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72"/>
  </p:notesMasterIdLst>
  <p:handoutMasterIdLst>
    <p:handoutMasterId r:id="rId73"/>
  </p:handoutMasterIdLst>
  <p:sldIdLst>
    <p:sldId id="257" r:id="rId4"/>
    <p:sldId id="258" r:id="rId5"/>
    <p:sldId id="315" r:id="rId6"/>
    <p:sldId id="321" r:id="rId7"/>
    <p:sldId id="286" r:id="rId8"/>
    <p:sldId id="287" r:id="rId9"/>
    <p:sldId id="288" r:id="rId10"/>
    <p:sldId id="300" r:id="rId11"/>
    <p:sldId id="289" r:id="rId12"/>
    <p:sldId id="290" r:id="rId13"/>
    <p:sldId id="334" r:id="rId14"/>
    <p:sldId id="298" r:id="rId15"/>
    <p:sldId id="333" r:id="rId16"/>
    <p:sldId id="335" r:id="rId17"/>
    <p:sldId id="263" r:id="rId18"/>
    <p:sldId id="302" r:id="rId19"/>
    <p:sldId id="331" r:id="rId20"/>
    <p:sldId id="332" r:id="rId21"/>
    <p:sldId id="267" r:id="rId22"/>
    <p:sldId id="339" r:id="rId23"/>
    <p:sldId id="275" r:id="rId24"/>
    <p:sldId id="354" r:id="rId25"/>
    <p:sldId id="276" r:id="rId26"/>
    <p:sldId id="368" r:id="rId27"/>
    <p:sldId id="369" r:id="rId28"/>
    <p:sldId id="363" r:id="rId29"/>
    <p:sldId id="365" r:id="rId30"/>
    <p:sldId id="370" r:id="rId31"/>
    <p:sldId id="313" r:id="rId32"/>
    <p:sldId id="361" r:id="rId33"/>
    <p:sldId id="352" r:id="rId34"/>
    <p:sldId id="353" r:id="rId35"/>
    <p:sldId id="362" r:id="rId36"/>
    <p:sldId id="372" r:id="rId37"/>
    <p:sldId id="338" r:id="rId38"/>
    <p:sldId id="359" r:id="rId39"/>
    <p:sldId id="358" r:id="rId40"/>
    <p:sldId id="350" r:id="rId41"/>
    <p:sldId id="348" r:id="rId42"/>
    <p:sldId id="349" r:id="rId43"/>
    <p:sldId id="323" r:id="rId44"/>
    <p:sldId id="297" r:id="rId45"/>
    <p:sldId id="314" r:id="rId46"/>
    <p:sldId id="366" r:id="rId47"/>
    <p:sldId id="371" r:id="rId48"/>
    <p:sldId id="295" r:id="rId49"/>
    <p:sldId id="296" r:id="rId50"/>
    <p:sldId id="340" r:id="rId51"/>
    <p:sldId id="305" r:id="rId52"/>
    <p:sldId id="306" r:id="rId53"/>
    <p:sldId id="307" r:id="rId54"/>
    <p:sldId id="336" r:id="rId55"/>
    <p:sldId id="325" r:id="rId56"/>
    <p:sldId id="301" r:id="rId57"/>
    <p:sldId id="326" r:id="rId58"/>
    <p:sldId id="327" r:id="rId59"/>
    <p:sldId id="328" r:id="rId60"/>
    <p:sldId id="344" r:id="rId61"/>
    <p:sldId id="346" r:id="rId62"/>
    <p:sldId id="360" r:id="rId63"/>
    <p:sldId id="337" r:id="rId64"/>
    <p:sldId id="355" r:id="rId65"/>
    <p:sldId id="367" r:id="rId66"/>
    <p:sldId id="356" r:id="rId67"/>
    <p:sldId id="304" r:id="rId68"/>
    <p:sldId id="303" r:id="rId69"/>
    <p:sldId id="318" r:id="rId70"/>
    <p:sldId id="319" r:id="rId7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0000"/>
    <a:srgbClr val="FF6600"/>
    <a:srgbClr val="6666FF"/>
    <a:srgbClr val="9966FF"/>
    <a:srgbClr val="9933FF"/>
    <a:srgbClr val="99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7" autoAdjust="0"/>
    <p:restoredTop sz="84319" autoAdjust="0"/>
  </p:normalViewPr>
  <p:slideViewPr>
    <p:cSldViewPr>
      <p:cViewPr varScale="1">
        <p:scale>
          <a:sx n="44" d="100"/>
          <a:sy n="44" d="100"/>
        </p:scale>
        <p:origin x="-888" y="-10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D0119C-D001-4611-9E79-9A88B497B96A}" type="datetimeFigureOut">
              <a:rPr lang="en-US" smtClean="0"/>
              <a:pPr/>
              <a:t>10/12/2012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7B523A-686E-40F2-9E38-3E48C7EF72C0}" type="slidenum">
              <a:rPr lang="en-US" smtClean="0"/>
              <a:pPr/>
              <a:t>‹#›</a:t>
            </a:fld>
            <a:endParaRPr lang="en-US"/>
          </a:p>
        </p:txBody>
      </p:sp>
    </p:spTree>
    <p:extLst>
      <p:ext uri="{BB962C8B-B14F-4D97-AF65-F5344CB8AC3E}">
        <p14:creationId xmlns:p14="http://schemas.microsoft.com/office/powerpoint/2010/main" val="3382974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E6C812E-C4DF-4986-84DD-740876F69457}" type="slidenum">
              <a:rPr lang="en-GB"/>
              <a:pPr>
                <a:defRPr/>
              </a:pPr>
              <a:t>‹#›</a:t>
            </a:fld>
            <a:endParaRPr lang="en-GB"/>
          </a:p>
        </p:txBody>
      </p:sp>
    </p:spTree>
    <p:extLst>
      <p:ext uri="{BB962C8B-B14F-4D97-AF65-F5344CB8AC3E}">
        <p14:creationId xmlns:p14="http://schemas.microsoft.com/office/powerpoint/2010/main" val="1141793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78C52C3-50CB-4446-A58F-1BE7ECF3C1BF}" type="slidenum">
              <a:rPr lang="en-GB"/>
              <a:pPr/>
              <a:t>1</a:t>
            </a:fld>
            <a:endParaRPr lang="en-GB"/>
          </a:p>
        </p:txBody>
      </p:sp>
      <p:sp>
        <p:nvSpPr>
          <p:cNvPr id="72707" name="Rectangle 2"/>
          <p:cNvSpPr>
            <a:spLocks noGrp="1" noRot="1" noChangeAspect="1" noChangeArrowheads="1" noTextEdit="1"/>
          </p:cNvSpPr>
          <p:nvPr>
            <p:ph type="sldImg"/>
          </p:nvPr>
        </p:nvSpPr>
        <p:spPr>
          <a:xfrm>
            <a:off x="1138238" y="688975"/>
            <a:ext cx="4583112" cy="3436938"/>
          </a:xfrm>
          <a:ln/>
        </p:spPr>
      </p:sp>
      <p:sp>
        <p:nvSpPr>
          <p:cNvPr id="72708" name="Rectangle 3"/>
          <p:cNvSpPr>
            <a:spLocks noGrp="1" noChangeArrowheads="1"/>
          </p:cNvSpPr>
          <p:nvPr>
            <p:ph type="body" idx="1"/>
          </p:nvPr>
        </p:nvSpPr>
        <p:spPr>
          <a:xfrm>
            <a:off x="914400" y="4356100"/>
            <a:ext cx="5029200" cy="4127500"/>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F7FDF30-0B28-40F1-A466-A424F7D9FBC2}" type="slidenum">
              <a:rPr lang="en-GB"/>
              <a:pPr/>
              <a:t>10</a:t>
            </a:fld>
            <a:endParaRPr lang="en-GB"/>
          </a:p>
        </p:txBody>
      </p:sp>
      <p:sp>
        <p:nvSpPr>
          <p:cNvPr id="8192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192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GB" sz="1200">
                <a:latin typeface="Times New Roman" pitchFamily="18" charset="0"/>
              </a:rPr>
              <a:t>1</a:t>
            </a:r>
          </a:p>
        </p:txBody>
      </p:sp>
      <p:sp>
        <p:nvSpPr>
          <p:cNvPr id="8192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192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1927" name="Rectangle 6"/>
          <p:cNvSpPr>
            <a:spLocks noGrp="1" noRot="1" noChangeAspect="1" noChangeArrowheads="1" noTextEdit="1"/>
          </p:cNvSpPr>
          <p:nvPr>
            <p:ph type="sldImg"/>
          </p:nvPr>
        </p:nvSpPr>
        <p:spPr>
          <a:xfrm>
            <a:off x="1298575" y="800100"/>
            <a:ext cx="4265613" cy="3198813"/>
          </a:xfrm>
          <a:ln w="12700" cap="flat"/>
        </p:spPr>
      </p:sp>
      <p:sp>
        <p:nvSpPr>
          <p:cNvPr id="81928"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6B1E597-1FF5-4C78-8331-CD8E25BFE285}" type="slidenum">
              <a:rPr lang="en-GB"/>
              <a:pPr/>
              <a:t>12</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438D656-73C1-47E5-8D73-2C0CED64C493}" type="slidenum">
              <a:rPr lang="en-GB"/>
              <a:pPr/>
              <a:t>15</a:t>
            </a:fld>
            <a:endParaRPr lang="en-GB"/>
          </a:p>
        </p:txBody>
      </p:sp>
      <p:sp>
        <p:nvSpPr>
          <p:cNvPr id="83971" name="Rectangle 2"/>
          <p:cNvSpPr>
            <a:spLocks noGrp="1" noRot="1" noChangeAspect="1" noChangeArrowheads="1" noTextEdit="1"/>
          </p:cNvSpPr>
          <p:nvPr>
            <p:ph type="sldImg"/>
          </p:nvPr>
        </p:nvSpPr>
        <p:spPr>
          <a:xfrm>
            <a:off x="1141413" y="685800"/>
            <a:ext cx="4572000" cy="3429000"/>
          </a:xfrm>
          <a:ln/>
        </p:spPr>
      </p:sp>
      <p:sp>
        <p:nvSpPr>
          <p:cNvPr id="83972"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D35FF1F-341C-4B5C-8E17-73CFEC61186C}" type="slidenum">
              <a:rPr lang="en-GB"/>
              <a:pPr/>
              <a:t>16</a:t>
            </a:fld>
            <a:endParaRPr lang="en-GB"/>
          </a:p>
        </p:txBody>
      </p:sp>
      <p:sp>
        <p:nvSpPr>
          <p:cNvPr id="84995" name="Rectangle 2"/>
          <p:cNvSpPr>
            <a:spLocks noGrp="1" noChangeArrowheads="1"/>
          </p:cNvSpPr>
          <p:nvPr>
            <p:ph type="body" idx="1"/>
          </p:nvPr>
        </p:nvSpPr>
        <p:spPr>
          <a:xfrm>
            <a:off x="914400" y="4344988"/>
            <a:ext cx="5029200" cy="4113212"/>
          </a:xfrm>
          <a:noFill/>
          <a:ln/>
        </p:spPr>
        <p:txBody>
          <a:bodyPr lIns="90487" tIns="44450" rIns="90487" bIns="44450"/>
          <a:lstStyle/>
          <a:p>
            <a:pPr eaLnBrk="1" hangingPunct="1"/>
            <a:r>
              <a:rPr lang="en-US" smtClean="0"/>
              <a:t>Coagulation factor VIII (FVIII) is synthesized as a single chain polypeptide with domain sequence A1-A2-B-A3-C1-C2</a:t>
            </a:r>
          </a:p>
          <a:p>
            <a:pPr eaLnBrk="1" hangingPunct="1"/>
            <a:r>
              <a:rPr lang="en-US" smtClean="0"/>
              <a:t>Shares domain homology with factor V (FV)</a:t>
            </a:r>
          </a:p>
          <a:p>
            <a:pPr eaLnBrk="1" hangingPunct="1"/>
            <a:r>
              <a:rPr lang="en-US" smtClean="0"/>
              <a:t> Despite their structural similarities FVIII is 10-fold less efficiently expressed in comparison to FV.</a:t>
            </a:r>
          </a:p>
          <a:p>
            <a:pPr eaLnBrk="1" hangingPunct="1"/>
            <a:r>
              <a:rPr lang="en-US" smtClean="0"/>
              <a:t>B domains of FVIII and FV are divergent yet both are heavily glycosylated at consensus asparagine (</a:t>
            </a:r>
            <a:r>
              <a:rPr lang="en-US" i="1" smtClean="0"/>
              <a:t>N</a:t>
            </a:r>
            <a:r>
              <a:rPr lang="en-US" smtClean="0"/>
              <a:t>) residues.</a:t>
            </a:r>
            <a:endParaRPr lang="en-US" sz="900" smtClean="0"/>
          </a:p>
          <a:p>
            <a:pPr eaLnBrk="1" hangingPunct="1"/>
            <a:endParaRPr lang="en-US" sz="900" smtClean="0"/>
          </a:p>
        </p:txBody>
      </p:sp>
      <p:sp>
        <p:nvSpPr>
          <p:cNvPr id="84996" name="Rectangle 3"/>
          <p:cNvSpPr>
            <a:spLocks noGrp="1" noRot="1" noChangeAspect="1" noChangeArrowheads="1" noTextEdit="1"/>
          </p:cNvSpPr>
          <p:nvPr>
            <p:ph type="sldImg"/>
          </p:nvPr>
        </p:nvSpPr>
        <p:spPr>
          <a:xfrm>
            <a:off x="1141413" y="685800"/>
            <a:ext cx="4572000" cy="3429000"/>
          </a:xfrm>
          <a:ln w="12700" cap="flat">
            <a:solidFill>
              <a:schemeClr val="tx1"/>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1FEC2287-94BD-4D14-92AB-4DC22AF914A0}" type="slidenum">
              <a:rPr lang="en-GB"/>
              <a:pPr/>
              <a:t>19</a:t>
            </a:fld>
            <a:endParaRPr lang="en-GB"/>
          </a:p>
        </p:txBody>
      </p:sp>
      <p:sp>
        <p:nvSpPr>
          <p:cNvPr id="86019" name="Rectangle 2"/>
          <p:cNvSpPr>
            <a:spLocks noGrp="1" noRot="1" noChangeAspect="1" noChangeArrowheads="1" noTextEdit="1"/>
          </p:cNvSpPr>
          <p:nvPr>
            <p:ph type="sldImg"/>
          </p:nvPr>
        </p:nvSpPr>
        <p:spPr>
          <a:xfrm>
            <a:off x="1141413" y="685800"/>
            <a:ext cx="4572000" cy="3429000"/>
          </a:xfrm>
          <a:ln/>
        </p:spPr>
      </p:sp>
      <p:sp>
        <p:nvSpPr>
          <p:cNvPr id="86020"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Nb</a:t>
            </a:r>
            <a:r>
              <a:rPr lang="en-US" dirty="0" smtClean="0"/>
              <a:t> liver</a:t>
            </a:r>
            <a:r>
              <a:rPr lang="en-US" baseline="0" dirty="0" smtClean="0"/>
              <a:t> transplant of haemophilic liver did not produce haemophilia </a:t>
            </a:r>
            <a:endParaRPr lang="en-US" dirty="0"/>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5F4EDF-C448-4F9C-A47B-54CC05DBF1A9}" type="slidenum">
              <a:rPr lang="en-GB"/>
              <a:pPr/>
              <a:t>2</a:t>
            </a:fld>
            <a:endParaRPr lang="en-GB"/>
          </a:p>
        </p:txBody>
      </p:sp>
      <p:sp>
        <p:nvSpPr>
          <p:cNvPr id="73731" name="Rectangle 2"/>
          <p:cNvSpPr>
            <a:spLocks noGrp="1" noRot="1" noChangeAspect="1" noChangeArrowheads="1" noTextEdit="1"/>
          </p:cNvSpPr>
          <p:nvPr>
            <p:ph type="sldImg"/>
          </p:nvPr>
        </p:nvSpPr>
        <p:spPr>
          <a:xfrm>
            <a:off x="1138238" y="688975"/>
            <a:ext cx="4583112" cy="3436938"/>
          </a:xfrm>
          <a:ln/>
        </p:spPr>
      </p:sp>
      <p:sp>
        <p:nvSpPr>
          <p:cNvPr id="73732" name="Rectangle 3"/>
          <p:cNvSpPr>
            <a:spLocks noGrp="1" noChangeArrowheads="1"/>
          </p:cNvSpPr>
          <p:nvPr>
            <p:ph type="body" idx="1"/>
          </p:nvPr>
        </p:nvSpPr>
        <p:spPr>
          <a:xfrm>
            <a:off x="914400" y="4356100"/>
            <a:ext cx="5029200" cy="4127500"/>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465FD5E-CF30-4D29-A0AC-FEB31F78CA08}" type="slidenum">
              <a:rPr lang="en-GB"/>
              <a:pPr/>
              <a:t>21</a:t>
            </a:fld>
            <a:endParaRPr lang="en-GB"/>
          </a:p>
        </p:txBody>
      </p:sp>
      <p:sp>
        <p:nvSpPr>
          <p:cNvPr id="87043" name="Rectangle 2"/>
          <p:cNvSpPr>
            <a:spLocks noGrp="1" noRot="1" noChangeAspect="1" noChangeArrowheads="1" noTextEdit="1"/>
          </p:cNvSpPr>
          <p:nvPr>
            <p:ph type="sldImg"/>
          </p:nvPr>
        </p:nvSpPr>
        <p:spPr>
          <a:xfrm>
            <a:off x="1150938" y="690563"/>
            <a:ext cx="4557712" cy="3417887"/>
          </a:xfrm>
          <a:ln/>
        </p:spPr>
      </p:sp>
      <p:sp>
        <p:nvSpPr>
          <p:cNvPr id="87044"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04BBEC3-536A-40CE-8939-0A5C94ADD6CA}" type="slidenum">
              <a:rPr lang="en-GB"/>
              <a:pPr/>
              <a:t>23</a:t>
            </a:fld>
            <a:endParaRPr lang="en-GB"/>
          </a:p>
        </p:txBody>
      </p:sp>
      <p:sp>
        <p:nvSpPr>
          <p:cNvPr id="88067" name="Rectangle 2"/>
          <p:cNvSpPr>
            <a:spLocks noGrp="1" noRot="1" noChangeAspect="1" noChangeArrowheads="1" noTextEdit="1"/>
          </p:cNvSpPr>
          <p:nvPr>
            <p:ph type="sldImg"/>
          </p:nvPr>
        </p:nvSpPr>
        <p:spPr>
          <a:xfrm>
            <a:off x="1150938" y="690563"/>
            <a:ext cx="4557712" cy="3417887"/>
          </a:xfrm>
          <a:ln/>
        </p:spPr>
      </p:sp>
      <p:sp>
        <p:nvSpPr>
          <p:cNvPr id="88068" name="Rectangle 3"/>
          <p:cNvSpPr>
            <a:spLocks noGrp="1" noChangeArrowheads="1"/>
          </p:cNvSpPr>
          <p:nvPr>
            <p:ph type="body" idx="1"/>
          </p:nvPr>
        </p:nvSpPr>
        <p:spPr>
          <a:xfrm>
            <a:off x="914400" y="4344988"/>
            <a:ext cx="5029200" cy="4113212"/>
          </a:xfrm>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770C4B9-427A-4F61-BE64-E6595C6FD002}" type="slidenum">
              <a:rPr lang="en-GB">
                <a:solidFill>
                  <a:prstClr val="black"/>
                </a:solidFill>
              </a:rPr>
              <a:pPr/>
              <a:t>24</a:t>
            </a:fld>
            <a:endParaRPr lang="en-GB">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GB">
              <a:solidFill>
                <a:prstClr val="black"/>
              </a:solidFill>
            </a:endParaRPr>
          </a:p>
        </p:txBody>
      </p:sp>
      <p:sp>
        <p:nvSpPr>
          <p:cNvPr id="4098" name="Rectangle 2"/>
          <p:cNvSpPr txBox="1">
            <a:spLocks noGrp="1" noChangeArrowheads="1"/>
          </p:cNvSpPr>
          <p:nvPr>
            <p:ph type="body"/>
          </p:nvPr>
        </p:nvSpPr>
        <p:spPr bwMode="auto">
          <a:xfrm>
            <a:off x="1046350" y="4352637"/>
            <a:ext cx="4770904" cy="3478068"/>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75B4860-5B3E-42AA-8264-5F862F429DA5}" type="slidenum">
              <a:rPr lang="en-GB"/>
              <a:pPr/>
              <a:t>29</a:t>
            </a:fld>
            <a:endParaRPr lang="en-GB"/>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30</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AC5D73A-C862-48C5-BDEC-B21292A94B3E}" type="slidenum">
              <a:rPr lang="en-GB"/>
              <a:pPr/>
              <a:t>31</a:t>
            </a:fld>
            <a:endParaRPr lang="en-GB"/>
          </a:p>
        </p:txBody>
      </p:sp>
      <p:sp>
        <p:nvSpPr>
          <p:cNvPr id="94211"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94212" name="Text Box 3"/>
          <p:cNvSpPr>
            <a:spLocks noGrp="1" noChangeArrowheads="1"/>
          </p:cNvSpPr>
          <p:nvPr>
            <p:ph type="body" idx="1"/>
          </p:nvPr>
        </p:nvSpPr>
        <p:spPr>
          <a:xfrm>
            <a:off x="1046163" y="4352925"/>
            <a:ext cx="4770437" cy="3479800"/>
          </a:xfrm>
          <a:noFill/>
          <a:ln/>
        </p:spPr>
        <p:txBody>
          <a:bodyPr wrap="none" anchor="ctr"/>
          <a:lstStyle/>
          <a:p>
            <a:pPr eaLnBrk="1" hangingPunct="1"/>
            <a:r>
              <a:rPr lang="en-GB" b="1" smtClean="0"/>
              <a:t>B-domain-truncated FV derivatives. </a:t>
            </a:r>
            <a:r>
              <a:rPr lang="en-GB" smtClean="0"/>
              <a:t>The B-domain is defined by residues 710–1545, which are</a:t>
            </a:r>
          </a:p>
          <a:p>
            <a:pPr eaLnBrk="1" hangingPunct="1"/>
            <a:r>
              <a:rPr lang="en-GB" smtClean="0"/>
              <a:t>liberated following thrombin-mediated proteolysis. These cleavage sites are indicated above the expanded</a:t>
            </a:r>
          </a:p>
          <a:p>
            <a:pPr eaLnBrk="1" hangingPunct="1"/>
            <a:r>
              <a:rPr lang="en-GB" smtClean="0"/>
              <a:t>B-domain. The size of the B-domain in each FV derivative is indicated along with the corresponding deleted</a:t>
            </a:r>
          </a:p>
          <a:p>
            <a:pPr eaLnBrk="1" hangingPunct="1"/>
            <a:r>
              <a:rPr lang="en-GB" smtClean="0"/>
              <a:t>sequences (</a:t>
            </a:r>
            <a:r>
              <a:rPr lang="en-GB" i="1" smtClean="0"/>
              <a:t>right</a:t>
            </a:r>
            <a:r>
              <a:rPr lang="en-GB" smtClean="0"/>
              <a:t>). </a:t>
            </a:r>
            <a:r>
              <a:rPr lang="en-GB" i="1" smtClean="0"/>
              <a:t>Yellow circles</a:t>
            </a:r>
            <a:r>
              <a:rPr lang="en-GB" smtClean="0"/>
              <a:t>, potential </a:t>
            </a:r>
            <a:r>
              <a:rPr lang="en-GB" i="1" smtClean="0"/>
              <a:t>N</a:t>
            </a:r>
            <a:r>
              <a:rPr lang="en-GB" smtClean="0"/>
              <a:t>-linked glycosylation sites; </a:t>
            </a:r>
            <a:r>
              <a:rPr lang="en-GB" i="1" smtClean="0"/>
              <a:t>green box</a:t>
            </a:r>
            <a:r>
              <a:rPr lang="en-GB" smtClean="0"/>
              <a:t>, 31X-9 amino acid tandem</a:t>
            </a:r>
          </a:p>
          <a:p>
            <a:pPr eaLnBrk="1" hangingPunct="1"/>
            <a:r>
              <a:rPr lang="en-GB" smtClean="0"/>
              <a:t>repeat region; </a:t>
            </a:r>
            <a:r>
              <a:rPr lang="en-GB" i="1" smtClean="0"/>
              <a:t>red box</a:t>
            </a:r>
            <a:r>
              <a:rPr lang="en-GB" smtClean="0"/>
              <a:t>, 2X-17 amino acid repeat region; </a:t>
            </a:r>
            <a:r>
              <a:rPr lang="en-GB" i="1" smtClean="0"/>
              <a:t>blue box</a:t>
            </a:r>
            <a:r>
              <a:rPr lang="en-GB" smtClean="0"/>
              <a:t>, residues 962–1008.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B56D5F13-1BBD-43E5-944A-901884D63F93}" type="slidenum">
              <a:rPr lang="en-GB"/>
              <a:pPr/>
              <a:t>3</a:t>
            </a:fld>
            <a:endParaRPr lang="en-GB"/>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32</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33</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35</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36</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A98650A-35A9-4236-8D4D-CAF6F8C98563}" type="slidenum">
              <a:rPr lang="en-GB"/>
              <a:pPr/>
              <a:t>37</a:t>
            </a:fld>
            <a:endParaRPr lang="en-GB"/>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38</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39</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40</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F1C3B32-B917-4D85-A48B-1B5E7C04DCEA}" type="slidenum">
              <a:rPr lang="en-GB"/>
              <a:pPr/>
              <a:t>41</a:t>
            </a:fld>
            <a:endParaRPr lang="en-GB"/>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354811F-1F36-459D-AEFC-9F0FC4C6CCCF}" type="slidenum">
              <a:rPr lang="en-GB"/>
              <a:pPr/>
              <a:t>42</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E68587E-7921-407A-BADB-B76FDE0256FC}" type="slidenum">
              <a:rPr lang="en-GB"/>
              <a:pPr/>
              <a:t>4</a:t>
            </a:fld>
            <a:endParaRPr lang="en-GB"/>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9C64B9C-4CAD-4500-8CBA-140D99EDA688}" type="slidenum">
              <a:rPr lang="en-GB"/>
              <a:pPr/>
              <a:t>43</a:t>
            </a:fld>
            <a:endParaRPr lang="en-GB"/>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44</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B3D69E8-FF23-4E6A-A6A6-0FA9B69837F4}" type="slidenum">
              <a:rPr lang="en-GB"/>
              <a:pPr/>
              <a:t>46</a:t>
            </a:fld>
            <a:endParaRPr lang="en-GB"/>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D34C952-4ACB-48B0-B9CD-FCFDFC2F0AF2}" type="slidenum">
              <a:rPr lang="en-GB"/>
              <a:pPr/>
              <a:t>47</a:t>
            </a:fld>
            <a:endParaRPr lang="en-GB"/>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BCEE070-05DD-41ED-B2FF-85D394F8E269}" type="slidenum">
              <a:rPr lang="en-GB"/>
              <a:pPr/>
              <a:t>48</a:t>
            </a:fld>
            <a:endParaRPr lang="en-GB"/>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AF14A6D-C280-4221-A471-38A06C9C8679}" type="slidenum">
              <a:rPr lang="en-GB"/>
              <a:pPr/>
              <a:t>49</a:t>
            </a:fld>
            <a:endParaRPr lang="en-GB"/>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21E3353-F771-456A-BF0B-E81BBD5DA144}" type="slidenum">
              <a:rPr lang="en-GB"/>
              <a:pPr/>
              <a:t>50</a:t>
            </a:fld>
            <a:endParaRPr lang="en-GB"/>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95C31BE-FC63-46C9-ABDB-D4082583A7B1}" type="slidenum">
              <a:rPr lang="en-GB"/>
              <a:pPr/>
              <a:t>51</a:t>
            </a:fld>
            <a:endParaRPr lang="en-GB"/>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52</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89C79AE-B092-4A11-A031-A13C30122EB4}" type="slidenum">
              <a:rPr lang="en-GB"/>
              <a:pPr/>
              <a:t>53</a:t>
            </a:fld>
            <a:endParaRPr lang="en-GB"/>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3D8F37-1AC9-4E79-8D4D-419A9460D34B}" type="slidenum">
              <a:rPr lang="en-GB"/>
              <a:pPr/>
              <a:t>5</a:t>
            </a:fld>
            <a:endParaRPr lang="en-GB"/>
          </a:p>
        </p:txBody>
      </p:sp>
      <p:sp>
        <p:nvSpPr>
          <p:cNvPr id="7680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680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GB" sz="1200">
                <a:latin typeface="Times New Roman" pitchFamily="18" charset="0"/>
              </a:rPr>
              <a:t>1</a:t>
            </a:r>
          </a:p>
        </p:txBody>
      </p:sp>
      <p:sp>
        <p:nvSpPr>
          <p:cNvPr id="7680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680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6807" name="Rectangle 6"/>
          <p:cNvSpPr>
            <a:spLocks noGrp="1" noRot="1" noChangeAspect="1" noChangeArrowheads="1" noTextEdit="1"/>
          </p:cNvSpPr>
          <p:nvPr>
            <p:ph type="sldImg"/>
          </p:nvPr>
        </p:nvSpPr>
        <p:spPr>
          <a:xfrm>
            <a:off x="1298575" y="800100"/>
            <a:ext cx="4265613" cy="3198813"/>
          </a:xfrm>
          <a:ln w="12700" cap="flat"/>
        </p:spPr>
      </p:sp>
      <p:sp>
        <p:nvSpPr>
          <p:cNvPr id="76808"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2B8343E-E928-4D10-A588-DEB46965CE7B}" type="slidenum">
              <a:rPr lang="en-GB"/>
              <a:pPr/>
              <a:t>54</a:t>
            </a:fld>
            <a:endParaRPr lang="en-GB"/>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a:ln/>
        </p:spPr>
        <p:txBody>
          <a:bodyPr/>
          <a:lstStyle/>
          <a:p>
            <a:pPr eaLnBrk="1" hangingPunct="1"/>
            <a:r>
              <a:rPr lang="en-GB" smtClean="0"/>
              <a:t>The simplest illustration of  FVIII cofactor activity in the intrinsic tenase is given here. </a:t>
            </a:r>
          </a:p>
          <a:p>
            <a:pPr eaLnBrk="1" hangingPunct="1"/>
            <a:endParaRPr lang="en-GB" smtClean="0"/>
          </a:p>
          <a:p>
            <a:pPr eaLnBrk="1" hangingPunct="1"/>
            <a:r>
              <a:rPr lang="en-GB" smtClean="0"/>
              <a:t>However, the assembly of the intrinsic tenase is determined by cellular and spatial factors also. For example in vivo it is likely that the platelet surface is the site of the intrinsic tenase.</a:t>
            </a:r>
          </a:p>
          <a:p>
            <a:pPr eaLnBrk="1" hangingPunct="1"/>
            <a:r>
              <a:rPr lang="en-GB" smtClean="0"/>
              <a:t>According to Saenko FVIIIa binds FXa on pl surface and this FVIIIa-FX is the substrate for FIX.Therefore the intirnsic tenase assembles in a cooperative and coordinated manner.</a:t>
            </a:r>
          </a:p>
          <a:p>
            <a:pPr eaLnBrk="1" hangingPunct="1"/>
            <a:endParaRPr lang="en-GB"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C7292EA-64FD-4A5F-A311-2582514C29BD}" type="slidenum">
              <a:rPr lang="en-GB"/>
              <a:pPr/>
              <a:t>55</a:t>
            </a:fld>
            <a:endParaRPr lang="en-GB"/>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16EEE12-12C7-4409-98D5-F7AA34D5DDB3}" type="slidenum">
              <a:rPr lang="en-GB"/>
              <a:pPr/>
              <a:t>56</a:t>
            </a:fld>
            <a:endParaRPr lang="en-GB"/>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92CC176-306E-45BF-85C7-D31FA53F3A31}" type="slidenum">
              <a:rPr lang="en-GB"/>
              <a:pPr/>
              <a:t>57</a:t>
            </a:fld>
            <a:endParaRPr lang="en-GB"/>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58</a:t>
            </a:fld>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D1A4ED7-E22A-44A4-8AD1-00B4CBE23E9E}" type="slidenum">
              <a:rPr lang="en-GB"/>
              <a:pPr/>
              <a:t>59</a:t>
            </a:fld>
            <a:endParaRPr lang="en-GB"/>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914400" y="4343400"/>
            <a:ext cx="5029200" cy="4114800"/>
          </a:xfrm>
          <a:noFill/>
          <a:ln/>
        </p:spPr>
        <p:txBody>
          <a:bodyPr/>
          <a:lstStyle/>
          <a:p>
            <a:pPr eaLnBrk="1" hangingPunct="1"/>
            <a:r>
              <a:rPr lang="en-GB" smtClean="0"/>
              <a:t>Case controlled study, risk for FVIII was higher than for VWF and VWF was lost on multivariate analysis. </a:t>
            </a:r>
          </a:p>
          <a:p>
            <a:pPr eaLnBrk="1" hangingPunct="1"/>
            <a:r>
              <a:rPr lang="en-GB" smtClean="0"/>
              <a:t>Note that there is a dose response effect. In fact the levels of FVIII seen in patients with thrombosis are frequently much much higher than 1.5 but this does not provide any data on how the risk changes above 1.5 and so we can’t adjust our assessment of risk any further. </a:t>
            </a:r>
          </a:p>
          <a:p>
            <a:pPr eaLnBrk="1" hangingPunct="1"/>
            <a:r>
              <a:rPr lang="en-GB" smtClean="0"/>
              <a:t>Again, not the usual circumstance in which we are assessing thrombotic risk.</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E411672-982E-4B23-A272-78F46F7D514C}" type="slidenum">
              <a:rPr lang="en-GB"/>
              <a:pPr/>
              <a:t>60</a:t>
            </a:fld>
            <a:endParaRPr lang="en-GB"/>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029200" cy="4114800"/>
          </a:xfrm>
          <a:noFill/>
          <a:ln/>
        </p:spPr>
        <p:txBody>
          <a:bodyPr/>
          <a:lstStyle/>
          <a:p>
            <a:pPr eaLnBrk="1" hangingPunct="1"/>
            <a:r>
              <a:rPr lang="en-GB" smtClean="0"/>
              <a:t>How does FVIII do? The problem is that we have least data for the period after 6 months. </a:t>
            </a:r>
          </a:p>
          <a:p>
            <a:pPr eaLnBrk="1" hangingPunct="1"/>
            <a:r>
              <a:rPr lang="en-GB" smtClean="0"/>
              <a:t>360 patients with idiopathic VTE, treated for at least 3 months (average 8). FVIII taken&gt;3 weeks after last a/c.</a:t>
            </a:r>
          </a:p>
          <a:p>
            <a:pPr eaLnBrk="1" hangingPunct="1"/>
            <a:r>
              <a:rPr lang="en-GB" smtClean="0"/>
              <a:t>Risk was 1.08 per 10% rise in FVIII but actually showed a stepwise increase in risk above the 90</a:t>
            </a:r>
            <a:r>
              <a:rPr lang="en-GB" baseline="30000" smtClean="0"/>
              <a:t>th</a:t>
            </a:r>
            <a:r>
              <a:rPr lang="en-GB" smtClean="0"/>
              <a:t> centile (&gt;2.34)</a:t>
            </a:r>
          </a:p>
          <a:p>
            <a:pPr eaLnBrk="1" hangingPunct="1"/>
            <a:r>
              <a:rPr lang="en-GB" smtClean="0"/>
              <a:t>So clearly reliable measurement of high FVIII levels is important.</a:t>
            </a:r>
          </a:p>
          <a:p>
            <a:pPr eaLnBrk="1" hangingPunct="1"/>
            <a:r>
              <a:rPr lang="en-GB" smtClean="0"/>
              <a:t>Relationship was even stronger after adjustment for other risk factors such as FVL etc.</a:t>
            </a:r>
          </a:p>
          <a:p>
            <a:pPr eaLnBrk="1" hangingPunct="1"/>
            <a:r>
              <a:rPr lang="en-GB" smtClean="0"/>
              <a:t>The recurrence rate for high FVIII is 37% at 24 months which is clearly very high. High enough to make a/c worthwhile. Beyond this is uncertainty ? Plateau but small numbers with this length of follow up so difficult to commit to long term (indefinite) a/c on these data. Poss could a/c for longer say 2yrs but would this just move the recurrence curve further down the line? </a:t>
            </a:r>
          </a:p>
          <a:p>
            <a:pPr eaLnBrk="1" hangingPunct="1"/>
            <a:r>
              <a:rPr lang="en-GB" smtClean="0"/>
              <a:t>Kyrle concluded that ‘ the high prevalence of elevated levels of FVIII and the risk of recurrence associated with such high levels, warrant the measurement of FVIII during routine screening for thrombophilia’</a:t>
            </a:r>
          </a:p>
          <a:p>
            <a:pPr eaLnBrk="1" hangingPunct="1"/>
            <a:r>
              <a:rPr lang="en-GB" smtClean="0"/>
              <a:t>Approx one third had PE, one third had distal veins, 40% of women took OCP.</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26AB350-280E-4F34-BFED-2847201FC3EA}" type="slidenum">
              <a:rPr lang="en-GB"/>
              <a:pPr/>
              <a:t>61</a:t>
            </a:fld>
            <a:endParaRPr lang="en-GB"/>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p:spPr>
        <p:txBody>
          <a:bodyPr/>
          <a:lstStyle/>
          <a:p>
            <a:pPr eaLnBrk="1" hangingPunct="1"/>
            <a:r>
              <a:rPr lang="en-GB" smtClean="0"/>
              <a:t>Males only. In this study VIII and VWF were closely correlated and both showed an association with IHD. In several other studies this association was lost after correction for standard risk factors ? Implies that FVIII is a secondary marker of IHD risk.</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62</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63</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748F1CD-4326-419F-9874-93F94655CAA8}" type="slidenum">
              <a:rPr lang="en-GB"/>
              <a:pPr/>
              <a:t>6</a:t>
            </a:fld>
            <a:endParaRPr lang="en-GB"/>
          </a:p>
        </p:txBody>
      </p:sp>
      <p:sp>
        <p:nvSpPr>
          <p:cNvPr id="77827"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7828"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GB" sz="1200">
                <a:latin typeface="Times New Roman" pitchFamily="18" charset="0"/>
              </a:rPr>
              <a:t>1</a:t>
            </a:r>
          </a:p>
        </p:txBody>
      </p:sp>
      <p:sp>
        <p:nvSpPr>
          <p:cNvPr id="77829"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7830"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7831" name="Rectangle 6"/>
          <p:cNvSpPr>
            <a:spLocks noGrp="1" noRot="1" noChangeAspect="1" noChangeArrowheads="1" noTextEdit="1"/>
          </p:cNvSpPr>
          <p:nvPr>
            <p:ph type="sldImg"/>
          </p:nvPr>
        </p:nvSpPr>
        <p:spPr>
          <a:xfrm>
            <a:off x="1298575" y="800100"/>
            <a:ext cx="4265613" cy="3198813"/>
          </a:xfrm>
          <a:ln w="12700" cap="flat"/>
        </p:spPr>
      </p:sp>
      <p:sp>
        <p:nvSpPr>
          <p:cNvPr id="77832"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6C812E-C4DF-4986-84DD-740876F69457}" type="slidenum">
              <a:rPr lang="en-GB" smtClean="0"/>
              <a:pPr>
                <a:defRPr/>
              </a:pPr>
              <a:t>64</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945BC31-0613-4615-A24D-69907FDE7D80}" type="slidenum">
              <a:rPr lang="en-GB"/>
              <a:pPr/>
              <a:t>65</a:t>
            </a:fld>
            <a:endParaRPr lang="en-GB"/>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1EA52D3-D079-4D3E-8CA1-C8F3DDB29529}" type="slidenum">
              <a:rPr lang="en-GB"/>
              <a:pPr/>
              <a:t>66</a:t>
            </a:fld>
            <a:endParaRPr lang="en-GB"/>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35FDD87-64A7-40D8-8F22-FCB67B62D3AE}" type="slidenum">
              <a:rPr lang="en-GB"/>
              <a:pPr/>
              <a:t>67</a:t>
            </a:fld>
            <a:endParaRPr lang="en-GB"/>
          </a:p>
        </p:txBody>
      </p:sp>
      <p:sp>
        <p:nvSpPr>
          <p:cNvPr id="117763" name="Rectangle 2"/>
          <p:cNvSpPr>
            <a:spLocks noGrp="1" noRot="1" noChangeAspect="1" noChangeArrowheads="1" noTextEdit="1"/>
          </p:cNvSpPr>
          <p:nvPr>
            <p:ph type="sldImg"/>
          </p:nvPr>
        </p:nvSpPr>
        <p:spPr>
          <a:xfrm>
            <a:off x="1141413" y="685800"/>
            <a:ext cx="4572000" cy="3429000"/>
          </a:xfrm>
          <a:ln/>
        </p:spPr>
      </p:sp>
      <p:sp>
        <p:nvSpPr>
          <p:cNvPr id="117764"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5C1EEA6-6251-40F8-88B5-35894AFC2E9B}" type="slidenum">
              <a:rPr lang="en-GB"/>
              <a:pPr/>
              <a:t>68</a:t>
            </a:fld>
            <a:endParaRPr lang="en-GB"/>
          </a:p>
        </p:txBody>
      </p:sp>
      <p:sp>
        <p:nvSpPr>
          <p:cNvPr id="118787" name="Rectangle 2"/>
          <p:cNvSpPr>
            <a:spLocks noGrp="1" noRot="1" noChangeAspect="1" noChangeArrowheads="1" noTextEdit="1"/>
          </p:cNvSpPr>
          <p:nvPr>
            <p:ph type="sldImg"/>
          </p:nvPr>
        </p:nvSpPr>
        <p:spPr>
          <a:xfrm>
            <a:off x="1141413" y="685800"/>
            <a:ext cx="4572000" cy="3429000"/>
          </a:xfrm>
          <a:ln/>
        </p:spPr>
      </p:sp>
      <p:sp>
        <p:nvSpPr>
          <p:cNvPr id="118788" name="Rectangle 3"/>
          <p:cNvSpPr>
            <a:spLocks noGrp="1" noChangeArrowheads="1"/>
          </p:cNvSpPr>
          <p:nvPr>
            <p:ph type="body" idx="1"/>
          </p:nvPr>
        </p:nvSpPr>
        <p:spPr>
          <a:xfrm>
            <a:off x="914400" y="4344988"/>
            <a:ext cx="5029200" cy="4113212"/>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BCB3402-32DD-4F41-88A0-527AA001C638}" type="slidenum">
              <a:rPr lang="en-GB"/>
              <a:pPr/>
              <a:t>7</a:t>
            </a:fld>
            <a:endParaRPr lang="en-GB"/>
          </a:p>
        </p:txBody>
      </p:sp>
      <p:sp>
        <p:nvSpPr>
          <p:cNvPr id="7885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885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GB" sz="1200">
                <a:latin typeface="Times New Roman" pitchFamily="18" charset="0"/>
              </a:rPr>
              <a:t>1</a:t>
            </a:r>
          </a:p>
        </p:txBody>
      </p:sp>
      <p:sp>
        <p:nvSpPr>
          <p:cNvPr id="7885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885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8855" name="Rectangle 6"/>
          <p:cNvSpPr>
            <a:spLocks noGrp="1" noRot="1" noChangeAspect="1" noChangeArrowheads="1" noTextEdit="1"/>
          </p:cNvSpPr>
          <p:nvPr>
            <p:ph type="sldImg"/>
          </p:nvPr>
        </p:nvSpPr>
        <p:spPr>
          <a:xfrm>
            <a:off x="1298575" y="800100"/>
            <a:ext cx="4265613" cy="3198813"/>
          </a:xfrm>
          <a:ln w="12700" cap="flat"/>
        </p:spPr>
      </p:sp>
      <p:sp>
        <p:nvSpPr>
          <p:cNvPr id="78856"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87E753C-765A-44AE-92BB-A68E73E8BC03}" type="slidenum">
              <a:rPr lang="en-GB"/>
              <a:pPr/>
              <a:t>8</a:t>
            </a:fld>
            <a:endParaRPr lang="en-GB"/>
          </a:p>
        </p:txBody>
      </p:sp>
      <p:sp>
        <p:nvSpPr>
          <p:cNvPr id="7987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7987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GB" sz="1200">
                <a:latin typeface="Times New Roman" pitchFamily="18" charset="0"/>
              </a:rPr>
              <a:t>1</a:t>
            </a:r>
          </a:p>
        </p:txBody>
      </p:sp>
      <p:sp>
        <p:nvSpPr>
          <p:cNvPr id="7987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7987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79879" name="Rectangle 6"/>
          <p:cNvSpPr>
            <a:spLocks noGrp="1" noRot="1" noChangeAspect="1" noChangeArrowheads="1" noTextEdit="1"/>
          </p:cNvSpPr>
          <p:nvPr>
            <p:ph type="sldImg"/>
          </p:nvPr>
        </p:nvSpPr>
        <p:spPr>
          <a:xfrm>
            <a:off x="1298575" y="800100"/>
            <a:ext cx="4265613" cy="3198813"/>
          </a:xfrm>
          <a:ln w="12700" cap="flat"/>
        </p:spPr>
      </p:sp>
      <p:sp>
        <p:nvSpPr>
          <p:cNvPr id="79880"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14BB85B-32F2-4E01-B81C-AA43FD1597D9}" type="slidenum">
              <a:rPr lang="en-GB"/>
              <a:pPr/>
              <a:t>9</a:t>
            </a:fld>
            <a:endParaRPr lang="en-GB"/>
          </a:p>
        </p:txBody>
      </p:sp>
      <p:sp>
        <p:nvSpPr>
          <p:cNvPr id="80899"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80900"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8" tIns="44450" rIns="90488" bIns="44450" anchor="b"/>
          <a:lstStyle/>
          <a:p>
            <a:pPr algn="r" eaLnBrk="0" hangingPunct="0"/>
            <a:r>
              <a:rPr lang="en-GB" sz="1200">
                <a:latin typeface="Times New Roman" pitchFamily="18" charset="0"/>
              </a:rPr>
              <a:t>1</a:t>
            </a:r>
          </a:p>
        </p:txBody>
      </p:sp>
      <p:sp>
        <p:nvSpPr>
          <p:cNvPr id="80901"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80902"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80903" name="Rectangle 6"/>
          <p:cNvSpPr>
            <a:spLocks noGrp="1" noRot="1" noChangeAspect="1" noChangeArrowheads="1" noTextEdit="1"/>
          </p:cNvSpPr>
          <p:nvPr>
            <p:ph type="sldImg"/>
          </p:nvPr>
        </p:nvSpPr>
        <p:spPr>
          <a:xfrm>
            <a:off x="1298575" y="800100"/>
            <a:ext cx="4265613" cy="3198813"/>
          </a:xfrm>
          <a:ln w="12700" cap="flat"/>
        </p:spPr>
      </p:sp>
      <p:sp>
        <p:nvSpPr>
          <p:cNvPr id="80904" name="Rectangle 7"/>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EAC509C-4B04-4983-9AA3-91635E23FE9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F57CC03-980A-40EC-893D-5483ADF61EBA}"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0B4AE9-29F5-4360-8F48-0A43C317EA3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38E624-B878-4491-A759-450358AD2509}"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F973583-BED4-4541-9AB2-3B01A3F668D0}"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9FFBE0F7-9B04-4F4A-B73C-534BF1C63BF3}" type="slidenum">
              <a:rPr lang="en-US" altLang="en-GB"/>
              <a:pPr>
                <a:defRPr/>
              </a:pPr>
              <a:t>‹#›</a:t>
            </a:fld>
            <a:endParaRPr lang="en-US" alt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818393DE-4FCF-4E10-AE8E-AD7FB20489C1}" type="slidenum">
              <a:rPr lang="en-US" altLang="en-GB"/>
              <a:pPr>
                <a:defRPr/>
              </a:pPr>
              <a:t>‹#›</a:t>
            </a:fld>
            <a:endParaRPr lang="en-US" alt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F1AA8A79-DACB-40EF-BAF4-516B08A3E69E}" type="slidenum">
              <a:rPr lang="en-US" altLang="en-GB"/>
              <a:pPr>
                <a:defRPr/>
              </a:pPr>
              <a:t>‹#›</a:t>
            </a:fld>
            <a:endParaRPr lang="en-US" alt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D1D988F5-8134-466A-A5E4-7F31C04F241A}" type="slidenum">
              <a:rPr lang="en-US" altLang="en-GB"/>
              <a:pPr>
                <a:defRPr/>
              </a:pPr>
              <a:t>‹#›</a:t>
            </a:fld>
            <a:endParaRPr lang="en-US" alt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9" name="Rectangle 6"/>
          <p:cNvSpPr>
            <a:spLocks noGrp="1" noChangeArrowheads="1"/>
          </p:cNvSpPr>
          <p:nvPr>
            <p:ph type="sldNum" sz="quarter" idx="12"/>
          </p:nvPr>
        </p:nvSpPr>
        <p:spPr>
          <a:ln/>
        </p:spPr>
        <p:txBody>
          <a:bodyPr/>
          <a:lstStyle>
            <a:lvl1pPr>
              <a:defRPr/>
            </a:lvl1pPr>
          </a:lstStyle>
          <a:p>
            <a:pPr>
              <a:defRPr/>
            </a:pPr>
            <a:fld id="{F42BF3C8-F584-45C8-988E-3B0C4FE69AE9}" type="slidenum">
              <a:rPr lang="en-US" altLang="en-GB"/>
              <a:pPr>
                <a:defRPr/>
              </a:pPr>
              <a:t>‹#›</a:t>
            </a:fld>
            <a:endParaRPr lang="en-US" alt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5" name="Rectangle 6"/>
          <p:cNvSpPr>
            <a:spLocks noGrp="1" noChangeArrowheads="1"/>
          </p:cNvSpPr>
          <p:nvPr>
            <p:ph type="sldNum" sz="quarter" idx="12"/>
          </p:nvPr>
        </p:nvSpPr>
        <p:spPr>
          <a:ln/>
        </p:spPr>
        <p:txBody>
          <a:bodyPr/>
          <a:lstStyle>
            <a:lvl1pPr>
              <a:defRPr/>
            </a:lvl1pPr>
          </a:lstStyle>
          <a:p>
            <a:pPr>
              <a:defRPr/>
            </a:pPr>
            <a:fld id="{B1F131C3-1B96-4867-B7B1-3F37B51EFB45}" type="slidenum">
              <a:rPr lang="en-US" altLang="en-GB"/>
              <a:pPr>
                <a:defRPr/>
              </a:pPr>
              <a:t>‹#›</a:t>
            </a:fld>
            <a:endParaRPr lang="en-US" alt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5D5A15-9B3B-4A09-962E-285EC92F5A75}"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4" name="Rectangle 6"/>
          <p:cNvSpPr>
            <a:spLocks noGrp="1" noChangeArrowheads="1"/>
          </p:cNvSpPr>
          <p:nvPr>
            <p:ph type="sldNum" sz="quarter" idx="12"/>
          </p:nvPr>
        </p:nvSpPr>
        <p:spPr>
          <a:ln/>
        </p:spPr>
        <p:txBody>
          <a:bodyPr/>
          <a:lstStyle>
            <a:lvl1pPr>
              <a:defRPr/>
            </a:lvl1pPr>
          </a:lstStyle>
          <a:p>
            <a:pPr>
              <a:defRPr/>
            </a:pPr>
            <a:fld id="{3ADD05E6-4C4C-47AC-8677-F7B4283B6607}" type="slidenum">
              <a:rPr lang="en-US" altLang="en-GB"/>
              <a:pPr>
                <a:defRPr/>
              </a:pPr>
              <a:t>‹#›</a:t>
            </a:fld>
            <a:endParaRPr lang="en-US" alt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08B08DB2-81A4-4B30-94EE-6AE68DED33D0}" type="slidenum">
              <a:rPr lang="en-US" altLang="en-GB"/>
              <a:pPr>
                <a:defRPr/>
              </a:pPr>
              <a:t>‹#›</a:t>
            </a:fld>
            <a:endParaRPr lang="en-US" alt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7" name="Rectangle 6"/>
          <p:cNvSpPr>
            <a:spLocks noGrp="1" noChangeArrowheads="1"/>
          </p:cNvSpPr>
          <p:nvPr>
            <p:ph type="sldNum" sz="quarter" idx="12"/>
          </p:nvPr>
        </p:nvSpPr>
        <p:spPr>
          <a:ln/>
        </p:spPr>
        <p:txBody>
          <a:bodyPr/>
          <a:lstStyle>
            <a:lvl1pPr>
              <a:defRPr/>
            </a:lvl1pPr>
          </a:lstStyle>
          <a:p>
            <a:pPr>
              <a:defRPr/>
            </a:pPr>
            <a:fld id="{84FEC83D-499C-4004-887B-23C77ECB10F1}" type="slidenum">
              <a:rPr lang="en-US" altLang="en-GB"/>
              <a:pPr>
                <a:defRPr/>
              </a:pPr>
              <a:t>‹#›</a:t>
            </a:fld>
            <a:endParaRPr lang="en-US" alt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9E360B5E-3B8A-4249-9C0E-DB73B76C0913}" type="slidenum">
              <a:rPr lang="en-US" altLang="en-GB"/>
              <a:pPr>
                <a:defRPr/>
              </a:pPr>
              <a:t>‹#›</a:t>
            </a:fld>
            <a:endParaRPr lang="en-US" alt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6B7BB726-0B9A-4631-8B1B-37CB21F5430E}" type="slidenum">
              <a:rPr lang="en-US" altLang="en-GB"/>
              <a:pPr>
                <a:defRPr/>
              </a:pPr>
              <a:t>‹#›</a:t>
            </a:fld>
            <a:endParaRPr lang="en-US" alt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GB"/>
          </a:p>
        </p:txBody>
      </p:sp>
      <p:sp>
        <p:nvSpPr>
          <p:cNvPr id="6" name="Rectangle 6"/>
          <p:cNvSpPr>
            <a:spLocks noGrp="1" noChangeArrowheads="1"/>
          </p:cNvSpPr>
          <p:nvPr>
            <p:ph type="sldNum" sz="quarter" idx="12"/>
          </p:nvPr>
        </p:nvSpPr>
        <p:spPr>
          <a:ln/>
        </p:spPr>
        <p:txBody>
          <a:bodyPr/>
          <a:lstStyle>
            <a:lvl1pPr>
              <a:defRPr/>
            </a:lvl1pPr>
          </a:lstStyle>
          <a:p>
            <a:pPr>
              <a:defRPr/>
            </a:pPr>
            <a:fld id="{2C8ED4DB-4893-4C15-BAEC-273E4A3353A4}" type="slidenum">
              <a:rPr lang="en-US" altLang="en-GB"/>
              <a:pPr>
                <a:defRPr/>
              </a:pPr>
              <a:t>‹#›</a:t>
            </a:fld>
            <a:endParaRPr lang="en-US" alt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GB"/>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GB"/>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GB"/>
            </a:p>
          </p:txBody>
        </p:sp>
      </p:grpSp>
      <p:sp>
        <p:nvSpPr>
          <p:cNvPr id="210946" name="Rectangle 2"/>
          <p:cNvSpPr>
            <a:spLocks noGrp="1" noChangeArrowheads="1"/>
          </p:cNvSpPr>
          <p:nvPr>
            <p:ph type="ctrTitle"/>
          </p:nvPr>
        </p:nvSpPr>
        <p:spPr>
          <a:xfrm>
            <a:off x="685800" y="685800"/>
            <a:ext cx="7772400" cy="2127250"/>
          </a:xfrm>
        </p:spPr>
        <p:txBody>
          <a:bodyPr/>
          <a:lstStyle>
            <a:lvl1pPr algn="ctr">
              <a:defRPr sz="5800"/>
            </a:lvl1pPr>
          </a:lstStyle>
          <a:p>
            <a:r>
              <a:rPr lang="en-GB"/>
              <a:t>Click to edit Master title style</a:t>
            </a:r>
          </a:p>
        </p:txBody>
      </p:sp>
      <p:sp>
        <p:nvSpPr>
          <p:cNvPr id="21094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GB"/>
              <a:t>Click to edit Master subtitle style</a:t>
            </a:r>
          </a:p>
        </p:txBody>
      </p:sp>
      <p:sp>
        <p:nvSpPr>
          <p:cNvPr id="8" name="Rectangle 4"/>
          <p:cNvSpPr>
            <a:spLocks noGrp="1" noChangeArrowheads="1"/>
          </p:cNvSpPr>
          <p:nvPr>
            <p:ph type="dt" sz="half" idx="10"/>
          </p:nvPr>
        </p:nvSpPr>
        <p:spPr/>
        <p:txBody>
          <a:bodyPr/>
          <a:lstStyle>
            <a:lvl1pPr>
              <a:defRPr smtClean="0"/>
            </a:lvl1pPr>
          </a:lstStyle>
          <a:p>
            <a:pPr>
              <a:defRPr/>
            </a:pPr>
            <a:endParaRPr lang="en-GB"/>
          </a:p>
        </p:txBody>
      </p:sp>
      <p:sp>
        <p:nvSpPr>
          <p:cNvPr id="9" name="Rectangle 5"/>
          <p:cNvSpPr>
            <a:spLocks noGrp="1" noChangeArrowheads="1"/>
          </p:cNvSpPr>
          <p:nvPr>
            <p:ph type="ftr" sz="quarter" idx="11"/>
          </p:nvPr>
        </p:nvSpPr>
        <p:spPr/>
        <p:txBody>
          <a:bodyPr/>
          <a:lstStyle>
            <a:lvl1pPr>
              <a:defRPr smtClean="0"/>
            </a:lvl1pPr>
          </a:lstStyle>
          <a:p>
            <a:pPr>
              <a:defRPr/>
            </a:pPr>
            <a:endParaRPr lang="en-GB"/>
          </a:p>
        </p:txBody>
      </p:sp>
      <p:sp>
        <p:nvSpPr>
          <p:cNvPr id="10" name="Rectangle 6"/>
          <p:cNvSpPr>
            <a:spLocks noGrp="1" noChangeArrowheads="1"/>
          </p:cNvSpPr>
          <p:nvPr>
            <p:ph type="sldNum" sz="quarter" idx="12"/>
          </p:nvPr>
        </p:nvSpPr>
        <p:spPr/>
        <p:txBody>
          <a:bodyPr/>
          <a:lstStyle>
            <a:lvl1pPr>
              <a:defRPr smtClean="0"/>
            </a:lvl1pPr>
          </a:lstStyle>
          <a:p>
            <a:pPr>
              <a:defRPr/>
            </a:pPr>
            <a:fld id="{398A1396-30F2-47B2-A777-81F11C41503E}"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C66A378-8269-47AF-8F89-E6E43609EB26}"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145658E-360A-47CB-A60B-9F65F3D46742}"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5FE74D-D651-489A-BFB0-F624C1A15F2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B2F34B-937D-4BA5-96BC-D97C641C7543}"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077D566-4731-400A-812F-B2C0469570BF}"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397DA79-6FEA-49A0-B156-BBE512257E74}"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F8ACB86-C306-41AA-8B88-51C41F799E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D76BAA1-5A5F-4897-8EE6-7535C551B7AF}"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BFFF861-CE79-4B62-9665-53B014CCEF83}"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1B59D2B-F110-4E66-B0E7-ABBD646C2DCD}"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D7706A5-83FF-494B-B8F7-C09B113FB34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883B10D-18CF-455C-A3D0-C43B9BB053D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C909AA1-70BB-4CEC-B928-C30D602645F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5D0CFD3-824C-4C0E-81E9-C0924ACCD65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B528B3A-9E92-4864-81B4-A2E894AAB39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86B1D8B-58FA-49CC-8535-1B4714AE282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51B88F7-3F0A-4C09-A3B7-C046D69DC12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F281E3E-5E3B-49C7-B53E-3386280A6F9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GB"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p>
        </p:txBody>
      </p:sp>
      <p:sp>
        <p:nvSpPr>
          <p:cNvPr id="2058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mn-lt"/>
              </a:defRPr>
            </a:lvl1pPr>
          </a:lstStyle>
          <a:p>
            <a:pPr>
              <a:defRPr/>
            </a:pPr>
            <a:endParaRPr lang="en-US" altLang="en-GB"/>
          </a:p>
        </p:txBody>
      </p:sp>
      <p:sp>
        <p:nvSpPr>
          <p:cNvPr id="2058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latin typeface="+mn-lt"/>
              </a:defRPr>
            </a:lvl1pPr>
          </a:lstStyle>
          <a:p>
            <a:pPr>
              <a:defRPr/>
            </a:pPr>
            <a:endParaRPr lang="en-US" altLang="en-GB"/>
          </a:p>
        </p:txBody>
      </p:sp>
      <p:sp>
        <p:nvSpPr>
          <p:cNvPr id="2058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latin typeface="+mn-lt"/>
              </a:defRPr>
            </a:lvl1pPr>
          </a:lstStyle>
          <a:p>
            <a:pPr>
              <a:defRPr/>
            </a:pPr>
            <a:fld id="{ECED7DB5-D89D-4F9B-800D-0A4FC1D05635}" type="slidenum">
              <a:rPr lang="en-US" altLang="en-GB"/>
              <a:pPr>
                <a:defRPr/>
              </a:pPr>
              <a:t>‹#›</a:t>
            </a:fld>
            <a:endParaRPr lang="en-US" altLang="en-GB"/>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717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99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endParaRPr lang="en-GB"/>
          </a:p>
        </p:txBody>
      </p:sp>
      <p:sp>
        <p:nvSpPr>
          <p:cNvPr id="2099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en-GB"/>
          </a:p>
        </p:txBody>
      </p:sp>
      <p:sp>
        <p:nvSpPr>
          <p:cNvPr id="2099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fld id="{B92532BD-96A8-435E-A816-2B7EC35B6733}" type="slidenum">
              <a:rPr lang="en-GB"/>
              <a:pPr>
                <a:defRPr/>
              </a:pPr>
              <a:t>‹#›</a:t>
            </a:fld>
            <a:endParaRPr lang="en-GB"/>
          </a:p>
        </p:txBody>
      </p:sp>
      <p:sp>
        <p:nvSpPr>
          <p:cNvPr id="20992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0992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GB"/>
          </a:p>
        </p:txBody>
      </p:sp>
      <p:sp>
        <p:nvSpPr>
          <p:cNvPr id="20992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20993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pitchFamily="34" charset="0"/>
        </a:defRPr>
      </a:lvl2pPr>
      <a:lvl3pPr algn="l" rtl="0" eaLnBrk="0" fontAlgn="base" hangingPunct="0">
        <a:spcBef>
          <a:spcPct val="0"/>
        </a:spcBef>
        <a:spcAft>
          <a:spcPct val="0"/>
        </a:spcAft>
        <a:defRPr sz="4400">
          <a:solidFill>
            <a:schemeClr val="tx2"/>
          </a:solidFill>
          <a:latin typeface="Garamond" pitchFamily="18" charset="0"/>
          <a:cs typeface="Arial" pitchFamily="34" charset="0"/>
        </a:defRPr>
      </a:lvl3pPr>
      <a:lvl4pPr algn="l" rtl="0" eaLnBrk="0" fontAlgn="base" hangingPunct="0">
        <a:spcBef>
          <a:spcPct val="0"/>
        </a:spcBef>
        <a:spcAft>
          <a:spcPct val="0"/>
        </a:spcAft>
        <a:defRPr sz="4400">
          <a:solidFill>
            <a:schemeClr val="tx2"/>
          </a:solidFill>
          <a:latin typeface="Garamond" pitchFamily="18" charset="0"/>
          <a:cs typeface="Arial" pitchFamily="34" charset="0"/>
        </a:defRPr>
      </a:lvl4pPr>
      <a:lvl5pPr algn="l" rtl="0" eaLnBrk="0" fontAlgn="base" hangingPunct="0">
        <a:spcBef>
          <a:spcPct val="0"/>
        </a:spcBef>
        <a:spcAft>
          <a:spcPct val="0"/>
        </a:spcAft>
        <a:defRPr sz="4400">
          <a:solidFill>
            <a:schemeClr val="tx2"/>
          </a:solidFill>
          <a:latin typeface="Garamond" pitchFamily="18" charset="0"/>
          <a:cs typeface="Arial" pitchFamily="34" charset="0"/>
        </a:defRPr>
      </a:lvl5pPr>
      <a:lvl6pPr marL="457200" algn="l" rtl="0" fontAlgn="base">
        <a:spcBef>
          <a:spcPct val="0"/>
        </a:spcBef>
        <a:spcAft>
          <a:spcPct val="0"/>
        </a:spcAft>
        <a:defRPr sz="4400">
          <a:solidFill>
            <a:schemeClr val="tx2"/>
          </a:solidFill>
          <a:latin typeface="Garamond" pitchFamily="18" charset="0"/>
          <a:cs typeface="Arial" pitchFamily="34" charset="0"/>
        </a:defRPr>
      </a:lvl6pPr>
      <a:lvl7pPr marL="914400" algn="l" rtl="0" fontAlgn="base">
        <a:spcBef>
          <a:spcPct val="0"/>
        </a:spcBef>
        <a:spcAft>
          <a:spcPct val="0"/>
        </a:spcAft>
        <a:defRPr sz="4400">
          <a:solidFill>
            <a:schemeClr val="tx2"/>
          </a:solidFill>
          <a:latin typeface="Garamond" pitchFamily="18" charset="0"/>
          <a:cs typeface="Arial" pitchFamily="34" charset="0"/>
        </a:defRPr>
      </a:lvl7pPr>
      <a:lvl8pPr marL="1371600" algn="l" rtl="0" fontAlgn="base">
        <a:spcBef>
          <a:spcPct val="0"/>
        </a:spcBef>
        <a:spcAft>
          <a:spcPct val="0"/>
        </a:spcAft>
        <a:defRPr sz="4400">
          <a:solidFill>
            <a:schemeClr val="tx2"/>
          </a:solidFill>
          <a:latin typeface="Garamond" pitchFamily="18" charset="0"/>
          <a:cs typeface="Arial" pitchFamily="34" charset="0"/>
        </a:defRPr>
      </a:lvl8pPr>
      <a:lvl9pPr marL="1828800" algn="l" rtl="0" fontAlgn="base">
        <a:spcBef>
          <a:spcPct val="0"/>
        </a:spcBef>
        <a:spcAft>
          <a:spcPct val="0"/>
        </a:spcAft>
        <a:defRPr sz="4400">
          <a:solidFill>
            <a:schemeClr val="tx2"/>
          </a:solidFill>
          <a:latin typeface="Garamond" pitchFamily="18" charset="0"/>
          <a:cs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notesSlide" Target="../notesSlides/notesSlide36.xml"/><Relationship Id="rId7" Type="http://schemas.openxmlformats.org/officeDocument/2006/relationships/oleObject" Target="../embeddings/Microsoft_Excel_97-2003_Worksheet1.xls"/><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oleObject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13" Type="http://schemas.openxmlformats.org/officeDocument/2006/relationships/oleObject" Target="../embeddings/oleObject8.bin"/><Relationship Id="rId3" Type="http://schemas.openxmlformats.org/officeDocument/2006/relationships/notesSlide" Target="../notesSlides/notesSlide52.xml"/><Relationship Id="rId7" Type="http://schemas.openxmlformats.org/officeDocument/2006/relationships/oleObject" Target="../embeddings/oleObject6.bin"/><Relationship Id="rId12" Type="http://schemas.openxmlformats.org/officeDocument/2006/relationships/image" Target="../media/image25.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3.emf"/><Relationship Id="rId11" Type="http://schemas.openxmlformats.org/officeDocument/2006/relationships/oleObject" Target="../embeddings/Microsoft_Excel_97-2003_Worksheet5.xls"/><Relationship Id="rId5" Type="http://schemas.openxmlformats.org/officeDocument/2006/relationships/oleObject" Target="../embeddings/Microsoft_Excel_97-2003_Worksheet3.xls"/><Relationship Id="rId15" Type="http://schemas.openxmlformats.org/officeDocument/2006/relationships/image" Target="../media/image26.emf"/><Relationship Id="rId10" Type="http://schemas.openxmlformats.org/officeDocument/2006/relationships/oleObject" Target="../embeddings/oleObject7.bin"/><Relationship Id="rId4" Type="http://schemas.openxmlformats.org/officeDocument/2006/relationships/oleObject" Target="../embeddings/oleObject5.bin"/><Relationship Id="rId9" Type="http://schemas.openxmlformats.org/officeDocument/2006/relationships/image" Target="../media/image24.emf"/><Relationship Id="rId14" Type="http://schemas.openxmlformats.org/officeDocument/2006/relationships/oleObject" Target="../embeddings/Microsoft_Excel_97-2003_Worksheet6.xls"/></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33400" y="500042"/>
            <a:ext cx="8153400" cy="1071570"/>
          </a:xfrm>
        </p:spPr>
        <p:txBody>
          <a:bodyPr/>
          <a:lstStyle/>
          <a:p>
            <a:pPr eaLnBrk="1" hangingPunct="1"/>
            <a:r>
              <a:rPr lang="en-US" sz="5400" dirty="0" smtClean="0"/>
              <a:t>Factor V and Factor VIII</a:t>
            </a:r>
          </a:p>
        </p:txBody>
      </p:sp>
      <p:pic>
        <p:nvPicPr>
          <p:cNvPr id="9219" name="Picture 3" descr="july2000f8"/>
          <p:cNvPicPr>
            <a:picLocks noChangeAspect="1" noChangeArrowheads="1"/>
          </p:cNvPicPr>
          <p:nvPr/>
        </p:nvPicPr>
        <p:blipFill>
          <a:blip r:embed="rId3" cstate="print">
            <a:lum bright="24000" contrast="100000"/>
          </a:blip>
          <a:srcRect/>
          <a:stretch>
            <a:fillRect/>
          </a:stretch>
        </p:blipFill>
        <p:spPr bwMode="auto">
          <a:xfrm>
            <a:off x="2500313" y="1804988"/>
            <a:ext cx="3860800" cy="3194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8435" name="Rectangle 4"/>
          <p:cNvSpPr>
            <a:spLocks noChangeArrowheads="1"/>
          </p:cNvSpPr>
          <p:nvPr/>
        </p:nvSpPr>
        <p:spPr bwMode="auto">
          <a:xfrm>
            <a:off x="1760538" y="2247900"/>
            <a:ext cx="32702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FXI</a:t>
            </a:r>
            <a:endParaRPr lang="en-GB" sz="3600">
              <a:latin typeface="Times New Roman" pitchFamily="18" charset="0"/>
            </a:endParaRPr>
          </a:p>
        </p:txBody>
      </p:sp>
      <p:sp>
        <p:nvSpPr>
          <p:cNvPr id="18436" name="Rectangle 5"/>
          <p:cNvSpPr>
            <a:spLocks noChangeArrowheads="1"/>
          </p:cNvSpPr>
          <p:nvPr/>
        </p:nvSpPr>
        <p:spPr bwMode="auto">
          <a:xfrm>
            <a:off x="3606800" y="3552825"/>
            <a:ext cx="258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t>
            </a:r>
            <a:endParaRPr lang="en-GB" sz="3600">
              <a:latin typeface="Times New Roman" pitchFamily="18" charset="0"/>
            </a:endParaRPr>
          </a:p>
        </p:txBody>
      </p:sp>
      <p:sp>
        <p:nvSpPr>
          <p:cNvPr id="18437" name="Rectangle 6"/>
          <p:cNvSpPr>
            <a:spLocks noChangeArrowheads="1"/>
          </p:cNvSpPr>
          <p:nvPr/>
        </p:nvSpPr>
        <p:spPr bwMode="auto">
          <a:xfrm>
            <a:off x="2522538" y="2819400"/>
            <a:ext cx="32702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t>
            </a:r>
            <a:endParaRPr lang="en-GB" sz="3600">
              <a:latin typeface="Times New Roman" pitchFamily="18" charset="0"/>
            </a:endParaRPr>
          </a:p>
        </p:txBody>
      </p:sp>
      <p:sp>
        <p:nvSpPr>
          <p:cNvPr id="18438" name="Rectangle 7"/>
          <p:cNvSpPr>
            <a:spLocks noChangeArrowheads="1"/>
          </p:cNvSpPr>
          <p:nvPr/>
        </p:nvSpPr>
        <p:spPr bwMode="auto">
          <a:xfrm>
            <a:off x="6772275" y="2733675"/>
            <a:ext cx="571500" cy="274638"/>
          </a:xfrm>
          <a:prstGeom prst="rect">
            <a:avLst/>
          </a:prstGeom>
          <a:noFill/>
          <a:ln w="9525">
            <a:noFill/>
            <a:miter lim="800000"/>
            <a:headEnd/>
            <a:tailEnd/>
          </a:ln>
        </p:spPr>
        <p:txBody>
          <a:bodyPr wrap="none" lIns="0" tIns="0" rIns="0" bIns="0">
            <a:spAutoFit/>
          </a:bodyPr>
          <a:lstStyle/>
          <a:p>
            <a:pPr defTabSz="762000" eaLnBrk="0" hangingPunct="0"/>
            <a:r>
              <a:rPr lang="en-GB" b="1">
                <a:solidFill>
                  <a:srgbClr val="FF0000"/>
                </a:solidFill>
                <a:latin typeface="Times" charset="0"/>
              </a:rPr>
              <a:t>FVIII</a:t>
            </a:r>
            <a:endParaRPr lang="en-GB" sz="4000" b="1">
              <a:solidFill>
                <a:srgbClr val="FF0000"/>
              </a:solidFill>
              <a:latin typeface="Times New Roman" pitchFamily="18" charset="0"/>
            </a:endParaRPr>
          </a:p>
        </p:txBody>
      </p:sp>
      <p:sp>
        <p:nvSpPr>
          <p:cNvPr id="18439" name="Rectangle 8"/>
          <p:cNvSpPr>
            <a:spLocks noChangeArrowheads="1"/>
          </p:cNvSpPr>
          <p:nvPr/>
        </p:nvSpPr>
        <p:spPr bwMode="auto">
          <a:xfrm>
            <a:off x="1252538" y="4410075"/>
            <a:ext cx="39528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FVII</a:t>
            </a:r>
            <a:endParaRPr lang="en-GB" sz="3600">
              <a:solidFill>
                <a:srgbClr val="969696"/>
              </a:solidFill>
              <a:latin typeface="Times New Roman" pitchFamily="18" charset="0"/>
            </a:endParaRPr>
          </a:p>
        </p:txBody>
      </p:sp>
      <p:sp>
        <p:nvSpPr>
          <p:cNvPr id="18440" name="Rectangle 9"/>
          <p:cNvSpPr>
            <a:spLocks noChangeArrowheads="1"/>
          </p:cNvSpPr>
          <p:nvPr/>
        </p:nvSpPr>
        <p:spPr bwMode="auto">
          <a:xfrm>
            <a:off x="4521200" y="4276725"/>
            <a:ext cx="2492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FII</a:t>
            </a:r>
            <a:endParaRPr lang="en-GB" sz="3600">
              <a:latin typeface="Times New Roman" pitchFamily="18" charset="0"/>
            </a:endParaRPr>
          </a:p>
        </p:txBody>
      </p:sp>
      <p:sp>
        <p:nvSpPr>
          <p:cNvPr id="18441" name="Rectangle 10"/>
          <p:cNvSpPr>
            <a:spLocks noChangeArrowheads="1"/>
          </p:cNvSpPr>
          <p:nvPr/>
        </p:nvSpPr>
        <p:spPr bwMode="auto">
          <a:xfrm>
            <a:off x="3370263" y="2247900"/>
            <a:ext cx="41751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FXIa</a:t>
            </a:r>
            <a:endParaRPr lang="en-GB" sz="3600">
              <a:latin typeface="Times New Roman" pitchFamily="18" charset="0"/>
            </a:endParaRPr>
          </a:p>
        </p:txBody>
      </p:sp>
      <p:sp>
        <p:nvSpPr>
          <p:cNvPr id="18442" name="Rectangle 11"/>
          <p:cNvSpPr>
            <a:spLocks noChangeArrowheads="1"/>
          </p:cNvSpPr>
          <p:nvPr/>
        </p:nvSpPr>
        <p:spPr bwMode="auto">
          <a:xfrm>
            <a:off x="52990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8443" name="Rectangle 12"/>
          <p:cNvSpPr>
            <a:spLocks noChangeArrowheads="1"/>
          </p:cNvSpPr>
          <p:nvPr/>
        </p:nvSpPr>
        <p:spPr bwMode="auto">
          <a:xfrm>
            <a:off x="5926138" y="4257675"/>
            <a:ext cx="1223962" cy="258763"/>
          </a:xfrm>
          <a:prstGeom prst="rect">
            <a:avLst/>
          </a:prstGeom>
          <a:noFill/>
          <a:ln w="9525">
            <a:noFill/>
            <a:miter lim="800000"/>
            <a:headEnd/>
            <a:tailEnd/>
          </a:ln>
        </p:spPr>
        <p:txBody>
          <a:bodyPr wrap="none" lIns="0" tIns="0" rIns="0" bIns="0">
            <a:spAutoFit/>
          </a:bodyPr>
          <a:lstStyle/>
          <a:p>
            <a:pPr defTabSz="762000" eaLnBrk="0" hangingPunct="0"/>
            <a:r>
              <a:rPr lang="en-GB" sz="1700" b="1">
                <a:solidFill>
                  <a:srgbClr val="000000"/>
                </a:solidFill>
                <a:latin typeface="Times" charset="0"/>
              </a:rPr>
              <a:t>THROMBIN</a:t>
            </a:r>
            <a:endParaRPr lang="en-GB" sz="3600">
              <a:latin typeface="Times New Roman" pitchFamily="18" charset="0"/>
            </a:endParaRPr>
          </a:p>
        </p:txBody>
      </p:sp>
      <p:sp>
        <p:nvSpPr>
          <p:cNvPr id="18444" name="Rectangle 13"/>
          <p:cNvSpPr>
            <a:spLocks noChangeArrowheads="1"/>
          </p:cNvSpPr>
          <p:nvPr/>
        </p:nvSpPr>
        <p:spPr bwMode="auto">
          <a:xfrm>
            <a:off x="6705600" y="4800600"/>
            <a:ext cx="558800" cy="274638"/>
          </a:xfrm>
          <a:prstGeom prst="rect">
            <a:avLst/>
          </a:prstGeom>
          <a:noFill/>
          <a:ln w="9525">
            <a:noFill/>
            <a:miter lim="800000"/>
            <a:headEnd/>
            <a:tailEnd/>
          </a:ln>
        </p:spPr>
        <p:txBody>
          <a:bodyPr wrap="none" lIns="0" tIns="0" rIns="0" bIns="0">
            <a:spAutoFit/>
          </a:bodyPr>
          <a:lstStyle/>
          <a:p>
            <a:pPr defTabSz="762000" eaLnBrk="0" hangingPunct="0"/>
            <a:r>
              <a:rPr lang="en-GB">
                <a:solidFill>
                  <a:srgbClr val="000000"/>
                </a:solidFill>
                <a:latin typeface="Times" charset="0"/>
              </a:rPr>
              <a:t>Fibrin</a:t>
            </a:r>
            <a:endParaRPr lang="en-GB" sz="4000">
              <a:latin typeface="Times New Roman" pitchFamily="18" charset="0"/>
            </a:endParaRPr>
          </a:p>
        </p:txBody>
      </p:sp>
      <p:sp>
        <p:nvSpPr>
          <p:cNvPr id="18445" name="Rectangle 14"/>
          <p:cNvSpPr>
            <a:spLocks noChangeArrowheads="1"/>
          </p:cNvSpPr>
          <p:nvPr/>
        </p:nvSpPr>
        <p:spPr bwMode="auto">
          <a:xfrm>
            <a:off x="4419600" y="4810125"/>
            <a:ext cx="893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Fibrinogen</a:t>
            </a:r>
            <a:endParaRPr lang="en-GB" sz="3600">
              <a:latin typeface="Times New Roman" pitchFamily="18" charset="0"/>
            </a:endParaRPr>
          </a:p>
        </p:txBody>
      </p:sp>
      <p:sp>
        <p:nvSpPr>
          <p:cNvPr id="18446" name="Rectangle 15"/>
          <p:cNvSpPr>
            <a:spLocks noChangeArrowheads="1"/>
          </p:cNvSpPr>
          <p:nvPr/>
        </p:nvSpPr>
        <p:spPr bwMode="auto">
          <a:xfrm>
            <a:off x="525463" y="44100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TF</a:t>
            </a:r>
            <a:endParaRPr lang="en-GB" sz="3600">
              <a:solidFill>
                <a:srgbClr val="969696"/>
              </a:solidFill>
              <a:latin typeface="Times New Roman" pitchFamily="18" charset="0"/>
            </a:endParaRPr>
          </a:p>
        </p:txBody>
      </p:sp>
      <p:sp>
        <p:nvSpPr>
          <p:cNvPr id="18447" name="Rectangle 16"/>
          <p:cNvSpPr>
            <a:spLocks noChangeArrowheads="1"/>
          </p:cNvSpPr>
          <p:nvPr/>
        </p:nvSpPr>
        <p:spPr bwMode="auto">
          <a:xfrm>
            <a:off x="5994400" y="3381375"/>
            <a:ext cx="2365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PL</a:t>
            </a:r>
            <a:endParaRPr lang="en-GB" sz="3600">
              <a:latin typeface="Times New Roman" pitchFamily="18" charset="0"/>
            </a:endParaRPr>
          </a:p>
        </p:txBody>
      </p:sp>
      <p:sp>
        <p:nvSpPr>
          <p:cNvPr id="18448" name="Rectangle 17"/>
          <p:cNvSpPr>
            <a:spLocks noChangeArrowheads="1"/>
          </p:cNvSpPr>
          <p:nvPr/>
        </p:nvSpPr>
        <p:spPr bwMode="auto">
          <a:xfrm>
            <a:off x="4216400" y="2819400"/>
            <a:ext cx="41751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a:t>
            </a:r>
            <a:endParaRPr lang="en-GB" sz="3600">
              <a:latin typeface="Times New Roman" pitchFamily="18" charset="0"/>
            </a:endParaRPr>
          </a:p>
        </p:txBody>
      </p:sp>
      <p:sp>
        <p:nvSpPr>
          <p:cNvPr id="18449" name="Rectangle 18"/>
          <p:cNvSpPr>
            <a:spLocks noChangeArrowheads="1"/>
          </p:cNvSpPr>
          <p:nvPr/>
        </p:nvSpPr>
        <p:spPr bwMode="auto">
          <a:xfrm>
            <a:off x="4859338" y="2819400"/>
            <a:ext cx="5540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FVIIIa</a:t>
            </a:r>
            <a:endParaRPr lang="en-GB" sz="3600">
              <a:latin typeface="Times New Roman" pitchFamily="18" charset="0"/>
            </a:endParaRPr>
          </a:p>
        </p:txBody>
      </p:sp>
      <p:sp>
        <p:nvSpPr>
          <p:cNvPr id="18450" name="Rectangle 19"/>
          <p:cNvSpPr>
            <a:spLocks noChangeArrowheads="1"/>
          </p:cNvSpPr>
          <p:nvPr/>
        </p:nvSpPr>
        <p:spPr bwMode="auto">
          <a:xfrm>
            <a:off x="5011738" y="26193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PL</a:t>
            </a:r>
            <a:endParaRPr lang="en-GB" sz="3600">
              <a:latin typeface="Times New Roman" pitchFamily="18" charset="0"/>
            </a:endParaRPr>
          </a:p>
        </p:txBody>
      </p:sp>
      <p:sp>
        <p:nvSpPr>
          <p:cNvPr id="18451" name="Rectangle 20"/>
          <p:cNvSpPr>
            <a:spLocks noChangeArrowheads="1"/>
          </p:cNvSpPr>
          <p:nvPr/>
        </p:nvSpPr>
        <p:spPr bwMode="auto">
          <a:xfrm>
            <a:off x="59594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FVa</a:t>
            </a:r>
            <a:endParaRPr lang="en-GB" sz="3600">
              <a:latin typeface="Times New Roman" pitchFamily="18" charset="0"/>
            </a:endParaRPr>
          </a:p>
        </p:txBody>
      </p:sp>
      <p:sp>
        <p:nvSpPr>
          <p:cNvPr id="18452" name="Rectangle 21"/>
          <p:cNvSpPr>
            <a:spLocks noChangeArrowheads="1"/>
          </p:cNvSpPr>
          <p:nvPr/>
        </p:nvSpPr>
        <p:spPr bwMode="auto">
          <a:xfrm>
            <a:off x="7620000" y="3476625"/>
            <a:ext cx="304800" cy="274638"/>
          </a:xfrm>
          <a:prstGeom prst="rect">
            <a:avLst/>
          </a:prstGeom>
          <a:noFill/>
          <a:ln w="9525">
            <a:noFill/>
            <a:miter lim="800000"/>
            <a:headEnd/>
            <a:tailEnd/>
          </a:ln>
        </p:spPr>
        <p:txBody>
          <a:bodyPr wrap="none" lIns="0" tIns="0" rIns="0" bIns="0">
            <a:spAutoFit/>
          </a:bodyPr>
          <a:lstStyle/>
          <a:p>
            <a:pPr defTabSz="762000" eaLnBrk="0" hangingPunct="0"/>
            <a:r>
              <a:rPr lang="en-GB" b="1">
                <a:solidFill>
                  <a:srgbClr val="FF0000"/>
                </a:solidFill>
                <a:latin typeface="Times" charset="0"/>
              </a:rPr>
              <a:t>FV</a:t>
            </a:r>
            <a:endParaRPr lang="en-GB" sz="4000" b="1">
              <a:solidFill>
                <a:srgbClr val="FF0000"/>
              </a:solidFill>
              <a:latin typeface="Times New Roman" pitchFamily="18" charset="0"/>
            </a:endParaRPr>
          </a:p>
        </p:txBody>
      </p:sp>
      <p:grpSp>
        <p:nvGrpSpPr>
          <p:cNvPr id="18453" name="Group 22"/>
          <p:cNvGrpSpPr>
            <a:grpSpLocks/>
          </p:cNvGrpSpPr>
          <p:nvPr/>
        </p:nvGrpSpPr>
        <p:grpSpPr bwMode="auto">
          <a:xfrm>
            <a:off x="3962400" y="3581400"/>
            <a:ext cx="1133475" cy="95250"/>
            <a:chOff x="2496" y="2256"/>
            <a:chExt cx="714" cy="60"/>
          </a:xfrm>
        </p:grpSpPr>
        <p:sp>
          <p:nvSpPr>
            <p:cNvPr id="18581" name="Freeform 23"/>
            <p:cNvSpPr>
              <a:spLocks/>
            </p:cNvSpPr>
            <p:nvPr/>
          </p:nvSpPr>
          <p:spPr bwMode="auto">
            <a:xfrm>
              <a:off x="3018" y="2256"/>
              <a:ext cx="192" cy="60"/>
            </a:xfrm>
            <a:custGeom>
              <a:avLst/>
              <a:gdLst>
                <a:gd name="T0" fmla="*/ 192 w 192"/>
                <a:gd name="T1" fmla="*/ 30 h 60"/>
                <a:gd name="T2" fmla="*/ 0 w 192"/>
                <a:gd name="T3" fmla="*/ 60 h 60"/>
                <a:gd name="T4" fmla="*/ 0 w 192"/>
                <a:gd name="T5" fmla="*/ 30 h 60"/>
                <a:gd name="T6" fmla="*/ 0 w 192"/>
                <a:gd name="T7" fmla="*/ 0 h 60"/>
                <a:gd name="T8" fmla="*/ 192 w 192"/>
                <a:gd name="T9" fmla="*/ 30 h 60"/>
                <a:gd name="T10" fmla="*/ 0 60000 65536"/>
                <a:gd name="T11" fmla="*/ 0 60000 65536"/>
                <a:gd name="T12" fmla="*/ 0 60000 65536"/>
                <a:gd name="T13" fmla="*/ 0 60000 65536"/>
                <a:gd name="T14" fmla="*/ 0 60000 65536"/>
                <a:gd name="T15" fmla="*/ 0 w 192"/>
                <a:gd name="T16" fmla="*/ 0 h 60"/>
                <a:gd name="T17" fmla="*/ 192 w 192"/>
                <a:gd name="T18" fmla="*/ 60 h 60"/>
              </a:gdLst>
              <a:ahLst/>
              <a:cxnLst>
                <a:cxn ang="T10">
                  <a:pos x="T0" y="T1"/>
                </a:cxn>
                <a:cxn ang="T11">
                  <a:pos x="T2" y="T3"/>
                </a:cxn>
                <a:cxn ang="T12">
                  <a:pos x="T4" y="T5"/>
                </a:cxn>
                <a:cxn ang="T13">
                  <a:pos x="T6" y="T7"/>
                </a:cxn>
                <a:cxn ang="T14">
                  <a:pos x="T8" y="T9"/>
                </a:cxn>
              </a:cxnLst>
              <a:rect l="T15" t="T16" r="T17" b="T18"/>
              <a:pathLst>
                <a:path w="192" h="60">
                  <a:moveTo>
                    <a:pt x="192" y="30"/>
                  </a:moveTo>
                  <a:lnTo>
                    <a:pt x="0" y="60"/>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8582" name="Line 24"/>
            <p:cNvSpPr>
              <a:spLocks noChangeShapeType="1"/>
            </p:cNvSpPr>
            <p:nvPr/>
          </p:nvSpPr>
          <p:spPr bwMode="auto">
            <a:xfrm>
              <a:off x="2496" y="2286"/>
              <a:ext cx="522" cy="1"/>
            </a:xfrm>
            <a:prstGeom prst="line">
              <a:avLst/>
            </a:prstGeom>
            <a:noFill/>
            <a:ln w="33338">
              <a:solidFill>
                <a:srgbClr val="000000"/>
              </a:solidFill>
              <a:round/>
              <a:headEnd/>
              <a:tailEnd/>
            </a:ln>
          </p:spPr>
          <p:txBody>
            <a:bodyPr/>
            <a:lstStyle/>
            <a:p>
              <a:endParaRPr lang="en-US"/>
            </a:p>
          </p:txBody>
        </p:sp>
      </p:grpSp>
      <p:grpSp>
        <p:nvGrpSpPr>
          <p:cNvPr id="18454" name="Group 25"/>
          <p:cNvGrpSpPr>
            <a:grpSpLocks/>
          </p:cNvGrpSpPr>
          <p:nvPr/>
        </p:nvGrpSpPr>
        <p:grpSpPr bwMode="auto">
          <a:xfrm>
            <a:off x="3098800" y="2857500"/>
            <a:ext cx="863600" cy="85725"/>
            <a:chOff x="1952" y="1800"/>
            <a:chExt cx="544" cy="54"/>
          </a:xfrm>
        </p:grpSpPr>
        <p:sp>
          <p:nvSpPr>
            <p:cNvPr id="18579" name="Freeform 26"/>
            <p:cNvSpPr>
              <a:spLocks/>
            </p:cNvSpPr>
            <p:nvPr/>
          </p:nvSpPr>
          <p:spPr bwMode="auto">
            <a:xfrm>
              <a:off x="2304" y="1800"/>
              <a:ext cx="192" cy="54"/>
            </a:xfrm>
            <a:custGeom>
              <a:avLst/>
              <a:gdLst>
                <a:gd name="T0" fmla="*/ 192 w 192"/>
                <a:gd name="T1" fmla="*/ 30 h 54"/>
                <a:gd name="T2" fmla="*/ 0 w 192"/>
                <a:gd name="T3" fmla="*/ 54 h 54"/>
                <a:gd name="T4" fmla="*/ 0 w 192"/>
                <a:gd name="T5" fmla="*/ 30 h 54"/>
                <a:gd name="T6" fmla="*/ 0 w 192"/>
                <a:gd name="T7" fmla="*/ 0 h 54"/>
                <a:gd name="T8" fmla="*/ 192 w 192"/>
                <a:gd name="T9" fmla="*/ 30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92" y="30"/>
                  </a:moveTo>
                  <a:lnTo>
                    <a:pt x="0" y="54"/>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8580" name="Line 27"/>
            <p:cNvSpPr>
              <a:spLocks noChangeShapeType="1"/>
            </p:cNvSpPr>
            <p:nvPr/>
          </p:nvSpPr>
          <p:spPr bwMode="auto">
            <a:xfrm>
              <a:off x="1952" y="1830"/>
              <a:ext cx="352" cy="1"/>
            </a:xfrm>
            <a:prstGeom prst="line">
              <a:avLst/>
            </a:prstGeom>
            <a:noFill/>
            <a:ln w="33338">
              <a:solidFill>
                <a:srgbClr val="000000"/>
              </a:solidFill>
              <a:round/>
              <a:headEnd/>
              <a:tailEnd/>
            </a:ln>
          </p:spPr>
          <p:txBody>
            <a:bodyPr/>
            <a:lstStyle/>
            <a:p>
              <a:endParaRPr lang="en-US"/>
            </a:p>
          </p:txBody>
        </p:sp>
      </p:grpSp>
      <p:grpSp>
        <p:nvGrpSpPr>
          <p:cNvPr id="18455" name="Group 28"/>
          <p:cNvGrpSpPr>
            <a:grpSpLocks/>
          </p:cNvGrpSpPr>
          <p:nvPr/>
        </p:nvGrpSpPr>
        <p:grpSpPr bwMode="auto">
          <a:xfrm>
            <a:off x="2184400" y="2295525"/>
            <a:ext cx="1100138" cy="85725"/>
            <a:chOff x="1376" y="1446"/>
            <a:chExt cx="693" cy="54"/>
          </a:xfrm>
        </p:grpSpPr>
        <p:sp>
          <p:nvSpPr>
            <p:cNvPr id="18577" name="Freeform 29"/>
            <p:cNvSpPr>
              <a:spLocks/>
            </p:cNvSpPr>
            <p:nvPr/>
          </p:nvSpPr>
          <p:spPr bwMode="auto">
            <a:xfrm>
              <a:off x="1899" y="1446"/>
              <a:ext cx="170" cy="54"/>
            </a:xfrm>
            <a:custGeom>
              <a:avLst/>
              <a:gdLst>
                <a:gd name="T0" fmla="*/ 170 w 170"/>
                <a:gd name="T1" fmla="*/ 24 h 54"/>
                <a:gd name="T2" fmla="*/ 0 w 170"/>
                <a:gd name="T3" fmla="*/ 54 h 54"/>
                <a:gd name="T4" fmla="*/ 0 w 170"/>
                <a:gd name="T5" fmla="*/ 24 h 54"/>
                <a:gd name="T6" fmla="*/ 0 w 170"/>
                <a:gd name="T7" fmla="*/ 0 h 54"/>
                <a:gd name="T8" fmla="*/ 170 w 170"/>
                <a:gd name="T9" fmla="*/ 24 h 54"/>
                <a:gd name="T10" fmla="*/ 0 60000 65536"/>
                <a:gd name="T11" fmla="*/ 0 60000 65536"/>
                <a:gd name="T12" fmla="*/ 0 60000 65536"/>
                <a:gd name="T13" fmla="*/ 0 60000 65536"/>
                <a:gd name="T14" fmla="*/ 0 60000 65536"/>
                <a:gd name="T15" fmla="*/ 0 w 170"/>
                <a:gd name="T16" fmla="*/ 0 h 54"/>
                <a:gd name="T17" fmla="*/ 170 w 170"/>
                <a:gd name="T18" fmla="*/ 54 h 54"/>
              </a:gdLst>
              <a:ahLst/>
              <a:cxnLst>
                <a:cxn ang="T10">
                  <a:pos x="T0" y="T1"/>
                </a:cxn>
                <a:cxn ang="T11">
                  <a:pos x="T2" y="T3"/>
                </a:cxn>
                <a:cxn ang="T12">
                  <a:pos x="T4" y="T5"/>
                </a:cxn>
                <a:cxn ang="T13">
                  <a:pos x="T6" y="T7"/>
                </a:cxn>
                <a:cxn ang="T14">
                  <a:pos x="T8" y="T9"/>
                </a:cxn>
              </a:cxnLst>
              <a:rect l="T15" t="T16" r="T17" b="T18"/>
              <a:pathLst>
                <a:path w="170" h="54">
                  <a:moveTo>
                    <a:pt x="170" y="24"/>
                  </a:moveTo>
                  <a:lnTo>
                    <a:pt x="0" y="54"/>
                  </a:lnTo>
                  <a:lnTo>
                    <a:pt x="0" y="24"/>
                  </a:lnTo>
                  <a:lnTo>
                    <a:pt x="0" y="0"/>
                  </a:lnTo>
                  <a:lnTo>
                    <a:pt x="170" y="24"/>
                  </a:lnTo>
                  <a:close/>
                </a:path>
              </a:pathLst>
            </a:custGeom>
            <a:solidFill>
              <a:srgbClr val="000000"/>
            </a:solidFill>
            <a:ln w="9525">
              <a:noFill/>
              <a:round/>
              <a:headEnd/>
              <a:tailEnd/>
            </a:ln>
          </p:spPr>
          <p:txBody>
            <a:bodyPr/>
            <a:lstStyle/>
            <a:p>
              <a:endParaRPr lang="en-US"/>
            </a:p>
          </p:txBody>
        </p:sp>
        <p:sp>
          <p:nvSpPr>
            <p:cNvPr id="18578" name="Line 30"/>
            <p:cNvSpPr>
              <a:spLocks noChangeShapeType="1"/>
            </p:cNvSpPr>
            <p:nvPr/>
          </p:nvSpPr>
          <p:spPr bwMode="auto">
            <a:xfrm>
              <a:off x="1376" y="1470"/>
              <a:ext cx="523" cy="1"/>
            </a:xfrm>
            <a:prstGeom prst="line">
              <a:avLst/>
            </a:prstGeom>
            <a:noFill/>
            <a:ln w="17463">
              <a:solidFill>
                <a:srgbClr val="000000"/>
              </a:solidFill>
              <a:round/>
              <a:headEnd/>
              <a:tailEnd/>
            </a:ln>
          </p:spPr>
          <p:txBody>
            <a:bodyPr/>
            <a:lstStyle/>
            <a:p>
              <a:endParaRPr lang="en-US"/>
            </a:p>
          </p:txBody>
        </p:sp>
      </p:grpSp>
      <p:grpSp>
        <p:nvGrpSpPr>
          <p:cNvPr id="18456" name="Group 31"/>
          <p:cNvGrpSpPr>
            <a:grpSpLocks/>
          </p:cNvGrpSpPr>
          <p:nvPr/>
        </p:nvGrpSpPr>
        <p:grpSpPr bwMode="auto">
          <a:xfrm>
            <a:off x="4841875" y="4305300"/>
            <a:ext cx="1016000" cy="76200"/>
            <a:chOff x="3050" y="2712"/>
            <a:chExt cx="640" cy="48"/>
          </a:xfrm>
        </p:grpSpPr>
        <p:sp>
          <p:nvSpPr>
            <p:cNvPr id="18575" name="Freeform 32"/>
            <p:cNvSpPr>
              <a:spLocks/>
            </p:cNvSpPr>
            <p:nvPr/>
          </p:nvSpPr>
          <p:spPr bwMode="auto">
            <a:xfrm>
              <a:off x="3488" y="2712"/>
              <a:ext cx="202" cy="48"/>
            </a:xfrm>
            <a:custGeom>
              <a:avLst/>
              <a:gdLst>
                <a:gd name="T0" fmla="*/ 202 w 202"/>
                <a:gd name="T1" fmla="*/ 24 h 48"/>
                <a:gd name="T2" fmla="*/ 0 w 202"/>
                <a:gd name="T3" fmla="*/ 48 h 48"/>
                <a:gd name="T4" fmla="*/ 0 w 202"/>
                <a:gd name="T5" fmla="*/ 24 h 48"/>
                <a:gd name="T6" fmla="*/ 0 w 202"/>
                <a:gd name="T7" fmla="*/ 0 h 48"/>
                <a:gd name="T8" fmla="*/ 202 w 202"/>
                <a:gd name="T9" fmla="*/ 24 h 48"/>
                <a:gd name="T10" fmla="*/ 0 60000 65536"/>
                <a:gd name="T11" fmla="*/ 0 60000 65536"/>
                <a:gd name="T12" fmla="*/ 0 60000 65536"/>
                <a:gd name="T13" fmla="*/ 0 60000 65536"/>
                <a:gd name="T14" fmla="*/ 0 60000 65536"/>
                <a:gd name="T15" fmla="*/ 0 w 202"/>
                <a:gd name="T16" fmla="*/ 0 h 48"/>
                <a:gd name="T17" fmla="*/ 202 w 202"/>
                <a:gd name="T18" fmla="*/ 48 h 48"/>
              </a:gdLst>
              <a:ahLst/>
              <a:cxnLst>
                <a:cxn ang="T10">
                  <a:pos x="T0" y="T1"/>
                </a:cxn>
                <a:cxn ang="T11">
                  <a:pos x="T2" y="T3"/>
                </a:cxn>
                <a:cxn ang="T12">
                  <a:pos x="T4" y="T5"/>
                </a:cxn>
                <a:cxn ang="T13">
                  <a:pos x="T6" y="T7"/>
                </a:cxn>
                <a:cxn ang="T14">
                  <a:pos x="T8" y="T9"/>
                </a:cxn>
              </a:cxnLst>
              <a:rect l="T15" t="T16" r="T17" b="T18"/>
              <a:pathLst>
                <a:path w="202" h="48">
                  <a:moveTo>
                    <a:pt x="202" y="24"/>
                  </a:moveTo>
                  <a:lnTo>
                    <a:pt x="0" y="48"/>
                  </a:lnTo>
                  <a:lnTo>
                    <a:pt x="0" y="24"/>
                  </a:lnTo>
                  <a:lnTo>
                    <a:pt x="0" y="0"/>
                  </a:lnTo>
                  <a:lnTo>
                    <a:pt x="202" y="24"/>
                  </a:lnTo>
                  <a:close/>
                </a:path>
              </a:pathLst>
            </a:custGeom>
            <a:solidFill>
              <a:srgbClr val="000000"/>
            </a:solidFill>
            <a:ln w="9525">
              <a:noFill/>
              <a:round/>
              <a:headEnd/>
              <a:tailEnd/>
            </a:ln>
          </p:spPr>
          <p:txBody>
            <a:bodyPr/>
            <a:lstStyle/>
            <a:p>
              <a:endParaRPr lang="en-US"/>
            </a:p>
          </p:txBody>
        </p:sp>
        <p:sp>
          <p:nvSpPr>
            <p:cNvPr id="18576" name="Line 33"/>
            <p:cNvSpPr>
              <a:spLocks noChangeShapeType="1"/>
            </p:cNvSpPr>
            <p:nvPr/>
          </p:nvSpPr>
          <p:spPr bwMode="auto">
            <a:xfrm>
              <a:off x="3050" y="2736"/>
              <a:ext cx="438" cy="1"/>
            </a:xfrm>
            <a:prstGeom prst="line">
              <a:avLst/>
            </a:prstGeom>
            <a:noFill/>
            <a:ln w="33338">
              <a:solidFill>
                <a:srgbClr val="000000"/>
              </a:solidFill>
              <a:round/>
              <a:headEnd/>
              <a:tailEnd/>
            </a:ln>
          </p:spPr>
          <p:txBody>
            <a:bodyPr/>
            <a:lstStyle/>
            <a:p>
              <a:endParaRPr lang="en-US"/>
            </a:p>
          </p:txBody>
        </p:sp>
      </p:grpSp>
      <p:grpSp>
        <p:nvGrpSpPr>
          <p:cNvPr id="18457" name="Group 34"/>
          <p:cNvGrpSpPr>
            <a:grpSpLocks/>
          </p:cNvGrpSpPr>
          <p:nvPr/>
        </p:nvGrpSpPr>
        <p:grpSpPr bwMode="auto">
          <a:xfrm>
            <a:off x="5689600" y="4848225"/>
            <a:ext cx="863600" cy="85725"/>
            <a:chOff x="3584" y="3054"/>
            <a:chExt cx="544" cy="54"/>
          </a:xfrm>
        </p:grpSpPr>
        <p:sp>
          <p:nvSpPr>
            <p:cNvPr id="18573" name="Freeform 35"/>
            <p:cNvSpPr>
              <a:spLocks/>
            </p:cNvSpPr>
            <p:nvPr/>
          </p:nvSpPr>
          <p:spPr bwMode="auto">
            <a:xfrm>
              <a:off x="3925" y="3054"/>
              <a:ext cx="203" cy="54"/>
            </a:xfrm>
            <a:custGeom>
              <a:avLst/>
              <a:gdLst>
                <a:gd name="T0" fmla="*/ 203 w 203"/>
                <a:gd name="T1" fmla="*/ 24 h 54"/>
                <a:gd name="T2" fmla="*/ 0 w 203"/>
                <a:gd name="T3" fmla="*/ 54 h 54"/>
                <a:gd name="T4" fmla="*/ 0 w 203"/>
                <a:gd name="T5" fmla="*/ 24 h 54"/>
                <a:gd name="T6" fmla="*/ 0 w 203"/>
                <a:gd name="T7" fmla="*/ 0 h 54"/>
                <a:gd name="T8" fmla="*/ 203 w 203"/>
                <a:gd name="T9" fmla="*/ 24 h 54"/>
                <a:gd name="T10" fmla="*/ 0 60000 65536"/>
                <a:gd name="T11" fmla="*/ 0 60000 65536"/>
                <a:gd name="T12" fmla="*/ 0 60000 65536"/>
                <a:gd name="T13" fmla="*/ 0 60000 65536"/>
                <a:gd name="T14" fmla="*/ 0 60000 65536"/>
                <a:gd name="T15" fmla="*/ 0 w 203"/>
                <a:gd name="T16" fmla="*/ 0 h 54"/>
                <a:gd name="T17" fmla="*/ 203 w 203"/>
                <a:gd name="T18" fmla="*/ 54 h 54"/>
              </a:gdLst>
              <a:ahLst/>
              <a:cxnLst>
                <a:cxn ang="T10">
                  <a:pos x="T0" y="T1"/>
                </a:cxn>
                <a:cxn ang="T11">
                  <a:pos x="T2" y="T3"/>
                </a:cxn>
                <a:cxn ang="T12">
                  <a:pos x="T4" y="T5"/>
                </a:cxn>
                <a:cxn ang="T13">
                  <a:pos x="T6" y="T7"/>
                </a:cxn>
                <a:cxn ang="T14">
                  <a:pos x="T8" y="T9"/>
                </a:cxn>
              </a:cxnLst>
              <a:rect l="T15" t="T16" r="T17" b="T18"/>
              <a:pathLst>
                <a:path w="203" h="54">
                  <a:moveTo>
                    <a:pt x="203" y="24"/>
                  </a:moveTo>
                  <a:lnTo>
                    <a:pt x="0" y="54"/>
                  </a:lnTo>
                  <a:lnTo>
                    <a:pt x="0" y="24"/>
                  </a:lnTo>
                  <a:lnTo>
                    <a:pt x="0" y="0"/>
                  </a:lnTo>
                  <a:lnTo>
                    <a:pt x="203" y="24"/>
                  </a:lnTo>
                  <a:close/>
                </a:path>
              </a:pathLst>
            </a:custGeom>
            <a:solidFill>
              <a:srgbClr val="000000"/>
            </a:solidFill>
            <a:ln w="9525">
              <a:noFill/>
              <a:round/>
              <a:headEnd/>
              <a:tailEnd/>
            </a:ln>
          </p:spPr>
          <p:txBody>
            <a:bodyPr/>
            <a:lstStyle/>
            <a:p>
              <a:endParaRPr lang="en-US"/>
            </a:p>
          </p:txBody>
        </p:sp>
        <p:sp>
          <p:nvSpPr>
            <p:cNvPr id="18574" name="Line 36"/>
            <p:cNvSpPr>
              <a:spLocks noChangeShapeType="1"/>
            </p:cNvSpPr>
            <p:nvPr/>
          </p:nvSpPr>
          <p:spPr bwMode="auto">
            <a:xfrm>
              <a:off x="3584" y="3078"/>
              <a:ext cx="341" cy="1"/>
            </a:xfrm>
            <a:prstGeom prst="line">
              <a:avLst/>
            </a:prstGeom>
            <a:noFill/>
            <a:ln w="33338">
              <a:solidFill>
                <a:srgbClr val="000000"/>
              </a:solidFill>
              <a:round/>
              <a:headEnd/>
              <a:tailEnd/>
            </a:ln>
          </p:spPr>
          <p:txBody>
            <a:bodyPr/>
            <a:lstStyle/>
            <a:p>
              <a:endParaRPr lang="en-US"/>
            </a:p>
          </p:txBody>
        </p:sp>
      </p:grpSp>
      <p:grpSp>
        <p:nvGrpSpPr>
          <p:cNvPr id="18458" name="Group 37"/>
          <p:cNvGrpSpPr>
            <a:grpSpLocks/>
          </p:cNvGrpSpPr>
          <p:nvPr/>
        </p:nvGrpSpPr>
        <p:grpSpPr bwMode="auto">
          <a:xfrm>
            <a:off x="947738" y="3911600"/>
            <a:ext cx="136525" cy="485775"/>
            <a:chOff x="597" y="2436"/>
            <a:chExt cx="86" cy="306"/>
          </a:xfrm>
        </p:grpSpPr>
        <p:sp>
          <p:nvSpPr>
            <p:cNvPr id="18571" name="Freeform 38"/>
            <p:cNvSpPr>
              <a:spLocks/>
            </p:cNvSpPr>
            <p:nvPr/>
          </p:nvSpPr>
          <p:spPr bwMode="auto">
            <a:xfrm>
              <a:off x="597" y="2436"/>
              <a:ext cx="86" cy="114"/>
            </a:xfrm>
            <a:custGeom>
              <a:avLst/>
              <a:gdLst>
                <a:gd name="T0" fmla="*/ 43 w 86"/>
                <a:gd name="T1" fmla="*/ 0 h 114"/>
                <a:gd name="T2" fmla="*/ 86 w 86"/>
                <a:gd name="T3" fmla="*/ 114 h 114"/>
                <a:gd name="T4" fmla="*/ 43 w 86"/>
                <a:gd name="T5" fmla="*/ 114 h 114"/>
                <a:gd name="T6" fmla="*/ 0 w 86"/>
                <a:gd name="T7" fmla="*/ 114 h 114"/>
                <a:gd name="T8" fmla="*/ 43 w 86"/>
                <a:gd name="T9" fmla="*/ 0 h 114"/>
                <a:gd name="T10" fmla="*/ 0 60000 65536"/>
                <a:gd name="T11" fmla="*/ 0 60000 65536"/>
                <a:gd name="T12" fmla="*/ 0 60000 65536"/>
                <a:gd name="T13" fmla="*/ 0 60000 65536"/>
                <a:gd name="T14" fmla="*/ 0 60000 65536"/>
                <a:gd name="T15" fmla="*/ 0 w 86"/>
                <a:gd name="T16" fmla="*/ 0 h 114"/>
                <a:gd name="T17" fmla="*/ 86 w 86"/>
                <a:gd name="T18" fmla="*/ 114 h 114"/>
              </a:gdLst>
              <a:ahLst/>
              <a:cxnLst>
                <a:cxn ang="T10">
                  <a:pos x="T0" y="T1"/>
                </a:cxn>
                <a:cxn ang="T11">
                  <a:pos x="T2" y="T3"/>
                </a:cxn>
                <a:cxn ang="T12">
                  <a:pos x="T4" y="T5"/>
                </a:cxn>
                <a:cxn ang="T13">
                  <a:pos x="T6" y="T7"/>
                </a:cxn>
                <a:cxn ang="T14">
                  <a:pos x="T8" y="T9"/>
                </a:cxn>
              </a:cxnLst>
              <a:rect l="T15" t="T16" r="T17" b="T18"/>
              <a:pathLst>
                <a:path w="86" h="114">
                  <a:moveTo>
                    <a:pt x="43" y="0"/>
                  </a:moveTo>
                  <a:lnTo>
                    <a:pt x="86" y="114"/>
                  </a:lnTo>
                  <a:lnTo>
                    <a:pt x="43" y="114"/>
                  </a:lnTo>
                  <a:lnTo>
                    <a:pt x="0" y="114"/>
                  </a:lnTo>
                  <a:lnTo>
                    <a:pt x="43" y="0"/>
                  </a:lnTo>
                  <a:close/>
                </a:path>
              </a:pathLst>
            </a:custGeom>
            <a:solidFill>
              <a:srgbClr val="969696"/>
            </a:solidFill>
            <a:ln w="9525">
              <a:solidFill>
                <a:schemeClr val="bg2"/>
              </a:solidFill>
              <a:round/>
              <a:headEnd/>
              <a:tailEnd/>
            </a:ln>
          </p:spPr>
          <p:txBody>
            <a:bodyPr/>
            <a:lstStyle/>
            <a:p>
              <a:endParaRPr lang="en-US"/>
            </a:p>
          </p:txBody>
        </p:sp>
        <p:sp>
          <p:nvSpPr>
            <p:cNvPr id="18572" name="Line 39"/>
            <p:cNvSpPr>
              <a:spLocks noChangeShapeType="1"/>
            </p:cNvSpPr>
            <p:nvPr/>
          </p:nvSpPr>
          <p:spPr bwMode="auto">
            <a:xfrm flipV="1">
              <a:off x="640" y="2550"/>
              <a:ext cx="1" cy="192"/>
            </a:xfrm>
            <a:prstGeom prst="line">
              <a:avLst/>
            </a:prstGeom>
            <a:noFill/>
            <a:ln w="33338">
              <a:solidFill>
                <a:schemeClr val="bg2"/>
              </a:solidFill>
              <a:round/>
              <a:headEnd/>
              <a:tailEnd/>
            </a:ln>
          </p:spPr>
          <p:txBody>
            <a:bodyPr/>
            <a:lstStyle/>
            <a:p>
              <a:endParaRPr lang="en-US"/>
            </a:p>
          </p:txBody>
        </p:sp>
      </p:grpSp>
      <p:grpSp>
        <p:nvGrpSpPr>
          <p:cNvPr id="18459" name="Group 40"/>
          <p:cNvGrpSpPr>
            <a:grpSpLocks/>
          </p:cNvGrpSpPr>
          <p:nvPr/>
        </p:nvGrpSpPr>
        <p:grpSpPr bwMode="auto">
          <a:xfrm>
            <a:off x="6535738" y="3590925"/>
            <a:ext cx="846137" cy="76200"/>
            <a:chOff x="4117" y="2262"/>
            <a:chExt cx="533" cy="48"/>
          </a:xfrm>
        </p:grpSpPr>
        <p:sp>
          <p:nvSpPr>
            <p:cNvPr id="18569" name="Freeform 41"/>
            <p:cNvSpPr>
              <a:spLocks/>
            </p:cNvSpPr>
            <p:nvPr/>
          </p:nvSpPr>
          <p:spPr bwMode="auto">
            <a:xfrm>
              <a:off x="4117" y="2262"/>
              <a:ext cx="160" cy="48"/>
            </a:xfrm>
            <a:custGeom>
              <a:avLst/>
              <a:gdLst>
                <a:gd name="T0" fmla="*/ 0 w 160"/>
                <a:gd name="T1" fmla="*/ 24 h 48"/>
                <a:gd name="T2" fmla="*/ 160 w 160"/>
                <a:gd name="T3" fmla="*/ 0 h 48"/>
                <a:gd name="T4" fmla="*/ 160 w 160"/>
                <a:gd name="T5" fmla="*/ 24 h 48"/>
                <a:gd name="T6" fmla="*/ 160 w 160"/>
                <a:gd name="T7" fmla="*/ 48 h 48"/>
                <a:gd name="T8" fmla="*/ 0 w 160"/>
                <a:gd name="T9" fmla="*/ 24 h 48"/>
                <a:gd name="T10" fmla="*/ 0 60000 65536"/>
                <a:gd name="T11" fmla="*/ 0 60000 65536"/>
                <a:gd name="T12" fmla="*/ 0 60000 65536"/>
                <a:gd name="T13" fmla="*/ 0 60000 65536"/>
                <a:gd name="T14" fmla="*/ 0 60000 65536"/>
                <a:gd name="T15" fmla="*/ 0 w 160"/>
                <a:gd name="T16" fmla="*/ 0 h 48"/>
                <a:gd name="T17" fmla="*/ 160 w 160"/>
                <a:gd name="T18" fmla="*/ 48 h 48"/>
              </a:gdLst>
              <a:ahLst/>
              <a:cxnLst>
                <a:cxn ang="T10">
                  <a:pos x="T0" y="T1"/>
                </a:cxn>
                <a:cxn ang="T11">
                  <a:pos x="T2" y="T3"/>
                </a:cxn>
                <a:cxn ang="T12">
                  <a:pos x="T4" y="T5"/>
                </a:cxn>
                <a:cxn ang="T13">
                  <a:pos x="T6" y="T7"/>
                </a:cxn>
                <a:cxn ang="T14">
                  <a:pos x="T8" y="T9"/>
                </a:cxn>
              </a:cxnLst>
              <a:rect l="T15" t="T16" r="T17" b="T18"/>
              <a:pathLst>
                <a:path w="160" h="48">
                  <a:moveTo>
                    <a:pt x="0" y="24"/>
                  </a:moveTo>
                  <a:lnTo>
                    <a:pt x="160" y="0"/>
                  </a:lnTo>
                  <a:lnTo>
                    <a:pt x="160" y="24"/>
                  </a:lnTo>
                  <a:lnTo>
                    <a:pt x="160" y="48"/>
                  </a:lnTo>
                  <a:lnTo>
                    <a:pt x="0" y="24"/>
                  </a:lnTo>
                  <a:close/>
                </a:path>
              </a:pathLst>
            </a:custGeom>
            <a:solidFill>
              <a:srgbClr val="000000"/>
            </a:solidFill>
            <a:ln w="9525">
              <a:noFill/>
              <a:round/>
              <a:headEnd/>
              <a:tailEnd/>
            </a:ln>
          </p:spPr>
          <p:txBody>
            <a:bodyPr/>
            <a:lstStyle/>
            <a:p>
              <a:endParaRPr lang="en-US"/>
            </a:p>
          </p:txBody>
        </p:sp>
        <p:sp>
          <p:nvSpPr>
            <p:cNvPr id="18570" name="Line 42"/>
            <p:cNvSpPr>
              <a:spLocks noChangeShapeType="1"/>
            </p:cNvSpPr>
            <p:nvPr/>
          </p:nvSpPr>
          <p:spPr bwMode="auto">
            <a:xfrm flipH="1">
              <a:off x="4277" y="2286"/>
              <a:ext cx="373" cy="1"/>
            </a:xfrm>
            <a:prstGeom prst="line">
              <a:avLst/>
            </a:prstGeom>
            <a:noFill/>
            <a:ln w="17463">
              <a:solidFill>
                <a:srgbClr val="000000"/>
              </a:solidFill>
              <a:round/>
              <a:headEnd/>
              <a:tailEnd/>
            </a:ln>
          </p:spPr>
          <p:txBody>
            <a:bodyPr/>
            <a:lstStyle/>
            <a:p>
              <a:endParaRPr lang="en-US"/>
            </a:p>
          </p:txBody>
        </p:sp>
      </p:grpSp>
      <p:grpSp>
        <p:nvGrpSpPr>
          <p:cNvPr id="18460" name="Group 43"/>
          <p:cNvGrpSpPr>
            <a:grpSpLocks/>
          </p:cNvGrpSpPr>
          <p:nvPr/>
        </p:nvGrpSpPr>
        <p:grpSpPr bwMode="auto">
          <a:xfrm>
            <a:off x="5588000" y="2857500"/>
            <a:ext cx="1049338" cy="85725"/>
            <a:chOff x="3520" y="1800"/>
            <a:chExt cx="661" cy="54"/>
          </a:xfrm>
        </p:grpSpPr>
        <p:sp>
          <p:nvSpPr>
            <p:cNvPr id="18567" name="Freeform 44"/>
            <p:cNvSpPr>
              <a:spLocks/>
            </p:cNvSpPr>
            <p:nvPr/>
          </p:nvSpPr>
          <p:spPr bwMode="auto">
            <a:xfrm>
              <a:off x="3520" y="1800"/>
              <a:ext cx="170" cy="54"/>
            </a:xfrm>
            <a:custGeom>
              <a:avLst/>
              <a:gdLst>
                <a:gd name="T0" fmla="*/ 0 w 170"/>
                <a:gd name="T1" fmla="*/ 30 h 54"/>
                <a:gd name="T2" fmla="*/ 170 w 170"/>
                <a:gd name="T3" fmla="*/ 0 h 54"/>
                <a:gd name="T4" fmla="*/ 170 w 170"/>
                <a:gd name="T5" fmla="*/ 30 h 54"/>
                <a:gd name="T6" fmla="*/ 170 w 170"/>
                <a:gd name="T7" fmla="*/ 54 h 54"/>
                <a:gd name="T8" fmla="*/ 0 w 170"/>
                <a:gd name="T9" fmla="*/ 30 h 54"/>
                <a:gd name="T10" fmla="*/ 0 60000 65536"/>
                <a:gd name="T11" fmla="*/ 0 60000 65536"/>
                <a:gd name="T12" fmla="*/ 0 60000 65536"/>
                <a:gd name="T13" fmla="*/ 0 60000 65536"/>
                <a:gd name="T14" fmla="*/ 0 60000 65536"/>
                <a:gd name="T15" fmla="*/ 0 w 170"/>
                <a:gd name="T16" fmla="*/ 0 h 54"/>
                <a:gd name="T17" fmla="*/ 170 w 170"/>
                <a:gd name="T18" fmla="*/ 54 h 54"/>
              </a:gdLst>
              <a:ahLst/>
              <a:cxnLst>
                <a:cxn ang="T10">
                  <a:pos x="T0" y="T1"/>
                </a:cxn>
                <a:cxn ang="T11">
                  <a:pos x="T2" y="T3"/>
                </a:cxn>
                <a:cxn ang="T12">
                  <a:pos x="T4" y="T5"/>
                </a:cxn>
                <a:cxn ang="T13">
                  <a:pos x="T6" y="T7"/>
                </a:cxn>
                <a:cxn ang="T14">
                  <a:pos x="T8" y="T9"/>
                </a:cxn>
              </a:cxnLst>
              <a:rect l="T15" t="T16" r="T17" b="T18"/>
              <a:pathLst>
                <a:path w="170" h="54">
                  <a:moveTo>
                    <a:pt x="0" y="30"/>
                  </a:moveTo>
                  <a:lnTo>
                    <a:pt x="170" y="0"/>
                  </a:lnTo>
                  <a:lnTo>
                    <a:pt x="170" y="30"/>
                  </a:lnTo>
                  <a:lnTo>
                    <a:pt x="170" y="54"/>
                  </a:lnTo>
                  <a:lnTo>
                    <a:pt x="0" y="30"/>
                  </a:lnTo>
                  <a:close/>
                </a:path>
              </a:pathLst>
            </a:custGeom>
            <a:solidFill>
              <a:srgbClr val="000000"/>
            </a:solidFill>
            <a:ln w="9525">
              <a:noFill/>
              <a:round/>
              <a:headEnd/>
              <a:tailEnd/>
            </a:ln>
          </p:spPr>
          <p:txBody>
            <a:bodyPr/>
            <a:lstStyle/>
            <a:p>
              <a:endParaRPr lang="en-US"/>
            </a:p>
          </p:txBody>
        </p:sp>
        <p:sp>
          <p:nvSpPr>
            <p:cNvPr id="18568" name="Line 45"/>
            <p:cNvSpPr>
              <a:spLocks noChangeShapeType="1"/>
            </p:cNvSpPr>
            <p:nvPr/>
          </p:nvSpPr>
          <p:spPr bwMode="auto">
            <a:xfrm flipH="1">
              <a:off x="3690" y="1830"/>
              <a:ext cx="491" cy="1"/>
            </a:xfrm>
            <a:prstGeom prst="line">
              <a:avLst/>
            </a:prstGeom>
            <a:noFill/>
            <a:ln w="17463">
              <a:solidFill>
                <a:srgbClr val="000000"/>
              </a:solidFill>
              <a:round/>
              <a:headEnd/>
              <a:tailEnd/>
            </a:ln>
          </p:spPr>
          <p:txBody>
            <a:bodyPr/>
            <a:lstStyle/>
            <a:p>
              <a:endParaRPr lang="en-US"/>
            </a:p>
          </p:txBody>
        </p:sp>
      </p:grpSp>
      <p:grpSp>
        <p:nvGrpSpPr>
          <p:cNvPr id="18461" name="Group 46"/>
          <p:cNvGrpSpPr>
            <a:grpSpLocks/>
          </p:cNvGrpSpPr>
          <p:nvPr/>
        </p:nvGrpSpPr>
        <p:grpSpPr bwMode="auto">
          <a:xfrm>
            <a:off x="3436938" y="2419350"/>
            <a:ext cx="152400" cy="447675"/>
            <a:chOff x="2165" y="1524"/>
            <a:chExt cx="96" cy="282"/>
          </a:xfrm>
        </p:grpSpPr>
        <p:sp>
          <p:nvSpPr>
            <p:cNvPr id="18565" name="Freeform 47"/>
            <p:cNvSpPr>
              <a:spLocks/>
            </p:cNvSpPr>
            <p:nvPr/>
          </p:nvSpPr>
          <p:spPr bwMode="auto">
            <a:xfrm>
              <a:off x="2165" y="1698"/>
              <a:ext cx="96" cy="108"/>
            </a:xfrm>
            <a:custGeom>
              <a:avLst/>
              <a:gdLst>
                <a:gd name="T0" fmla="*/ 43 w 96"/>
                <a:gd name="T1" fmla="*/ 108 h 108"/>
                <a:gd name="T2" fmla="*/ 0 w 96"/>
                <a:gd name="T3" fmla="*/ 0 h 108"/>
                <a:gd name="T4" fmla="*/ 43 w 96"/>
                <a:gd name="T5" fmla="*/ 0 h 108"/>
                <a:gd name="T6" fmla="*/ 96 w 96"/>
                <a:gd name="T7" fmla="*/ 0 h 108"/>
                <a:gd name="T8" fmla="*/ 4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43" y="108"/>
                  </a:moveTo>
                  <a:lnTo>
                    <a:pt x="0" y="0"/>
                  </a:lnTo>
                  <a:lnTo>
                    <a:pt x="43" y="0"/>
                  </a:lnTo>
                  <a:lnTo>
                    <a:pt x="96" y="0"/>
                  </a:lnTo>
                  <a:lnTo>
                    <a:pt x="43" y="108"/>
                  </a:lnTo>
                  <a:close/>
                </a:path>
              </a:pathLst>
            </a:custGeom>
            <a:solidFill>
              <a:srgbClr val="000000"/>
            </a:solidFill>
            <a:ln w="9525">
              <a:noFill/>
              <a:round/>
              <a:headEnd/>
              <a:tailEnd/>
            </a:ln>
          </p:spPr>
          <p:txBody>
            <a:bodyPr/>
            <a:lstStyle/>
            <a:p>
              <a:endParaRPr lang="en-US"/>
            </a:p>
          </p:txBody>
        </p:sp>
        <p:sp>
          <p:nvSpPr>
            <p:cNvPr id="18566" name="Line 48"/>
            <p:cNvSpPr>
              <a:spLocks noChangeShapeType="1"/>
            </p:cNvSpPr>
            <p:nvPr/>
          </p:nvSpPr>
          <p:spPr bwMode="auto">
            <a:xfrm>
              <a:off x="2208" y="1524"/>
              <a:ext cx="1" cy="174"/>
            </a:xfrm>
            <a:prstGeom prst="line">
              <a:avLst/>
            </a:prstGeom>
            <a:noFill/>
            <a:ln w="33338">
              <a:solidFill>
                <a:srgbClr val="000000"/>
              </a:solidFill>
              <a:round/>
              <a:headEnd/>
              <a:tailEnd/>
            </a:ln>
          </p:spPr>
          <p:txBody>
            <a:bodyPr/>
            <a:lstStyle/>
            <a:p>
              <a:endParaRPr lang="en-US"/>
            </a:p>
          </p:txBody>
        </p:sp>
      </p:grpSp>
      <p:grpSp>
        <p:nvGrpSpPr>
          <p:cNvPr id="18462" name="Group 49"/>
          <p:cNvGrpSpPr>
            <a:grpSpLocks/>
          </p:cNvGrpSpPr>
          <p:nvPr/>
        </p:nvGrpSpPr>
        <p:grpSpPr bwMode="auto">
          <a:xfrm>
            <a:off x="4572000" y="3086100"/>
            <a:ext cx="152400" cy="533400"/>
            <a:chOff x="2880" y="1944"/>
            <a:chExt cx="96" cy="336"/>
          </a:xfrm>
        </p:grpSpPr>
        <p:sp>
          <p:nvSpPr>
            <p:cNvPr id="18563" name="Freeform 50"/>
            <p:cNvSpPr>
              <a:spLocks/>
            </p:cNvSpPr>
            <p:nvPr/>
          </p:nvSpPr>
          <p:spPr bwMode="auto">
            <a:xfrm>
              <a:off x="2880" y="2172"/>
              <a:ext cx="96" cy="108"/>
            </a:xfrm>
            <a:custGeom>
              <a:avLst/>
              <a:gdLst>
                <a:gd name="T0" fmla="*/ 43 w 96"/>
                <a:gd name="T1" fmla="*/ 108 h 108"/>
                <a:gd name="T2" fmla="*/ 0 w 96"/>
                <a:gd name="T3" fmla="*/ 0 h 108"/>
                <a:gd name="T4" fmla="*/ 43 w 96"/>
                <a:gd name="T5" fmla="*/ 0 h 108"/>
                <a:gd name="T6" fmla="*/ 96 w 96"/>
                <a:gd name="T7" fmla="*/ 0 h 108"/>
                <a:gd name="T8" fmla="*/ 4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43" y="108"/>
                  </a:moveTo>
                  <a:lnTo>
                    <a:pt x="0" y="0"/>
                  </a:lnTo>
                  <a:lnTo>
                    <a:pt x="43" y="0"/>
                  </a:lnTo>
                  <a:lnTo>
                    <a:pt x="96" y="0"/>
                  </a:lnTo>
                  <a:lnTo>
                    <a:pt x="43" y="108"/>
                  </a:lnTo>
                  <a:close/>
                </a:path>
              </a:pathLst>
            </a:custGeom>
            <a:solidFill>
              <a:srgbClr val="000000"/>
            </a:solidFill>
            <a:ln w="38100">
              <a:solidFill>
                <a:srgbClr val="000000"/>
              </a:solidFill>
              <a:round/>
              <a:headEnd/>
              <a:tailEnd/>
            </a:ln>
          </p:spPr>
          <p:txBody>
            <a:bodyPr/>
            <a:lstStyle/>
            <a:p>
              <a:endParaRPr lang="en-US"/>
            </a:p>
          </p:txBody>
        </p:sp>
        <p:sp>
          <p:nvSpPr>
            <p:cNvPr id="18564" name="Line 51"/>
            <p:cNvSpPr>
              <a:spLocks noChangeShapeType="1"/>
            </p:cNvSpPr>
            <p:nvPr/>
          </p:nvSpPr>
          <p:spPr bwMode="auto">
            <a:xfrm>
              <a:off x="2923" y="1944"/>
              <a:ext cx="1" cy="228"/>
            </a:xfrm>
            <a:prstGeom prst="line">
              <a:avLst/>
            </a:prstGeom>
            <a:noFill/>
            <a:ln w="38100">
              <a:solidFill>
                <a:srgbClr val="000000"/>
              </a:solidFill>
              <a:round/>
              <a:headEnd/>
              <a:tailEnd/>
            </a:ln>
          </p:spPr>
          <p:txBody>
            <a:bodyPr/>
            <a:lstStyle/>
            <a:p>
              <a:endParaRPr lang="en-US"/>
            </a:p>
          </p:txBody>
        </p:sp>
      </p:grpSp>
      <p:grpSp>
        <p:nvGrpSpPr>
          <p:cNvPr id="18463" name="Group 52"/>
          <p:cNvGrpSpPr>
            <a:grpSpLocks/>
          </p:cNvGrpSpPr>
          <p:nvPr/>
        </p:nvGrpSpPr>
        <p:grpSpPr bwMode="auto">
          <a:xfrm>
            <a:off x="5451475" y="3867150"/>
            <a:ext cx="136525" cy="381000"/>
            <a:chOff x="3434" y="2436"/>
            <a:chExt cx="86" cy="240"/>
          </a:xfrm>
        </p:grpSpPr>
        <p:sp>
          <p:nvSpPr>
            <p:cNvPr id="18561" name="Freeform 53"/>
            <p:cNvSpPr>
              <a:spLocks/>
            </p:cNvSpPr>
            <p:nvPr/>
          </p:nvSpPr>
          <p:spPr bwMode="auto">
            <a:xfrm>
              <a:off x="3434" y="2568"/>
              <a:ext cx="86" cy="108"/>
            </a:xfrm>
            <a:custGeom>
              <a:avLst/>
              <a:gdLst>
                <a:gd name="T0" fmla="*/ 43 w 86"/>
                <a:gd name="T1" fmla="*/ 108 h 108"/>
                <a:gd name="T2" fmla="*/ 0 w 86"/>
                <a:gd name="T3" fmla="*/ 0 h 108"/>
                <a:gd name="T4" fmla="*/ 43 w 86"/>
                <a:gd name="T5" fmla="*/ 0 h 108"/>
                <a:gd name="T6" fmla="*/ 86 w 86"/>
                <a:gd name="T7" fmla="*/ 0 h 108"/>
                <a:gd name="T8" fmla="*/ 43 w 86"/>
                <a:gd name="T9" fmla="*/ 108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43" y="108"/>
                  </a:moveTo>
                  <a:lnTo>
                    <a:pt x="0" y="0"/>
                  </a:lnTo>
                  <a:lnTo>
                    <a:pt x="43" y="0"/>
                  </a:lnTo>
                  <a:lnTo>
                    <a:pt x="86" y="0"/>
                  </a:lnTo>
                  <a:lnTo>
                    <a:pt x="43" y="108"/>
                  </a:lnTo>
                  <a:close/>
                </a:path>
              </a:pathLst>
            </a:custGeom>
            <a:solidFill>
              <a:srgbClr val="000000"/>
            </a:solidFill>
            <a:ln w="57150">
              <a:solidFill>
                <a:srgbClr val="000000"/>
              </a:solidFill>
              <a:round/>
              <a:headEnd/>
              <a:tailEnd/>
            </a:ln>
          </p:spPr>
          <p:txBody>
            <a:bodyPr/>
            <a:lstStyle/>
            <a:p>
              <a:endParaRPr lang="en-US"/>
            </a:p>
          </p:txBody>
        </p:sp>
        <p:sp>
          <p:nvSpPr>
            <p:cNvPr id="18562" name="Line 54"/>
            <p:cNvSpPr>
              <a:spLocks noChangeShapeType="1"/>
            </p:cNvSpPr>
            <p:nvPr/>
          </p:nvSpPr>
          <p:spPr bwMode="auto">
            <a:xfrm>
              <a:off x="3477" y="2436"/>
              <a:ext cx="1" cy="132"/>
            </a:xfrm>
            <a:prstGeom prst="line">
              <a:avLst/>
            </a:prstGeom>
            <a:noFill/>
            <a:ln w="57150">
              <a:solidFill>
                <a:srgbClr val="000000"/>
              </a:solidFill>
              <a:round/>
              <a:headEnd/>
              <a:tailEnd/>
            </a:ln>
          </p:spPr>
          <p:txBody>
            <a:bodyPr/>
            <a:lstStyle/>
            <a:p>
              <a:endParaRPr lang="en-US"/>
            </a:p>
          </p:txBody>
        </p:sp>
      </p:grpSp>
      <p:grpSp>
        <p:nvGrpSpPr>
          <p:cNvPr id="18464" name="Group 55"/>
          <p:cNvGrpSpPr>
            <a:grpSpLocks/>
          </p:cNvGrpSpPr>
          <p:nvPr/>
        </p:nvGrpSpPr>
        <p:grpSpPr bwMode="auto">
          <a:xfrm>
            <a:off x="6045200" y="4467225"/>
            <a:ext cx="152400" cy="381000"/>
            <a:chOff x="3808" y="2814"/>
            <a:chExt cx="96" cy="240"/>
          </a:xfrm>
        </p:grpSpPr>
        <p:sp>
          <p:nvSpPr>
            <p:cNvPr id="18559" name="Freeform 56"/>
            <p:cNvSpPr>
              <a:spLocks/>
            </p:cNvSpPr>
            <p:nvPr/>
          </p:nvSpPr>
          <p:spPr bwMode="auto">
            <a:xfrm>
              <a:off x="3808" y="2946"/>
              <a:ext cx="96" cy="108"/>
            </a:xfrm>
            <a:custGeom>
              <a:avLst/>
              <a:gdLst>
                <a:gd name="T0" fmla="*/ 53 w 96"/>
                <a:gd name="T1" fmla="*/ 108 h 108"/>
                <a:gd name="T2" fmla="*/ 0 w 96"/>
                <a:gd name="T3" fmla="*/ 0 h 108"/>
                <a:gd name="T4" fmla="*/ 53 w 96"/>
                <a:gd name="T5" fmla="*/ 0 h 108"/>
                <a:gd name="T6" fmla="*/ 96 w 96"/>
                <a:gd name="T7" fmla="*/ 0 h 108"/>
                <a:gd name="T8" fmla="*/ 5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53" y="108"/>
                  </a:moveTo>
                  <a:lnTo>
                    <a:pt x="0" y="0"/>
                  </a:lnTo>
                  <a:lnTo>
                    <a:pt x="53" y="0"/>
                  </a:lnTo>
                  <a:lnTo>
                    <a:pt x="96" y="0"/>
                  </a:lnTo>
                  <a:lnTo>
                    <a:pt x="53" y="108"/>
                  </a:lnTo>
                  <a:close/>
                </a:path>
              </a:pathLst>
            </a:custGeom>
            <a:solidFill>
              <a:srgbClr val="000000"/>
            </a:solidFill>
            <a:ln w="76200">
              <a:solidFill>
                <a:srgbClr val="000000"/>
              </a:solidFill>
              <a:round/>
              <a:headEnd/>
              <a:tailEnd/>
            </a:ln>
          </p:spPr>
          <p:txBody>
            <a:bodyPr/>
            <a:lstStyle/>
            <a:p>
              <a:endParaRPr lang="en-US"/>
            </a:p>
          </p:txBody>
        </p:sp>
        <p:sp>
          <p:nvSpPr>
            <p:cNvPr id="18560" name="Line 57"/>
            <p:cNvSpPr>
              <a:spLocks noChangeShapeType="1"/>
            </p:cNvSpPr>
            <p:nvPr/>
          </p:nvSpPr>
          <p:spPr bwMode="auto">
            <a:xfrm>
              <a:off x="3861" y="2814"/>
              <a:ext cx="1" cy="132"/>
            </a:xfrm>
            <a:prstGeom prst="line">
              <a:avLst/>
            </a:prstGeom>
            <a:noFill/>
            <a:ln w="76200">
              <a:solidFill>
                <a:srgbClr val="000000"/>
              </a:solidFill>
              <a:round/>
              <a:headEnd/>
              <a:tailEnd/>
            </a:ln>
          </p:spPr>
          <p:txBody>
            <a:bodyPr/>
            <a:lstStyle/>
            <a:p>
              <a:endParaRPr lang="en-US"/>
            </a:p>
          </p:txBody>
        </p:sp>
      </p:grpSp>
      <p:grpSp>
        <p:nvGrpSpPr>
          <p:cNvPr id="18465" name="Group 58"/>
          <p:cNvGrpSpPr>
            <a:grpSpLocks/>
          </p:cNvGrpSpPr>
          <p:nvPr/>
        </p:nvGrpSpPr>
        <p:grpSpPr bwMode="auto">
          <a:xfrm>
            <a:off x="4148138" y="2543175"/>
            <a:ext cx="1355725" cy="477838"/>
            <a:chOff x="2613" y="1602"/>
            <a:chExt cx="854" cy="301"/>
          </a:xfrm>
        </p:grpSpPr>
        <p:grpSp>
          <p:nvGrpSpPr>
            <p:cNvPr id="18539" name="Group 59"/>
            <p:cNvGrpSpPr>
              <a:grpSpLocks/>
            </p:cNvGrpSpPr>
            <p:nvPr/>
          </p:nvGrpSpPr>
          <p:grpSpPr bwMode="auto">
            <a:xfrm>
              <a:off x="2613" y="1602"/>
              <a:ext cx="843" cy="1"/>
              <a:chOff x="2613" y="1602"/>
              <a:chExt cx="843" cy="1"/>
            </a:xfrm>
          </p:grpSpPr>
          <p:sp>
            <p:nvSpPr>
              <p:cNvPr id="18554" name="Line 60"/>
              <p:cNvSpPr>
                <a:spLocks noChangeShapeType="1"/>
              </p:cNvSpPr>
              <p:nvPr/>
            </p:nvSpPr>
            <p:spPr bwMode="auto">
              <a:xfrm>
                <a:off x="2613" y="1602"/>
                <a:ext cx="96" cy="1"/>
              </a:xfrm>
              <a:prstGeom prst="line">
                <a:avLst/>
              </a:prstGeom>
              <a:noFill/>
              <a:ln w="17463">
                <a:solidFill>
                  <a:srgbClr val="000000"/>
                </a:solidFill>
                <a:round/>
                <a:headEnd/>
                <a:tailEnd/>
              </a:ln>
            </p:spPr>
            <p:txBody>
              <a:bodyPr/>
              <a:lstStyle/>
              <a:p>
                <a:endParaRPr lang="en-US"/>
              </a:p>
            </p:txBody>
          </p:sp>
          <p:sp>
            <p:nvSpPr>
              <p:cNvPr id="18555" name="Line 61"/>
              <p:cNvSpPr>
                <a:spLocks noChangeShapeType="1"/>
              </p:cNvSpPr>
              <p:nvPr/>
            </p:nvSpPr>
            <p:spPr bwMode="auto">
              <a:xfrm>
                <a:off x="2816" y="1602"/>
                <a:ext cx="96" cy="1"/>
              </a:xfrm>
              <a:prstGeom prst="line">
                <a:avLst/>
              </a:prstGeom>
              <a:noFill/>
              <a:ln w="17463">
                <a:solidFill>
                  <a:srgbClr val="000000"/>
                </a:solidFill>
                <a:round/>
                <a:headEnd/>
                <a:tailEnd/>
              </a:ln>
            </p:spPr>
            <p:txBody>
              <a:bodyPr/>
              <a:lstStyle/>
              <a:p>
                <a:endParaRPr lang="en-US"/>
              </a:p>
            </p:txBody>
          </p:sp>
          <p:sp>
            <p:nvSpPr>
              <p:cNvPr id="18556" name="Line 62"/>
              <p:cNvSpPr>
                <a:spLocks noChangeShapeType="1"/>
              </p:cNvSpPr>
              <p:nvPr/>
            </p:nvSpPr>
            <p:spPr bwMode="auto">
              <a:xfrm>
                <a:off x="3029" y="1602"/>
                <a:ext cx="96" cy="1"/>
              </a:xfrm>
              <a:prstGeom prst="line">
                <a:avLst/>
              </a:prstGeom>
              <a:noFill/>
              <a:ln w="17463">
                <a:solidFill>
                  <a:srgbClr val="000000"/>
                </a:solidFill>
                <a:round/>
                <a:headEnd/>
                <a:tailEnd/>
              </a:ln>
            </p:spPr>
            <p:txBody>
              <a:bodyPr/>
              <a:lstStyle/>
              <a:p>
                <a:endParaRPr lang="en-US"/>
              </a:p>
            </p:txBody>
          </p:sp>
          <p:sp>
            <p:nvSpPr>
              <p:cNvPr id="18557" name="Line 63"/>
              <p:cNvSpPr>
                <a:spLocks noChangeShapeType="1"/>
              </p:cNvSpPr>
              <p:nvPr/>
            </p:nvSpPr>
            <p:spPr bwMode="auto">
              <a:xfrm>
                <a:off x="3232" y="1602"/>
                <a:ext cx="96" cy="1"/>
              </a:xfrm>
              <a:prstGeom prst="line">
                <a:avLst/>
              </a:prstGeom>
              <a:noFill/>
              <a:ln w="17463">
                <a:solidFill>
                  <a:srgbClr val="000000"/>
                </a:solidFill>
                <a:round/>
                <a:headEnd/>
                <a:tailEnd/>
              </a:ln>
            </p:spPr>
            <p:txBody>
              <a:bodyPr/>
              <a:lstStyle/>
              <a:p>
                <a:endParaRPr lang="en-US"/>
              </a:p>
            </p:txBody>
          </p:sp>
          <p:sp>
            <p:nvSpPr>
              <p:cNvPr id="18558" name="Line 64"/>
              <p:cNvSpPr>
                <a:spLocks noChangeShapeType="1"/>
              </p:cNvSpPr>
              <p:nvPr/>
            </p:nvSpPr>
            <p:spPr bwMode="auto">
              <a:xfrm>
                <a:off x="3445" y="1602"/>
                <a:ext cx="11" cy="1"/>
              </a:xfrm>
              <a:prstGeom prst="line">
                <a:avLst/>
              </a:prstGeom>
              <a:noFill/>
              <a:ln w="17463">
                <a:solidFill>
                  <a:srgbClr val="000000"/>
                </a:solidFill>
                <a:round/>
                <a:headEnd/>
                <a:tailEnd/>
              </a:ln>
            </p:spPr>
            <p:txBody>
              <a:bodyPr/>
              <a:lstStyle/>
              <a:p>
                <a:endParaRPr lang="en-US"/>
              </a:p>
            </p:txBody>
          </p:sp>
        </p:grpSp>
        <p:grpSp>
          <p:nvGrpSpPr>
            <p:cNvPr id="18540" name="Group 65"/>
            <p:cNvGrpSpPr>
              <a:grpSpLocks/>
            </p:cNvGrpSpPr>
            <p:nvPr/>
          </p:nvGrpSpPr>
          <p:grpSpPr bwMode="auto">
            <a:xfrm>
              <a:off x="3466" y="1602"/>
              <a:ext cx="1" cy="282"/>
              <a:chOff x="3466" y="1602"/>
              <a:chExt cx="1" cy="282"/>
            </a:xfrm>
          </p:grpSpPr>
          <p:sp>
            <p:nvSpPr>
              <p:cNvPr id="18551" name="Line 66"/>
              <p:cNvSpPr>
                <a:spLocks noChangeShapeType="1"/>
              </p:cNvSpPr>
              <p:nvPr/>
            </p:nvSpPr>
            <p:spPr bwMode="auto">
              <a:xfrm>
                <a:off x="3466" y="1602"/>
                <a:ext cx="1" cy="54"/>
              </a:xfrm>
              <a:prstGeom prst="line">
                <a:avLst/>
              </a:prstGeom>
              <a:noFill/>
              <a:ln w="17463">
                <a:solidFill>
                  <a:srgbClr val="000000"/>
                </a:solidFill>
                <a:round/>
                <a:headEnd/>
                <a:tailEnd/>
              </a:ln>
            </p:spPr>
            <p:txBody>
              <a:bodyPr/>
              <a:lstStyle/>
              <a:p>
                <a:endParaRPr lang="en-US"/>
              </a:p>
            </p:txBody>
          </p:sp>
          <p:sp>
            <p:nvSpPr>
              <p:cNvPr id="18552" name="Line 67"/>
              <p:cNvSpPr>
                <a:spLocks noChangeShapeType="1"/>
              </p:cNvSpPr>
              <p:nvPr/>
            </p:nvSpPr>
            <p:spPr bwMode="auto">
              <a:xfrm>
                <a:off x="3466" y="1716"/>
                <a:ext cx="1" cy="54"/>
              </a:xfrm>
              <a:prstGeom prst="line">
                <a:avLst/>
              </a:prstGeom>
              <a:noFill/>
              <a:ln w="17463">
                <a:solidFill>
                  <a:srgbClr val="000000"/>
                </a:solidFill>
                <a:round/>
                <a:headEnd/>
                <a:tailEnd/>
              </a:ln>
            </p:spPr>
            <p:txBody>
              <a:bodyPr/>
              <a:lstStyle/>
              <a:p>
                <a:endParaRPr lang="en-US"/>
              </a:p>
            </p:txBody>
          </p:sp>
          <p:sp>
            <p:nvSpPr>
              <p:cNvPr id="18553" name="Line 68"/>
              <p:cNvSpPr>
                <a:spLocks noChangeShapeType="1"/>
              </p:cNvSpPr>
              <p:nvPr/>
            </p:nvSpPr>
            <p:spPr bwMode="auto">
              <a:xfrm>
                <a:off x="3466" y="1836"/>
                <a:ext cx="1" cy="48"/>
              </a:xfrm>
              <a:prstGeom prst="line">
                <a:avLst/>
              </a:prstGeom>
              <a:noFill/>
              <a:ln w="17463">
                <a:solidFill>
                  <a:srgbClr val="000000"/>
                </a:solidFill>
                <a:round/>
                <a:headEnd/>
                <a:tailEnd/>
              </a:ln>
            </p:spPr>
            <p:txBody>
              <a:bodyPr/>
              <a:lstStyle/>
              <a:p>
                <a:endParaRPr lang="en-US"/>
              </a:p>
            </p:txBody>
          </p:sp>
        </p:grpSp>
        <p:grpSp>
          <p:nvGrpSpPr>
            <p:cNvPr id="18541" name="Group 69"/>
            <p:cNvGrpSpPr>
              <a:grpSpLocks/>
            </p:cNvGrpSpPr>
            <p:nvPr/>
          </p:nvGrpSpPr>
          <p:grpSpPr bwMode="auto">
            <a:xfrm>
              <a:off x="2613" y="1608"/>
              <a:ext cx="1" cy="288"/>
              <a:chOff x="2613" y="1608"/>
              <a:chExt cx="1" cy="288"/>
            </a:xfrm>
          </p:grpSpPr>
          <p:sp>
            <p:nvSpPr>
              <p:cNvPr id="18548" name="Line 70"/>
              <p:cNvSpPr>
                <a:spLocks noChangeShapeType="1"/>
              </p:cNvSpPr>
              <p:nvPr/>
            </p:nvSpPr>
            <p:spPr bwMode="auto">
              <a:xfrm>
                <a:off x="2613" y="1608"/>
                <a:ext cx="1" cy="54"/>
              </a:xfrm>
              <a:prstGeom prst="line">
                <a:avLst/>
              </a:prstGeom>
              <a:noFill/>
              <a:ln w="17463">
                <a:solidFill>
                  <a:srgbClr val="000000"/>
                </a:solidFill>
                <a:round/>
                <a:headEnd/>
                <a:tailEnd/>
              </a:ln>
            </p:spPr>
            <p:txBody>
              <a:bodyPr/>
              <a:lstStyle/>
              <a:p>
                <a:endParaRPr lang="en-US"/>
              </a:p>
            </p:txBody>
          </p:sp>
          <p:sp>
            <p:nvSpPr>
              <p:cNvPr id="18549" name="Line 71"/>
              <p:cNvSpPr>
                <a:spLocks noChangeShapeType="1"/>
              </p:cNvSpPr>
              <p:nvPr/>
            </p:nvSpPr>
            <p:spPr bwMode="auto">
              <a:xfrm>
                <a:off x="2613" y="1722"/>
                <a:ext cx="1" cy="54"/>
              </a:xfrm>
              <a:prstGeom prst="line">
                <a:avLst/>
              </a:prstGeom>
              <a:noFill/>
              <a:ln w="17463">
                <a:solidFill>
                  <a:srgbClr val="000000"/>
                </a:solidFill>
                <a:round/>
                <a:headEnd/>
                <a:tailEnd/>
              </a:ln>
            </p:spPr>
            <p:txBody>
              <a:bodyPr/>
              <a:lstStyle/>
              <a:p>
                <a:endParaRPr lang="en-US"/>
              </a:p>
            </p:txBody>
          </p:sp>
          <p:sp>
            <p:nvSpPr>
              <p:cNvPr id="18550" name="Line 72"/>
              <p:cNvSpPr>
                <a:spLocks noChangeShapeType="1"/>
              </p:cNvSpPr>
              <p:nvPr/>
            </p:nvSpPr>
            <p:spPr bwMode="auto">
              <a:xfrm>
                <a:off x="2613" y="1842"/>
                <a:ext cx="1" cy="54"/>
              </a:xfrm>
              <a:prstGeom prst="line">
                <a:avLst/>
              </a:prstGeom>
              <a:noFill/>
              <a:ln w="17463">
                <a:solidFill>
                  <a:srgbClr val="000000"/>
                </a:solidFill>
                <a:round/>
                <a:headEnd/>
                <a:tailEnd/>
              </a:ln>
            </p:spPr>
            <p:txBody>
              <a:bodyPr/>
              <a:lstStyle/>
              <a:p>
                <a:endParaRPr lang="en-US"/>
              </a:p>
            </p:txBody>
          </p:sp>
        </p:grpSp>
        <p:grpSp>
          <p:nvGrpSpPr>
            <p:cNvPr id="18542" name="Group 73"/>
            <p:cNvGrpSpPr>
              <a:grpSpLocks/>
            </p:cNvGrpSpPr>
            <p:nvPr/>
          </p:nvGrpSpPr>
          <p:grpSpPr bwMode="auto">
            <a:xfrm>
              <a:off x="2613" y="1902"/>
              <a:ext cx="843" cy="1"/>
              <a:chOff x="2613" y="1902"/>
              <a:chExt cx="843" cy="1"/>
            </a:xfrm>
          </p:grpSpPr>
          <p:sp>
            <p:nvSpPr>
              <p:cNvPr id="18543" name="Line 74"/>
              <p:cNvSpPr>
                <a:spLocks noChangeShapeType="1"/>
              </p:cNvSpPr>
              <p:nvPr/>
            </p:nvSpPr>
            <p:spPr bwMode="auto">
              <a:xfrm>
                <a:off x="2613" y="1902"/>
                <a:ext cx="96" cy="1"/>
              </a:xfrm>
              <a:prstGeom prst="line">
                <a:avLst/>
              </a:prstGeom>
              <a:noFill/>
              <a:ln w="17463">
                <a:solidFill>
                  <a:srgbClr val="000000"/>
                </a:solidFill>
                <a:round/>
                <a:headEnd/>
                <a:tailEnd/>
              </a:ln>
            </p:spPr>
            <p:txBody>
              <a:bodyPr/>
              <a:lstStyle/>
              <a:p>
                <a:endParaRPr lang="en-US"/>
              </a:p>
            </p:txBody>
          </p:sp>
          <p:sp>
            <p:nvSpPr>
              <p:cNvPr id="18544" name="Line 75"/>
              <p:cNvSpPr>
                <a:spLocks noChangeShapeType="1"/>
              </p:cNvSpPr>
              <p:nvPr/>
            </p:nvSpPr>
            <p:spPr bwMode="auto">
              <a:xfrm>
                <a:off x="2816" y="1902"/>
                <a:ext cx="96" cy="1"/>
              </a:xfrm>
              <a:prstGeom prst="line">
                <a:avLst/>
              </a:prstGeom>
              <a:noFill/>
              <a:ln w="17463">
                <a:solidFill>
                  <a:srgbClr val="000000"/>
                </a:solidFill>
                <a:round/>
                <a:headEnd/>
                <a:tailEnd/>
              </a:ln>
            </p:spPr>
            <p:txBody>
              <a:bodyPr/>
              <a:lstStyle/>
              <a:p>
                <a:endParaRPr lang="en-US"/>
              </a:p>
            </p:txBody>
          </p:sp>
          <p:sp>
            <p:nvSpPr>
              <p:cNvPr id="18545" name="Line 76"/>
              <p:cNvSpPr>
                <a:spLocks noChangeShapeType="1"/>
              </p:cNvSpPr>
              <p:nvPr/>
            </p:nvSpPr>
            <p:spPr bwMode="auto">
              <a:xfrm>
                <a:off x="3029" y="1902"/>
                <a:ext cx="96" cy="1"/>
              </a:xfrm>
              <a:prstGeom prst="line">
                <a:avLst/>
              </a:prstGeom>
              <a:noFill/>
              <a:ln w="17463">
                <a:solidFill>
                  <a:srgbClr val="000000"/>
                </a:solidFill>
                <a:round/>
                <a:headEnd/>
                <a:tailEnd/>
              </a:ln>
            </p:spPr>
            <p:txBody>
              <a:bodyPr/>
              <a:lstStyle/>
              <a:p>
                <a:endParaRPr lang="en-US"/>
              </a:p>
            </p:txBody>
          </p:sp>
          <p:sp>
            <p:nvSpPr>
              <p:cNvPr id="18546" name="Line 77"/>
              <p:cNvSpPr>
                <a:spLocks noChangeShapeType="1"/>
              </p:cNvSpPr>
              <p:nvPr/>
            </p:nvSpPr>
            <p:spPr bwMode="auto">
              <a:xfrm>
                <a:off x="3232" y="1902"/>
                <a:ext cx="96" cy="1"/>
              </a:xfrm>
              <a:prstGeom prst="line">
                <a:avLst/>
              </a:prstGeom>
              <a:noFill/>
              <a:ln w="17463">
                <a:solidFill>
                  <a:srgbClr val="000000"/>
                </a:solidFill>
                <a:round/>
                <a:headEnd/>
                <a:tailEnd/>
              </a:ln>
            </p:spPr>
            <p:txBody>
              <a:bodyPr/>
              <a:lstStyle/>
              <a:p>
                <a:endParaRPr lang="en-US"/>
              </a:p>
            </p:txBody>
          </p:sp>
          <p:sp>
            <p:nvSpPr>
              <p:cNvPr id="18547" name="Line 78"/>
              <p:cNvSpPr>
                <a:spLocks noChangeShapeType="1"/>
              </p:cNvSpPr>
              <p:nvPr/>
            </p:nvSpPr>
            <p:spPr bwMode="auto">
              <a:xfrm>
                <a:off x="3445" y="1902"/>
                <a:ext cx="11" cy="1"/>
              </a:xfrm>
              <a:prstGeom prst="line">
                <a:avLst/>
              </a:prstGeom>
              <a:noFill/>
              <a:ln w="17463">
                <a:solidFill>
                  <a:srgbClr val="000000"/>
                </a:solidFill>
                <a:round/>
                <a:headEnd/>
                <a:tailEnd/>
              </a:ln>
            </p:spPr>
            <p:txBody>
              <a:bodyPr/>
              <a:lstStyle/>
              <a:p>
                <a:endParaRPr lang="en-US"/>
              </a:p>
            </p:txBody>
          </p:sp>
        </p:grpSp>
      </p:grpSp>
      <p:grpSp>
        <p:nvGrpSpPr>
          <p:cNvPr id="18466" name="Group 79"/>
          <p:cNvGrpSpPr>
            <a:grpSpLocks/>
          </p:cNvGrpSpPr>
          <p:nvPr/>
        </p:nvGrpSpPr>
        <p:grpSpPr bwMode="auto">
          <a:xfrm>
            <a:off x="5113338" y="3305175"/>
            <a:ext cx="1355725" cy="477838"/>
            <a:chOff x="3221" y="2082"/>
            <a:chExt cx="854" cy="301"/>
          </a:xfrm>
        </p:grpSpPr>
        <p:grpSp>
          <p:nvGrpSpPr>
            <p:cNvPr id="18519" name="Group 80"/>
            <p:cNvGrpSpPr>
              <a:grpSpLocks/>
            </p:cNvGrpSpPr>
            <p:nvPr/>
          </p:nvGrpSpPr>
          <p:grpSpPr bwMode="auto">
            <a:xfrm>
              <a:off x="3221" y="2082"/>
              <a:ext cx="843" cy="1"/>
              <a:chOff x="3221" y="2082"/>
              <a:chExt cx="843" cy="1"/>
            </a:xfrm>
          </p:grpSpPr>
          <p:sp>
            <p:nvSpPr>
              <p:cNvPr id="18534" name="Line 81"/>
              <p:cNvSpPr>
                <a:spLocks noChangeShapeType="1"/>
              </p:cNvSpPr>
              <p:nvPr/>
            </p:nvSpPr>
            <p:spPr bwMode="auto">
              <a:xfrm>
                <a:off x="3221" y="2082"/>
                <a:ext cx="96" cy="1"/>
              </a:xfrm>
              <a:prstGeom prst="line">
                <a:avLst/>
              </a:prstGeom>
              <a:noFill/>
              <a:ln w="17463">
                <a:solidFill>
                  <a:srgbClr val="000000"/>
                </a:solidFill>
                <a:round/>
                <a:headEnd/>
                <a:tailEnd/>
              </a:ln>
            </p:spPr>
            <p:txBody>
              <a:bodyPr/>
              <a:lstStyle/>
              <a:p>
                <a:endParaRPr lang="en-US"/>
              </a:p>
            </p:txBody>
          </p:sp>
          <p:sp>
            <p:nvSpPr>
              <p:cNvPr id="18535" name="Line 82"/>
              <p:cNvSpPr>
                <a:spLocks noChangeShapeType="1"/>
              </p:cNvSpPr>
              <p:nvPr/>
            </p:nvSpPr>
            <p:spPr bwMode="auto">
              <a:xfrm>
                <a:off x="3434" y="2082"/>
                <a:ext cx="86" cy="1"/>
              </a:xfrm>
              <a:prstGeom prst="line">
                <a:avLst/>
              </a:prstGeom>
              <a:noFill/>
              <a:ln w="17463">
                <a:solidFill>
                  <a:srgbClr val="000000"/>
                </a:solidFill>
                <a:round/>
                <a:headEnd/>
                <a:tailEnd/>
              </a:ln>
            </p:spPr>
            <p:txBody>
              <a:bodyPr/>
              <a:lstStyle/>
              <a:p>
                <a:endParaRPr lang="en-US"/>
              </a:p>
            </p:txBody>
          </p:sp>
          <p:sp>
            <p:nvSpPr>
              <p:cNvPr id="18536" name="Line 83"/>
              <p:cNvSpPr>
                <a:spLocks noChangeShapeType="1"/>
              </p:cNvSpPr>
              <p:nvPr/>
            </p:nvSpPr>
            <p:spPr bwMode="auto">
              <a:xfrm>
                <a:off x="3637" y="2082"/>
                <a:ext cx="96" cy="1"/>
              </a:xfrm>
              <a:prstGeom prst="line">
                <a:avLst/>
              </a:prstGeom>
              <a:noFill/>
              <a:ln w="17463">
                <a:solidFill>
                  <a:srgbClr val="000000"/>
                </a:solidFill>
                <a:round/>
                <a:headEnd/>
                <a:tailEnd/>
              </a:ln>
            </p:spPr>
            <p:txBody>
              <a:bodyPr/>
              <a:lstStyle/>
              <a:p>
                <a:endParaRPr lang="en-US"/>
              </a:p>
            </p:txBody>
          </p:sp>
          <p:sp>
            <p:nvSpPr>
              <p:cNvPr id="18537" name="Line 84"/>
              <p:cNvSpPr>
                <a:spLocks noChangeShapeType="1"/>
              </p:cNvSpPr>
              <p:nvPr/>
            </p:nvSpPr>
            <p:spPr bwMode="auto">
              <a:xfrm>
                <a:off x="3850" y="2082"/>
                <a:ext cx="86" cy="1"/>
              </a:xfrm>
              <a:prstGeom prst="line">
                <a:avLst/>
              </a:prstGeom>
              <a:noFill/>
              <a:ln w="17463">
                <a:solidFill>
                  <a:srgbClr val="000000"/>
                </a:solidFill>
                <a:round/>
                <a:headEnd/>
                <a:tailEnd/>
              </a:ln>
            </p:spPr>
            <p:txBody>
              <a:bodyPr/>
              <a:lstStyle/>
              <a:p>
                <a:endParaRPr lang="en-US"/>
              </a:p>
            </p:txBody>
          </p:sp>
          <p:sp>
            <p:nvSpPr>
              <p:cNvPr id="18538" name="Line 85"/>
              <p:cNvSpPr>
                <a:spLocks noChangeShapeType="1"/>
              </p:cNvSpPr>
              <p:nvPr/>
            </p:nvSpPr>
            <p:spPr bwMode="auto">
              <a:xfrm>
                <a:off x="4053" y="2082"/>
                <a:ext cx="11" cy="1"/>
              </a:xfrm>
              <a:prstGeom prst="line">
                <a:avLst/>
              </a:prstGeom>
              <a:noFill/>
              <a:ln w="17463">
                <a:solidFill>
                  <a:srgbClr val="000000"/>
                </a:solidFill>
                <a:round/>
                <a:headEnd/>
                <a:tailEnd/>
              </a:ln>
            </p:spPr>
            <p:txBody>
              <a:bodyPr/>
              <a:lstStyle/>
              <a:p>
                <a:endParaRPr lang="en-US"/>
              </a:p>
            </p:txBody>
          </p:sp>
        </p:grpSp>
        <p:grpSp>
          <p:nvGrpSpPr>
            <p:cNvPr id="18520" name="Group 86"/>
            <p:cNvGrpSpPr>
              <a:grpSpLocks/>
            </p:cNvGrpSpPr>
            <p:nvPr/>
          </p:nvGrpSpPr>
          <p:grpSpPr bwMode="auto">
            <a:xfrm>
              <a:off x="4074" y="2082"/>
              <a:ext cx="1" cy="282"/>
              <a:chOff x="4074" y="2082"/>
              <a:chExt cx="1" cy="282"/>
            </a:xfrm>
          </p:grpSpPr>
          <p:sp>
            <p:nvSpPr>
              <p:cNvPr id="18531" name="Line 87"/>
              <p:cNvSpPr>
                <a:spLocks noChangeShapeType="1"/>
              </p:cNvSpPr>
              <p:nvPr/>
            </p:nvSpPr>
            <p:spPr bwMode="auto">
              <a:xfrm>
                <a:off x="4074" y="2082"/>
                <a:ext cx="1" cy="48"/>
              </a:xfrm>
              <a:prstGeom prst="line">
                <a:avLst/>
              </a:prstGeom>
              <a:noFill/>
              <a:ln w="17463">
                <a:solidFill>
                  <a:srgbClr val="000000"/>
                </a:solidFill>
                <a:round/>
                <a:headEnd/>
                <a:tailEnd/>
              </a:ln>
            </p:spPr>
            <p:txBody>
              <a:bodyPr/>
              <a:lstStyle/>
              <a:p>
                <a:endParaRPr lang="en-US"/>
              </a:p>
            </p:txBody>
          </p:sp>
          <p:sp>
            <p:nvSpPr>
              <p:cNvPr id="18532" name="Line 88"/>
              <p:cNvSpPr>
                <a:spLocks noChangeShapeType="1"/>
              </p:cNvSpPr>
              <p:nvPr/>
            </p:nvSpPr>
            <p:spPr bwMode="auto">
              <a:xfrm>
                <a:off x="4074" y="2196"/>
                <a:ext cx="1" cy="54"/>
              </a:xfrm>
              <a:prstGeom prst="line">
                <a:avLst/>
              </a:prstGeom>
              <a:noFill/>
              <a:ln w="17463">
                <a:solidFill>
                  <a:srgbClr val="000000"/>
                </a:solidFill>
                <a:round/>
                <a:headEnd/>
                <a:tailEnd/>
              </a:ln>
            </p:spPr>
            <p:txBody>
              <a:bodyPr/>
              <a:lstStyle/>
              <a:p>
                <a:endParaRPr lang="en-US"/>
              </a:p>
            </p:txBody>
          </p:sp>
          <p:sp>
            <p:nvSpPr>
              <p:cNvPr id="18533" name="Line 89"/>
              <p:cNvSpPr>
                <a:spLocks noChangeShapeType="1"/>
              </p:cNvSpPr>
              <p:nvPr/>
            </p:nvSpPr>
            <p:spPr bwMode="auto">
              <a:xfrm>
                <a:off x="4074" y="2316"/>
                <a:ext cx="1" cy="48"/>
              </a:xfrm>
              <a:prstGeom prst="line">
                <a:avLst/>
              </a:prstGeom>
              <a:noFill/>
              <a:ln w="17463">
                <a:solidFill>
                  <a:srgbClr val="000000"/>
                </a:solidFill>
                <a:round/>
                <a:headEnd/>
                <a:tailEnd/>
              </a:ln>
            </p:spPr>
            <p:txBody>
              <a:bodyPr/>
              <a:lstStyle/>
              <a:p>
                <a:endParaRPr lang="en-US"/>
              </a:p>
            </p:txBody>
          </p:sp>
        </p:grpSp>
        <p:grpSp>
          <p:nvGrpSpPr>
            <p:cNvPr id="18521" name="Group 90"/>
            <p:cNvGrpSpPr>
              <a:grpSpLocks/>
            </p:cNvGrpSpPr>
            <p:nvPr/>
          </p:nvGrpSpPr>
          <p:grpSpPr bwMode="auto">
            <a:xfrm>
              <a:off x="3221" y="2088"/>
              <a:ext cx="1" cy="282"/>
              <a:chOff x="3221" y="2088"/>
              <a:chExt cx="1" cy="282"/>
            </a:xfrm>
          </p:grpSpPr>
          <p:sp>
            <p:nvSpPr>
              <p:cNvPr id="18528" name="Line 91"/>
              <p:cNvSpPr>
                <a:spLocks noChangeShapeType="1"/>
              </p:cNvSpPr>
              <p:nvPr/>
            </p:nvSpPr>
            <p:spPr bwMode="auto">
              <a:xfrm>
                <a:off x="3221" y="2088"/>
                <a:ext cx="1" cy="54"/>
              </a:xfrm>
              <a:prstGeom prst="line">
                <a:avLst/>
              </a:prstGeom>
              <a:noFill/>
              <a:ln w="17463">
                <a:solidFill>
                  <a:srgbClr val="000000"/>
                </a:solidFill>
                <a:round/>
                <a:headEnd/>
                <a:tailEnd/>
              </a:ln>
            </p:spPr>
            <p:txBody>
              <a:bodyPr/>
              <a:lstStyle/>
              <a:p>
                <a:endParaRPr lang="en-US"/>
              </a:p>
            </p:txBody>
          </p:sp>
          <p:sp>
            <p:nvSpPr>
              <p:cNvPr id="18529" name="Line 92"/>
              <p:cNvSpPr>
                <a:spLocks noChangeShapeType="1"/>
              </p:cNvSpPr>
              <p:nvPr/>
            </p:nvSpPr>
            <p:spPr bwMode="auto">
              <a:xfrm>
                <a:off x="3221" y="2202"/>
                <a:ext cx="1" cy="54"/>
              </a:xfrm>
              <a:prstGeom prst="line">
                <a:avLst/>
              </a:prstGeom>
              <a:noFill/>
              <a:ln w="17463">
                <a:solidFill>
                  <a:srgbClr val="000000"/>
                </a:solidFill>
                <a:round/>
                <a:headEnd/>
                <a:tailEnd/>
              </a:ln>
            </p:spPr>
            <p:txBody>
              <a:bodyPr/>
              <a:lstStyle/>
              <a:p>
                <a:endParaRPr lang="en-US"/>
              </a:p>
            </p:txBody>
          </p:sp>
          <p:sp>
            <p:nvSpPr>
              <p:cNvPr id="18530" name="Line 93"/>
              <p:cNvSpPr>
                <a:spLocks noChangeShapeType="1"/>
              </p:cNvSpPr>
              <p:nvPr/>
            </p:nvSpPr>
            <p:spPr bwMode="auto">
              <a:xfrm>
                <a:off x="3221" y="2322"/>
                <a:ext cx="1" cy="48"/>
              </a:xfrm>
              <a:prstGeom prst="line">
                <a:avLst/>
              </a:prstGeom>
              <a:noFill/>
              <a:ln w="17463">
                <a:solidFill>
                  <a:srgbClr val="000000"/>
                </a:solidFill>
                <a:round/>
                <a:headEnd/>
                <a:tailEnd/>
              </a:ln>
            </p:spPr>
            <p:txBody>
              <a:bodyPr/>
              <a:lstStyle/>
              <a:p>
                <a:endParaRPr lang="en-US"/>
              </a:p>
            </p:txBody>
          </p:sp>
        </p:grpSp>
        <p:grpSp>
          <p:nvGrpSpPr>
            <p:cNvPr id="18522" name="Group 94"/>
            <p:cNvGrpSpPr>
              <a:grpSpLocks/>
            </p:cNvGrpSpPr>
            <p:nvPr/>
          </p:nvGrpSpPr>
          <p:grpSpPr bwMode="auto">
            <a:xfrm>
              <a:off x="3221" y="2382"/>
              <a:ext cx="843" cy="1"/>
              <a:chOff x="3221" y="2382"/>
              <a:chExt cx="843" cy="1"/>
            </a:xfrm>
          </p:grpSpPr>
          <p:sp>
            <p:nvSpPr>
              <p:cNvPr id="18523" name="Line 95"/>
              <p:cNvSpPr>
                <a:spLocks noChangeShapeType="1"/>
              </p:cNvSpPr>
              <p:nvPr/>
            </p:nvSpPr>
            <p:spPr bwMode="auto">
              <a:xfrm>
                <a:off x="3221" y="2382"/>
                <a:ext cx="96" cy="1"/>
              </a:xfrm>
              <a:prstGeom prst="line">
                <a:avLst/>
              </a:prstGeom>
              <a:noFill/>
              <a:ln w="17463">
                <a:solidFill>
                  <a:srgbClr val="000000"/>
                </a:solidFill>
                <a:round/>
                <a:headEnd/>
                <a:tailEnd/>
              </a:ln>
            </p:spPr>
            <p:txBody>
              <a:bodyPr/>
              <a:lstStyle/>
              <a:p>
                <a:endParaRPr lang="en-US"/>
              </a:p>
            </p:txBody>
          </p:sp>
          <p:sp>
            <p:nvSpPr>
              <p:cNvPr id="18524" name="Line 96"/>
              <p:cNvSpPr>
                <a:spLocks noChangeShapeType="1"/>
              </p:cNvSpPr>
              <p:nvPr/>
            </p:nvSpPr>
            <p:spPr bwMode="auto">
              <a:xfrm>
                <a:off x="3434" y="2382"/>
                <a:ext cx="86" cy="1"/>
              </a:xfrm>
              <a:prstGeom prst="line">
                <a:avLst/>
              </a:prstGeom>
              <a:noFill/>
              <a:ln w="17463">
                <a:solidFill>
                  <a:srgbClr val="000000"/>
                </a:solidFill>
                <a:round/>
                <a:headEnd/>
                <a:tailEnd/>
              </a:ln>
            </p:spPr>
            <p:txBody>
              <a:bodyPr/>
              <a:lstStyle/>
              <a:p>
                <a:endParaRPr lang="en-US"/>
              </a:p>
            </p:txBody>
          </p:sp>
          <p:sp>
            <p:nvSpPr>
              <p:cNvPr id="18525" name="Line 97"/>
              <p:cNvSpPr>
                <a:spLocks noChangeShapeType="1"/>
              </p:cNvSpPr>
              <p:nvPr/>
            </p:nvSpPr>
            <p:spPr bwMode="auto">
              <a:xfrm>
                <a:off x="3637" y="2382"/>
                <a:ext cx="96" cy="1"/>
              </a:xfrm>
              <a:prstGeom prst="line">
                <a:avLst/>
              </a:prstGeom>
              <a:noFill/>
              <a:ln w="17463">
                <a:solidFill>
                  <a:srgbClr val="000000"/>
                </a:solidFill>
                <a:round/>
                <a:headEnd/>
                <a:tailEnd/>
              </a:ln>
            </p:spPr>
            <p:txBody>
              <a:bodyPr/>
              <a:lstStyle/>
              <a:p>
                <a:endParaRPr lang="en-US"/>
              </a:p>
            </p:txBody>
          </p:sp>
          <p:sp>
            <p:nvSpPr>
              <p:cNvPr id="18526" name="Line 98"/>
              <p:cNvSpPr>
                <a:spLocks noChangeShapeType="1"/>
              </p:cNvSpPr>
              <p:nvPr/>
            </p:nvSpPr>
            <p:spPr bwMode="auto">
              <a:xfrm>
                <a:off x="3850" y="2382"/>
                <a:ext cx="86" cy="1"/>
              </a:xfrm>
              <a:prstGeom prst="line">
                <a:avLst/>
              </a:prstGeom>
              <a:noFill/>
              <a:ln w="17463">
                <a:solidFill>
                  <a:srgbClr val="000000"/>
                </a:solidFill>
                <a:round/>
                <a:headEnd/>
                <a:tailEnd/>
              </a:ln>
            </p:spPr>
            <p:txBody>
              <a:bodyPr/>
              <a:lstStyle/>
              <a:p>
                <a:endParaRPr lang="en-US"/>
              </a:p>
            </p:txBody>
          </p:sp>
          <p:sp>
            <p:nvSpPr>
              <p:cNvPr id="18527" name="Line 99"/>
              <p:cNvSpPr>
                <a:spLocks noChangeShapeType="1"/>
              </p:cNvSpPr>
              <p:nvPr/>
            </p:nvSpPr>
            <p:spPr bwMode="auto">
              <a:xfrm>
                <a:off x="4053" y="2382"/>
                <a:ext cx="11" cy="1"/>
              </a:xfrm>
              <a:prstGeom prst="line">
                <a:avLst/>
              </a:prstGeom>
              <a:noFill/>
              <a:ln w="17463">
                <a:solidFill>
                  <a:srgbClr val="000000"/>
                </a:solidFill>
                <a:round/>
                <a:headEnd/>
                <a:tailEnd/>
              </a:ln>
            </p:spPr>
            <p:txBody>
              <a:bodyPr/>
              <a:lstStyle/>
              <a:p>
                <a:endParaRPr lang="en-US"/>
              </a:p>
            </p:txBody>
          </p:sp>
        </p:grpSp>
      </p:grpSp>
      <p:sp>
        <p:nvSpPr>
          <p:cNvPr id="18467" name="Arc 100"/>
          <p:cNvSpPr>
            <a:spLocks/>
          </p:cNvSpPr>
          <p:nvPr/>
        </p:nvSpPr>
        <p:spPr bwMode="auto">
          <a:xfrm>
            <a:off x="2879725" y="1797050"/>
            <a:ext cx="2565400" cy="274638"/>
          </a:xfrm>
          <a:custGeom>
            <a:avLst/>
            <a:gdLst>
              <a:gd name="T0" fmla="*/ 0 w 21597"/>
              <a:gd name="T1" fmla="*/ 269883 h 21600"/>
              <a:gd name="T2" fmla="*/ 2556372 w 21597"/>
              <a:gd name="T3" fmla="*/ 0 h 21600"/>
              <a:gd name="T4" fmla="*/ 2565400 w 21597"/>
              <a:gd name="T5" fmla="*/ 274638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21226"/>
                </a:moveTo>
                <a:cubicBezTo>
                  <a:pt x="203" y="9473"/>
                  <a:pt x="9767" y="41"/>
                  <a:pt x="21521" y="0"/>
                </a:cubicBezTo>
              </a:path>
              <a:path w="21597" h="21600" stroke="0" extrusionOk="0">
                <a:moveTo>
                  <a:pt x="0" y="21226"/>
                </a:moveTo>
                <a:cubicBezTo>
                  <a:pt x="203" y="9473"/>
                  <a:pt x="9767" y="41"/>
                  <a:pt x="21521" y="0"/>
                </a:cubicBezTo>
                <a:lnTo>
                  <a:pt x="21597" y="21600"/>
                </a:lnTo>
                <a:close/>
              </a:path>
            </a:pathLst>
          </a:custGeom>
          <a:noFill/>
          <a:ln w="33338">
            <a:solidFill>
              <a:srgbClr val="000000"/>
            </a:solidFill>
            <a:round/>
            <a:headEnd/>
            <a:tailEnd/>
          </a:ln>
        </p:spPr>
        <p:txBody>
          <a:bodyPr/>
          <a:lstStyle/>
          <a:p>
            <a:endParaRPr lang="en-US"/>
          </a:p>
        </p:txBody>
      </p:sp>
      <p:sp>
        <p:nvSpPr>
          <p:cNvPr id="18468" name="Arc 101"/>
          <p:cNvSpPr>
            <a:spLocks/>
          </p:cNvSpPr>
          <p:nvPr/>
        </p:nvSpPr>
        <p:spPr bwMode="auto">
          <a:xfrm>
            <a:off x="5299075" y="1797050"/>
            <a:ext cx="3336925" cy="1670050"/>
          </a:xfrm>
          <a:custGeom>
            <a:avLst/>
            <a:gdLst>
              <a:gd name="T0" fmla="*/ 0 w 21610"/>
              <a:gd name="T1" fmla="*/ 0 h 21600"/>
              <a:gd name="T2" fmla="*/ 3336925 w 21610"/>
              <a:gd name="T3" fmla="*/ 1670050 h 21600"/>
              <a:gd name="T4" fmla="*/ 1544 w 21610"/>
              <a:gd name="T5" fmla="*/ 167005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0" y="0"/>
                </a:moveTo>
                <a:cubicBezTo>
                  <a:pt x="3" y="0"/>
                  <a:pt x="6" y="-1"/>
                  <a:pt x="10" y="0"/>
                </a:cubicBezTo>
                <a:cubicBezTo>
                  <a:pt x="11939" y="0"/>
                  <a:pt x="21610" y="9670"/>
                  <a:pt x="21610" y="21600"/>
                </a:cubicBezTo>
              </a:path>
              <a:path w="21610" h="21600" stroke="0" extrusionOk="0">
                <a:moveTo>
                  <a:pt x="0" y="0"/>
                </a:moveTo>
                <a:cubicBezTo>
                  <a:pt x="3" y="0"/>
                  <a:pt x="6" y="-1"/>
                  <a:pt x="10" y="0"/>
                </a:cubicBezTo>
                <a:cubicBezTo>
                  <a:pt x="11939" y="0"/>
                  <a:pt x="21610" y="9670"/>
                  <a:pt x="21610" y="21600"/>
                </a:cubicBezTo>
                <a:lnTo>
                  <a:pt x="10" y="21600"/>
                </a:lnTo>
                <a:close/>
              </a:path>
            </a:pathLst>
          </a:custGeom>
          <a:noFill/>
          <a:ln w="33338">
            <a:solidFill>
              <a:srgbClr val="000000"/>
            </a:solidFill>
            <a:round/>
            <a:headEnd/>
            <a:tailEnd/>
          </a:ln>
        </p:spPr>
        <p:txBody>
          <a:bodyPr/>
          <a:lstStyle/>
          <a:p>
            <a:endParaRPr lang="en-US"/>
          </a:p>
        </p:txBody>
      </p:sp>
      <p:sp>
        <p:nvSpPr>
          <p:cNvPr id="18469" name="Arc 102"/>
          <p:cNvSpPr>
            <a:spLocks/>
          </p:cNvSpPr>
          <p:nvPr/>
        </p:nvSpPr>
        <p:spPr bwMode="auto">
          <a:xfrm>
            <a:off x="6332538" y="2416175"/>
            <a:ext cx="931862" cy="331788"/>
          </a:xfrm>
          <a:custGeom>
            <a:avLst/>
            <a:gdLst>
              <a:gd name="T0" fmla="*/ 0 w 21599"/>
              <a:gd name="T1" fmla="*/ 329146 h 21600"/>
              <a:gd name="T2" fmla="*/ 931862 w 21599"/>
              <a:gd name="T3" fmla="*/ 0 h 21600"/>
              <a:gd name="T4" fmla="*/ 931862 w 21599"/>
              <a:gd name="T5" fmla="*/ 33178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27"/>
                </a:moveTo>
                <a:cubicBezTo>
                  <a:pt x="94" y="9566"/>
                  <a:pt x="9736" y="0"/>
                  <a:pt x="21598" y="0"/>
                </a:cubicBezTo>
              </a:path>
              <a:path w="21599" h="21600" stroke="0" extrusionOk="0">
                <a:moveTo>
                  <a:pt x="-1" y="21427"/>
                </a:moveTo>
                <a:cubicBezTo>
                  <a:pt x="94" y="9566"/>
                  <a:pt x="9736" y="0"/>
                  <a:pt x="21598" y="0"/>
                </a:cubicBezTo>
                <a:lnTo>
                  <a:pt x="21599" y="21600"/>
                </a:lnTo>
                <a:close/>
              </a:path>
            </a:pathLst>
          </a:custGeom>
          <a:noFill/>
          <a:ln w="33338">
            <a:solidFill>
              <a:srgbClr val="000000"/>
            </a:solidFill>
            <a:round/>
            <a:headEnd/>
            <a:tailEnd/>
          </a:ln>
        </p:spPr>
        <p:txBody>
          <a:bodyPr/>
          <a:lstStyle/>
          <a:p>
            <a:endParaRPr lang="en-US"/>
          </a:p>
        </p:txBody>
      </p:sp>
      <p:sp>
        <p:nvSpPr>
          <p:cNvPr id="18470" name="Arc 103"/>
          <p:cNvSpPr>
            <a:spLocks/>
          </p:cNvSpPr>
          <p:nvPr/>
        </p:nvSpPr>
        <p:spPr bwMode="auto">
          <a:xfrm>
            <a:off x="7246938" y="2416175"/>
            <a:ext cx="1389062" cy="1117600"/>
          </a:xfrm>
          <a:custGeom>
            <a:avLst/>
            <a:gdLst>
              <a:gd name="T0" fmla="*/ 0 w 21722"/>
              <a:gd name="T1" fmla="*/ 0 h 21600"/>
              <a:gd name="T2" fmla="*/ 1389062 w 21722"/>
              <a:gd name="T3" fmla="*/ 1117600 h 21600"/>
              <a:gd name="T4" fmla="*/ 7802 w 21722"/>
              <a:gd name="T5" fmla="*/ 1117600 h 21600"/>
              <a:gd name="T6" fmla="*/ 0 60000 65536"/>
              <a:gd name="T7" fmla="*/ 0 60000 65536"/>
              <a:gd name="T8" fmla="*/ 0 60000 65536"/>
              <a:gd name="T9" fmla="*/ 0 w 21722"/>
              <a:gd name="T10" fmla="*/ 0 h 21600"/>
              <a:gd name="T11" fmla="*/ 21722 w 21722"/>
              <a:gd name="T12" fmla="*/ 21600 h 21600"/>
            </a:gdLst>
            <a:ahLst/>
            <a:cxnLst>
              <a:cxn ang="T6">
                <a:pos x="T0" y="T1"/>
              </a:cxn>
              <a:cxn ang="T7">
                <a:pos x="T2" y="T3"/>
              </a:cxn>
              <a:cxn ang="T8">
                <a:pos x="T4" y="T5"/>
              </a:cxn>
            </a:cxnLst>
            <a:rect l="T9" t="T10" r="T11" b="T12"/>
            <a:pathLst>
              <a:path w="21722" h="21600" fill="none" extrusionOk="0">
                <a:moveTo>
                  <a:pt x="0" y="0"/>
                </a:moveTo>
                <a:cubicBezTo>
                  <a:pt x="40" y="0"/>
                  <a:pt x="81" y="-1"/>
                  <a:pt x="122" y="0"/>
                </a:cubicBezTo>
                <a:cubicBezTo>
                  <a:pt x="12051" y="0"/>
                  <a:pt x="21722" y="9670"/>
                  <a:pt x="21722" y="21600"/>
                </a:cubicBezTo>
              </a:path>
              <a:path w="21722" h="21600" stroke="0" extrusionOk="0">
                <a:moveTo>
                  <a:pt x="0" y="0"/>
                </a:moveTo>
                <a:cubicBezTo>
                  <a:pt x="40" y="0"/>
                  <a:pt x="81" y="-1"/>
                  <a:pt x="122" y="0"/>
                </a:cubicBezTo>
                <a:cubicBezTo>
                  <a:pt x="12051" y="0"/>
                  <a:pt x="21722" y="9670"/>
                  <a:pt x="21722" y="21600"/>
                </a:cubicBezTo>
                <a:lnTo>
                  <a:pt x="122" y="21600"/>
                </a:lnTo>
                <a:close/>
              </a:path>
            </a:pathLst>
          </a:custGeom>
          <a:noFill/>
          <a:ln w="33338">
            <a:solidFill>
              <a:srgbClr val="000000"/>
            </a:solidFill>
            <a:round/>
            <a:headEnd/>
            <a:tailEnd/>
          </a:ln>
        </p:spPr>
        <p:txBody>
          <a:bodyPr/>
          <a:lstStyle/>
          <a:p>
            <a:endParaRPr lang="en-US"/>
          </a:p>
        </p:txBody>
      </p:sp>
      <p:sp>
        <p:nvSpPr>
          <p:cNvPr id="18471" name="Arc 104"/>
          <p:cNvSpPr>
            <a:spLocks/>
          </p:cNvSpPr>
          <p:nvPr/>
        </p:nvSpPr>
        <p:spPr bwMode="auto">
          <a:xfrm>
            <a:off x="7059613" y="3168650"/>
            <a:ext cx="992187" cy="279400"/>
          </a:xfrm>
          <a:custGeom>
            <a:avLst/>
            <a:gdLst>
              <a:gd name="T0" fmla="*/ 0 w 21600"/>
              <a:gd name="T1" fmla="*/ 279400 h 21600"/>
              <a:gd name="T2" fmla="*/ 986721 w 21600"/>
              <a:gd name="T3" fmla="*/ 0 h 21600"/>
              <a:gd name="T4" fmla="*/ 992187 w 21600"/>
              <a:gd name="T5" fmla="*/ 279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7"/>
                  <a:pt x="9598" y="65"/>
                  <a:pt x="21481" y="0"/>
                </a:cubicBezTo>
              </a:path>
              <a:path w="21600" h="21600" stroke="0" extrusionOk="0">
                <a:moveTo>
                  <a:pt x="0" y="21600"/>
                </a:moveTo>
                <a:cubicBezTo>
                  <a:pt x="0" y="9717"/>
                  <a:pt x="9598" y="65"/>
                  <a:pt x="21481" y="0"/>
                </a:cubicBezTo>
                <a:lnTo>
                  <a:pt x="21600" y="21600"/>
                </a:lnTo>
                <a:close/>
              </a:path>
            </a:pathLst>
          </a:custGeom>
          <a:noFill/>
          <a:ln w="33338">
            <a:solidFill>
              <a:srgbClr val="000000"/>
            </a:solidFill>
            <a:round/>
            <a:headEnd/>
            <a:tailEnd/>
          </a:ln>
        </p:spPr>
        <p:txBody>
          <a:bodyPr/>
          <a:lstStyle/>
          <a:p>
            <a:endParaRPr lang="en-US"/>
          </a:p>
        </p:txBody>
      </p:sp>
      <p:sp>
        <p:nvSpPr>
          <p:cNvPr id="18472" name="Arc 105"/>
          <p:cNvSpPr>
            <a:spLocks/>
          </p:cNvSpPr>
          <p:nvPr/>
        </p:nvSpPr>
        <p:spPr bwMode="auto">
          <a:xfrm>
            <a:off x="8048625" y="3168650"/>
            <a:ext cx="588963" cy="350838"/>
          </a:xfrm>
          <a:custGeom>
            <a:avLst/>
            <a:gdLst>
              <a:gd name="T0" fmla="*/ 0 w 21729"/>
              <a:gd name="T1" fmla="*/ 0 h 21600"/>
              <a:gd name="T2" fmla="*/ 588963 w 21729"/>
              <a:gd name="T3" fmla="*/ 349019 h 21600"/>
              <a:gd name="T4" fmla="*/ 3497 w 21729"/>
              <a:gd name="T5" fmla="*/ 350838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0" y="0"/>
                </a:moveTo>
                <a:cubicBezTo>
                  <a:pt x="43" y="0"/>
                  <a:pt x="86" y="-1"/>
                  <a:pt x="129" y="0"/>
                </a:cubicBezTo>
                <a:cubicBezTo>
                  <a:pt x="12014" y="0"/>
                  <a:pt x="21667" y="9602"/>
                  <a:pt x="21728" y="21488"/>
                </a:cubicBezTo>
              </a:path>
              <a:path w="21729" h="21600" stroke="0" extrusionOk="0">
                <a:moveTo>
                  <a:pt x="0" y="0"/>
                </a:moveTo>
                <a:cubicBezTo>
                  <a:pt x="43" y="0"/>
                  <a:pt x="86" y="-1"/>
                  <a:pt x="129" y="0"/>
                </a:cubicBezTo>
                <a:cubicBezTo>
                  <a:pt x="12014" y="0"/>
                  <a:pt x="21667" y="9602"/>
                  <a:pt x="21728" y="21488"/>
                </a:cubicBezTo>
                <a:lnTo>
                  <a:pt x="129" y="21600"/>
                </a:lnTo>
                <a:close/>
              </a:path>
            </a:pathLst>
          </a:custGeom>
          <a:noFill/>
          <a:ln w="33338">
            <a:solidFill>
              <a:srgbClr val="000000"/>
            </a:solidFill>
            <a:round/>
            <a:headEnd/>
            <a:tailEnd/>
          </a:ln>
        </p:spPr>
        <p:txBody>
          <a:bodyPr/>
          <a:lstStyle/>
          <a:p>
            <a:endParaRPr lang="en-US"/>
          </a:p>
        </p:txBody>
      </p:sp>
      <p:sp>
        <p:nvSpPr>
          <p:cNvPr id="18473" name="Arc 106"/>
          <p:cNvSpPr>
            <a:spLocks/>
          </p:cNvSpPr>
          <p:nvPr/>
        </p:nvSpPr>
        <p:spPr bwMode="auto">
          <a:xfrm>
            <a:off x="7434263" y="3524250"/>
            <a:ext cx="1201737" cy="784225"/>
          </a:xfrm>
          <a:custGeom>
            <a:avLst/>
            <a:gdLst>
              <a:gd name="T0" fmla="*/ 1201737 w 21743"/>
              <a:gd name="T1" fmla="*/ 0 h 21712"/>
              <a:gd name="T2" fmla="*/ 0 w 21743"/>
              <a:gd name="T3" fmla="*/ 784225 h 21712"/>
              <a:gd name="T4" fmla="*/ 7904 w 21743"/>
              <a:gd name="T5" fmla="*/ 4045 h 21712"/>
              <a:gd name="T6" fmla="*/ 0 60000 65536"/>
              <a:gd name="T7" fmla="*/ 0 60000 65536"/>
              <a:gd name="T8" fmla="*/ 0 60000 65536"/>
              <a:gd name="T9" fmla="*/ 0 w 21743"/>
              <a:gd name="T10" fmla="*/ 0 h 21712"/>
              <a:gd name="T11" fmla="*/ 21743 w 21743"/>
              <a:gd name="T12" fmla="*/ 21712 h 21712"/>
            </a:gdLst>
            <a:ahLst/>
            <a:cxnLst>
              <a:cxn ang="T6">
                <a:pos x="T0" y="T1"/>
              </a:cxn>
              <a:cxn ang="T7">
                <a:pos x="T2" y="T3"/>
              </a:cxn>
              <a:cxn ang="T8">
                <a:pos x="T4" y="T5"/>
              </a:cxn>
            </a:cxnLst>
            <a:rect l="T9" t="T10" r="T11" b="T12"/>
            <a:pathLst>
              <a:path w="21743" h="21712" fill="none" extrusionOk="0">
                <a:moveTo>
                  <a:pt x="21742" y="0"/>
                </a:moveTo>
                <a:cubicBezTo>
                  <a:pt x="21742" y="37"/>
                  <a:pt x="21743" y="74"/>
                  <a:pt x="21743" y="112"/>
                </a:cubicBezTo>
                <a:cubicBezTo>
                  <a:pt x="21743" y="12041"/>
                  <a:pt x="12072" y="21712"/>
                  <a:pt x="143" y="21712"/>
                </a:cubicBezTo>
                <a:cubicBezTo>
                  <a:pt x="95" y="21712"/>
                  <a:pt x="47" y="21711"/>
                  <a:pt x="0" y="21711"/>
                </a:cubicBezTo>
              </a:path>
              <a:path w="21743" h="21712" stroke="0" extrusionOk="0">
                <a:moveTo>
                  <a:pt x="21742" y="0"/>
                </a:moveTo>
                <a:cubicBezTo>
                  <a:pt x="21742" y="37"/>
                  <a:pt x="21743" y="74"/>
                  <a:pt x="21743" y="112"/>
                </a:cubicBezTo>
                <a:cubicBezTo>
                  <a:pt x="21743" y="12041"/>
                  <a:pt x="12072" y="21712"/>
                  <a:pt x="143" y="21712"/>
                </a:cubicBezTo>
                <a:cubicBezTo>
                  <a:pt x="95" y="21712"/>
                  <a:pt x="47" y="21711"/>
                  <a:pt x="0" y="21711"/>
                </a:cubicBezTo>
                <a:lnTo>
                  <a:pt x="143" y="112"/>
                </a:lnTo>
                <a:close/>
              </a:path>
            </a:pathLst>
          </a:custGeom>
          <a:noFill/>
          <a:ln w="33338">
            <a:solidFill>
              <a:srgbClr val="000000"/>
            </a:solidFill>
            <a:round/>
            <a:headEnd/>
            <a:tailEnd/>
          </a:ln>
        </p:spPr>
        <p:txBody>
          <a:bodyPr/>
          <a:lstStyle/>
          <a:p>
            <a:endParaRPr lang="en-US"/>
          </a:p>
        </p:txBody>
      </p:sp>
      <p:sp>
        <p:nvSpPr>
          <p:cNvPr id="18474" name="Arc 107"/>
          <p:cNvSpPr>
            <a:spLocks/>
          </p:cNvSpPr>
          <p:nvPr/>
        </p:nvSpPr>
        <p:spPr bwMode="auto">
          <a:xfrm>
            <a:off x="2828925" y="2578100"/>
            <a:ext cx="476250" cy="146050"/>
          </a:xfrm>
          <a:custGeom>
            <a:avLst/>
            <a:gdLst>
              <a:gd name="T0" fmla="*/ 0 w 21619"/>
              <a:gd name="T1" fmla="*/ 0 h 21600"/>
              <a:gd name="T2" fmla="*/ 476250 w 21619"/>
              <a:gd name="T3" fmla="*/ 146050 h 21600"/>
              <a:gd name="T4" fmla="*/ 419 w 21619"/>
              <a:gd name="T5" fmla="*/ 146050 h 21600"/>
              <a:gd name="T6" fmla="*/ 0 60000 65536"/>
              <a:gd name="T7" fmla="*/ 0 60000 65536"/>
              <a:gd name="T8" fmla="*/ 0 60000 65536"/>
              <a:gd name="T9" fmla="*/ 0 w 21619"/>
              <a:gd name="T10" fmla="*/ 0 h 21600"/>
              <a:gd name="T11" fmla="*/ 21619 w 21619"/>
              <a:gd name="T12" fmla="*/ 21600 h 21600"/>
            </a:gdLst>
            <a:ahLst/>
            <a:cxnLst>
              <a:cxn ang="T6">
                <a:pos x="T0" y="T1"/>
              </a:cxn>
              <a:cxn ang="T7">
                <a:pos x="T2" y="T3"/>
              </a:cxn>
              <a:cxn ang="T8">
                <a:pos x="T4" y="T5"/>
              </a:cxn>
            </a:cxnLst>
            <a:rect l="T9" t="T10" r="T11" b="T12"/>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33338">
            <a:solidFill>
              <a:schemeClr val="bg2"/>
            </a:solidFill>
            <a:prstDash val="sysDot"/>
            <a:round/>
            <a:headEnd/>
            <a:tailEnd/>
          </a:ln>
        </p:spPr>
        <p:txBody>
          <a:bodyPr/>
          <a:lstStyle/>
          <a:p>
            <a:endParaRPr lang="en-US"/>
          </a:p>
        </p:txBody>
      </p:sp>
      <p:sp>
        <p:nvSpPr>
          <p:cNvPr id="18475" name="Arc 108"/>
          <p:cNvSpPr>
            <a:spLocks/>
          </p:cNvSpPr>
          <p:nvPr/>
        </p:nvSpPr>
        <p:spPr bwMode="auto">
          <a:xfrm>
            <a:off x="1049338" y="2578100"/>
            <a:ext cx="1779587" cy="1022350"/>
          </a:xfrm>
          <a:custGeom>
            <a:avLst/>
            <a:gdLst>
              <a:gd name="T0" fmla="*/ 0 w 21600"/>
              <a:gd name="T1" fmla="*/ 1022350 h 21600"/>
              <a:gd name="T2" fmla="*/ 1778022 w 21600"/>
              <a:gd name="T3" fmla="*/ 0 h 21600"/>
              <a:gd name="T4" fmla="*/ 1779587 w 21600"/>
              <a:gd name="T5" fmla="*/ 1022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9" y="10"/>
                  <a:pt x="21581" y="0"/>
                </a:cubicBezTo>
              </a:path>
              <a:path w="21600" h="21600" stroke="0" extrusionOk="0">
                <a:moveTo>
                  <a:pt x="0" y="21600"/>
                </a:moveTo>
                <a:cubicBezTo>
                  <a:pt x="0" y="9678"/>
                  <a:pt x="9659" y="10"/>
                  <a:pt x="21581" y="0"/>
                </a:cubicBezTo>
                <a:lnTo>
                  <a:pt x="21600" y="21600"/>
                </a:lnTo>
                <a:close/>
              </a:path>
            </a:pathLst>
          </a:custGeom>
          <a:noFill/>
          <a:ln w="33338">
            <a:solidFill>
              <a:schemeClr val="bg2"/>
            </a:solidFill>
            <a:prstDash val="sysDot"/>
            <a:round/>
            <a:headEnd/>
            <a:tailEnd/>
          </a:ln>
        </p:spPr>
        <p:txBody>
          <a:bodyPr/>
          <a:lstStyle/>
          <a:p>
            <a:endParaRPr lang="en-US"/>
          </a:p>
        </p:txBody>
      </p:sp>
      <p:sp>
        <p:nvSpPr>
          <p:cNvPr id="18476" name="Arc 109"/>
          <p:cNvSpPr>
            <a:spLocks/>
          </p:cNvSpPr>
          <p:nvPr/>
        </p:nvSpPr>
        <p:spPr bwMode="auto">
          <a:xfrm>
            <a:off x="1050925" y="3235325"/>
            <a:ext cx="2209800" cy="350838"/>
          </a:xfrm>
          <a:custGeom>
            <a:avLst/>
            <a:gdLst>
              <a:gd name="T0" fmla="*/ 0 w 21598"/>
              <a:gd name="T1" fmla="*/ 346079 h 21600"/>
              <a:gd name="T2" fmla="*/ 2200694 w 21598"/>
              <a:gd name="T3" fmla="*/ 0 h 21600"/>
              <a:gd name="T4" fmla="*/ 2209800 w 21598"/>
              <a:gd name="T5" fmla="*/ 350838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06"/>
                </a:moveTo>
                <a:cubicBezTo>
                  <a:pt x="159" y="9527"/>
                  <a:pt x="9728" y="48"/>
                  <a:pt x="21509" y="0"/>
                </a:cubicBezTo>
              </a:path>
              <a:path w="21598" h="21600" stroke="0" extrusionOk="0">
                <a:moveTo>
                  <a:pt x="-1" y="21306"/>
                </a:moveTo>
                <a:cubicBezTo>
                  <a:pt x="159" y="9527"/>
                  <a:pt x="9728" y="48"/>
                  <a:pt x="21509" y="0"/>
                </a:cubicBezTo>
                <a:lnTo>
                  <a:pt x="21598" y="21600"/>
                </a:lnTo>
                <a:close/>
              </a:path>
            </a:pathLst>
          </a:custGeom>
          <a:noFill/>
          <a:ln w="33338">
            <a:solidFill>
              <a:schemeClr val="bg2"/>
            </a:solidFill>
            <a:prstDash val="sysDot"/>
            <a:round/>
            <a:headEnd/>
            <a:tailEnd/>
          </a:ln>
        </p:spPr>
        <p:txBody>
          <a:bodyPr/>
          <a:lstStyle/>
          <a:p>
            <a:endParaRPr lang="en-US"/>
          </a:p>
        </p:txBody>
      </p:sp>
      <p:sp>
        <p:nvSpPr>
          <p:cNvPr id="18477" name="Arc 110"/>
          <p:cNvSpPr>
            <a:spLocks/>
          </p:cNvSpPr>
          <p:nvPr/>
        </p:nvSpPr>
        <p:spPr bwMode="auto">
          <a:xfrm>
            <a:off x="3254375" y="3235325"/>
            <a:ext cx="1098550" cy="241300"/>
          </a:xfrm>
          <a:custGeom>
            <a:avLst/>
            <a:gdLst>
              <a:gd name="T0" fmla="*/ 0 w 21716"/>
              <a:gd name="T1" fmla="*/ 0 h 21600"/>
              <a:gd name="T2" fmla="*/ 1098550 w 21716"/>
              <a:gd name="T3" fmla="*/ 241300 h 21600"/>
              <a:gd name="T4" fmla="*/ 5868 w 21716"/>
              <a:gd name="T5" fmla="*/ 241300 h 21600"/>
              <a:gd name="T6" fmla="*/ 0 60000 65536"/>
              <a:gd name="T7" fmla="*/ 0 60000 65536"/>
              <a:gd name="T8" fmla="*/ 0 60000 65536"/>
              <a:gd name="T9" fmla="*/ 0 w 21716"/>
              <a:gd name="T10" fmla="*/ 0 h 21600"/>
              <a:gd name="T11" fmla="*/ 21716 w 21716"/>
              <a:gd name="T12" fmla="*/ 21600 h 21600"/>
            </a:gdLst>
            <a:ahLst/>
            <a:cxnLst>
              <a:cxn ang="T6">
                <a:pos x="T0" y="T1"/>
              </a:cxn>
              <a:cxn ang="T7">
                <a:pos x="T2" y="T3"/>
              </a:cxn>
              <a:cxn ang="T8">
                <a:pos x="T4" y="T5"/>
              </a:cxn>
            </a:cxnLst>
            <a:rect l="T9" t="T10" r="T11" b="T12"/>
            <a:pathLst>
              <a:path w="21716" h="21600" fill="none" extrusionOk="0">
                <a:moveTo>
                  <a:pt x="0" y="0"/>
                </a:moveTo>
                <a:cubicBezTo>
                  <a:pt x="38" y="0"/>
                  <a:pt x="77" y="-1"/>
                  <a:pt x="116" y="0"/>
                </a:cubicBezTo>
                <a:cubicBezTo>
                  <a:pt x="12045" y="0"/>
                  <a:pt x="21716" y="9670"/>
                  <a:pt x="21716" y="21600"/>
                </a:cubicBezTo>
              </a:path>
              <a:path w="21716" h="21600" stroke="0" extrusionOk="0">
                <a:moveTo>
                  <a:pt x="0" y="0"/>
                </a:moveTo>
                <a:cubicBezTo>
                  <a:pt x="38" y="0"/>
                  <a:pt x="77" y="-1"/>
                  <a:pt x="116" y="0"/>
                </a:cubicBezTo>
                <a:cubicBezTo>
                  <a:pt x="12045" y="0"/>
                  <a:pt x="21716" y="9670"/>
                  <a:pt x="21716" y="21600"/>
                </a:cubicBezTo>
                <a:lnTo>
                  <a:pt x="116" y="21600"/>
                </a:lnTo>
                <a:close/>
              </a:path>
            </a:pathLst>
          </a:custGeom>
          <a:noFill/>
          <a:ln w="33338">
            <a:solidFill>
              <a:schemeClr val="bg2"/>
            </a:solidFill>
            <a:prstDash val="sysDot"/>
            <a:round/>
            <a:headEnd/>
            <a:tailEnd/>
          </a:ln>
        </p:spPr>
        <p:txBody>
          <a:bodyPr/>
          <a:lstStyle/>
          <a:p>
            <a:endParaRPr lang="en-US"/>
          </a:p>
        </p:txBody>
      </p:sp>
      <p:grpSp>
        <p:nvGrpSpPr>
          <p:cNvPr id="18478" name="Group 111"/>
          <p:cNvGrpSpPr>
            <a:grpSpLocks/>
          </p:cNvGrpSpPr>
          <p:nvPr/>
        </p:nvGrpSpPr>
        <p:grpSpPr bwMode="auto">
          <a:xfrm>
            <a:off x="4284663" y="3467100"/>
            <a:ext cx="117475" cy="142875"/>
            <a:chOff x="2699" y="2184"/>
            <a:chExt cx="74" cy="90"/>
          </a:xfrm>
        </p:grpSpPr>
        <p:sp>
          <p:nvSpPr>
            <p:cNvPr id="18517" name="Freeform 112"/>
            <p:cNvSpPr>
              <a:spLocks/>
            </p:cNvSpPr>
            <p:nvPr/>
          </p:nvSpPr>
          <p:spPr bwMode="auto">
            <a:xfrm>
              <a:off x="2699" y="2184"/>
              <a:ext cx="74" cy="90"/>
            </a:xfrm>
            <a:custGeom>
              <a:avLst/>
              <a:gdLst>
                <a:gd name="T0" fmla="*/ 42 w 74"/>
                <a:gd name="T1" fmla="*/ 90 h 90"/>
                <a:gd name="T2" fmla="*/ 0 w 74"/>
                <a:gd name="T3" fmla="*/ 0 h 90"/>
                <a:gd name="T4" fmla="*/ 42 w 74"/>
                <a:gd name="T5" fmla="*/ 0 h 90"/>
                <a:gd name="T6" fmla="*/ 74 w 74"/>
                <a:gd name="T7" fmla="*/ 0 h 90"/>
                <a:gd name="T8" fmla="*/ 42 w 74"/>
                <a:gd name="T9" fmla="*/ 90 h 90"/>
                <a:gd name="T10" fmla="*/ 0 60000 65536"/>
                <a:gd name="T11" fmla="*/ 0 60000 65536"/>
                <a:gd name="T12" fmla="*/ 0 60000 65536"/>
                <a:gd name="T13" fmla="*/ 0 60000 65536"/>
                <a:gd name="T14" fmla="*/ 0 60000 65536"/>
                <a:gd name="T15" fmla="*/ 0 w 74"/>
                <a:gd name="T16" fmla="*/ 0 h 90"/>
                <a:gd name="T17" fmla="*/ 74 w 74"/>
                <a:gd name="T18" fmla="*/ 90 h 90"/>
              </a:gdLst>
              <a:ahLst/>
              <a:cxnLst>
                <a:cxn ang="T10">
                  <a:pos x="T0" y="T1"/>
                </a:cxn>
                <a:cxn ang="T11">
                  <a:pos x="T2" y="T3"/>
                </a:cxn>
                <a:cxn ang="T12">
                  <a:pos x="T4" y="T5"/>
                </a:cxn>
                <a:cxn ang="T13">
                  <a:pos x="T6" y="T7"/>
                </a:cxn>
                <a:cxn ang="T14">
                  <a:pos x="T8" y="T9"/>
                </a:cxn>
              </a:cxnLst>
              <a:rect l="T15" t="T16" r="T17" b="T18"/>
              <a:pathLst>
                <a:path w="74" h="90">
                  <a:moveTo>
                    <a:pt x="42" y="90"/>
                  </a:moveTo>
                  <a:lnTo>
                    <a:pt x="0" y="0"/>
                  </a:lnTo>
                  <a:lnTo>
                    <a:pt x="42" y="0"/>
                  </a:lnTo>
                  <a:lnTo>
                    <a:pt x="74" y="0"/>
                  </a:lnTo>
                  <a:lnTo>
                    <a:pt x="42" y="90"/>
                  </a:lnTo>
                  <a:close/>
                </a:path>
              </a:pathLst>
            </a:custGeom>
            <a:solidFill>
              <a:srgbClr val="969696"/>
            </a:solidFill>
            <a:ln w="9525">
              <a:noFill/>
              <a:round/>
              <a:headEnd/>
              <a:tailEnd/>
            </a:ln>
          </p:spPr>
          <p:txBody>
            <a:bodyPr/>
            <a:lstStyle/>
            <a:p>
              <a:endParaRPr lang="en-US"/>
            </a:p>
          </p:txBody>
        </p:sp>
        <p:sp>
          <p:nvSpPr>
            <p:cNvPr id="18518" name="Line 113"/>
            <p:cNvSpPr>
              <a:spLocks noChangeShapeType="1"/>
            </p:cNvSpPr>
            <p:nvPr/>
          </p:nvSpPr>
          <p:spPr bwMode="auto">
            <a:xfrm flipV="1">
              <a:off x="2741" y="2184"/>
              <a:ext cx="1" cy="6"/>
            </a:xfrm>
            <a:prstGeom prst="line">
              <a:avLst/>
            </a:prstGeom>
            <a:noFill/>
            <a:ln w="17463">
              <a:solidFill>
                <a:srgbClr val="000000"/>
              </a:solidFill>
              <a:round/>
              <a:headEnd/>
              <a:tailEnd/>
            </a:ln>
          </p:spPr>
          <p:txBody>
            <a:bodyPr/>
            <a:lstStyle/>
            <a:p>
              <a:endParaRPr lang="en-US"/>
            </a:p>
          </p:txBody>
        </p:sp>
      </p:grpSp>
      <p:grpSp>
        <p:nvGrpSpPr>
          <p:cNvPr id="18479" name="Group 114"/>
          <p:cNvGrpSpPr>
            <a:grpSpLocks/>
          </p:cNvGrpSpPr>
          <p:nvPr/>
        </p:nvGrpSpPr>
        <p:grpSpPr bwMode="auto">
          <a:xfrm>
            <a:off x="3233738" y="2714625"/>
            <a:ext cx="152400" cy="142875"/>
            <a:chOff x="2037" y="1710"/>
            <a:chExt cx="96" cy="90"/>
          </a:xfrm>
        </p:grpSpPr>
        <p:sp>
          <p:nvSpPr>
            <p:cNvPr id="18515" name="Freeform 115"/>
            <p:cNvSpPr>
              <a:spLocks/>
            </p:cNvSpPr>
            <p:nvPr/>
          </p:nvSpPr>
          <p:spPr bwMode="auto">
            <a:xfrm>
              <a:off x="2037" y="1710"/>
              <a:ext cx="96" cy="90"/>
            </a:xfrm>
            <a:custGeom>
              <a:avLst/>
              <a:gdLst>
                <a:gd name="T0" fmla="*/ 43 w 96"/>
                <a:gd name="T1" fmla="*/ 90 h 90"/>
                <a:gd name="T2" fmla="*/ 0 w 96"/>
                <a:gd name="T3" fmla="*/ 0 h 90"/>
                <a:gd name="T4" fmla="*/ 43 w 96"/>
                <a:gd name="T5" fmla="*/ 0 h 90"/>
                <a:gd name="T6" fmla="*/ 96 w 96"/>
                <a:gd name="T7" fmla="*/ 0 h 90"/>
                <a:gd name="T8" fmla="*/ 4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43" y="90"/>
                  </a:moveTo>
                  <a:lnTo>
                    <a:pt x="0" y="0"/>
                  </a:lnTo>
                  <a:lnTo>
                    <a:pt x="43" y="0"/>
                  </a:lnTo>
                  <a:lnTo>
                    <a:pt x="96" y="0"/>
                  </a:lnTo>
                  <a:lnTo>
                    <a:pt x="43" y="90"/>
                  </a:lnTo>
                  <a:close/>
                </a:path>
              </a:pathLst>
            </a:custGeom>
            <a:solidFill>
              <a:srgbClr val="969696"/>
            </a:solidFill>
            <a:ln w="9525">
              <a:noFill/>
              <a:round/>
              <a:headEnd/>
              <a:tailEnd/>
            </a:ln>
          </p:spPr>
          <p:txBody>
            <a:bodyPr/>
            <a:lstStyle/>
            <a:p>
              <a:endParaRPr lang="en-US"/>
            </a:p>
          </p:txBody>
        </p:sp>
        <p:sp>
          <p:nvSpPr>
            <p:cNvPr id="18516" name="Line 116"/>
            <p:cNvSpPr>
              <a:spLocks noChangeShapeType="1"/>
            </p:cNvSpPr>
            <p:nvPr/>
          </p:nvSpPr>
          <p:spPr bwMode="auto">
            <a:xfrm flipV="1">
              <a:off x="2080" y="1710"/>
              <a:ext cx="1" cy="6"/>
            </a:xfrm>
            <a:prstGeom prst="line">
              <a:avLst/>
            </a:prstGeom>
            <a:noFill/>
            <a:ln w="17463">
              <a:solidFill>
                <a:srgbClr val="000000"/>
              </a:solidFill>
              <a:round/>
              <a:headEnd/>
              <a:tailEnd/>
            </a:ln>
          </p:spPr>
          <p:txBody>
            <a:bodyPr/>
            <a:lstStyle/>
            <a:p>
              <a:endParaRPr lang="en-US"/>
            </a:p>
          </p:txBody>
        </p:sp>
      </p:grpSp>
      <p:grpSp>
        <p:nvGrpSpPr>
          <p:cNvPr id="18480" name="Group 117"/>
          <p:cNvGrpSpPr>
            <a:grpSpLocks/>
          </p:cNvGrpSpPr>
          <p:nvPr/>
        </p:nvGrpSpPr>
        <p:grpSpPr bwMode="auto">
          <a:xfrm>
            <a:off x="6248400" y="2724150"/>
            <a:ext cx="152400" cy="142875"/>
            <a:chOff x="3936" y="1716"/>
            <a:chExt cx="96" cy="90"/>
          </a:xfrm>
        </p:grpSpPr>
        <p:sp>
          <p:nvSpPr>
            <p:cNvPr id="18513" name="Freeform 118"/>
            <p:cNvSpPr>
              <a:spLocks/>
            </p:cNvSpPr>
            <p:nvPr/>
          </p:nvSpPr>
          <p:spPr bwMode="auto">
            <a:xfrm>
              <a:off x="3936" y="1716"/>
              <a:ext cx="96" cy="90"/>
            </a:xfrm>
            <a:custGeom>
              <a:avLst/>
              <a:gdLst>
                <a:gd name="T0" fmla="*/ 53 w 96"/>
                <a:gd name="T1" fmla="*/ 90 h 90"/>
                <a:gd name="T2" fmla="*/ 0 w 96"/>
                <a:gd name="T3" fmla="*/ 0 h 90"/>
                <a:gd name="T4" fmla="*/ 53 w 96"/>
                <a:gd name="T5" fmla="*/ 0 h 90"/>
                <a:gd name="T6" fmla="*/ 96 w 96"/>
                <a:gd name="T7" fmla="*/ 0 h 90"/>
                <a:gd name="T8" fmla="*/ 5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53" y="90"/>
                  </a:moveTo>
                  <a:lnTo>
                    <a:pt x="0" y="0"/>
                  </a:lnTo>
                  <a:lnTo>
                    <a:pt x="53" y="0"/>
                  </a:lnTo>
                  <a:lnTo>
                    <a:pt x="96" y="0"/>
                  </a:lnTo>
                  <a:lnTo>
                    <a:pt x="53" y="90"/>
                  </a:lnTo>
                  <a:close/>
                </a:path>
              </a:pathLst>
            </a:custGeom>
            <a:solidFill>
              <a:srgbClr val="000000"/>
            </a:solidFill>
            <a:ln w="9525">
              <a:noFill/>
              <a:round/>
              <a:headEnd/>
              <a:tailEnd/>
            </a:ln>
          </p:spPr>
          <p:txBody>
            <a:bodyPr/>
            <a:lstStyle/>
            <a:p>
              <a:endParaRPr lang="en-US"/>
            </a:p>
          </p:txBody>
        </p:sp>
        <p:sp>
          <p:nvSpPr>
            <p:cNvPr id="18514" name="Line 119"/>
            <p:cNvSpPr>
              <a:spLocks noChangeShapeType="1"/>
            </p:cNvSpPr>
            <p:nvPr/>
          </p:nvSpPr>
          <p:spPr bwMode="auto">
            <a:xfrm>
              <a:off x="3989" y="1716"/>
              <a:ext cx="1" cy="1"/>
            </a:xfrm>
            <a:prstGeom prst="line">
              <a:avLst/>
            </a:prstGeom>
            <a:noFill/>
            <a:ln w="17463">
              <a:solidFill>
                <a:srgbClr val="000000"/>
              </a:solidFill>
              <a:round/>
              <a:headEnd/>
              <a:tailEnd/>
            </a:ln>
          </p:spPr>
          <p:txBody>
            <a:bodyPr/>
            <a:lstStyle/>
            <a:p>
              <a:endParaRPr lang="en-US"/>
            </a:p>
          </p:txBody>
        </p:sp>
      </p:grpSp>
      <p:grpSp>
        <p:nvGrpSpPr>
          <p:cNvPr id="18481" name="Group 120"/>
          <p:cNvGrpSpPr>
            <a:grpSpLocks/>
          </p:cNvGrpSpPr>
          <p:nvPr/>
        </p:nvGrpSpPr>
        <p:grpSpPr bwMode="auto">
          <a:xfrm>
            <a:off x="2811463" y="2066925"/>
            <a:ext cx="152400" cy="152400"/>
            <a:chOff x="1771" y="1302"/>
            <a:chExt cx="96" cy="96"/>
          </a:xfrm>
        </p:grpSpPr>
        <p:sp>
          <p:nvSpPr>
            <p:cNvPr id="18511" name="Freeform 121"/>
            <p:cNvSpPr>
              <a:spLocks/>
            </p:cNvSpPr>
            <p:nvPr/>
          </p:nvSpPr>
          <p:spPr bwMode="auto">
            <a:xfrm>
              <a:off x="1771" y="1302"/>
              <a:ext cx="96" cy="96"/>
            </a:xfrm>
            <a:custGeom>
              <a:avLst/>
              <a:gdLst>
                <a:gd name="T0" fmla="*/ 42 w 96"/>
                <a:gd name="T1" fmla="*/ 96 h 96"/>
                <a:gd name="T2" fmla="*/ 0 w 96"/>
                <a:gd name="T3" fmla="*/ 0 h 96"/>
                <a:gd name="T4" fmla="*/ 42 w 96"/>
                <a:gd name="T5" fmla="*/ 0 h 96"/>
                <a:gd name="T6" fmla="*/ 96 w 96"/>
                <a:gd name="T7" fmla="*/ 0 h 96"/>
                <a:gd name="T8" fmla="*/ 42 w 96"/>
                <a:gd name="T9" fmla="*/ 96 h 96"/>
                <a:gd name="T10" fmla="*/ 0 60000 65536"/>
                <a:gd name="T11" fmla="*/ 0 60000 65536"/>
                <a:gd name="T12" fmla="*/ 0 60000 65536"/>
                <a:gd name="T13" fmla="*/ 0 60000 65536"/>
                <a:gd name="T14" fmla="*/ 0 60000 65536"/>
                <a:gd name="T15" fmla="*/ 0 w 96"/>
                <a:gd name="T16" fmla="*/ 0 h 96"/>
                <a:gd name="T17" fmla="*/ 96 w 96"/>
                <a:gd name="T18" fmla="*/ 96 h 96"/>
              </a:gdLst>
              <a:ahLst/>
              <a:cxnLst>
                <a:cxn ang="T10">
                  <a:pos x="T0" y="T1"/>
                </a:cxn>
                <a:cxn ang="T11">
                  <a:pos x="T2" y="T3"/>
                </a:cxn>
                <a:cxn ang="T12">
                  <a:pos x="T4" y="T5"/>
                </a:cxn>
                <a:cxn ang="T13">
                  <a:pos x="T6" y="T7"/>
                </a:cxn>
                <a:cxn ang="T14">
                  <a:pos x="T8" y="T9"/>
                </a:cxn>
              </a:cxnLst>
              <a:rect l="T15" t="T16" r="T17" b="T18"/>
              <a:pathLst>
                <a:path w="96" h="96">
                  <a:moveTo>
                    <a:pt x="42" y="96"/>
                  </a:moveTo>
                  <a:lnTo>
                    <a:pt x="0" y="0"/>
                  </a:lnTo>
                  <a:lnTo>
                    <a:pt x="42" y="0"/>
                  </a:lnTo>
                  <a:lnTo>
                    <a:pt x="96" y="0"/>
                  </a:lnTo>
                  <a:lnTo>
                    <a:pt x="42" y="96"/>
                  </a:lnTo>
                  <a:close/>
                </a:path>
              </a:pathLst>
            </a:custGeom>
            <a:solidFill>
              <a:srgbClr val="000000"/>
            </a:solidFill>
            <a:ln w="9525">
              <a:noFill/>
              <a:round/>
              <a:headEnd/>
              <a:tailEnd/>
            </a:ln>
          </p:spPr>
          <p:txBody>
            <a:bodyPr/>
            <a:lstStyle/>
            <a:p>
              <a:endParaRPr lang="en-US"/>
            </a:p>
          </p:txBody>
        </p:sp>
        <p:sp>
          <p:nvSpPr>
            <p:cNvPr id="18512" name="Line 122"/>
            <p:cNvSpPr>
              <a:spLocks noChangeShapeType="1"/>
            </p:cNvSpPr>
            <p:nvPr/>
          </p:nvSpPr>
          <p:spPr bwMode="auto">
            <a:xfrm>
              <a:off x="1813" y="1302"/>
              <a:ext cx="1" cy="1"/>
            </a:xfrm>
            <a:prstGeom prst="line">
              <a:avLst/>
            </a:prstGeom>
            <a:noFill/>
            <a:ln w="17463">
              <a:solidFill>
                <a:srgbClr val="000000"/>
              </a:solidFill>
              <a:round/>
              <a:headEnd/>
              <a:tailEnd/>
            </a:ln>
          </p:spPr>
          <p:txBody>
            <a:bodyPr/>
            <a:lstStyle/>
            <a:p>
              <a:endParaRPr lang="en-US"/>
            </a:p>
          </p:txBody>
        </p:sp>
      </p:grpSp>
      <p:grpSp>
        <p:nvGrpSpPr>
          <p:cNvPr id="18482" name="Group 123"/>
          <p:cNvGrpSpPr>
            <a:grpSpLocks/>
          </p:cNvGrpSpPr>
          <p:nvPr/>
        </p:nvGrpSpPr>
        <p:grpSpPr bwMode="auto">
          <a:xfrm>
            <a:off x="6992938" y="3429000"/>
            <a:ext cx="134937" cy="161925"/>
            <a:chOff x="4405" y="2160"/>
            <a:chExt cx="85" cy="102"/>
          </a:xfrm>
        </p:grpSpPr>
        <p:sp>
          <p:nvSpPr>
            <p:cNvPr id="18509" name="Freeform 124"/>
            <p:cNvSpPr>
              <a:spLocks/>
            </p:cNvSpPr>
            <p:nvPr/>
          </p:nvSpPr>
          <p:spPr bwMode="auto">
            <a:xfrm>
              <a:off x="4405" y="2172"/>
              <a:ext cx="85" cy="90"/>
            </a:xfrm>
            <a:custGeom>
              <a:avLst/>
              <a:gdLst>
                <a:gd name="T0" fmla="*/ 43 w 85"/>
                <a:gd name="T1" fmla="*/ 90 h 90"/>
                <a:gd name="T2" fmla="*/ 0 w 85"/>
                <a:gd name="T3" fmla="*/ 0 h 90"/>
                <a:gd name="T4" fmla="*/ 43 w 85"/>
                <a:gd name="T5" fmla="*/ 0 h 90"/>
                <a:gd name="T6" fmla="*/ 85 w 85"/>
                <a:gd name="T7" fmla="*/ 0 h 90"/>
                <a:gd name="T8" fmla="*/ 43 w 85"/>
                <a:gd name="T9" fmla="*/ 90 h 90"/>
                <a:gd name="T10" fmla="*/ 0 60000 65536"/>
                <a:gd name="T11" fmla="*/ 0 60000 65536"/>
                <a:gd name="T12" fmla="*/ 0 60000 65536"/>
                <a:gd name="T13" fmla="*/ 0 60000 65536"/>
                <a:gd name="T14" fmla="*/ 0 60000 65536"/>
                <a:gd name="T15" fmla="*/ 0 w 85"/>
                <a:gd name="T16" fmla="*/ 0 h 90"/>
                <a:gd name="T17" fmla="*/ 85 w 85"/>
                <a:gd name="T18" fmla="*/ 90 h 90"/>
              </a:gdLst>
              <a:ahLst/>
              <a:cxnLst>
                <a:cxn ang="T10">
                  <a:pos x="T0" y="T1"/>
                </a:cxn>
                <a:cxn ang="T11">
                  <a:pos x="T2" y="T3"/>
                </a:cxn>
                <a:cxn ang="T12">
                  <a:pos x="T4" y="T5"/>
                </a:cxn>
                <a:cxn ang="T13">
                  <a:pos x="T6" y="T7"/>
                </a:cxn>
                <a:cxn ang="T14">
                  <a:pos x="T8" y="T9"/>
                </a:cxn>
              </a:cxnLst>
              <a:rect l="T15" t="T16" r="T17" b="T18"/>
              <a:pathLst>
                <a:path w="85" h="90">
                  <a:moveTo>
                    <a:pt x="43" y="90"/>
                  </a:moveTo>
                  <a:lnTo>
                    <a:pt x="0" y="0"/>
                  </a:lnTo>
                  <a:lnTo>
                    <a:pt x="43" y="0"/>
                  </a:lnTo>
                  <a:lnTo>
                    <a:pt x="85" y="0"/>
                  </a:lnTo>
                  <a:lnTo>
                    <a:pt x="43" y="90"/>
                  </a:lnTo>
                  <a:close/>
                </a:path>
              </a:pathLst>
            </a:custGeom>
            <a:solidFill>
              <a:srgbClr val="000000"/>
            </a:solidFill>
            <a:ln w="9525">
              <a:noFill/>
              <a:round/>
              <a:headEnd/>
              <a:tailEnd/>
            </a:ln>
          </p:spPr>
          <p:txBody>
            <a:bodyPr/>
            <a:lstStyle/>
            <a:p>
              <a:endParaRPr lang="en-US"/>
            </a:p>
          </p:txBody>
        </p:sp>
        <p:sp>
          <p:nvSpPr>
            <p:cNvPr id="18510" name="Line 125"/>
            <p:cNvSpPr>
              <a:spLocks noChangeShapeType="1"/>
            </p:cNvSpPr>
            <p:nvPr/>
          </p:nvSpPr>
          <p:spPr bwMode="auto">
            <a:xfrm>
              <a:off x="4448" y="2160"/>
              <a:ext cx="1" cy="12"/>
            </a:xfrm>
            <a:prstGeom prst="line">
              <a:avLst/>
            </a:prstGeom>
            <a:noFill/>
            <a:ln w="17463">
              <a:solidFill>
                <a:srgbClr val="000000"/>
              </a:solidFill>
              <a:round/>
              <a:headEnd/>
              <a:tailEnd/>
            </a:ln>
          </p:spPr>
          <p:txBody>
            <a:bodyPr/>
            <a:lstStyle/>
            <a:p>
              <a:endParaRPr lang="en-US"/>
            </a:p>
          </p:txBody>
        </p:sp>
      </p:grpSp>
      <p:sp>
        <p:nvSpPr>
          <p:cNvPr id="18483" name="Rectangle 126"/>
          <p:cNvSpPr>
            <a:spLocks noChangeArrowheads="1"/>
          </p:cNvSpPr>
          <p:nvPr/>
        </p:nvSpPr>
        <p:spPr bwMode="auto">
          <a:xfrm>
            <a:off x="322263" y="4752975"/>
            <a:ext cx="2624137" cy="200025"/>
          </a:xfrm>
          <a:prstGeom prst="rect">
            <a:avLst/>
          </a:prstGeom>
          <a:solidFill>
            <a:srgbClr val="FFFFFF"/>
          </a:solidFill>
          <a:ln w="9525">
            <a:noFill/>
            <a:miter lim="800000"/>
            <a:headEnd/>
            <a:tailEnd/>
          </a:ln>
        </p:spPr>
        <p:txBody>
          <a:bodyPr/>
          <a:lstStyle/>
          <a:p>
            <a:endParaRPr lang="en-US"/>
          </a:p>
        </p:txBody>
      </p:sp>
      <p:sp>
        <p:nvSpPr>
          <p:cNvPr id="18484" name="Rectangle 127"/>
          <p:cNvSpPr>
            <a:spLocks noChangeArrowheads="1"/>
          </p:cNvSpPr>
          <p:nvPr/>
        </p:nvSpPr>
        <p:spPr bwMode="auto">
          <a:xfrm>
            <a:off x="338138" y="4733925"/>
            <a:ext cx="1995487"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Extrinsic Pathway</a:t>
            </a:r>
            <a:endParaRPr lang="en-GB" sz="3600">
              <a:latin typeface="Times New Roman" pitchFamily="18" charset="0"/>
            </a:endParaRPr>
          </a:p>
        </p:txBody>
      </p:sp>
      <p:grpSp>
        <p:nvGrpSpPr>
          <p:cNvPr id="18485" name="Group 128"/>
          <p:cNvGrpSpPr>
            <a:grpSpLocks/>
          </p:cNvGrpSpPr>
          <p:nvPr/>
        </p:nvGrpSpPr>
        <p:grpSpPr bwMode="auto">
          <a:xfrm>
            <a:off x="660400" y="3695700"/>
            <a:ext cx="808038" cy="244475"/>
            <a:chOff x="416" y="2328"/>
            <a:chExt cx="509" cy="154"/>
          </a:xfrm>
        </p:grpSpPr>
        <p:sp>
          <p:nvSpPr>
            <p:cNvPr id="18507" name="Rectangle 129"/>
            <p:cNvSpPr>
              <a:spLocks noChangeArrowheads="1"/>
            </p:cNvSpPr>
            <p:nvPr/>
          </p:nvSpPr>
          <p:spPr bwMode="auto">
            <a:xfrm>
              <a:off x="619" y="2328"/>
              <a:ext cx="306"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FVIIa</a:t>
              </a:r>
              <a:endParaRPr lang="en-GB" sz="3600">
                <a:solidFill>
                  <a:srgbClr val="969696"/>
                </a:solidFill>
                <a:latin typeface="Times New Roman" pitchFamily="18" charset="0"/>
              </a:endParaRPr>
            </a:p>
          </p:txBody>
        </p:sp>
        <p:sp>
          <p:nvSpPr>
            <p:cNvPr id="18508" name="Rectangle 130"/>
            <p:cNvSpPr>
              <a:spLocks noChangeArrowheads="1"/>
            </p:cNvSpPr>
            <p:nvPr/>
          </p:nvSpPr>
          <p:spPr bwMode="auto">
            <a:xfrm>
              <a:off x="416" y="2328"/>
              <a:ext cx="19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TF-</a:t>
              </a:r>
              <a:endParaRPr lang="en-GB" sz="3600">
                <a:solidFill>
                  <a:srgbClr val="969696"/>
                </a:solidFill>
                <a:latin typeface="Times New Roman" pitchFamily="18" charset="0"/>
              </a:endParaRPr>
            </a:p>
          </p:txBody>
        </p:sp>
      </p:grpSp>
      <p:sp>
        <p:nvSpPr>
          <p:cNvPr id="18486" name="Rectangle 131"/>
          <p:cNvSpPr>
            <a:spLocks noChangeArrowheads="1"/>
          </p:cNvSpPr>
          <p:nvPr/>
        </p:nvSpPr>
        <p:spPr bwMode="auto">
          <a:xfrm>
            <a:off x="931863" y="4419600"/>
            <a:ext cx="11906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Geneva" charset="0"/>
              </a:rPr>
              <a:t>+</a:t>
            </a:r>
            <a:endParaRPr lang="en-GB" sz="3600">
              <a:solidFill>
                <a:srgbClr val="969696"/>
              </a:solidFill>
              <a:latin typeface="Times New Roman" pitchFamily="18" charset="0"/>
            </a:endParaRPr>
          </a:p>
        </p:txBody>
      </p:sp>
      <p:grpSp>
        <p:nvGrpSpPr>
          <p:cNvPr id="18487" name="Group 132"/>
          <p:cNvGrpSpPr>
            <a:grpSpLocks/>
          </p:cNvGrpSpPr>
          <p:nvPr/>
        </p:nvGrpSpPr>
        <p:grpSpPr bwMode="auto">
          <a:xfrm>
            <a:off x="5299075" y="3343275"/>
            <a:ext cx="409575" cy="282575"/>
            <a:chOff x="3338" y="2106"/>
            <a:chExt cx="258" cy="178"/>
          </a:xfrm>
        </p:grpSpPr>
        <p:sp>
          <p:nvSpPr>
            <p:cNvPr id="18505" name="Rectangle 133"/>
            <p:cNvSpPr>
              <a:spLocks noChangeArrowheads="1"/>
            </p:cNvSpPr>
            <p:nvPr/>
          </p:nvSpPr>
          <p:spPr bwMode="auto">
            <a:xfrm>
              <a:off x="3338" y="2130"/>
              <a:ext cx="14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Ca</a:t>
              </a:r>
              <a:endParaRPr lang="en-GB" sz="3600">
                <a:latin typeface="Times New Roman" pitchFamily="18" charset="0"/>
              </a:endParaRPr>
            </a:p>
          </p:txBody>
        </p:sp>
        <p:sp>
          <p:nvSpPr>
            <p:cNvPr id="18506" name="Rectangle 134"/>
            <p:cNvSpPr>
              <a:spLocks noChangeArrowheads="1"/>
            </p:cNvSpPr>
            <p:nvPr/>
          </p:nvSpPr>
          <p:spPr bwMode="auto">
            <a:xfrm>
              <a:off x="3488" y="2106"/>
              <a:ext cx="108" cy="115"/>
            </a:xfrm>
            <a:prstGeom prst="rect">
              <a:avLst/>
            </a:prstGeom>
            <a:noFill/>
            <a:ln w="9525">
              <a:noFill/>
              <a:miter lim="800000"/>
              <a:headEnd/>
              <a:tailEnd/>
            </a:ln>
          </p:spPr>
          <p:txBody>
            <a:bodyPr wrap="none" lIns="0" tIns="0" rIns="0" bIns="0">
              <a:spAutoFit/>
            </a:bodyPr>
            <a:lstStyle/>
            <a:p>
              <a:pPr defTabSz="762000" eaLnBrk="0" hangingPunct="0"/>
              <a:r>
                <a:rPr lang="en-GB" sz="1200" dirty="0">
                  <a:solidFill>
                    <a:srgbClr val="000000"/>
                  </a:solidFill>
                  <a:latin typeface="Times" charset="0"/>
                </a:rPr>
                <a:t>++</a:t>
              </a:r>
              <a:endParaRPr lang="en-GB" sz="3600" dirty="0">
                <a:latin typeface="Times New Roman" pitchFamily="18" charset="0"/>
              </a:endParaRPr>
            </a:p>
          </p:txBody>
        </p:sp>
      </p:grpSp>
      <p:grpSp>
        <p:nvGrpSpPr>
          <p:cNvPr id="18488" name="Group 135"/>
          <p:cNvGrpSpPr>
            <a:grpSpLocks/>
          </p:cNvGrpSpPr>
          <p:nvPr/>
        </p:nvGrpSpPr>
        <p:grpSpPr bwMode="auto">
          <a:xfrm>
            <a:off x="4233863" y="2581275"/>
            <a:ext cx="407987" cy="282575"/>
            <a:chOff x="2667" y="1626"/>
            <a:chExt cx="257" cy="178"/>
          </a:xfrm>
        </p:grpSpPr>
        <p:sp>
          <p:nvSpPr>
            <p:cNvPr id="18503" name="Rectangle 136"/>
            <p:cNvSpPr>
              <a:spLocks noChangeArrowheads="1"/>
            </p:cNvSpPr>
            <p:nvPr/>
          </p:nvSpPr>
          <p:spPr bwMode="auto">
            <a:xfrm>
              <a:off x="2667" y="1650"/>
              <a:ext cx="14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Ca</a:t>
              </a:r>
              <a:endParaRPr lang="en-GB" sz="3600">
                <a:latin typeface="Times New Roman" pitchFamily="18" charset="0"/>
              </a:endParaRPr>
            </a:p>
          </p:txBody>
        </p:sp>
        <p:sp>
          <p:nvSpPr>
            <p:cNvPr id="18504" name="Rectangle 137"/>
            <p:cNvSpPr>
              <a:spLocks noChangeArrowheads="1"/>
            </p:cNvSpPr>
            <p:nvPr/>
          </p:nvSpPr>
          <p:spPr bwMode="auto">
            <a:xfrm>
              <a:off x="2816" y="1626"/>
              <a:ext cx="108" cy="115"/>
            </a:xfrm>
            <a:prstGeom prst="rect">
              <a:avLst/>
            </a:prstGeom>
            <a:noFill/>
            <a:ln w="9525">
              <a:noFill/>
              <a:miter lim="800000"/>
              <a:headEnd/>
              <a:tailEnd/>
            </a:ln>
          </p:spPr>
          <p:txBody>
            <a:bodyPr wrap="none" lIns="0" tIns="0" rIns="0" bIns="0">
              <a:spAutoFit/>
            </a:bodyPr>
            <a:lstStyle/>
            <a:p>
              <a:pPr defTabSz="762000" eaLnBrk="0" hangingPunct="0"/>
              <a:r>
                <a:rPr lang="en-GB" sz="1200">
                  <a:solidFill>
                    <a:srgbClr val="000000"/>
                  </a:solidFill>
                  <a:latin typeface="Times" charset="0"/>
                </a:rPr>
                <a:t>++</a:t>
              </a:r>
              <a:endParaRPr lang="en-GB" sz="3600">
                <a:latin typeface="Times New Roman" pitchFamily="18" charset="0"/>
              </a:endParaRPr>
            </a:p>
          </p:txBody>
        </p:sp>
      </p:grpSp>
      <p:sp>
        <p:nvSpPr>
          <p:cNvPr id="18489" name="Arc 138"/>
          <p:cNvSpPr>
            <a:spLocks/>
          </p:cNvSpPr>
          <p:nvPr/>
        </p:nvSpPr>
        <p:spPr bwMode="auto">
          <a:xfrm>
            <a:off x="3863975" y="3676650"/>
            <a:ext cx="490538" cy="641350"/>
          </a:xfrm>
          <a:custGeom>
            <a:avLst/>
            <a:gdLst>
              <a:gd name="T0" fmla="*/ 490538 w 21889"/>
              <a:gd name="T1" fmla="*/ 0 h 21600"/>
              <a:gd name="T2" fmla="*/ 0 w 21889"/>
              <a:gd name="T3" fmla="*/ 641291 h 21600"/>
              <a:gd name="T4" fmla="*/ 6477 w 21889"/>
              <a:gd name="T5" fmla="*/ 0 h 21600"/>
              <a:gd name="T6" fmla="*/ 0 60000 65536"/>
              <a:gd name="T7" fmla="*/ 0 60000 65536"/>
              <a:gd name="T8" fmla="*/ 0 60000 65536"/>
              <a:gd name="T9" fmla="*/ 0 w 21889"/>
              <a:gd name="T10" fmla="*/ 0 h 21600"/>
              <a:gd name="T11" fmla="*/ 21889 w 21889"/>
              <a:gd name="T12" fmla="*/ 21600 h 21600"/>
            </a:gdLst>
            <a:ahLst/>
            <a:cxnLst>
              <a:cxn ang="T6">
                <a:pos x="T0" y="T1"/>
              </a:cxn>
              <a:cxn ang="T7">
                <a:pos x="T2" y="T3"/>
              </a:cxn>
              <a:cxn ang="T8">
                <a:pos x="T4" y="T5"/>
              </a:cxn>
            </a:cxnLst>
            <a:rect l="T9" t="T10" r="T11" b="T12"/>
            <a:pathLst>
              <a:path w="21889" h="21600" fill="none" extrusionOk="0">
                <a:moveTo>
                  <a:pt x="21889" y="0"/>
                </a:moveTo>
                <a:cubicBezTo>
                  <a:pt x="21889" y="11929"/>
                  <a:pt x="12218" y="21600"/>
                  <a:pt x="289" y="21600"/>
                </a:cubicBezTo>
                <a:cubicBezTo>
                  <a:pt x="192" y="21600"/>
                  <a:pt x="96" y="21599"/>
                  <a:pt x="-1" y="21598"/>
                </a:cubicBezTo>
              </a:path>
              <a:path w="21889" h="21600" stroke="0" extrusionOk="0">
                <a:moveTo>
                  <a:pt x="21889" y="0"/>
                </a:moveTo>
                <a:cubicBezTo>
                  <a:pt x="21889" y="11929"/>
                  <a:pt x="12218" y="21600"/>
                  <a:pt x="289" y="21600"/>
                </a:cubicBezTo>
                <a:cubicBezTo>
                  <a:pt x="192" y="21600"/>
                  <a:pt x="96" y="21599"/>
                  <a:pt x="-1" y="21598"/>
                </a:cubicBezTo>
                <a:lnTo>
                  <a:pt x="289" y="0"/>
                </a:lnTo>
                <a:close/>
              </a:path>
            </a:pathLst>
          </a:custGeom>
          <a:noFill/>
          <a:ln w="33338">
            <a:solidFill>
              <a:srgbClr val="000000"/>
            </a:solidFill>
            <a:round/>
            <a:headEnd/>
            <a:tailEnd/>
          </a:ln>
        </p:spPr>
        <p:txBody>
          <a:bodyPr/>
          <a:lstStyle/>
          <a:p>
            <a:endParaRPr lang="en-US"/>
          </a:p>
        </p:txBody>
      </p:sp>
      <p:sp>
        <p:nvSpPr>
          <p:cNvPr id="18490" name="Rectangle 139"/>
          <p:cNvSpPr>
            <a:spLocks noChangeArrowheads="1"/>
          </p:cNvSpPr>
          <p:nvPr/>
        </p:nvSpPr>
        <p:spPr bwMode="auto">
          <a:xfrm>
            <a:off x="2362200" y="4114800"/>
            <a:ext cx="1143000" cy="533400"/>
          </a:xfrm>
          <a:prstGeom prst="rect">
            <a:avLst/>
          </a:prstGeom>
          <a:solidFill>
            <a:srgbClr val="FF9999"/>
          </a:solidFill>
          <a:ln w="17463">
            <a:noFill/>
            <a:miter lim="800000"/>
            <a:headEnd/>
            <a:tailEnd/>
          </a:ln>
        </p:spPr>
        <p:txBody>
          <a:bodyPr/>
          <a:lstStyle/>
          <a:p>
            <a:endParaRPr lang="en-US"/>
          </a:p>
        </p:txBody>
      </p:sp>
      <p:sp>
        <p:nvSpPr>
          <p:cNvPr id="18491" name="Rectangle 140"/>
          <p:cNvSpPr>
            <a:spLocks noChangeArrowheads="1"/>
          </p:cNvSpPr>
          <p:nvPr/>
        </p:nvSpPr>
        <p:spPr bwMode="auto">
          <a:xfrm>
            <a:off x="2827338" y="4191000"/>
            <a:ext cx="48577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8492" name="Rectangle 141"/>
          <p:cNvSpPr>
            <a:spLocks noChangeArrowheads="1"/>
          </p:cNvSpPr>
          <p:nvPr/>
        </p:nvSpPr>
        <p:spPr bwMode="auto">
          <a:xfrm>
            <a:off x="2420938" y="4191000"/>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sp>
        <p:nvSpPr>
          <p:cNvPr id="18493" name="Rectangle 142"/>
          <p:cNvSpPr>
            <a:spLocks noChangeArrowheads="1"/>
          </p:cNvSpPr>
          <p:nvPr/>
        </p:nvSpPr>
        <p:spPr bwMode="auto">
          <a:xfrm>
            <a:off x="2438400" y="44037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8494" name="Rectangle 143"/>
          <p:cNvSpPr>
            <a:spLocks noChangeArrowheads="1"/>
          </p:cNvSpPr>
          <p:nvPr/>
        </p:nvSpPr>
        <p:spPr bwMode="auto">
          <a:xfrm>
            <a:off x="2928938" y="4403725"/>
            <a:ext cx="41751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TFPI</a:t>
            </a:r>
            <a:endParaRPr lang="en-GB" sz="3600">
              <a:latin typeface="Times New Roman" pitchFamily="18" charset="0"/>
            </a:endParaRPr>
          </a:p>
        </p:txBody>
      </p:sp>
      <p:sp>
        <p:nvSpPr>
          <p:cNvPr id="18495" name="Rectangle 144"/>
          <p:cNvSpPr>
            <a:spLocks noChangeArrowheads="1"/>
          </p:cNvSpPr>
          <p:nvPr/>
        </p:nvSpPr>
        <p:spPr bwMode="auto">
          <a:xfrm>
            <a:off x="2608263" y="3676650"/>
            <a:ext cx="444500" cy="258763"/>
          </a:xfrm>
          <a:prstGeom prst="rect">
            <a:avLst/>
          </a:prstGeom>
          <a:noFill/>
          <a:ln w="9525">
            <a:noFill/>
            <a:miter lim="800000"/>
            <a:headEnd/>
            <a:tailEnd/>
          </a:ln>
        </p:spPr>
        <p:txBody>
          <a:bodyPr wrap="none" lIns="0" tIns="0" rIns="0" bIns="0">
            <a:spAutoFit/>
          </a:bodyPr>
          <a:lstStyle/>
          <a:p>
            <a:pPr defTabSz="762000" eaLnBrk="0" hangingPunct="0"/>
            <a:r>
              <a:rPr lang="en-GB" sz="1700">
                <a:solidFill>
                  <a:srgbClr val="000000"/>
                </a:solidFill>
                <a:latin typeface="Times" charset="0"/>
              </a:rPr>
              <a:t>TFPI</a:t>
            </a:r>
            <a:endParaRPr lang="en-GB" sz="3600">
              <a:latin typeface="Times New Roman" pitchFamily="18" charset="0"/>
            </a:endParaRPr>
          </a:p>
        </p:txBody>
      </p:sp>
      <p:grpSp>
        <p:nvGrpSpPr>
          <p:cNvPr id="18496" name="Group 145"/>
          <p:cNvGrpSpPr>
            <a:grpSpLocks/>
          </p:cNvGrpSpPr>
          <p:nvPr/>
        </p:nvGrpSpPr>
        <p:grpSpPr bwMode="auto">
          <a:xfrm>
            <a:off x="3284538" y="3810000"/>
            <a:ext cx="830262" cy="266700"/>
            <a:chOff x="2069" y="2400"/>
            <a:chExt cx="523" cy="168"/>
          </a:xfrm>
        </p:grpSpPr>
        <p:sp>
          <p:nvSpPr>
            <p:cNvPr id="18501" name="Freeform 146"/>
            <p:cNvSpPr>
              <a:spLocks/>
            </p:cNvSpPr>
            <p:nvPr/>
          </p:nvSpPr>
          <p:spPr bwMode="auto">
            <a:xfrm>
              <a:off x="2389" y="2490"/>
              <a:ext cx="203" cy="78"/>
            </a:xfrm>
            <a:custGeom>
              <a:avLst/>
              <a:gdLst>
                <a:gd name="T0" fmla="*/ 203 w 203"/>
                <a:gd name="T1" fmla="*/ 78 h 78"/>
                <a:gd name="T2" fmla="*/ 0 w 203"/>
                <a:gd name="T3" fmla="*/ 48 h 78"/>
                <a:gd name="T4" fmla="*/ 32 w 203"/>
                <a:gd name="T5" fmla="*/ 24 h 78"/>
                <a:gd name="T6" fmla="*/ 64 w 203"/>
                <a:gd name="T7" fmla="*/ 0 h 78"/>
                <a:gd name="T8" fmla="*/ 203 w 203"/>
                <a:gd name="T9" fmla="*/ 78 h 78"/>
                <a:gd name="T10" fmla="*/ 0 60000 65536"/>
                <a:gd name="T11" fmla="*/ 0 60000 65536"/>
                <a:gd name="T12" fmla="*/ 0 60000 65536"/>
                <a:gd name="T13" fmla="*/ 0 60000 65536"/>
                <a:gd name="T14" fmla="*/ 0 60000 65536"/>
                <a:gd name="T15" fmla="*/ 0 w 203"/>
                <a:gd name="T16" fmla="*/ 0 h 78"/>
                <a:gd name="T17" fmla="*/ 203 w 203"/>
                <a:gd name="T18" fmla="*/ 78 h 78"/>
              </a:gdLst>
              <a:ahLst/>
              <a:cxnLst>
                <a:cxn ang="T10">
                  <a:pos x="T0" y="T1"/>
                </a:cxn>
                <a:cxn ang="T11">
                  <a:pos x="T2" y="T3"/>
                </a:cxn>
                <a:cxn ang="T12">
                  <a:pos x="T4" y="T5"/>
                </a:cxn>
                <a:cxn ang="T13">
                  <a:pos x="T6" y="T7"/>
                </a:cxn>
                <a:cxn ang="T14">
                  <a:pos x="T8" y="T9"/>
                </a:cxn>
              </a:cxnLst>
              <a:rect l="T15" t="T16" r="T17" b="T18"/>
              <a:pathLst>
                <a:path w="203" h="78">
                  <a:moveTo>
                    <a:pt x="203" y="78"/>
                  </a:moveTo>
                  <a:lnTo>
                    <a:pt x="0" y="48"/>
                  </a:lnTo>
                  <a:lnTo>
                    <a:pt x="32" y="24"/>
                  </a:lnTo>
                  <a:lnTo>
                    <a:pt x="64" y="0"/>
                  </a:lnTo>
                  <a:lnTo>
                    <a:pt x="203" y="78"/>
                  </a:lnTo>
                  <a:close/>
                </a:path>
              </a:pathLst>
            </a:custGeom>
            <a:solidFill>
              <a:srgbClr val="000000"/>
            </a:solidFill>
            <a:ln w="9525">
              <a:noFill/>
              <a:round/>
              <a:headEnd/>
              <a:tailEnd/>
            </a:ln>
          </p:spPr>
          <p:txBody>
            <a:bodyPr/>
            <a:lstStyle/>
            <a:p>
              <a:endParaRPr lang="en-US"/>
            </a:p>
          </p:txBody>
        </p:sp>
        <p:sp>
          <p:nvSpPr>
            <p:cNvPr id="18502" name="Line 147"/>
            <p:cNvSpPr>
              <a:spLocks noChangeShapeType="1"/>
            </p:cNvSpPr>
            <p:nvPr/>
          </p:nvSpPr>
          <p:spPr bwMode="auto">
            <a:xfrm>
              <a:off x="2069" y="2400"/>
              <a:ext cx="352" cy="114"/>
            </a:xfrm>
            <a:prstGeom prst="line">
              <a:avLst/>
            </a:prstGeom>
            <a:noFill/>
            <a:ln w="33338">
              <a:solidFill>
                <a:srgbClr val="000000"/>
              </a:solidFill>
              <a:round/>
              <a:headEnd/>
              <a:tailEnd/>
            </a:ln>
          </p:spPr>
          <p:txBody>
            <a:bodyPr/>
            <a:lstStyle/>
            <a:p>
              <a:endParaRPr lang="en-US"/>
            </a:p>
          </p:txBody>
        </p:sp>
      </p:grpSp>
      <p:grpSp>
        <p:nvGrpSpPr>
          <p:cNvPr id="18497" name="Group 148"/>
          <p:cNvGrpSpPr>
            <a:grpSpLocks/>
          </p:cNvGrpSpPr>
          <p:nvPr/>
        </p:nvGrpSpPr>
        <p:grpSpPr bwMode="auto">
          <a:xfrm>
            <a:off x="3505200" y="4267200"/>
            <a:ext cx="355600" cy="95250"/>
            <a:chOff x="2208" y="2688"/>
            <a:chExt cx="224" cy="60"/>
          </a:xfrm>
        </p:grpSpPr>
        <p:sp>
          <p:nvSpPr>
            <p:cNvPr id="18499" name="Freeform 149"/>
            <p:cNvSpPr>
              <a:spLocks/>
            </p:cNvSpPr>
            <p:nvPr/>
          </p:nvSpPr>
          <p:spPr bwMode="auto">
            <a:xfrm>
              <a:off x="2208" y="2688"/>
              <a:ext cx="181" cy="60"/>
            </a:xfrm>
            <a:custGeom>
              <a:avLst/>
              <a:gdLst>
                <a:gd name="T0" fmla="*/ 0 w 181"/>
                <a:gd name="T1" fmla="*/ 36 h 60"/>
                <a:gd name="T2" fmla="*/ 181 w 181"/>
                <a:gd name="T3" fmla="*/ 0 h 60"/>
                <a:gd name="T4" fmla="*/ 181 w 181"/>
                <a:gd name="T5" fmla="*/ 36 h 60"/>
                <a:gd name="T6" fmla="*/ 181 w 181"/>
                <a:gd name="T7" fmla="*/ 60 h 60"/>
                <a:gd name="T8" fmla="*/ 0 w 181"/>
                <a:gd name="T9" fmla="*/ 36 h 60"/>
                <a:gd name="T10" fmla="*/ 0 60000 65536"/>
                <a:gd name="T11" fmla="*/ 0 60000 65536"/>
                <a:gd name="T12" fmla="*/ 0 60000 65536"/>
                <a:gd name="T13" fmla="*/ 0 60000 65536"/>
                <a:gd name="T14" fmla="*/ 0 60000 65536"/>
                <a:gd name="T15" fmla="*/ 0 w 181"/>
                <a:gd name="T16" fmla="*/ 0 h 60"/>
                <a:gd name="T17" fmla="*/ 181 w 181"/>
                <a:gd name="T18" fmla="*/ 60 h 60"/>
              </a:gdLst>
              <a:ahLst/>
              <a:cxnLst>
                <a:cxn ang="T10">
                  <a:pos x="T0" y="T1"/>
                </a:cxn>
                <a:cxn ang="T11">
                  <a:pos x="T2" y="T3"/>
                </a:cxn>
                <a:cxn ang="T12">
                  <a:pos x="T4" y="T5"/>
                </a:cxn>
                <a:cxn ang="T13">
                  <a:pos x="T6" y="T7"/>
                </a:cxn>
                <a:cxn ang="T14">
                  <a:pos x="T8" y="T9"/>
                </a:cxn>
              </a:cxnLst>
              <a:rect l="T15" t="T16" r="T17" b="T18"/>
              <a:pathLst>
                <a:path w="181" h="60">
                  <a:moveTo>
                    <a:pt x="0" y="36"/>
                  </a:moveTo>
                  <a:lnTo>
                    <a:pt x="181" y="0"/>
                  </a:lnTo>
                  <a:lnTo>
                    <a:pt x="181" y="36"/>
                  </a:lnTo>
                  <a:lnTo>
                    <a:pt x="181" y="60"/>
                  </a:lnTo>
                  <a:lnTo>
                    <a:pt x="0" y="36"/>
                  </a:lnTo>
                  <a:close/>
                </a:path>
              </a:pathLst>
            </a:custGeom>
            <a:solidFill>
              <a:srgbClr val="000000"/>
            </a:solidFill>
            <a:ln w="9525">
              <a:noFill/>
              <a:round/>
              <a:headEnd/>
              <a:tailEnd/>
            </a:ln>
          </p:spPr>
          <p:txBody>
            <a:bodyPr/>
            <a:lstStyle/>
            <a:p>
              <a:endParaRPr lang="en-US"/>
            </a:p>
          </p:txBody>
        </p:sp>
        <p:sp>
          <p:nvSpPr>
            <p:cNvPr id="18500" name="Line 150"/>
            <p:cNvSpPr>
              <a:spLocks noChangeShapeType="1"/>
            </p:cNvSpPr>
            <p:nvPr/>
          </p:nvSpPr>
          <p:spPr bwMode="auto">
            <a:xfrm flipH="1">
              <a:off x="2389" y="2724"/>
              <a:ext cx="43" cy="1"/>
            </a:xfrm>
            <a:prstGeom prst="line">
              <a:avLst/>
            </a:prstGeom>
            <a:noFill/>
            <a:ln w="33338">
              <a:solidFill>
                <a:srgbClr val="000000"/>
              </a:solidFill>
              <a:round/>
              <a:headEnd/>
              <a:tailEnd/>
            </a:ln>
          </p:spPr>
          <p:txBody>
            <a:bodyPr/>
            <a:lstStyle/>
            <a:p>
              <a:endParaRPr lang="en-US"/>
            </a:p>
          </p:txBody>
        </p:sp>
      </p:grpSp>
      <p:sp>
        <p:nvSpPr>
          <p:cNvPr id="18498" name="Rectangle 151"/>
          <p:cNvSpPr>
            <a:spLocks noChangeArrowheads="1"/>
          </p:cNvSpPr>
          <p:nvPr/>
        </p:nvSpPr>
        <p:spPr bwMode="auto">
          <a:xfrm>
            <a:off x="6477000" y="1066800"/>
            <a:ext cx="1938338"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Intrinsic Pathway</a:t>
            </a:r>
            <a:endParaRPr lang="en-GB" sz="3600">
              <a:latin typeface="Times New Roman" pitchFamily="18" charset="0"/>
            </a:endParaRPr>
          </a:p>
        </p:txBody>
      </p:sp>
      <p:sp>
        <p:nvSpPr>
          <p:cNvPr id="2" name="Oval 1"/>
          <p:cNvSpPr/>
          <p:nvPr/>
        </p:nvSpPr>
        <p:spPr>
          <a:xfrm>
            <a:off x="3843656" y="2288777"/>
            <a:ext cx="1820069" cy="9945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4847749" y="3116659"/>
            <a:ext cx="1820069" cy="9945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barn(inVertical)">
                                      <p:cBhvr>
                                        <p:cTn id="1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188913"/>
            <a:ext cx="8229600" cy="1143000"/>
          </a:xfrm>
        </p:spPr>
        <p:txBody>
          <a:bodyPr/>
          <a:lstStyle/>
          <a:p>
            <a:pPr eaLnBrk="1" hangingPunct="1"/>
            <a:r>
              <a:rPr lang="en-GB" smtClean="0"/>
              <a:t>Coagulation factor complexes</a:t>
            </a:r>
          </a:p>
        </p:txBody>
      </p:sp>
      <p:grpSp>
        <p:nvGrpSpPr>
          <p:cNvPr id="19459" name="Group 360"/>
          <p:cNvGrpSpPr>
            <a:grpSpLocks/>
          </p:cNvGrpSpPr>
          <p:nvPr/>
        </p:nvGrpSpPr>
        <p:grpSpPr bwMode="auto">
          <a:xfrm>
            <a:off x="2916238" y="5653088"/>
            <a:ext cx="3021012" cy="323850"/>
            <a:chOff x="295" y="1471"/>
            <a:chExt cx="1903" cy="204"/>
          </a:xfrm>
        </p:grpSpPr>
        <p:grpSp>
          <p:nvGrpSpPr>
            <p:cNvPr id="19496" name="Group 18"/>
            <p:cNvGrpSpPr>
              <a:grpSpLocks/>
            </p:cNvGrpSpPr>
            <p:nvPr/>
          </p:nvGrpSpPr>
          <p:grpSpPr bwMode="auto">
            <a:xfrm>
              <a:off x="897" y="1471"/>
              <a:ext cx="45" cy="204"/>
              <a:chOff x="136" y="2319"/>
              <a:chExt cx="45" cy="204"/>
            </a:xfrm>
          </p:grpSpPr>
          <p:grpSp>
            <p:nvGrpSpPr>
              <p:cNvPr id="19829" name="Group 19"/>
              <p:cNvGrpSpPr>
                <a:grpSpLocks/>
              </p:cNvGrpSpPr>
              <p:nvPr/>
            </p:nvGrpSpPr>
            <p:grpSpPr bwMode="auto">
              <a:xfrm>
                <a:off x="136" y="2319"/>
                <a:ext cx="45" cy="97"/>
                <a:chOff x="136" y="2335"/>
                <a:chExt cx="68" cy="165"/>
              </a:xfrm>
            </p:grpSpPr>
            <p:sp>
              <p:nvSpPr>
                <p:cNvPr id="19834" name="Freeform 2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35" name="Freeform 2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36" name="Oval 2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830" name="Group 23"/>
              <p:cNvGrpSpPr>
                <a:grpSpLocks/>
              </p:cNvGrpSpPr>
              <p:nvPr/>
            </p:nvGrpSpPr>
            <p:grpSpPr bwMode="auto">
              <a:xfrm flipV="1">
                <a:off x="136" y="2432"/>
                <a:ext cx="45" cy="91"/>
                <a:chOff x="136" y="2335"/>
                <a:chExt cx="68" cy="165"/>
              </a:xfrm>
            </p:grpSpPr>
            <p:sp>
              <p:nvSpPr>
                <p:cNvPr id="19831" name="Freeform 2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32" name="Freeform 2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33" name="Oval 2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497" name="Group 27"/>
            <p:cNvGrpSpPr>
              <a:grpSpLocks/>
            </p:cNvGrpSpPr>
            <p:nvPr/>
          </p:nvGrpSpPr>
          <p:grpSpPr bwMode="auto">
            <a:xfrm>
              <a:off x="847" y="1471"/>
              <a:ext cx="45" cy="204"/>
              <a:chOff x="136" y="2319"/>
              <a:chExt cx="45" cy="204"/>
            </a:xfrm>
          </p:grpSpPr>
          <p:grpSp>
            <p:nvGrpSpPr>
              <p:cNvPr id="19821" name="Group 28"/>
              <p:cNvGrpSpPr>
                <a:grpSpLocks/>
              </p:cNvGrpSpPr>
              <p:nvPr/>
            </p:nvGrpSpPr>
            <p:grpSpPr bwMode="auto">
              <a:xfrm>
                <a:off x="136" y="2319"/>
                <a:ext cx="45" cy="97"/>
                <a:chOff x="136" y="2335"/>
                <a:chExt cx="68" cy="165"/>
              </a:xfrm>
            </p:grpSpPr>
            <p:sp>
              <p:nvSpPr>
                <p:cNvPr id="19826" name="Freeform 2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27" name="Freeform 3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28" name="Oval 3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822" name="Group 32"/>
              <p:cNvGrpSpPr>
                <a:grpSpLocks/>
              </p:cNvGrpSpPr>
              <p:nvPr/>
            </p:nvGrpSpPr>
            <p:grpSpPr bwMode="auto">
              <a:xfrm flipV="1">
                <a:off x="136" y="2432"/>
                <a:ext cx="45" cy="91"/>
                <a:chOff x="136" y="2335"/>
                <a:chExt cx="68" cy="165"/>
              </a:xfrm>
            </p:grpSpPr>
            <p:sp>
              <p:nvSpPr>
                <p:cNvPr id="19823" name="Freeform 3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24" name="Freeform 3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25" name="Oval 3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498" name="Group 36"/>
            <p:cNvGrpSpPr>
              <a:grpSpLocks/>
            </p:cNvGrpSpPr>
            <p:nvPr/>
          </p:nvGrpSpPr>
          <p:grpSpPr bwMode="auto">
            <a:xfrm>
              <a:off x="998" y="1471"/>
              <a:ext cx="45" cy="204"/>
              <a:chOff x="136" y="2319"/>
              <a:chExt cx="45" cy="204"/>
            </a:xfrm>
          </p:grpSpPr>
          <p:grpSp>
            <p:nvGrpSpPr>
              <p:cNvPr id="19813" name="Group 37"/>
              <p:cNvGrpSpPr>
                <a:grpSpLocks/>
              </p:cNvGrpSpPr>
              <p:nvPr/>
            </p:nvGrpSpPr>
            <p:grpSpPr bwMode="auto">
              <a:xfrm>
                <a:off x="136" y="2319"/>
                <a:ext cx="45" cy="97"/>
                <a:chOff x="136" y="2335"/>
                <a:chExt cx="68" cy="165"/>
              </a:xfrm>
            </p:grpSpPr>
            <p:sp>
              <p:nvSpPr>
                <p:cNvPr id="19818" name="Freeform 3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19" name="Freeform 3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20" name="Oval 4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814" name="Group 41"/>
              <p:cNvGrpSpPr>
                <a:grpSpLocks/>
              </p:cNvGrpSpPr>
              <p:nvPr/>
            </p:nvGrpSpPr>
            <p:grpSpPr bwMode="auto">
              <a:xfrm flipV="1">
                <a:off x="136" y="2432"/>
                <a:ext cx="45" cy="91"/>
                <a:chOff x="136" y="2335"/>
                <a:chExt cx="68" cy="165"/>
              </a:xfrm>
            </p:grpSpPr>
            <p:sp>
              <p:nvSpPr>
                <p:cNvPr id="19815" name="Freeform 4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16" name="Freeform 4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17" name="Oval 4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499" name="Group 45"/>
            <p:cNvGrpSpPr>
              <a:grpSpLocks/>
            </p:cNvGrpSpPr>
            <p:nvPr/>
          </p:nvGrpSpPr>
          <p:grpSpPr bwMode="auto">
            <a:xfrm>
              <a:off x="947" y="1471"/>
              <a:ext cx="45" cy="204"/>
              <a:chOff x="136" y="2319"/>
              <a:chExt cx="45" cy="204"/>
            </a:xfrm>
          </p:grpSpPr>
          <p:grpSp>
            <p:nvGrpSpPr>
              <p:cNvPr id="19805" name="Group 46"/>
              <p:cNvGrpSpPr>
                <a:grpSpLocks/>
              </p:cNvGrpSpPr>
              <p:nvPr/>
            </p:nvGrpSpPr>
            <p:grpSpPr bwMode="auto">
              <a:xfrm>
                <a:off x="136" y="2319"/>
                <a:ext cx="45" cy="97"/>
                <a:chOff x="136" y="2335"/>
                <a:chExt cx="68" cy="165"/>
              </a:xfrm>
            </p:grpSpPr>
            <p:sp>
              <p:nvSpPr>
                <p:cNvPr id="19810" name="Freeform 4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11" name="Freeform 4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12" name="Oval 4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806" name="Group 50"/>
              <p:cNvGrpSpPr>
                <a:grpSpLocks/>
              </p:cNvGrpSpPr>
              <p:nvPr/>
            </p:nvGrpSpPr>
            <p:grpSpPr bwMode="auto">
              <a:xfrm flipV="1">
                <a:off x="136" y="2432"/>
                <a:ext cx="45" cy="91"/>
                <a:chOff x="136" y="2335"/>
                <a:chExt cx="68" cy="165"/>
              </a:xfrm>
            </p:grpSpPr>
            <p:sp>
              <p:nvSpPr>
                <p:cNvPr id="19807" name="Freeform 5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08" name="Freeform 5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09" name="Oval 5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0" name="Group 54"/>
            <p:cNvGrpSpPr>
              <a:grpSpLocks/>
            </p:cNvGrpSpPr>
            <p:nvPr/>
          </p:nvGrpSpPr>
          <p:grpSpPr bwMode="auto">
            <a:xfrm>
              <a:off x="1098" y="1471"/>
              <a:ext cx="45" cy="204"/>
              <a:chOff x="136" y="2319"/>
              <a:chExt cx="45" cy="204"/>
            </a:xfrm>
          </p:grpSpPr>
          <p:grpSp>
            <p:nvGrpSpPr>
              <p:cNvPr id="19797" name="Group 55"/>
              <p:cNvGrpSpPr>
                <a:grpSpLocks/>
              </p:cNvGrpSpPr>
              <p:nvPr/>
            </p:nvGrpSpPr>
            <p:grpSpPr bwMode="auto">
              <a:xfrm>
                <a:off x="136" y="2319"/>
                <a:ext cx="45" cy="97"/>
                <a:chOff x="136" y="2335"/>
                <a:chExt cx="68" cy="165"/>
              </a:xfrm>
            </p:grpSpPr>
            <p:sp>
              <p:nvSpPr>
                <p:cNvPr id="19802" name="Freeform 5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03" name="Freeform 5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04" name="Oval 5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98" name="Group 59"/>
              <p:cNvGrpSpPr>
                <a:grpSpLocks/>
              </p:cNvGrpSpPr>
              <p:nvPr/>
            </p:nvGrpSpPr>
            <p:grpSpPr bwMode="auto">
              <a:xfrm flipV="1">
                <a:off x="136" y="2432"/>
                <a:ext cx="45" cy="91"/>
                <a:chOff x="136" y="2335"/>
                <a:chExt cx="68" cy="165"/>
              </a:xfrm>
            </p:grpSpPr>
            <p:sp>
              <p:nvSpPr>
                <p:cNvPr id="19799" name="Freeform 6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00" name="Freeform 6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801" name="Oval 6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1" name="Group 63"/>
            <p:cNvGrpSpPr>
              <a:grpSpLocks/>
            </p:cNvGrpSpPr>
            <p:nvPr/>
          </p:nvGrpSpPr>
          <p:grpSpPr bwMode="auto">
            <a:xfrm>
              <a:off x="1048" y="1471"/>
              <a:ext cx="45" cy="204"/>
              <a:chOff x="136" y="2319"/>
              <a:chExt cx="45" cy="204"/>
            </a:xfrm>
          </p:grpSpPr>
          <p:grpSp>
            <p:nvGrpSpPr>
              <p:cNvPr id="19789" name="Group 64"/>
              <p:cNvGrpSpPr>
                <a:grpSpLocks/>
              </p:cNvGrpSpPr>
              <p:nvPr/>
            </p:nvGrpSpPr>
            <p:grpSpPr bwMode="auto">
              <a:xfrm>
                <a:off x="136" y="2319"/>
                <a:ext cx="45" cy="97"/>
                <a:chOff x="136" y="2335"/>
                <a:chExt cx="68" cy="165"/>
              </a:xfrm>
            </p:grpSpPr>
            <p:sp>
              <p:nvSpPr>
                <p:cNvPr id="19794" name="Freeform 6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95" name="Freeform 6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96" name="Oval 6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90" name="Group 68"/>
              <p:cNvGrpSpPr>
                <a:grpSpLocks/>
              </p:cNvGrpSpPr>
              <p:nvPr/>
            </p:nvGrpSpPr>
            <p:grpSpPr bwMode="auto">
              <a:xfrm flipV="1">
                <a:off x="136" y="2432"/>
                <a:ext cx="45" cy="91"/>
                <a:chOff x="136" y="2335"/>
                <a:chExt cx="68" cy="165"/>
              </a:xfrm>
            </p:grpSpPr>
            <p:sp>
              <p:nvSpPr>
                <p:cNvPr id="19791" name="Freeform 6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92" name="Freeform 7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93" name="Oval 7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2" name="Group 72"/>
            <p:cNvGrpSpPr>
              <a:grpSpLocks/>
            </p:cNvGrpSpPr>
            <p:nvPr/>
          </p:nvGrpSpPr>
          <p:grpSpPr bwMode="auto">
            <a:xfrm>
              <a:off x="295" y="1471"/>
              <a:ext cx="45" cy="204"/>
              <a:chOff x="136" y="2319"/>
              <a:chExt cx="45" cy="204"/>
            </a:xfrm>
          </p:grpSpPr>
          <p:grpSp>
            <p:nvGrpSpPr>
              <p:cNvPr id="19781" name="Group 73"/>
              <p:cNvGrpSpPr>
                <a:grpSpLocks/>
              </p:cNvGrpSpPr>
              <p:nvPr/>
            </p:nvGrpSpPr>
            <p:grpSpPr bwMode="auto">
              <a:xfrm>
                <a:off x="136" y="2319"/>
                <a:ext cx="45" cy="97"/>
                <a:chOff x="136" y="2335"/>
                <a:chExt cx="68" cy="165"/>
              </a:xfrm>
            </p:grpSpPr>
            <p:sp>
              <p:nvSpPr>
                <p:cNvPr id="19786" name="Freeform 7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87" name="Freeform 7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88" name="Oval 7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82" name="Group 77"/>
              <p:cNvGrpSpPr>
                <a:grpSpLocks/>
              </p:cNvGrpSpPr>
              <p:nvPr/>
            </p:nvGrpSpPr>
            <p:grpSpPr bwMode="auto">
              <a:xfrm flipV="1">
                <a:off x="136" y="2432"/>
                <a:ext cx="45" cy="91"/>
                <a:chOff x="136" y="2335"/>
                <a:chExt cx="68" cy="165"/>
              </a:xfrm>
            </p:grpSpPr>
            <p:sp>
              <p:nvSpPr>
                <p:cNvPr id="19783" name="Freeform 7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84" name="Freeform 7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85" name="Oval 8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3" name="Group 81"/>
            <p:cNvGrpSpPr>
              <a:grpSpLocks/>
            </p:cNvGrpSpPr>
            <p:nvPr/>
          </p:nvGrpSpPr>
          <p:grpSpPr bwMode="auto">
            <a:xfrm>
              <a:off x="395" y="1471"/>
              <a:ext cx="45" cy="204"/>
              <a:chOff x="136" y="2319"/>
              <a:chExt cx="45" cy="204"/>
            </a:xfrm>
          </p:grpSpPr>
          <p:grpSp>
            <p:nvGrpSpPr>
              <p:cNvPr id="19773" name="Group 82"/>
              <p:cNvGrpSpPr>
                <a:grpSpLocks/>
              </p:cNvGrpSpPr>
              <p:nvPr/>
            </p:nvGrpSpPr>
            <p:grpSpPr bwMode="auto">
              <a:xfrm>
                <a:off x="136" y="2319"/>
                <a:ext cx="45" cy="97"/>
                <a:chOff x="136" y="2335"/>
                <a:chExt cx="68" cy="165"/>
              </a:xfrm>
            </p:grpSpPr>
            <p:sp>
              <p:nvSpPr>
                <p:cNvPr id="19778" name="Freeform 8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79" name="Freeform 8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80" name="Oval 8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74" name="Group 86"/>
              <p:cNvGrpSpPr>
                <a:grpSpLocks/>
              </p:cNvGrpSpPr>
              <p:nvPr/>
            </p:nvGrpSpPr>
            <p:grpSpPr bwMode="auto">
              <a:xfrm flipV="1">
                <a:off x="136" y="2432"/>
                <a:ext cx="45" cy="91"/>
                <a:chOff x="136" y="2335"/>
                <a:chExt cx="68" cy="165"/>
              </a:xfrm>
            </p:grpSpPr>
            <p:sp>
              <p:nvSpPr>
                <p:cNvPr id="19775" name="Freeform 8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76" name="Freeform 8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77" name="Oval 8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4" name="Group 90"/>
            <p:cNvGrpSpPr>
              <a:grpSpLocks/>
            </p:cNvGrpSpPr>
            <p:nvPr/>
          </p:nvGrpSpPr>
          <p:grpSpPr bwMode="auto">
            <a:xfrm>
              <a:off x="345" y="1471"/>
              <a:ext cx="45" cy="204"/>
              <a:chOff x="136" y="2319"/>
              <a:chExt cx="45" cy="204"/>
            </a:xfrm>
          </p:grpSpPr>
          <p:grpSp>
            <p:nvGrpSpPr>
              <p:cNvPr id="19765" name="Group 91"/>
              <p:cNvGrpSpPr>
                <a:grpSpLocks/>
              </p:cNvGrpSpPr>
              <p:nvPr/>
            </p:nvGrpSpPr>
            <p:grpSpPr bwMode="auto">
              <a:xfrm>
                <a:off x="136" y="2319"/>
                <a:ext cx="45" cy="97"/>
                <a:chOff x="136" y="2335"/>
                <a:chExt cx="68" cy="165"/>
              </a:xfrm>
            </p:grpSpPr>
            <p:sp>
              <p:nvSpPr>
                <p:cNvPr id="19770" name="Freeform 9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71" name="Freeform 9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72" name="Oval 9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66" name="Group 95"/>
              <p:cNvGrpSpPr>
                <a:grpSpLocks/>
              </p:cNvGrpSpPr>
              <p:nvPr/>
            </p:nvGrpSpPr>
            <p:grpSpPr bwMode="auto">
              <a:xfrm flipV="1">
                <a:off x="136" y="2432"/>
                <a:ext cx="45" cy="91"/>
                <a:chOff x="136" y="2335"/>
                <a:chExt cx="68" cy="165"/>
              </a:xfrm>
            </p:grpSpPr>
            <p:sp>
              <p:nvSpPr>
                <p:cNvPr id="19767" name="Freeform 9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68" name="Freeform 9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69" name="Oval 9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5" name="Group 99"/>
            <p:cNvGrpSpPr>
              <a:grpSpLocks/>
            </p:cNvGrpSpPr>
            <p:nvPr/>
          </p:nvGrpSpPr>
          <p:grpSpPr bwMode="auto">
            <a:xfrm>
              <a:off x="495" y="1471"/>
              <a:ext cx="45" cy="204"/>
              <a:chOff x="136" y="2319"/>
              <a:chExt cx="45" cy="204"/>
            </a:xfrm>
          </p:grpSpPr>
          <p:grpSp>
            <p:nvGrpSpPr>
              <p:cNvPr id="19757" name="Group 100"/>
              <p:cNvGrpSpPr>
                <a:grpSpLocks/>
              </p:cNvGrpSpPr>
              <p:nvPr/>
            </p:nvGrpSpPr>
            <p:grpSpPr bwMode="auto">
              <a:xfrm>
                <a:off x="136" y="2319"/>
                <a:ext cx="45" cy="97"/>
                <a:chOff x="136" y="2335"/>
                <a:chExt cx="68" cy="165"/>
              </a:xfrm>
            </p:grpSpPr>
            <p:sp>
              <p:nvSpPr>
                <p:cNvPr id="19762" name="Freeform 10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63" name="Freeform 10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64" name="Oval 10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58" name="Group 104"/>
              <p:cNvGrpSpPr>
                <a:grpSpLocks/>
              </p:cNvGrpSpPr>
              <p:nvPr/>
            </p:nvGrpSpPr>
            <p:grpSpPr bwMode="auto">
              <a:xfrm flipV="1">
                <a:off x="136" y="2432"/>
                <a:ext cx="45" cy="91"/>
                <a:chOff x="136" y="2335"/>
                <a:chExt cx="68" cy="165"/>
              </a:xfrm>
            </p:grpSpPr>
            <p:sp>
              <p:nvSpPr>
                <p:cNvPr id="19759" name="Freeform 10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60" name="Freeform 10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61" name="Oval 10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6" name="Group 108"/>
            <p:cNvGrpSpPr>
              <a:grpSpLocks/>
            </p:cNvGrpSpPr>
            <p:nvPr/>
          </p:nvGrpSpPr>
          <p:grpSpPr bwMode="auto">
            <a:xfrm>
              <a:off x="445" y="1471"/>
              <a:ext cx="45" cy="204"/>
              <a:chOff x="136" y="2319"/>
              <a:chExt cx="45" cy="204"/>
            </a:xfrm>
          </p:grpSpPr>
          <p:grpSp>
            <p:nvGrpSpPr>
              <p:cNvPr id="19749" name="Group 109"/>
              <p:cNvGrpSpPr>
                <a:grpSpLocks/>
              </p:cNvGrpSpPr>
              <p:nvPr/>
            </p:nvGrpSpPr>
            <p:grpSpPr bwMode="auto">
              <a:xfrm>
                <a:off x="136" y="2319"/>
                <a:ext cx="45" cy="97"/>
                <a:chOff x="136" y="2335"/>
                <a:chExt cx="68" cy="165"/>
              </a:xfrm>
            </p:grpSpPr>
            <p:sp>
              <p:nvSpPr>
                <p:cNvPr id="19754" name="Freeform 11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55" name="Freeform 11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56" name="Oval 11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50" name="Group 113"/>
              <p:cNvGrpSpPr>
                <a:grpSpLocks/>
              </p:cNvGrpSpPr>
              <p:nvPr/>
            </p:nvGrpSpPr>
            <p:grpSpPr bwMode="auto">
              <a:xfrm flipV="1">
                <a:off x="136" y="2432"/>
                <a:ext cx="45" cy="91"/>
                <a:chOff x="136" y="2335"/>
                <a:chExt cx="68" cy="165"/>
              </a:xfrm>
            </p:grpSpPr>
            <p:sp>
              <p:nvSpPr>
                <p:cNvPr id="19751" name="Freeform 11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52" name="Freeform 11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53" name="Oval 11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7" name="Group 117"/>
            <p:cNvGrpSpPr>
              <a:grpSpLocks/>
            </p:cNvGrpSpPr>
            <p:nvPr/>
          </p:nvGrpSpPr>
          <p:grpSpPr bwMode="auto">
            <a:xfrm>
              <a:off x="596" y="1471"/>
              <a:ext cx="45" cy="204"/>
              <a:chOff x="136" y="2319"/>
              <a:chExt cx="45" cy="204"/>
            </a:xfrm>
          </p:grpSpPr>
          <p:grpSp>
            <p:nvGrpSpPr>
              <p:cNvPr id="19741" name="Group 118"/>
              <p:cNvGrpSpPr>
                <a:grpSpLocks/>
              </p:cNvGrpSpPr>
              <p:nvPr/>
            </p:nvGrpSpPr>
            <p:grpSpPr bwMode="auto">
              <a:xfrm>
                <a:off x="136" y="2319"/>
                <a:ext cx="45" cy="97"/>
                <a:chOff x="136" y="2335"/>
                <a:chExt cx="68" cy="165"/>
              </a:xfrm>
            </p:grpSpPr>
            <p:sp>
              <p:nvSpPr>
                <p:cNvPr id="19746" name="Freeform 11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47" name="Freeform 12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48" name="Oval 12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42" name="Group 122"/>
              <p:cNvGrpSpPr>
                <a:grpSpLocks/>
              </p:cNvGrpSpPr>
              <p:nvPr/>
            </p:nvGrpSpPr>
            <p:grpSpPr bwMode="auto">
              <a:xfrm flipV="1">
                <a:off x="136" y="2432"/>
                <a:ext cx="45" cy="91"/>
                <a:chOff x="136" y="2335"/>
                <a:chExt cx="68" cy="165"/>
              </a:xfrm>
            </p:grpSpPr>
            <p:sp>
              <p:nvSpPr>
                <p:cNvPr id="19743" name="Freeform 12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44" name="Freeform 12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45" name="Oval 12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8" name="Group 126"/>
            <p:cNvGrpSpPr>
              <a:grpSpLocks/>
            </p:cNvGrpSpPr>
            <p:nvPr/>
          </p:nvGrpSpPr>
          <p:grpSpPr bwMode="auto">
            <a:xfrm>
              <a:off x="546" y="1471"/>
              <a:ext cx="45" cy="204"/>
              <a:chOff x="136" y="2319"/>
              <a:chExt cx="45" cy="204"/>
            </a:xfrm>
          </p:grpSpPr>
          <p:grpSp>
            <p:nvGrpSpPr>
              <p:cNvPr id="19733" name="Group 127"/>
              <p:cNvGrpSpPr>
                <a:grpSpLocks/>
              </p:cNvGrpSpPr>
              <p:nvPr/>
            </p:nvGrpSpPr>
            <p:grpSpPr bwMode="auto">
              <a:xfrm>
                <a:off x="136" y="2319"/>
                <a:ext cx="45" cy="97"/>
                <a:chOff x="136" y="2335"/>
                <a:chExt cx="68" cy="165"/>
              </a:xfrm>
            </p:grpSpPr>
            <p:sp>
              <p:nvSpPr>
                <p:cNvPr id="19738" name="Freeform 12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39" name="Freeform 12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40" name="Oval 13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34" name="Group 131"/>
              <p:cNvGrpSpPr>
                <a:grpSpLocks/>
              </p:cNvGrpSpPr>
              <p:nvPr/>
            </p:nvGrpSpPr>
            <p:grpSpPr bwMode="auto">
              <a:xfrm flipV="1">
                <a:off x="136" y="2432"/>
                <a:ext cx="45" cy="91"/>
                <a:chOff x="136" y="2335"/>
                <a:chExt cx="68" cy="165"/>
              </a:xfrm>
            </p:grpSpPr>
            <p:sp>
              <p:nvSpPr>
                <p:cNvPr id="19735" name="Freeform 13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36" name="Freeform 13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37" name="Oval 13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09" name="Group 135"/>
            <p:cNvGrpSpPr>
              <a:grpSpLocks/>
            </p:cNvGrpSpPr>
            <p:nvPr/>
          </p:nvGrpSpPr>
          <p:grpSpPr bwMode="auto">
            <a:xfrm>
              <a:off x="696" y="1471"/>
              <a:ext cx="45" cy="204"/>
              <a:chOff x="136" y="2319"/>
              <a:chExt cx="45" cy="204"/>
            </a:xfrm>
          </p:grpSpPr>
          <p:grpSp>
            <p:nvGrpSpPr>
              <p:cNvPr id="19725" name="Group 136"/>
              <p:cNvGrpSpPr>
                <a:grpSpLocks/>
              </p:cNvGrpSpPr>
              <p:nvPr/>
            </p:nvGrpSpPr>
            <p:grpSpPr bwMode="auto">
              <a:xfrm>
                <a:off x="136" y="2319"/>
                <a:ext cx="45" cy="97"/>
                <a:chOff x="136" y="2335"/>
                <a:chExt cx="68" cy="165"/>
              </a:xfrm>
            </p:grpSpPr>
            <p:sp>
              <p:nvSpPr>
                <p:cNvPr id="19730" name="Freeform 13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31" name="Freeform 13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32" name="Oval 13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26" name="Group 140"/>
              <p:cNvGrpSpPr>
                <a:grpSpLocks/>
              </p:cNvGrpSpPr>
              <p:nvPr/>
            </p:nvGrpSpPr>
            <p:grpSpPr bwMode="auto">
              <a:xfrm flipV="1">
                <a:off x="136" y="2432"/>
                <a:ext cx="45" cy="91"/>
                <a:chOff x="136" y="2335"/>
                <a:chExt cx="68" cy="165"/>
              </a:xfrm>
            </p:grpSpPr>
            <p:sp>
              <p:nvSpPr>
                <p:cNvPr id="19727" name="Freeform 14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28" name="Freeform 14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29" name="Oval 14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0" name="Group 144"/>
            <p:cNvGrpSpPr>
              <a:grpSpLocks/>
            </p:cNvGrpSpPr>
            <p:nvPr/>
          </p:nvGrpSpPr>
          <p:grpSpPr bwMode="auto">
            <a:xfrm>
              <a:off x="646" y="1471"/>
              <a:ext cx="45" cy="204"/>
              <a:chOff x="136" y="2319"/>
              <a:chExt cx="45" cy="204"/>
            </a:xfrm>
          </p:grpSpPr>
          <p:grpSp>
            <p:nvGrpSpPr>
              <p:cNvPr id="19717" name="Group 145"/>
              <p:cNvGrpSpPr>
                <a:grpSpLocks/>
              </p:cNvGrpSpPr>
              <p:nvPr/>
            </p:nvGrpSpPr>
            <p:grpSpPr bwMode="auto">
              <a:xfrm>
                <a:off x="136" y="2319"/>
                <a:ext cx="45" cy="97"/>
                <a:chOff x="136" y="2335"/>
                <a:chExt cx="68" cy="165"/>
              </a:xfrm>
            </p:grpSpPr>
            <p:sp>
              <p:nvSpPr>
                <p:cNvPr id="19722" name="Freeform 14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23" name="Freeform 14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24" name="Oval 14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18" name="Group 149"/>
              <p:cNvGrpSpPr>
                <a:grpSpLocks/>
              </p:cNvGrpSpPr>
              <p:nvPr/>
            </p:nvGrpSpPr>
            <p:grpSpPr bwMode="auto">
              <a:xfrm flipV="1">
                <a:off x="136" y="2432"/>
                <a:ext cx="45" cy="91"/>
                <a:chOff x="136" y="2335"/>
                <a:chExt cx="68" cy="165"/>
              </a:xfrm>
            </p:grpSpPr>
            <p:sp>
              <p:nvSpPr>
                <p:cNvPr id="19719" name="Freeform 15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20" name="Freeform 15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21" name="Oval 15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1" name="Group 153"/>
            <p:cNvGrpSpPr>
              <a:grpSpLocks/>
            </p:cNvGrpSpPr>
            <p:nvPr/>
          </p:nvGrpSpPr>
          <p:grpSpPr bwMode="auto">
            <a:xfrm>
              <a:off x="797" y="1471"/>
              <a:ext cx="45" cy="204"/>
              <a:chOff x="136" y="2319"/>
              <a:chExt cx="45" cy="204"/>
            </a:xfrm>
          </p:grpSpPr>
          <p:grpSp>
            <p:nvGrpSpPr>
              <p:cNvPr id="19709" name="Group 154"/>
              <p:cNvGrpSpPr>
                <a:grpSpLocks/>
              </p:cNvGrpSpPr>
              <p:nvPr/>
            </p:nvGrpSpPr>
            <p:grpSpPr bwMode="auto">
              <a:xfrm>
                <a:off x="136" y="2319"/>
                <a:ext cx="45" cy="97"/>
                <a:chOff x="136" y="2335"/>
                <a:chExt cx="68" cy="165"/>
              </a:xfrm>
            </p:grpSpPr>
            <p:sp>
              <p:nvSpPr>
                <p:cNvPr id="19714" name="Freeform 15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15" name="Freeform 15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16" name="Oval 15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10" name="Group 158"/>
              <p:cNvGrpSpPr>
                <a:grpSpLocks/>
              </p:cNvGrpSpPr>
              <p:nvPr/>
            </p:nvGrpSpPr>
            <p:grpSpPr bwMode="auto">
              <a:xfrm flipV="1">
                <a:off x="136" y="2432"/>
                <a:ext cx="45" cy="91"/>
                <a:chOff x="136" y="2335"/>
                <a:chExt cx="68" cy="165"/>
              </a:xfrm>
            </p:grpSpPr>
            <p:sp>
              <p:nvSpPr>
                <p:cNvPr id="19711" name="Freeform 15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12" name="Freeform 16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13" name="Oval 16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2" name="Group 162"/>
            <p:cNvGrpSpPr>
              <a:grpSpLocks/>
            </p:cNvGrpSpPr>
            <p:nvPr/>
          </p:nvGrpSpPr>
          <p:grpSpPr bwMode="auto">
            <a:xfrm>
              <a:off x="746" y="1471"/>
              <a:ext cx="45" cy="204"/>
              <a:chOff x="136" y="2319"/>
              <a:chExt cx="45" cy="204"/>
            </a:xfrm>
          </p:grpSpPr>
          <p:grpSp>
            <p:nvGrpSpPr>
              <p:cNvPr id="19701" name="Group 163"/>
              <p:cNvGrpSpPr>
                <a:grpSpLocks/>
              </p:cNvGrpSpPr>
              <p:nvPr/>
            </p:nvGrpSpPr>
            <p:grpSpPr bwMode="auto">
              <a:xfrm>
                <a:off x="136" y="2319"/>
                <a:ext cx="45" cy="97"/>
                <a:chOff x="136" y="2335"/>
                <a:chExt cx="68" cy="165"/>
              </a:xfrm>
            </p:grpSpPr>
            <p:sp>
              <p:nvSpPr>
                <p:cNvPr id="19706" name="Freeform 16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07" name="Freeform 16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08" name="Oval 16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702" name="Group 167"/>
              <p:cNvGrpSpPr>
                <a:grpSpLocks/>
              </p:cNvGrpSpPr>
              <p:nvPr/>
            </p:nvGrpSpPr>
            <p:grpSpPr bwMode="auto">
              <a:xfrm flipV="1">
                <a:off x="136" y="2432"/>
                <a:ext cx="45" cy="91"/>
                <a:chOff x="136" y="2335"/>
                <a:chExt cx="68" cy="165"/>
              </a:xfrm>
            </p:grpSpPr>
            <p:sp>
              <p:nvSpPr>
                <p:cNvPr id="19703" name="Freeform 16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04" name="Freeform 16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05" name="Oval 17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3" name="Group 171"/>
            <p:cNvGrpSpPr>
              <a:grpSpLocks/>
            </p:cNvGrpSpPr>
            <p:nvPr/>
          </p:nvGrpSpPr>
          <p:grpSpPr bwMode="auto">
            <a:xfrm>
              <a:off x="1198" y="1471"/>
              <a:ext cx="45" cy="204"/>
              <a:chOff x="136" y="2319"/>
              <a:chExt cx="45" cy="204"/>
            </a:xfrm>
          </p:grpSpPr>
          <p:grpSp>
            <p:nvGrpSpPr>
              <p:cNvPr id="19693" name="Group 172"/>
              <p:cNvGrpSpPr>
                <a:grpSpLocks/>
              </p:cNvGrpSpPr>
              <p:nvPr/>
            </p:nvGrpSpPr>
            <p:grpSpPr bwMode="auto">
              <a:xfrm>
                <a:off x="136" y="2319"/>
                <a:ext cx="45" cy="97"/>
                <a:chOff x="136" y="2335"/>
                <a:chExt cx="68" cy="165"/>
              </a:xfrm>
            </p:grpSpPr>
            <p:sp>
              <p:nvSpPr>
                <p:cNvPr id="19698" name="Freeform 17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99" name="Freeform 17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700" name="Oval 17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94" name="Group 176"/>
              <p:cNvGrpSpPr>
                <a:grpSpLocks/>
              </p:cNvGrpSpPr>
              <p:nvPr/>
            </p:nvGrpSpPr>
            <p:grpSpPr bwMode="auto">
              <a:xfrm flipV="1">
                <a:off x="136" y="2432"/>
                <a:ext cx="45" cy="91"/>
                <a:chOff x="136" y="2335"/>
                <a:chExt cx="68" cy="165"/>
              </a:xfrm>
            </p:grpSpPr>
            <p:sp>
              <p:nvSpPr>
                <p:cNvPr id="19695" name="Freeform 17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96" name="Freeform 17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97" name="Oval 17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4" name="Group 180"/>
            <p:cNvGrpSpPr>
              <a:grpSpLocks/>
            </p:cNvGrpSpPr>
            <p:nvPr/>
          </p:nvGrpSpPr>
          <p:grpSpPr bwMode="auto">
            <a:xfrm>
              <a:off x="1148" y="1471"/>
              <a:ext cx="45" cy="204"/>
              <a:chOff x="136" y="2319"/>
              <a:chExt cx="45" cy="204"/>
            </a:xfrm>
          </p:grpSpPr>
          <p:grpSp>
            <p:nvGrpSpPr>
              <p:cNvPr id="19685" name="Group 181"/>
              <p:cNvGrpSpPr>
                <a:grpSpLocks/>
              </p:cNvGrpSpPr>
              <p:nvPr/>
            </p:nvGrpSpPr>
            <p:grpSpPr bwMode="auto">
              <a:xfrm>
                <a:off x="136" y="2319"/>
                <a:ext cx="45" cy="97"/>
                <a:chOff x="136" y="2335"/>
                <a:chExt cx="68" cy="165"/>
              </a:xfrm>
            </p:grpSpPr>
            <p:sp>
              <p:nvSpPr>
                <p:cNvPr id="19690" name="Freeform 18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91" name="Freeform 18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92" name="Oval 18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86" name="Group 185"/>
              <p:cNvGrpSpPr>
                <a:grpSpLocks/>
              </p:cNvGrpSpPr>
              <p:nvPr/>
            </p:nvGrpSpPr>
            <p:grpSpPr bwMode="auto">
              <a:xfrm flipV="1">
                <a:off x="136" y="2432"/>
                <a:ext cx="45" cy="91"/>
                <a:chOff x="136" y="2335"/>
                <a:chExt cx="68" cy="165"/>
              </a:xfrm>
            </p:grpSpPr>
            <p:sp>
              <p:nvSpPr>
                <p:cNvPr id="19687" name="Freeform 18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88" name="Freeform 18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89" name="Oval 18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5" name="Group 189"/>
            <p:cNvGrpSpPr>
              <a:grpSpLocks/>
            </p:cNvGrpSpPr>
            <p:nvPr/>
          </p:nvGrpSpPr>
          <p:grpSpPr bwMode="auto">
            <a:xfrm>
              <a:off x="1851" y="1471"/>
              <a:ext cx="45" cy="204"/>
              <a:chOff x="136" y="2319"/>
              <a:chExt cx="45" cy="204"/>
            </a:xfrm>
          </p:grpSpPr>
          <p:grpSp>
            <p:nvGrpSpPr>
              <p:cNvPr id="19677" name="Group 190"/>
              <p:cNvGrpSpPr>
                <a:grpSpLocks/>
              </p:cNvGrpSpPr>
              <p:nvPr/>
            </p:nvGrpSpPr>
            <p:grpSpPr bwMode="auto">
              <a:xfrm>
                <a:off x="136" y="2319"/>
                <a:ext cx="45" cy="97"/>
                <a:chOff x="136" y="2335"/>
                <a:chExt cx="68" cy="165"/>
              </a:xfrm>
            </p:grpSpPr>
            <p:sp>
              <p:nvSpPr>
                <p:cNvPr id="19682" name="Freeform 19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83" name="Freeform 19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84" name="Oval 19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78" name="Group 194"/>
              <p:cNvGrpSpPr>
                <a:grpSpLocks/>
              </p:cNvGrpSpPr>
              <p:nvPr/>
            </p:nvGrpSpPr>
            <p:grpSpPr bwMode="auto">
              <a:xfrm flipV="1">
                <a:off x="136" y="2432"/>
                <a:ext cx="45" cy="91"/>
                <a:chOff x="136" y="2335"/>
                <a:chExt cx="68" cy="165"/>
              </a:xfrm>
            </p:grpSpPr>
            <p:sp>
              <p:nvSpPr>
                <p:cNvPr id="19679" name="Freeform 19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80" name="Freeform 19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81" name="Oval 19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6" name="Group 198"/>
            <p:cNvGrpSpPr>
              <a:grpSpLocks/>
            </p:cNvGrpSpPr>
            <p:nvPr/>
          </p:nvGrpSpPr>
          <p:grpSpPr bwMode="auto">
            <a:xfrm>
              <a:off x="1801" y="1471"/>
              <a:ext cx="45" cy="204"/>
              <a:chOff x="136" y="2319"/>
              <a:chExt cx="45" cy="204"/>
            </a:xfrm>
          </p:grpSpPr>
          <p:grpSp>
            <p:nvGrpSpPr>
              <p:cNvPr id="19669" name="Group 199"/>
              <p:cNvGrpSpPr>
                <a:grpSpLocks/>
              </p:cNvGrpSpPr>
              <p:nvPr/>
            </p:nvGrpSpPr>
            <p:grpSpPr bwMode="auto">
              <a:xfrm>
                <a:off x="136" y="2319"/>
                <a:ext cx="45" cy="97"/>
                <a:chOff x="136" y="2335"/>
                <a:chExt cx="68" cy="165"/>
              </a:xfrm>
            </p:grpSpPr>
            <p:sp>
              <p:nvSpPr>
                <p:cNvPr id="19674" name="Freeform 20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75" name="Freeform 20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76" name="Oval 20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70" name="Group 203"/>
              <p:cNvGrpSpPr>
                <a:grpSpLocks/>
              </p:cNvGrpSpPr>
              <p:nvPr/>
            </p:nvGrpSpPr>
            <p:grpSpPr bwMode="auto">
              <a:xfrm flipV="1">
                <a:off x="136" y="2432"/>
                <a:ext cx="45" cy="91"/>
                <a:chOff x="136" y="2335"/>
                <a:chExt cx="68" cy="165"/>
              </a:xfrm>
            </p:grpSpPr>
            <p:sp>
              <p:nvSpPr>
                <p:cNvPr id="19671" name="Freeform 20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72" name="Freeform 20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73" name="Oval 20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7" name="Group 207"/>
            <p:cNvGrpSpPr>
              <a:grpSpLocks/>
            </p:cNvGrpSpPr>
            <p:nvPr/>
          </p:nvGrpSpPr>
          <p:grpSpPr bwMode="auto">
            <a:xfrm>
              <a:off x="1952" y="1471"/>
              <a:ext cx="45" cy="204"/>
              <a:chOff x="136" y="2319"/>
              <a:chExt cx="45" cy="204"/>
            </a:xfrm>
          </p:grpSpPr>
          <p:grpSp>
            <p:nvGrpSpPr>
              <p:cNvPr id="19661" name="Group 208"/>
              <p:cNvGrpSpPr>
                <a:grpSpLocks/>
              </p:cNvGrpSpPr>
              <p:nvPr/>
            </p:nvGrpSpPr>
            <p:grpSpPr bwMode="auto">
              <a:xfrm>
                <a:off x="136" y="2319"/>
                <a:ext cx="45" cy="97"/>
                <a:chOff x="136" y="2335"/>
                <a:chExt cx="68" cy="165"/>
              </a:xfrm>
            </p:grpSpPr>
            <p:sp>
              <p:nvSpPr>
                <p:cNvPr id="19666" name="Freeform 20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67" name="Freeform 21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68" name="Oval 21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62" name="Group 212"/>
              <p:cNvGrpSpPr>
                <a:grpSpLocks/>
              </p:cNvGrpSpPr>
              <p:nvPr/>
            </p:nvGrpSpPr>
            <p:grpSpPr bwMode="auto">
              <a:xfrm flipV="1">
                <a:off x="136" y="2432"/>
                <a:ext cx="45" cy="91"/>
                <a:chOff x="136" y="2335"/>
                <a:chExt cx="68" cy="165"/>
              </a:xfrm>
            </p:grpSpPr>
            <p:sp>
              <p:nvSpPr>
                <p:cNvPr id="19663" name="Freeform 21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64" name="Freeform 21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65" name="Oval 21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8" name="Group 216"/>
            <p:cNvGrpSpPr>
              <a:grpSpLocks/>
            </p:cNvGrpSpPr>
            <p:nvPr/>
          </p:nvGrpSpPr>
          <p:grpSpPr bwMode="auto">
            <a:xfrm>
              <a:off x="1901" y="1471"/>
              <a:ext cx="45" cy="204"/>
              <a:chOff x="136" y="2319"/>
              <a:chExt cx="45" cy="204"/>
            </a:xfrm>
          </p:grpSpPr>
          <p:grpSp>
            <p:nvGrpSpPr>
              <p:cNvPr id="19653" name="Group 217"/>
              <p:cNvGrpSpPr>
                <a:grpSpLocks/>
              </p:cNvGrpSpPr>
              <p:nvPr/>
            </p:nvGrpSpPr>
            <p:grpSpPr bwMode="auto">
              <a:xfrm>
                <a:off x="136" y="2319"/>
                <a:ext cx="45" cy="97"/>
                <a:chOff x="136" y="2335"/>
                <a:chExt cx="68" cy="165"/>
              </a:xfrm>
            </p:grpSpPr>
            <p:sp>
              <p:nvSpPr>
                <p:cNvPr id="19658" name="Freeform 21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59" name="Freeform 21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60" name="Oval 22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54" name="Group 221"/>
              <p:cNvGrpSpPr>
                <a:grpSpLocks/>
              </p:cNvGrpSpPr>
              <p:nvPr/>
            </p:nvGrpSpPr>
            <p:grpSpPr bwMode="auto">
              <a:xfrm flipV="1">
                <a:off x="136" y="2432"/>
                <a:ext cx="45" cy="91"/>
                <a:chOff x="136" y="2335"/>
                <a:chExt cx="68" cy="165"/>
              </a:xfrm>
            </p:grpSpPr>
            <p:sp>
              <p:nvSpPr>
                <p:cNvPr id="19655" name="Freeform 22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56" name="Freeform 22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57" name="Oval 22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19" name="Group 225"/>
            <p:cNvGrpSpPr>
              <a:grpSpLocks/>
            </p:cNvGrpSpPr>
            <p:nvPr/>
          </p:nvGrpSpPr>
          <p:grpSpPr bwMode="auto">
            <a:xfrm>
              <a:off x="2052" y="1471"/>
              <a:ext cx="45" cy="204"/>
              <a:chOff x="136" y="2319"/>
              <a:chExt cx="45" cy="204"/>
            </a:xfrm>
          </p:grpSpPr>
          <p:grpSp>
            <p:nvGrpSpPr>
              <p:cNvPr id="19645" name="Group 226"/>
              <p:cNvGrpSpPr>
                <a:grpSpLocks/>
              </p:cNvGrpSpPr>
              <p:nvPr/>
            </p:nvGrpSpPr>
            <p:grpSpPr bwMode="auto">
              <a:xfrm>
                <a:off x="136" y="2319"/>
                <a:ext cx="45" cy="97"/>
                <a:chOff x="136" y="2335"/>
                <a:chExt cx="68" cy="165"/>
              </a:xfrm>
            </p:grpSpPr>
            <p:sp>
              <p:nvSpPr>
                <p:cNvPr id="19650" name="Freeform 22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51" name="Freeform 22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52" name="Oval 22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46" name="Group 230"/>
              <p:cNvGrpSpPr>
                <a:grpSpLocks/>
              </p:cNvGrpSpPr>
              <p:nvPr/>
            </p:nvGrpSpPr>
            <p:grpSpPr bwMode="auto">
              <a:xfrm flipV="1">
                <a:off x="136" y="2432"/>
                <a:ext cx="45" cy="91"/>
                <a:chOff x="136" y="2335"/>
                <a:chExt cx="68" cy="165"/>
              </a:xfrm>
            </p:grpSpPr>
            <p:sp>
              <p:nvSpPr>
                <p:cNvPr id="19647" name="Freeform 23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48" name="Freeform 23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49" name="Oval 23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0" name="Group 234"/>
            <p:cNvGrpSpPr>
              <a:grpSpLocks/>
            </p:cNvGrpSpPr>
            <p:nvPr/>
          </p:nvGrpSpPr>
          <p:grpSpPr bwMode="auto">
            <a:xfrm>
              <a:off x="2002" y="1471"/>
              <a:ext cx="45" cy="204"/>
              <a:chOff x="136" y="2319"/>
              <a:chExt cx="45" cy="204"/>
            </a:xfrm>
          </p:grpSpPr>
          <p:grpSp>
            <p:nvGrpSpPr>
              <p:cNvPr id="19637" name="Group 235"/>
              <p:cNvGrpSpPr>
                <a:grpSpLocks/>
              </p:cNvGrpSpPr>
              <p:nvPr/>
            </p:nvGrpSpPr>
            <p:grpSpPr bwMode="auto">
              <a:xfrm>
                <a:off x="136" y="2319"/>
                <a:ext cx="45" cy="97"/>
                <a:chOff x="136" y="2335"/>
                <a:chExt cx="68" cy="165"/>
              </a:xfrm>
            </p:grpSpPr>
            <p:sp>
              <p:nvSpPr>
                <p:cNvPr id="19642" name="Freeform 23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43" name="Freeform 23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44" name="Oval 23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38" name="Group 239"/>
              <p:cNvGrpSpPr>
                <a:grpSpLocks/>
              </p:cNvGrpSpPr>
              <p:nvPr/>
            </p:nvGrpSpPr>
            <p:grpSpPr bwMode="auto">
              <a:xfrm flipV="1">
                <a:off x="136" y="2432"/>
                <a:ext cx="45" cy="91"/>
                <a:chOff x="136" y="2335"/>
                <a:chExt cx="68" cy="165"/>
              </a:xfrm>
            </p:grpSpPr>
            <p:sp>
              <p:nvSpPr>
                <p:cNvPr id="19639" name="Freeform 24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40" name="Freeform 24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41" name="Oval 24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1" name="Group 243"/>
            <p:cNvGrpSpPr>
              <a:grpSpLocks/>
            </p:cNvGrpSpPr>
            <p:nvPr/>
          </p:nvGrpSpPr>
          <p:grpSpPr bwMode="auto">
            <a:xfrm>
              <a:off x="1249" y="1471"/>
              <a:ext cx="45" cy="204"/>
              <a:chOff x="136" y="2319"/>
              <a:chExt cx="45" cy="204"/>
            </a:xfrm>
          </p:grpSpPr>
          <p:grpSp>
            <p:nvGrpSpPr>
              <p:cNvPr id="19629" name="Group 244"/>
              <p:cNvGrpSpPr>
                <a:grpSpLocks/>
              </p:cNvGrpSpPr>
              <p:nvPr/>
            </p:nvGrpSpPr>
            <p:grpSpPr bwMode="auto">
              <a:xfrm>
                <a:off x="136" y="2319"/>
                <a:ext cx="45" cy="97"/>
                <a:chOff x="136" y="2335"/>
                <a:chExt cx="68" cy="165"/>
              </a:xfrm>
            </p:grpSpPr>
            <p:sp>
              <p:nvSpPr>
                <p:cNvPr id="19634" name="Freeform 24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35" name="Freeform 24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36" name="Oval 24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30" name="Group 248"/>
              <p:cNvGrpSpPr>
                <a:grpSpLocks/>
              </p:cNvGrpSpPr>
              <p:nvPr/>
            </p:nvGrpSpPr>
            <p:grpSpPr bwMode="auto">
              <a:xfrm flipV="1">
                <a:off x="136" y="2432"/>
                <a:ext cx="45" cy="91"/>
                <a:chOff x="136" y="2335"/>
                <a:chExt cx="68" cy="165"/>
              </a:xfrm>
            </p:grpSpPr>
            <p:sp>
              <p:nvSpPr>
                <p:cNvPr id="19631" name="Freeform 24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32" name="Freeform 25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33" name="Oval 25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2" name="Group 252"/>
            <p:cNvGrpSpPr>
              <a:grpSpLocks/>
            </p:cNvGrpSpPr>
            <p:nvPr/>
          </p:nvGrpSpPr>
          <p:grpSpPr bwMode="auto">
            <a:xfrm>
              <a:off x="1349" y="1471"/>
              <a:ext cx="45" cy="204"/>
              <a:chOff x="136" y="2319"/>
              <a:chExt cx="45" cy="204"/>
            </a:xfrm>
          </p:grpSpPr>
          <p:grpSp>
            <p:nvGrpSpPr>
              <p:cNvPr id="19621" name="Group 253"/>
              <p:cNvGrpSpPr>
                <a:grpSpLocks/>
              </p:cNvGrpSpPr>
              <p:nvPr/>
            </p:nvGrpSpPr>
            <p:grpSpPr bwMode="auto">
              <a:xfrm>
                <a:off x="136" y="2319"/>
                <a:ext cx="45" cy="97"/>
                <a:chOff x="136" y="2335"/>
                <a:chExt cx="68" cy="165"/>
              </a:xfrm>
            </p:grpSpPr>
            <p:sp>
              <p:nvSpPr>
                <p:cNvPr id="19626" name="Freeform 25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27" name="Freeform 25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28" name="Oval 25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22" name="Group 257"/>
              <p:cNvGrpSpPr>
                <a:grpSpLocks/>
              </p:cNvGrpSpPr>
              <p:nvPr/>
            </p:nvGrpSpPr>
            <p:grpSpPr bwMode="auto">
              <a:xfrm flipV="1">
                <a:off x="136" y="2432"/>
                <a:ext cx="45" cy="91"/>
                <a:chOff x="136" y="2335"/>
                <a:chExt cx="68" cy="165"/>
              </a:xfrm>
            </p:grpSpPr>
            <p:sp>
              <p:nvSpPr>
                <p:cNvPr id="19623" name="Freeform 25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24" name="Freeform 25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25" name="Oval 26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3" name="Group 261"/>
            <p:cNvGrpSpPr>
              <a:grpSpLocks/>
            </p:cNvGrpSpPr>
            <p:nvPr/>
          </p:nvGrpSpPr>
          <p:grpSpPr bwMode="auto">
            <a:xfrm>
              <a:off x="1299" y="1471"/>
              <a:ext cx="45" cy="204"/>
              <a:chOff x="136" y="2319"/>
              <a:chExt cx="45" cy="204"/>
            </a:xfrm>
          </p:grpSpPr>
          <p:grpSp>
            <p:nvGrpSpPr>
              <p:cNvPr id="19613" name="Group 262"/>
              <p:cNvGrpSpPr>
                <a:grpSpLocks/>
              </p:cNvGrpSpPr>
              <p:nvPr/>
            </p:nvGrpSpPr>
            <p:grpSpPr bwMode="auto">
              <a:xfrm>
                <a:off x="136" y="2319"/>
                <a:ext cx="45" cy="97"/>
                <a:chOff x="136" y="2335"/>
                <a:chExt cx="68" cy="165"/>
              </a:xfrm>
            </p:grpSpPr>
            <p:sp>
              <p:nvSpPr>
                <p:cNvPr id="19618" name="Freeform 26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19" name="Freeform 26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20" name="Oval 26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14" name="Group 266"/>
              <p:cNvGrpSpPr>
                <a:grpSpLocks/>
              </p:cNvGrpSpPr>
              <p:nvPr/>
            </p:nvGrpSpPr>
            <p:grpSpPr bwMode="auto">
              <a:xfrm flipV="1">
                <a:off x="136" y="2432"/>
                <a:ext cx="45" cy="91"/>
                <a:chOff x="136" y="2335"/>
                <a:chExt cx="68" cy="165"/>
              </a:xfrm>
            </p:grpSpPr>
            <p:sp>
              <p:nvSpPr>
                <p:cNvPr id="19615" name="Freeform 26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16" name="Freeform 26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17" name="Oval 26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4" name="Group 270"/>
            <p:cNvGrpSpPr>
              <a:grpSpLocks/>
            </p:cNvGrpSpPr>
            <p:nvPr/>
          </p:nvGrpSpPr>
          <p:grpSpPr bwMode="auto">
            <a:xfrm>
              <a:off x="1449" y="1471"/>
              <a:ext cx="45" cy="204"/>
              <a:chOff x="136" y="2319"/>
              <a:chExt cx="45" cy="204"/>
            </a:xfrm>
          </p:grpSpPr>
          <p:grpSp>
            <p:nvGrpSpPr>
              <p:cNvPr id="19605" name="Group 271"/>
              <p:cNvGrpSpPr>
                <a:grpSpLocks/>
              </p:cNvGrpSpPr>
              <p:nvPr/>
            </p:nvGrpSpPr>
            <p:grpSpPr bwMode="auto">
              <a:xfrm>
                <a:off x="136" y="2319"/>
                <a:ext cx="45" cy="97"/>
                <a:chOff x="136" y="2335"/>
                <a:chExt cx="68" cy="165"/>
              </a:xfrm>
            </p:grpSpPr>
            <p:sp>
              <p:nvSpPr>
                <p:cNvPr id="19610" name="Freeform 27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11" name="Freeform 27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12" name="Oval 27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606" name="Group 275"/>
              <p:cNvGrpSpPr>
                <a:grpSpLocks/>
              </p:cNvGrpSpPr>
              <p:nvPr/>
            </p:nvGrpSpPr>
            <p:grpSpPr bwMode="auto">
              <a:xfrm flipV="1">
                <a:off x="136" y="2432"/>
                <a:ext cx="45" cy="91"/>
                <a:chOff x="136" y="2335"/>
                <a:chExt cx="68" cy="165"/>
              </a:xfrm>
            </p:grpSpPr>
            <p:sp>
              <p:nvSpPr>
                <p:cNvPr id="19607" name="Freeform 27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08" name="Freeform 27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09" name="Oval 27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5" name="Group 279"/>
            <p:cNvGrpSpPr>
              <a:grpSpLocks/>
            </p:cNvGrpSpPr>
            <p:nvPr/>
          </p:nvGrpSpPr>
          <p:grpSpPr bwMode="auto">
            <a:xfrm>
              <a:off x="1399" y="1471"/>
              <a:ext cx="45" cy="204"/>
              <a:chOff x="136" y="2319"/>
              <a:chExt cx="45" cy="204"/>
            </a:xfrm>
          </p:grpSpPr>
          <p:grpSp>
            <p:nvGrpSpPr>
              <p:cNvPr id="19597" name="Group 280"/>
              <p:cNvGrpSpPr>
                <a:grpSpLocks/>
              </p:cNvGrpSpPr>
              <p:nvPr/>
            </p:nvGrpSpPr>
            <p:grpSpPr bwMode="auto">
              <a:xfrm>
                <a:off x="136" y="2319"/>
                <a:ext cx="45" cy="97"/>
                <a:chOff x="136" y="2335"/>
                <a:chExt cx="68" cy="165"/>
              </a:xfrm>
            </p:grpSpPr>
            <p:sp>
              <p:nvSpPr>
                <p:cNvPr id="19602" name="Freeform 28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03" name="Freeform 28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04" name="Oval 28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98" name="Group 284"/>
              <p:cNvGrpSpPr>
                <a:grpSpLocks/>
              </p:cNvGrpSpPr>
              <p:nvPr/>
            </p:nvGrpSpPr>
            <p:grpSpPr bwMode="auto">
              <a:xfrm flipV="1">
                <a:off x="136" y="2432"/>
                <a:ext cx="45" cy="91"/>
                <a:chOff x="136" y="2335"/>
                <a:chExt cx="68" cy="165"/>
              </a:xfrm>
            </p:grpSpPr>
            <p:sp>
              <p:nvSpPr>
                <p:cNvPr id="19599" name="Freeform 28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00" name="Freeform 28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601" name="Oval 28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6" name="Group 288"/>
            <p:cNvGrpSpPr>
              <a:grpSpLocks/>
            </p:cNvGrpSpPr>
            <p:nvPr/>
          </p:nvGrpSpPr>
          <p:grpSpPr bwMode="auto">
            <a:xfrm>
              <a:off x="1550" y="1471"/>
              <a:ext cx="45" cy="204"/>
              <a:chOff x="136" y="2319"/>
              <a:chExt cx="45" cy="204"/>
            </a:xfrm>
          </p:grpSpPr>
          <p:grpSp>
            <p:nvGrpSpPr>
              <p:cNvPr id="19589" name="Group 289"/>
              <p:cNvGrpSpPr>
                <a:grpSpLocks/>
              </p:cNvGrpSpPr>
              <p:nvPr/>
            </p:nvGrpSpPr>
            <p:grpSpPr bwMode="auto">
              <a:xfrm>
                <a:off x="136" y="2319"/>
                <a:ext cx="45" cy="97"/>
                <a:chOff x="136" y="2335"/>
                <a:chExt cx="68" cy="165"/>
              </a:xfrm>
            </p:grpSpPr>
            <p:sp>
              <p:nvSpPr>
                <p:cNvPr id="19594" name="Freeform 29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95" name="Freeform 29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96" name="Oval 29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90" name="Group 293"/>
              <p:cNvGrpSpPr>
                <a:grpSpLocks/>
              </p:cNvGrpSpPr>
              <p:nvPr/>
            </p:nvGrpSpPr>
            <p:grpSpPr bwMode="auto">
              <a:xfrm flipV="1">
                <a:off x="136" y="2432"/>
                <a:ext cx="45" cy="91"/>
                <a:chOff x="136" y="2335"/>
                <a:chExt cx="68" cy="165"/>
              </a:xfrm>
            </p:grpSpPr>
            <p:sp>
              <p:nvSpPr>
                <p:cNvPr id="19591" name="Freeform 29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92" name="Freeform 29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93" name="Oval 29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7" name="Group 297"/>
            <p:cNvGrpSpPr>
              <a:grpSpLocks/>
            </p:cNvGrpSpPr>
            <p:nvPr/>
          </p:nvGrpSpPr>
          <p:grpSpPr bwMode="auto">
            <a:xfrm>
              <a:off x="1500" y="1471"/>
              <a:ext cx="45" cy="204"/>
              <a:chOff x="136" y="2319"/>
              <a:chExt cx="45" cy="204"/>
            </a:xfrm>
          </p:grpSpPr>
          <p:grpSp>
            <p:nvGrpSpPr>
              <p:cNvPr id="19581" name="Group 298"/>
              <p:cNvGrpSpPr>
                <a:grpSpLocks/>
              </p:cNvGrpSpPr>
              <p:nvPr/>
            </p:nvGrpSpPr>
            <p:grpSpPr bwMode="auto">
              <a:xfrm>
                <a:off x="136" y="2319"/>
                <a:ext cx="45" cy="97"/>
                <a:chOff x="136" y="2335"/>
                <a:chExt cx="68" cy="165"/>
              </a:xfrm>
            </p:grpSpPr>
            <p:sp>
              <p:nvSpPr>
                <p:cNvPr id="19586" name="Freeform 29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87" name="Freeform 30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88" name="Oval 30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82" name="Group 302"/>
              <p:cNvGrpSpPr>
                <a:grpSpLocks/>
              </p:cNvGrpSpPr>
              <p:nvPr/>
            </p:nvGrpSpPr>
            <p:grpSpPr bwMode="auto">
              <a:xfrm flipV="1">
                <a:off x="136" y="2432"/>
                <a:ext cx="45" cy="91"/>
                <a:chOff x="136" y="2335"/>
                <a:chExt cx="68" cy="165"/>
              </a:xfrm>
            </p:grpSpPr>
            <p:sp>
              <p:nvSpPr>
                <p:cNvPr id="19583" name="Freeform 30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84" name="Freeform 30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85" name="Oval 30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8" name="Group 306"/>
            <p:cNvGrpSpPr>
              <a:grpSpLocks/>
            </p:cNvGrpSpPr>
            <p:nvPr/>
          </p:nvGrpSpPr>
          <p:grpSpPr bwMode="auto">
            <a:xfrm>
              <a:off x="1650" y="1471"/>
              <a:ext cx="45" cy="204"/>
              <a:chOff x="136" y="2319"/>
              <a:chExt cx="45" cy="204"/>
            </a:xfrm>
          </p:grpSpPr>
          <p:grpSp>
            <p:nvGrpSpPr>
              <p:cNvPr id="19573" name="Group 307"/>
              <p:cNvGrpSpPr>
                <a:grpSpLocks/>
              </p:cNvGrpSpPr>
              <p:nvPr/>
            </p:nvGrpSpPr>
            <p:grpSpPr bwMode="auto">
              <a:xfrm>
                <a:off x="136" y="2319"/>
                <a:ext cx="45" cy="97"/>
                <a:chOff x="136" y="2335"/>
                <a:chExt cx="68" cy="165"/>
              </a:xfrm>
            </p:grpSpPr>
            <p:sp>
              <p:nvSpPr>
                <p:cNvPr id="19578" name="Freeform 30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79" name="Freeform 30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80" name="Oval 31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74" name="Group 311"/>
              <p:cNvGrpSpPr>
                <a:grpSpLocks/>
              </p:cNvGrpSpPr>
              <p:nvPr/>
            </p:nvGrpSpPr>
            <p:grpSpPr bwMode="auto">
              <a:xfrm flipV="1">
                <a:off x="136" y="2432"/>
                <a:ext cx="45" cy="91"/>
                <a:chOff x="136" y="2335"/>
                <a:chExt cx="68" cy="165"/>
              </a:xfrm>
            </p:grpSpPr>
            <p:sp>
              <p:nvSpPr>
                <p:cNvPr id="19575" name="Freeform 312"/>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76" name="Freeform 313"/>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77" name="Oval 314"/>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29" name="Group 315"/>
            <p:cNvGrpSpPr>
              <a:grpSpLocks/>
            </p:cNvGrpSpPr>
            <p:nvPr/>
          </p:nvGrpSpPr>
          <p:grpSpPr bwMode="auto">
            <a:xfrm>
              <a:off x="1600" y="1471"/>
              <a:ext cx="45" cy="204"/>
              <a:chOff x="136" y="2319"/>
              <a:chExt cx="45" cy="204"/>
            </a:xfrm>
          </p:grpSpPr>
          <p:grpSp>
            <p:nvGrpSpPr>
              <p:cNvPr id="19565" name="Group 316"/>
              <p:cNvGrpSpPr>
                <a:grpSpLocks/>
              </p:cNvGrpSpPr>
              <p:nvPr/>
            </p:nvGrpSpPr>
            <p:grpSpPr bwMode="auto">
              <a:xfrm>
                <a:off x="136" y="2319"/>
                <a:ext cx="45" cy="97"/>
                <a:chOff x="136" y="2335"/>
                <a:chExt cx="68" cy="165"/>
              </a:xfrm>
            </p:grpSpPr>
            <p:sp>
              <p:nvSpPr>
                <p:cNvPr id="19570" name="Freeform 31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71" name="Freeform 31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72" name="Oval 31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66" name="Group 320"/>
              <p:cNvGrpSpPr>
                <a:grpSpLocks/>
              </p:cNvGrpSpPr>
              <p:nvPr/>
            </p:nvGrpSpPr>
            <p:grpSpPr bwMode="auto">
              <a:xfrm flipV="1">
                <a:off x="136" y="2432"/>
                <a:ext cx="45" cy="91"/>
                <a:chOff x="136" y="2335"/>
                <a:chExt cx="68" cy="165"/>
              </a:xfrm>
            </p:grpSpPr>
            <p:sp>
              <p:nvSpPr>
                <p:cNvPr id="19567" name="Freeform 321"/>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68" name="Freeform 322"/>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69" name="Oval 323"/>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30" name="Group 324"/>
            <p:cNvGrpSpPr>
              <a:grpSpLocks/>
            </p:cNvGrpSpPr>
            <p:nvPr/>
          </p:nvGrpSpPr>
          <p:grpSpPr bwMode="auto">
            <a:xfrm>
              <a:off x="1751" y="1471"/>
              <a:ext cx="45" cy="204"/>
              <a:chOff x="136" y="2319"/>
              <a:chExt cx="45" cy="204"/>
            </a:xfrm>
          </p:grpSpPr>
          <p:grpSp>
            <p:nvGrpSpPr>
              <p:cNvPr id="19557" name="Group 325"/>
              <p:cNvGrpSpPr>
                <a:grpSpLocks/>
              </p:cNvGrpSpPr>
              <p:nvPr/>
            </p:nvGrpSpPr>
            <p:grpSpPr bwMode="auto">
              <a:xfrm>
                <a:off x="136" y="2319"/>
                <a:ext cx="45" cy="97"/>
                <a:chOff x="136" y="2335"/>
                <a:chExt cx="68" cy="165"/>
              </a:xfrm>
            </p:grpSpPr>
            <p:sp>
              <p:nvSpPr>
                <p:cNvPr id="19562" name="Freeform 326"/>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63" name="Freeform 327"/>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64" name="Oval 328"/>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58" name="Group 329"/>
              <p:cNvGrpSpPr>
                <a:grpSpLocks/>
              </p:cNvGrpSpPr>
              <p:nvPr/>
            </p:nvGrpSpPr>
            <p:grpSpPr bwMode="auto">
              <a:xfrm flipV="1">
                <a:off x="136" y="2432"/>
                <a:ext cx="45" cy="91"/>
                <a:chOff x="136" y="2335"/>
                <a:chExt cx="68" cy="165"/>
              </a:xfrm>
            </p:grpSpPr>
            <p:sp>
              <p:nvSpPr>
                <p:cNvPr id="19559" name="Freeform 330"/>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60" name="Freeform 331"/>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61" name="Oval 332"/>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31" name="Group 333"/>
            <p:cNvGrpSpPr>
              <a:grpSpLocks/>
            </p:cNvGrpSpPr>
            <p:nvPr/>
          </p:nvGrpSpPr>
          <p:grpSpPr bwMode="auto">
            <a:xfrm>
              <a:off x="1701" y="1471"/>
              <a:ext cx="45" cy="204"/>
              <a:chOff x="136" y="2319"/>
              <a:chExt cx="45" cy="204"/>
            </a:xfrm>
          </p:grpSpPr>
          <p:grpSp>
            <p:nvGrpSpPr>
              <p:cNvPr id="19549" name="Group 334"/>
              <p:cNvGrpSpPr>
                <a:grpSpLocks/>
              </p:cNvGrpSpPr>
              <p:nvPr/>
            </p:nvGrpSpPr>
            <p:grpSpPr bwMode="auto">
              <a:xfrm>
                <a:off x="136" y="2319"/>
                <a:ext cx="45" cy="97"/>
                <a:chOff x="136" y="2335"/>
                <a:chExt cx="68" cy="165"/>
              </a:xfrm>
            </p:grpSpPr>
            <p:sp>
              <p:nvSpPr>
                <p:cNvPr id="19554" name="Freeform 335"/>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55" name="Freeform 336"/>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56" name="Oval 337"/>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50" name="Group 338"/>
              <p:cNvGrpSpPr>
                <a:grpSpLocks/>
              </p:cNvGrpSpPr>
              <p:nvPr/>
            </p:nvGrpSpPr>
            <p:grpSpPr bwMode="auto">
              <a:xfrm flipV="1">
                <a:off x="136" y="2432"/>
                <a:ext cx="45" cy="91"/>
                <a:chOff x="136" y="2335"/>
                <a:chExt cx="68" cy="165"/>
              </a:xfrm>
            </p:grpSpPr>
            <p:sp>
              <p:nvSpPr>
                <p:cNvPr id="19551" name="Freeform 339"/>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52" name="Freeform 340"/>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53" name="Oval 341"/>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32" name="Group 342"/>
            <p:cNvGrpSpPr>
              <a:grpSpLocks/>
            </p:cNvGrpSpPr>
            <p:nvPr/>
          </p:nvGrpSpPr>
          <p:grpSpPr bwMode="auto">
            <a:xfrm>
              <a:off x="2102" y="1471"/>
              <a:ext cx="45" cy="204"/>
              <a:chOff x="136" y="2319"/>
              <a:chExt cx="45" cy="204"/>
            </a:xfrm>
          </p:grpSpPr>
          <p:grpSp>
            <p:nvGrpSpPr>
              <p:cNvPr id="19541" name="Group 343"/>
              <p:cNvGrpSpPr>
                <a:grpSpLocks/>
              </p:cNvGrpSpPr>
              <p:nvPr/>
            </p:nvGrpSpPr>
            <p:grpSpPr bwMode="auto">
              <a:xfrm>
                <a:off x="136" y="2319"/>
                <a:ext cx="45" cy="97"/>
                <a:chOff x="136" y="2335"/>
                <a:chExt cx="68" cy="165"/>
              </a:xfrm>
            </p:grpSpPr>
            <p:sp>
              <p:nvSpPr>
                <p:cNvPr id="19546" name="Freeform 344"/>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47" name="Freeform 345"/>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48" name="Oval 346"/>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42" name="Group 347"/>
              <p:cNvGrpSpPr>
                <a:grpSpLocks/>
              </p:cNvGrpSpPr>
              <p:nvPr/>
            </p:nvGrpSpPr>
            <p:grpSpPr bwMode="auto">
              <a:xfrm flipV="1">
                <a:off x="136" y="2432"/>
                <a:ext cx="45" cy="91"/>
                <a:chOff x="136" y="2335"/>
                <a:chExt cx="68" cy="165"/>
              </a:xfrm>
            </p:grpSpPr>
            <p:sp>
              <p:nvSpPr>
                <p:cNvPr id="19543" name="Freeform 348"/>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44" name="Freeform 349"/>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45" name="Oval 350"/>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grpSp>
          <p:nvGrpSpPr>
            <p:cNvPr id="19533" name="Group 352"/>
            <p:cNvGrpSpPr>
              <a:grpSpLocks/>
            </p:cNvGrpSpPr>
            <p:nvPr/>
          </p:nvGrpSpPr>
          <p:grpSpPr bwMode="auto">
            <a:xfrm>
              <a:off x="2153" y="1471"/>
              <a:ext cx="45" cy="97"/>
              <a:chOff x="136" y="2335"/>
              <a:chExt cx="68" cy="165"/>
            </a:xfrm>
          </p:grpSpPr>
          <p:sp>
            <p:nvSpPr>
              <p:cNvPr id="19538" name="Freeform 353"/>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39" name="Freeform 354"/>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40" name="Oval 355"/>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nvGrpSpPr>
            <p:cNvPr id="19534" name="Group 356"/>
            <p:cNvGrpSpPr>
              <a:grpSpLocks/>
            </p:cNvGrpSpPr>
            <p:nvPr/>
          </p:nvGrpSpPr>
          <p:grpSpPr bwMode="auto">
            <a:xfrm flipV="1">
              <a:off x="2153" y="1584"/>
              <a:ext cx="45" cy="91"/>
              <a:chOff x="136" y="2335"/>
              <a:chExt cx="68" cy="165"/>
            </a:xfrm>
          </p:grpSpPr>
          <p:sp>
            <p:nvSpPr>
              <p:cNvPr id="19535" name="Freeform 357"/>
              <p:cNvSpPr>
                <a:spLocks/>
              </p:cNvSpPr>
              <p:nvPr/>
            </p:nvSpPr>
            <p:spPr bwMode="auto">
              <a:xfrm flipH="1">
                <a:off x="179"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36" name="Freeform 358"/>
              <p:cNvSpPr>
                <a:spLocks/>
              </p:cNvSpPr>
              <p:nvPr/>
            </p:nvSpPr>
            <p:spPr bwMode="auto">
              <a:xfrm flipH="1">
                <a:off x="148" y="2341"/>
                <a:ext cx="10" cy="159"/>
              </a:xfrm>
              <a:custGeom>
                <a:avLst/>
                <a:gdLst>
                  <a:gd name="T0" fmla="*/ 49 w 53"/>
                  <a:gd name="T1" fmla="*/ 0 h 152"/>
                  <a:gd name="T2" fmla="*/ 1 w 53"/>
                  <a:gd name="T3" fmla="*/ 28 h 152"/>
                  <a:gd name="T4" fmla="*/ 29 w 53"/>
                  <a:gd name="T5" fmla="*/ 60 h 152"/>
                  <a:gd name="T6" fmla="*/ 53 w 53"/>
                  <a:gd name="T7" fmla="*/ 76 h 152"/>
                  <a:gd name="T8" fmla="*/ 25 w 53"/>
                  <a:gd name="T9" fmla="*/ 100 h 152"/>
                  <a:gd name="T10" fmla="*/ 1 w 53"/>
                  <a:gd name="T11" fmla="*/ 116 h 152"/>
                  <a:gd name="T12" fmla="*/ 45 w 53"/>
                  <a:gd name="T13" fmla="*/ 152 h 152"/>
                  <a:gd name="T14" fmla="*/ 0 60000 65536"/>
                  <a:gd name="T15" fmla="*/ 0 60000 65536"/>
                  <a:gd name="T16" fmla="*/ 0 60000 65536"/>
                  <a:gd name="T17" fmla="*/ 0 60000 65536"/>
                  <a:gd name="T18" fmla="*/ 0 60000 65536"/>
                  <a:gd name="T19" fmla="*/ 0 60000 65536"/>
                  <a:gd name="T20" fmla="*/ 0 60000 65536"/>
                  <a:gd name="T21" fmla="*/ 0 w 53"/>
                  <a:gd name="T22" fmla="*/ 0 h 152"/>
                  <a:gd name="T23" fmla="*/ 53 w 53"/>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52">
                    <a:moveTo>
                      <a:pt x="49" y="0"/>
                    </a:moveTo>
                    <a:cubicBezTo>
                      <a:pt x="32" y="11"/>
                      <a:pt x="17" y="17"/>
                      <a:pt x="1" y="28"/>
                    </a:cubicBezTo>
                    <a:cubicBezTo>
                      <a:pt x="7" y="53"/>
                      <a:pt x="0" y="41"/>
                      <a:pt x="29" y="60"/>
                    </a:cubicBezTo>
                    <a:cubicBezTo>
                      <a:pt x="37" y="65"/>
                      <a:pt x="53" y="76"/>
                      <a:pt x="53" y="76"/>
                    </a:cubicBezTo>
                    <a:cubicBezTo>
                      <a:pt x="47" y="94"/>
                      <a:pt x="40" y="92"/>
                      <a:pt x="25" y="100"/>
                    </a:cubicBezTo>
                    <a:cubicBezTo>
                      <a:pt x="17" y="105"/>
                      <a:pt x="1" y="116"/>
                      <a:pt x="1" y="116"/>
                    </a:cubicBezTo>
                    <a:cubicBezTo>
                      <a:pt x="11" y="119"/>
                      <a:pt x="45" y="145"/>
                      <a:pt x="45" y="152"/>
                    </a:cubicBezTo>
                  </a:path>
                </a:pathLst>
              </a:custGeom>
              <a:noFill/>
              <a:ln w="6350">
                <a:solidFill>
                  <a:schemeClr val="tx1"/>
                </a:solidFill>
                <a:round/>
                <a:headEnd/>
                <a:tailEnd/>
              </a:ln>
            </p:spPr>
            <p:txBody>
              <a:bodyPr/>
              <a:lstStyle/>
              <a:p>
                <a:endParaRPr lang="en-US"/>
              </a:p>
            </p:txBody>
          </p:sp>
          <p:sp>
            <p:nvSpPr>
              <p:cNvPr id="19537" name="Oval 359"/>
              <p:cNvSpPr>
                <a:spLocks noChangeArrowheads="1"/>
              </p:cNvSpPr>
              <p:nvPr/>
            </p:nvSpPr>
            <p:spPr bwMode="auto">
              <a:xfrm>
                <a:off x="136" y="2335"/>
                <a:ext cx="68" cy="74"/>
              </a:xfrm>
              <a:prstGeom prst="ellipse">
                <a:avLst/>
              </a:prstGeom>
              <a:solidFill>
                <a:srgbClr val="FFCC00"/>
              </a:solidFill>
              <a:ln w="6350">
                <a:solidFill>
                  <a:schemeClr val="tx1"/>
                </a:solidFill>
                <a:round/>
                <a:headEnd/>
                <a:tailEnd/>
              </a:ln>
            </p:spPr>
            <p:txBody>
              <a:bodyPr wrap="none" anchor="ctr"/>
              <a:lstStyle/>
              <a:p>
                <a:endParaRPr lang="en-US"/>
              </a:p>
            </p:txBody>
          </p:sp>
        </p:grpSp>
      </p:grpSp>
      <p:sp>
        <p:nvSpPr>
          <p:cNvPr id="19460" name="Text Box 363"/>
          <p:cNvSpPr txBox="1">
            <a:spLocks noChangeArrowheads="1"/>
          </p:cNvSpPr>
          <p:nvPr/>
        </p:nvSpPr>
        <p:spPr bwMode="auto">
          <a:xfrm>
            <a:off x="3635375" y="6157913"/>
            <a:ext cx="1631950" cy="366712"/>
          </a:xfrm>
          <a:prstGeom prst="rect">
            <a:avLst/>
          </a:prstGeom>
          <a:noFill/>
          <a:ln w="9525">
            <a:noFill/>
            <a:miter lim="800000"/>
            <a:headEnd/>
            <a:tailEnd/>
          </a:ln>
        </p:spPr>
        <p:txBody>
          <a:bodyPr wrap="none">
            <a:spAutoFit/>
          </a:bodyPr>
          <a:lstStyle/>
          <a:p>
            <a:r>
              <a:rPr lang="en-GB" b="1"/>
              <a:t>Phospholipid</a:t>
            </a:r>
          </a:p>
        </p:txBody>
      </p:sp>
      <p:grpSp>
        <p:nvGrpSpPr>
          <p:cNvPr id="163904" name="Group 374"/>
          <p:cNvGrpSpPr>
            <a:grpSpLocks/>
          </p:cNvGrpSpPr>
          <p:nvPr/>
        </p:nvGrpSpPr>
        <p:grpSpPr bwMode="auto">
          <a:xfrm>
            <a:off x="846138" y="4437063"/>
            <a:ext cx="750887" cy="215900"/>
            <a:chOff x="1618" y="2341"/>
            <a:chExt cx="473" cy="136"/>
          </a:xfrm>
        </p:grpSpPr>
        <p:sp>
          <p:nvSpPr>
            <p:cNvPr id="19493" name="Oval 367"/>
            <p:cNvSpPr>
              <a:spLocks noChangeArrowheads="1"/>
            </p:cNvSpPr>
            <p:nvPr/>
          </p:nvSpPr>
          <p:spPr bwMode="auto">
            <a:xfrm>
              <a:off x="1618" y="2341"/>
              <a:ext cx="136" cy="136"/>
            </a:xfrm>
            <a:prstGeom prst="ellipse">
              <a:avLst/>
            </a:prstGeom>
            <a:solidFill>
              <a:srgbClr val="FFFF66"/>
            </a:solidFill>
            <a:ln w="9525">
              <a:solidFill>
                <a:schemeClr val="tx1"/>
              </a:solidFill>
              <a:round/>
              <a:headEnd/>
              <a:tailEnd/>
            </a:ln>
          </p:spPr>
          <p:txBody>
            <a:bodyPr wrap="none" anchor="ctr"/>
            <a:lstStyle/>
            <a:p>
              <a:endParaRPr lang="en-US"/>
            </a:p>
          </p:txBody>
        </p:sp>
        <p:sp>
          <p:nvSpPr>
            <p:cNvPr id="19494" name="Oval 368"/>
            <p:cNvSpPr>
              <a:spLocks noChangeArrowheads="1"/>
            </p:cNvSpPr>
            <p:nvPr/>
          </p:nvSpPr>
          <p:spPr bwMode="auto">
            <a:xfrm>
              <a:off x="1791" y="2341"/>
              <a:ext cx="136" cy="136"/>
            </a:xfrm>
            <a:prstGeom prst="ellipse">
              <a:avLst/>
            </a:prstGeom>
            <a:solidFill>
              <a:srgbClr val="FFFF66"/>
            </a:solidFill>
            <a:ln w="9525">
              <a:solidFill>
                <a:schemeClr val="tx1"/>
              </a:solidFill>
              <a:round/>
              <a:headEnd/>
              <a:tailEnd/>
            </a:ln>
          </p:spPr>
          <p:txBody>
            <a:bodyPr wrap="none" anchor="ctr"/>
            <a:lstStyle/>
            <a:p>
              <a:endParaRPr lang="en-US"/>
            </a:p>
          </p:txBody>
        </p:sp>
        <p:sp>
          <p:nvSpPr>
            <p:cNvPr id="19495" name="Oval 369"/>
            <p:cNvSpPr>
              <a:spLocks noChangeArrowheads="1"/>
            </p:cNvSpPr>
            <p:nvPr/>
          </p:nvSpPr>
          <p:spPr bwMode="auto">
            <a:xfrm>
              <a:off x="1955" y="2341"/>
              <a:ext cx="136" cy="136"/>
            </a:xfrm>
            <a:prstGeom prst="ellipse">
              <a:avLst/>
            </a:prstGeom>
            <a:solidFill>
              <a:srgbClr val="FFFF66"/>
            </a:solidFill>
            <a:ln w="9525">
              <a:solidFill>
                <a:schemeClr val="tx1"/>
              </a:solidFill>
              <a:round/>
              <a:headEnd/>
              <a:tailEnd/>
            </a:ln>
          </p:spPr>
          <p:txBody>
            <a:bodyPr wrap="none" anchor="ctr"/>
            <a:lstStyle/>
            <a:p>
              <a:endParaRPr lang="en-US"/>
            </a:p>
          </p:txBody>
        </p:sp>
      </p:grpSp>
      <p:grpSp>
        <p:nvGrpSpPr>
          <p:cNvPr id="19462" name="Group 372"/>
          <p:cNvGrpSpPr>
            <a:grpSpLocks/>
          </p:cNvGrpSpPr>
          <p:nvPr/>
        </p:nvGrpSpPr>
        <p:grpSpPr bwMode="auto">
          <a:xfrm>
            <a:off x="3779838" y="3860800"/>
            <a:ext cx="1296987" cy="1792288"/>
            <a:chOff x="2653" y="2251"/>
            <a:chExt cx="817" cy="1224"/>
          </a:xfrm>
        </p:grpSpPr>
        <p:sp>
          <p:nvSpPr>
            <p:cNvPr id="19491" name="AutoShape 10"/>
            <p:cNvSpPr>
              <a:spLocks noChangeArrowheads="1"/>
            </p:cNvSpPr>
            <p:nvPr/>
          </p:nvSpPr>
          <p:spPr bwMode="auto">
            <a:xfrm>
              <a:off x="2653" y="2251"/>
              <a:ext cx="817" cy="1043"/>
            </a:xfrm>
            <a:prstGeom prst="plus">
              <a:avLst>
                <a:gd name="adj" fmla="val 25000"/>
              </a:avLst>
            </a:prstGeom>
            <a:solidFill>
              <a:srgbClr val="6666FF"/>
            </a:solidFill>
            <a:ln w="9525">
              <a:noFill/>
              <a:miter lim="800000"/>
              <a:headEnd/>
              <a:tailEnd/>
            </a:ln>
          </p:spPr>
          <p:txBody>
            <a:bodyPr wrap="none" anchor="ctr"/>
            <a:lstStyle/>
            <a:p>
              <a:pPr algn="ctr"/>
              <a:r>
                <a:rPr lang="en-GB" b="1">
                  <a:solidFill>
                    <a:schemeClr val="bg1"/>
                  </a:solidFill>
                </a:rPr>
                <a:t>Cofactor</a:t>
              </a:r>
            </a:p>
          </p:txBody>
        </p:sp>
        <p:sp>
          <p:nvSpPr>
            <p:cNvPr id="19492" name="Rectangle 370"/>
            <p:cNvSpPr>
              <a:spLocks noChangeArrowheads="1"/>
            </p:cNvSpPr>
            <p:nvPr/>
          </p:nvSpPr>
          <p:spPr bwMode="auto">
            <a:xfrm>
              <a:off x="2857" y="3285"/>
              <a:ext cx="409" cy="190"/>
            </a:xfrm>
            <a:prstGeom prst="rect">
              <a:avLst/>
            </a:prstGeom>
            <a:solidFill>
              <a:srgbClr val="6666FF"/>
            </a:solidFill>
            <a:ln w="9525">
              <a:noFill/>
              <a:miter lim="800000"/>
              <a:headEnd/>
              <a:tailEnd/>
            </a:ln>
          </p:spPr>
          <p:txBody>
            <a:bodyPr wrap="none" anchor="ctr"/>
            <a:lstStyle/>
            <a:p>
              <a:endParaRPr lang="en-US"/>
            </a:p>
          </p:txBody>
        </p:sp>
      </p:grpSp>
      <p:grpSp>
        <p:nvGrpSpPr>
          <p:cNvPr id="163912" name="Group 380"/>
          <p:cNvGrpSpPr>
            <a:grpSpLocks/>
          </p:cNvGrpSpPr>
          <p:nvPr/>
        </p:nvGrpSpPr>
        <p:grpSpPr bwMode="auto">
          <a:xfrm>
            <a:off x="1258888" y="1412875"/>
            <a:ext cx="1081087" cy="2090738"/>
            <a:chOff x="781" y="890"/>
            <a:chExt cx="681" cy="1317"/>
          </a:xfrm>
        </p:grpSpPr>
        <p:grpSp>
          <p:nvGrpSpPr>
            <p:cNvPr id="19483" name="Group 379"/>
            <p:cNvGrpSpPr>
              <a:grpSpLocks/>
            </p:cNvGrpSpPr>
            <p:nvPr/>
          </p:nvGrpSpPr>
          <p:grpSpPr bwMode="auto">
            <a:xfrm>
              <a:off x="781" y="890"/>
              <a:ext cx="681" cy="1317"/>
              <a:chOff x="781" y="890"/>
              <a:chExt cx="681" cy="1317"/>
            </a:xfrm>
          </p:grpSpPr>
          <p:sp>
            <p:nvSpPr>
              <p:cNvPr id="19485" name="Freeform 15"/>
              <p:cNvSpPr>
                <a:spLocks/>
              </p:cNvSpPr>
              <p:nvPr/>
            </p:nvSpPr>
            <p:spPr bwMode="auto">
              <a:xfrm>
                <a:off x="838" y="890"/>
                <a:ext cx="624" cy="1255"/>
              </a:xfrm>
              <a:custGeom>
                <a:avLst/>
                <a:gdLst>
                  <a:gd name="T0" fmla="*/ 414 w 624"/>
                  <a:gd name="T1" fmla="*/ 1164 h 1164"/>
                  <a:gd name="T2" fmla="*/ 414 w 624"/>
                  <a:gd name="T3" fmla="*/ 981 h 1164"/>
                  <a:gd name="T4" fmla="*/ 204 w 624"/>
                  <a:gd name="T5" fmla="*/ 981 h 1164"/>
                  <a:gd name="T6" fmla="*/ 204 w 624"/>
                  <a:gd name="T7" fmla="*/ 387 h 1164"/>
                  <a:gd name="T8" fmla="*/ 408 w 624"/>
                  <a:gd name="T9" fmla="*/ 387 h 1164"/>
                  <a:gd name="T10" fmla="*/ 408 w 624"/>
                  <a:gd name="T11" fmla="*/ 183 h 1164"/>
                  <a:gd name="T12" fmla="*/ 624 w 624"/>
                  <a:gd name="T13" fmla="*/ 183 h 1164"/>
                  <a:gd name="T14" fmla="*/ 624 w 624"/>
                  <a:gd name="T15" fmla="*/ 0 h 1164"/>
                  <a:gd name="T16" fmla="*/ 0 w 624"/>
                  <a:gd name="T17" fmla="*/ 0 h 1164"/>
                  <a:gd name="T18" fmla="*/ 5 w 624"/>
                  <a:gd name="T19" fmla="*/ 1164 h 1164"/>
                  <a:gd name="T20" fmla="*/ 414 w 624"/>
                  <a:gd name="T21" fmla="*/ 1164 h 1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4"/>
                  <a:gd name="T34" fmla="*/ 0 h 1164"/>
                  <a:gd name="T35" fmla="*/ 624 w 624"/>
                  <a:gd name="T36" fmla="*/ 1164 h 1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4" h="1164">
                    <a:moveTo>
                      <a:pt x="414" y="1164"/>
                    </a:moveTo>
                    <a:lnTo>
                      <a:pt x="414" y="981"/>
                    </a:lnTo>
                    <a:lnTo>
                      <a:pt x="204" y="981"/>
                    </a:lnTo>
                    <a:lnTo>
                      <a:pt x="204" y="387"/>
                    </a:lnTo>
                    <a:lnTo>
                      <a:pt x="408" y="387"/>
                    </a:lnTo>
                    <a:lnTo>
                      <a:pt x="408" y="183"/>
                    </a:lnTo>
                    <a:lnTo>
                      <a:pt x="624" y="183"/>
                    </a:lnTo>
                    <a:lnTo>
                      <a:pt x="624" y="0"/>
                    </a:lnTo>
                    <a:lnTo>
                      <a:pt x="0" y="0"/>
                    </a:lnTo>
                    <a:lnTo>
                      <a:pt x="5" y="1164"/>
                    </a:lnTo>
                    <a:lnTo>
                      <a:pt x="414" y="1164"/>
                    </a:lnTo>
                    <a:close/>
                  </a:path>
                </a:pathLst>
              </a:custGeom>
              <a:solidFill>
                <a:schemeClr val="accent2"/>
              </a:solidFill>
              <a:ln w="9525">
                <a:noFill/>
                <a:round/>
                <a:headEnd/>
                <a:tailEnd/>
              </a:ln>
            </p:spPr>
            <p:txBody>
              <a:bodyPr/>
              <a:lstStyle/>
              <a:p>
                <a:endParaRPr lang="en-US"/>
              </a:p>
            </p:txBody>
          </p:sp>
          <p:sp>
            <p:nvSpPr>
              <p:cNvPr id="19486" name="AutoShape 364"/>
              <p:cNvSpPr>
                <a:spLocks noChangeArrowheads="1"/>
              </p:cNvSpPr>
              <p:nvPr/>
            </p:nvSpPr>
            <p:spPr bwMode="auto">
              <a:xfrm rot="5400000">
                <a:off x="803" y="2048"/>
                <a:ext cx="137" cy="181"/>
              </a:xfrm>
              <a:prstGeom prst="moon">
                <a:avLst>
                  <a:gd name="adj" fmla="val 50000"/>
                </a:avLst>
              </a:prstGeom>
              <a:solidFill>
                <a:schemeClr val="accent2"/>
              </a:solidFill>
              <a:ln w="9525">
                <a:noFill/>
                <a:miter lim="800000"/>
                <a:headEnd/>
                <a:tailEnd/>
              </a:ln>
            </p:spPr>
            <p:txBody>
              <a:bodyPr wrap="none" anchor="ctr"/>
              <a:lstStyle/>
              <a:p>
                <a:endParaRPr lang="en-US"/>
              </a:p>
            </p:txBody>
          </p:sp>
          <p:sp>
            <p:nvSpPr>
              <p:cNvPr id="19487" name="AutoShape 365"/>
              <p:cNvSpPr>
                <a:spLocks noChangeArrowheads="1"/>
              </p:cNvSpPr>
              <p:nvPr/>
            </p:nvSpPr>
            <p:spPr bwMode="auto">
              <a:xfrm rot="5400000">
                <a:off x="1153" y="2048"/>
                <a:ext cx="137" cy="181"/>
              </a:xfrm>
              <a:prstGeom prst="moon">
                <a:avLst>
                  <a:gd name="adj" fmla="val 50000"/>
                </a:avLst>
              </a:prstGeom>
              <a:solidFill>
                <a:schemeClr val="accent2"/>
              </a:solidFill>
              <a:ln w="9525">
                <a:noFill/>
                <a:miter lim="800000"/>
                <a:headEnd/>
                <a:tailEnd/>
              </a:ln>
            </p:spPr>
            <p:txBody>
              <a:bodyPr wrap="none" anchor="ctr"/>
              <a:lstStyle/>
              <a:p>
                <a:endParaRPr lang="en-US"/>
              </a:p>
            </p:txBody>
          </p:sp>
          <p:sp>
            <p:nvSpPr>
              <p:cNvPr id="19488" name="AutoShape 366"/>
              <p:cNvSpPr>
                <a:spLocks noChangeArrowheads="1"/>
              </p:cNvSpPr>
              <p:nvPr/>
            </p:nvSpPr>
            <p:spPr bwMode="auto">
              <a:xfrm rot="5400000">
                <a:off x="978" y="2048"/>
                <a:ext cx="137" cy="181"/>
              </a:xfrm>
              <a:prstGeom prst="moon">
                <a:avLst>
                  <a:gd name="adj" fmla="val 50000"/>
                </a:avLst>
              </a:prstGeom>
              <a:solidFill>
                <a:schemeClr val="accent2"/>
              </a:solidFill>
              <a:ln w="9525">
                <a:noFill/>
                <a:miter lim="800000"/>
                <a:headEnd/>
                <a:tailEnd/>
              </a:ln>
            </p:spPr>
            <p:txBody>
              <a:bodyPr wrap="none" anchor="ctr"/>
              <a:lstStyle/>
              <a:p>
                <a:endParaRPr lang="en-US"/>
              </a:p>
            </p:txBody>
          </p:sp>
          <p:sp>
            <p:nvSpPr>
              <p:cNvPr id="19489" name="AutoShape 377"/>
              <p:cNvSpPr>
                <a:spLocks noChangeArrowheads="1"/>
              </p:cNvSpPr>
              <p:nvPr/>
            </p:nvSpPr>
            <p:spPr bwMode="auto">
              <a:xfrm flipV="1">
                <a:off x="914" y="2088"/>
                <a:ext cx="91" cy="91"/>
              </a:xfrm>
              <a:prstGeom prst="triangle">
                <a:avLst>
                  <a:gd name="adj" fmla="val 50000"/>
                </a:avLst>
              </a:prstGeom>
              <a:solidFill>
                <a:schemeClr val="accent2"/>
              </a:solidFill>
              <a:ln w="9525">
                <a:noFill/>
                <a:miter lim="800000"/>
                <a:headEnd/>
                <a:tailEnd/>
              </a:ln>
            </p:spPr>
            <p:txBody>
              <a:bodyPr wrap="none" anchor="ctr"/>
              <a:lstStyle/>
              <a:p>
                <a:endParaRPr lang="en-US"/>
              </a:p>
            </p:txBody>
          </p:sp>
          <p:sp>
            <p:nvSpPr>
              <p:cNvPr id="19490" name="AutoShape 378"/>
              <p:cNvSpPr>
                <a:spLocks noChangeArrowheads="1"/>
              </p:cNvSpPr>
              <p:nvPr/>
            </p:nvSpPr>
            <p:spPr bwMode="auto">
              <a:xfrm flipV="1">
                <a:off x="1086" y="2088"/>
                <a:ext cx="91" cy="91"/>
              </a:xfrm>
              <a:prstGeom prst="triangle">
                <a:avLst>
                  <a:gd name="adj" fmla="val 50000"/>
                </a:avLst>
              </a:prstGeom>
              <a:solidFill>
                <a:schemeClr val="accent2"/>
              </a:solidFill>
              <a:ln w="9525">
                <a:noFill/>
                <a:miter lim="800000"/>
                <a:headEnd/>
                <a:tailEnd/>
              </a:ln>
            </p:spPr>
            <p:txBody>
              <a:bodyPr wrap="none" anchor="ctr"/>
              <a:lstStyle/>
              <a:p>
                <a:endParaRPr lang="en-US"/>
              </a:p>
            </p:txBody>
          </p:sp>
        </p:grpSp>
        <p:sp>
          <p:nvSpPr>
            <p:cNvPr id="19484" name="Text Box 362"/>
            <p:cNvSpPr txBox="1">
              <a:spLocks noChangeArrowheads="1"/>
            </p:cNvSpPr>
            <p:nvPr/>
          </p:nvSpPr>
          <p:spPr bwMode="auto">
            <a:xfrm rot="10800000">
              <a:off x="795" y="1210"/>
              <a:ext cx="289" cy="666"/>
            </a:xfrm>
            <a:prstGeom prst="rect">
              <a:avLst/>
            </a:prstGeom>
            <a:noFill/>
            <a:ln w="9525">
              <a:noFill/>
              <a:miter lim="800000"/>
              <a:headEnd/>
              <a:tailEnd/>
            </a:ln>
          </p:spPr>
          <p:txBody>
            <a:bodyPr vert="eaVert" wrap="none">
              <a:spAutoFit/>
            </a:bodyPr>
            <a:lstStyle/>
            <a:p>
              <a:r>
                <a:rPr lang="en-GB" b="1">
                  <a:solidFill>
                    <a:schemeClr val="bg1"/>
                  </a:solidFill>
                </a:rPr>
                <a:t>Protease</a:t>
              </a:r>
            </a:p>
          </p:txBody>
        </p:sp>
      </p:grpSp>
      <p:grpSp>
        <p:nvGrpSpPr>
          <p:cNvPr id="163917" name="Group 395"/>
          <p:cNvGrpSpPr>
            <a:grpSpLocks/>
          </p:cNvGrpSpPr>
          <p:nvPr/>
        </p:nvGrpSpPr>
        <p:grpSpPr bwMode="auto">
          <a:xfrm>
            <a:off x="6227763" y="1412875"/>
            <a:ext cx="1081087" cy="2090738"/>
            <a:chOff x="3923" y="935"/>
            <a:chExt cx="681" cy="1317"/>
          </a:xfrm>
        </p:grpSpPr>
        <p:grpSp>
          <p:nvGrpSpPr>
            <p:cNvPr id="19475" name="Group 382"/>
            <p:cNvGrpSpPr>
              <a:grpSpLocks/>
            </p:cNvGrpSpPr>
            <p:nvPr/>
          </p:nvGrpSpPr>
          <p:grpSpPr bwMode="auto">
            <a:xfrm flipH="1">
              <a:off x="3923" y="935"/>
              <a:ext cx="681" cy="1317"/>
              <a:chOff x="781" y="890"/>
              <a:chExt cx="681" cy="1317"/>
            </a:xfrm>
          </p:grpSpPr>
          <p:sp>
            <p:nvSpPr>
              <p:cNvPr id="19477" name="Freeform 383"/>
              <p:cNvSpPr>
                <a:spLocks/>
              </p:cNvSpPr>
              <p:nvPr/>
            </p:nvSpPr>
            <p:spPr bwMode="auto">
              <a:xfrm>
                <a:off x="838" y="890"/>
                <a:ext cx="624" cy="1255"/>
              </a:xfrm>
              <a:custGeom>
                <a:avLst/>
                <a:gdLst>
                  <a:gd name="T0" fmla="*/ 414 w 624"/>
                  <a:gd name="T1" fmla="*/ 1164 h 1164"/>
                  <a:gd name="T2" fmla="*/ 414 w 624"/>
                  <a:gd name="T3" fmla="*/ 981 h 1164"/>
                  <a:gd name="T4" fmla="*/ 204 w 624"/>
                  <a:gd name="T5" fmla="*/ 981 h 1164"/>
                  <a:gd name="T6" fmla="*/ 204 w 624"/>
                  <a:gd name="T7" fmla="*/ 387 h 1164"/>
                  <a:gd name="T8" fmla="*/ 408 w 624"/>
                  <a:gd name="T9" fmla="*/ 387 h 1164"/>
                  <a:gd name="T10" fmla="*/ 408 w 624"/>
                  <a:gd name="T11" fmla="*/ 183 h 1164"/>
                  <a:gd name="T12" fmla="*/ 624 w 624"/>
                  <a:gd name="T13" fmla="*/ 183 h 1164"/>
                  <a:gd name="T14" fmla="*/ 624 w 624"/>
                  <a:gd name="T15" fmla="*/ 0 h 1164"/>
                  <a:gd name="T16" fmla="*/ 0 w 624"/>
                  <a:gd name="T17" fmla="*/ 0 h 1164"/>
                  <a:gd name="T18" fmla="*/ 5 w 624"/>
                  <a:gd name="T19" fmla="*/ 1164 h 1164"/>
                  <a:gd name="T20" fmla="*/ 414 w 624"/>
                  <a:gd name="T21" fmla="*/ 1164 h 1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4"/>
                  <a:gd name="T34" fmla="*/ 0 h 1164"/>
                  <a:gd name="T35" fmla="*/ 624 w 624"/>
                  <a:gd name="T36" fmla="*/ 1164 h 1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4" h="1164">
                    <a:moveTo>
                      <a:pt x="414" y="1164"/>
                    </a:moveTo>
                    <a:lnTo>
                      <a:pt x="414" y="981"/>
                    </a:lnTo>
                    <a:lnTo>
                      <a:pt x="204" y="981"/>
                    </a:lnTo>
                    <a:lnTo>
                      <a:pt x="204" y="387"/>
                    </a:lnTo>
                    <a:lnTo>
                      <a:pt x="408" y="387"/>
                    </a:lnTo>
                    <a:lnTo>
                      <a:pt x="408" y="183"/>
                    </a:lnTo>
                    <a:lnTo>
                      <a:pt x="624" y="183"/>
                    </a:lnTo>
                    <a:lnTo>
                      <a:pt x="624" y="0"/>
                    </a:lnTo>
                    <a:lnTo>
                      <a:pt x="0" y="0"/>
                    </a:lnTo>
                    <a:lnTo>
                      <a:pt x="5" y="1164"/>
                    </a:lnTo>
                    <a:lnTo>
                      <a:pt x="414" y="1164"/>
                    </a:lnTo>
                    <a:close/>
                  </a:path>
                </a:pathLst>
              </a:custGeom>
              <a:solidFill>
                <a:srgbClr val="FF5050"/>
              </a:solidFill>
              <a:ln w="9525">
                <a:noFill/>
                <a:round/>
                <a:headEnd/>
                <a:tailEnd/>
              </a:ln>
            </p:spPr>
            <p:txBody>
              <a:bodyPr/>
              <a:lstStyle/>
              <a:p>
                <a:endParaRPr lang="en-US"/>
              </a:p>
            </p:txBody>
          </p:sp>
          <p:sp>
            <p:nvSpPr>
              <p:cNvPr id="19478" name="AutoShape 384"/>
              <p:cNvSpPr>
                <a:spLocks noChangeArrowheads="1"/>
              </p:cNvSpPr>
              <p:nvPr/>
            </p:nvSpPr>
            <p:spPr bwMode="auto">
              <a:xfrm rot="5400000">
                <a:off x="803" y="2048"/>
                <a:ext cx="137" cy="181"/>
              </a:xfrm>
              <a:prstGeom prst="moon">
                <a:avLst>
                  <a:gd name="adj" fmla="val 50000"/>
                </a:avLst>
              </a:prstGeom>
              <a:solidFill>
                <a:srgbClr val="FF5050"/>
              </a:solidFill>
              <a:ln w="9525">
                <a:noFill/>
                <a:miter lim="800000"/>
                <a:headEnd/>
                <a:tailEnd/>
              </a:ln>
            </p:spPr>
            <p:txBody>
              <a:bodyPr wrap="none" anchor="ctr"/>
              <a:lstStyle/>
              <a:p>
                <a:endParaRPr lang="en-US"/>
              </a:p>
            </p:txBody>
          </p:sp>
          <p:sp>
            <p:nvSpPr>
              <p:cNvPr id="19479" name="AutoShape 385"/>
              <p:cNvSpPr>
                <a:spLocks noChangeArrowheads="1"/>
              </p:cNvSpPr>
              <p:nvPr/>
            </p:nvSpPr>
            <p:spPr bwMode="auto">
              <a:xfrm rot="5400000">
                <a:off x="1153" y="2048"/>
                <a:ext cx="137" cy="181"/>
              </a:xfrm>
              <a:prstGeom prst="moon">
                <a:avLst>
                  <a:gd name="adj" fmla="val 50000"/>
                </a:avLst>
              </a:prstGeom>
              <a:solidFill>
                <a:srgbClr val="FF5050"/>
              </a:solidFill>
              <a:ln w="9525">
                <a:noFill/>
                <a:miter lim="800000"/>
                <a:headEnd/>
                <a:tailEnd/>
              </a:ln>
            </p:spPr>
            <p:txBody>
              <a:bodyPr wrap="none" anchor="ctr"/>
              <a:lstStyle/>
              <a:p>
                <a:endParaRPr lang="en-US"/>
              </a:p>
            </p:txBody>
          </p:sp>
          <p:sp>
            <p:nvSpPr>
              <p:cNvPr id="19480" name="AutoShape 386"/>
              <p:cNvSpPr>
                <a:spLocks noChangeArrowheads="1"/>
              </p:cNvSpPr>
              <p:nvPr/>
            </p:nvSpPr>
            <p:spPr bwMode="auto">
              <a:xfrm rot="5400000">
                <a:off x="978" y="2048"/>
                <a:ext cx="137" cy="181"/>
              </a:xfrm>
              <a:prstGeom prst="moon">
                <a:avLst>
                  <a:gd name="adj" fmla="val 50000"/>
                </a:avLst>
              </a:prstGeom>
              <a:solidFill>
                <a:srgbClr val="FF5050"/>
              </a:solidFill>
              <a:ln w="9525">
                <a:noFill/>
                <a:miter lim="800000"/>
                <a:headEnd/>
                <a:tailEnd/>
              </a:ln>
            </p:spPr>
            <p:txBody>
              <a:bodyPr wrap="none" anchor="ctr"/>
              <a:lstStyle/>
              <a:p>
                <a:endParaRPr lang="en-US"/>
              </a:p>
            </p:txBody>
          </p:sp>
          <p:sp>
            <p:nvSpPr>
              <p:cNvPr id="19481" name="AutoShape 387"/>
              <p:cNvSpPr>
                <a:spLocks noChangeArrowheads="1"/>
              </p:cNvSpPr>
              <p:nvPr/>
            </p:nvSpPr>
            <p:spPr bwMode="auto">
              <a:xfrm flipV="1">
                <a:off x="914" y="2088"/>
                <a:ext cx="91" cy="91"/>
              </a:xfrm>
              <a:prstGeom prst="triangle">
                <a:avLst>
                  <a:gd name="adj" fmla="val 50000"/>
                </a:avLst>
              </a:prstGeom>
              <a:solidFill>
                <a:srgbClr val="FF5050"/>
              </a:solidFill>
              <a:ln w="9525">
                <a:noFill/>
                <a:miter lim="800000"/>
                <a:headEnd/>
                <a:tailEnd/>
              </a:ln>
            </p:spPr>
            <p:txBody>
              <a:bodyPr wrap="none" anchor="ctr"/>
              <a:lstStyle/>
              <a:p>
                <a:endParaRPr lang="en-US"/>
              </a:p>
            </p:txBody>
          </p:sp>
          <p:sp>
            <p:nvSpPr>
              <p:cNvPr id="19482" name="AutoShape 388"/>
              <p:cNvSpPr>
                <a:spLocks noChangeArrowheads="1"/>
              </p:cNvSpPr>
              <p:nvPr/>
            </p:nvSpPr>
            <p:spPr bwMode="auto">
              <a:xfrm flipV="1">
                <a:off x="1086" y="2088"/>
                <a:ext cx="91" cy="91"/>
              </a:xfrm>
              <a:prstGeom prst="triangle">
                <a:avLst>
                  <a:gd name="adj" fmla="val 50000"/>
                </a:avLst>
              </a:prstGeom>
              <a:solidFill>
                <a:srgbClr val="FF5050"/>
              </a:solidFill>
              <a:ln w="9525">
                <a:noFill/>
                <a:miter lim="800000"/>
                <a:headEnd/>
                <a:tailEnd/>
              </a:ln>
            </p:spPr>
            <p:txBody>
              <a:bodyPr wrap="none" anchor="ctr"/>
              <a:lstStyle/>
              <a:p>
                <a:endParaRPr lang="en-US"/>
              </a:p>
            </p:txBody>
          </p:sp>
        </p:grpSp>
        <p:sp>
          <p:nvSpPr>
            <p:cNvPr id="19476" name="Text Box 389"/>
            <p:cNvSpPr txBox="1">
              <a:spLocks noChangeArrowheads="1"/>
            </p:cNvSpPr>
            <p:nvPr/>
          </p:nvSpPr>
          <p:spPr bwMode="auto">
            <a:xfrm rot="10800000">
              <a:off x="4269" y="1199"/>
              <a:ext cx="289" cy="722"/>
            </a:xfrm>
            <a:prstGeom prst="rect">
              <a:avLst/>
            </a:prstGeom>
            <a:noFill/>
            <a:ln w="9525">
              <a:noFill/>
              <a:miter lim="800000"/>
              <a:headEnd/>
              <a:tailEnd/>
            </a:ln>
          </p:spPr>
          <p:txBody>
            <a:bodyPr vert="eaVert" wrap="none">
              <a:spAutoFit/>
            </a:bodyPr>
            <a:lstStyle/>
            <a:p>
              <a:r>
                <a:rPr lang="en-GB" b="1">
                  <a:solidFill>
                    <a:schemeClr val="bg1"/>
                  </a:solidFill>
                </a:rPr>
                <a:t>Substrate</a:t>
              </a:r>
            </a:p>
          </p:txBody>
        </p:sp>
      </p:grpSp>
      <p:sp>
        <p:nvSpPr>
          <p:cNvPr id="164230" name="Text Box 390"/>
          <p:cNvSpPr txBox="1">
            <a:spLocks noChangeArrowheads="1"/>
          </p:cNvSpPr>
          <p:nvPr/>
        </p:nvSpPr>
        <p:spPr bwMode="auto">
          <a:xfrm>
            <a:off x="468313" y="4797425"/>
            <a:ext cx="849312" cy="366713"/>
          </a:xfrm>
          <a:prstGeom prst="rect">
            <a:avLst/>
          </a:prstGeom>
          <a:noFill/>
          <a:ln w="9525">
            <a:noFill/>
            <a:miter lim="800000"/>
            <a:headEnd/>
            <a:tailEnd/>
          </a:ln>
        </p:spPr>
        <p:txBody>
          <a:bodyPr>
            <a:spAutoFit/>
          </a:bodyPr>
          <a:lstStyle/>
          <a:p>
            <a:pPr>
              <a:spcBef>
                <a:spcPct val="50000"/>
              </a:spcBef>
            </a:pPr>
            <a:r>
              <a:rPr lang="en-GB" b="1"/>
              <a:t>Ca++</a:t>
            </a:r>
          </a:p>
        </p:txBody>
      </p:sp>
      <p:grpSp>
        <p:nvGrpSpPr>
          <p:cNvPr id="163922" name="Group 391"/>
          <p:cNvGrpSpPr>
            <a:grpSpLocks/>
          </p:cNvGrpSpPr>
          <p:nvPr/>
        </p:nvGrpSpPr>
        <p:grpSpPr bwMode="auto">
          <a:xfrm>
            <a:off x="7164388" y="4437063"/>
            <a:ext cx="750887" cy="215900"/>
            <a:chOff x="1618" y="2341"/>
            <a:chExt cx="473" cy="136"/>
          </a:xfrm>
        </p:grpSpPr>
        <p:sp>
          <p:nvSpPr>
            <p:cNvPr id="19472" name="Oval 392"/>
            <p:cNvSpPr>
              <a:spLocks noChangeArrowheads="1"/>
            </p:cNvSpPr>
            <p:nvPr/>
          </p:nvSpPr>
          <p:spPr bwMode="auto">
            <a:xfrm>
              <a:off x="1618" y="2341"/>
              <a:ext cx="136" cy="136"/>
            </a:xfrm>
            <a:prstGeom prst="ellipse">
              <a:avLst/>
            </a:prstGeom>
            <a:solidFill>
              <a:srgbClr val="FFFF66"/>
            </a:solidFill>
            <a:ln w="9525">
              <a:solidFill>
                <a:schemeClr val="tx1"/>
              </a:solidFill>
              <a:round/>
              <a:headEnd/>
              <a:tailEnd/>
            </a:ln>
          </p:spPr>
          <p:txBody>
            <a:bodyPr wrap="none" anchor="ctr"/>
            <a:lstStyle/>
            <a:p>
              <a:endParaRPr lang="en-US"/>
            </a:p>
          </p:txBody>
        </p:sp>
        <p:sp>
          <p:nvSpPr>
            <p:cNvPr id="19473" name="Oval 393"/>
            <p:cNvSpPr>
              <a:spLocks noChangeArrowheads="1"/>
            </p:cNvSpPr>
            <p:nvPr/>
          </p:nvSpPr>
          <p:spPr bwMode="auto">
            <a:xfrm>
              <a:off x="1791" y="2341"/>
              <a:ext cx="136" cy="136"/>
            </a:xfrm>
            <a:prstGeom prst="ellipse">
              <a:avLst/>
            </a:prstGeom>
            <a:solidFill>
              <a:srgbClr val="FFFF66"/>
            </a:solidFill>
            <a:ln w="9525">
              <a:solidFill>
                <a:schemeClr val="tx1"/>
              </a:solidFill>
              <a:round/>
              <a:headEnd/>
              <a:tailEnd/>
            </a:ln>
          </p:spPr>
          <p:txBody>
            <a:bodyPr wrap="none" anchor="ctr"/>
            <a:lstStyle/>
            <a:p>
              <a:endParaRPr lang="en-US"/>
            </a:p>
          </p:txBody>
        </p:sp>
        <p:sp>
          <p:nvSpPr>
            <p:cNvPr id="19474" name="Oval 394"/>
            <p:cNvSpPr>
              <a:spLocks noChangeArrowheads="1"/>
            </p:cNvSpPr>
            <p:nvPr/>
          </p:nvSpPr>
          <p:spPr bwMode="auto">
            <a:xfrm>
              <a:off x="1955" y="2341"/>
              <a:ext cx="136" cy="136"/>
            </a:xfrm>
            <a:prstGeom prst="ellipse">
              <a:avLst/>
            </a:prstGeom>
            <a:solidFill>
              <a:srgbClr val="FFFF66"/>
            </a:solidFill>
            <a:ln w="9525">
              <a:solidFill>
                <a:schemeClr val="tx1"/>
              </a:solidFill>
              <a:round/>
              <a:headEnd/>
              <a:tailEnd/>
            </a:ln>
          </p:spPr>
          <p:txBody>
            <a:bodyPr wrap="none" anchor="ctr"/>
            <a:lstStyle/>
            <a:p>
              <a:endParaRPr lang="en-US"/>
            </a:p>
          </p:txBody>
        </p:sp>
      </p:grpSp>
      <p:sp>
        <p:nvSpPr>
          <p:cNvPr id="164236" name="Text Box 396"/>
          <p:cNvSpPr txBox="1">
            <a:spLocks noChangeArrowheads="1"/>
          </p:cNvSpPr>
          <p:nvPr/>
        </p:nvSpPr>
        <p:spPr bwMode="auto">
          <a:xfrm>
            <a:off x="7667625" y="4797425"/>
            <a:ext cx="849313" cy="366713"/>
          </a:xfrm>
          <a:prstGeom prst="rect">
            <a:avLst/>
          </a:prstGeom>
          <a:noFill/>
          <a:ln w="9525">
            <a:noFill/>
            <a:miter lim="800000"/>
            <a:headEnd/>
            <a:tailEnd/>
          </a:ln>
        </p:spPr>
        <p:txBody>
          <a:bodyPr>
            <a:spAutoFit/>
          </a:bodyPr>
          <a:lstStyle/>
          <a:p>
            <a:pPr>
              <a:spcBef>
                <a:spcPct val="50000"/>
              </a:spcBef>
            </a:pPr>
            <a:r>
              <a:rPr lang="en-GB" b="1"/>
              <a:t>Ca++</a:t>
            </a:r>
          </a:p>
        </p:txBody>
      </p:sp>
      <p:sp>
        <p:nvSpPr>
          <p:cNvPr id="164237" name="Text Box 397"/>
          <p:cNvSpPr txBox="1">
            <a:spLocks noChangeArrowheads="1"/>
          </p:cNvSpPr>
          <p:nvPr/>
        </p:nvSpPr>
        <p:spPr bwMode="auto">
          <a:xfrm>
            <a:off x="2786063" y="1412875"/>
            <a:ext cx="1785937" cy="1201738"/>
          </a:xfrm>
          <a:prstGeom prst="rect">
            <a:avLst/>
          </a:prstGeom>
          <a:noFill/>
          <a:ln w="9525">
            <a:solidFill>
              <a:schemeClr val="bg2"/>
            </a:solidFill>
            <a:miter lim="800000"/>
            <a:headEnd/>
            <a:tailEnd/>
          </a:ln>
        </p:spPr>
        <p:txBody>
          <a:bodyPr>
            <a:spAutoFit/>
          </a:bodyPr>
          <a:lstStyle/>
          <a:p>
            <a:pPr>
              <a:spcBef>
                <a:spcPct val="50000"/>
              </a:spcBef>
            </a:pPr>
            <a:r>
              <a:rPr lang="en-GB" b="1">
                <a:solidFill>
                  <a:schemeClr val="accent2"/>
                </a:solidFill>
              </a:rPr>
              <a:t>Factor IXa </a:t>
            </a:r>
          </a:p>
          <a:p>
            <a:pPr>
              <a:spcBef>
                <a:spcPct val="50000"/>
              </a:spcBef>
            </a:pPr>
            <a:r>
              <a:rPr lang="en-GB" b="1">
                <a:solidFill>
                  <a:srgbClr val="6666FF"/>
                </a:solidFill>
              </a:rPr>
              <a:t>FVIIIa</a:t>
            </a:r>
          </a:p>
          <a:p>
            <a:pPr>
              <a:spcBef>
                <a:spcPct val="50000"/>
              </a:spcBef>
            </a:pPr>
            <a:r>
              <a:rPr lang="en-GB" b="1">
                <a:solidFill>
                  <a:srgbClr val="FF5050"/>
                </a:solidFill>
              </a:rPr>
              <a:t>Factor X</a:t>
            </a:r>
          </a:p>
        </p:txBody>
      </p:sp>
      <p:sp>
        <p:nvSpPr>
          <p:cNvPr id="164238" name="Text Box 398"/>
          <p:cNvSpPr txBox="1">
            <a:spLocks noChangeArrowheads="1"/>
          </p:cNvSpPr>
          <p:nvPr/>
        </p:nvSpPr>
        <p:spPr bwMode="auto">
          <a:xfrm>
            <a:off x="5005388" y="1412875"/>
            <a:ext cx="2159000" cy="1201738"/>
          </a:xfrm>
          <a:prstGeom prst="rect">
            <a:avLst/>
          </a:prstGeom>
          <a:noFill/>
          <a:ln w="9525">
            <a:solidFill>
              <a:schemeClr val="bg2"/>
            </a:solidFill>
            <a:miter lim="800000"/>
            <a:headEnd/>
            <a:tailEnd/>
          </a:ln>
        </p:spPr>
        <p:txBody>
          <a:bodyPr>
            <a:spAutoFit/>
          </a:bodyPr>
          <a:lstStyle/>
          <a:p>
            <a:pPr>
              <a:spcBef>
                <a:spcPct val="50000"/>
              </a:spcBef>
            </a:pPr>
            <a:r>
              <a:rPr lang="en-GB" b="1">
                <a:solidFill>
                  <a:schemeClr val="accent2"/>
                </a:solidFill>
              </a:rPr>
              <a:t>Factor Xa</a:t>
            </a:r>
            <a:r>
              <a:rPr lang="en-GB" b="1">
                <a:solidFill>
                  <a:srgbClr val="0066CC"/>
                </a:solidFill>
              </a:rPr>
              <a:t> </a:t>
            </a:r>
          </a:p>
          <a:p>
            <a:pPr>
              <a:spcBef>
                <a:spcPct val="50000"/>
              </a:spcBef>
            </a:pPr>
            <a:r>
              <a:rPr lang="en-GB" b="1">
                <a:solidFill>
                  <a:srgbClr val="0066CC"/>
                </a:solidFill>
              </a:rPr>
              <a:t>Factor Va</a:t>
            </a:r>
          </a:p>
          <a:p>
            <a:pPr>
              <a:spcBef>
                <a:spcPct val="50000"/>
              </a:spcBef>
            </a:pPr>
            <a:r>
              <a:rPr lang="en-GB" b="1">
                <a:solidFill>
                  <a:srgbClr val="FF5050"/>
                </a:solidFill>
              </a:rPr>
              <a:t>Factor II</a:t>
            </a:r>
          </a:p>
        </p:txBody>
      </p:sp>
      <p:sp>
        <p:nvSpPr>
          <p:cNvPr id="19470" name="Line 401"/>
          <p:cNvSpPr>
            <a:spLocks noChangeShapeType="1"/>
          </p:cNvSpPr>
          <p:nvPr/>
        </p:nvSpPr>
        <p:spPr bwMode="auto">
          <a:xfrm>
            <a:off x="4067175" y="2349500"/>
            <a:ext cx="0" cy="0"/>
          </a:xfrm>
          <a:prstGeom prst="line">
            <a:avLst/>
          </a:prstGeom>
          <a:noFill/>
          <a:ln w="9525">
            <a:solidFill>
              <a:schemeClr val="tx1"/>
            </a:solidFill>
            <a:round/>
            <a:headEnd/>
            <a:tailEnd/>
          </a:ln>
        </p:spPr>
        <p:txBody>
          <a:bodyPr/>
          <a:lstStyle/>
          <a:p>
            <a:endParaRPr lang="en-US"/>
          </a:p>
        </p:txBody>
      </p:sp>
      <p:sp>
        <p:nvSpPr>
          <p:cNvPr id="164247" name="Text Box 407"/>
          <p:cNvSpPr txBox="1">
            <a:spLocks noChangeArrowheads="1"/>
          </p:cNvSpPr>
          <p:nvPr/>
        </p:nvSpPr>
        <p:spPr bwMode="auto">
          <a:xfrm>
            <a:off x="76200" y="1412875"/>
            <a:ext cx="2160588" cy="1201738"/>
          </a:xfrm>
          <a:prstGeom prst="rect">
            <a:avLst/>
          </a:prstGeom>
          <a:noFill/>
          <a:ln w="9525">
            <a:solidFill>
              <a:schemeClr val="bg2"/>
            </a:solidFill>
            <a:miter lim="800000"/>
            <a:headEnd/>
            <a:tailEnd/>
          </a:ln>
        </p:spPr>
        <p:txBody>
          <a:bodyPr>
            <a:spAutoFit/>
          </a:bodyPr>
          <a:lstStyle/>
          <a:p>
            <a:pPr>
              <a:spcBef>
                <a:spcPct val="50000"/>
              </a:spcBef>
            </a:pPr>
            <a:r>
              <a:rPr lang="en-GB" b="1">
                <a:solidFill>
                  <a:schemeClr val="accent2"/>
                </a:solidFill>
              </a:rPr>
              <a:t>Serine protease</a:t>
            </a:r>
          </a:p>
          <a:p>
            <a:pPr>
              <a:spcBef>
                <a:spcPct val="50000"/>
              </a:spcBef>
            </a:pPr>
            <a:r>
              <a:rPr lang="en-GB" b="1">
                <a:solidFill>
                  <a:srgbClr val="6666FF"/>
                </a:solidFill>
              </a:rPr>
              <a:t>Cofactor</a:t>
            </a:r>
          </a:p>
          <a:p>
            <a:pPr>
              <a:spcBef>
                <a:spcPct val="50000"/>
              </a:spcBef>
            </a:pPr>
            <a:r>
              <a:rPr lang="en-GB" b="1">
                <a:solidFill>
                  <a:srgbClr val="FF5050"/>
                </a:solidFill>
              </a:rPr>
              <a:t>Substrate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9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2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9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94444E-6 -3.7037E-7 L 0.22049 0.29399 " pathEditMode="relative" ptsTypes="AA">
                                      <p:cBhvr>
                                        <p:cTn id="22" dur="2000" fill="hold"/>
                                        <p:tgtEl>
                                          <p:spTgt spid="163912"/>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3.05556E-6 -1.48148E-6 L 0.27239 0.14074 " pathEditMode="relative" rAng="0" ptsTypes="AA">
                                      <p:cBhvr>
                                        <p:cTn id="24" dur="2000" fill="hold"/>
                                        <p:tgtEl>
                                          <p:spTgt spid="163904"/>
                                        </p:tgtEl>
                                        <p:attrNameLst>
                                          <p:attrName>ppt_x</p:attrName>
                                          <p:attrName>ppt_y</p:attrName>
                                        </p:attrNameLst>
                                      </p:cBhvr>
                                      <p:rCtr x="13600" y="7000"/>
                                    </p:animMotion>
                                  </p:childTnLst>
                                </p:cTn>
                              </p:par>
                              <p:par>
                                <p:cTn id="25" presetID="0" presetClass="path" presetSubtype="0" accel="50000" decel="50000" fill="hold" grpId="1" nodeType="withEffect">
                                  <p:stCondLst>
                                    <p:cond delay="0"/>
                                  </p:stCondLst>
                                  <p:childTnLst>
                                    <p:animMotion origin="layout" path="M 5.55556E-7 4.33858E-6 L 0.18976 0.07816 " pathEditMode="relative" rAng="0" ptsTypes="AA">
                                      <p:cBhvr>
                                        <p:cTn id="26" dur="2000" fill="hold"/>
                                        <p:tgtEl>
                                          <p:spTgt spid="164230"/>
                                        </p:tgtEl>
                                        <p:attrNameLst>
                                          <p:attrName>ppt_x</p:attrName>
                                          <p:attrName>ppt_y</p:attrName>
                                        </p:attrNameLst>
                                      </p:cBhvr>
                                      <p:rCtr x="9500" y="3900"/>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4.16667E-6 -3.33333E-6 L -0.18593 0.29398 " pathEditMode="relative" rAng="0" ptsTypes="AA">
                                      <p:cBhvr>
                                        <p:cTn id="30" dur="2000" fill="hold"/>
                                        <p:tgtEl>
                                          <p:spTgt spid="163917"/>
                                        </p:tgtEl>
                                        <p:attrNameLst>
                                          <p:attrName>ppt_x</p:attrName>
                                          <p:attrName>ppt_y</p:attrName>
                                        </p:attrNameLst>
                                      </p:cBhvr>
                                      <p:rCtr x="-9300" y="14700"/>
                                    </p:animMotion>
                                  </p:childTnLst>
                                </p:cTn>
                              </p:par>
                              <p:par>
                                <p:cTn id="31" presetID="0" presetClass="path" presetSubtype="0" accel="50000" decel="50000" fill="hold" nodeType="withEffect">
                                  <p:stCondLst>
                                    <p:cond delay="0"/>
                                  </p:stCondLst>
                                  <p:childTnLst>
                                    <p:animMotion origin="layout" path="M 8.33333E-7 -1.48148E-6 L -0.25469 0.14005 " pathEditMode="relative" rAng="0" ptsTypes="AA">
                                      <p:cBhvr>
                                        <p:cTn id="32" dur="2000" fill="hold"/>
                                        <p:tgtEl>
                                          <p:spTgt spid="163922"/>
                                        </p:tgtEl>
                                        <p:attrNameLst>
                                          <p:attrName>ppt_x</p:attrName>
                                          <p:attrName>ppt_y</p:attrName>
                                        </p:attrNameLst>
                                      </p:cBhvr>
                                      <p:rCtr x="-12700" y="7000"/>
                                    </p:animMotion>
                                  </p:childTnLst>
                                </p:cTn>
                              </p:par>
                              <p:par>
                                <p:cTn id="33" presetID="0" presetClass="path" presetSubtype="0" accel="50000" decel="50000" fill="hold" grpId="1" nodeType="withEffect">
                                  <p:stCondLst>
                                    <p:cond delay="0"/>
                                  </p:stCondLst>
                                  <p:childTnLst>
                                    <p:animMotion origin="layout" path="M 4.16667E-6 4.33858E-6 L -0.18021 0.07816 " pathEditMode="relative" rAng="0" ptsTypes="AA">
                                      <p:cBhvr>
                                        <p:cTn id="34" dur="2000" fill="hold"/>
                                        <p:tgtEl>
                                          <p:spTgt spid="164236"/>
                                        </p:tgtEl>
                                        <p:attrNameLst>
                                          <p:attrName>ppt_x</p:attrName>
                                          <p:attrName>ppt_y</p:attrName>
                                        </p:attrNameLst>
                                      </p:cBhvr>
                                      <p:rCtr x="-9000" y="3900"/>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2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42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30" grpId="0"/>
      <p:bldP spid="164230" grpId="1"/>
      <p:bldP spid="164236" grpId="0"/>
      <p:bldP spid="164236" grpId="1"/>
      <p:bldP spid="164237" grpId="0" animBg="1"/>
      <p:bldP spid="164238" grpId="0" animBg="1"/>
      <p:bldP spid="1642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11188" y="404813"/>
            <a:ext cx="7561262" cy="955675"/>
          </a:xfrm>
          <a:prstGeom prst="rect">
            <a:avLst/>
          </a:prstGeom>
          <a:noFill/>
          <a:ln w="9525">
            <a:solidFill>
              <a:schemeClr val="bg1"/>
            </a:solidFill>
            <a:miter lim="800000"/>
            <a:headEnd/>
            <a:tailEnd/>
          </a:ln>
        </p:spPr>
        <p:txBody>
          <a:bodyPr>
            <a:spAutoFit/>
          </a:bodyPr>
          <a:lstStyle/>
          <a:p>
            <a:r>
              <a:rPr lang="en-GB" sz="2800">
                <a:solidFill>
                  <a:schemeClr val="bg1"/>
                </a:solidFill>
                <a:latin typeface="Comic Sans MS" pitchFamily="66" charset="0"/>
              </a:rPr>
              <a:t>Importance of cofactors: 2 homologous complexes in coagulation</a:t>
            </a:r>
          </a:p>
        </p:txBody>
      </p:sp>
      <p:grpSp>
        <p:nvGrpSpPr>
          <p:cNvPr id="20483" name="Group 3"/>
          <p:cNvGrpSpPr>
            <a:grpSpLocks/>
          </p:cNvGrpSpPr>
          <p:nvPr/>
        </p:nvGrpSpPr>
        <p:grpSpPr bwMode="auto">
          <a:xfrm>
            <a:off x="2686050" y="3092450"/>
            <a:ext cx="1423988" cy="842963"/>
            <a:chOff x="1152" y="1473"/>
            <a:chExt cx="897" cy="531"/>
          </a:xfrm>
        </p:grpSpPr>
        <p:sp>
          <p:nvSpPr>
            <p:cNvPr id="20504" name="Arc 4"/>
            <p:cNvSpPr>
              <a:spLocks/>
            </p:cNvSpPr>
            <p:nvPr/>
          </p:nvSpPr>
          <p:spPr bwMode="auto">
            <a:xfrm>
              <a:off x="1152" y="1473"/>
              <a:ext cx="448" cy="475"/>
            </a:xfrm>
            <a:custGeom>
              <a:avLst/>
              <a:gdLst>
                <a:gd name="T0" fmla="*/ 0 w 21600"/>
                <a:gd name="T1" fmla="*/ 475 h 21599"/>
                <a:gd name="T2" fmla="*/ 447 w 21600"/>
                <a:gd name="T3" fmla="*/ 0 h 21599"/>
                <a:gd name="T4" fmla="*/ 448 w 21600"/>
                <a:gd name="T5" fmla="*/ 475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88"/>
                    <a:pt x="9641" y="25"/>
                    <a:pt x="21551" y="-1"/>
                  </a:cubicBezTo>
                </a:path>
                <a:path w="21600" h="21599" stroke="0" extrusionOk="0">
                  <a:moveTo>
                    <a:pt x="0" y="21599"/>
                  </a:moveTo>
                  <a:cubicBezTo>
                    <a:pt x="0" y="9688"/>
                    <a:pt x="9641" y="25"/>
                    <a:pt x="21551" y="-1"/>
                  </a:cubicBezTo>
                  <a:lnTo>
                    <a:pt x="21600" y="21599"/>
                  </a:lnTo>
                  <a:close/>
                </a:path>
              </a:pathLst>
            </a:custGeom>
            <a:noFill/>
            <a:ln w="38100" cap="rnd">
              <a:solidFill>
                <a:srgbClr val="FFFFFF"/>
              </a:solidFill>
              <a:round/>
              <a:headEnd/>
              <a:tailEnd/>
            </a:ln>
          </p:spPr>
          <p:txBody>
            <a:bodyPr wrap="none" anchor="ctr"/>
            <a:lstStyle/>
            <a:p>
              <a:endParaRPr lang="en-US"/>
            </a:p>
          </p:txBody>
        </p:sp>
        <p:sp>
          <p:nvSpPr>
            <p:cNvPr id="20505" name="Arc 5"/>
            <p:cNvSpPr>
              <a:spLocks/>
            </p:cNvSpPr>
            <p:nvPr/>
          </p:nvSpPr>
          <p:spPr bwMode="auto">
            <a:xfrm>
              <a:off x="1600" y="1474"/>
              <a:ext cx="449" cy="530"/>
            </a:xfrm>
            <a:custGeom>
              <a:avLst/>
              <a:gdLst>
                <a:gd name="T0" fmla="*/ 0 w 21648"/>
                <a:gd name="T1" fmla="*/ 0 h 21600"/>
                <a:gd name="T2" fmla="*/ 449 w 21648"/>
                <a:gd name="T3" fmla="*/ 530 h 21600"/>
                <a:gd name="T4" fmla="*/ 1 w 21648"/>
                <a:gd name="T5" fmla="*/ 530 h 21600"/>
                <a:gd name="T6" fmla="*/ 0 60000 65536"/>
                <a:gd name="T7" fmla="*/ 0 60000 65536"/>
                <a:gd name="T8" fmla="*/ 0 60000 65536"/>
                <a:gd name="T9" fmla="*/ 0 w 21648"/>
                <a:gd name="T10" fmla="*/ 0 h 21600"/>
                <a:gd name="T11" fmla="*/ 21648 w 21648"/>
                <a:gd name="T12" fmla="*/ 21600 h 21600"/>
              </a:gdLst>
              <a:ahLst/>
              <a:cxnLst>
                <a:cxn ang="T6">
                  <a:pos x="T0" y="T1"/>
                </a:cxn>
                <a:cxn ang="T7">
                  <a:pos x="T2" y="T3"/>
                </a:cxn>
                <a:cxn ang="T8">
                  <a:pos x="T4" y="T5"/>
                </a:cxn>
              </a:cxnLst>
              <a:rect l="T9" t="T10" r="T11" b="T12"/>
              <a:pathLst>
                <a:path w="21648" h="21600" fill="none" extrusionOk="0">
                  <a:moveTo>
                    <a:pt x="0" y="0"/>
                  </a:moveTo>
                  <a:cubicBezTo>
                    <a:pt x="16" y="0"/>
                    <a:pt x="32" y="-1"/>
                    <a:pt x="48" y="0"/>
                  </a:cubicBezTo>
                  <a:cubicBezTo>
                    <a:pt x="11977" y="0"/>
                    <a:pt x="21648" y="9670"/>
                    <a:pt x="21648" y="21600"/>
                  </a:cubicBezTo>
                </a:path>
                <a:path w="21648" h="21600" stroke="0" extrusionOk="0">
                  <a:moveTo>
                    <a:pt x="0" y="0"/>
                  </a:moveTo>
                  <a:cubicBezTo>
                    <a:pt x="16" y="0"/>
                    <a:pt x="32" y="-1"/>
                    <a:pt x="48" y="0"/>
                  </a:cubicBezTo>
                  <a:cubicBezTo>
                    <a:pt x="11977" y="0"/>
                    <a:pt x="21648" y="9670"/>
                    <a:pt x="21648" y="21600"/>
                  </a:cubicBezTo>
                  <a:lnTo>
                    <a:pt x="48" y="21600"/>
                  </a:lnTo>
                  <a:close/>
                </a:path>
              </a:pathLst>
            </a:custGeom>
            <a:noFill/>
            <a:ln w="38100" cap="rnd">
              <a:solidFill>
                <a:srgbClr val="FFFFFF"/>
              </a:solidFill>
              <a:round/>
              <a:headEnd/>
              <a:tailEnd type="triangle" w="med" len="med"/>
            </a:ln>
          </p:spPr>
          <p:txBody>
            <a:bodyPr wrap="none" anchor="ctr"/>
            <a:lstStyle/>
            <a:p>
              <a:endParaRPr lang="en-US"/>
            </a:p>
          </p:txBody>
        </p:sp>
      </p:grpSp>
      <p:sp>
        <p:nvSpPr>
          <p:cNvPr id="20484" name="Rectangle 6"/>
          <p:cNvSpPr>
            <a:spLocks noChangeArrowheads="1"/>
          </p:cNvSpPr>
          <p:nvPr/>
        </p:nvSpPr>
        <p:spPr bwMode="auto">
          <a:xfrm>
            <a:off x="3324225" y="2501900"/>
            <a:ext cx="290513" cy="363538"/>
          </a:xfrm>
          <a:prstGeom prst="rect">
            <a:avLst/>
          </a:prstGeom>
          <a:noFill/>
          <a:ln w="12700">
            <a:noFill/>
            <a:miter lim="800000"/>
            <a:headEnd/>
            <a:tailEnd/>
          </a:ln>
        </p:spPr>
        <p:txBody>
          <a:bodyPr wrap="none" lIns="90487" tIns="44450" rIns="90487" bIns="44450">
            <a:spAutoFit/>
          </a:bodyPr>
          <a:lstStyle/>
          <a:p>
            <a:pPr eaLnBrk="0" hangingPunct="0"/>
            <a:r>
              <a:rPr lang="en-GB">
                <a:solidFill>
                  <a:srgbClr val="FFFFFF"/>
                </a:solidFill>
                <a:latin typeface="Comic Sans MS" pitchFamily="66" charset="0"/>
              </a:rPr>
              <a:t>+</a:t>
            </a:r>
          </a:p>
        </p:txBody>
      </p:sp>
      <p:sp>
        <p:nvSpPr>
          <p:cNvPr id="20485" name="Rectangle 7"/>
          <p:cNvSpPr>
            <a:spLocks noChangeArrowheads="1"/>
          </p:cNvSpPr>
          <p:nvPr/>
        </p:nvSpPr>
        <p:spPr bwMode="auto">
          <a:xfrm>
            <a:off x="2460625" y="3929063"/>
            <a:ext cx="519113" cy="393700"/>
          </a:xfrm>
          <a:prstGeom prst="rect">
            <a:avLst/>
          </a:prstGeom>
          <a:noFill/>
          <a:ln w="12700">
            <a:noFill/>
            <a:miter lim="800000"/>
            <a:headEnd/>
            <a:tailEnd/>
          </a:ln>
        </p:spPr>
        <p:txBody>
          <a:bodyPr wrap="none" lIns="90487" tIns="44450" rIns="90487" bIns="44450">
            <a:spAutoFit/>
          </a:bodyPr>
          <a:lstStyle/>
          <a:p>
            <a:pPr eaLnBrk="0" hangingPunct="0"/>
            <a:r>
              <a:rPr lang="en-GB" sz="2000">
                <a:solidFill>
                  <a:srgbClr val="FFFFFF"/>
                </a:solidFill>
                <a:latin typeface="Comic Sans MS" pitchFamily="66" charset="0"/>
              </a:rPr>
              <a:t>FX</a:t>
            </a:r>
          </a:p>
        </p:txBody>
      </p:sp>
      <p:sp>
        <p:nvSpPr>
          <p:cNvPr id="20486" name="Rectangle 8"/>
          <p:cNvSpPr>
            <a:spLocks noChangeArrowheads="1"/>
          </p:cNvSpPr>
          <p:nvPr/>
        </p:nvSpPr>
        <p:spPr bwMode="auto">
          <a:xfrm>
            <a:off x="3819525" y="3967163"/>
            <a:ext cx="3833813" cy="393700"/>
          </a:xfrm>
          <a:prstGeom prst="rect">
            <a:avLst/>
          </a:prstGeom>
          <a:noFill/>
          <a:ln w="12700">
            <a:noFill/>
            <a:miter lim="800000"/>
            <a:headEnd/>
            <a:tailEnd/>
          </a:ln>
        </p:spPr>
        <p:txBody>
          <a:bodyPr wrap="none" lIns="90487" tIns="44450" rIns="90487" bIns="44450">
            <a:spAutoFit/>
          </a:bodyPr>
          <a:lstStyle/>
          <a:p>
            <a:pPr eaLnBrk="0" hangingPunct="0"/>
            <a:r>
              <a:rPr lang="en-GB" sz="2000" b="1">
                <a:solidFill>
                  <a:schemeClr val="accent1"/>
                </a:solidFill>
                <a:latin typeface="Comic Sans MS" pitchFamily="66" charset="0"/>
              </a:rPr>
              <a:t>FXa      serine protease </a:t>
            </a:r>
            <a:r>
              <a:rPr lang="en-GB">
                <a:solidFill>
                  <a:schemeClr val="bg1"/>
                </a:solidFill>
                <a:latin typeface="Comic Sans MS" pitchFamily="66" charset="0"/>
              </a:rPr>
              <a:t>Ca2+</a:t>
            </a:r>
          </a:p>
        </p:txBody>
      </p:sp>
      <p:sp>
        <p:nvSpPr>
          <p:cNvPr id="20487" name="Rectangle 9"/>
          <p:cNvSpPr>
            <a:spLocks noChangeArrowheads="1"/>
          </p:cNvSpPr>
          <p:nvPr/>
        </p:nvSpPr>
        <p:spPr bwMode="auto">
          <a:xfrm>
            <a:off x="3060700" y="2709863"/>
            <a:ext cx="4886325" cy="393700"/>
          </a:xfrm>
          <a:prstGeom prst="rect">
            <a:avLst/>
          </a:prstGeom>
          <a:noFill/>
          <a:ln w="12700">
            <a:noFill/>
            <a:miter lim="800000"/>
            <a:headEnd/>
            <a:tailEnd/>
          </a:ln>
        </p:spPr>
        <p:txBody>
          <a:bodyPr wrap="none" lIns="90487" tIns="44450" rIns="90487" bIns="44450">
            <a:spAutoFit/>
          </a:bodyPr>
          <a:lstStyle/>
          <a:p>
            <a:pPr eaLnBrk="0" hangingPunct="0"/>
            <a:r>
              <a:rPr lang="en-GB" sz="2000" b="1">
                <a:solidFill>
                  <a:srgbClr val="FF99FF"/>
                </a:solidFill>
                <a:latin typeface="Comic Sans MS" pitchFamily="66" charset="0"/>
              </a:rPr>
              <a:t>FVIIIa		cofactor   </a:t>
            </a:r>
            <a:r>
              <a:rPr lang="en-GB" sz="2000" b="1">
                <a:solidFill>
                  <a:schemeClr val="bg1"/>
                </a:solidFill>
                <a:latin typeface="Comic Sans MS" pitchFamily="66" charset="0"/>
              </a:rPr>
              <a:t>PL (platelet)</a:t>
            </a:r>
          </a:p>
        </p:txBody>
      </p:sp>
      <p:sp>
        <p:nvSpPr>
          <p:cNvPr id="20488" name="Rectangle 10"/>
          <p:cNvSpPr>
            <a:spLocks noChangeArrowheads="1"/>
          </p:cNvSpPr>
          <p:nvPr/>
        </p:nvSpPr>
        <p:spPr bwMode="auto">
          <a:xfrm>
            <a:off x="3111500" y="2252663"/>
            <a:ext cx="4597400" cy="393700"/>
          </a:xfrm>
          <a:prstGeom prst="rect">
            <a:avLst/>
          </a:prstGeom>
          <a:noFill/>
          <a:ln w="12700">
            <a:noFill/>
            <a:miter lim="800000"/>
            <a:headEnd/>
            <a:tailEnd/>
          </a:ln>
        </p:spPr>
        <p:txBody>
          <a:bodyPr wrap="none" lIns="90487" tIns="44450" rIns="90487" bIns="44450">
            <a:spAutoFit/>
          </a:bodyPr>
          <a:lstStyle/>
          <a:p>
            <a:pPr eaLnBrk="0" hangingPunct="0"/>
            <a:r>
              <a:rPr lang="en-GB" sz="2000" b="1">
                <a:solidFill>
                  <a:schemeClr val="accent1"/>
                </a:solidFill>
                <a:latin typeface="Comic Sans MS" pitchFamily="66" charset="0"/>
              </a:rPr>
              <a:t>FIXa	        serine protease </a:t>
            </a:r>
            <a:r>
              <a:rPr lang="en-GB">
                <a:solidFill>
                  <a:schemeClr val="bg1"/>
                </a:solidFill>
                <a:latin typeface="Comic Sans MS" pitchFamily="66" charset="0"/>
              </a:rPr>
              <a:t>Ca2+</a:t>
            </a:r>
            <a:r>
              <a:rPr lang="en-GB" sz="2000" b="1">
                <a:solidFill>
                  <a:schemeClr val="accent1"/>
                </a:solidFill>
                <a:latin typeface="Comic Sans MS" pitchFamily="66" charset="0"/>
              </a:rPr>
              <a:t> </a:t>
            </a:r>
          </a:p>
        </p:txBody>
      </p:sp>
      <p:sp>
        <p:nvSpPr>
          <p:cNvPr id="20489" name="Rectangle 11"/>
          <p:cNvSpPr>
            <a:spLocks noChangeArrowheads="1"/>
          </p:cNvSpPr>
          <p:nvPr/>
        </p:nvSpPr>
        <p:spPr bwMode="auto">
          <a:xfrm>
            <a:off x="3981450" y="4170363"/>
            <a:ext cx="290513" cy="363537"/>
          </a:xfrm>
          <a:prstGeom prst="rect">
            <a:avLst/>
          </a:prstGeom>
          <a:noFill/>
          <a:ln w="12700">
            <a:noFill/>
            <a:miter lim="800000"/>
            <a:headEnd/>
            <a:tailEnd/>
          </a:ln>
        </p:spPr>
        <p:txBody>
          <a:bodyPr wrap="none" lIns="90487" tIns="44450" rIns="90487" bIns="44450">
            <a:spAutoFit/>
          </a:bodyPr>
          <a:lstStyle/>
          <a:p>
            <a:pPr eaLnBrk="0" hangingPunct="0"/>
            <a:r>
              <a:rPr lang="en-GB">
                <a:solidFill>
                  <a:srgbClr val="FFFFFF"/>
                </a:solidFill>
                <a:latin typeface="Comic Sans MS" pitchFamily="66" charset="0"/>
              </a:rPr>
              <a:t>+</a:t>
            </a:r>
          </a:p>
        </p:txBody>
      </p:sp>
      <p:sp>
        <p:nvSpPr>
          <p:cNvPr id="20490" name="Rectangle 12"/>
          <p:cNvSpPr>
            <a:spLocks noChangeArrowheads="1"/>
          </p:cNvSpPr>
          <p:nvPr/>
        </p:nvSpPr>
        <p:spPr bwMode="auto">
          <a:xfrm>
            <a:off x="2663825" y="5619750"/>
            <a:ext cx="1643063" cy="393700"/>
          </a:xfrm>
          <a:prstGeom prst="rect">
            <a:avLst/>
          </a:prstGeom>
          <a:noFill/>
          <a:ln w="12700">
            <a:noFill/>
            <a:miter lim="800000"/>
            <a:headEnd/>
            <a:tailEnd/>
          </a:ln>
        </p:spPr>
        <p:txBody>
          <a:bodyPr wrap="none" lIns="90487" tIns="44450" rIns="90487" bIns="44450">
            <a:spAutoFit/>
          </a:bodyPr>
          <a:lstStyle/>
          <a:p>
            <a:pPr eaLnBrk="0" hangingPunct="0"/>
            <a:r>
              <a:rPr lang="en-GB" sz="2000">
                <a:solidFill>
                  <a:srgbClr val="FFFFFF"/>
                </a:solidFill>
                <a:latin typeface="Comic Sans MS" pitchFamily="66" charset="0"/>
              </a:rPr>
              <a:t>Prothrombin</a:t>
            </a:r>
          </a:p>
        </p:txBody>
      </p:sp>
      <p:sp>
        <p:nvSpPr>
          <p:cNvPr id="20491" name="Rectangle 13"/>
          <p:cNvSpPr>
            <a:spLocks noChangeArrowheads="1"/>
          </p:cNvSpPr>
          <p:nvPr/>
        </p:nvSpPr>
        <p:spPr bwMode="auto">
          <a:xfrm>
            <a:off x="4391025" y="5619750"/>
            <a:ext cx="1765300" cy="515938"/>
          </a:xfrm>
          <a:prstGeom prst="rect">
            <a:avLst/>
          </a:prstGeom>
          <a:noFill/>
          <a:ln w="12700">
            <a:noFill/>
            <a:miter lim="800000"/>
            <a:headEnd/>
            <a:tailEnd/>
          </a:ln>
        </p:spPr>
        <p:txBody>
          <a:bodyPr wrap="none" lIns="90487" tIns="44450" rIns="90487" bIns="44450">
            <a:spAutoFit/>
          </a:bodyPr>
          <a:lstStyle/>
          <a:p>
            <a:pPr eaLnBrk="0" hangingPunct="0"/>
            <a:r>
              <a:rPr lang="en-GB" sz="2800" b="1">
                <a:solidFill>
                  <a:schemeClr val="accent1"/>
                </a:solidFill>
                <a:latin typeface="Comic Sans MS" pitchFamily="66" charset="0"/>
              </a:rPr>
              <a:t>Thrombin</a:t>
            </a:r>
          </a:p>
        </p:txBody>
      </p:sp>
      <p:sp>
        <p:nvSpPr>
          <p:cNvPr id="20492" name="Rectangle 14"/>
          <p:cNvSpPr>
            <a:spLocks noChangeArrowheads="1"/>
          </p:cNvSpPr>
          <p:nvPr/>
        </p:nvSpPr>
        <p:spPr bwMode="auto">
          <a:xfrm>
            <a:off x="3843338" y="4408488"/>
            <a:ext cx="3922712" cy="393700"/>
          </a:xfrm>
          <a:prstGeom prst="rect">
            <a:avLst/>
          </a:prstGeom>
          <a:noFill/>
          <a:ln w="12700">
            <a:noFill/>
            <a:miter lim="800000"/>
            <a:headEnd/>
            <a:tailEnd/>
          </a:ln>
        </p:spPr>
        <p:txBody>
          <a:bodyPr wrap="none" lIns="90487" tIns="44450" rIns="90487" bIns="44450">
            <a:spAutoFit/>
          </a:bodyPr>
          <a:lstStyle/>
          <a:p>
            <a:pPr eaLnBrk="0" hangingPunct="0"/>
            <a:r>
              <a:rPr lang="en-GB" sz="2000" b="1">
                <a:solidFill>
                  <a:srgbClr val="FF99FF"/>
                </a:solidFill>
                <a:latin typeface="Comic Sans MS" pitchFamily="66" charset="0"/>
              </a:rPr>
              <a:t>FVa      cofactor  </a:t>
            </a:r>
            <a:r>
              <a:rPr lang="en-GB" b="1">
                <a:solidFill>
                  <a:schemeClr val="bg1"/>
                </a:solidFill>
                <a:latin typeface="Comic Sans MS" pitchFamily="66" charset="0"/>
              </a:rPr>
              <a:t>PL (platelet)</a:t>
            </a:r>
          </a:p>
        </p:txBody>
      </p:sp>
      <p:grpSp>
        <p:nvGrpSpPr>
          <p:cNvPr id="20493" name="Group 15"/>
          <p:cNvGrpSpPr>
            <a:grpSpLocks/>
          </p:cNvGrpSpPr>
          <p:nvPr/>
        </p:nvGrpSpPr>
        <p:grpSpPr bwMode="auto">
          <a:xfrm>
            <a:off x="3403600" y="4797425"/>
            <a:ext cx="1423988" cy="842963"/>
            <a:chOff x="1152" y="1473"/>
            <a:chExt cx="897" cy="531"/>
          </a:xfrm>
        </p:grpSpPr>
        <p:sp>
          <p:nvSpPr>
            <p:cNvPr id="20502" name="Arc 16"/>
            <p:cNvSpPr>
              <a:spLocks/>
            </p:cNvSpPr>
            <p:nvPr/>
          </p:nvSpPr>
          <p:spPr bwMode="auto">
            <a:xfrm>
              <a:off x="1152" y="1473"/>
              <a:ext cx="448" cy="475"/>
            </a:xfrm>
            <a:custGeom>
              <a:avLst/>
              <a:gdLst>
                <a:gd name="T0" fmla="*/ 0 w 21600"/>
                <a:gd name="T1" fmla="*/ 475 h 21599"/>
                <a:gd name="T2" fmla="*/ 447 w 21600"/>
                <a:gd name="T3" fmla="*/ 0 h 21599"/>
                <a:gd name="T4" fmla="*/ 448 w 21600"/>
                <a:gd name="T5" fmla="*/ 475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688"/>
                    <a:pt x="9641" y="25"/>
                    <a:pt x="21551" y="-1"/>
                  </a:cubicBezTo>
                </a:path>
                <a:path w="21600" h="21599" stroke="0" extrusionOk="0">
                  <a:moveTo>
                    <a:pt x="0" y="21599"/>
                  </a:moveTo>
                  <a:cubicBezTo>
                    <a:pt x="0" y="9688"/>
                    <a:pt x="9641" y="25"/>
                    <a:pt x="21551" y="-1"/>
                  </a:cubicBezTo>
                  <a:lnTo>
                    <a:pt x="21600" y="21599"/>
                  </a:lnTo>
                  <a:close/>
                </a:path>
              </a:pathLst>
            </a:custGeom>
            <a:noFill/>
            <a:ln w="38100" cap="rnd">
              <a:solidFill>
                <a:srgbClr val="FFFFFF"/>
              </a:solidFill>
              <a:round/>
              <a:headEnd/>
              <a:tailEnd/>
            </a:ln>
          </p:spPr>
          <p:txBody>
            <a:bodyPr wrap="none" anchor="ctr"/>
            <a:lstStyle/>
            <a:p>
              <a:endParaRPr lang="en-US"/>
            </a:p>
          </p:txBody>
        </p:sp>
        <p:sp>
          <p:nvSpPr>
            <p:cNvPr id="20503" name="Arc 17"/>
            <p:cNvSpPr>
              <a:spLocks/>
            </p:cNvSpPr>
            <p:nvPr/>
          </p:nvSpPr>
          <p:spPr bwMode="auto">
            <a:xfrm>
              <a:off x="1600" y="1474"/>
              <a:ext cx="449" cy="530"/>
            </a:xfrm>
            <a:custGeom>
              <a:avLst/>
              <a:gdLst>
                <a:gd name="T0" fmla="*/ 0 w 21648"/>
                <a:gd name="T1" fmla="*/ 0 h 21600"/>
                <a:gd name="T2" fmla="*/ 449 w 21648"/>
                <a:gd name="T3" fmla="*/ 530 h 21600"/>
                <a:gd name="T4" fmla="*/ 1 w 21648"/>
                <a:gd name="T5" fmla="*/ 530 h 21600"/>
                <a:gd name="T6" fmla="*/ 0 60000 65536"/>
                <a:gd name="T7" fmla="*/ 0 60000 65536"/>
                <a:gd name="T8" fmla="*/ 0 60000 65536"/>
                <a:gd name="T9" fmla="*/ 0 w 21648"/>
                <a:gd name="T10" fmla="*/ 0 h 21600"/>
                <a:gd name="T11" fmla="*/ 21648 w 21648"/>
                <a:gd name="T12" fmla="*/ 21600 h 21600"/>
              </a:gdLst>
              <a:ahLst/>
              <a:cxnLst>
                <a:cxn ang="T6">
                  <a:pos x="T0" y="T1"/>
                </a:cxn>
                <a:cxn ang="T7">
                  <a:pos x="T2" y="T3"/>
                </a:cxn>
                <a:cxn ang="T8">
                  <a:pos x="T4" y="T5"/>
                </a:cxn>
              </a:cxnLst>
              <a:rect l="T9" t="T10" r="T11" b="T12"/>
              <a:pathLst>
                <a:path w="21648" h="21600" fill="none" extrusionOk="0">
                  <a:moveTo>
                    <a:pt x="0" y="0"/>
                  </a:moveTo>
                  <a:cubicBezTo>
                    <a:pt x="16" y="0"/>
                    <a:pt x="32" y="-1"/>
                    <a:pt x="48" y="0"/>
                  </a:cubicBezTo>
                  <a:cubicBezTo>
                    <a:pt x="11977" y="0"/>
                    <a:pt x="21648" y="9670"/>
                    <a:pt x="21648" y="21600"/>
                  </a:cubicBezTo>
                </a:path>
                <a:path w="21648" h="21600" stroke="0" extrusionOk="0">
                  <a:moveTo>
                    <a:pt x="0" y="0"/>
                  </a:moveTo>
                  <a:cubicBezTo>
                    <a:pt x="16" y="0"/>
                    <a:pt x="32" y="-1"/>
                    <a:pt x="48" y="0"/>
                  </a:cubicBezTo>
                  <a:cubicBezTo>
                    <a:pt x="11977" y="0"/>
                    <a:pt x="21648" y="9670"/>
                    <a:pt x="21648" y="21600"/>
                  </a:cubicBezTo>
                  <a:lnTo>
                    <a:pt x="48" y="21600"/>
                  </a:lnTo>
                  <a:close/>
                </a:path>
              </a:pathLst>
            </a:custGeom>
            <a:noFill/>
            <a:ln w="38100" cap="rnd">
              <a:solidFill>
                <a:srgbClr val="FFFFFF"/>
              </a:solidFill>
              <a:round/>
              <a:headEnd/>
              <a:tailEnd type="triangle" w="med" len="med"/>
            </a:ln>
          </p:spPr>
          <p:txBody>
            <a:bodyPr wrap="none" anchor="ctr"/>
            <a:lstStyle/>
            <a:p>
              <a:endParaRPr lang="en-US"/>
            </a:p>
          </p:txBody>
        </p:sp>
      </p:grpSp>
      <p:sp>
        <p:nvSpPr>
          <p:cNvPr id="20494" name="Oval 18"/>
          <p:cNvSpPr>
            <a:spLocks noChangeArrowheads="1"/>
          </p:cNvSpPr>
          <p:nvPr/>
        </p:nvSpPr>
        <p:spPr bwMode="auto">
          <a:xfrm>
            <a:off x="2952750" y="3902075"/>
            <a:ext cx="1752600" cy="1046163"/>
          </a:xfrm>
          <a:prstGeom prst="ellipse">
            <a:avLst/>
          </a:prstGeom>
          <a:noFill/>
          <a:ln w="38100">
            <a:solidFill>
              <a:schemeClr val="bg1"/>
            </a:solidFill>
            <a:round/>
            <a:headEnd/>
            <a:tailEnd/>
          </a:ln>
        </p:spPr>
        <p:txBody>
          <a:bodyPr wrap="none" anchor="ctr"/>
          <a:lstStyle/>
          <a:p>
            <a:endParaRPr lang="en-US"/>
          </a:p>
        </p:txBody>
      </p:sp>
      <p:sp>
        <p:nvSpPr>
          <p:cNvPr id="20495" name="Text Box 19"/>
          <p:cNvSpPr txBox="1">
            <a:spLocks noChangeArrowheads="1"/>
          </p:cNvSpPr>
          <p:nvPr/>
        </p:nvSpPr>
        <p:spPr bwMode="auto">
          <a:xfrm>
            <a:off x="3181350" y="4024313"/>
            <a:ext cx="647700" cy="396875"/>
          </a:xfrm>
          <a:prstGeom prst="rect">
            <a:avLst/>
          </a:prstGeom>
          <a:noFill/>
          <a:ln w="9525">
            <a:noFill/>
            <a:miter lim="800000"/>
            <a:headEnd/>
            <a:tailEnd/>
          </a:ln>
        </p:spPr>
        <p:txBody>
          <a:bodyPr wrap="none">
            <a:spAutoFit/>
          </a:bodyPr>
          <a:lstStyle/>
          <a:p>
            <a:r>
              <a:rPr lang="en-GB" sz="2000">
                <a:solidFill>
                  <a:schemeClr val="bg1"/>
                </a:solidFill>
                <a:latin typeface="Comic Sans MS" pitchFamily="66" charset="0"/>
              </a:rPr>
              <a:t>Ca</a:t>
            </a:r>
            <a:r>
              <a:rPr lang="en-GB" sz="2000" baseline="30000">
                <a:solidFill>
                  <a:schemeClr val="bg1"/>
                </a:solidFill>
                <a:latin typeface="Comic Sans MS" pitchFamily="66" charset="0"/>
              </a:rPr>
              <a:t>2+</a:t>
            </a:r>
            <a:endParaRPr lang="en-GB" sz="2000">
              <a:solidFill>
                <a:schemeClr val="bg1"/>
              </a:solidFill>
              <a:latin typeface="Comic Sans MS" pitchFamily="66" charset="0"/>
            </a:endParaRPr>
          </a:p>
        </p:txBody>
      </p:sp>
      <p:sp>
        <p:nvSpPr>
          <p:cNvPr id="20496" name="Text Box 20"/>
          <p:cNvSpPr txBox="1">
            <a:spLocks noChangeArrowheads="1"/>
          </p:cNvSpPr>
          <p:nvPr/>
        </p:nvSpPr>
        <p:spPr bwMode="auto">
          <a:xfrm>
            <a:off x="3257550" y="4481513"/>
            <a:ext cx="455613" cy="396875"/>
          </a:xfrm>
          <a:prstGeom prst="rect">
            <a:avLst/>
          </a:prstGeom>
          <a:noFill/>
          <a:ln w="9525">
            <a:noFill/>
            <a:miter lim="800000"/>
            <a:headEnd/>
            <a:tailEnd/>
          </a:ln>
        </p:spPr>
        <p:txBody>
          <a:bodyPr wrap="none">
            <a:spAutoFit/>
          </a:bodyPr>
          <a:lstStyle/>
          <a:p>
            <a:r>
              <a:rPr lang="en-GB" sz="2000">
                <a:solidFill>
                  <a:schemeClr val="bg1"/>
                </a:solidFill>
                <a:latin typeface="Comic Sans MS" pitchFamily="66" charset="0"/>
              </a:rPr>
              <a:t>PL</a:t>
            </a:r>
          </a:p>
        </p:txBody>
      </p:sp>
      <p:sp>
        <p:nvSpPr>
          <p:cNvPr id="20497" name="Oval 21"/>
          <p:cNvSpPr>
            <a:spLocks noChangeArrowheads="1"/>
          </p:cNvSpPr>
          <p:nvPr/>
        </p:nvSpPr>
        <p:spPr bwMode="auto">
          <a:xfrm>
            <a:off x="2339975" y="2133600"/>
            <a:ext cx="1946275" cy="1046163"/>
          </a:xfrm>
          <a:prstGeom prst="ellipse">
            <a:avLst/>
          </a:prstGeom>
          <a:noFill/>
          <a:ln w="38100">
            <a:solidFill>
              <a:schemeClr val="bg1"/>
            </a:solidFill>
            <a:round/>
            <a:headEnd/>
            <a:tailEnd/>
          </a:ln>
        </p:spPr>
        <p:txBody>
          <a:bodyPr wrap="none" anchor="ctr"/>
          <a:lstStyle/>
          <a:p>
            <a:endParaRPr lang="en-US"/>
          </a:p>
        </p:txBody>
      </p:sp>
      <p:sp>
        <p:nvSpPr>
          <p:cNvPr id="20498" name="Text Box 22"/>
          <p:cNvSpPr txBox="1">
            <a:spLocks noChangeArrowheads="1"/>
          </p:cNvSpPr>
          <p:nvPr/>
        </p:nvSpPr>
        <p:spPr bwMode="auto">
          <a:xfrm>
            <a:off x="2568575" y="2255838"/>
            <a:ext cx="647700" cy="396875"/>
          </a:xfrm>
          <a:prstGeom prst="rect">
            <a:avLst/>
          </a:prstGeom>
          <a:noFill/>
          <a:ln w="9525">
            <a:noFill/>
            <a:miter lim="800000"/>
            <a:headEnd/>
            <a:tailEnd/>
          </a:ln>
        </p:spPr>
        <p:txBody>
          <a:bodyPr wrap="none">
            <a:spAutoFit/>
          </a:bodyPr>
          <a:lstStyle/>
          <a:p>
            <a:r>
              <a:rPr lang="en-GB" sz="2000">
                <a:solidFill>
                  <a:schemeClr val="bg1"/>
                </a:solidFill>
                <a:latin typeface="Comic Sans MS" pitchFamily="66" charset="0"/>
              </a:rPr>
              <a:t>Ca</a:t>
            </a:r>
            <a:r>
              <a:rPr lang="en-GB" sz="2000" baseline="30000">
                <a:solidFill>
                  <a:schemeClr val="bg1"/>
                </a:solidFill>
                <a:latin typeface="Comic Sans MS" pitchFamily="66" charset="0"/>
              </a:rPr>
              <a:t>2+</a:t>
            </a:r>
            <a:endParaRPr lang="en-GB" sz="2000">
              <a:solidFill>
                <a:schemeClr val="bg1"/>
              </a:solidFill>
              <a:latin typeface="Comic Sans MS" pitchFamily="66" charset="0"/>
            </a:endParaRPr>
          </a:p>
        </p:txBody>
      </p:sp>
      <p:sp>
        <p:nvSpPr>
          <p:cNvPr id="20499" name="Text Box 23"/>
          <p:cNvSpPr txBox="1">
            <a:spLocks noChangeArrowheads="1"/>
          </p:cNvSpPr>
          <p:nvPr/>
        </p:nvSpPr>
        <p:spPr bwMode="auto">
          <a:xfrm>
            <a:off x="2644775" y="2713038"/>
            <a:ext cx="455613" cy="396875"/>
          </a:xfrm>
          <a:prstGeom prst="rect">
            <a:avLst/>
          </a:prstGeom>
          <a:noFill/>
          <a:ln w="9525">
            <a:noFill/>
            <a:miter lim="800000"/>
            <a:headEnd/>
            <a:tailEnd/>
          </a:ln>
        </p:spPr>
        <p:txBody>
          <a:bodyPr wrap="none">
            <a:spAutoFit/>
          </a:bodyPr>
          <a:lstStyle/>
          <a:p>
            <a:r>
              <a:rPr lang="en-GB" sz="2000">
                <a:solidFill>
                  <a:schemeClr val="bg1"/>
                </a:solidFill>
                <a:latin typeface="Comic Sans MS" pitchFamily="66" charset="0"/>
              </a:rPr>
              <a:t>PL</a:t>
            </a:r>
          </a:p>
        </p:txBody>
      </p:sp>
      <p:sp>
        <p:nvSpPr>
          <p:cNvPr id="20500" name="Text Box 26"/>
          <p:cNvSpPr txBox="1">
            <a:spLocks noChangeArrowheads="1"/>
          </p:cNvSpPr>
          <p:nvPr/>
        </p:nvSpPr>
        <p:spPr bwMode="auto">
          <a:xfrm>
            <a:off x="323850" y="2513013"/>
            <a:ext cx="1933575" cy="376237"/>
          </a:xfrm>
          <a:prstGeom prst="rect">
            <a:avLst/>
          </a:prstGeom>
          <a:noFill/>
          <a:ln w="9525">
            <a:solidFill>
              <a:srgbClr val="FFFF00"/>
            </a:solidFill>
            <a:miter lim="800000"/>
            <a:headEnd/>
            <a:tailEnd/>
          </a:ln>
        </p:spPr>
        <p:txBody>
          <a:bodyPr wrap="none">
            <a:spAutoFit/>
          </a:bodyPr>
          <a:lstStyle/>
          <a:p>
            <a:r>
              <a:rPr lang="en-GB" b="1">
                <a:solidFill>
                  <a:schemeClr val="bg1"/>
                </a:solidFill>
              </a:rPr>
              <a:t>Intrinsic Tenase</a:t>
            </a:r>
          </a:p>
        </p:txBody>
      </p:sp>
      <p:sp>
        <p:nvSpPr>
          <p:cNvPr id="20501" name="Text Box 27"/>
          <p:cNvSpPr txBox="1">
            <a:spLocks noChangeArrowheads="1"/>
          </p:cNvSpPr>
          <p:nvPr/>
        </p:nvSpPr>
        <p:spPr bwMode="auto">
          <a:xfrm>
            <a:off x="487363" y="4365625"/>
            <a:ext cx="1946275" cy="376238"/>
          </a:xfrm>
          <a:prstGeom prst="rect">
            <a:avLst/>
          </a:prstGeom>
          <a:noFill/>
          <a:ln w="9525">
            <a:solidFill>
              <a:srgbClr val="FFFF00"/>
            </a:solidFill>
            <a:miter lim="800000"/>
            <a:headEnd/>
            <a:tailEnd/>
          </a:ln>
        </p:spPr>
        <p:txBody>
          <a:bodyPr wrap="none">
            <a:spAutoFit/>
          </a:bodyPr>
          <a:lstStyle/>
          <a:p>
            <a:r>
              <a:rPr lang="en-GB" b="1">
                <a:solidFill>
                  <a:schemeClr val="bg1"/>
                </a:solidFill>
              </a:rPr>
              <a:t>Prothrombinase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619250" y="1268413"/>
            <a:ext cx="5753100" cy="4319587"/>
          </a:xfrm>
          <a:prstGeom prst="rect">
            <a:avLst/>
          </a:prstGeom>
          <a:noFill/>
          <a:ln w="9525">
            <a:noFill/>
            <a:miter lim="800000"/>
            <a:headEnd/>
            <a:tailEnd/>
          </a:ln>
        </p:spPr>
      </p:pic>
      <p:sp>
        <p:nvSpPr>
          <p:cNvPr id="21507" name="Rectangle 3"/>
          <p:cNvSpPr>
            <a:spLocks noChangeArrowheads="1"/>
          </p:cNvSpPr>
          <p:nvPr/>
        </p:nvSpPr>
        <p:spPr bwMode="auto">
          <a:xfrm>
            <a:off x="5219700" y="6237288"/>
            <a:ext cx="3713163" cy="336550"/>
          </a:xfrm>
          <a:prstGeom prst="rect">
            <a:avLst/>
          </a:prstGeom>
          <a:noFill/>
          <a:ln w="9525">
            <a:noFill/>
            <a:miter lim="800000"/>
            <a:headEnd/>
            <a:tailEnd/>
          </a:ln>
        </p:spPr>
        <p:txBody>
          <a:bodyPr wrap="none">
            <a:spAutoFit/>
          </a:bodyPr>
          <a:lstStyle/>
          <a:p>
            <a:r>
              <a:rPr lang="en-GB" sz="1600" b="1">
                <a:solidFill>
                  <a:srgbClr val="000000"/>
                </a:solidFill>
                <a:latin typeface="Tahoma" pitchFamily="34" charset="0"/>
              </a:rPr>
              <a:t>Mann, K. G. Chest 2003;124:4-10S</a:t>
            </a:r>
            <a:endParaRPr lang="en-US" sz="1600" b="1">
              <a:solidFill>
                <a:srgbClr val="000000"/>
              </a:solidFill>
              <a:latin typeface="Tahoma" pitchFamily="34" charset="0"/>
            </a:endParaRPr>
          </a:p>
        </p:txBody>
      </p:sp>
      <p:sp>
        <p:nvSpPr>
          <p:cNvPr id="21508" name="Rectangle 4"/>
          <p:cNvSpPr>
            <a:spLocks noGrp="1" noChangeArrowheads="1"/>
          </p:cNvSpPr>
          <p:nvPr>
            <p:ph type="title"/>
          </p:nvPr>
        </p:nvSpPr>
        <p:spPr>
          <a:xfrm>
            <a:off x="827088" y="0"/>
            <a:ext cx="7772400" cy="1143000"/>
          </a:xfrm>
        </p:spPr>
        <p:txBody>
          <a:bodyPr/>
          <a:lstStyle/>
          <a:p>
            <a:pPr eaLnBrk="1" hangingPunct="1"/>
            <a:r>
              <a:rPr lang="en-GB" sz="3600" smtClean="0"/>
              <a:t>Complexes assemble on phospholipid surfaces</a:t>
            </a:r>
            <a:endParaRPr lang="en-US" sz="3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a:xfrm>
            <a:off x="684213" y="2133600"/>
            <a:ext cx="7772400" cy="1470025"/>
          </a:xfrm>
        </p:spPr>
        <p:txBody>
          <a:bodyPr/>
          <a:lstStyle/>
          <a:p>
            <a:pPr eaLnBrk="1" hangingPunct="1"/>
            <a:r>
              <a:rPr lang="en-GB" smtClean="0"/>
              <a:t>Factor V and Factor VIII</a:t>
            </a:r>
          </a:p>
        </p:txBody>
      </p:sp>
      <p:sp>
        <p:nvSpPr>
          <p:cNvPr id="22531" name="Rectangle 5"/>
          <p:cNvSpPr>
            <a:spLocks noGrp="1" noChangeArrowheads="1"/>
          </p:cNvSpPr>
          <p:nvPr>
            <p:ph type="subTitle" idx="1"/>
          </p:nvPr>
        </p:nvSpPr>
        <p:spPr>
          <a:xfrm>
            <a:off x="1371600" y="3889375"/>
            <a:ext cx="6400800" cy="1752600"/>
          </a:xfrm>
        </p:spPr>
        <p:txBody>
          <a:bodyPr/>
          <a:lstStyle/>
          <a:p>
            <a:pPr eaLnBrk="1" hangingPunct="1"/>
            <a:r>
              <a:rPr lang="en-GB" smtClean="0"/>
              <a:t>Similar structures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ruFVIIIgenepip"/>
          <p:cNvPicPr>
            <a:picLocks noChangeAspect="1" noChangeArrowheads="1"/>
          </p:cNvPicPr>
          <p:nvPr/>
        </p:nvPicPr>
        <p:blipFill>
          <a:blip r:embed="rId3" cstate="print"/>
          <a:srcRect t="21548" b="8418"/>
          <a:stretch>
            <a:fillRect/>
          </a:stretch>
        </p:blipFill>
        <p:spPr bwMode="auto">
          <a:xfrm>
            <a:off x="304800" y="2971800"/>
            <a:ext cx="8610600" cy="1981200"/>
          </a:xfrm>
          <a:prstGeom prst="rect">
            <a:avLst/>
          </a:prstGeom>
          <a:noFill/>
          <a:ln w="9525">
            <a:noFill/>
            <a:miter lim="800000"/>
            <a:headEnd/>
            <a:tailEnd/>
          </a:ln>
        </p:spPr>
      </p:pic>
      <p:sp>
        <p:nvSpPr>
          <p:cNvPr id="23555" name="Rectangle 3"/>
          <p:cNvSpPr>
            <a:spLocks noChangeArrowheads="1"/>
          </p:cNvSpPr>
          <p:nvPr/>
        </p:nvSpPr>
        <p:spPr bwMode="auto">
          <a:xfrm>
            <a:off x="457200" y="3886200"/>
            <a:ext cx="8305800" cy="457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3556" name="Text Box 4"/>
          <p:cNvSpPr txBox="1">
            <a:spLocks noChangeArrowheads="1"/>
          </p:cNvSpPr>
          <p:nvPr/>
        </p:nvSpPr>
        <p:spPr bwMode="auto">
          <a:xfrm>
            <a:off x="381000" y="3886200"/>
            <a:ext cx="8534400" cy="1192213"/>
          </a:xfrm>
          <a:prstGeom prst="rect">
            <a:avLst/>
          </a:prstGeom>
          <a:solidFill>
            <a:schemeClr val="bg1"/>
          </a:solidFill>
          <a:ln w="9525">
            <a:noFill/>
            <a:miter lim="800000"/>
            <a:headEnd/>
            <a:tailEnd/>
          </a:ln>
        </p:spPr>
        <p:txBody>
          <a:bodyPr>
            <a:spAutoFit/>
          </a:bodyPr>
          <a:lstStyle/>
          <a:p>
            <a:pPr>
              <a:spcBef>
                <a:spcPct val="50000"/>
              </a:spcBef>
            </a:pPr>
            <a:r>
              <a:rPr lang="en-GB" sz="1600" b="1"/>
              <a:t>  </a:t>
            </a:r>
            <a:r>
              <a:rPr lang="en-GB" b="1"/>
              <a:t>0                  40                      80                      120                  160                 200kb</a:t>
            </a:r>
          </a:p>
          <a:p>
            <a:pPr>
              <a:spcBef>
                <a:spcPct val="50000"/>
              </a:spcBef>
            </a:pPr>
            <a:r>
              <a:rPr lang="en-GB" b="1"/>
              <a:t>	Factor V 		Chromosome  1q25</a:t>
            </a:r>
          </a:p>
          <a:p>
            <a:pPr>
              <a:spcBef>
                <a:spcPct val="50000"/>
              </a:spcBef>
            </a:pPr>
            <a:r>
              <a:rPr lang="en-GB" b="1"/>
              <a:t>	Factor VIII 		Chromosome  Xq28</a:t>
            </a:r>
          </a:p>
        </p:txBody>
      </p:sp>
      <p:sp>
        <p:nvSpPr>
          <p:cNvPr id="23557" name="Rectangle 5"/>
          <p:cNvSpPr>
            <a:spLocks noChangeArrowheads="1"/>
          </p:cNvSpPr>
          <p:nvPr/>
        </p:nvSpPr>
        <p:spPr bwMode="auto">
          <a:xfrm>
            <a:off x="1354138" y="1700213"/>
            <a:ext cx="6515100" cy="822325"/>
          </a:xfrm>
          <a:prstGeom prst="rect">
            <a:avLst/>
          </a:prstGeom>
          <a:noFill/>
          <a:ln w="9525">
            <a:noFill/>
            <a:miter lim="800000"/>
            <a:headEnd/>
            <a:tailEnd/>
          </a:ln>
        </p:spPr>
        <p:txBody>
          <a:bodyPr>
            <a:spAutoFit/>
          </a:bodyPr>
          <a:lstStyle/>
          <a:p>
            <a:pPr algn="ctr">
              <a:spcBef>
                <a:spcPct val="20000"/>
              </a:spcBef>
            </a:pPr>
            <a:r>
              <a:rPr lang="en-GB" sz="2400"/>
              <a:t>FV and FVIII share similar intron-exon gene structure and organization – this is FVIII</a:t>
            </a:r>
          </a:p>
        </p:txBody>
      </p:sp>
      <p:sp>
        <p:nvSpPr>
          <p:cNvPr id="23558" name="Rectangle 6"/>
          <p:cNvSpPr>
            <a:spLocks noChangeArrowheads="1"/>
          </p:cNvSpPr>
          <p:nvPr/>
        </p:nvSpPr>
        <p:spPr bwMode="auto">
          <a:xfrm>
            <a:off x="685800" y="404813"/>
            <a:ext cx="7772400" cy="1143000"/>
          </a:xfrm>
          <a:prstGeom prst="rect">
            <a:avLst/>
          </a:prstGeom>
          <a:noFill/>
          <a:ln w="9525">
            <a:noFill/>
            <a:miter lim="800000"/>
            <a:headEnd/>
            <a:tailEnd/>
          </a:ln>
        </p:spPr>
        <p:txBody>
          <a:bodyPr anchor="ctr"/>
          <a:lstStyle/>
          <a:p>
            <a:pPr algn="ctr"/>
            <a:r>
              <a:rPr lang="en-GB" sz="4400">
                <a:solidFill>
                  <a:schemeClr val="tx2"/>
                </a:solidFill>
              </a:rPr>
              <a:t>FV and FVIII Gene Structure</a:t>
            </a:r>
          </a:p>
        </p:txBody>
      </p:sp>
      <p:sp>
        <p:nvSpPr>
          <p:cNvPr id="23559" name="Rectangle 7"/>
          <p:cNvSpPr>
            <a:spLocks noChangeArrowheads="1"/>
          </p:cNvSpPr>
          <p:nvPr/>
        </p:nvSpPr>
        <p:spPr bwMode="auto">
          <a:xfrm>
            <a:off x="5000625" y="3176588"/>
            <a:ext cx="304800" cy="533400"/>
          </a:xfrm>
          <a:prstGeom prst="rect">
            <a:avLst/>
          </a:prstGeom>
          <a:solidFill>
            <a:schemeClr val="bg1"/>
          </a:solidFill>
          <a:ln w="9525">
            <a:noFill/>
            <a:miter lim="800000"/>
            <a:headEnd/>
            <a:tailEnd/>
          </a:ln>
        </p:spPr>
        <p:txBody>
          <a:bodyPr wrap="none" anchor="ctr"/>
          <a:lstStyle/>
          <a:p>
            <a:endParaRPr lang="en-US"/>
          </a:p>
        </p:txBody>
      </p:sp>
      <p:sp>
        <p:nvSpPr>
          <p:cNvPr id="23560" name="Rectangle 8"/>
          <p:cNvSpPr>
            <a:spLocks noChangeArrowheads="1"/>
          </p:cNvSpPr>
          <p:nvPr/>
        </p:nvSpPr>
        <p:spPr bwMode="auto">
          <a:xfrm>
            <a:off x="856456" y="5445124"/>
            <a:ext cx="7431087" cy="1274195"/>
          </a:xfrm>
          <a:prstGeom prst="rect">
            <a:avLst/>
          </a:prstGeom>
          <a:noFill/>
          <a:ln w="9525">
            <a:noFill/>
            <a:miter lim="800000"/>
            <a:headEnd/>
            <a:tailEnd/>
          </a:ln>
        </p:spPr>
        <p:txBody>
          <a:bodyPr wrap="square">
            <a:spAutoFit/>
          </a:bodyPr>
          <a:lstStyle/>
          <a:p>
            <a:pPr marL="342900" indent="-342900">
              <a:spcBef>
                <a:spcPct val="20000"/>
              </a:spcBef>
              <a:buFont typeface="Arial" pitchFamily="34" charset="0"/>
              <a:buChar char="•"/>
            </a:pPr>
            <a:r>
              <a:rPr lang="en-GB" sz="2400" dirty="0" smtClean="0"/>
              <a:t>Suggests </a:t>
            </a:r>
            <a:r>
              <a:rPr lang="en-GB" sz="2400" dirty="0"/>
              <a:t>they are closely related in evolutionary terms, by some duplication </a:t>
            </a:r>
            <a:r>
              <a:rPr lang="en-GB" sz="2400" dirty="0" smtClean="0"/>
              <a:t>event</a:t>
            </a:r>
          </a:p>
          <a:p>
            <a:pPr marL="342900" indent="-342900">
              <a:spcBef>
                <a:spcPct val="20000"/>
              </a:spcBef>
              <a:buFont typeface="Arial" pitchFamily="34" charset="0"/>
              <a:buChar char="•"/>
            </a:pPr>
            <a:r>
              <a:rPr lang="en-GB" sz="2400" dirty="0" smtClean="0"/>
              <a:t>Note VIII is X-linked and V is autosomal</a:t>
            </a:r>
            <a:endParaRPr lang="en-GB"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832350" y="6400800"/>
            <a:ext cx="582613" cy="533400"/>
          </a:xfrm>
          <a:prstGeom prst="rect">
            <a:avLst/>
          </a:prstGeom>
          <a:noFill/>
          <a:ln w="12700">
            <a:noFill/>
            <a:miter lim="800000"/>
            <a:headEnd/>
            <a:tailEnd/>
          </a:ln>
        </p:spPr>
        <p:txBody>
          <a:bodyPr wrap="none" anchor="ctr"/>
          <a:lstStyle/>
          <a:p>
            <a:endParaRPr lang="en-US"/>
          </a:p>
        </p:txBody>
      </p:sp>
      <p:sp>
        <p:nvSpPr>
          <p:cNvPr id="24579" name="Rectangle 3"/>
          <p:cNvSpPr>
            <a:spLocks noChangeArrowheads="1"/>
          </p:cNvSpPr>
          <p:nvPr/>
        </p:nvSpPr>
        <p:spPr bwMode="auto">
          <a:xfrm>
            <a:off x="468313" y="1816100"/>
            <a:ext cx="930275" cy="515938"/>
          </a:xfrm>
          <a:prstGeom prst="rect">
            <a:avLst/>
          </a:prstGeom>
          <a:noFill/>
          <a:ln w="12700">
            <a:noFill/>
            <a:miter lim="800000"/>
            <a:headEnd/>
            <a:tailEnd/>
          </a:ln>
        </p:spPr>
        <p:txBody>
          <a:bodyPr wrap="none" lIns="90487" tIns="44450" rIns="90487" bIns="44450">
            <a:spAutoFit/>
          </a:bodyPr>
          <a:lstStyle/>
          <a:p>
            <a:pPr eaLnBrk="0" hangingPunct="0"/>
            <a:r>
              <a:rPr lang="en-US" sz="2800" b="1"/>
              <a:t>FVIII</a:t>
            </a:r>
          </a:p>
        </p:txBody>
      </p:sp>
      <p:sp>
        <p:nvSpPr>
          <p:cNvPr id="24580" name="Rectangle 4"/>
          <p:cNvSpPr>
            <a:spLocks noChangeArrowheads="1"/>
          </p:cNvSpPr>
          <p:nvPr/>
        </p:nvSpPr>
        <p:spPr bwMode="auto">
          <a:xfrm>
            <a:off x="611188" y="2895600"/>
            <a:ext cx="635000" cy="515938"/>
          </a:xfrm>
          <a:prstGeom prst="rect">
            <a:avLst/>
          </a:prstGeom>
          <a:noFill/>
          <a:ln w="12700">
            <a:noFill/>
            <a:miter lim="800000"/>
            <a:headEnd/>
            <a:tailEnd/>
          </a:ln>
        </p:spPr>
        <p:txBody>
          <a:bodyPr wrap="none" lIns="90487" tIns="44450" rIns="90487" bIns="44450">
            <a:spAutoFit/>
          </a:bodyPr>
          <a:lstStyle/>
          <a:p>
            <a:pPr eaLnBrk="0" hangingPunct="0"/>
            <a:r>
              <a:rPr lang="en-US" sz="2800" b="1"/>
              <a:t>FV</a:t>
            </a:r>
          </a:p>
        </p:txBody>
      </p:sp>
      <p:sp>
        <p:nvSpPr>
          <p:cNvPr id="24581" name="Line 6"/>
          <p:cNvSpPr>
            <a:spLocks noChangeAspect="1" noChangeShapeType="1"/>
          </p:cNvSpPr>
          <p:nvPr/>
        </p:nvSpPr>
        <p:spPr bwMode="auto">
          <a:xfrm flipV="1">
            <a:off x="4675188" y="1671638"/>
            <a:ext cx="0" cy="147637"/>
          </a:xfrm>
          <a:prstGeom prst="line">
            <a:avLst/>
          </a:prstGeom>
          <a:noFill/>
          <a:ln w="25400">
            <a:solidFill>
              <a:schemeClr val="tx1"/>
            </a:solidFill>
            <a:round/>
            <a:headEnd/>
            <a:tailEnd/>
          </a:ln>
        </p:spPr>
        <p:txBody>
          <a:bodyPr wrap="none" anchor="ctr"/>
          <a:lstStyle/>
          <a:p>
            <a:endParaRPr lang="en-US"/>
          </a:p>
        </p:txBody>
      </p:sp>
      <p:sp>
        <p:nvSpPr>
          <p:cNvPr id="24582" name="Line 7"/>
          <p:cNvSpPr>
            <a:spLocks noChangeAspect="1" noChangeShapeType="1"/>
          </p:cNvSpPr>
          <p:nvPr/>
        </p:nvSpPr>
        <p:spPr bwMode="auto">
          <a:xfrm flipV="1">
            <a:off x="5362575" y="1671638"/>
            <a:ext cx="0" cy="147637"/>
          </a:xfrm>
          <a:prstGeom prst="line">
            <a:avLst/>
          </a:prstGeom>
          <a:noFill/>
          <a:ln w="25400">
            <a:solidFill>
              <a:schemeClr val="tx1"/>
            </a:solidFill>
            <a:round/>
            <a:headEnd/>
            <a:tailEnd/>
          </a:ln>
        </p:spPr>
        <p:txBody>
          <a:bodyPr wrap="none" anchor="ctr"/>
          <a:lstStyle/>
          <a:p>
            <a:endParaRPr lang="en-US"/>
          </a:p>
        </p:txBody>
      </p:sp>
      <p:sp>
        <p:nvSpPr>
          <p:cNvPr id="24583" name="Line 8"/>
          <p:cNvSpPr>
            <a:spLocks noChangeAspect="1" noChangeShapeType="1"/>
          </p:cNvSpPr>
          <p:nvPr/>
        </p:nvSpPr>
        <p:spPr bwMode="auto">
          <a:xfrm flipV="1">
            <a:off x="5310188" y="1671638"/>
            <a:ext cx="0" cy="147637"/>
          </a:xfrm>
          <a:prstGeom prst="line">
            <a:avLst/>
          </a:prstGeom>
          <a:noFill/>
          <a:ln w="25400">
            <a:solidFill>
              <a:schemeClr val="tx1"/>
            </a:solidFill>
            <a:round/>
            <a:headEnd/>
            <a:tailEnd/>
          </a:ln>
        </p:spPr>
        <p:txBody>
          <a:bodyPr wrap="none" anchor="ctr"/>
          <a:lstStyle/>
          <a:p>
            <a:endParaRPr lang="en-US"/>
          </a:p>
        </p:txBody>
      </p:sp>
      <p:sp>
        <p:nvSpPr>
          <p:cNvPr id="24584" name="Line 9"/>
          <p:cNvSpPr>
            <a:spLocks noChangeAspect="1" noChangeShapeType="1"/>
          </p:cNvSpPr>
          <p:nvPr/>
        </p:nvSpPr>
        <p:spPr bwMode="auto">
          <a:xfrm flipV="1">
            <a:off x="4357688" y="1671638"/>
            <a:ext cx="0" cy="147637"/>
          </a:xfrm>
          <a:prstGeom prst="line">
            <a:avLst/>
          </a:prstGeom>
          <a:noFill/>
          <a:ln w="25400">
            <a:solidFill>
              <a:schemeClr val="tx1"/>
            </a:solidFill>
            <a:round/>
            <a:headEnd/>
            <a:tailEnd/>
          </a:ln>
        </p:spPr>
        <p:txBody>
          <a:bodyPr wrap="none" anchor="ctr"/>
          <a:lstStyle/>
          <a:p>
            <a:endParaRPr lang="en-US"/>
          </a:p>
        </p:txBody>
      </p:sp>
      <p:sp>
        <p:nvSpPr>
          <p:cNvPr id="24585" name="Line 10"/>
          <p:cNvSpPr>
            <a:spLocks noChangeAspect="1" noChangeShapeType="1"/>
          </p:cNvSpPr>
          <p:nvPr/>
        </p:nvSpPr>
        <p:spPr bwMode="auto">
          <a:xfrm flipV="1">
            <a:off x="3883025" y="1671638"/>
            <a:ext cx="0" cy="147637"/>
          </a:xfrm>
          <a:prstGeom prst="line">
            <a:avLst/>
          </a:prstGeom>
          <a:noFill/>
          <a:ln w="25400">
            <a:solidFill>
              <a:schemeClr val="tx1"/>
            </a:solidFill>
            <a:round/>
            <a:headEnd/>
            <a:tailEnd/>
          </a:ln>
        </p:spPr>
        <p:txBody>
          <a:bodyPr wrap="none" anchor="ctr"/>
          <a:lstStyle/>
          <a:p>
            <a:endParaRPr lang="en-US"/>
          </a:p>
        </p:txBody>
      </p:sp>
      <p:sp>
        <p:nvSpPr>
          <p:cNvPr id="24586" name="Rectangle 11"/>
          <p:cNvSpPr>
            <a:spLocks noChangeAspect="1" noChangeArrowheads="1"/>
          </p:cNvSpPr>
          <p:nvPr/>
        </p:nvSpPr>
        <p:spPr bwMode="auto">
          <a:xfrm>
            <a:off x="1714500" y="1820863"/>
            <a:ext cx="6880225" cy="177800"/>
          </a:xfrm>
          <a:prstGeom prst="rect">
            <a:avLst/>
          </a:prstGeom>
          <a:noFill/>
          <a:ln w="25400">
            <a:solidFill>
              <a:srgbClr val="FFFF00"/>
            </a:solidFill>
            <a:miter lim="800000"/>
            <a:headEnd/>
            <a:tailEnd/>
          </a:ln>
        </p:spPr>
        <p:txBody>
          <a:bodyPr wrap="none" anchor="ctr"/>
          <a:lstStyle/>
          <a:p>
            <a:endParaRPr lang="en-US"/>
          </a:p>
        </p:txBody>
      </p:sp>
      <p:sp>
        <p:nvSpPr>
          <p:cNvPr id="24587" name="Rectangle 12"/>
          <p:cNvSpPr>
            <a:spLocks noChangeAspect="1" noChangeArrowheads="1"/>
          </p:cNvSpPr>
          <p:nvPr/>
        </p:nvSpPr>
        <p:spPr bwMode="auto">
          <a:xfrm>
            <a:off x="1714500" y="1820863"/>
            <a:ext cx="4781550" cy="177800"/>
          </a:xfrm>
          <a:prstGeom prst="rect">
            <a:avLst/>
          </a:prstGeom>
          <a:noFill/>
          <a:ln w="25400">
            <a:solidFill>
              <a:srgbClr val="FFFF00"/>
            </a:solidFill>
            <a:miter lim="800000"/>
            <a:headEnd/>
            <a:tailEnd/>
          </a:ln>
        </p:spPr>
        <p:txBody>
          <a:bodyPr wrap="none" anchor="ctr"/>
          <a:lstStyle/>
          <a:p>
            <a:endParaRPr lang="en-US"/>
          </a:p>
        </p:txBody>
      </p:sp>
      <p:sp>
        <p:nvSpPr>
          <p:cNvPr id="24588" name="Rectangle 13"/>
          <p:cNvSpPr>
            <a:spLocks noChangeAspect="1" noChangeArrowheads="1"/>
          </p:cNvSpPr>
          <p:nvPr/>
        </p:nvSpPr>
        <p:spPr bwMode="auto">
          <a:xfrm>
            <a:off x="1714500" y="1820863"/>
            <a:ext cx="3914775" cy="177800"/>
          </a:xfrm>
          <a:prstGeom prst="rect">
            <a:avLst/>
          </a:prstGeom>
          <a:noFill/>
          <a:ln w="25400">
            <a:solidFill>
              <a:srgbClr val="FFFF00"/>
            </a:solidFill>
            <a:miter lim="800000"/>
            <a:headEnd/>
            <a:tailEnd/>
          </a:ln>
        </p:spPr>
        <p:txBody>
          <a:bodyPr wrap="none" anchor="ctr"/>
          <a:lstStyle/>
          <a:p>
            <a:endParaRPr lang="en-US"/>
          </a:p>
        </p:txBody>
      </p:sp>
      <p:sp>
        <p:nvSpPr>
          <p:cNvPr id="24589" name="Line 14"/>
          <p:cNvSpPr>
            <a:spLocks noChangeAspect="1" noChangeShapeType="1"/>
          </p:cNvSpPr>
          <p:nvPr/>
        </p:nvSpPr>
        <p:spPr bwMode="auto">
          <a:xfrm flipV="1">
            <a:off x="1857375" y="1671638"/>
            <a:ext cx="0" cy="147637"/>
          </a:xfrm>
          <a:prstGeom prst="line">
            <a:avLst/>
          </a:prstGeom>
          <a:noFill/>
          <a:ln w="25400">
            <a:solidFill>
              <a:schemeClr val="tx1"/>
            </a:solidFill>
            <a:round/>
            <a:headEnd/>
            <a:tailEnd/>
          </a:ln>
        </p:spPr>
        <p:txBody>
          <a:bodyPr wrap="none" anchor="ctr"/>
          <a:lstStyle/>
          <a:p>
            <a:endParaRPr lang="en-US"/>
          </a:p>
        </p:txBody>
      </p:sp>
      <p:sp>
        <p:nvSpPr>
          <p:cNvPr id="24590" name="Line 15"/>
          <p:cNvSpPr>
            <a:spLocks noChangeAspect="1" noChangeShapeType="1"/>
          </p:cNvSpPr>
          <p:nvPr/>
        </p:nvSpPr>
        <p:spPr bwMode="auto">
          <a:xfrm flipV="1">
            <a:off x="2346325" y="1671638"/>
            <a:ext cx="0" cy="147637"/>
          </a:xfrm>
          <a:prstGeom prst="line">
            <a:avLst/>
          </a:prstGeom>
          <a:noFill/>
          <a:ln w="25400">
            <a:solidFill>
              <a:schemeClr val="tx1"/>
            </a:solidFill>
            <a:round/>
            <a:headEnd/>
            <a:tailEnd/>
          </a:ln>
        </p:spPr>
        <p:txBody>
          <a:bodyPr wrap="none" anchor="ctr"/>
          <a:lstStyle/>
          <a:p>
            <a:endParaRPr lang="en-US"/>
          </a:p>
        </p:txBody>
      </p:sp>
      <p:sp>
        <p:nvSpPr>
          <p:cNvPr id="24591" name="Line 16"/>
          <p:cNvSpPr>
            <a:spLocks noChangeAspect="1" noChangeShapeType="1"/>
          </p:cNvSpPr>
          <p:nvPr/>
        </p:nvSpPr>
        <p:spPr bwMode="auto">
          <a:xfrm flipV="1">
            <a:off x="3316288" y="1671638"/>
            <a:ext cx="0" cy="147637"/>
          </a:xfrm>
          <a:prstGeom prst="line">
            <a:avLst/>
          </a:prstGeom>
          <a:noFill/>
          <a:ln w="25400">
            <a:solidFill>
              <a:schemeClr val="tx1"/>
            </a:solidFill>
            <a:round/>
            <a:headEnd/>
            <a:tailEnd/>
          </a:ln>
        </p:spPr>
        <p:txBody>
          <a:bodyPr wrap="none" anchor="ctr"/>
          <a:lstStyle/>
          <a:p>
            <a:endParaRPr lang="en-US"/>
          </a:p>
        </p:txBody>
      </p:sp>
      <p:sp>
        <p:nvSpPr>
          <p:cNvPr id="24592" name="Line 17"/>
          <p:cNvSpPr>
            <a:spLocks noChangeAspect="1" noChangeShapeType="1"/>
          </p:cNvSpPr>
          <p:nvPr/>
        </p:nvSpPr>
        <p:spPr bwMode="auto">
          <a:xfrm flipV="1">
            <a:off x="3986213" y="1671638"/>
            <a:ext cx="0" cy="147637"/>
          </a:xfrm>
          <a:prstGeom prst="line">
            <a:avLst/>
          </a:prstGeom>
          <a:noFill/>
          <a:ln w="25400">
            <a:solidFill>
              <a:schemeClr val="tx1"/>
            </a:solidFill>
            <a:round/>
            <a:headEnd/>
            <a:tailEnd/>
          </a:ln>
        </p:spPr>
        <p:txBody>
          <a:bodyPr wrap="none" anchor="ctr"/>
          <a:lstStyle/>
          <a:p>
            <a:endParaRPr lang="en-US"/>
          </a:p>
        </p:txBody>
      </p:sp>
      <p:sp>
        <p:nvSpPr>
          <p:cNvPr id="24593" name="Line 18"/>
          <p:cNvSpPr>
            <a:spLocks noChangeAspect="1" noChangeShapeType="1"/>
          </p:cNvSpPr>
          <p:nvPr/>
        </p:nvSpPr>
        <p:spPr bwMode="auto">
          <a:xfrm flipV="1">
            <a:off x="4445000" y="1671638"/>
            <a:ext cx="0" cy="147637"/>
          </a:xfrm>
          <a:prstGeom prst="line">
            <a:avLst/>
          </a:prstGeom>
          <a:noFill/>
          <a:ln w="25400">
            <a:solidFill>
              <a:schemeClr val="tx1"/>
            </a:solidFill>
            <a:round/>
            <a:headEnd/>
            <a:tailEnd/>
          </a:ln>
        </p:spPr>
        <p:txBody>
          <a:bodyPr wrap="none" anchor="ctr"/>
          <a:lstStyle/>
          <a:p>
            <a:endParaRPr lang="en-US"/>
          </a:p>
        </p:txBody>
      </p:sp>
      <p:sp>
        <p:nvSpPr>
          <p:cNvPr id="24594" name="Line 19"/>
          <p:cNvSpPr>
            <a:spLocks noChangeAspect="1" noChangeShapeType="1"/>
          </p:cNvSpPr>
          <p:nvPr/>
        </p:nvSpPr>
        <p:spPr bwMode="auto">
          <a:xfrm flipV="1">
            <a:off x="4305300" y="1671638"/>
            <a:ext cx="0" cy="147637"/>
          </a:xfrm>
          <a:prstGeom prst="line">
            <a:avLst/>
          </a:prstGeom>
          <a:noFill/>
          <a:ln w="25400">
            <a:solidFill>
              <a:schemeClr val="tx1"/>
            </a:solidFill>
            <a:round/>
            <a:headEnd/>
            <a:tailEnd/>
          </a:ln>
        </p:spPr>
        <p:txBody>
          <a:bodyPr wrap="none" anchor="ctr"/>
          <a:lstStyle/>
          <a:p>
            <a:endParaRPr lang="en-US"/>
          </a:p>
        </p:txBody>
      </p:sp>
      <p:sp>
        <p:nvSpPr>
          <p:cNvPr id="24595" name="Line 20"/>
          <p:cNvSpPr>
            <a:spLocks noChangeAspect="1" noChangeShapeType="1"/>
          </p:cNvSpPr>
          <p:nvPr/>
        </p:nvSpPr>
        <p:spPr bwMode="auto">
          <a:xfrm flipV="1">
            <a:off x="4510088" y="1671638"/>
            <a:ext cx="0" cy="147637"/>
          </a:xfrm>
          <a:prstGeom prst="line">
            <a:avLst/>
          </a:prstGeom>
          <a:noFill/>
          <a:ln w="25400">
            <a:solidFill>
              <a:schemeClr val="tx1"/>
            </a:solidFill>
            <a:round/>
            <a:headEnd/>
            <a:tailEnd/>
          </a:ln>
        </p:spPr>
        <p:txBody>
          <a:bodyPr wrap="none" anchor="ctr"/>
          <a:lstStyle/>
          <a:p>
            <a:endParaRPr lang="en-US"/>
          </a:p>
        </p:txBody>
      </p:sp>
      <p:sp>
        <p:nvSpPr>
          <p:cNvPr id="24596" name="Line 21"/>
          <p:cNvSpPr>
            <a:spLocks noChangeAspect="1" noChangeShapeType="1"/>
          </p:cNvSpPr>
          <p:nvPr/>
        </p:nvSpPr>
        <p:spPr bwMode="auto">
          <a:xfrm flipV="1">
            <a:off x="4621213" y="1671638"/>
            <a:ext cx="0" cy="147637"/>
          </a:xfrm>
          <a:prstGeom prst="line">
            <a:avLst/>
          </a:prstGeom>
          <a:noFill/>
          <a:ln w="25400">
            <a:solidFill>
              <a:schemeClr val="tx1"/>
            </a:solidFill>
            <a:round/>
            <a:headEnd/>
            <a:tailEnd/>
          </a:ln>
        </p:spPr>
        <p:txBody>
          <a:bodyPr wrap="none" anchor="ctr"/>
          <a:lstStyle/>
          <a:p>
            <a:endParaRPr lang="en-US"/>
          </a:p>
        </p:txBody>
      </p:sp>
      <p:sp>
        <p:nvSpPr>
          <p:cNvPr id="24597" name="Line 22"/>
          <p:cNvSpPr>
            <a:spLocks noChangeAspect="1" noChangeShapeType="1"/>
          </p:cNvSpPr>
          <p:nvPr/>
        </p:nvSpPr>
        <p:spPr bwMode="auto">
          <a:xfrm flipV="1">
            <a:off x="5187950" y="1671638"/>
            <a:ext cx="0" cy="147637"/>
          </a:xfrm>
          <a:prstGeom prst="line">
            <a:avLst/>
          </a:prstGeom>
          <a:noFill/>
          <a:ln w="25400">
            <a:solidFill>
              <a:schemeClr val="tx1"/>
            </a:solidFill>
            <a:round/>
            <a:headEnd/>
            <a:tailEnd/>
          </a:ln>
        </p:spPr>
        <p:txBody>
          <a:bodyPr wrap="none" anchor="ctr"/>
          <a:lstStyle/>
          <a:p>
            <a:endParaRPr lang="en-US"/>
          </a:p>
        </p:txBody>
      </p:sp>
      <p:sp>
        <p:nvSpPr>
          <p:cNvPr id="24598" name="Line 23"/>
          <p:cNvSpPr>
            <a:spLocks noChangeAspect="1" noChangeShapeType="1"/>
          </p:cNvSpPr>
          <p:nvPr/>
        </p:nvSpPr>
        <p:spPr bwMode="auto">
          <a:xfrm flipV="1">
            <a:off x="5237163" y="1671638"/>
            <a:ext cx="0" cy="147637"/>
          </a:xfrm>
          <a:prstGeom prst="line">
            <a:avLst/>
          </a:prstGeom>
          <a:noFill/>
          <a:ln w="25400">
            <a:solidFill>
              <a:schemeClr val="tx1"/>
            </a:solidFill>
            <a:round/>
            <a:headEnd/>
            <a:tailEnd/>
          </a:ln>
        </p:spPr>
        <p:txBody>
          <a:bodyPr wrap="none" anchor="ctr"/>
          <a:lstStyle/>
          <a:p>
            <a:endParaRPr lang="en-US"/>
          </a:p>
        </p:txBody>
      </p:sp>
      <p:sp>
        <p:nvSpPr>
          <p:cNvPr id="24599" name="Line 24"/>
          <p:cNvSpPr>
            <a:spLocks noChangeAspect="1" noChangeShapeType="1"/>
          </p:cNvSpPr>
          <p:nvPr/>
        </p:nvSpPr>
        <p:spPr bwMode="auto">
          <a:xfrm flipV="1">
            <a:off x="5992813" y="1671638"/>
            <a:ext cx="0" cy="147637"/>
          </a:xfrm>
          <a:prstGeom prst="line">
            <a:avLst/>
          </a:prstGeom>
          <a:noFill/>
          <a:ln w="25400">
            <a:solidFill>
              <a:schemeClr val="tx1"/>
            </a:solidFill>
            <a:round/>
            <a:headEnd/>
            <a:tailEnd/>
          </a:ln>
        </p:spPr>
        <p:txBody>
          <a:bodyPr wrap="none" anchor="ctr"/>
          <a:lstStyle/>
          <a:p>
            <a:endParaRPr lang="en-US"/>
          </a:p>
        </p:txBody>
      </p:sp>
      <p:sp>
        <p:nvSpPr>
          <p:cNvPr id="24600" name="Line 25"/>
          <p:cNvSpPr>
            <a:spLocks noChangeAspect="1" noChangeShapeType="1"/>
          </p:cNvSpPr>
          <p:nvPr/>
        </p:nvSpPr>
        <p:spPr bwMode="auto">
          <a:xfrm flipV="1">
            <a:off x="5924550" y="1671638"/>
            <a:ext cx="0" cy="147637"/>
          </a:xfrm>
          <a:prstGeom prst="line">
            <a:avLst/>
          </a:prstGeom>
          <a:noFill/>
          <a:ln w="25400">
            <a:solidFill>
              <a:schemeClr val="tx1"/>
            </a:solidFill>
            <a:round/>
            <a:headEnd/>
            <a:tailEnd/>
          </a:ln>
        </p:spPr>
        <p:txBody>
          <a:bodyPr wrap="none" anchor="ctr"/>
          <a:lstStyle/>
          <a:p>
            <a:endParaRPr lang="en-US"/>
          </a:p>
        </p:txBody>
      </p:sp>
      <p:sp>
        <p:nvSpPr>
          <p:cNvPr id="24601" name="Line 26"/>
          <p:cNvSpPr>
            <a:spLocks noChangeAspect="1" noChangeShapeType="1"/>
          </p:cNvSpPr>
          <p:nvPr/>
        </p:nvSpPr>
        <p:spPr bwMode="auto">
          <a:xfrm flipV="1">
            <a:off x="6207125" y="1671638"/>
            <a:ext cx="0" cy="147637"/>
          </a:xfrm>
          <a:prstGeom prst="line">
            <a:avLst/>
          </a:prstGeom>
          <a:noFill/>
          <a:ln w="25400">
            <a:solidFill>
              <a:schemeClr val="tx1"/>
            </a:solidFill>
            <a:round/>
            <a:headEnd/>
            <a:tailEnd/>
          </a:ln>
        </p:spPr>
        <p:txBody>
          <a:bodyPr wrap="none" anchor="ctr"/>
          <a:lstStyle/>
          <a:p>
            <a:endParaRPr lang="en-US"/>
          </a:p>
        </p:txBody>
      </p:sp>
      <p:sp>
        <p:nvSpPr>
          <p:cNvPr id="24602" name="Line 27"/>
          <p:cNvSpPr>
            <a:spLocks noChangeAspect="1" noChangeShapeType="1"/>
          </p:cNvSpPr>
          <p:nvPr/>
        </p:nvSpPr>
        <p:spPr bwMode="auto">
          <a:xfrm flipV="1">
            <a:off x="6602413" y="1671638"/>
            <a:ext cx="0" cy="147637"/>
          </a:xfrm>
          <a:prstGeom prst="line">
            <a:avLst/>
          </a:prstGeom>
          <a:noFill/>
          <a:ln w="25400">
            <a:solidFill>
              <a:schemeClr val="tx1"/>
            </a:solidFill>
            <a:round/>
            <a:headEnd/>
            <a:tailEnd/>
          </a:ln>
        </p:spPr>
        <p:txBody>
          <a:bodyPr wrap="none" anchor="ctr"/>
          <a:lstStyle/>
          <a:p>
            <a:endParaRPr lang="en-US"/>
          </a:p>
        </p:txBody>
      </p:sp>
      <p:sp>
        <p:nvSpPr>
          <p:cNvPr id="24603" name="Line 28"/>
          <p:cNvSpPr>
            <a:spLocks noChangeAspect="1" noChangeShapeType="1"/>
          </p:cNvSpPr>
          <p:nvPr/>
        </p:nvSpPr>
        <p:spPr bwMode="auto">
          <a:xfrm flipV="1">
            <a:off x="6927850" y="1671638"/>
            <a:ext cx="0" cy="147637"/>
          </a:xfrm>
          <a:prstGeom prst="line">
            <a:avLst/>
          </a:prstGeom>
          <a:noFill/>
          <a:ln w="25400">
            <a:solidFill>
              <a:schemeClr val="tx1"/>
            </a:solidFill>
            <a:round/>
            <a:headEnd/>
            <a:tailEnd/>
          </a:ln>
        </p:spPr>
        <p:txBody>
          <a:bodyPr wrap="none" anchor="ctr"/>
          <a:lstStyle/>
          <a:p>
            <a:endParaRPr lang="en-US"/>
          </a:p>
        </p:txBody>
      </p:sp>
      <p:sp>
        <p:nvSpPr>
          <p:cNvPr id="24604" name="Line 29"/>
          <p:cNvSpPr>
            <a:spLocks noChangeAspect="1" noChangeShapeType="1"/>
          </p:cNvSpPr>
          <p:nvPr/>
        </p:nvSpPr>
        <p:spPr bwMode="auto">
          <a:xfrm flipV="1">
            <a:off x="7902575" y="1671638"/>
            <a:ext cx="0" cy="147637"/>
          </a:xfrm>
          <a:prstGeom prst="line">
            <a:avLst/>
          </a:prstGeom>
          <a:noFill/>
          <a:ln w="25400">
            <a:solidFill>
              <a:schemeClr val="tx1"/>
            </a:solidFill>
            <a:round/>
            <a:headEnd/>
            <a:tailEnd/>
          </a:ln>
        </p:spPr>
        <p:txBody>
          <a:bodyPr wrap="none" anchor="ctr"/>
          <a:lstStyle/>
          <a:p>
            <a:endParaRPr lang="en-US"/>
          </a:p>
        </p:txBody>
      </p:sp>
      <p:sp>
        <p:nvSpPr>
          <p:cNvPr id="24605" name="Line 30"/>
          <p:cNvSpPr>
            <a:spLocks noChangeAspect="1" noChangeShapeType="1"/>
          </p:cNvSpPr>
          <p:nvPr/>
        </p:nvSpPr>
        <p:spPr bwMode="auto">
          <a:xfrm flipV="1">
            <a:off x="4929188" y="2020888"/>
            <a:ext cx="0" cy="147637"/>
          </a:xfrm>
          <a:prstGeom prst="line">
            <a:avLst/>
          </a:prstGeom>
          <a:noFill/>
          <a:ln w="25400">
            <a:solidFill>
              <a:srgbClr val="FFFF00"/>
            </a:solidFill>
            <a:round/>
            <a:headEnd/>
            <a:tailEnd/>
          </a:ln>
        </p:spPr>
        <p:txBody>
          <a:bodyPr wrap="none" anchor="ctr"/>
          <a:lstStyle/>
          <a:p>
            <a:endParaRPr lang="en-US"/>
          </a:p>
        </p:txBody>
      </p:sp>
      <p:sp>
        <p:nvSpPr>
          <p:cNvPr id="24606" name="Line 31"/>
          <p:cNvSpPr>
            <a:spLocks noChangeAspect="1" noChangeShapeType="1"/>
          </p:cNvSpPr>
          <p:nvPr/>
        </p:nvSpPr>
        <p:spPr bwMode="auto">
          <a:xfrm flipV="1">
            <a:off x="4775200" y="2020888"/>
            <a:ext cx="0" cy="147637"/>
          </a:xfrm>
          <a:prstGeom prst="line">
            <a:avLst/>
          </a:prstGeom>
          <a:noFill/>
          <a:ln w="25400">
            <a:solidFill>
              <a:srgbClr val="FFFF00"/>
            </a:solidFill>
            <a:round/>
            <a:headEnd/>
            <a:tailEnd/>
          </a:ln>
        </p:spPr>
        <p:txBody>
          <a:bodyPr wrap="none" anchor="ctr"/>
          <a:lstStyle/>
          <a:p>
            <a:endParaRPr lang="en-US"/>
          </a:p>
        </p:txBody>
      </p:sp>
      <p:sp>
        <p:nvSpPr>
          <p:cNvPr id="24607" name="Line 32"/>
          <p:cNvSpPr>
            <a:spLocks noChangeAspect="1" noChangeShapeType="1"/>
          </p:cNvSpPr>
          <p:nvPr/>
        </p:nvSpPr>
        <p:spPr bwMode="auto">
          <a:xfrm flipV="1">
            <a:off x="5468938" y="2020888"/>
            <a:ext cx="0" cy="147637"/>
          </a:xfrm>
          <a:prstGeom prst="line">
            <a:avLst/>
          </a:prstGeom>
          <a:noFill/>
          <a:ln w="25400">
            <a:solidFill>
              <a:srgbClr val="FFFF00"/>
            </a:solidFill>
            <a:round/>
            <a:headEnd/>
            <a:tailEnd/>
          </a:ln>
        </p:spPr>
        <p:txBody>
          <a:bodyPr wrap="none" anchor="ctr"/>
          <a:lstStyle/>
          <a:p>
            <a:endParaRPr lang="en-US"/>
          </a:p>
        </p:txBody>
      </p:sp>
      <p:sp>
        <p:nvSpPr>
          <p:cNvPr id="24608" name="Line 33"/>
          <p:cNvSpPr>
            <a:spLocks noChangeAspect="1" noChangeShapeType="1"/>
          </p:cNvSpPr>
          <p:nvPr/>
        </p:nvSpPr>
        <p:spPr bwMode="auto">
          <a:xfrm flipV="1">
            <a:off x="5621338" y="2020888"/>
            <a:ext cx="0" cy="147637"/>
          </a:xfrm>
          <a:prstGeom prst="line">
            <a:avLst/>
          </a:prstGeom>
          <a:noFill/>
          <a:ln w="25400">
            <a:solidFill>
              <a:srgbClr val="FFFF00"/>
            </a:solidFill>
            <a:round/>
            <a:headEnd/>
            <a:tailEnd/>
          </a:ln>
        </p:spPr>
        <p:txBody>
          <a:bodyPr wrap="none" anchor="ctr"/>
          <a:lstStyle/>
          <a:p>
            <a:endParaRPr lang="en-US"/>
          </a:p>
        </p:txBody>
      </p:sp>
      <p:sp>
        <p:nvSpPr>
          <p:cNvPr id="24609" name="Rectangle 34"/>
          <p:cNvSpPr>
            <a:spLocks noChangeAspect="1" noChangeArrowheads="1"/>
          </p:cNvSpPr>
          <p:nvPr/>
        </p:nvSpPr>
        <p:spPr bwMode="auto">
          <a:xfrm>
            <a:off x="1692275" y="1816100"/>
            <a:ext cx="6934200" cy="546100"/>
          </a:xfrm>
          <a:prstGeom prst="rect">
            <a:avLst/>
          </a:prstGeom>
          <a:solidFill>
            <a:srgbClr val="FF9999"/>
          </a:solidFill>
          <a:ln w="25400">
            <a:solidFill>
              <a:srgbClr val="000000"/>
            </a:solidFill>
            <a:miter lim="800000"/>
            <a:headEnd/>
            <a:tailEnd/>
          </a:ln>
        </p:spPr>
        <p:txBody>
          <a:bodyPr wrap="none" anchor="ctr"/>
          <a:lstStyle/>
          <a:p>
            <a:endParaRPr lang="en-US"/>
          </a:p>
        </p:txBody>
      </p:sp>
      <p:sp>
        <p:nvSpPr>
          <p:cNvPr id="24610" name="Rectangle 35"/>
          <p:cNvSpPr>
            <a:spLocks noChangeAspect="1" noChangeArrowheads="1"/>
          </p:cNvSpPr>
          <p:nvPr/>
        </p:nvSpPr>
        <p:spPr bwMode="auto">
          <a:xfrm>
            <a:off x="6443663" y="1816100"/>
            <a:ext cx="2182812" cy="546100"/>
          </a:xfrm>
          <a:prstGeom prst="rect">
            <a:avLst/>
          </a:prstGeom>
          <a:solidFill>
            <a:srgbClr val="EEEEEE"/>
          </a:solidFill>
          <a:ln w="25400">
            <a:solidFill>
              <a:srgbClr val="000000"/>
            </a:solidFill>
            <a:miter lim="800000"/>
            <a:headEnd/>
            <a:tailEnd/>
          </a:ln>
        </p:spPr>
        <p:txBody>
          <a:bodyPr wrap="none" anchor="ctr"/>
          <a:lstStyle/>
          <a:p>
            <a:endParaRPr lang="en-US"/>
          </a:p>
        </p:txBody>
      </p:sp>
      <p:sp>
        <p:nvSpPr>
          <p:cNvPr id="24611" name="Rectangle 36"/>
          <p:cNvSpPr>
            <a:spLocks noChangeAspect="1" noChangeArrowheads="1"/>
          </p:cNvSpPr>
          <p:nvPr/>
        </p:nvSpPr>
        <p:spPr bwMode="auto">
          <a:xfrm>
            <a:off x="6623050" y="1816100"/>
            <a:ext cx="1995488" cy="554038"/>
          </a:xfrm>
          <a:prstGeom prst="rect">
            <a:avLst/>
          </a:prstGeom>
          <a:solidFill>
            <a:schemeClr val="accent2"/>
          </a:solidFill>
          <a:ln w="12700">
            <a:noFill/>
            <a:miter lim="800000"/>
            <a:headEnd/>
            <a:tailEnd/>
          </a:ln>
        </p:spPr>
        <p:txBody>
          <a:bodyPr wrap="none" anchor="ctr"/>
          <a:lstStyle/>
          <a:p>
            <a:endParaRPr lang="en-US"/>
          </a:p>
        </p:txBody>
      </p:sp>
      <p:sp>
        <p:nvSpPr>
          <p:cNvPr id="24612" name="Rectangle 37"/>
          <p:cNvSpPr>
            <a:spLocks noChangeAspect="1" noChangeArrowheads="1"/>
          </p:cNvSpPr>
          <p:nvPr/>
        </p:nvSpPr>
        <p:spPr bwMode="auto">
          <a:xfrm>
            <a:off x="6443663" y="1816100"/>
            <a:ext cx="2166937" cy="546100"/>
          </a:xfrm>
          <a:prstGeom prst="rect">
            <a:avLst/>
          </a:prstGeom>
          <a:solidFill>
            <a:schemeClr val="hlink"/>
          </a:solidFill>
          <a:ln w="25400">
            <a:solidFill>
              <a:srgbClr val="000000"/>
            </a:solidFill>
            <a:miter lim="800000"/>
            <a:headEnd/>
            <a:tailEnd/>
          </a:ln>
        </p:spPr>
        <p:txBody>
          <a:bodyPr wrap="none" anchor="ctr"/>
          <a:lstStyle/>
          <a:p>
            <a:endParaRPr lang="en-US"/>
          </a:p>
        </p:txBody>
      </p:sp>
      <p:sp>
        <p:nvSpPr>
          <p:cNvPr id="24613" name="Rectangle 38"/>
          <p:cNvSpPr>
            <a:spLocks noChangeAspect="1" noChangeArrowheads="1"/>
          </p:cNvSpPr>
          <p:nvPr/>
        </p:nvSpPr>
        <p:spPr bwMode="auto">
          <a:xfrm>
            <a:off x="7550150" y="1804988"/>
            <a:ext cx="1068388" cy="568325"/>
          </a:xfrm>
          <a:prstGeom prst="rect">
            <a:avLst/>
          </a:prstGeom>
          <a:solidFill>
            <a:srgbClr val="FFFF99"/>
          </a:solidFill>
          <a:ln w="12700">
            <a:noFill/>
            <a:miter lim="800000"/>
            <a:headEnd/>
            <a:tailEnd/>
          </a:ln>
        </p:spPr>
        <p:txBody>
          <a:bodyPr wrap="none" anchor="ctr"/>
          <a:lstStyle/>
          <a:p>
            <a:endParaRPr lang="en-US"/>
          </a:p>
        </p:txBody>
      </p:sp>
      <p:sp>
        <p:nvSpPr>
          <p:cNvPr id="24614" name="Rectangle 39"/>
          <p:cNvSpPr>
            <a:spLocks noChangeAspect="1" noChangeArrowheads="1"/>
          </p:cNvSpPr>
          <p:nvPr/>
        </p:nvSpPr>
        <p:spPr bwMode="auto">
          <a:xfrm>
            <a:off x="7561263" y="1816100"/>
            <a:ext cx="1062037" cy="546100"/>
          </a:xfrm>
          <a:prstGeom prst="rect">
            <a:avLst/>
          </a:prstGeom>
          <a:solidFill>
            <a:srgbClr val="FFFF99"/>
          </a:solidFill>
          <a:ln w="25400">
            <a:solidFill>
              <a:srgbClr val="000000"/>
            </a:solidFill>
            <a:miter lim="800000"/>
            <a:headEnd/>
            <a:tailEnd/>
          </a:ln>
        </p:spPr>
        <p:txBody>
          <a:bodyPr wrap="none" anchor="ctr"/>
          <a:lstStyle/>
          <a:p>
            <a:endParaRPr lang="en-US"/>
          </a:p>
        </p:txBody>
      </p:sp>
      <p:sp>
        <p:nvSpPr>
          <p:cNvPr id="24615" name="Rectangle 40"/>
          <p:cNvSpPr>
            <a:spLocks noChangeAspect="1" noChangeArrowheads="1"/>
          </p:cNvSpPr>
          <p:nvPr/>
        </p:nvSpPr>
        <p:spPr bwMode="auto">
          <a:xfrm>
            <a:off x="1692275" y="1816100"/>
            <a:ext cx="2120900" cy="546100"/>
          </a:xfrm>
          <a:prstGeom prst="rect">
            <a:avLst/>
          </a:prstGeom>
          <a:solidFill>
            <a:schemeClr val="hlink"/>
          </a:solidFill>
          <a:ln w="25400">
            <a:solidFill>
              <a:srgbClr val="000000"/>
            </a:solidFill>
            <a:miter lim="800000"/>
            <a:headEnd/>
            <a:tailEnd/>
          </a:ln>
        </p:spPr>
        <p:txBody>
          <a:bodyPr wrap="none" anchor="ctr"/>
          <a:lstStyle/>
          <a:p>
            <a:endParaRPr lang="en-US"/>
          </a:p>
        </p:txBody>
      </p:sp>
      <p:sp>
        <p:nvSpPr>
          <p:cNvPr id="24616" name="Rectangle 41"/>
          <p:cNvSpPr>
            <a:spLocks noChangeAspect="1" noChangeArrowheads="1"/>
          </p:cNvSpPr>
          <p:nvPr/>
        </p:nvSpPr>
        <p:spPr bwMode="auto">
          <a:xfrm>
            <a:off x="1692275" y="1816100"/>
            <a:ext cx="1100138" cy="546100"/>
          </a:xfrm>
          <a:prstGeom prst="rect">
            <a:avLst/>
          </a:prstGeom>
          <a:solidFill>
            <a:schemeClr val="hlink"/>
          </a:solidFill>
          <a:ln w="25400">
            <a:solidFill>
              <a:schemeClr val="tx1"/>
            </a:solidFill>
            <a:miter lim="800000"/>
            <a:headEnd/>
            <a:tailEnd/>
          </a:ln>
        </p:spPr>
        <p:txBody>
          <a:bodyPr wrap="none" anchor="ctr"/>
          <a:lstStyle/>
          <a:p>
            <a:endParaRPr lang="en-US"/>
          </a:p>
        </p:txBody>
      </p:sp>
      <p:sp>
        <p:nvSpPr>
          <p:cNvPr id="24617" name="Rectangle 42"/>
          <p:cNvSpPr>
            <a:spLocks noChangeAspect="1" noChangeArrowheads="1"/>
          </p:cNvSpPr>
          <p:nvPr/>
        </p:nvSpPr>
        <p:spPr bwMode="auto">
          <a:xfrm>
            <a:off x="1692275" y="1811338"/>
            <a:ext cx="965200" cy="546100"/>
          </a:xfrm>
          <a:prstGeom prst="rect">
            <a:avLst/>
          </a:prstGeom>
          <a:noFill/>
          <a:ln w="25400">
            <a:noFill/>
            <a:miter lim="800000"/>
            <a:headEnd/>
            <a:tailEnd/>
          </a:ln>
        </p:spPr>
        <p:txBody>
          <a:bodyPr wrap="none" anchor="ctr"/>
          <a:lstStyle/>
          <a:p>
            <a:pPr algn="ctr" eaLnBrk="0" hangingPunct="0"/>
            <a:r>
              <a:rPr lang="en-US" sz="2800">
                <a:solidFill>
                  <a:schemeClr val="folHlink"/>
                </a:solidFill>
              </a:rPr>
              <a:t>A1</a:t>
            </a:r>
          </a:p>
        </p:txBody>
      </p:sp>
      <p:sp>
        <p:nvSpPr>
          <p:cNvPr id="24618" name="Line 43"/>
          <p:cNvSpPr>
            <a:spLocks noChangeAspect="1" noChangeShapeType="1"/>
          </p:cNvSpPr>
          <p:nvPr/>
        </p:nvSpPr>
        <p:spPr bwMode="auto">
          <a:xfrm>
            <a:off x="8051800" y="1808163"/>
            <a:ext cx="0" cy="550862"/>
          </a:xfrm>
          <a:prstGeom prst="line">
            <a:avLst/>
          </a:prstGeom>
          <a:noFill/>
          <a:ln w="12700">
            <a:solidFill>
              <a:srgbClr val="000000"/>
            </a:solidFill>
            <a:round/>
            <a:headEnd/>
            <a:tailEnd/>
          </a:ln>
        </p:spPr>
        <p:txBody>
          <a:bodyPr wrap="none" anchor="ctr"/>
          <a:lstStyle/>
          <a:p>
            <a:endParaRPr lang="en-US"/>
          </a:p>
        </p:txBody>
      </p:sp>
      <p:sp>
        <p:nvSpPr>
          <p:cNvPr id="24619" name="Rectangle 44"/>
          <p:cNvSpPr>
            <a:spLocks noChangeAspect="1" noChangeArrowheads="1"/>
          </p:cNvSpPr>
          <p:nvPr/>
        </p:nvSpPr>
        <p:spPr bwMode="auto">
          <a:xfrm>
            <a:off x="7556500" y="1858963"/>
            <a:ext cx="652463" cy="530225"/>
          </a:xfrm>
          <a:prstGeom prst="rect">
            <a:avLst/>
          </a:prstGeom>
          <a:noFill/>
          <a:ln w="12700">
            <a:noFill/>
            <a:miter lim="800000"/>
            <a:headEnd/>
            <a:tailEnd/>
          </a:ln>
        </p:spPr>
        <p:txBody>
          <a:bodyPr wrap="none" lIns="90487" tIns="44450" rIns="90487" bIns="44450">
            <a:spAutoFit/>
          </a:bodyPr>
          <a:lstStyle/>
          <a:p>
            <a:pPr eaLnBrk="0" hangingPunct="0"/>
            <a:r>
              <a:rPr lang="en-US" sz="2900">
                <a:solidFill>
                  <a:schemeClr val="folHlink"/>
                </a:solidFill>
              </a:rPr>
              <a:t>C1</a:t>
            </a:r>
          </a:p>
        </p:txBody>
      </p:sp>
      <p:sp>
        <p:nvSpPr>
          <p:cNvPr id="24620" name="Rectangle 45"/>
          <p:cNvSpPr>
            <a:spLocks noChangeAspect="1" noChangeArrowheads="1"/>
          </p:cNvSpPr>
          <p:nvPr/>
        </p:nvSpPr>
        <p:spPr bwMode="auto">
          <a:xfrm>
            <a:off x="8056563" y="1858963"/>
            <a:ext cx="652462" cy="530225"/>
          </a:xfrm>
          <a:prstGeom prst="rect">
            <a:avLst/>
          </a:prstGeom>
          <a:noFill/>
          <a:ln w="12700">
            <a:noFill/>
            <a:miter lim="800000"/>
            <a:headEnd/>
            <a:tailEnd/>
          </a:ln>
        </p:spPr>
        <p:txBody>
          <a:bodyPr wrap="none" lIns="90487" tIns="44450" rIns="90487" bIns="44450">
            <a:spAutoFit/>
          </a:bodyPr>
          <a:lstStyle/>
          <a:p>
            <a:pPr eaLnBrk="0" hangingPunct="0"/>
            <a:r>
              <a:rPr lang="en-US" sz="2900">
                <a:solidFill>
                  <a:schemeClr val="folHlink"/>
                </a:solidFill>
              </a:rPr>
              <a:t>C2</a:t>
            </a:r>
          </a:p>
        </p:txBody>
      </p:sp>
      <p:sp>
        <p:nvSpPr>
          <p:cNvPr id="24621" name="Rectangle 46"/>
          <p:cNvSpPr>
            <a:spLocks noChangeAspect="1" noChangeArrowheads="1"/>
          </p:cNvSpPr>
          <p:nvPr/>
        </p:nvSpPr>
        <p:spPr bwMode="auto">
          <a:xfrm>
            <a:off x="4914900" y="1858963"/>
            <a:ext cx="1082675" cy="530225"/>
          </a:xfrm>
          <a:prstGeom prst="rect">
            <a:avLst/>
          </a:prstGeom>
          <a:noFill/>
          <a:ln w="12700">
            <a:noFill/>
            <a:miter lim="800000"/>
            <a:headEnd/>
            <a:tailEnd/>
          </a:ln>
        </p:spPr>
        <p:txBody>
          <a:bodyPr wrap="none" lIns="90487" tIns="44450" rIns="90487" bIns="44450">
            <a:spAutoFit/>
          </a:bodyPr>
          <a:lstStyle/>
          <a:p>
            <a:pPr eaLnBrk="0" hangingPunct="0"/>
            <a:r>
              <a:rPr lang="en-US" sz="2900">
                <a:solidFill>
                  <a:srgbClr val="000000"/>
                </a:solidFill>
              </a:rPr>
              <a:t>B-fviii</a:t>
            </a:r>
          </a:p>
        </p:txBody>
      </p:sp>
      <p:sp>
        <p:nvSpPr>
          <p:cNvPr id="24622" name="Line 47"/>
          <p:cNvSpPr>
            <a:spLocks noChangeAspect="1" noChangeShapeType="1"/>
          </p:cNvSpPr>
          <p:nvPr/>
        </p:nvSpPr>
        <p:spPr bwMode="auto">
          <a:xfrm flipV="1">
            <a:off x="6092825" y="1671638"/>
            <a:ext cx="0" cy="147637"/>
          </a:xfrm>
          <a:prstGeom prst="line">
            <a:avLst/>
          </a:prstGeom>
          <a:noFill/>
          <a:ln w="25400">
            <a:solidFill>
              <a:schemeClr val="tx1"/>
            </a:solidFill>
            <a:round/>
            <a:headEnd/>
            <a:tailEnd/>
          </a:ln>
        </p:spPr>
        <p:txBody>
          <a:bodyPr wrap="none" anchor="ctr"/>
          <a:lstStyle/>
          <a:p>
            <a:endParaRPr lang="en-US"/>
          </a:p>
        </p:txBody>
      </p:sp>
      <p:sp>
        <p:nvSpPr>
          <p:cNvPr id="24623" name="Line 48"/>
          <p:cNvSpPr>
            <a:spLocks noChangeAspect="1" noChangeShapeType="1"/>
          </p:cNvSpPr>
          <p:nvPr/>
        </p:nvSpPr>
        <p:spPr bwMode="auto">
          <a:xfrm flipV="1">
            <a:off x="4970463" y="1671638"/>
            <a:ext cx="0" cy="147637"/>
          </a:xfrm>
          <a:prstGeom prst="line">
            <a:avLst/>
          </a:prstGeom>
          <a:noFill/>
          <a:ln w="25400">
            <a:solidFill>
              <a:schemeClr val="tx1"/>
            </a:solidFill>
            <a:round/>
            <a:headEnd/>
            <a:tailEnd/>
          </a:ln>
        </p:spPr>
        <p:txBody>
          <a:bodyPr wrap="none" anchor="ctr"/>
          <a:lstStyle/>
          <a:p>
            <a:endParaRPr lang="en-US"/>
          </a:p>
        </p:txBody>
      </p:sp>
      <p:sp>
        <p:nvSpPr>
          <p:cNvPr id="24624" name="Line 49"/>
          <p:cNvSpPr>
            <a:spLocks noChangeAspect="1" noChangeShapeType="1"/>
          </p:cNvSpPr>
          <p:nvPr/>
        </p:nvSpPr>
        <p:spPr bwMode="auto">
          <a:xfrm flipV="1">
            <a:off x="3835400" y="1671638"/>
            <a:ext cx="0" cy="147637"/>
          </a:xfrm>
          <a:prstGeom prst="line">
            <a:avLst/>
          </a:prstGeom>
          <a:noFill/>
          <a:ln w="25400">
            <a:solidFill>
              <a:schemeClr val="tx1"/>
            </a:solidFill>
            <a:round/>
            <a:headEnd/>
            <a:tailEnd/>
          </a:ln>
        </p:spPr>
        <p:txBody>
          <a:bodyPr wrap="none" anchor="ctr"/>
          <a:lstStyle/>
          <a:p>
            <a:endParaRPr lang="en-US"/>
          </a:p>
        </p:txBody>
      </p:sp>
      <p:sp>
        <p:nvSpPr>
          <p:cNvPr id="24625" name="Line 50"/>
          <p:cNvSpPr>
            <a:spLocks noChangeAspect="1" noChangeShapeType="1"/>
          </p:cNvSpPr>
          <p:nvPr/>
        </p:nvSpPr>
        <p:spPr bwMode="auto">
          <a:xfrm flipV="1">
            <a:off x="4144963" y="1671638"/>
            <a:ext cx="0" cy="147637"/>
          </a:xfrm>
          <a:prstGeom prst="line">
            <a:avLst/>
          </a:prstGeom>
          <a:noFill/>
          <a:ln w="25400">
            <a:solidFill>
              <a:schemeClr val="tx1"/>
            </a:solidFill>
            <a:round/>
            <a:headEnd/>
            <a:tailEnd/>
          </a:ln>
        </p:spPr>
        <p:txBody>
          <a:bodyPr wrap="none" anchor="ctr"/>
          <a:lstStyle/>
          <a:p>
            <a:endParaRPr lang="en-US"/>
          </a:p>
        </p:txBody>
      </p:sp>
      <p:sp>
        <p:nvSpPr>
          <p:cNvPr id="24626" name="Rectangle 51"/>
          <p:cNvSpPr>
            <a:spLocks noChangeAspect="1" noChangeArrowheads="1"/>
          </p:cNvSpPr>
          <p:nvPr/>
        </p:nvSpPr>
        <p:spPr bwMode="auto">
          <a:xfrm>
            <a:off x="2770188" y="1811338"/>
            <a:ext cx="965200" cy="546100"/>
          </a:xfrm>
          <a:prstGeom prst="rect">
            <a:avLst/>
          </a:prstGeom>
          <a:noFill/>
          <a:ln w="25400">
            <a:noFill/>
            <a:miter lim="800000"/>
            <a:headEnd/>
            <a:tailEnd/>
          </a:ln>
        </p:spPr>
        <p:txBody>
          <a:bodyPr wrap="none" anchor="ctr"/>
          <a:lstStyle/>
          <a:p>
            <a:pPr algn="ctr" eaLnBrk="0" hangingPunct="0"/>
            <a:r>
              <a:rPr lang="en-US" sz="2800">
                <a:solidFill>
                  <a:schemeClr val="folHlink"/>
                </a:solidFill>
              </a:rPr>
              <a:t>A2</a:t>
            </a:r>
          </a:p>
        </p:txBody>
      </p:sp>
      <p:sp>
        <p:nvSpPr>
          <p:cNvPr id="24627" name="Rectangle 52"/>
          <p:cNvSpPr>
            <a:spLocks noChangeAspect="1" noChangeArrowheads="1"/>
          </p:cNvSpPr>
          <p:nvPr/>
        </p:nvSpPr>
        <p:spPr bwMode="auto">
          <a:xfrm>
            <a:off x="6548438" y="1811338"/>
            <a:ext cx="965200" cy="546100"/>
          </a:xfrm>
          <a:prstGeom prst="rect">
            <a:avLst/>
          </a:prstGeom>
          <a:noFill/>
          <a:ln w="25400">
            <a:noFill/>
            <a:miter lim="800000"/>
            <a:headEnd/>
            <a:tailEnd/>
          </a:ln>
        </p:spPr>
        <p:txBody>
          <a:bodyPr wrap="none" anchor="ctr"/>
          <a:lstStyle/>
          <a:p>
            <a:pPr algn="ctr" eaLnBrk="0" hangingPunct="0"/>
            <a:r>
              <a:rPr lang="en-US" sz="2800">
                <a:solidFill>
                  <a:schemeClr val="folHlink"/>
                </a:solidFill>
              </a:rPr>
              <a:t>A3</a:t>
            </a:r>
          </a:p>
        </p:txBody>
      </p:sp>
      <p:grpSp>
        <p:nvGrpSpPr>
          <p:cNvPr id="24628" name="Group 53"/>
          <p:cNvGrpSpPr>
            <a:grpSpLocks/>
          </p:cNvGrpSpPr>
          <p:nvPr/>
        </p:nvGrpSpPr>
        <p:grpSpPr bwMode="auto">
          <a:xfrm>
            <a:off x="1619250" y="2751138"/>
            <a:ext cx="7107238" cy="749300"/>
            <a:chOff x="1020" y="2205"/>
            <a:chExt cx="4477" cy="472"/>
          </a:xfrm>
        </p:grpSpPr>
        <p:grpSp>
          <p:nvGrpSpPr>
            <p:cNvPr id="24638" name="Group 54"/>
            <p:cNvGrpSpPr>
              <a:grpSpLocks noChangeAspect="1"/>
            </p:cNvGrpSpPr>
            <p:nvPr/>
          </p:nvGrpSpPr>
          <p:grpSpPr bwMode="auto">
            <a:xfrm>
              <a:off x="1020" y="2205"/>
              <a:ext cx="4320" cy="204"/>
              <a:chOff x="592" y="2668"/>
              <a:chExt cx="4800" cy="226"/>
            </a:xfrm>
          </p:grpSpPr>
          <p:sp>
            <p:nvSpPr>
              <p:cNvPr id="24653" name="Rectangle 55"/>
              <p:cNvSpPr>
                <a:spLocks noChangeAspect="1" noChangeArrowheads="1"/>
              </p:cNvSpPr>
              <p:nvPr/>
            </p:nvSpPr>
            <p:spPr bwMode="auto">
              <a:xfrm>
                <a:off x="592" y="2764"/>
                <a:ext cx="4800" cy="130"/>
              </a:xfrm>
              <a:prstGeom prst="rect">
                <a:avLst/>
              </a:prstGeom>
              <a:noFill/>
              <a:ln w="25400">
                <a:solidFill>
                  <a:schemeClr val="tx1"/>
                </a:solidFill>
                <a:miter lim="800000"/>
                <a:headEnd/>
                <a:tailEnd/>
              </a:ln>
            </p:spPr>
            <p:txBody>
              <a:bodyPr wrap="none" anchor="ctr"/>
              <a:lstStyle/>
              <a:p>
                <a:endParaRPr lang="en-US"/>
              </a:p>
            </p:txBody>
          </p:sp>
          <p:sp>
            <p:nvSpPr>
              <p:cNvPr id="24654" name="Line 56"/>
              <p:cNvSpPr>
                <a:spLocks noChangeAspect="1" noChangeShapeType="1"/>
              </p:cNvSpPr>
              <p:nvPr/>
            </p:nvSpPr>
            <p:spPr bwMode="auto">
              <a:xfrm flipV="1">
                <a:off x="631" y="2668"/>
                <a:ext cx="0" cy="108"/>
              </a:xfrm>
              <a:prstGeom prst="line">
                <a:avLst/>
              </a:prstGeom>
              <a:noFill/>
              <a:ln w="25400">
                <a:solidFill>
                  <a:schemeClr val="tx1"/>
                </a:solidFill>
                <a:round/>
                <a:headEnd/>
                <a:tailEnd/>
              </a:ln>
            </p:spPr>
            <p:txBody>
              <a:bodyPr wrap="none" anchor="ctr"/>
              <a:lstStyle/>
              <a:p>
                <a:endParaRPr lang="en-US"/>
              </a:p>
            </p:txBody>
          </p:sp>
          <p:sp>
            <p:nvSpPr>
              <p:cNvPr id="24655" name="Line 57"/>
              <p:cNvSpPr>
                <a:spLocks noChangeAspect="1" noChangeShapeType="1"/>
              </p:cNvSpPr>
              <p:nvPr/>
            </p:nvSpPr>
            <p:spPr bwMode="auto">
              <a:xfrm flipV="1">
                <a:off x="672" y="2668"/>
                <a:ext cx="0" cy="108"/>
              </a:xfrm>
              <a:prstGeom prst="line">
                <a:avLst/>
              </a:prstGeom>
              <a:noFill/>
              <a:ln w="25400">
                <a:solidFill>
                  <a:schemeClr val="tx1"/>
                </a:solidFill>
                <a:round/>
                <a:headEnd/>
                <a:tailEnd/>
              </a:ln>
            </p:spPr>
            <p:txBody>
              <a:bodyPr wrap="none" anchor="ctr"/>
              <a:lstStyle/>
              <a:p>
                <a:endParaRPr lang="en-US"/>
              </a:p>
            </p:txBody>
          </p:sp>
          <p:sp>
            <p:nvSpPr>
              <p:cNvPr id="24656" name="Line 58"/>
              <p:cNvSpPr>
                <a:spLocks noChangeAspect="1" noChangeShapeType="1"/>
              </p:cNvSpPr>
              <p:nvPr/>
            </p:nvSpPr>
            <p:spPr bwMode="auto">
              <a:xfrm flipV="1">
                <a:off x="1194" y="2668"/>
                <a:ext cx="0" cy="108"/>
              </a:xfrm>
              <a:prstGeom prst="line">
                <a:avLst/>
              </a:prstGeom>
              <a:noFill/>
              <a:ln w="25400">
                <a:solidFill>
                  <a:schemeClr val="tx1"/>
                </a:solidFill>
                <a:round/>
                <a:headEnd/>
                <a:tailEnd/>
              </a:ln>
            </p:spPr>
            <p:txBody>
              <a:bodyPr wrap="none" anchor="ctr"/>
              <a:lstStyle/>
              <a:p>
                <a:endParaRPr lang="en-US"/>
              </a:p>
            </p:txBody>
          </p:sp>
          <p:sp>
            <p:nvSpPr>
              <p:cNvPr id="24657" name="Line 59"/>
              <p:cNvSpPr>
                <a:spLocks noChangeAspect="1" noChangeShapeType="1"/>
              </p:cNvSpPr>
              <p:nvPr/>
            </p:nvSpPr>
            <p:spPr bwMode="auto">
              <a:xfrm flipV="1">
                <a:off x="1369" y="2668"/>
                <a:ext cx="0" cy="108"/>
              </a:xfrm>
              <a:prstGeom prst="line">
                <a:avLst/>
              </a:prstGeom>
              <a:noFill/>
              <a:ln w="25400">
                <a:solidFill>
                  <a:schemeClr val="tx1"/>
                </a:solidFill>
                <a:round/>
                <a:headEnd/>
                <a:tailEnd/>
              </a:ln>
            </p:spPr>
            <p:txBody>
              <a:bodyPr wrap="none" anchor="ctr"/>
              <a:lstStyle/>
              <a:p>
                <a:endParaRPr lang="en-US"/>
              </a:p>
            </p:txBody>
          </p:sp>
          <p:sp>
            <p:nvSpPr>
              <p:cNvPr id="24658" name="Line 60"/>
              <p:cNvSpPr>
                <a:spLocks noChangeAspect="1" noChangeShapeType="1"/>
              </p:cNvSpPr>
              <p:nvPr/>
            </p:nvSpPr>
            <p:spPr bwMode="auto">
              <a:xfrm flipV="1">
                <a:off x="1530" y="2668"/>
                <a:ext cx="0" cy="108"/>
              </a:xfrm>
              <a:prstGeom prst="line">
                <a:avLst/>
              </a:prstGeom>
              <a:noFill/>
              <a:ln w="25400">
                <a:solidFill>
                  <a:schemeClr val="tx1"/>
                </a:solidFill>
                <a:round/>
                <a:headEnd/>
                <a:tailEnd/>
              </a:ln>
            </p:spPr>
            <p:txBody>
              <a:bodyPr wrap="none" anchor="ctr"/>
              <a:lstStyle/>
              <a:p>
                <a:endParaRPr lang="en-US"/>
              </a:p>
            </p:txBody>
          </p:sp>
          <p:sp>
            <p:nvSpPr>
              <p:cNvPr id="24659" name="Line 61"/>
              <p:cNvSpPr>
                <a:spLocks noChangeAspect="1" noChangeShapeType="1"/>
              </p:cNvSpPr>
              <p:nvPr/>
            </p:nvSpPr>
            <p:spPr bwMode="auto">
              <a:xfrm flipV="1">
                <a:off x="1758" y="2668"/>
                <a:ext cx="0" cy="108"/>
              </a:xfrm>
              <a:prstGeom prst="line">
                <a:avLst/>
              </a:prstGeom>
              <a:noFill/>
              <a:ln w="25400">
                <a:solidFill>
                  <a:schemeClr val="tx1"/>
                </a:solidFill>
                <a:round/>
                <a:headEnd/>
                <a:tailEnd/>
              </a:ln>
            </p:spPr>
            <p:txBody>
              <a:bodyPr wrap="none" anchor="ctr"/>
              <a:lstStyle/>
              <a:p>
                <a:endParaRPr lang="en-US"/>
              </a:p>
            </p:txBody>
          </p:sp>
          <p:sp>
            <p:nvSpPr>
              <p:cNvPr id="24660" name="Line 62"/>
              <p:cNvSpPr>
                <a:spLocks noChangeAspect="1" noChangeShapeType="1"/>
              </p:cNvSpPr>
              <p:nvPr/>
            </p:nvSpPr>
            <p:spPr bwMode="auto">
              <a:xfrm flipV="1">
                <a:off x="1987" y="2668"/>
                <a:ext cx="0" cy="108"/>
              </a:xfrm>
              <a:prstGeom prst="line">
                <a:avLst/>
              </a:prstGeom>
              <a:noFill/>
              <a:ln w="25400">
                <a:solidFill>
                  <a:schemeClr val="tx1"/>
                </a:solidFill>
                <a:round/>
                <a:headEnd/>
                <a:tailEnd/>
              </a:ln>
            </p:spPr>
            <p:txBody>
              <a:bodyPr wrap="none" anchor="ctr"/>
              <a:lstStyle/>
              <a:p>
                <a:endParaRPr lang="en-US"/>
              </a:p>
            </p:txBody>
          </p:sp>
          <p:sp>
            <p:nvSpPr>
              <p:cNvPr id="24661" name="Line 63"/>
              <p:cNvSpPr>
                <a:spLocks noChangeAspect="1" noChangeShapeType="1"/>
              </p:cNvSpPr>
              <p:nvPr/>
            </p:nvSpPr>
            <p:spPr bwMode="auto">
              <a:xfrm flipV="1">
                <a:off x="2134" y="2668"/>
                <a:ext cx="0" cy="108"/>
              </a:xfrm>
              <a:prstGeom prst="line">
                <a:avLst/>
              </a:prstGeom>
              <a:noFill/>
              <a:ln w="25400">
                <a:solidFill>
                  <a:schemeClr val="tx1"/>
                </a:solidFill>
                <a:round/>
                <a:headEnd/>
                <a:tailEnd/>
              </a:ln>
            </p:spPr>
            <p:txBody>
              <a:bodyPr wrap="none" anchor="ctr"/>
              <a:lstStyle/>
              <a:p>
                <a:endParaRPr lang="en-US"/>
              </a:p>
            </p:txBody>
          </p:sp>
          <p:sp>
            <p:nvSpPr>
              <p:cNvPr id="24662" name="Line 64"/>
              <p:cNvSpPr>
                <a:spLocks noChangeAspect="1" noChangeShapeType="1"/>
              </p:cNvSpPr>
              <p:nvPr/>
            </p:nvSpPr>
            <p:spPr bwMode="auto">
              <a:xfrm flipV="1">
                <a:off x="2202" y="2668"/>
                <a:ext cx="0" cy="108"/>
              </a:xfrm>
              <a:prstGeom prst="line">
                <a:avLst/>
              </a:prstGeom>
              <a:noFill/>
              <a:ln w="25400">
                <a:solidFill>
                  <a:schemeClr val="tx1"/>
                </a:solidFill>
                <a:round/>
                <a:headEnd/>
                <a:tailEnd/>
              </a:ln>
            </p:spPr>
            <p:txBody>
              <a:bodyPr wrap="none" anchor="ctr"/>
              <a:lstStyle/>
              <a:p>
                <a:endParaRPr lang="en-US"/>
              </a:p>
            </p:txBody>
          </p:sp>
          <p:sp>
            <p:nvSpPr>
              <p:cNvPr id="24663" name="Line 65"/>
              <p:cNvSpPr>
                <a:spLocks noChangeAspect="1" noChangeShapeType="1"/>
              </p:cNvSpPr>
              <p:nvPr/>
            </p:nvSpPr>
            <p:spPr bwMode="auto">
              <a:xfrm flipV="1">
                <a:off x="2256" y="2668"/>
                <a:ext cx="0" cy="108"/>
              </a:xfrm>
              <a:prstGeom prst="line">
                <a:avLst/>
              </a:prstGeom>
              <a:noFill/>
              <a:ln w="25400">
                <a:solidFill>
                  <a:schemeClr val="tx1"/>
                </a:solidFill>
                <a:round/>
                <a:headEnd/>
                <a:tailEnd/>
              </a:ln>
            </p:spPr>
            <p:txBody>
              <a:bodyPr wrap="none" anchor="ctr"/>
              <a:lstStyle/>
              <a:p>
                <a:endParaRPr lang="en-US"/>
              </a:p>
            </p:txBody>
          </p:sp>
          <p:sp>
            <p:nvSpPr>
              <p:cNvPr id="24664" name="Line 66"/>
              <p:cNvSpPr>
                <a:spLocks noChangeAspect="1" noChangeShapeType="1"/>
              </p:cNvSpPr>
              <p:nvPr/>
            </p:nvSpPr>
            <p:spPr bwMode="auto">
              <a:xfrm flipV="1">
                <a:off x="2323" y="2668"/>
                <a:ext cx="0" cy="108"/>
              </a:xfrm>
              <a:prstGeom prst="line">
                <a:avLst/>
              </a:prstGeom>
              <a:noFill/>
              <a:ln w="25400">
                <a:solidFill>
                  <a:schemeClr val="tx1"/>
                </a:solidFill>
                <a:round/>
                <a:headEnd/>
                <a:tailEnd/>
              </a:ln>
            </p:spPr>
            <p:txBody>
              <a:bodyPr wrap="none" anchor="ctr"/>
              <a:lstStyle/>
              <a:p>
                <a:endParaRPr lang="en-US"/>
              </a:p>
            </p:txBody>
          </p:sp>
          <p:sp>
            <p:nvSpPr>
              <p:cNvPr id="24665" name="Line 67"/>
              <p:cNvSpPr>
                <a:spLocks noChangeAspect="1" noChangeShapeType="1"/>
              </p:cNvSpPr>
              <p:nvPr/>
            </p:nvSpPr>
            <p:spPr bwMode="auto">
              <a:xfrm flipV="1">
                <a:off x="2592" y="2668"/>
                <a:ext cx="0" cy="108"/>
              </a:xfrm>
              <a:prstGeom prst="line">
                <a:avLst/>
              </a:prstGeom>
              <a:noFill/>
              <a:ln w="25400">
                <a:solidFill>
                  <a:schemeClr val="tx1"/>
                </a:solidFill>
                <a:round/>
                <a:headEnd/>
                <a:tailEnd/>
              </a:ln>
            </p:spPr>
            <p:txBody>
              <a:bodyPr wrap="none" anchor="ctr"/>
              <a:lstStyle/>
              <a:p>
                <a:endParaRPr lang="en-US"/>
              </a:p>
            </p:txBody>
          </p:sp>
          <p:sp>
            <p:nvSpPr>
              <p:cNvPr id="24666" name="Line 68"/>
              <p:cNvSpPr>
                <a:spLocks noChangeAspect="1" noChangeShapeType="1"/>
              </p:cNvSpPr>
              <p:nvPr/>
            </p:nvSpPr>
            <p:spPr bwMode="auto">
              <a:xfrm flipV="1">
                <a:off x="2672" y="2668"/>
                <a:ext cx="0" cy="108"/>
              </a:xfrm>
              <a:prstGeom prst="line">
                <a:avLst/>
              </a:prstGeom>
              <a:noFill/>
              <a:ln w="25400">
                <a:solidFill>
                  <a:schemeClr val="tx1"/>
                </a:solidFill>
                <a:round/>
                <a:headEnd/>
                <a:tailEnd/>
              </a:ln>
            </p:spPr>
            <p:txBody>
              <a:bodyPr wrap="none" anchor="ctr"/>
              <a:lstStyle/>
              <a:p>
                <a:endParaRPr lang="en-US"/>
              </a:p>
            </p:txBody>
          </p:sp>
          <p:sp>
            <p:nvSpPr>
              <p:cNvPr id="24667" name="Line 69"/>
              <p:cNvSpPr>
                <a:spLocks noChangeAspect="1" noChangeShapeType="1"/>
              </p:cNvSpPr>
              <p:nvPr/>
            </p:nvSpPr>
            <p:spPr bwMode="auto">
              <a:xfrm flipV="1">
                <a:off x="2874" y="2668"/>
                <a:ext cx="0" cy="108"/>
              </a:xfrm>
              <a:prstGeom prst="line">
                <a:avLst/>
              </a:prstGeom>
              <a:noFill/>
              <a:ln w="25400">
                <a:solidFill>
                  <a:schemeClr val="tx1"/>
                </a:solidFill>
                <a:round/>
                <a:headEnd/>
                <a:tailEnd/>
              </a:ln>
            </p:spPr>
            <p:txBody>
              <a:bodyPr wrap="none" anchor="ctr"/>
              <a:lstStyle/>
              <a:p>
                <a:endParaRPr lang="en-US"/>
              </a:p>
            </p:txBody>
          </p:sp>
          <p:sp>
            <p:nvSpPr>
              <p:cNvPr id="24668" name="Line 70"/>
              <p:cNvSpPr>
                <a:spLocks noChangeAspect="1" noChangeShapeType="1"/>
              </p:cNvSpPr>
              <p:nvPr/>
            </p:nvSpPr>
            <p:spPr bwMode="auto">
              <a:xfrm flipV="1">
                <a:off x="2941" y="2668"/>
                <a:ext cx="0" cy="108"/>
              </a:xfrm>
              <a:prstGeom prst="line">
                <a:avLst/>
              </a:prstGeom>
              <a:noFill/>
              <a:ln w="25400">
                <a:solidFill>
                  <a:schemeClr val="tx1"/>
                </a:solidFill>
                <a:round/>
                <a:headEnd/>
                <a:tailEnd/>
              </a:ln>
            </p:spPr>
            <p:txBody>
              <a:bodyPr wrap="none" anchor="ctr"/>
              <a:lstStyle/>
              <a:p>
                <a:endParaRPr lang="en-US"/>
              </a:p>
            </p:txBody>
          </p:sp>
          <p:sp>
            <p:nvSpPr>
              <p:cNvPr id="24669" name="Line 71"/>
              <p:cNvSpPr>
                <a:spLocks noChangeAspect="1" noChangeShapeType="1"/>
              </p:cNvSpPr>
              <p:nvPr/>
            </p:nvSpPr>
            <p:spPr bwMode="auto">
              <a:xfrm flipV="1">
                <a:off x="2968" y="2668"/>
                <a:ext cx="0" cy="108"/>
              </a:xfrm>
              <a:prstGeom prst="line">
                <a:avLst/>
              </a:prstGeom>
              <a:noFill/>
              <a:ln w="25400">
                <a:solidFill>
                  <a:schemeClr val="tx1"/>
                </a:solidFill>
                <a:round/>
                <a:headEnd/>
                <a:tailEnd/>
              </a:ln>
            </p:spPr>
            <p:txBody>
              <a:bodyPr wrap="none" anchor="ctr"/>
              <a:lstStyle/>
              <a:p>
                <a:endParaRPr lang="en-US"/>
              </a:p>
            </p:txBody>
          </p:sp>
          <p:sp>
            <p:nvSpPr>
              <p:cNvPr id="24670" name="Line 72"/>
              <p:cNvSpPr>
                <a:spLocks noChangeAspect="1" noChangeShapeType="1"/>
              </p:cNvSpPr>
              <p:nvPr/>
            </p:nvSpPr>
            <p:spPr bwMode="auto">
              <a:xfrm flipV="1">
                <a:off x="3170" y="2668"/>
                <a:ext cx="0" cy="108"/>
              </a:xfrm>
              <a:prstGeom prst="line">
                <a:avLst/>
              </a:prstGeom>
              <a:noFill/>
              <a:ln w="25400">
                <a:solidFill>
                  <a:schemeClr val="tx1"/>
                </a:solidFill>
                <a:round/>
                <a:headEnd/>
                <a:tailEnd/>
              </a:ln>
            </p:spPr>
            <p:txBody>
              <a:bodyPr wrap="none" anchor="ctr"/>
              <a:lstStyle/>
              <a:p>
                <a:endParaRPr lang="en-US"/>
              </a:p>
            </p:txBody>
          </p:sp>
          <p:sp>
            <p:nvSpPr>
              <p:cNvPr id="24671" name="Line 73"/>
              <p:cNvSpPr>
                <a:spLocks noChangeAspect="1" noChangeShapeType="1"/>
              </p:cNvSpPr>
              <p:nvPr/>
            </p:nvSpPr>
            <p:spPr bwMode="auto">
              <a:xfrm flipV="1">
                <a:off x="3210" y="2668"/>
                <a:ext cx="0" cy="108"/>
              </a:xfrm>
              <a:prstGeom prst="line">
                <a:avLst/>
              </a:prstGeom>
              <a:noFill/>
              <a:ln w="25400">
                <a:solidFill>
                  <a:schemeClr val="tx1"/>
                </a:solidFill>
                <a:round/>
                <a:headEnd/>
                <a:tailEnd/>
              </a:ln>
            </p:spPr>
            <p:txBody>
              <a:bodyPr wrap="none" anchor="ctr"/>
              <a:lstStyle/>
              <a:p>
                <a:endParaRPr lang="en-US"/>
              </a:p>
            </p:txBody>
          </p:sp>
          <p:sp>
            <p:nvSpPr>
              <p:cNvPr id="24672" name="Line 74"/>
              <p:cNvSpPr>
                <a:spLocks noChangeAspect="1" noChangeShapeType="1"/>
              </p:cNvSpPr>
              <p:nvPr/>
            </p:nvSpPr>
            <p:spPr bwMode="auto">
              <a:xfrm flipV="1">
                <a:off x="3277" y="2668"/>
                <a:ext cx="0" cy="108"/>
              </a:xfrm>
              <a:prstGeom prst="line">
                <a:avLst/>
              </a:prstGeom>
              <a:noFill/>
              <a:ln w="25400">
                <a:solidFill>
                  <a:schemeClr val="tx1"/>
                </a:solidFill>
                <a:round/>
                <a:headEnd/>
                <a:tailEnd/>
              </a:ln>
            </p:spPr>
            <p:txBody>
              <a:bodyPr wrap="none" anchor="ctr"/>
              <a:lstStyle/>
              <a:p>
                <a:endParaRPr lang="en-US"/>
              </a:p>
            </p:txBody>
          </p:sp>
          <p:sp>
            <p:nvSpPr>
              <p:cNvPr id="24673" name="Line 75"/>
              <p:cNvSpPr>
                <a:spLocks noChangeAspect="1" noChangeShapeType="1"/>
              </p:cNvSpPr>
              <p:nvPr/>
            </p:nvSpPr>
            <p:spPr bwMode="auto">
              <a:xfrm flipV="1">
                <a:off x="3317" y="2668"/>
                <a:ext cx="0" cy="108"/>
              </a:xfrm>
              <a:prstGeom prst="line">
                <a:avLst/>
              </a:prstGeom>
              <a:noFill/>
              <a:ln w="25400">
                <a:solidFill>
                  <a:schemeClr val="tx1"/>
                </a:solidFill>
                <a:round/>
                <a:headEnd/>
                <a:tailEnd/>
              </a:ln>
            </p:spPr>
            <p:txBody>
              <a:bodyPr wrap="none" anchor="ctr"/>
              <a:lstStyle/>
              <a:p>
                <a:endParaRPr lang="en-US"/>
              </a:p>
            </p:txBody>
          </p:sp>
          <p:sp>
            <p:nvSpPr>
              <p:cNvPr id="24674" name="Line 76"/>
              <p:cNvSpPr>
                <a:spLocks noChangeAspect="1" noChangeShapeType="1"/>
              </p:cNvSpPr>
              <p:nvPr/>
            </p:nvSpPr>
            <p:spPr bwMode="auto">
              <a:xfrm flipV="1">
                <a:off x="3357" y="2668"/>
                <a:ext cx="0" cy="108"/>
              </a:xfrm>
              <a:prstGeom prst="line">
                <a:avLst/>
              </a:prstGeom>
              <a:noFill/>
              <a:ln w="25400">
                <a:solidFill>
                  <a:schemeClr val="tx1"/>
                </a:solidFill>
                <a:round/>
                <a:headEnd/>
                <a:tailEnd/>
              </a:ln>
            </p:spPr>
            <p:txBody>
              <a:bodyPr wrap="none" anchor="ctr"/>
              <a:lstStyle/>
              <a:p>
                <a:endParaRPr lang="en-US"/>
              </a:p>
            </p:txBody>
          </p:sp>
          <p:sp>
            <p:nvSpPr>
              <p:cNvPr id="24675" name="Line 77"/>
              <p:cNvSpPr>
                <a:spLocks noChangeAspect="1" noChangeShapeType="1"/>
              </p:cNvSpPr>
              <p:nvPr/>
            </p:nvSpPr>
            <p:spPr bwMode="auto">
              <a:xfrm flipV="1">
                <a:off x="3559" y="2668"/>
                <a:ext cx="0" cy="108"/>
              </a:xfrm>
              <a:prstGeom prst="line">
                <a:avLst/>
              </a:prstGeom>
              <a:noFill/>
              <a:ln w="25400">
                <a:solidFill>
                  <a:schemeClr val="tx1"/>
                </a:solidFill>
                <a:round/>
                <a:headEnd/>
                <a:tailEnd/>
              </a:ln>
            </p:spPr>
            <p:txBody>
              <a:bodyPr wrap="none" anchor="ctr"/>
              <a:lstStyle/>
              <a:p>
                <a:endParaRPr lang="en-US"/>
              </a:p>
            </p:txBody>
          </p:sp>
          <p:sp>
            <p:nvSpPr>
              <p:cNvPr id="24676" name="Line 78"/>
              <p:cNvSpPr>
                <a:spLocks noChangeAspect="1" noChangeShapeType="1"/>
              </p:cNvSpPr>
              <p:nvPr/>
            </p:nvSpPr>
            <p:spPr bwMode="auto">
              <a:xfrm flipV="1">
                <a:off x="3774" y="2668"/>
                <a:ext cx="0" cy="108"/>
              </a:xfrm>
              <a:prstGeom prst="line">
                <a:avLst/>
              </a:prstGeom>
              <a:noFill/>
              <a:ln w="25400">
                <a:solidFill>
                  <a:schemeClr val="tx1"/>
                </a:solidFill>
                <a:round/>
                <a:headEnd/>
                <a:tailEnd/>
              </a:ln>
            </p:spPr>
            <p:txBody>
              <a:bodyPr wrap="none" anchor="ctr"/>
              <a:lstStyle/>
              <a:p>
                <a:endParaRPr lang="en-US"/>
              </a:p>
            </p:txBody>
          </p:sp>
          <p:sp>
            <p:nvSpPr>
              <p:cNvPr id="24677" name="Line 79"/>
              <p:cNvSpPr>
                <a:spLocks noChangeAspect="1" noChangeShapeType="1"/>
              </p:cNvSpPr>
              <p:nvPr/>
            </p:nvSpPr>
            <p:spPr bwMode="auto">
              <a:xfrm flipV="1">
                <a:off x="3814" y="2668"/>
                <a:ext cx="0" cy="108"/>
              </a:xfrm>
              <a:prstGeom prst="line">
                <a:avLst/>
              </a:prstGeom>
              <a:noFill/>
              <a:ln w="25400">
                <a:solidFill>
                  <a:schemeClr val="tx1"/>
                </a:solidFill>
                <a:round/>
                <a:headEnd/>
                <a:tailEnd/>
              </a:ln>
            </p:spPr>
            <p:txBody>
              <a:bodyPr wrap="none" anchor="ctr"/>
              <a:lstStyle/>
              <a:p>
                <a:endParaRPr lang="en-US"/>
              </a:p>
            </p:txBody>
          </p:sp>
          <p:sp>
            <p:nvSpPr>
              <p:cNvPr id="24678" name="Line 80"/>
              <p:cNvSpPr>
                <a:spLocks noChangeAspect="1" noChangeShapeType="1"/>
              </p:cNvSpPr>
              <p:nvPr/>
            </p:nvSpPr>
            <p:spPr bwMode="auto">
              <a:xfrm flipV="1">
                <a:off x="3949" y="2668"/>
                <a:ext cx="0" cy="108"/>
              </a:xfrm>
              <a:prstGeom prst="line">
                <a:avLst/>
              </a:prstGeom>
              <a:noFill/>
              <a:ln w="25400">
                <a:solidFill>
                  <a:schemeClr val="tx1"/>
                </a:solidFill>
                <a:round/>
                <a:headEnd/>
                <a:tailEnd/>
              </a:ln>
            </p:spPr>
            <p:txBody>
              <a:bodyPr wrap="none" anchor="ctr"/>
              <a:lstStyle/>
              <a:p>
                <a:endParaRPr lang="en-US"/>
              </a:p>
            </p:txBody>
          </p:sp>
          <p:sp>
            <p:nvSpPr>
              <p:cNvPr id="24679" name="Line 81"/>
              <p:cNvSpPr>
                <a:spLocks noChangeAspect="1" noChangeShapeType="1"/>
              </p:cNvSpPr>
              <p:nvPr/>
            </p:nvSpPr>
            <p:spPr bwMode="auto">
              <a:xfrm flipV="1">
                <a:off x="4272" y="2668"/>
                <a:ext cx="0" cy="108"/>
              </a:xfrm>
              <a:prstGeom prst="line">
                <a:avLst/>
              </a:prstGeom>
              <a:noFill/>
              <a:ln w="25400">
                <a:solidFill>
                  <a:schemeClr val="tx1"/>
                </a:solidFill>
                <a:round/>
                <a:headEnd/>
                <a:tailEnd/>
              </a:ln>
            </p:spPr>
            <p:txBody>
              <a:bodyPr wrap="none" anchor="ctr"/>
              <a:lstStyle/>
              <a:p>
                <a:endParaRPr lang="en-US"/>
              </a:p>
            </p:txBody>
          </p:sp>
          <p:sp>
            <p:nvSpPr>
              <p:cNvPr id="24680" name="Line 82"/>
              <p:cNvSpPr>
                <a:spLocks noChangeAspect="1" noChangeShapeType="1"/>
              </p:cNvSpPr>
              <p:nvPr/>
            </p:nvSpPr>
            <p:spPr bwMode="auto">
              <a:xfrm flipV="1">
                <a:off x="4930" y="2668"/>
                <a:ext cx="0" cy="108"/>
              </a:xfrm>
              <a:prstGeom prst="line">
                <a:avLst/>
              </a:prstGeom>
              <a:noFill/>
              <a:ln w="25400">
                <a:solidFill>
                  <a:schemeClr val="tx1"/>
                </a:solidFill>
                <a:round/>
                <a:headEnd/>
                <a:tailEnd/>
              </a:ln>
            </p:spPr>
            <p:txBody>
              <a:bodyPr wrap="none" anchor="ctr"/>
              <a:lstStyle/>
              <a:p>
                <a:endParaRPr lang="en-US"/>
              </a:p>
            </p:txBody>
          </p:sp>
          <p:sp>
            <p:nvSpPr>
              <p:cNvPr id="24681" name="Line 83"/>
              <p:cNvSpPr>
                <a:spLocks noChangeAspect="1" noChangeShapeType="1"/>
              </p:cNvSpPr>
              <p:nvPr/>
            </p:nvSpPr>
            <p:spPr bwMode="auto">
              <a:xfrm flipV="1">
                <a:off x="1056" y="2668"/>
                <a:ext cx="0" cy="108"/>
              </a:xfrm>
              <a:prstGeom prst="line">
                <a:avLst/>
              </a:prstGeom>
              <a:noFill/>
              <a:ln w="25400">
                <a:solidFill>
                  <a:schemeClr val="tx1"/>
                </a:solidFill>
                <a:round/>
                <a:headEnd/>
                <a:tailEnd/>
              </a:ln>
            </p:spPr>
            <p:txBody>
              <a:bodyPr wrap="none" anchor="ctr"/>
              <a:lstStyle/>
              <a:p>
                <a:endParaRPr lang="en-US"/>
              </a:p>
            </p:txBody>
          </p:sp>
          <p:sp>
            <p:nvSpPr>
              <p:cNvPr id="24682" name="Line 84"/>
              <p:cNvSpPr>
                <a:spLocks noChangeAspect="1" noChangeShapeType="1"/>
              </p:cNvSpPr>
              <p:nvPr/>
            </p:nvSpPr>
            <p:spPr bwMode="auto">
              <a:xfrm flipV="1">
                <a:off x="1560" y="2668"/>
                <a:ext cx="0" cy="108"/>
              </a:xfrm>
              <a:prstGeom prst="line">
                <a:avLst/>
              </a:prstGeom>
              <a:noFill/>
              <a:ln w="25400">
                <a:solidFill>
                  <a:schemeClr val="tx1"/>
                </a:solidFill>
                <a:round/>
                <a:headEnd/>
                <a:tailEnd/>
              </a:ln>
            </p:spPr>
            <p:txBody>
              <a:bodyPr wrap="none" anchor="ctr"/>
              <a:lstStyle/>
              <a:p>
                <a:endParaRPr lang="en-US"/>
              </a:p>
            </p:txBody>
          </p:sp>
          <p:sp>
            <p:nvSpPr>
              <p:cNvPr id="24683" name="Line 85"/>
              <p:cNvSpPr>
                <a:spLocks noChangeAspect="1" noChangeShapeType="1"/>
              </p:cNvSpPr>
              <p:nvPr/>
            </p:nvSpPr>
            <p:spPr bwMode="auto">
              <a:xfrm flipV="1">
                <a:off x="2112" y="2668"/>
                <a:ext cx="0" cy="108"/>
              </a:xfrm>
              <a:prstGeom prst="line">
                <a:avLst/>
              </a:prstGeom>
              <a:noFill/>
              <a:ln w="25400">
                <a:solidFill>
                  <a:schemeClr val="tx1"/>
                </a:solidFill>
                <a:round/>
                <a:headEnd/>
                <a:tailEnd/>
              </a:ln>
            </p:spPr>
            <p:txBody>
              <a:bodyPr wrap="none" anchor="ctr"/>
              <a:lstStyle/>
              <a:p>
                <a:endParaRPr lang="en-US"/>
              </a:p>
            </p:txBody>
          </p:sp>
          <p:sp>
            <p:nvSpPr>
              <p:cNvPr id="24684" name="Line 86"/>
              <p:cNvSpPr>
                <a:spLocks noChangeAspect="1" noChangeShapeType="1"/>
              </p:cNvSpPr>
              <p:nvPr/>
            </p:nvSpPr>
            <p:spPr bwMode="auto">
              <a:xfrm flipV="1">
                <a:off x="2184" y="2668"/>
                <a:ext cx="0" cy="108"/>
              </a:xfrm>
              <a:prstGeom prst="line">
                <a:avLst/>
              </a:prstGeom>
              <a:noFill/>
              <a:ln w="25400">
                <a:solidFill>
                  <a:schemeClr val="tx1"/>
                </a:solidFill>
                <a:round/>
                <a:headEnd/>
                <a:tailEnd/>
              </a:ln>
            </p:spPr>
            <p:txBody>
              <a:bodyPr wrap="none" anchor="ctr"/>
              <a:lstStyle/>
              <a:p>
                <a:endParaRPr lang="en-US"/>
              </a:p>
            </p:txBody>
          </p:sp>
          <p:sp>
            <p:nvSpPr>
              <p:cNvPr id="24685" name="Line 87"/>
              <p:cNvSpPr>
                <a:spLocks noChangeAspect="1" noChangeShapeType="1"/>
              </p:cNvSpPr>
              <p:nvPr/>
            </p:nvSpPr>
            <p:spPr bwMode="auto">
              <a:xfrm flipV="1">
                <a:off x="2896" y="2668"/>
                <a:ext cx="0" cy="108"/>
              </a:xfrm>
              <a:prstGeom prst="line">
                <a:avLst/>
              </a:prstGeom>
              <a:noFill/>
              <a:ln w="25400">
                <a:solidFill>
                  <a:schemeClr val="tx1"/>
                </a:solidFill>
                <a:round/>
                <a:headEnd/>
                <a:tailEnd/>
              </a:ln>
            </p:spPr>
            <p:txBody>
              <a:bodyPr wrap="none" anchor="ctr"/>
              <a:lstStyle/>
              <a:p>
                <a:endParaRPr lang="en-US"/>
              </a:p>
            </p:txBody>
          </p:sp>
          <p:sp>
            <p:nvSpPr>
              <p:cNvPr id="24686" name="Line 88"/>
              <p:cNvSpPr>
                <a:spLocks noChangeAspect="1" noChangeShapeType="1"/>
              </p:cNvSpPr>
              <p:nvPr/>
            </p:nvSpPr>
            <p:spPr bwMode="auto">
              <a:xfrm flipV="1">
                <a:off x="3408" y="2668"/>
                <a:ext cx="0" cy="108"/>
              </a:xfrm>
              <a:prstGeom prst="line">
                <a:avLst/>
              </a:prstGeom>
              <a:noFill/>
              <a:ln w="25400">
                <a:solidFill>
                  <a:schemeClr val="tx1"/>
                </a:solidFill>
                <a:round/>
                <a:headEnd/>
                <a:tailEnd/>
              </a:ln>
            </p:spPr>
            <p:txBody>
              <a:bodyPr wrap="none" anchor="ctr"/>
              <a:lstStyle/>
              <a:p>
                <a:endParaRPr lang="en-US"/>
              </a:p>
            </p:txBody>
          </p:sp>
          <p:sp>
            <p:nvSpPr>
              <p:cNvPr id="24687" name="Line 89"/>
              <p:cNvSpPr>
                <a:spLocks noChangeAspect="1" noChangeShapeType="1"/>
              </p:cNvSpPr>
              <p:nvPr/>
            </p:nvSpPr>
            <p:spPr bwMode="auto">
              <a:xfrm flipV="1">
                <a:off x="3536" y="2668"/>
                <a:ext cx="0" cy="108"/>
              </a:xfrm>
              <a:prstGeom prst="line">
                <a:avLst/>
              </a:prstGeom>
              <a:noFill/>
              <a:ln w="25400">
                <a:solidFill>
                  <a:schemeClr val="tx1"/>
                </a:solidFill>
                <a:round/>
                <a:headEnd/>
                <a:tailEnd/>
              </a:ln>
            </p:spPr>
            <p:txBody>
              <a:bodyPr wrap="none" anchor="ctr"/>
              <a:lstStyle/>
              <a:p>
                <a:endParaRPr lang="en-US"/>
              </a:p>
            </p:txBody>
          </p:sp>
        </p:grpSp>
        <p:sp>
          <p:nvSpPr>
            <p:cNvPr id="24639" name="Rectangle 90"/>
            <p:cNvSpPr>
              <a:spLocks noChangeAspect="1" noChangeArrowheads="1"/>
            </p:cNvSpPr>
            <p:nvPr/>
          </p:nvSpPr>
          <p:spPr bwMode="auto">
            <a:xfrm>
              <a:off x="2988" y="2308"/>
              <a:ext cx="282" cy="334"/>
            </a:xfrm>
            <a:prstGeom prst="rect">
              <a:avLst/>
            </a:prstGeom>
            <a:noFill/>
            <a:ln w="12700">
              <a:noFill/>
              <a:miter lim="800000"/>
              <a:headEnd/>
              <a:tailEnd/>
            </a:ln>
          </p:spPr>
          <p:txBody>
            <a:bodyPr wrap="none" lIns="90487" tIns="44450" rIns="90487" bIns="44450">
              <a:spAutoFit/>
            </a:bodyPr>
            <a:lstStyle/>
            <a:p>
              <a:pPr eaLnBrk="0" hangingPunct="0"/>
              <a:r>
                <a:rPr lang="en-US" sz="2900" b="1">
                  <a:solidFill>
                    <a:srgbClr val="000000"/>
                  </a:solidFill>
                </a:rPr>
                <a:t>B</a:t>
              </a:r>
            </a:p>
          </p:txBody>
        </p:sp>
        <p:sp>
          <p:nvSpPr>
            <p:cNvPr id="24640" name="Rectangle 91"/>
            <p:cNvSpPr>
              <a:spLocks noChangeAspect="1" noChangeArrowheads="1"/>
            </p:cNvSpPr>
            <p:nvPr/>
          </p:nvSpPr>
          <p:spPr bwMode="auto">
            <a:xfrm>
              <a:off x="1044" y="2291"/>
              <a:ext cx="4332" cy="381"/>
            </a:xfrm>
            <a:prstGeom prst="rect">
              <a:avLst/>
            </a:prstGeom>
            <a:solidFill>
              <a:srgbClr val="FFCC66"/>
            </a:solidFill>
            <a:ln w="25400">
              <a:solidFill>
                <a:srgbClr val="000000"/>
              </a:solidFill>
              <a:miter lim="800000"/>
              <a:headEnd/>
              <a:tailEnd/>
            </a:ln>
          </p:spPr>
          <p:txBody>
            <a:bodyPr wrap="none" anchor="ctr"/>
            <a:lstStyle/>
            <a:p>
              <a:endParaRPr lang="en-US"/>
            </a:p>
          </p:txBody>
        </p:sp>
        <p:sp>
          <p:nvSpPr>
            <p:cNvPr id="24641" name="Rectangle 92"/>
            <p:cNvSpPr>
              <a:spLocks noChangeAspect="1" noChangeArrowheads="1"/>
            </p:cNvSpPr>
            <p:nvPr/>
          </p:nvSpPr>
          <p:spPr bwMode="auto">
            <a:xfrm>
              <a:off x="5068" y="2291"/>
              <a:ext cx="319" cy="381"/>
            </a:xfrm>
            <a:prstGeom prst="rect">
              <a:avLst/>
            </a:prstGeom>
            <a:solidFill>
              <a:srgbClr val="FFFF99"/>
            </a:solidFill>
            <a:ln w="25400">
              <a:solidFill>
                <a:srgbClr val="000000"/>
              </a:solidFill>
              <a:miter lim="800000"/>
              <a:headEnd/>
              <a:tailEnd/>
            </a:ln>
          </p:spPr>
          <p:txBody>
            <a:bodyPr wrap="none" anchor="ctr"/>
            <a:lstStyle/>
            <a:p>
              <a:endParaRPr lang="en-US"/>
            </a:p>
          </p:txBody>
        </p:sp>
        <p:sp>
          <p:nvSpPr>
            <p:cNvPr id="24642" name="Rectangle 93"/>
            <p:cNvSpPr>
              <a:spLocks noChangeAspect="1" noChangeArrowheads="1"/>
            </p:cNvSpPr>
            <p:nvPr/>
          </p:nvSpPr>
          <p:spPr bwMode="auto">
            <a:xfrm>
              <a:off x="1020" y="2291"/>
              <a:ext cx="1308" cy="381"/>
            </a:xfrm>
            <a:prstGeom prst="rect">
              <a:avLst/>
            </a:prstGeom>
            <a:solidFill>
              <a:schemeClr val="hlink"/>
            </a:solidFill>
            <a:ln w="25400">
              <a:solidFill>
                <a:srgbClr val="000000"/>
              </a:solidFill>
              <a:miter lim="800000"/>
              <a:headEnd/>
              <a:tailEnd/>
            </a:ln>
          </p:spPr>
          <p:txBody>
            <a:bodyPr wrap="none" anchor="ctr"/>
            <a:lstStyle/>
            <a:p>
              <a:endParaRPr lang="en-US"/>
            </a:p>
          </p:txBody>
        </p:sp>
        <p:sp>
          <p:nvSpPr>
            <p:cNvPr id="24643" name="Rectangle 94"/>
            <p:cNvSpPr>
              <a:spLocks noChangeAspect="1" noChangeArrowheads="1"/>
            </p:cNvSpPr>
            <p:nvPr/>
          </p:nvSpPr>
          <p:spPr bwMode="auto">
            <a:xfrm>
              <a:off x="1020" y="2291"/>
              <a:ext cx="612" cy="381"/>
            </a:xfrm>
            <a:prstGeom prst="rect">
              <a:avLst/>
            </a:prstGeom>
            <a:solidFill>
              <a:schemeClr val="hlink"/>
            </a:solidFill>
            <a:ln w="25400">
              <a:solidFill>
                <a:srgbClr val="000000"/>
              </a:solidFill>
              <a:miter lim="800000"/>
              <a:headEnd/>
              <a:tailEnd/>
            </a:ln>
          </p:spPr>
          <p:txBody>
            <a:bodyPr wrap="none" anchor="ctr"/>
            <a:lstStyle/>
            <a:p>
              <a:endParaRPr lang="en-US"/>
            </a:p>
          </p:txBody>
        </p:sp>
        <p:sp>
          <p:nvSpPr>
            <p:cNvPr id="24644" name="Rectangle 95"/>
            <p:cNvSpPr>
              <a:spLocks noChangeAspect="1" noChangeArrowheads="1"/>
            </p:cNvSpPr>
            <p:nvPr/>
          </p:nvSpPr>
          <p:spPr bwMode="auto">
            <a:xfrm>
              <a:off x="4068" y="2291"/>
              <a:ext cx="1319" cy="381"/>
            </a:xfrm>
            <a:prstGeom prst="rect">
              <a:avLst/>
            </a:prstGeom>
            <a:solidFill>
              <a:schemeClr val="hlink"/>
            </a:solidFill>
            <a:ln w="25400">
              <a:solidFill>
                <a:srgbClr val="000000"/>
              </a:solidFill>
              <a:miter lim="800000"/>
              <a:headEnd/>
              <a:tailEnd/>
            </a:ln>
          </p:spPr>
          <p:txBody>
            <a:bodyPr wrap="none" anchor="ctr"/>
            <a:lstStyle/>
            <a:p>
              <a:endParaRPr lang="en-US"/>
            </a:p>
          </p:txBody>
        </p:sp>
        <p:sp>
          <p:nvSpPr>
            <p:cNvPr id="24645" name="Rectangle 96"/>
            <p:cNvSpPr>
              <a:spLocks noChangeAspect="1" noChangeArrowheads="1"/>
            </p:cNvSpPr>
            <p:nvPr/>
          </p:nvSpPr>
          <p:spPr bwMode="auto">
            <a:xfrm>
              <a:off x="4660" y="2291"/>
              <a:ext cx="754" cy="381"/>
            </a:xfrm>
            <a:prstGeom prst="rect">
              <a:avLst/>
            </a:prstGeom>
            <a:solidFill>
              <a:srgbClr val="FFFF99"/>
            </a:solidFill>
            <a:ln w="25400">
              <a:solidFill>
                <a:schemeClr val="tx1"/>
              </a:solidFill>
              <a:miter lim="800000"/>
              <a:headEnd/>
              <a:tailEnd/>
            </a:ln>
          </p:spPr>
          <p:txBody>
            <a:bodyPr wrap="none" anchor="ctr"/>
            <a:lstStyle/>
            <a:p>
              <a:endParaRPr lang="en-US"/>
            </a:p>
          </p:txBody>
        </p:sp>
        <p:sp>
          <p:nvSpPr>
            <p:cNvPr id="24646" name="Line 97"/>
            <p:cNvSpPr>
              <a:spLocks noChangeAspect="1" noChangeShapeType="1"/>
            </p:cNvSpPr>
            <p:nvPr/>
          </p:nvSpPr>
          <p:spPr bwMode="auto">
            <a:xfrm>
              <a:off x="5049" y="2288"/>
              <a:ext cx="0" cy="389"/>
            </a:xfrm>
            <a:prstGeom prst="line">
              <a:avLst/>
            </a:prstGeom>
            <a:noFill/>
            <a:ln w="12700">
              <a:solidFill>
                <a:srgbClr val="000000"/>
              </a:solidFill>
              <a:round/>
              <a:headEnd/>
              <a:tailEnd/>
            </a:ln>
          </p:spPr>
          <p:txBody>
            <a:bodyPr wrap="none" anchor="ctr"/>
            <a:lstStyle/>
            <a:p>
              <a:endParaRPr lang="en-US"/>
            </a:p>
          </p:txBody>
        </p:sp>
        <p:sp>
          <p:nvSpPr>
            <p:cNvPr id="24647" name="Rectangle 98"/>
            <p:cNvSpPr>
              <a:spLocks noChangeAspect="1" noChangeArrowheads="1"/>
            </p:cNvSpPr>
            <p:nvPr/>
          </p:nvSpPr>
          <p:spPr bwMode="auto">
            <a:xfrm>
              <a:off x="5062" y="2328"/>
              <a:ext cx="435" cy="334"/>
            </a:xfrm>
            <a:prstGeom prst="rect">
              <a:avLst/>
            </a:prstGeom>
            <a:noFill/>
            <a:ln w="12700">
              <a:noFill/>
              <a:miter lim="800000"/>
              <a:headEnd/>
              <a:tailEnd/>
            </a:ln>
          </p:spPr>
          <p:txBody>
            <a:bodyPr lIns="90487" tIns="44450" rIns="90487" bIns="44450">
              <a:spAutoFit/>
            </a:bodyPr>
            <a:lstStyle/>
            <a:p>
              <a:pPr eaLnBrk="0" hangingPunct="0"/>
              <a:r>
                <a:rPr lang="en-US" sz="2900">
                  <a:solidFill>
                    <a:schemeClr val="folHlink"/>
                  </a:solidFill>
                </a:rPr>
                <a:t>C2</a:t>
              </a:r>
            </a:p>
          </p:txBody>
        </p:sp>
        <p:sp>
          <p:nvSpPr>
            <p:cNvPr id="24648" name="Rectangle 99"/>
            <p:cNvSpPr>
              <a:spLocks noChangeAspect="1" noChangeArrowheads="1"/>
            </p:cNvSpPr>
            <p:nvPr/>
          </p:nvSpPr>
          <p:spPr bwMode="auto">
            <a:xfrm>
              <a:off x="4700" y="2328"/>
              <a:ext cx="411" cy="334"/>
            </a:xfrm>
            <a:prstGeom prst="rect">
              <a:avLst/>
            </a:prstGeom>
            <a:noFill/>
            <a:ln w="12700">
              <a:noFill/>
              <a:miter lim="800000"/>
              <a:headEnd/>
              <a:tailEnd/>
            </a:ln>
          </p:spPr>
          <p:txBody>
            <a:bodyPr wrap="none" lIns="90487" tIns="44450" rIns="90487" bIns="44450">
              <a:spAutoFit/>
            </a:bodyPr>
            <a:lstStyle/>
            <a:p>
              <a:pPr eaLnBrk="0" hangingPunct="0"/>
              <a:r>
                <a:rPr lang="en-US" sz="2900">
                  <a:solidFill>
                    <a:schemeClr val="folHlink"/>
                  </a:solidFill>
                </a:rPr>
                <a:t>C1</a:t>
              </a:r>
            </a:p>
          </p:txBody>
        </p:sp>
        <p:sp>
          <p:nvSpPr>
            <p:cNvPr id="24649" name="Rectangle 100"/>
            <p:cNvSpPr>
              <a:spLocks noChangeAspect="1" noChangeArrowheads="1"/>
            </p:cNvSpPr>
            <p:nvPr/>
          </p:nvSpPr>
          <p:spPr bwMode="auto">
            <a:xfrm>
              <a:off x="3037" y="2328"/>
              <a:ext cx="526" cy="334"/>
            </a:xfrm>
            <a:prstGeom prst="rect">
              <a:avLst/>
            </a:prstGeom>
            <a:noFill/>
            <a:ln w="12700">
              <a:noFill/>
              <a:miter lim="800000"/>
              <a:headEnd/>
              <a:tailEnd/>
            </a:ln>
          </p:spPr>
          <p:txBody>
            <a:bodyPr wrap="none" lIns="90487" tIns="44450" rIns="90487" bIns="44450">
              <a:spAutoFit/>
            </a:bodyPr>
            <a:lstStyle/>
            <a:p>
              <a:pPr eaLnBrk="0" hangingPunct="0"/>
              <a:r>
                <a:rPr lang="en-US" sz="2900">
                  <a:solidFill>
                    <a:srgbClr val="000000"/>
                  </a:solidFill>
                </a:rPr>
                <a:t>B-fv</a:t>
              </a:r>
            </a:p>
          </p:txBody>
        </p:sp>
        <p:sp>
          <p:nvSpPr>
            <p:cNvPr id="24650" name="Rectangle 101"/>
            <p:cNvSpPr>
              <a:spLocks noChangeAspect="1" noChangeArrowheads="1"/>
            </p:cNvSpPr>
            <p:nvPr/>
          </p:nvSpPr>
          <p:spPr bwMode="auto">
            <a:xfrm>
              <a:off x="1020" y="2309"/>
              <a:ext cx="607" cy="358"/>
            </a:xfrm>
            <a:prstGeom prst="rect">
              <a:avLst/>
            </a:prstGeom>
            <a:noFill/>
            <a:ln w="25400">
              <a:noFill/>
              <a:miter lim="800000"/>
              <a:headEnd/>
              <a:tailEnd/>
            </a:ln>
          </p:spPr>
          <p:txBody>
            <a:bodyPr wrap="none" anchor="ctr"/>
            <a:lstStyle/>
            <a:p>
              <a:pPr algn="ctr" eaLnBrk="0" hangingPunct="0"/>
              <a:r>
                <a:rPr lang="en-US" sz="2800">
                  <a:solidFill>
                    <a:schemeClr val="folHlink"/>
                  </a:solidFill>
                </a:rPr>
                <a:t>A1</a:t>
              </a:r>
            </a:p>
          </p:txBody>
        </p:sp>
        <p:sp>
          <p:nvSpPr>
            <p:cNvPr id="24651" name="Rectangle 102"/>
            <p:cNvSpPr>
              <a:spLocks noChangeAspect="1" noChangeArrowheads="1"/>
            </p:cNvSpPr>
            <p:nvPr/>
          </p:nvSpPr>
          <p:spPr bwMode="auto">
            <a:xfrm>
              <a:off x="1697" y="2309"/>
              <a:ext cx="606" cy="358"/>
            </a:xfrm>
            <a:prstGeom prst="rect">
              <a:avLst/>
            </a:prstGeom>
            <a:noFill/>
            <a:ln w="25400">
              <a:noFill/>
              <a:miter lim="800000"/>
              <a:headEnd/>
              <a:tailEnd/>
            </a:ln>
          </p:spPr>
          <p:txBody>
            <a:bodyPr wrap="none" anchor="ctr"/>
            <a:lstStyle/>
            <a:p>
              <a:pPr algn="ctr" eaLnBrk="0" hangingPunct="0"/>
              <a:r>
                <a:rPr lang="en-US" sz="2800">
                  <a:solidFill>
                    <a:schemeClr val="folHlink"/>
                  </a:solidFill>
                </a:rPr>
                <a:t>A2</a:t>
              </a:r>
            </a:p>
          </p:txBody>
        </p:sp>
        <p:sp>
          <p:nvSpPr>
            <p:cNvPr id="24652" name="Rectangle 103"/>
            <p:cNvSpPr>
              <a:spLocks noChangeAspect="1" noChangeArrowheads="1"/>
            </p:cNvSpPr>
            <p:nvPr/>
          </p:nvSpPr>
          <p:spPr bwMode="auto">
            <a:xfrm>
              <a:off x="4072" y="2309"/>
              <a:ext cx="607" cy="358"/>
            </a:xfrm>
            <a:prstGeom prst="rect">
              <a:avLst/>
            </a:prstGeom>
            <a:noFill/>
            <a:ln w="25400">
              <a:noFill/>
              <a:miter lim="800000"/>
              <a:headEnd/>
              <a:tailEnd/>
            </a:ln>
          </p:spPr>
          <p:txBody>
            <a:bodyPr wrap="none" anchor="ctr"/>
            <a:lstStyle/>
            <a:p>
              <a:pPr algn="ctr" eaLnBrk="0" hangingPunct="0"/>
              <a:r>
                <a:rPr lang="en-US" sz="2800">
                  <a:solidFill>
                    <a:schemeClr val="folHlink"/>
                  </a:solidFill>
                </a:rPr>
                <a:t>A3</a:t>
              </a:r>
            </a:p>
          </p:txBody>
        </p:sp>
      </p:grpSp>
      <p:sp>
        <p:nvSpPr>
          <p:cNvPr id="24629" name="Rectangle 104"/>
          <p:cNvSpPr>
            <a:spLocks noGrp="1" noChangeArrowheads="1"/>
          </p:cNvSpPr>
          <p:nvPr>
            <p:ph type="title"/>
          </p:nvPr>
        </p:nvSpPr>
        <p:spPr>
          <a:noFill/>
        </p:spPr>
        <p:txBody>
          <a:bodyPr lIns="90487" tIns="44450" rIns="90487" bIns="44450"/>
          <a:lstStyle/>
          <a:p>
            <a:pPr eaLnBrk="1" hangingPunct="1"/>
            <a:r>
              <a:rPr lang="en-US" sz="3600" smtClean="0"/>
              <a:t>Factors V and VIII Domain structure</a:t>
            </a:r>
          </a:p>
        </p:txBody>
      </p:sp>
      <p:sp>
        <p:nvSpPr>
          <p:cNvPr id="24630" name="Rectangle 112"/>
          <p:cNvSpPr>
            <a:spLocks noGrp="1" noChangeArrowheads="1"/>
          </p:cNvSpPr>
          <p:nvPr>
            <p:ph type="body" sz="half" idx="1"/>
          </p:nvPr>
        </p:nvSpPr>
        <p:spPr>
          <a:xfrm>
            <a:off x="457200" y="3716338"/>
            <a:ext cx="4038600" cy="2409825"/>
          </a:xfrm>
        </p:spPr>
        <p:txBody>
          <a:bodyPr/>
          <a:lstStyle/>
          <a:p>
            <a:pPr eaLnBrk="1" hangingPunct="1">
              <a:lnSpc>
                <a:spcPct val="80000"/>
              </a:lnSpc>
            </a:pPr>
            <a:r>
              <a:rPr lang="en-GB" sz="1600" smtClean="0"/>
              <a:t>A domains</a:t>
            </a:r>
          </a:p>
          <a:p>
            <a:pPr lvl="1" eaLnBrk="1" hangingPunct="1">
              <a:lnSpc>
                <a:spcPct val="80000"/>
              </a:lnSpc>
            </a:pPr>
            <a:r>
              <a:rPr lang="en-GB" sz="1400" smtClean="0"/>
              <a:t>40% homology</a:t>
            </a:r>
          </a:p>
          <a:p>
            <a:pPr lvl="1" eaLnBrk="1" hangingPunct="1">
              <a:lnSpc>
                <a:spcPct val="80000"/>
              </a:lnSpc>
            </a:pPr>
            <a:r>
              <a:rPr lang="en-GB" sz="1400" smtClean="0"/>
              <a:t>Protein-protein interactions</a:t>
            </a:r>
          </a:p>
          <a:p>
            <a:pPr eaLnBrk="1" hangingPunct="1">
              <a:lnSpc>
                <a:spcPct val="80000"/>
              </a:lnSpc>
            </a:pPr>
            <a:r>
              <a:rPr lang="en-GB" sz="1600" smtClean="0"/>
              <a:t>B domains</a:t>
            </a:r>
          </a:p>
          <a:p>
            <a:pPr lvl="1" eaLnBrk="1" hangingPunct="1">
              <a:lnSpc>
                <a:spcPct val="80000"/>
              </a:lnSpc>
            </a:pPr>
            <a:r>
              <a:rPr lang="en-GB" sz="1400" smtClean="0"/>
              <a:t>Similar size, but very low sequence identity between FV and FVIII</a:t>
            </a:r>
          </a:p>
          <a:p>
            <a:pPr lvl="1" eaLnBrk="1" hangingPunct="1">
              <a:lnSpc>
                <a:spcPct val="80000"/>
              </a:lnSpc>
            </a:pPr>
            <a:r>
              <a:rPr lang="en-GB" sz="1400" smtClean="0"/>
              <a:t>Both heavily N-glycosylated</a:t>
            </a:r>
          </a:p>
          <a:p>
            <a:pPr lvl="1" eaLnBrk="1" hangingPunct="1">
              <a:lnSpc>
                <a:spcPct val="80000"/>
              </a:lnSpc>
            </a:pPr>
            <a:r>
              <a:rPr lang="en-GB" sz="1400" smtClean="0"/>
              <a:t>No other sequences with significant identity in genome</a:t>
            </a:r>
          </a:p>
          <a:p>
            <a:pPr lvl="1" eaLnBrk="1" hangingPunct="1">
              <a:lnSpc>
                <a:spcPct val="80000"/>
              </a:lnSpc>
            </a:pPr>
            <a:r>
              <a:rPr lang="en-GB" sz="1400" smtClean="0"/>
              <a:t>Dispensable for procoagulant activity</a:t>
            </a:r>
          </a:p>
        </p:txBody>
      </p:sp>
      <p:sp>
        <p:nvSpPr>
          <p:cNvPr id="24631" name="Rectangle 113"/>
          <p:cNvSpPr>
            <a:spLocks noGrp="1" noChangeArrowheads="1"/>
          </p:cNvSpPr>
          <p:nvPr>
            <p:ph type="body" sz="half" idx="2"/>
          </p:nvPr>
        </p:nvSpPr>
        <p:spPr>
          <a:xfrm>
            <a:off x="4648200" y="3716338"/>
            <a:ext cx="4038600" cy="2409825"/>
          </a:xfrm>
        </p:spPr>
        <p:txBody>
          <a:bodyPr/>
          <a:lstStyle/>
          <a:p>
            <a:pPr eaLnBrk="1" hangingPunct="1">
              <a:lnSpc>
                <a:spcPct val="80000"/>
              </a:lnSpc>
            </a:pPr>
            <a:r>
              <a:rPr lang="en-GB" sz="1600" smtClean="0"/>
              <a:t>C domains</a:t>
            </a:r>
          </a:p>
          <a:p>
            <a:pPr lvl="1" eaLnBrk="1" hangingPunct="1">
              <a:lnSpc>
                <a:spcPct val="80000"/>
              </a:lnSpc>
            </a:pPr>
            <a:r>
              <a:rPr lang="en-GB" sz="1400" smtClean="0"/>
              <a:t>Phospholipid binding</a:t>
            </a:r>
          </a:p>
          <a:p>
            <a:pPr eaLnBrk="1" hangingPunct="1">
              <a:lnSpc>
                <a:spcPct val="80000"/>
              </a:lnSpc>
            </a:pPr>
            <a:r>
              <a:rPr lang="en-GB" sz="1600" smtClean="0"/>
              <a:t>a domains</a:t>
            </a:r>
          </a:p>
          <a:p>
            <a:pPr lvl="1" eaLnBrk="1" hangingPunct="1">
              <a:lnSpc>
                <a:spcPct val="80000"/>
              </a:lnSpc>
            </a:pPr>
            <a:r>
              <a:rPr lang="en-GB" sz="1400" smtClean="0"/>
              <a:t>Small acidic peptides</a:t>
            </a:r>
          </a:p>
          <a:p>
            <a:pPr lvl="1" eaLnBrk="1" hangingPunct="1">
              <a:lnSpc>
                <a:spcPct val="80000"/>
              </a:lnSpc>
            </a:pPr>
            <a:r>
              <a:rPr lang="en-GB" sz="1400" smtClean="0"/>
              <a:t>Sulphated tyrosines</a:t>
            </a:r>
          </a:p>
          <a:p>
            <a:pPr lvl="1" eaLnBrk="1" hangingPunct="1">
              <a:lnSpc>
                <a:spcPct val="80000"/>
              </a:lnSpc>
            </a:pPr>
            <a:r>
              <a:rPr lang="en-GB" sz="1400" smtClean="0"/>
              <a:t>Only in FVIII</a:t>
            </a:r>
          </a:p>
          <a:p>
            <a:pPr lvl="1" eaLnBrk="1" hangingPunct="1">
              <a:lnSpc>
                <a:spcPct val="80000"/>
              </a:lnSpc>
            </a:pPr>
            <a:r>
              <a:rPr lang="en-GB" sz="1400" smtClean="0"/>
              <a:t>Protein binding: a3 contains VWF binding site</a:t>
            </a:r>
          </a:p>
          <a:p>
            <a:pPr lvl="1" eaLnBrk="1" hangingPunct="1">
              <a:lnSpc>
                <a:spcPct val="80000"/>
              </a:lnSpc>
            </a:pPr>
            <a:r>
              <a:rPr lang="en-GB" sz="1400" smtClean="0"/>
              <a:t>Thrombin cleavage</a:t>
            </a:r>
          </a:p>
          <a:p>
            <a:pPr eaLnBrk="1" hangingPunct="1">
              <a:lnSpc>
                <a:spcPct val="80000"/>
              </a:lnSpc>
            </a:pPr>
            <a:endParaRPr lang="en-GB" sz="1600" smtClean="0"/>
          </a:p>
        </p:txBody>
      </p:sp>
      <p:sp>
        <p:nvSpPr>
          <p:cNvPr id="97386" name="Rectangle 106"/>
          <p:cNvSpPr>
            <a:spLocks noChangeArrowheads="1"/>
          </p:cNvSpPr>
          <p:nvPr/>
        </p:nvSpPr>
        <p:spPr bwMode="auto">
          <a:xfrm flipH="1">
            <a:off x="3774009" y="1816101"/>
            <a:ext cx="45719" cy="55245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7387" name="Rectangle 107"/>
          <p:cNvSpPr>
            <a:spLocks noChangeArrowheads="1"/>
          </p:cNvSpPr>
          <p:nvPr/>
        </p:nvSpPr>
        <p:spPr bwMode="auto">
          <a:xfrm>
            <a:off x="6372225" y="1817688"/>
            <a:ext cx="71438" cy="5508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7388" name="Rectangle 108"/>
          <p:cNvSpPr>
            <a:spLocks noChangeArrowheads="1"/>
          </p:cNvSpPr>
          <p:nvPr/>
        </p:nvSpPr>
        <p:spPr bwMode="auto">
          <a:xfrm>
            <a:off x="2771775" y="1817688"/>
            <a:ext cx="71438" cy="5508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97389" name="Text Box 109"/>
          <p:cNvSpPr txBox="1">
            <a:spLocks noChangeArrowheads="1"/>
          </p:cNvSpPr>
          <p:nvPr/>
        </p:nvSpPr>
        <p:spPr bwMode="auto">
          <a:xfrm>
            <a:off x="2525713" y="1274763"/>
            <a:ext cx="438150" cy="366712"/>
          </a:xfrm>
          <a:prstGeom prst="rect">
            <a:avLst/>
          </a:prstGeom>
          <a:noFill/>
          <a:ln w="9525">
            <a:noFill/>
            <a:miter lim="800000"/>
            <a:headEnd/>
            <a:tailEnd/>
          </a:ln>
        </p:spPr>
        <p:txBody>
          <a:bodyPr wrap="none">
            <a:spAutoFit/>
          </a:bodyPr>
          <a:lstStyle/>
          <a:p>
            <a:r>
              <a:rPr lang="en-GB">
                <a:solidFill>
                  <a:srgbClr val="FF0000"/>
                </a:solidFill>
              </a:rPr>
              <a:t>a1</a:t>
            </a:r>
          </a:p>
        </p:txBody>
      </p:sp>
      <p:sp>
        <p:nvSpPr>
          <p:cNvPr id="97390" name="Text Box 110"/>
          <p:cNvSpPr txBox="1">
            <a:spLocks noChangeArrowheads="1"/>
          </p:cNvSpPr>
          <p:nvPr/>
        </p:nvSpPr>
        <p:spPr bwMode="auto">
          <a:xfrm>
            <a:off x="3548063" y="1274763"/>
            <a:ext cx="438150" cy="366712"/>
          </a:xfrm>
          <a:prstGeom prst="rect">
            <a:avLst/>
          </a:prstGeom>
          <a:noFill/>
          <a:ln w="9525">
            <a:noFill/>
            <a:miter lim="800000"/>
            <a:headEnd/>
            <a:tailEnd/>
          </a:ln>
        </p:spPr>
        <p:txBody>
          <a:bodyPr wrap="none">
            <a:spAutoFit/>
          </a:bodyPr>
          <a:lstStyle/>
          <a:p>
            <a:r>
              <a:rPr lang="en-GB">
                <a:solidFill>
                  <a:srgbClr val="FF0000"/>
                </a:solidFill>
              </a:rPr>
              <a:t>a2</a:t>
            </a:r>
          </a:p>
        </p:txBody>
      </p:sp>
      <p:sp>
        <p:nvSpPr>
          <p:cNvPr id="97391" name="Text Box 111"/>
          <p:cNvSpPr txBox="1">
            <a:spLocks noChangeArrowheads="1"/>
          </p:cNvSpPr>
          <p:nvPr/>
        </p:nvSpPr>
        <p:spPr bwMode="auto">
          <a:xfrm>
            <a:off x="6284913" y="1274763"/>
            <a:ext cx="438150" cy="366712"/>
          </a:xfrm>
          <a:prstGeom prst="rect">
            <a:avLst/>
          </a:prstGeom>
          <a:noFill/>
          <a:ln w="9525">
            <a:noFill/>
            <a:miter lim="800000"/>
            <a:headEnd/>
            <a:tailEnd/>
          </a:ln>
        </p:spPr>
        <p:txBody>
          <a:bodyPr wrap="none">
            <a:spAutoFit/>
          </a:bodyPr>
          <a:lstStyle/>
          <a:p>
            <a:r>
              <a:rPr lang="en-GB">
                <a:solidFill>
                  <a:srgbClr val="FF0000"/>
                </a:solidFill>
              </a:rPr>
              <a:t>a3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3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3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6" grpId="0" animBg="1"/>
      <p:bldP spid="97387" grpId="0" animBg="1"/>
      <p:bldP spid="97388" grpId="0" animBg="1"/>
      <p:bldP spid="97389" grpId="0"/>
      <p:bldP spid="97390" grpId="0"/>
      <p:bldP spid="9739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http://www.sciencedirect.com/cache/MiamiImageURL/B6VSR-4S7J7WT-C-4/0?wchp=dGLbVlb-zSkWA"/>
          <p:cNvPicPr>
            <a:picLocks noChangeAspect="1" noChangeArrowheads="1"/>
          </p:cNvPicPr>
          <p:nvPr/>
        </p:nvPicPr>
        <p:blipFill>
          <a:blip r:embed="rId3" cstate="print"/>
          <a:srcRect/>
          <a:stretch>
            <a:fillRect/>
          </a:stretch>
        </p:blipFill>
        <p:spPr bwMode="auto">
          <a:xfrm>
            <a:off x="1258888" y="-315913"/>
            <a:ext cx="5665787" cy="6597651"/>
          </a:xfrm>
          <a:prstGeom prst="rect">
            <a:avLst/>
          </a:prstGeom>
          <a:noFill/>
          <a:ln w="9525">
            <a:noFill/>
            <a:miter lim="800000"/>
            <a:headEnd/>
            <a:tailEnd/>
          </a:ln>
        </p:spPr>
      </p:pic>
      <p:sp>
        <p:nvSpPr>
          <p:cNvPr id="25603" name="Text Box 7"/>
          <p:cNvSpPr txBox="1">
            <a:spLocks noChangeArrowheads="1"/>
          </p:cNvSpPr>
          <p:nvPr/>
        </p:nvSpPr>
        <p:spPr bwMode="auto">
          <a:xfrm>
            <a:off x="7720013" y="6256338"/>
            <a:ext cx="1174750" cy="366712"/>
          </a:xfrm>
          <a:prstGeom prst="rect">
            <a:avLst/>
          </a:prstGeom>
          <a:noFill/>
          <a:ln w="9525">
            <a:noFill/>
            <a:miter lim="800000"/>
            <a:headEnd/>
            <a:tailEnd/>
          </a:ln>
        </p:spPr>
        <p:txBody>
          <a:bodyPr wrap="none">
            <a:spAutoFit/>
          </a:bodyPr>
          <a:lstStyle/>
          <a:p>
            <a:r>
              <a:rPr lang="en-GB"/>
              <a:t>Ngo 2008</a:t>
            </a:r>
          </a:p>
        </p:txBody>
      </p:sp>
      <p:sp>
        <p:nvSpPr>
          <p:cNvPr id="25604" name="Rectangle 8"/>
          <p:cNvSpPr>
            <a:spLocks noChangeArrowheads="1"/>
          </p:cNvSpPr>
          <p:nvPr/>
        </p:nvSpPr>
        <p:spPr bwMode="auto">
          <a:xfrm>
            <a:off x="468313" y="0"/>
            <a:ext cx="6911975" cy="1844675"/>
          </a:xfrm>
          <a:prstGeom prst="rect">
            <a:avLst/>
          </a:prstGeom>
          <a:solidFill>
            <a:schemeClr val="bg1"/>
          </a:solidFill>
          <a:ln w="9525">
            <a:noFill/>
            <a:miter lim="800000"/>
            <a:headEnd/>
            <a:tailEnd/>
          </a:ln>
        </p:spPr>
        <p:txBody>
          <a:bodyPr wrap="none" anchor="ctr"/>
          <a:lstStyle/>
          <a:p>
            <a:endParaRPr lang="en-US"/>
          </a:p>
        </p:txBody>
      </p:sp>
      <p:sp>
        <p:nvSpPr>
          <p:cNvPr id="25605" name="Rectangle 9"/>
          <p:cNvSpPr>
            <a:spLocks noGrp="1" noChangeArrowheads="1"/>
          </p:cNvSpPr>
          <p:nvPr>
            <p:ph type="title"/>
          </p:nvPr>
        </p:nvSpPr>
        <p:spPr/>
        <p:txBody>
          <a:bodyPr/>
          <a:lstStyle/>
          <a:p>
            <a:pPr eaLnBrk="1" hangingPunct="1"/>
            <a:r>
              <a:rPr lang="en-GB" smtClean="0"/>
              <a:t>Factor VIII crystal structure</a:t>
            </a:r>
          </a:p>
        </p:txBody>
      </p:sp>
      <p:sp>
        <p:nvSpPr>
          <p:cNvPr id="25606" name="Rectangle 10"/>
          <p:cNvSpPr>
            <a:spLocks noChangeArrowheads="1"/>
          </p:cNvSpPr>
          <p:nvPr/>
        </p:nvSpPr>
        <p:spPr bwMode="auto">
          <a:xfrm>
            <a:off x="5003800" y="1700213"/>
            <a:ext cx="2520950" cy="4968875"/>
          </a:xfrm>
          <a:prstGeom prst="rect">
            <a:avLst/>
          </a:prstGeom>
          <a:solidFill>
            <a:schemeClr val="bg1"/>
          </a:solidFill>
          <a:ln w="9525">
            <a:noFill/>
            <a:miter lim="800000"/>
            <a:headEnd/>
            <a:tailEnd/>
          </a:ln>
        </p:spPr>
        <p:txBody>
          <a:bodyPr wrap="none" anchor="ctr"/>
          <a:lstStyle/>
          <a:p>
            <a:endParaRPr lang="en-US"/>
          </a:p>
        </p:txBody>
      </p:sp>
      <p:sp>
        <p:nvSpPr>
          <p:cNvPr id="7" name="Block Arc 6"/>
          <p:cNvSpPr/>
          <p:nvPr/>
        </p:nvSpPr>
        <p:spPr>
          <a:xfrm rot="3699215">
            <a:off x="3231699" y="1710267"/>
            <a:ext cx="2286016" cy="2214578"/>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b="1" dirty="0" smtClean="0">
                <a:solidFill>
                  <a:schemeClr val="tx1"/>
                </a:solidFill>
              </a:rPr>
              <a:t>B</a:t>
            </a:r>
            <a:endParaRPr lang="en-GB" sz="3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sz="4000" smtClean="0"/>
              <a:t>Factor V and Factor VIII structure</a:t>
            </a:r>
          </a:p>
        </p:txBody>
      </p:sp>
      <p:pic>
        <p:nvPicPr>
          <p:cNvPr id="26627" name="Picture 5" descr="http://www.sciencedirect.com/cache/MiamiImageURL/B6VSR-4S7J7WT-C-B/0?wchp=dGLbVzb-zSkWA"/>
          <p:cNvPicPr>
            <a:picLocks noChangeAspect="1" noChangeArrowheads="1"/>
          </p:cNvPicPr>
          <p:nvPr/>
        </p:nvPicPr>
        <p:blipFill>
          <a:blip r:embed="rId3" cstate="print"/>
          <a:srcRect/>
          <a:stretch>
            <a:fillRect/>
          </a:stretch>
        </p:blipFill>
        <p:spPr bwMode="auto">
          <a:xfrm>
            <a:off x="1571604" y="1714488"/>
            <a:ext cx="8820150" cy="3743325"/>
          </a:xfrm>
          <a:prstGeom prst="rect">
            <a:avLst/>
          </a:prstGeom>
          <a:noFill/>
          <a:ln w="9525">
            <a:noFill/>
            <a:miter lim="800000"/>
            <a:headEnd/>
            <a:tailEnd/>
          </a:ln>
        </p:spPr>
      </p:pic>
      <p:sp>
        <p:nvSpPr>
          <p:cNvPr id="26628" name="Text Box 6"/>
          <p:cNvSpPr txBox="1">
            <a:spLocks noChangeArrowheads="1"/>
          </p:cNvSpPr>
          <p:nvPr/>
        </p:nvSpPr>
        <p:spPr bwMode="auto">
          <a:xfrm>
            <a:off x="7667625" y="1196975"/>
            <a:ext cx="1200150" cy="366713"/>
          </a:xfrm>
          <a:prstGeom prst="rect">
            <a:avLst/>
          </a:prstGeom>
          <a:noFill/>
          <a:ln w="9525">
            <a:noFill/>
            <a:miter lim="800000"/>
            <a:headEnd/>
            <a:tailEnd/>
          </a:ln>
        </p:spPr>
        <p:txBody>
          <a:bodyPr wrap="none">
            <a:spAutoFit/>
          </a:bodyPr>
          <a:lstStyle/>
          <a:p>
            <a:r>
              <a:rPr lang="en-GB" b="1"/>
              <a:t>Ngo 2008</a:t>
            </a:r>
          </a:p>
        </p:txBody>
      </p:sp>
      <p:sp>
        <p:nvSpPr>
          <p:cNvPr id="26629" name="Text Box 7"/>
          <p:cNvSpPr txBox="1">
            <a:spLocks noChangeArrowheads="1"/>
          </p:cNvSpPr>
          <p:nvPr/>
        </p:nvSpPr>
        <p:spPr bwMode="auto">
          <a:xfrm>
            <a:off x="1643042" y="5786454"/>
            <a:ext cx="5289550" cy="366713"/>
          </a:xfrm>
          <a:prstGeom prst="rect">
            <a:avLst/>
          </a:prstGeom>
          <a:noFill/>
          <a:ln w="9525">
            <a:noFill/>
            <a:miter lim="800000"/>
            <a:headEnd/>
            <a:tailEnd/>
          </a:ln>
        </p:spPr>
        <p:txBody>
          <a:bodyPr>
            <a:spAutoFit/>
          </a:bodyPr>
          <a:lstStyle/>
          <a:p>
            <a:r>
              <a:rPr lang="en-GB" b="1" dirty="0"/>
              <a:t>Factor VIII (BDD) and </a:t>
            </a:r>
            <a:r>
              <a:rPr lang="en-GB" b="1" dirty="0" err="1"/>
              <a:t>FVai</a:t>
            </a:r>
            <a:r>
              <a:rPr lang="en-GB" b="1" dirty="0"/>
              <a:t> </a:t>
            </a:r>
            <a:r>
              <a:rPr lang="en-GB" b="1" dirty="0" smtClean="0"/>
              <a:t> (no A2) overlay</a:t>
            </a:r>
            <a:endParaRPr lang="en-GB" b="1" dirty="0"/>
          </a:p>
        </p:txBody>
      </p:sp>
      <p:sp>
        <p:nvSpPr>
          <p:cNvPr id="7" name="Rectangle 6"/>
          <p:cNvSpPr/>
          <p:nvPr/>
        </p:nvSpPr>
        <p:spPr>
          <a:xfrm>
            <a:off x="6500826" y="1643050"/>
            <a:ext cx="4357718" cy="4000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278313" y="1758950"/>
            <a:ext cx="4648200" cy="4237038"/>
          </a:xfrm>
          <a:prstGeom prst="rect">
            <a:avLst/>
          </a:prstGeom>
          <a:noFill/>
          <a:ln w="9525">
            <a:noFill/>
            <a:miter lim="800000"/>
            <a:headEnd/>
            <a:tailEnd/>
          </a:ln>
        </p:spPr>
        <p:txBody>
          <a:bodyPr/>
          <a:lstStyle/>
          <a:p>
            <a:pPr marL="742950" lvl="1" indent="-285750">
              <a:lnSpc>
                <a:spcPct val="90000"/>
              </a:lnSpc>
              <a:spcBef>
                <a:spcPct val="20000"/>
              </a:spcBef>
              <a:buFontTx/>
              <a:buChar char="•"/>
            </a:pPr>
            <a:r>
              <a:rPr lang="en-GB" sz="2000"/>
              <a:t>A modular protein structure consisting of 6 domains (A1A2BA3C1C2).</a:t>
            </a:r>
          </a:p>
          <a:p>
            <a:pPr marL="742950" lvl="1" indent="-285750">
              <a:lnSpc>
                <a:spcPct val="90000"/>
              </a:lnSpc>
              <a:spcBef>
                <a:spcPct val="20000"/>
              </a:spcBef>
              <a:buFontTx/>
              <a:buChar char="•"/>
            </a:pPr>
            <a:r>
              <a:rPr lang="en-GB" sz="2000"/>
              <a:t>Significant sequence identity with each other.</a:t>
            </a:r>
          </a:p>
          <a:p>
            <a:pPr marL="742950" lvl="1" indent="-285750">
              <a:lnSpc>
                <a:spcPct val="90000"/>
              </a:lnSpc>
              <a:spcBef>
                <a:spcPct val="20000"/>
              </a:spcBef>
              <a:buFontTx/>
              <a:buChar char="•"/>
            </a:pPr>
            <a:r>
              <a:rPr lang="en-GB" sz="2000"/>
              <a:t>A domains have sequence identity with ceruloplasmin &amp; hephastin that share the domain structure A1-A2-A3.</a:t>
            </a:r>
          </a:p>
          <a:p>
            <a:pPr marL="742950" lvl="1" indent="-285750">
              <a:lnSpc>
                <a:spcPct val="90000"/>
              </a:lnSpc>
              <a:spcBef>
                <a:spcPct val="20000"/>
              </a:spcBef>
              <a:buFontTx/>
              <a:buChar char="•"/>
            </a:pPr>
            <a:r>
              <a:rPr lang="en-GB" sz="2000"/>
              <a:t>C domains are</a:t>
            </a:r>
            <a:r>
              <a:rPr lang="en-GB" sz="2400"/>
              <a:t> </a:t>
            </a:r>
            <a:r>
              <a:rPr lang="en-GB" sz="2000"/>
              <a:t>homologous to discoidin &amp; milk-fat globule binding protein.</a:t>
            </a:r>
          </a:p>
        </p:txBody>
      </p:sp>
      <p:pic>
        <p:nvPicPr>
          <p:cNvPr id="27651" name="Picture 3" descr="july2000f8"/>
          <p:cNvPicPr>
            <a:picLocks noChangeAspect="1" noChangeArrowheads="1"/>
          </p:cNvPicPr>
          <p:nvPr/>
        </p:nvPicPr>
        <p:blipFill>
          <a:blip r:embed="rId3" cstate="print"/>
          <a:srcRect/>
          <a:stretch>
            <a:fillRect/>
          </a:stretch>
        </p:blipFill>
        <p:spPr bwMode="auto">
          <a:xfrm>
            <a:off x="381000" y="1916113"/>
            <a:ext cx="4149725" cy="3417887"/>
          </a:xfrm>
          <a:prstGeom prst="rect">
            <a:avLst/>
          </a:prstGeom>
          <a:noFill/>
          <a:ln w="9525">
            <a:noFill/>
            <a:miter lim="800000"/>
            <a:headEnd/>
            <a:tailEnd/>
          </a:ln>
        </p:spPr>
      </p:pic>
      <p:sp>
        <p:nvSpPr>
          <p:cNvPr id="27652" name="Rectangle 4"/>
          <p:cNvSpPr>
            <a:spLocks noChangeArrowheads="1"/>
          </p:cNvSpPr>
          <p:nvPr/>
        </p:nvSpPr>
        <p:spPr bwMode="auto">
          <a:xfrm>
            <a:off x="611188" y="620713"/>
            <a:ext cx="7772400" cy="866775"/>
          </a:xfrm>
          <a:prstGeom prst="rect">
            <a:avLst/>
          </a:prstGeom>
          <a:noFill/>
          <a:ln w="9525">
            <a:noFill/>
            <a:miter lim="800000"/>
            <a:headEnd/>
            <a:tailEnd/>
          </a:ln>
        </p:spPr>
        <p:txBody>
          <a:bodyPr anchor="ctr"/>
          <a:lstStyle/>
          <a:p>
            <a:pPr algn="ctr"/>
            <a:r>
              <a:rPr lang="en-GB" sz="4400">
                <a:solidFill>
                  <a:schemeClr val="tx2"/>
                </a:solidFill>
              </a:rPr>
              <a:t>FV and FVIII Structure</a:t>
            </a:r>
            <a:endParaRPr lang="en-GB" sz="4800">
              <a:solidFill>
                <a:schemeClr val="tx2"/>
              </a:solidFill>
            </a:endParaRPr>
          </a:p>
        </p:txBody>
      </p:sp>
      <p:sp>
        <p:nvSpPr>
          <p:cNvPr id="27653" name="Rectangle 5"/>
          <p:cNvSpPr>
            <a:spLocks noChangeArrowheads="1"/>
          </p:cNvSpPr>
          <p:nvPr/>
        </p:nvSpPr>
        <p:spPr bwMode="auto">
          <a:xfrm>
            <a:off x="1828800" y="3200400"/>
            <a:ext cx="9144000" cy="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602">
                                            <p:txEl>
                                              <p:pRg st="0" end="0"/>
                                            </p:txEl>
                                          </p:spTgt>
                                        </p:tgtEl>
                                        <p:attrNameLst>
                                          <p:attrName>ppt_c</p:attrName>
                                        </p:attrNameLst>
                                      </p:cBhvr>
                                      <p:to>
                                        <a:srgbClr val="33CC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2">
                                            <p:txEl>
                                              <p:pRg st="1" end="1"/>
                                            </p:txEl>
                                          </p:spTgt>
                                        </p:tgtEl>
                                        <p:attrNameLst>
                                          <p:attrName>ppt_c</p:attrName>
                                        </p:attrNameLst>
                                      </p:cBhvr>
                                      <p:to>
                                        <a:srgbClr val="33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60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2">
                                            <p:txEl>
                                              <p:pRg st="2" end="2"/>
                                            </p:txEl>
                                          </p:spTgt>
                                        </p:tgtEl>
                                        <p:attrNameLst>
                                          <p:attrName>ppt_c</p:attrName>
                                        </p:attrNameLst>
                                      </p:cBhvr>
                                      <p:to>
                                        <a:srgbClr val="33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60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2">
                                            <p:txEl>
                                              <p:pRg st="3" end="3"/>
                                            </p:txEl>
                                          </p:spTgt>
                                        </p:tgtEl>
                                        <p:attrNameLst>
                                          <p:attrName>ppt_c</p:attrName>
                                        </p:attrNameLst>
                                      </p:cBhvr>
                                      <p:to>
                                        <a:srgbClr val="33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1143000"/>
          </a:xfrm>
        </p:spPr>
        <p:txBody>
          <a:bodyPr/>
          <a:lstStyle/>
          <a:p>
            <a:pPr eaLnBrk="1" hangingPunct="1"/>
            <a:r>
              <a:rPr lang="en-GB" sz="3600" smtClean="0">
                <a:solidFill>
                  <a:schemeClr val="tx1"/>
                </a:solidFill>
              </a:rPr>
              <a:t>Learning Objectives</a:t>
            </a:r>
          </a:p>
        </p:txBody>
      </p:sp>
      <p:sp>
        <p:nvSpPr>
          <p:cNvPr id="10243" name="Rectangle 3"/>
          <p:cNvSpPr>
            <a:spLocks noGrp="1" noChangeArrowheads="1"/>
          </p:cNvSpPr>
          <p:nvPr>
            <p:ph type="body" idx="1"/>
          </p:nvPr>
        </p:nvSpPr>
        <p:spPr>
          <a:xfrm>
            <a:off x="684213" y="1628775"/>
            <a:ext cx="7772400" cy="4572000"/>
          </a:xfrm>
        </p:spPr>
        <p:txBody>
          <a:bodyPr/>
          <a:lstStyle/>
          <a:p>
            <a:pPr eaLnBrk="1" hangingPunct="1"/>
            <a:r>
              <a:rPr lang="en-GB" sz="2400" dirty="0" smtClean="0"/>
              <a:t>Why factors V and VIII are vital as COFACTORS in blood clotting</a:t>
            </a:r>
          </a:p>
          <a:p>
            <a:pPr eaLnBrk="1" hangingPunct="1"/>
            <a:r>
              <a:rPr lang="en-GB" sz="2400" dirty="0" smtClean="0"/>
              <a:t>What the similarities are and where they end</a:t>
            </a:r>
          </a:p>
          <a:p>
            <a:pPr eaLnBrk="1" hangingPunct="1"/>
            <a:r>
              <a:rPr lang="en-GB" sz="2400" dirty="0" smtClean="0"/>
              <a:t>The crucial need for </a:t>
            </a:r>
            <a:r>
              <a:rPr lang="en-GB" sz="2400" dirty="0" err="1" smtClean="0"/>
              <a:t>proteolytic</a:t>
            </a:r>
            <a:r>
              <a:rPr lang="en-GB" sz="2400" dirty="0" smtClean="0"/>
              <a:t> activation of “pro-cofactors” to active cofactors </a:t>
            </a:r>
            <a:r>
              <a:rPr lang="en-GB" sz="2400" dirty="0" err="1" smtClean="0"/>
              <a:t>FVIIIa</a:t>
            </a:r>
            <a:r>
              <a:rPr lang="en-GB" sz="2400" dirty="0" smtClean="0"/>
              <a:t> and </a:t>
            </a:r>
            <a:r>
              <a:rPr lang="en-GB" sz="2400" dirty="0" err="1" smtClean="0"/>
              <a:t>FVa</a:t>
            </a:r>
            <a:endParaRPr lang="en-GB" sz="2400" dirty="0" smtClean="0"/>
          </a:p>
          <a:p>
            <a:pPr eaLnBrk="1" hangingPunct="1"/>
            <a:r>
              <a:rPr lang="en-GB" sz="2400" dirty="0" smtClean="0"/>
              <a:t>The relationship  between structure and function</a:t>
            </a:r>
          </a:p>
          <a:p>
            <a:pPr eaLnBrk="1" hangingPunct="1"/>
            <a:r>
              <a:rPr lang="en-GB" sz="2400" dirty="0" smtClean="0"/>
              <a:t>The mechanisms by which active cofactor activity is lost, and the consequences if this fails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11560" y="620688"/>
            <a:ext cx="7772400" cy="1470025"/>
          </a:xfrm>
        </p:spPr>
        <p:txBody>
          <a:bodyPr/>
          <a:lstStyle/>
          <a:p>
            <a:pPr eaLnBrk="1" hangingPunct="1"/>
            <a:r>
              <a:rPr lang="en-GB" dirty="0" smtClean="0"/>
              <a:t>Factor V and FVIII	</a:t>
            </a:r>
          </a:p>
        </p:txBody>
      </p:sp>
      <p:sp>
        <p:nvSpPr>
          <p:cNvPr id="28675" name="Rectangle 5"/>
          <p:cNvSpPr>
            <a:spLocks noGrp="1" noChangeArrowheads="1"/>
          </p:cNvSpPr>
          <p:nvPr>
            <p:ph type="subTitle" idx="1"/>
          </p:nvPr>
        </p:nvSpPr>
        <p:spPr>
          <a:xfrm>
            <a:off x="179512" y="2204864"/>
            <a:ext cx="9289032" cy="2449512"/>
          </a:xfrm>
        </p:spPr>
        <p:txBody>
          <a:bodyPr/>
          <a:lstStyle/>
          <a:p>
            <a:pPr eaLnBrk="1" hangingPunct="1"/>
            <a:r>
              <a:rPr lang="en-GB" sz="2800" dirty="0" smtClean="0"/>
              <a:t>Synthesis</a:t>
            </a:r>
          </a:p>
          <a:p>
            <a:pPr eaLnBrk="1" hangingPunct="1">
              <a:lnSpc>
                <a:spcPct val="125000"/>
              </a:lnSpc>
            </a:pPr>
            <a:endParaRPr lang="en-GB" sz="2800" dirty="0" smtClean="0"/>
          </a:p>
          <a:p>
            <a:pPr algn="l" eaLnBrk="1" hangingPunct="1">
              <a:lnSpc>
                <a:spcPct val="125000"/>
              </a:lnSpc>
            </a:pPr>
            <a:r>
              <a:rPr lang="en-GB" sz="2800" dirty="0" smtClean="0"/>
              <a:t>Factor V: 		Hepatocytes </a:t>
            </a:r>
          </a:p>
          <a:p>
            <a:pPr algn="l" eaLnBrk="1" hangingPunct="1">
              <a:lnSpc>
                <a:spcPct val="125000"/>
              </a:lnSpc>
            </a:pPr>
            <a:r>
              <a:rPr lang="en-GB" sz="2800" dirty="0"/>
              <a:t>	</a:t>
            </a:r>
            <a:r>
              <a:rPr lang="en-GB" sz="2800" dirty="0" smtClean="0"/>
              <a:t>		Taken up by platelets (murine </a:t>
            </a:r>
            <a:r>
              <a:rPr lang="en-GB" sz="2800" dirty="0" err="1" smtClean="0"/>
              <a:t>Mgk</a:t>
            </a:r>
            <a:r>
              <a:rPr lang="en-GB" sz="2800" dirty="0" smtClean="0"/>
              <a:t>)</a:t>
            </a:r>
          </a:p>
          <a:p>
            <a:pPr algn="l" eaLnBrk="1" hangingPunct="1">
              <a:lnSpc>
                <a:spcPct val="125000"/>
              </a:lnSpc>
            </a:pPr>
            <a:endParaRPr lang="en-GB" sz="2800" dirty="0" smtClean="0"/>
          </a:p>
          <a:p>
            <a:pPr algn="l" eaLnBrk="1" hangingPunct="1">
              <a:lnSpc>
                <a:spcPct val="125000"/>
              </a:lnSpc>
            </a:pPr>
            <a:r>
              <a:rPr lang="en-GB" sz="2800" dirty="0" smtClean="0"/>
              <a:t>Factor VIII: 	Hepatocytes + endothelial cells + 				</a:t>
            </a:r>
            <a:r>
              <a:rPr lang="en-GB" sz="2800" dirty="0" err="1" smtClean="0"/>
              <a:t>poss</a:t>
            </a:r>
            <a:r>
              <a:rPr lang="en-GB" sz="2800" dirty="0" smtClean="0"/>
              <a:t> many others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60350"/>
            <a:ext cx="9144000" cy="1143000"/>
          </a:xfrm>
        </p:spPr>
        <p:txBody>
          <a:bodyPr/>
          <a:lstStyle/>
          <a:p>
            <a:pPr eaLnBrk="1" hangingPunct="1"/>
            <a:r>
              <a:rPr lang="en-US" sz="3600" b="1" dirty="0" smtClean="0"/>
              <a:t>FVIII B Domain – a role in synthesis</a:t>
            </a:r>
            <a:endParaRPr lang="en-US" sz="3600" dirty="0" smtClean="0"/>
          </a:p>
        </p:txBody>
      </p:sp>
      <p:sp>
        <p:nvSpPr>
          <p:cNvPr id="29699" name="Rectangle 3"/>
          <p:cNvSpPr>
            <a:spLocks noGrp="1" noChangeArrowheads="1"/>
          </p:cNvSpPr>
          <p:nvPr>
            <p:ph type="body" idx="1"/>
          </p:nvPr>
        </p:nvSpPr>
        <p:spPr>
          <a:xfrm>
            <a:off x="539750" y="1484313"/>
            <a:ext cx="7666038" cy="4457700"/>
          </a:xfrm>
        </p:spPr>
        <p:txBody>
          <a:bodyPr/>
          <a:lstStyle/>
          <a:p>
            <a:pPr eaLnBrk="1" hangingPunct="1">
              <a:lnSpc>
                <a:spcPct val="120000"/>
              </a:lnSpc>
            </a:pPr>
            <a:r>
              <a:rPr lang="en-US" sz="2000" smtClean="0"/>
              <a:t>There is inefficient secretion of B-domain-deleted (BDD) FVIII compared with full-length FVIII</a:t>
            </a:r>
            <a:r>
              <a:rPr lang="en-US" sz="2000" baseline="30000" smtClean="0"/>
              <a:t>1</a:t>
            </a:r>
            <a:endParaRPr lang="en-US" sz="2000" smtClean="0"/>
          </a:p>
          <a:p>
            <a:pPr lvl="1" eaLnBrk="1" hangingPunct="1">
              <a:lnSpc>
                <a:spcPct val="120000"/>
              </a:lnSpc>
            </a:pPr>
            <a:r>
              <a:rPr lang="en-US" sz="2000" smtClean="0"/>
              <a:t>deletion gives 17-fold increase in mRNA and 15-fold increase in primary translation product</a:t>
            </a:r>
          </a:p>
          <a:p>
            <a:pPr lvl="1" eaLnBrk="1" hangingPunct="1">
              <a:lnSpc>
                <a:spcPct val="120000"/>
              </a:lnSpc>
            </a:pPr>
            <a:r>
              <a:rPr lang="en-US" sz="2000" smtClean="0"/>
              <a:t>BUT only 30% increase in secretion. Why?</a:t>
            </a:r>
          </a:p>
          <a:p>
            <a:pPr eaLnBrk="1" hangingPunct="1">
              <a:lnSpc>
                <a:spcPct val="120000"/>
              </a:lnSpc>
            </a:pPr>
            <a:r>
              <a:rPr lang="en-US" sz="2000" smtClean="0"/>
              <a:t>ER chaperones interact with oligosaccharide structures within the B domain</a:t>
            </a:r>
            <a:r>
              <a:rPr lang="en-US" sz="2000" baseline="30000" smtClean="0"/>
              <a:t>2,3</a:t>
            </a:r>
            <a:endParaRPr lang="en-US" sz="2000" smtClean="0"/>
          </a:p>
          <a:p>
            <a:pPr lvl="1" eaLnBrk="1" hangingPunct="1">
              <a:lnSpc>
                <a:spcPct val="120000"/>
              </a:lnSpc>
            </a:pPr>
            <a:r>
              <a:rPr lang="en-US" sz="2000" smtClean="0"/>
              <a:t>CNX/CRT and LMAN1/LMAN2</a:t>
            </a:r>
          </a:p>
          <a:p>
            <a:pPr lvl="1" eaLnBrk="1" hangingPunct="1">
              <a:lnSpc>
                <a:spcPct val="120000"/>
              </a:lnSpc>
            </a:pPr>
            <a:r>
              <a:rPr lang="en-US" sz="2000" smtClean="0"/>
              <a:t>facilitate folding, quality control and transport for protein folding </a:t>
            </a:r>
          </a:p>
          <a:p>
            <a:pPr eaLnBrk="1" hangingPunct="1">
              <a:lnSpc>
                <a:spcPct val="120000"/>
              </a:lnSpc>
            </a:pPr>
            <a:endParaRPr lang="en-US" sz="2000" smtClean="0"/>
          </a:p>
        </p:txBody>
      </p:sp>
      <p:sp>
        <p:nvSpPr>
          <p:cNvPr id="29700" name="Text Box 4"/>
          <p:cNvSpPr txBox="1">
            <a:spLocks noChangeArrowheads="1"/>
          </p:cNvSpPr>
          <p:nvPr/>
        </p:nvSpPr>
        <p:spPr bwMode="auto">
          <a:xfrm>
            <a:off x="4056063" y="5662613"/>
            <a:ext cx="5086350" cy="825500"/>
          </a:xfrm>
          <a:prstGeom prst="rect">
            <a:avLst/>
          </a:prstGeom>
          <a:noFill/>
          <a:ln w="12700">
            <a:noFill/>
            <a:miter lim="800000"/>
            <a:headEnd/>
            <a:tailEnd/>
          </a:ln>
        </p:spPr>
        <p:txBody>
          <a:bodyPr wrap="none">
            <a:spAutoFit/>
          </a:bodyPr>
          <a:lstStyle/>
          <a:p>
            <a:pPr eaLnBrk="0" hangingPunct="0"/>
            <a:r>
              <a:rPr lang="en-US" sz="1600"/>
              <a:t>1. Pittman et al. 1994; </a:t>
            </a:r>
            <a:r>
              <a:rPr lang="en-US" sz="1600" i="1"/>
              <a:t>Blood</a:t>
            </a:r>
            <a:r>
              <a:rPr lang="en-US" sz="1600"/>
              <a:t> 84:4214</a:t>
            </a:r>
          </a:p>
          <a:p>
            <a:pPr eaLnBrk="0" hangingPunct="0"/>
            <a:r>
              <a:rPr lang="en-US" sz="1600"/>
              <a:t>2. Pipe et al. 1998; </a:t>
            </a:r>
            <a:r>
              <a:rPr lang="en-US" sz="1600" i="1"/>
              <a:t>J Biol Chem</a:t>
            </a:r>
            <a:r>
              <a:rPr lang="en-US" sz="1600"/>
              <a:t> 273:8537</a:t>
            </a:r>
          </a:p>
          <a:p>
            <a:pPr eaLnBrk="0" hangingPunct="0"/>
            <a:r>
              <a:rPr lang="en-US" sz="1600"/>
              <a:t>3. Cunningham et al. 2003; </a:t>
            </a:r>
            <a:r>
              <a:rPr lang="en-US" sz="1600" i="1"/>
              <a:t>J Thromb Haemost</a:t>
            </a:r>
            <a:r>
              <a:rPr lang="en-US" sz="1600"/>
              <a:t> 1:2360</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850" y="0"/>
            <a:ext cx="8229600" cy="1143000"/>
          </a:xfrm>
        </p:spPr>
        <p:txBody>
          <a:bodyPr/>
          <a:lstStyle/>
          <a:p>
            <a:pPr eaLnBrk="1" hangingPunct="1"/>
            <a:r>
              <a:rPr lang="en-GB" sz="4000" smtClean="0"/>
              <a:t>Effects of B domains on synthesis</a:t>
            </a:r>
          </a:p>
        </p:txBody>
      </p:sp>
      <p:graphicFrame>
        <p:nvGraphicFramePr>
          <p:cNvPr id="218200" name="Group 88"/>
          <p:cNvGraphicFramePr>
            <a:graphicFrameLocks noGrp="1"/>
          </p:cNvGraphicFramePr>
          <p:nvPr>
            <p:ph idx="1"/>
            <p:extLst>
              <p:ext uri="{D42A27DB-BD31-4B8C-83A1-F6EECF244321}">
                <p14:modId xmlns:p14="http://schemas.microsoft.com/office/powerpoint/2010/main" val="393687639"/>
              </p:ext>
            </p:extLst>
          </p:nvPr>
        </p:nvGraphicFramePr>
        <p:xfrm>
          <a:off x="395536" y="980728"/>
          <a:ext cx="8229600" cy="4663440"/>
        </p:xfrm>
        <a:graphic>
          <a:graphicData uri="http://schemas.openxmlformats.org/drawingml/2006/table">
            <a:tbl>
              <a:tblPr/>
              <a:tblGrid>
                <a:gridCol w="1646237"/>
                <a:gridCol w="1646238"/>
                <a:gridCol w="1644650"/>
                <a:gridCol w="1646237"/>
                <a:gridCol w="1646238"/>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mRNA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Primary translation product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Secreted protein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Activity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FV/FVIII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FVIII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wtFVIII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FVIII-BDD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FVIII-B5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Factor 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wtFV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FV-BDD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0.34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FV-B8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cs typeface="Arial" pitchFamily="34" charset="0"/>
                        </a:rPr>
                        <a:t>0.63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pitchFamily="34" charset="0"/>
                          <a:cs typeface="Arial" pitchFamily="34" charset="0"/>
                        </a:rPr>
                        <a:t>0.25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87" name="Text Box 89"/>
          <p:cNvSpPr txBox="1">
            <a:spLocks noChangeArrowheads="1"/>
          </p:cNvSpPr>
          <p:nvPr/>
        </p:nvSpPr>
        <p:spPr bwMode="auto">
          <a:xfrm>
            <a:off x="7630151" y="6497638"/>
            <a:ext cx="1531938" cy="336550"/>
          </a:xfrm>
          <a:prstGeom prst="rect">
            <a:avLst/>
          </a:prstGeom>
          <a:noFill/>
          <a:ln w="9525">
            <a:noFill/>
            <a:miter lim="800000"/>
            <a:headEnd/>
            <a:tailEnd/>
          </a:ln>
        </p:spPr>
        <p:txBody>
          <a:bodyPr>
            <a:spAutoFit/>
          </a:bodyPr>
          <a:lstStyle/>
          <a:p>
            <a:r>
              <a:rPr lang="en-GB" sz="1600" b="1" dirty="0"/>
              <a:t>Pittman 1994</a:t>
            </a:r>
          </a:p>
        </p:txBody>
      </p:sp>
      <p:sp>
        <p:nvSpPr>
          <p:cNvPr id="2" name="TextBox 1"/>
          <p:cNvSpPr txBox="1"/>
          <p:nvPr/>
        </p:nvSpPr>
        <p:spPr>
          <a:xfrm>
            <a:off x="899592" y="6309320"/>
            <a:ext cx="1223412" cy="369332"/>
          </a:xfrm>
          <a:prstGeom prst="rect">
            <a:avLst/>
          </a:prstGeom>
          <a:noFill/>
        </p:spPr>
        <p:txBody>
          <a:bodyPr wrap="none" rtlCol="0">
            <a:spAutoFit/>
          </a:bodyPr>
          <a:lstStyle/>
          <a:p>
            <a:r>
              <a:rPr lang="en-GB" dirty="0" smtClean="0"/>
              <a:t>B domain </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Aspect="1" noChangeShapeType="1"/>
          </p:cNvSpPr>
          <p:nvPr/>
        </p:nvSpPr>
        <p:spPr bwMode="auto">
          <a:xfrm>
            <a:off x="7011988" y="5862638"/>
            <a:ext cx="3175" cy="142875"/>
          </a:xfrm>
          <a:prstGeom prst="line">
            <a:avLst/>
          </a:prstGeom>
          <a:noFill/>
          <a:ln w="19050">
            <a:noFill/>
            <a:round/>
            <a:headEnd/>
            <a:tailEnd/>
          </a:ln>
        </p:spPr>
        <p:txBody>
          <a:bodyPr wrap="none" anchor="ctr"/>
          <a:lstStyle/>
          <a:p>
            <a:endParaRPr lang="en-US"/>
          </a:p>
        </p:txBody>
      </p:sp>
      <p:sp>
        <p:nvSpPr>
          <p:cNvPr id="30723" name="Text Box 3"/>
          <p:cNvSpPr txBox="1">
            <a:spLocks noChangeArrowheads="1"/>
          </p:cNvSpPr>
          <p:nvPr/>
        </p:nvSpPr>
        <p:spPr bwMode="auto">
          <a:xfrm>
            <a:off x="752475" y="420688"/>
            <a:ext cx="7883525" cy="579437"/>
          </a:xfrm>
          <a:prstGeom prst="rect">
            <a:avLst/>
          </a:prstGeom>
          <a:noFill/>
          <a:ln w="9525">
            <a:noFill/>
            <a:miter lim="800000"/>
            <a:headEnd/>
            <a:tailEnd/>
          </a:ln>
        </p:spPr>
        <p:txBody>
          <a:bodyPr>
            <a:spAutoFit/>
          </a:bodyPr>
          <a:lstStyle/>
          <a:p>
            <a:pPr algn="ctr" eaLnBrk="0" hangingPunct="0"/>
            <a:r>
              <a:rPr lang="en-US" sz="3200" b="1">
                <a:solidFill>
                  <a:schemeClr val="tx2"/>
                </a:solidFill>
                <a:latin typeface="Helvetica" charset="0"/>
              </a:rPr>
              <a:t>Trafficking of FVIII (or FV) from the ER</a:t>
            </a:r>
            <a:endParaRPr lang="en-US" sz="3200">
              <a:solidFill>
                <a:schemeClr val="tx2"/>
              </a:solidFill>
              <a:latin typeface="Helvetica" charset="0"/>
            </a:endParaRPr>
          </a:p>
        </p:txBody>
      </p:sp>
      <p:sp>
        <p:nvSpPr>
          <p:cNvPr id="44036" name="Oval 4"/>
          <p:cNvSpPr>
            <a:spLocks noChangeArrowheads="1"/>
          </p:cNvSpPr>
          <p:nvPr/>
        </p:nvSpPr>
        <p:spPr bwMode="auto">
          <a:xfrm rot="5127793">
            <a:off x="7000082" y="3582194"/>
            <a:ext cx="503237" cy="244475"/>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GB"/>
          </a:p>
        </p:txBody>
      </p:sp>
      <p:sp>
        <p:nvSpPr>
          <p:cNvPr id="30725" name="Text Box 5"/>
          <p:cNvSpPr txBox="1">
            <a:spLocks noChangeArrowheads="1"/>
          </p:cNvSpPr>
          <p:nvPr/>
        </p:nvSpPr>
        <p:spPr bwMode="auto">
          <a:xfrm>
            <a:off x="6192838" y="4679950"/>
            <a:ext cx="184150" cy="396875"/>
          </a:xfrm>
          <a:prstGeom prst="rect">
            <a:avLst/>
          </a:prstGeom>
          <a:noFill/>
          <a:ln w="9525">
            <a:noFill/>
            <a:miter lim="800000"/>
            <a:headEnd/>
            <a:tailEnd/>
          </a:ln>
        </p:spPr>
        <p:txBody>
          <a:bodyPr wrap="none">
            <a:spAutoFit/>
          </a:bodyPr>
          <a:lstStyle/>
          <a:p>
            <a:pPr eaLnBrk="0" hangingPunct="0"/>
            <a:endParaRPr lang="en-US" sz="2000" b="1">
              <a:solidFill>
                <a:schemeClr val="tx2"/>
              </a:solidFill>
              <a:latin typeface="Helvetica" charset="0"/>
            </a:endParaRPr>
          </a:p>
        </p:txBody>
      </p:sp>
      <p:grpSp>
        <p:nvGrpSpPr>
          <p:cNvPr id="30726" name="Group 6"/>
          <p:cNvGrpSpPr>
            <a:grpSpLocks/>
          </p:cNvGrpSpPr>
          <p:nvPr/>
        </p:nvGrpSpPr>
        <p:grpSpPr bwMode="auto">
          <a:xfrm>
            <a:off x="7726363" y="1293813"/>
            <a:ext cx="523875" cy="4764087"/>
            <a:chOff x="816" y="384"/>
            <a:chExt cx="576" cy="3264"/>
          </a:xfrm>
        </p:grpSpPr>
        <p:sp>
          <p:nvSpPr>
            <p:cNvPr id="30999" name="Arc 7"/>
            <p:cNvSpPr>
              <a:spLocks/>
            </p:cNvSpPr>
            <p:nvPr/>
          </p:nvSpPr>
          <p:spPr bwMode="auto">
            <a:xfrm flipH="1">
              <a:off x="816" y="384"/>
              <a:ext cx="576" cy="1632"/>
            </a:xfrm>
            <a:custGeom>
              <a:avLst/>
              <a:gdLst>
                <a:gd name="T0" fmla="*/ 0 w 21600"/>
                <a:gd name="T1" fmla="*/ 0 h 21600"/>
                <a:gd name="T2" fmla="*/ 576 w 21600"/>
                <a:gd name="T3" fmla="*/ 1632 h 21600"/>
                <a:gd name="T4" fmla="*/ 0 w 21600"/>
                <a:gd name="T5" fmla="*/ 16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9966"/>
              </a:solidFill>
              <a:round/>
              <a:headEnd/>
              <a:tailEnd/>
            </a:ln>
          </p:spPr>
          <p:txBody>
            <a:bodyPr wrap="none" anchor="ctr"/>
            <a:lstStyle/>
            <a:p>
              <a:endParaRPr lang="en-US"/>
            </a:p>
          </p:txBody>
        </p:sp>
        <p:sp>
          <p:nvSpPr>
            <p:cNvPr id="31000" name="Arc 8"/>
            <p:cNvSpPr>
              <a:spLocks/>
            </p:cNvSpPr>
            <p:nvPr/>
          </p:nvSpPr>
          <p:spPr bwMode="auto">
            <a:xfrm flipH="1" flipV="1">
              <a:off x="816" y="2016"/>
              <a:ext cx="576" cy="1632"/>
            </a:xfrm>
            <a:custGeom>
              <a:avLst/>
              <a:gdLst>
                <a:gd name="T0" fmla="*/ 0 w 21600"/>
                <a:gd name="T1" fmla="*/ 0 h 21600"/>
                <a:gd name="T2" fmla="*/ 576 w 21600"/>
                <a:gd name="T3" fmla="*/ 1632 h 21600"/>
                <a:gd name="T4" fmla="*/ 0 w 21600"/>
                <a:gd name="T5" fmla="*/ 16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9966"/>
              </a:solidFill>
              <a:round/>
              <a:headEnd/>
              <a:tailEnd/>
            </a:ln>
          </p:spPr>
          <p:txBody>
            <a:bodyPr wrap="none" anchor="ctr"/>
            <a:lstStyle/>
            <a:p>
              <a:endParaRPr lang="en-US"/>
            </a:p>
          </p:txBody>
        </p:sp>
      </p:grpSp>
      <p:grpSp>
        <p:nvGrpSpPr>
          <p:cNvPr id="30727" name="Group 9"/>
          <p:cNvGrpSpPr>
            <a:grpSpLocks/>
          </p:cNvGrpSpPr>
          <p:nvPr/>
        </p:nvGrpSpPr>
        <p:grpSpPr bwMode="auto">
          <a:xfrm rot="356110">
            <a:off x="1506538" y="1247775"/>
            <a:ext cx="341312" cy="5019675"/>
            <a:chOff x="816" y="384"/>
            <a:chExt cx="576" cy="3264"/>
          </a:xfrm>
        </p:grpSpPr>
        <p:sp>
          <p:nvSpPr>
            <p:cNvPr id="30997" name="Arc 10"/>
            <p:cNvSpPr>
              <a:spLocks/>
            </p:cNvSpPr>
            <p:nvPr/>
          </p:nvSpPr>
          <p:spPr bwMode="auto">
            <a:xfrm flipH="1">
              <a:off x="816" y="384"/>
              <a:ext cx="576" cy="1632"/>
            </a:xfrm>
            <a:custGeom>
              <a:avLst/>
              <a:gdLst>
                <a:gd name="T0" fmla="*/ 0 w 21600"/>
                <a:gd name="T1" fmla="*/ 0 h 21600"/>
                <a:gd name="T2" fmla="*/ 576 w 21600"/>
                <a:gd name="T3" fmla="*/ 1632 h 21600"/>
                <a:gd name="T4" fmla="*/ 0 w 21600"/>
                <a:gd name="T5" fmla="*/ 16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9966"/>
              </a:solidFill>
              <a:round/>
              <a:headEnd/>
              <a:tailEnd/>
            </a:ln>
          </p:spPr>
          <p:txBody>
            <a:bodyPr wrap="none" anchor="ctr"/>
            <a:lstStyle/>
            <a:p>
              <a:endParaRPr lang="en-US"/>
            </a:p>
          </p:txBody>
        </p:sp>
        <p:sp>
          <p:nvSpPr>
            <p:cNvPr id="30998" name="Arc 11"/>
            <p:cNvSpPr>
              <a:spLocks/>
            </p:cNvSpPr>
            <p:nvPr/>
          </p:nvSpPr>
          <p:spPr bwMode="auto">
            <a:xfrm flipH="1" flipV="1">
              <a:off x="816" y="2016"/>
              <a:ext cx="576" cy="1632"/>
            </a:xfrm>
            <a:custGeom>
              <a:avLst/>
              <a:gdLst>
                <a:gd name="T0" fmla="*/ 0 w 21600"/>
                <a:gd name="T1" fmla="*/ 0 h 21600"/>
                <a:gd name="T2" fmla="*/ 576 w 21600"/>
                <a:gd name="T3" fmla="*/ 1632 h 21600"/>
                <a:gd name="T4" fmla="*/ 0 w 21600"/>
                <a:gd name="T5" fmla="*/ 163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rgbClr val="FF9966"/>
              </a:solidFill>
              <a:round/>
              <a:headEnd/>
              <a:tailEnd/>
            </a:ln>
          </p:spPr>
          <p:txBody>
            <a:bodyPr wrap="none" anchor="ctr"/>
            <a:lstStyle/>
            <a:p>
              <a:endParaRPr lang="en-US"/>
            </a:p>
          </p:txBody>
        </p:sp>
      </p:grpSp>
      <p:sp>
        <p:nvSpPr>
          <p:cNvPr id="30728" name="Text Box 12"/>
          <p:cNvSpPr txBox="1">
            <a:spLocks noChangeArrowheads="1"/>
          </p:cNvSpPr>
          <p:nvPr/>
        </p:nvSpPr>
        <p:spPr bwMode="auto">
          <a:xfrm>
            <a:off x="2874963" y="3930650"/>
            <a:ext cx="322262" cy="304800"/>
          </a:xfrm>
          <a:prstGeom prst="rect">
            <a:avLst/>
          </a:prstGeom>
          <a:noFill/>
          <a:ln w="9525">
            <a:noFill/>
            <a:miter lim="800000"/>
            <a:headEnd/>
            <a:tailEnd/>
          </a:ln>
        </p:spPr>
        <p:txBody>
          <a:bodyPr wrap="none">
            <a:spAutoFit/>
          </a:bodyPr>
          <a:lstStyle/>
          <a:p>
            <a:pPr eaLnBrk="0" hangingPunct="0"/>
            <a:r>
              <a:rPr lang="en-US" sz="1400" b="1">
                <a:solidFill>
                  <a:schemeClr val="tx2"/>
                </a:solidFill>
                <a:latin typeface="Helvetica" charset="0"/>
              </a:rPr>
              <a:t>G</a:t>
            </a:r>
          </a:p>
        </p:txBody>
      </p:sp>
      <p:sp>
        <p:nvSpPr>
          <p:cNvPr id="30729" name="Text Box 13"/>
          <p:cNvSpPr txBox="1">
            <a:spLocks noChangeArrowheads="1"/>
          </p:cNvSpPr>
          <p:nvPr/>
        </p:nvSpPr>
        <p:spPr bwMode="auto">
          <a:xfrm>
            <a:off x="2643188" y="3005138"/>
            <a:ext cx="1054100" cy="336550"/>
          </a:xfrm>
          <a:prstGeom prst="rect">
            <a:avLst/>
          </a:prstGeom>
          <a:noFill/>
          <a:ln w="9525">
            <a:noFill/>
            <a:miter lim="800000"/>
            <a:headEnd/>
            <a:tailEnd/>
          </a:ln>
        </p:spPr>
        <p:txBody>
          <a:bodyPr wrap="none">
            <a:spAutoFit/>
          </a:bodyPr>
          <a:lstStyle/>
          <a:p>
            <a:pPr eaLnBrk="0" hangingPunct="0"/>
            <a:r>
              <a:rPr lang="en-US" sz="1600" b="1">
                <a:solidFill>
                  <a:schemeClr val="tx2"/>
                </a:solidFill>
                <a:latin typeface="Helvetica" charset="0"/>
              </a:rPr>
              <a:t>ER man I</a:t>
            </a:r>
          </a:p>
        </p:txBody>
      </p:sp>
      <p:sp>
        <p:nvSpPr>
          <p:cNvPr id="30730" name="Oval 14"/>
          <p:cNvSpPr>
            <a:spLocks noChangeArrowheads="1"/>
          </p:cNvSpPr>
          <p:nvPr/>
        </p:nvSpPr>
        <p:spPr bwMode="auto">
          <a:xfrm>
            <a:off x="1414463" y="2384425"/>
            <a:ext cx="479425" cy="168275"/>
          </a:xfrm>
          <a:prstGeom prst="ellipse">
            <a:avLst/>
          </a:prstGeom>
          <a:solidFill>
            <a:srgbClr val="CCECFF"/>
          </a:solidFill>
          <a:ln w="9525">
            <a:noFill/>
            <a:round/>
            <a:headEnd/>
            <a:tailEnd/>
          </a:ln>
        </p:spPr>
        <p:txBody>
          <a:bodyPr wrap="none" anchor="ctr"/>
          <a:lstStyle/>
          <a:p>
            <a:endParaRPr lang="en-US"/>
          </a:p>
        </p:txBody>
      </p:sp>
      <p:sp>
        <p:nvSpPr>
          <p:cNvPr id="30731" name="Oval 15"/>
          <p:cNvSpPr>
            <a:spLocks noChangeArrowheads="1"/>
          </p:cNvSpPr>
          <p:nvPr/>
        </p:nvSpPr>
        <p:spPr bwMode="auto">
          <a:xfrm>
            <a:off x="1314450" y="2063750"/>
            <a:ext cx="717550" cy="225425"/>
          </a:xfrm>
          <a:prstGeom prst="ellipse">
            <a:avLst/>
          </a:prstGeom>
          <a:solidFill>
            <a:schemeClr val="bg2"/>
          </a:solidFill>
          <a:ln w="9525">
            <a:noFill/>
            <a:round/>
            <a:headEnd/>
            <a:tailEnd/>
          </a:ln>
        </p:spPr>
        <p:txBody>
          <a:bodyPr wrap="none" anchor="ctr"/>
          <a:lstStyle/>
          <a:p>
            <a:endParaRPr lang="en-US"/>
          </a:p>
        </p:txBody>
      </p:sp>
      <p:sp>
        <p:nvSpPr>
          <p:cNvPr id="30732" name="Arc 16"/>
          <p:cNvSpPr>
            <a:spLocks/>
          </p:cNvSpPr>
          <p:nvPr/>
        </p:nvSpPr>
        <p:spPr bwMode="auto">
          <a:xfrm flipH="1" flipV="1">
            <a:off x="1128713" y="2235200"/>
            <a:ext cx="814387" cy="133350"/>
          </a:xfrm>
          <a:custGeom>
            <a:avLst/>
            <a:gdLst>
              <a:gd name="T0" fmla="*/ 0 w 21711"/>
              <a:gd name="T1" fmla="*/ 6 h 21600"/>
              <a:gd name="T2" fmla="*/ 814387 w 21711"/>
              <a:gd name="T3" fmla="*/ 124040 h 21600"/>
              <a:gd name="T4" fmla="*/ 6152 w 21711"/>
              <a:gd name="T5" fmla="*/ 133350 h 21600"/>
              <a:gd name="T6" fmla="*/ 0 60000 65536"/>
              <a:gd name="T7" fmla="*/ 0 60000 65536"/>
              <a:gd name="T8" fmla="*/ 0 60000 65536"/>
              <a:gd name="T9" fmla="*/ 0 w 21711"/>
              <a:gd name="T10" fmla="*/ 0 h 21600"/>
              <a:gd name="T11" fmla="*/ 21711 w 21711"/>
              <a:gd name="T12" fmla="*/ 21600 h 21600"/>
            </a:gdLst>
            <a:ahLst/>
            <a:cxnLst>
              <a:cxn ang="T6">
                <a:pos x="T0" y="T1"/>
              </a:cxn>
              <a:cxn ang="T7">
                <a:pos x="T2" y="T3"/>
              </a:cxn>
              <a:cxn ang="T8">
                <a:pos x="T4" y="T5"/>
              </a:cxn>
            </a:cxnLst>
            <a:rect l="T9" t="T10" r="T11" b="T12"/>
            <a:pathLst>
              <a:path w="21711" h="21600" fill="none" extrusionOk="0">
                <a:moveTo>
                  <a:pt x="-1" y="0"/>
                </a:moveTo>
                <a:cubicBezTo>
                  <a:pt x="54" y="0"/>
                  <a:pt x="109" y="-1"/>
                  <a:pt x="164" y="0"/>
                </a:cubicBezTo>
                <a:cubicBezTo>
                  <a:pt x="11508" y="0"/>
                  <a:pt x="20919" y="8775"/>
                  <a:pt x="21711" y="20091"/>
                </a:cubicBezTo>
              </a:path>
              <a:path w="21711" h="21600" stroke="0" extrusionOk="0">
                <a:moveTo>
                  <a:pt x="-1" y="0"/>
                </a:moveTo>
                <a:cubicBezTo>
                  <a:pt x="54" y="0"/>
                  <a:pt x="109" y="-1"/>
                  <a:pt x="164" y="0"/>
                </a:cubicBezTo>
                <a:cubicBezTo>
                  <a:pt x="11508" y="0"/>
                  <a:pt x="20919" y="8775"/>
                  <a:pt x="21711" y="20091"/>
                </a:cubicBezTo>
                <a:lnTo>
                  <a:pt x="164" y="21600"/>
                </a:lnTo>
                <a:close/>
              </a:path>
            </a:pathLst>
          </a:custGeom>
          <a:noFill/>
          <a:ln w="9525">
            <a:solidFill>
              <a:schemeClr val="tx2"/>
            </a:solidFill>
            <a:round/>
            <a:headEnd/>
            <a:tailEnd type="triangle" w="med" len="med"/>
          </a:ln>
        </p:spPr>
        <p:txBody>
          <a:bodyPr wrap="none" anchor="ctr"/>
          <a:lstStyle/>
          <a:p>
            <a:endParaRPr lang="en-US"/>
          </a:p>
        </p:txBody>
      </p:sp>
      <p:sp>
        <p:nvSpPr>
          <p:cNvPr id="30733" name="Oval 17"/>
          <p:cNvSpPr>
            <a:spLocks noChangeArrowheads="1"/>
          </p:cNvSpPr>
          <p:nvPr/>
        </p:nvSpPr>
        <p:spPr bwMode="auto">
          <a:xfrm>
            <a:off x="1414463" y="2214563"/>
            <a:ext cx="479425" cy="169862"/>
          </a:xfrm>
          <a:prstGeom prst="ellipse">
            <a:avLst/>
          </a:prstGeom>
          <a:solidFill>
            <a:srgbClr val="CCECFF"/>
          </a:solidFill>
          <a:ln w="9525">
            <a:noFill/>
            <a:round/>
            <a:headEnd/>
            <a:tailEnd/>
          </a:ln>
        </p:spPr>
        <p:txBody>
          <a:bodyPr wrap="none" anchor="ctr"/>
          <a:lstStyle/>
          <a:p>
            <a:endParaRPr lang="en-US"/>
          </a:p>
        </p:txBody>
      </p:sp>
      <p:sp>
        <p:nvSpPr>
          <p:cNvPr id="30734" name="Line 18"/>
          <p:cNvSpPr>
            <a:spLocks noChangeShapeType="1"/>
          </p:cNvSpPr>
          <p:nvPr/>
        </p:nvSpPr>
        <p:spPr bwMode="auto">
          <a:xfrm flipV="1">
            <a:off x="3470275" y="3883025"/>
            <a:ext cx="1182688" cy="465138"/>
          </a:xfrm>
          <a:prstGeom prst="line">
            <a:avLst/>
          </a:prstGeom>
          <a:noFill/>
          <a:ln w="9525">
            <a:solidFill>
              <a:schemeClr val="tx2"/>
            </a:solidFill>
            <a:round/>
            <a:headEnd/>
            <a:tailEnd type="triangle" w="med" len="med"/>
          </a:ln>
        </p:spPr>
        <p:txBody>
          <a:bodyPr wrap="none" anchor="ctr"/>
          <a:lstStyle/>
          <a:p>
            <a:endParaRPr lang="en-US"/>
          </a:p>
        </p:txBody>
      </p:sp>
      <p:sp>
        <p:nvSpPr>
          <p:cNvPr id="30735" name="Text Box 19"/>
          <p:cNvSpPr txBox="1">
            <a:spLocks noChangeArrowheads="1"/>
          </p:cNvSpPr>
          <p:nvPr/>
        </p:nvSpPr>
        <p:spPr bwMode="auto">
          <a:xfrm>
            <a:off x="4443413" y="4967288"/>
            <a:ext cx="1250950" cy="366712"/>
          </a:xfrm>
          <a:prstGeom prst="rect">
            <a:avLst/>
          </a:prstGeom>
          <a:noFill/>
          <a:ln w="9525">
            <a:noFill/>
            <a:miter lim="800000"/>
            <a:headEnd/>
            <a:tailEnd/>
          </a:ln>
        </p:spPr>
        <p:txBody>
          <a:bodyPr wrap="none">
            <a:spAutoFit/>
          </a:bodyPr>
          <a:lstStyle/>
          <a:p>
            <a:pPr eaLnBrk="0" hangingPunct="0"/>
            <a:r>
              <a:rPr lang="en-US" b="1">
                <a:solidFill>
                  <a:schemeClr val="tx2"/>
                </a:solidFill>
                <a:latin typeface="Helvetica" charset="0"/>
              </a:rPr>
              <a:t>Misfolded</a:t>
            </a:r>
          </a:p>
        </p:txBody>
      </p:sp>
      <p:sp>
        <p:nvSpPr>
          <p:cNvPr id="30736" name="Line 20"/>
          <p:cNvSpPr>
            <a:spLocks noChangeShapeType="1"/>
          </p:cNvSpPr>
          <p:nvPr/>
        </p:nvSpPr>
        <p:spPr bwMode="auto">
          <a:xfrm flipH="1" flipV="1">
            <a:off x="2455863" y="3101975"/>
            <a:ext cx="338137" cy="612775"/>
          </a:xfrm>
          <a:prstGeom prst="line">
            <a:avLst/>
          </a:prstGeom>
          <a:noFill/>
          <a:ln w="9525">
            <a:solidFill>
              <a:schemeClr val="tx2"/>
            </a:solidFill>
            <a:round/>
            <a:headEnd/>
            <a:tailEnd type="triangle" w="med" len="med"/>
          </a:ln>
        </p:spPr>
        <p:txBody>
          <a:bodyPr wrap="none" anchor="ctr"/>
          <a:lstStyle/>
          <a:p>
            <a:endParaRPr lang="en-US"/>
          </a:p>
        </p:txBody>
      </p:sp>
      <p:sp>
        <p:nvSpPr>
          <p:cNvPr id="30737" name="Text Box 21"/>
          <p:cNvSpPr txBox="1">
            <a:spLocks noChangeArrowheads="1"/>
          </p:cNvSpPr>
          <p:nvPr/>
        </p:nvSpPr>
        <p:spPr bwMode="auto">
          <a:xfrm>
            <a:off x="4748213" y="4071938"/>
            <a:ext cx="933450" cy="366712"/>
          </a:xfrm>
          <a:prstGeom prst="rect">
            <a:avLst/>
          </a:prstGeom>
          <a:noFill/>
          <a:ln w="9525">
            <a:noFill/>
            <a:miter lim="800000"/>
            <a:headEnd/>
            <a:tailEnd/>
          </a:ln>
        </p:spPr>
        <p:txBody>
          <a:bodyPr wrap="none">
            <a:spAutoFit/>
          </a:bodyPr>
          <a:lstStyle/>
          <a:p>
            <a:pPr eaLnBrk="0" hangingPunct="0"/>
            <a:r>
              <a:rPr lang="en-US" b="1">
                <a:solidFill>
                  <a:schemeClr val="tx2"/>
                </a:solidFill>
                <a:latin typeface="Helvetica" charset="0"/>
              </a:rPr>
              <a:t>Folded</a:t>
            </a:r>
          </a:p>
        </p:txBody>
      </p:sp>
      <p:sp>
        <p:nvSpPr>
          <p:cNvPr id="30738" name="Text Box 22"/>
          <p:cNvSpPr txBox="1">
            <a:spLocks noChangeArrowheads="1"/>
          </p:cNvSpPr>
          <p:nvPr/>
        </p:nvSpPr>
        <p:spPr bwMode="auto">
          <a:xfrm>
            <a:off x="3659188" y="1404938"/>
            <a:ext cx="608012" cy="457200"/>
          </a:xfrm>
          <a:prstGeom prst="rect">
            <a:avLst/>
          </a:prstGeom>
          <a:noFill/>
          <a:ln w="9525">
            <a:noFill/>
            <a:miter lim="800000"/>
            <a:headEnd/>
            <a:tailEnd/>
          </a:ln>
        </p:spPr>
        <p:txBody>
          <a:bodyPr wrap="none">
            <a:spAutoFit/>
          </a:bodyPr>
          <a:lstStyle/>
          <a:p>
            <a:pPr eaLnBrk="0" hangingPunct="0"/>
            <a:r>
              <a:rPr lang="en-US" sz="2400" b="1">
                <a:solidFill>
                  <a:schemeClr val="accent2"/>
                </a:solidFill>
                <a:latin typeface="Helvetica" charset="0"/>
              </a:rPr>
              <a:t>ER</a:t>
            </a:r>
          </a:p>
        </p:txBody>
      </p:sp>
      <p:sp>
        <p:nvSpPr>
          <p:cNvPr id="30739" name="Text Box 23"/>
          <p:cNvSpPr txBox="1">
            <a:spLocks noChangeArrowheads="1"/>
          </p:cNvSpPr>
          <p:nvPr/>
        </p:nvSpPr>
        <p:spPr bwMode="auto">
          <a:xfrm>
            <a:off x="6461125" y="1404938"/>
            <a:ext cx="1149350" cy="457200"/>
          </a:xfrm>
          <a:prstGeom prst="rect">
            <a:avLst/>
          </a:prstGeom>
          <a:noFill/>
          <a:ln w="9525">
            <a:noFill/>
            <a:miter lim="800000"/>
            <a:headEnd/>
            <a:tailEnd/>
          </a:ln>
        </p:spPr>
        <p:txBody>
          <a:bodyPr wrap="none">
            <a:spAutoFit/>
          </a:bodyPr>
          <a:lstStyle/>
          <a:p>
            <a:pPr eaLnBrk="0" hangingPunct="0"/>
            <a:r>
              <a:rPr lang="en-US" sz="2400" b="1">
                <a:solidFill>
                  <a:schemeClr val="accent2"/>
                </a:solidFill>
                <a:latin typeface="Helvetica" charset="0"/>
              </a:rPr>
              <a:t>ERGIC</a:t>
            </a:r>
          </a:p>
        </p:txBody>
      </p:sp>
      <p:sp>
        <p:nvSpPr>
          <p:cNvPr id="30740" name="Text Box 24"/>
          <p:cNvSpPr txBox="1">
            <a:spLocks noChangeArrowheads="1"/>
          </p:cNvSpPr>
          <p:nvPr/>
        </p:nvSpPr>
        <p:spPr bwMode="auto">
          <a:xfrm>
            <a:off x="8069263" y="1404938"/>
            <a:ext cx="960437" cy="457200"/>
          </a:xfrm>
          <a:prstGeom prst="rect">
            <a:avLst/>
          </a:prstGeom>
          <a:noFill/>
          <a:ln w="9525">
            <a:noFill/>
            <a:miter lim="800000"/>
            <a:headEnd/>
            <a:tailEnd/>
          </a:ln>
        </p:spPr>
        <p:txBody>
          <a:bodyPr wrap="none">
            <a:spAutoFit/>
          </a:bodyPr>
          <a:lstStyle/>
          <a:p>
            <a:pPr eaLnBrk="0" hangingPunct="0"/>
            <a:r>
              <a:rPr lang="en-US" sz="2400" b="1">
                <a:solidFill>
                  <a:schemeClr val="accent2"/>
                </a:solidFill>
                <a:latin typeface="Helvetica" charset="0"/>
              </a:rPr>
              <a:t>Golgi</a:t>
            </a:r>
          </a:p>
        </p:txBody>
      </p:sp>
      <p:sp>
        <p:nvSpPr>
          <p:cNvPr id="44057" name="Oval 25"/>
          <p:cNvSpPr>
            <a:spLocks noChangeArrowheads="1"/>
          </p:cNvSpPr>
          <p:nvPr/>
        </p:nvSpPr>
        <p:spPr bwMode="auto">
          <a:xfrm rot="-1098">
            <a:off x="6280150" y="4548188"/>
            <a:ext cx="541338" cy="227012"/>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GB"/>
          </a:p>
        </p:txBody>
      </p:sp>
      <p:sp>
        <p:nvSpPr>
          <p:cNvPr id="44058" name="Oval 26"/>
          <p:cNvSpPr>
            <a:spLocks noChangeArrowheads="1"/>
          </p:cNvSpPr>
          <p:nvPr/>
        </p:nvSpPr>
        <p:spPr bwMode="auto">
          <a:xfrm rot="87721">
            <a:off x="6099175" y="2620963"/>
            <a:ext cx="503238" cy="244475"/>
          </a:xfrm>
          <a:prstGeom prst="ellipse">
            <a:avLst/>
          </a:prstGeom>
          <a:gradFill rotWithShape="0">
            <a:gsLst>
              <a:gs pos="0">
                <a:schemeClr val="folHlink"/>
              </a:gs>
              <a:gs pos="100000">
                <a:schemeClr val="folHlink">
                  <a:gamma/>
                  <a:shade val="46275"/>
                  <a:invGamma/>
                </a:schemeClr>
              </a:gs>
            </a:gsLst>
            <a:path path="shape">
              <a:fillToRect l="50000" t="50000" r="50000" b="50000"/>
            </a:path>
          </a:gradFill>
          <a:ln w="9525">
            <a:noFill/>
            <a:round/>
            <a:headEnd/>
            <a:tailEnd/>
          </a:ln>
          <a:effectLst/>
        </p:spPr>
        <p:txBody>
          <a:bodyPr wrap="none" anchor="ctr"/>
          <a:lstStyle/>
          <a:p>
            <a:pPr>
              <a:defRPr/>
            </a:pPr>
            <a:endParaRPr lang="en-GB"/>
          </a:p>
        </p:txBody>
      </p:sp>
      <p:sp>
        <p:nvSpPr>
          <p:cNvPr id="30743" name="Line 27"/>
          <p:cNvSpPr>
            <a:spLocks noChangeShapeType="1"/>
          </p:cNvSpPr>
          <p:nvPr/>
        </p:nvSpPr>
        <p:spPr bwMode="auto">
          <a:xfrm rot="53904" flipV="1">
            <a:off x="7392988" y="3686175"/>
            <a:ext cx="573087" cy="7938"/>
          </a:xfrm>
          <a:prstGeom prst="line">
            <a:avLst/>
          </a:prstGeom>
          <a:noFill/>
          <a:ln w="9525">
            <a:solidFill>
              <a:schemeClr val="tx2"/>
            </a:solidFill>
            <a:round/>
            <a:headEnd/>
            <a:tailEnd type="triangle" w="med" len="med"/>
          </a:ln>
        </p:spPr>
        <p:txBody>
          <a:bodyPr wrap="none" anchor="ctr"/>
          <a:lstStyle/>
          <a:p>
            <a:endParaRPr lang="en-US"/>
          </a:p>
        </p:txBody>
      </p:sp>
      <p:sp>
        <p:nvSpPr>
          <p:cNvPr id="30744" name="Line 28"/>
          <p:cNvSpPr>
            <a:spLocks noChangeShapeType="1"/>
          </p:cNvSpPr>
          <p:nvPr/>
        </p:nvSpPr>
        <p:spPr bwMode="auto">
          <a:xfrm>
            <a:off x="5567363" y="3684588"/>
            <a:ext cx="333375" cy="7937"/>
          </a:xfrm>
          <a:prstGeom prst="line">
            <a:avLst/>
          </a:prstGeom>
          <a:noFill/>
          <a:ln w="9525">
            <a:solidFill>
              <a:schemeClr val="tx2"/>
            </a:solidFill>
            <a:round/>
            <a:headEnd/>
            <a:tailEnd type="triangle" w="med" len="med"/>
          </a:ln>
        </p:spPr>
        <p:txBody>
          <a:bodyPr wrap="none" anchor="ctr"/>
          <a:lstStyle/>
          <a:p>
            <a:endParaRPr lang="en-US"/>
          </a:p>
        </p:txBody>
      </p:sp>
      <p:sp>
        <p:nvSpPr>
          <p:cNvPr id="30745" name="Text Box 29"/>
          <p:cNvSpPr txBox="1">
            <a:spLocks noChangeArrowheads="1"/>
          </p:cNvSpPr>
          <p:nvPr/>
        </p:nvSpPr>
        <p:spPr bwMode="auto">
          <a:xfrm>
            <a:off x="4067175" y="4560888"/>
            <a:ext cx="681038" cy="336550"/>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Helvetica" charset="0"/>
              </a:rPr>
              <a:t>Glc II</a:t>
            </a:r>
          </a:p>
        </p:txBody>
      </p:sp>
      <p:sp>
        <p:nvSpPr>
          <p:cNvPr id="30746" name="Text Box 30"/>
          <p:cNvSpPr txBox="1">
            <a:spLocks noChangeArrowheads="1"/>
          </p:cNvSpPr>
          <p:nvPr/>
        </p:nvSpPr>
        <p:spPr bwMode="auto">
          <a:xfrm>
            <a:off x="3576638" y="3778250"/>
            <a:ext cx="681037" cy="336550"/>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Helvetica" charset="0"/>
              </a:rPr>
              <a:t>Glc II</a:t>
            </a:r>
          </a:p>
        </p:txBody>
      </p:sp>
      <p:sp>
        <p:nvSpPr>
          <p:cNvPr id="30747" name="Freeform 31"/>
          <p:cNvSpPr>
            <a:spLocks/>
          </p:cNvSpPr>
          <p:nvPr/>
        </p:nvSpPr>
        <p:spPr bwMode="auto">
          <a:xfrm>
            <a:off x="5105400" y="1285875"/>
            <a:ext cx="1976438" cy="4949825"/>
          </a:xfrm>
          <a:custGeom>
            <a:avLst/>
            <a:gdLst>
              <a:gd name="T0" fmla="*/ 0 w 1672"/>
              <a:gd name="T1" fmla="*/ 3264 h 3264"/>
              <a:gd name="T2" fmla="*/ 240 w 1672"/>
              <a:gd name="T3" fmla="*/ 3120 h 3264"/>
              <a:gd name="T4" fmla="*/ 336 w 1672"/>
              <a:gd name="T5" fmla="*/ 3024 h 3264"/>
              <a:gd name="T6" fmla="*/ 432 w 1672"/>
              <a:gd name="T7" fmla="*/ 2784 h 3264"/>
              <a:gd name="T8" fmla="*/ 528 w 1672"/>
              <a:gd name="T9" fmla="*/ 2256 h 3264"/>
              <a:gd name="T10" fmla="*/ 528 w 1672"/>
              <a:gd name="T11" fmla="*/ 1968 h 3264"/>
              <a:gd name="T12" fmla="*/ 576 w 1672"/>
              <a:gd name="T13" fmla="*/ 1872 h 3264"/>
              <a:gd name="T14" fmla="*/ 672 w 1672"/>
              <a:gd name="T15" fmla="*/ 1920 h 3264"/>
              <a:gd name="T16" fmla="*/ 912 w 1672"/>
              <a:gd name="T17" fmla="*/ 2016 h 3264"/>
              <a:gd name="T18" fmla="*/ 1056 w 1672"/>
              <a:gd name="T19" fmla="*/ 2064 h 3264"/>
              <a:gd name="T20" fmla="*/ 1200 w 1672"/>
              <a:gd name="T21" fmla="*/ 2064 h 3264"/>
              <a:gd name="T22" fmla="*/ 1488 w 1672"/>
              <a:gd name="T23" fmla="*/ 1920 h 3264"/>
              <a:gd name="T24" fmla="*/ 1632 w 1672"/>
              <a:gd name="T25" fmla="*/ 1728 h 3264"/>
              <a:gd name="T26" fmla="*/ 1632 w 1672"/>
              <a:gd name="T27" fmla="*/ 1488 h 3264"/>
              <a:gd name="T28" fmla="*/ 1392 w 1672"/>
              <a:gd name="T29" fmla="*/ 1248 h 3264"/>
              <a:gd name="T30" fmla="*/ 1008 w 1672"/>
              <a:gd name="T31" fmla="*/ 1104 h 3264"/>
              <a:gd name="T32" fmla="*/ 720 w 1672"/>
              <a:gd name="T33" fmla="*/ 1200 h 3264"/>
              <a:gd name="T34" fmla="*/ 624 w 1672"/>
              <a:gd name="T35" fmla="*/ 1296 h 3264"/>
              <a:gd name="T36" fmla="*/ 528 w 1672"/>
              <a:gd name="T37" fmla="*/ 1248 h 3264"/>
              <a:gd name="T38" fmla="*/ 528 w 1672"/>
              <a:gd name="T39" fmla="*/ 816 h 3264"/>
              <a:gd name="T40" fmla="*/ 336 w 1672"/>
              <a:gd name="T41" fmla="*/ 288 h 3264"/>
              <a:gd name="T42" fmla="*/ 192 w 1672"/>
              <a:gd name="T43" fmla="*/ 48 h 3264"/>
              <a:gd name="T44" fmla="*/ 0 w 1672"/>
              <a:gd name="T45" fmla="*/ 0 h 32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72"/>
              <a:gd name="T70" fmla="*/ 0 h 3264"/>
              <a:gd name="T71" fmla="*/ 1672 w 1672"/>
              <a:gd name="T72" fmla="*/ 3264 h 32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72" h="3264">
                <a:moveTo>
                  <a:pt x="0" y="3264"/>
                </a:moveTo>
                <a:cubicBezTo>
                  <a:pt x="92" y="3211"/>
                  <a:pt x="184" y="3159"/>
                  <a:pt x="240" y="3120"/>
                </a:cubicBezTo>
                <a:cubicBezTo>
                  <a:pt x="295" y="3080"/>
                  <a:pt x="304" y="3079"/>
                  <a:pt x="336" y="3024"/>
                </a:cubicBezTo>
                <a:cubicBezTo>
                  <a:pt x="367" y="2968"/>
                  <a:pt x="400" y="2912"/>
                  <a:pt x="432" y="2784"/>
                </a:cubicBezTo>
                <a:cubicBezTo>
                  <a:pt x="464" y="2656"/>
                  <a:pt x="512" y="2391"/>
                  <a:pt x="528" y="2256"/>
                </a:cubicBezTo>
                <a:cubicBezTo>
                  <a:pt x="543" y="2120"/>
                  <a:pt x="520" y="2031"/>
                  <a:pt x="528" y="1968"/>
                </a:cubicBezTo>
                <a:cubicBezTo>
                  <a:pt x="535" y="1904"/>
                  <a:pt x="552" y="1879"/>
                  <a:pt x="576" y="1872"/>
                </a:cubicBezTo>
                <a:cubicBezTo>
                  <a:pt x="599" y="1864"/>
                  <a:pt x="616" y="1896"/>
                  <a:pt x="672" y="1920"/>
                </a:cubicBezTo>
                <a:cubicBezTo>
                  <a:pt x="728" y="1944"/>
                  <a:pt x="848" y="1992"/>
                  <a:pt x="912" y="2016"/>
                </a:cubicBezTo>
                <a:cubicBezTo>
                  <a:pt x="975" y="2039"/>
                  <a:pt x="1008" y="2056"/>
                  <a:pt x="1056" y="2064"/>
                </a:cubicBezTo>
                <a:cubicBezTo>
                  <a:pt x="1104" y="2072"/>
                  <a:pt x="1128" y="2087"/>
                  <a:pt x="1200" y="2064"/>
                </a:cubicBezTo>
                <a:cubicBezTo>
                  <a:pt x="1271" y="2040"/>
                  <a:pt x="1416" y="1976"/>
                  <a:pt x="1488" y="1920"/>
                </a:cubicBezTo>
                <a:cubicBezTo>
                  <a:pt x="1560" y="1864"/>
                  <a:pt x="1608" y="1799"/>
                  <a:pt x="1632" y="1728"/>
                </a:cubicBezTo>
                <a:cubicBezTo>
                  <a:pt x="1655" y="1656"/>
                  <a:pt x="1672" y="1568"/>
                  <a:pt x="1632" y="1488"/>
                </a:cubicBezTo>
                <a:cubicBezTo>
                  <a:pt x="1592" y="1408"/>
                  <a:pt x="1495" y="1311"/>
                  <a:pt x="1392" y="1248"/>
                </a:cubicBezTo>
                <a:cubicBezTo>
                  <a:pt x="1288" y="1184"/>
                  <a:pt x="1119" y="1111"/>
                  <a:pt x="1008" y="1104"/>
                </a:cubicBezTo>
                <a:cubicBezTo>
                  <a:pt x="896" y="1096"/>
                  <a:pt x="783" y="1168"/>
                  <a:pt x="720" y="1200"/>
                </a:cubicBezTo>
                <a:cubicBezTo>
                  <a:pt x="656" y="1231"/>
                  <a:pt x="656" y="1287"/>
                  <a:pt x="624" y="1296"/>
                </a:cubicBezTo>
                <a:cubicBezTo>
                  <a:pt x="591" y="1304"/>
                  <a:pt x="543" y="1327"/>
                  <a:pt x="528" y="1248"/>
                </a:cubicBezTo>
                <a:cubicBezTo>
                  <a:pt x="512" y="1168"/>
                  <a:pt x="559" y="975"/>
                  <a:pt x="528" y="816"/>
                </a:cubicBezTo>
                <a:cubicBezTo>
                  <a:pt x="496" y="656"/>
                  <a:pt x="391" y="415"/>
                  <a:pt x="336" y="288"/>
                </a:cubicBezTo>
                <a:cubicBezTo>
                  <a:pt x="280" y="160"/>
                  <a:pt x="248" y="96"/>
                  <a:pt x="192" y="48"/>
                </a:cubicBezTo>
                <a:cubicBezTo>
                  <a:pt x="136" y="0"/>
                  <a:pt x="68" y="0"/>
                  <a:pt x="0" y="0"/>
                </a:cubicBezTo>
              </a:path>
            </a:pathLst>
          </a:custGeom>
          <a:noFill/>
          <a:ln w="76200">
            <a:solidFill>
              <a:srgbClr val="FF9966"/>
            </a:solidFill>
            <a:round/>
            <a:headEnd/>
            <a:tailEnd/>
          </a:ln>
        </p:spPr>
        <p:txBody>
          <a:bodyPr wrap="none" anchor="ctr"/>
          <a:lstStyle/>
          <a:p>
            <a:endParaRPr lang="en-US"/>
          </a:p>
        </p:txBody>
      </p:sp>
      <p:grpSp>
        <p:nvGrpSpPr>
          <p:cNvPr id="30748" name="Group 32"/>
          <p:cNvGrpSpPr>
            <a:grpSpLocks noChangeAspect="1"/>
          </p:cNvGrpSpPr>
          <p:nvPr/>
        </p:nvGrpSpPr>
        <p:grpSpPr bwMode="auto">
          <a:xfrm>
            <a:off x="6716713" y="3535363"/>
            <a:ext cx="590550" cy="336550"/>
            <a:chOff x="3792" y="1824"/>
            <a:chExt cx="790" cy="481"/>
          </a:xfrm>
        </p:grpSpPr>
        <p:sp>
          <p:nvSpPr>
            <p:cNvPr id="30991" name="AutoShape 33"/>
            <p:cNvSpPr>
              <a:spLocks noChangeAspect="1" noChangeArrowheads="1"/>
            </p:cNvSpPr>
            <p:nvPr/>
          </p:nvSpPr>
          <p:spPr bwMode="auto">
            <a:xfrm rot="-5400000">
              <a:off x="4020" y="1678"/>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92" name="AutoShape 34"/>
            <p:cNvSpPr>
              <a:spLocks noChangeAspect="1" noChangeArrowheads="1"/>
            </p:cNvSpPr>
            <p:nvPr/>
          </p:nvSpPr>
          <p:spPr bwMode="auto">
            <a:xfrm rot="-5400000">
              <a:off x="4020" y="1816"/>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93" name="AutoShape 35"/>
            <p:cNvSpPr>
              <a:spLocks noChangeAspect="1" noChangeArrowheads="1"/>
            </p:cNvSpPr>
            <p:nvPr/>
          </p:nvSpPr>
          <p:spPr bwMode="auto">
            <a:xfrm rot="-5400000">
              <a:off x="4098" y="1595"/>
              <a:ext cx="192" cy="650"/>
            </a:xfrm>
            <a:prstGeom prst="can">
              <a:avLst>
                <a:gd name="adj" fmla="val 84635"/>
              </a:avLst>
            </a:prstGeom>
            <a:solidFill>
              <a:srgbClr val="00FFCC"/>
            </a:solidFill>
            <a:ln w="3175">
              <a:solidFill>
                <a:schemeClr val="bg2"/>
              </a:solidFill>
              <a:round/>
              <a:headEnd/>
              <a:tailEnd/>
            </a:ln>
          </p:spPr>
          <p:txBody>
            <a:bodyPr wrap="none" anchor="ctr"/>
            <a:lstStyle/>
            <a:p>
              <a:endParaRPr lang="en-US"/>
            </a:p>
          </p:txBody>
        </p:sp>
        <p:sp>
          <p:nvSpPr>
            <p:cNvPr id="30994" name="AutoShape 36"/>
            <p:cNvSpPr>
              <a:spLocks noChangeAspect="1" noChangeArrowheads="1"/>
            </p:cNvSpPr>
            <p:nvPr/>
          </p:nvSpPr>
          <p:spPr bwMode="auto">
            <a:xfrm rot="-5400000">
              <a:off x="4144" y="1692"/>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95" name="AutoShape 37"/>
            <p:cNvSpPr>
              <a:spLocks noChangeAspect="1" noChangeArrowheads="1"/>
            </p:cNvSpPr>
            <p:nvPr/>
          </p:nvSpPr>
          <p:spPr bwMode="auto">
            <a:xfrm rot="-5400000">
              <a:off x="4098" y="1884"/>
              <a:ext cx="192" cy="650"/>
            </a:xfrm>
            <a:prstGeom prst="can">
              <a:avLst>
                <a:gd name="adj" fmla="val 84635"/>
              </a:avLst>
            </a:prstGeom>
            <a:solidFill>
              <a:srgbClr val="00FFCC"/>
            </a:solidFill>
            <a:ln w="3175">
              <a:solidFill>
                <a:schemeClr val="bg2"/>
              </a:solidFill>
              <a:round/>
              <a:headEnd/>
              <a:tailEnd/>
            </a:ln>
          </p:spPr>
          <p:txBody>
            <a:bodyPr wrap="none" anchor="ctr"/>
            <a:lstStyle/>
            <a:p>
              <a:endParaRPr lang="en-US"/>
            </a:p>
          </p:txBody>
        </p:sp>
        <p:sp>
          <p:nvSpPr>
            <p:cNvPr id="30996" name="AutoShape 38"/>
            <p:cNvSpPr>
              <a:spLocks noChangeAspect="1" noChangeArrowheads="1"/>
            </p:cNvSpPr>
            <p:nvPr/>
          </p:nvSpPr>
          <p:spPr bwMode="auto">
            <a:xfrm rot="-5400000">
              <a:off x="4160" y="1802"/>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grpSp>
      <p:grpSp>
        <p:nvGrpSpPr>
          <p:cNvPr id="30749" name="Group 39"/>
          <p:cNvGrpSpPr>
            <a:grpSpLocks noChangeAspect="1"/>
          </p:cNvGrpSpPr>
          <p:nvPr/>
        </p:nvGrpSpPr>
        <p:grpSpPr bwMode="auto">
          <a:xfrm rot="5651801">
            <a:off x="6311107" y="4223544"/>
            <a:ext cx="554037" cy="358775"/>
            <a:chOff x="3792" y="1824"/>
            <a:chExt cx="790" cy="481"/>
          </a:xfrm>
        </p:grpSpPr>
        <p:sp>
          <p:nvSpPr>
            <p:cNvPr id="30985" name="AutoShape 40"/>
            <p:cNvSpPr>
              <a:spLocks noChangeAspect="1" noChangeArrowheads="1"/>
            </p:cNvSpPr>
            <p:nvPr/>
          </p:nvSpPr>
          <p:spPr bwMode="auto">
            <a:xfrm rot="-5400000">
              <a:off x="4020" y="1678"/>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86" name="AutoShape 41"/>
            <p:cNvSpPr>
              <a:spLocks noChangeAspect="1" noChangeArrowheads="1"/>
            </p:cNvSpPr>
            <p:nvPr/>
          </p:nvSpPr>
          <p:spPr bwMode="auto">
            <a:xfrm rot="-5400000">
              <a:off x="4020" y="1816"/>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87" name="AutoShape 42"/>
            <p:cNvSpPr>
              <a:spLocks noChangeAspect="1" noChangeArrowheads="1"/>
            </p:cNvSpPr>
            <p:nvPr/>
          </p:nvSpPr>
          <p:spPr bwMode="auto">
            <a:xfrm rot="-5400000">
              <a:off x="4098" y="1595"/>
              <a:ext cx="192" cy="650"/>
            </a:xfrm>
            <a:prstGeom prst="can">
              <a:avLst>
                <a:gd name="adj" fmla="val 84635"/>
              </a:avLst>
            </a:prstGeom>
            <a:solidFill>
              <a:srgbClr val="00FFCC"/>
            </a:solidFill>
            <a:ln w="3175">
              <a:solidFill>
                <a:schemeClr val="bg2"/>
              </a:solidFill>
              <a:round/>
              <a:headEnd/>
              <a:tailEnd/>
            </a:ln>
          </p:spPr>
          <p:txBody>
            <a:bodyPr wrap="none" anchor="ctr"/>
            <a:lstStyle/>
            <a:p>
              <a:endParaRPr lang="en-US"/>
            </a:p>
          </p:txBody>
        </p:sp>
        <p:sp>
          <p:nvSpPr>
            <p:cNvPr id="30988" name="AutoShape 43"/>
            <p:cNvSpPr>
              <a:spLocks noChangeAspect="1" noChangeArrowheads="1"/>
            </p:cNvSpPr>
            <p:nvPr/>
          </p:nvSpPr>
          <p:spPr bwMode="auto">
            <a:xfrm rot="-5400000">
              <a:off x="4144" y="1692"/>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89" name="AutoShape 44"/>
            <p:cNvSpPr>
              <a:spLocks noChangeAspect="1" noChangeArrowheads="1"/>
            </p:cNvSpPr>
            <p:nvPr/>
          </p:nvSpPr>
          <p:spPr bwMode="auto">
            <a:xfrm rot="-5400000">
              <a:off x="4098" y="1884"/>
              <a:ext cx="192" cy="650"/>
            </a:xfrm>
            <a:prstGeom prst="can">
              <a:avLst>
                <a:gd name="adj" fmla="val 84635"/>
              </a:avLst>
            </a:prstGeom>
            <a:solidFill>
              <a:srgbClr val="00FFCC"/>
            </a:solidFill>
            <a:ln w="3175">
              <a:solidFill>
                <a:schemeClr val="bg2"/>
              </a:solidFill>
              <a:round/>
              <a:headEnd/>
              <a:tailEnd/>
            </a:ln>
          </p:spPr>
          <p:txBody>
            <a:bodyPr wrap="none" anchor="ctr"/>
            <a:lstStyle/>
            <a:p>
              <a:endParaRPr lang="en-US"/>
            </a:p>
          </p:txBody>
        </p:sp>
        <p:sp>
          <p:nvSpPr>
            <p:cNvPr id="30990" name="AutoShape 45"/>
            <p:cNvSpPr>
              <a:spLocks noChangeAspect="1" noChangeArrowheads="1"/>
            </p:cNvSpPr>
            <p:nvPr/>
          </p:nvSpPr>
          <p:spPr bwMode="auto">
            <a:xfrm rot="-5400000">
              <a:off x="4160" y="1802"/>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grpSp>
      <p:grpSp>
        <p:nvGrpSpPr>
          <p:cNvPr id="30750" name="Group 46"/>
          <p:cNvGrpSpPr>
            <a:grpSpLocks noChangeAspect="1"/>
          </p:cNvGrpSpPr>
          <p:nvPr/>
        </p:nvGrpSpPr>
        <p:grpSpPr bwMode="auto">
          <a:xfrm rot="16153143" flipV="1">
            <a:off x="6065838" y="2852738"/>
            <a:ext cx="555625" cy="358775"/>
            <a:chOff x="3792" y="1824"/>
            <a:chExt cx="790" cy="481"/>
          </a:xfrm>
        </p:grpSpPr>
        <p:sp>
          <p:nvSpPr>
            <p:cNvPr id="30979" name="AutoShape 47"/>
            <p:cNvSpPr>
              <a:spLocks noChangeAspect="1" noChangeArrowheads="1"/>
            </p:cNvSpPr>
            <p:nvPr/>
          </p:nvSpPr>
          <p:spPr bwMode="auto">
            <a:xfrm rot="-5400000">
              <a:off x="4020" y="1678"/>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80" name="AutoShape 48"/>
            <p:cNvSpPr>
              <a:spLocks noChangeAspect="1" noChangeArrowheads="1"/>
            </p:cNvSpPr>
            <p:nvPr/>
          </p:nvSpPr>
          <p:spPr bwMode="auto">
            <a:xfrm rot="-5400000">
              <a:off x="4020" y="1816"/>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81" name="AutoShape 49"/>
            <p:cNvSpPr>
              <a:spLocks noChangeAspect="1" noChangeArrowheads="1"/>
            </p:cNvSpPr>
            <p:nvPr/>
          </p:nvSpPr>
          <p:spPr bwMode="auto">
            <a:xfrm rot="-5400000">
              <a:off x="4098" y="1595"/>
              <a:ext cx="192" cy="650"/>
            </a:xfrm>
            <a:prstGeom prst="can">
              <a:avLst>
                <a:gd name="adj" fmla="val 84635"/>
              </a:avLst>
            </a:prstGeom>
            <a:solidFill>
              <a:srgbClr val="00FFCC"/>
            </a:solidFill>
            <a:ln w="3175">
              <a:solidFill>
                <a:schemeClr val="bg2"/>
              </a:solidFill>
              <a:round/>
              <a:headEnd/>
              <a:tailEnd/>
            </a:ln>
          </p:spPr>
          <p:txBody>
            <a:bodyPr wrap="none" anchor="ctr"/>
            <a:lstStyle/>
            <a:p>
              <a:endParaRPr lang="en-US"/>
            </a:p>
          </p:txBody>
        </p:sp>
        <p:sp>
          <p:nvSpPr>
            <p:cNvPr id="30982" name="AutoShape 50"/>
            <p:cNvSpPr>
              <a:spLocks noChangeAspect="1" noChangeArrowheads="1"/>
            </p:cNvSpPr>
            <p:nvPr/>
          </p:nvSpPr>
          <p:spPr bwMode="auto">
            <a:xfrm rot="-5400000">
              <a:off x="4144" y="1692"/>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sp>
          <p:nvSpPr>
            <p:cNvPr id="30983" name="AutoShape 51"/>
            <p:cNvSpPr>
              <a:spLocks noChangeAspect="1" noChangeArrowheads="1"/>
            </p:cNvSpPr>
            <p:nvPr/>
          </p:nvSpPr>
          <p:spPr bwMode="auto">
            <a:xfrm rot="-5400000">
              <a:off x="4098" y="1884"/>
              <a:ext cx="192" cy="650"/>
            </a:xfrm>
            <a:prstGeom prst="can">
              <a:avLst>
                <a:gd name="adj" fmla="val 84635"/>
              </a:avLst>
            </a:prstGeom>
            <a:solidFill>
              <a:srgbClr val="00FFCC"/>
            </a:solidFill>
            <a:ln w="3175">
              <a:solidFill>
                <a:schemeClr val="bg2"/>
              </a:solidFill>
              <a:round/>
              <a:headEnd/>
              <a:tailEnd/>
            </a:ln>
          </p:spPr>
          <p:txBody>
            <a:bodyPr wrap="none" anchor="ctr"/>
            <a:lstStyle/>
            <a:p>
              <a:endParaRPr lang="en-US"/>
            </a:p>
          </p:txBody>
        </p:sp>
        <p:sp>
          <p:nvSpPr>
            <p:cNvPr id="30984" name="AutoShape 52"/>
            <p:cNvSpPr>
              <a:spLocks noChangeAspect="1" noChangeArrowheads="1"/>
            </p:cNvSpPr>
            <p:nvPr/>
          </p:nvSpPr>
          <p:spPr bwMode="auto">
            <a:xfrm rot="-5400000">
              <a:off x="4160" y="1802"/>
              <a:ext cx="193" cy="650"/>
            </a:xfrm>
            <a:prstGeom prst="can">
              <a:avLst>
                <a:gd name="adj" fmla="val 84197"/>
              </a:avLst>
            </a:prstGeom>
            <a:solidFill>
              <a:srgbClr val="00FFCC"/>
            </a:solidFill>
            <a:ln w="3175">
              <a:solidFill>
                <a:schemeClr val="bg2"/>
              </a:solidFill>
              <a:round/>
              <a:headEnd/>
              <a:tailEnd/>
            </a:ln>
          </p:spPr>
          <p:txBody>
            <a:bodyPr wrap="none" anchor="ctr"/>
            <a:lstStyle/>
            <a:p>
              <a:endParaRPr lang="en-US"/>
            </a:p>
          </p:txBody>
        </p:sp>
      </p:grpSp>
      <p:sp>
        <p:nvSpPr>
          <p:cNvPr id="30751" name="Text Box 53"/>
          <p:cNvSpPr txBox="1">
            <a:spLocks noChangeArrowheads="1"/>
          </p:cNvSpPr>
          <p:nvPr/>
        </p:nvSpPr>
        <p:spPr bwMode="auto">
          <a:xfrm>
            <a:off x="468313" y="1401763"/>
            <a:ext cx="1301750" cy="457200"/>
          </a:xfrm>
          <a:prstGeom prst="rect">
            <a:avLst/>
          </a:prstGeom>
          <a:noFill/>
          <a:ln w="9525">
            <a:noFill/>
            <a:miter lim="800000"/>
            <a:headEnd/>
            <a:tailEnd/>
          </a:ln>
        </p:spPr>
        <p:txBody>
          <a:bodyPr wrap="none">
            <a:spAutoFit/>
          </a:bodyPr>
          <a:lstStyle/>
          <a:p>
            <a:pPr eaLnBrk="0" hangingPunct="0"/>
            <a:r>
              <a:rPr lang="en-US" sz="2400" b="1">
                <a:solidFill>
                  <a:schemeClr val="accent2"/>
                </a:solidFill>
                <a:latin typeface="Helvetica" charset="0"/>
              </a:rPr>
              <a:t>Cytosol</a:t>
            </a:r>
          </a:p>
        </p:txBody>
      </p:sp>
      <p:grpSp>
        <p:nvGrpSpPr>
          <p:cNvPr id="30752" name="Group 54"/>
          <p:cNvGrpSpPr>
            <a:grpSpLocks/>
          </p:cNvGrpSpPr>
          <p:nvPr/>
        </p:nvGrpSpPr>
        <p:grpSpPr bwMode="auto">
          <a:xfrm>
            <a:off x="3919538" y="5414963"/>
            <a:ext cx="749300" cy="960437"/>
            <a:chOff x="2469" y="3627"/>
            <a:chExt cx="472" cy="605"/>
          </a:xfrm>
        </p:grpSpPr>
        <p:sp>
          <p:nvSpPr>
            <p:cNvPr id="30959" name="Line 55"/>
            <p:cNvSpPr>
              <a:spLocks noChangeAspect="1" noChangeShapeType="1"/>
            </p:cNvSpPr>
            <p:nvPr/>
          </p:nvSpPr>
          <p:spPr bwMode="auto">
            <a:xfrm>
              <a:off x="2643" y="3780"/>
              <a:ext cx="0" cy="61"/>
            </a:xfrm>
            <a:prstGeom prst="line">
              <a:avLst/>
            </a:prstGeom>
            <a:noFill/>
            <a:ln w="19050">
              <a:solidFill>
                <a:srgbClr val="800080"/>
              </a:solidFill>
              <a:round/>
              <a:headEnd/>
              <a:tailEnd/>
            </a:ln>
          </p:spPr>
          <p:txBody>
            <a:bodyPr wrap="none" anchor="ctr"/>
            <a:lstStyle/>
            <a:p>
              <a:endParaRPr lang="en-US"/>
            </a:p>
          </p:txBody>
        </p:sp>
        <p:sp>
          <p:nvSpPr>
            <p:cNvPr id="30960" name="AutoShape 56"/>
            <p:cNvSpPr>
              <a:spLocks noChangeAspect="1" noChangeArrowheads="1"/>
            </p:cNvSpPr>
            <p:nvPr/>
          </p:nvSpPr>
          <p:spPr bwMode="auto">
            <a:xfrm>
              <a:off x="2469" y="3969"/>
              <a:ext cx="472" cy="263"/>
            </a:xfrm>
            <a:custGeom>
              <a:avLst/>
              <a:gdLst>
                <a:gd name="T0" fmla="*/ 236 w 21600"/>
                <a:gd name="T1" fmla="*/ 0 h 21600"/>
                <a:gd name="T2" fmla="*/ 59 w 21600"/>
                <a:gd name="T3" fmla="*/ 132 h 21600"/>
                <a:gd name="T4" fmla="*/ 236 w 21600"/>
                <a:gd name="T5" fmla="*/ 66 h 21600"/>
                <a:gd name="T6" fmla="*/ 413 w 21600"/>
                <a:gd name="T7" fmla="*/ 132 h 21600"/>
                <a:gd name="T8" fmla="*/ 0 60000 65536"/>
                <a:gd name="T9" fmla="*/ 0 60000 65536"/>
                <a:gd name="T10" fmla="*/ 0 60000 65536"/>
                <a:gd name="T11" fmla="*/ 0 60000 65536"/>
                <a:gd name="T12" fmla="*/ 0 w 21600"/>
                <a:gd name="T13" fmla="*/ 0 h 21600"/>
                <a:gd name="T14" fmla="*/ 21600 w 21600"/>
                <a:gd name="T15" fmla="*/ 772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800080"/>
            </a:solidFill>
            <a:ln w="9525">
              <a:solidFill>
                <a:srgbClr val="800080"/>
              </a:solidFill>
              <a:miter lim="800000"/>
              <a:headEnd/>
              <a:tailEnd/>
            </a:ln>
          </p:spPr>
          <p:txBody>
            <a:bodyPr wrap="none" anchor="ctr"/>
            <a:lstStyle/>
            <a:p>
              <a:endParaRPr lang="en-US"/>
            </a:p>
          </p:txBody>
        </p:sp>
        <p:grpSp>
          <p:nvGrpSpPr>
            <p:cNvPr id="30961" name="Group 57"/>
            <p:cNvGrpSpPr>
              <a:grpSpLocks/>
            </p:cNvGrpSpPr>
            <p:nvPr/>
          </p:nvGrpSpPr>
          <p:grpSpPr bwMode="auto">
            <a:xfrm>
              <a:off x="2628" y="3627"/>
              <a:ext cx="257" cy="321"/>
              <a:chOff x="4704" y="1200"/>
              <a:chExt cx="434" cy="368"/>
            </a:xfrm>
          </p:grpSpPr>
          <p:sp>
            <p:nvSpPr>
              <p:cNvPr id="30962" name="Line 58"/>
              <p:cNvSpPr>
                <a:spLocks noChangeAspect="1" noChangeShapeType="1"/>
              </p:cNvSpPr>
              <p:nvPr/>
            </p:nvSpPr>
            <p:spPr bwMode="auto">
              <a:xfrm flipH="1">
                <a:off x="5008" y="1345"/>
                <a:ext cx="84" cy="68"/>
              </a:xfrm>
              <a:prstGeom prst="line">
                <a:avLst/>
              </a:prstGeom>
              <a:noFill/>
              <a:ln w="19050">
                <a:solidFill>
                  <a:srgbClr val="800080"/>
                </a:solidFill>
                <a:round/>
                <a:headEnd/>
                <a:tailEnd/>
              </a:ln>
            </p:spPr>
            <p:txBody>
              <a:bodyPr wrap="none" anchor="ctr"/>
              <a:lstStyle/>
              <a:p>
                <a:endParaRPr lang="en-US"/>
              </a:p>
            </p:txBody>
          </p:sp>
          <p:sp>
            <p:nvSpPr>
              <p:cNvPr id="30963" name="Oval 59"/>
              <p:cNvSpPr>
                <a:spLocks noChangeAspect="1" noChangeArrowheads="1"/>
              </p:cNvSpPr>
              <p:nvPr/>
            </p:nvSpPr>
            <p:spPr bwMode="auto">
              <a:xfrm>
                <a:off x="4719" y="1200"/>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64" name="Oval 60"/>
              <p:cNvSpPr>
                <a:spLocks noChangeAspect="1" noChangeArrowheads="1"/>
              </p:cNvSpPr>
              <p:nvPr/>
            </p:nvSpPr>
            <p:spPr bwMode="auto">
              <a:xfrm>
                <a:off x="4827" y="1499"/>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65" name="Oval 61"/>
              <p:cNvSpPr>
                <a:spLocks noChangeAspect="1" noChangeArrowheads="1"/>
              </p:cNvSpPr>
              <p:nvPr/>
            </p:nvSpPr>
            <p:spPr bwMode="auto">
              <a:xfrm>
                <a:off x="5054" y="1200"/>
                <a:ext cx="84" cy="69"/>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bg1"/>
                  </a:solidFill>
                  <a:latin typeface="Helvetica" charset="0"/>
                </a:endParaRPr>
              </a:p>
            </p:txBody>
          </p:sp>
          <p:sp>
            <p:nvSpPr>
              <p:cNvPr id="30966" name="Oval 62"/>
              <p:cNvSpPr>
                <a:spLocks noChangeAspect="1" noChangeArrowheads="1"/>
              </p:cNvSpPr>
              <p:nvPr/>
            </p:nvSpPr>
            <p:spPr bwMode="auto">
              <a:xfrm>
                <a:off x="4887" y="1200"/>
                <a:ext cx="83" cy="69"/>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bg1"/>
                  </a:solidFill>
                  <a:latin typeface="Helvetica" charset="0"/>
                </a:endParaRPr>
              </a:p>
            </p:txBody>
          </p:sp>
          <p:sp>
            <p:nvSpPr>
              <p:cNvPr id="30967" name="Line 63"/>
              <p:cNvSpPr>
                <a:spLocks noChangeAspect="1" noChangeShapeType="1"/>
              </p:cNvSpPr>
              <p:nvPr/>
            </p:nvSpPr>
            <p:spPr bwMode="auto">
              <a:xfrm>
                <a:off x="4933" y="1248"/>
                <a:ext cx="0" cy="69"/>
              </a:xfrm>
              <a:prstGeom prst="line">
                <a:avLst/>
              </a:prstGeom>
              <a:noFill/>
              <a:ln w="19050">
                <a:solidFill>
                  <a:srgbClr val="800080"/>
                </a:solidFill>
                <a:round/>
                <a:headEnd/>
                <a:tailEnd/>
              </a:ln>
            </p:spPr>
            <p:txBody>
              <a:bodyPr wrap="none" anchor="ctr"/>
              <a:lstStyle/>
              <a:p>
                <a:endParaRPr lang="en-US"/>
              </a:p>
            </p:txBody>
          </p:sp>
          <p:sp>
            <p:nvSpPr>
              <p:cNvPr id="30968" name="Oval 64"/>
              <p:cNvSpPr>
                <a:spLocks noChangeAspect="1" noChangeArrowheads="1"/>
              </p:cNvSpPr>
              <p:nvPr/>
            </p:nvSpPr>
            <p:spPr bwMode="auto">
              <a:xfrm>
                <a:off x="4719" y="1406"/>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69" name="Line 65"/>
              <p:cNvSpPr>
                <a:spLocks noChangeAspect="1" noChangeShapeType="1"/>
              </p:cNvSpPr>
              <p:nvPr/>
            </p:nvSpPr>
            <p:spPr bwMode="auto">
              <a:xfrm>
                <a:off x="4740" y="1245"/>
                <a:ext cx="0" cy="68"/>
              </a:xfrm>
              <a:prstGeom prst="line">
                <a:avLst/>
              </a:prstGeom>
              <a:noFill/>
              <a:ln w="19050">
                <a:solidFill>
                  <a:srgbClr val="800080"/>
                </a:solidFill>
                <a:round/>
                <a:headEnd/>
                <a:tailEnd/>
              </a:ln>
            </p:spPr>
            <p:txBody>
              <a:bodyPr wrap="none" anchor="ctr"/>
              <a:lstStyle/>
              <a:p>
                <a:endParaRPr lang="en-US"/>
              </a:p>
            </p:txBody>
          </p:sp>
          <p:sp>
            <p:nvSpPr>
              <p:cNvPr id="30970" name="Oval 66"/>
              <p:cNvSpPr>
                <a:spLocks noChangeAspect="1" noChangeArrowheads="1"/>
              </p:cNvSpPr>
              <p:nvPr/>
            </p:nvSpPr>
            <p:spPr bwMode="auto">
              <a:xfrm>
                <a:off x="4946" y="1402"/>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71" name="Oval 67"/>
              <p:cNvSpPr>
                <a:spLocks noChangeAspect="1" noChangeArrowheads="1"/>
              </p:cNvSpPr>
              <p:nvPr/>
            </p:nvSpPr>
            <p:spPr bwMode="auto">
              <a:xfrm>
                <a:off x="5054" y="1302"/>
                <a:ext cx="84" cy="7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72" name="Oval 68"/>
              <p:cNvSpPr>
                <a:spLocks noChangeAspect="1" noChangeArrowheads="1"/>
              </p:cNvSpPr>
              <p:nvPr/>
            </p:nvSpPr>
            <p:spPr bwMode="auto">
              <a:xfrm>
                <a:off x="4704"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73" name="Oval 69"/>
              <p:cNvSpPr>
                <a:spLocks noChangeAspect="1" noChangeArrowheads="1"/>
              </p:cNvSpPr>
              <p:nvPr/>
            </p:nvSpPr>
            <p:spPr bwMode="auto">
              <a:xfrm>
                <a:off x="4896"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74" name="Line 70"/>
              <p:cNvSpPr>
                <a:spLocks noChangeAspect="1" noChangeShapeType="1"/>
              </p:cNvSpPr>
              <p:nvPr/>
            </p:nvSpPr>
            <p:spPr bwMode="auto">
              <a:xfrm>
                <a:off x="4740" y="1356"/>
                <a:ext cx="0" cy="68"/>
              </a:xfrm>
              <a:prstGeom prst="line">
                <a:avLst/>
              </a:prstGeom>
              <a:noFill/>
              <a:ln w="19050">
                <a:solidFill>
                  <a:srgbClr val="800080"/>
                </a:solidFill>
                <a:round/>
                <a:headEnd/>
                <a:tailEnd/>
              </a:ln>
            </p:spPr>
            <p:txBody>
              <a:bodyPr wrap="none" anchor="ctr"/>
              <a:lstStyle/>
              <a:p>
                <a:endParaRPr lang="en-US"/>
              </a:p>
            </p:txBody>
          </p:sp>
          <p:sp>
            <p:nvSpPr>
              <p:cNvPr id="30975" name="Line 71"/>
              <p:cNvSpPr>
                <a:spLocks noChangeAspect="1" noChangeShapeType="1"/>
              </p:cNvSpPr>
              <p:nvPr/>
            </p:nvSpPr>
            <p:spPr bwMode="auto">
              <a:xfrm flipH="1">
                <a:off x="4896" y="1440"/>
                <a:ext cx="84" cy="68"/>
              </a:xfrm>
              <a:prstGeom prst="line">
                <a:avLst/>
              </a:prstGeom>
              <a:noFill/>
              <a:ln w="19050">
                <a:solidFill>
                  <a:srgbClr val="800080"/>
                </a:solidFill>
                <a:round/>
                <a:headEnd/>
                <a:tailEnd/>
              </a:ln>
            </p:spPr>
            <p:txBody>
              <a:bodyPr wrap="none" anchor="ctr"/>
              <a:lstStyle/>
              <a:p>
                <a:endParaRPr lang="en-US"/>
              </a:p>
            </p:txBody>
          </p:sp>
          <p:sp>
            <p:nvSpPr>
              <p:cNvPr id="30976" name="Line 72"/>
              <p:cNvSpPr>
                <a:spLocks noChangeAspect="1" noChangeShapeType="1"/>
              </p:cNvSpPr>
              <p:nvPr/>
            </p:nvSpPr>
            <p:spPr bwMode="auto">
              <a:xfrm>
                <a:off x="5088" y="1248"/>
                <a:ext cx="0" cy="68"/>
              </a:xfrm>
              <a:prstGeom prst="line">
                <a:avLst/>
              </a:prstGeom>
              <a:noFill/>
              <a:ln w="19050">
                <a:solidFill>
                  <a:srgbClr val="800080"/>
                </a:solidFill>
                <a:round/>
                <a:headEnd/>
                <a:tailEnd/>
              </a:ln>
            </p:spPr>
            <p:txBody>
              <a:bodyPr wrap="none" anchor="ctr"/>
              <a:lstStyle/>
              <a:p>
                <a:endParaRPr lang="en-US"/>
              </a:p>
            </p:txBody>
          </p:sp>
          <p:sp>
            <p:nvSpPr>
              <p:cNvPr id="30977" name="Line 73"/>
              <p:cNvSpPr>
                <a:spLocks noChangeAspect="1" noChangeShapeType="1"/>
              </p:cNvSpPr>
              <p:nvPr/>
            </p:nvSpPr>
            <p:spPr bwMode="auto">
              <a:xfrm rot="16200000" flipH="1">
                <a:off x="4916" y="1352"/>
                <a:ext cx="84" cy="68"/>
              </a:xfrm>
              <a:prstGeom prst="line">
                <a:avLst/>
              </a:prstGeom>
              <a:noFill/>
              <a:ln w="19050">
                <a:solidFill>
                  <a:srgbClr val="800080"/>
                </a:solidFill>
                <a:round/>
                <a:headEnd/>
                <a:tailEnd/>
              </a:ln>
            </p:spPr>
            <p:txBody>
              <a:bodyPr wrap="none" anchor="ctr"/>
              <a:lstStyle/>
              <a:p>
                <a:endParaRPr lang="en-US"/>
              </a:p>
            </p:txBody>
          </p:sp>
          <p:sp>
            <p:nvSpPr>
              <p:cNvPr id="30978" name="Line 74"/>
              <p:cNvSpPr>
                <a:spLocks noChangeAspect="1" noChangeShapeType="1"/>
              </p:cNvSpPr>
              <p:nvPr/>
            </p:nvSpPr>
            <p:spPr bwMode="auto">
              <a:xfrm rot="16200000" flipH="1">
                <a:off x="4792" y="1460"/>
                <a:ext cx="84" cy="68"/>
              </a:xfrm>
              <a:prstGeom prst="line">
                <a:avLst/>
              </a:prstGeom>
              <a:noFill/>
              <a:ln w="19050">
                <a:solidFill>
                  <a:srgbClr val="800080"/>
                </a:solidFill>
                <a:round/>
                <a:headEnd/>
                <a:tailEnd/>
              </a:ln>
            </p:spPr>
            <p:txBody>
              <a:bodyPr wrap="none" anchor="ctr"/>
              <a:lstStyle/>
              <a:p>
                <a:endParaRPr lang="en-US"/>
              </a:p>
            </p:txBody>
          </p:sp>
        </p:grpSp>
      </p:grpSp>
      <p:grpSp>
        <p:nvGrpSpPr>
          <p:cNvPr id="30753" name="Group 75"/>
          <p:cNvGrpSpPr>
            <a:grpSpLocks/>
          </p:cNvGrpSpPr>
          <p:nvPr/>
        </p:nvGrpSpPr>
        <p:grpSpPr bwMode="auto">
          <a:xfrm>
            <a:off x="2749550" y="4149725"/>
            <a:ext cx="747713" cy="928688"/>
            <a:chOff x="1732" y="2830"/>
            <a:chExt cx="471" cy="585"/>
          </a:xfrm>
        </p:grpSpPr>
        <p:sp>
          <p:nvSpPr>
            <p:cNvPr id="30940" name="AutoShape 76"/>
            <p:cNvSpPr>
              <a:spLocks noChangeAspect="1" noChangeArrowheads="1"/>
            </p:cNvSpPr>
            <p:nvPr/>
          </p:nvSpPr>
          <p:spPr bwMode="auto">
            <a:xfrm rot="-86660">
              <a:off x="1732" y="3153"/>
              <a:ext cx="471" cy="262"/>
            </a:xfrm>
            <a:custGeom>
              <a:avLst/>
              <a:gdLst>
                <a:gd name="T0" fmla="*/ 236 w 21600"/>
                <a:gd name="T1" fmla="*/ 0 h 21600"/>
                <a:gd name="T2" fmla="*/ 59 w 21600"/>
                <a:gd name="T3" fmla="*/ 131 h 21600"/>
                <a:gd name="T4" fmla="*/ 236 w 21600"/>
                <a:gd name="T5" fmla="*/ 66 h 21600"/>
                <a:gd name="T6" fmla="*/ 412 w 21600"/>
                <a:gd name="T7" fmla="*/ 131 h 21600"/>
                <a:gd name="T8" fmla="*/ 0 60000 65536"/>
                <a:gd name="T9" fmla="*/ 0 60000 65536"/>
                <a:gd name="T10" fmla="*/ 0 60000 65536"/>
                <a:gd name="T11" fmla="*/ 0 60000 65536"/>
                <a:gd name="T12" fmla="*/ 0 w 21600"/>
                <a:gd name="T13" fmla="*/ 0 h 21600"/>
                <a:gd name="T14" fmla="*/ 21600 w 21600"/>
                <a:gd name="T15" fmla="*/ 77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800080"/>
            </a:solidFill>
            <a:ln w="9525">
              <a:solidFill>
                <a:srgbClr val="800080"/>
              </a:solidFill>
              <a:miter lim="800000"/>
              <a:headEnd/>
              <a:tailEnd/>
            </a:ln>
          </p:spPr>
          <p:txBody>
            <a:bodyPr wrap="none" anchor="ctr"/>
            <a:lstStyle/>
            <a:p>
              <a:endParaRPr lang="en-US"/>
            </a:p>
          </p:txBody>
        </p:sp>
        <p:grpSp>
          <p:nvGrpSpPr>
            <p:cNvPr id="30941" name="Group 77"/>
            <p:cNvGrpSpPr>
              <a:grpSpLocks/>
            </p:cNvGrpSpPr>
            <p:nvPr/>
          </p:nvGrpSpPr>
          <p:grpSpPr bwMode="auto">
            <a:xfrm>
              <a:off x="1863" y="2830"/>
              <a:ext cx="258" cy="320"/>
              <a:chOff x="4704" y="1200"/>
              <a:chExt cx="434" cy="368"/>
            </a:xfrm>
          </p:grpSpPr>
          <p:sp>
            <p:nvSpPr>
              <p:cNvPr id="30942" name="Line 78"/>
              <p:cNvSpPr>
                <a:spLocks noChangeAspect="1" noChangeShapeType="1"/>
              </p:cNvSpPr>
              <p:nvPr/>
            </p:nvSpPr>
            <p:spPr bwMode="auto">
              <a:xfrm flipH="1">
                <a:off x="5008" y="1345"/>
                <a:ext cx="84" cy="68"/>
              </a:xfrm>
              <a:prstGeom prst="line">
                <a:avLst/>
              </a:prstGeom>
              <a:noFill/>
              <a:ln w="19050">
                <a:solidFill>
                  <a:srgbClr val="800080"/>
                </a:solidFill>
                <a:round/>
                <a:headEnd/>
                <a:tailEnd/>
              </a:ln>
            </p:spPr>
            <p:txBody>
              <a:bodyPr wrap="none" anchor="ctr"/>
              <a:lstStyle/>
              <a:p>
                <a:endParaRPr lang="en-US"/>
              </a:p>
            </p:txBody>
          </p:sp>
          <p:sp>
            <p:nvSpPr>
              <p:cNvPr id="30943" name="Oval 79"/>
              <p:cNvSpPr>
                <a:spLocks noChangeAspect="1" noChangeArrowheads="1"/>
              </p:cNvSpPr>
              <p:nvPr/>
            </p:nvSpPr>
            <p:spPr bwMode="auto">
              <a:xfrm>
                <a:off x="4719" y="1200"/>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44" name="Oval 80"/>
              <p:cNvSpPr>
                <a:spLocks noChangeAspect="1" noChangeArrowheads="1"/>
              </p:cNvSpPr>
              <p:nvPr/>
            </p:nvSpPr>
            <p:spPr bwMode="auto">
              <a:xfrm>
                <a:off x="4827" y="1499"/>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45" name="Oval 81"/>
              <p:cNvSpPr>
                <a:spLocks noChangeAspect="1" noChangeArrowheads="1"/>
              </p:cNvSpPr>
              <p:nvPr/>
            </p:nvSpPr>
            <p:spPr bwMode="auto">
              <a:xfrm>
                <a:off x="5054" y="1200"/>
                <a:ext cx="84" cy="69"/>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tx2"/>
                  </a:solidFill>
                  <a:latin typeface="Helvetica" charset="0"/>
                </a:endParaRPr>
              </a:p>
            </p:txBody>
          </p:sp>
          <p:sp>
            <p:nvSpPr>
              <p:cNvPr id="30946" name="Oval 82"/>
              <p:cNvSpPr>
                <a:spLocks noChangeAspect="1" noChangeArrowheads="1"/>
              </p:cNvSpPr>
              <p:nvPr/>
            </p:nvSpPr>
            <p:spPr bwMode="auto">
              <a:xfrm>
                <a:off x="4887" y="1200"/>
                <a:ext cx="83" cy="69"/>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tx2"/>
                  </a:solidFill>
                  <a:latin typeface="Helvetica" charset="0"/>
                </a:endParaRPr>
              </a:p>
            </p:txBody>
          </p:sp>
          <p:sp>
            <p:nvSpPr>
              <p:cNvPr id="30947" name="Line 83"/>
              <p:cNvSpPr>
                <a:spLocks noChangeAspect="1" noChangeShapeType="1"/>
              </p:cNvSpPr>
              <p:nvPr/>
            </p:nvSpPr>
            <p:spPr bwMode="auto">
              <a:xfrm>
                <a:off x="4933" y="1248"/>
                <a:ext cx="0" cy="69"/>
              </a:xfrm>
              <a:prstGeom prst="line">
                <a:avLst/>
              </a:prstGeom>
              <a:noFill/>
              <a:ln w="19050">
                <a:solidFill>
                  <a:srgbClr val="800080"/>
                </a:solidFill>
                <a:round/>
                <a:headEnd/>
                <a:tailEnd/>
              </a:ln>
            </p:spPr>
            <p:txBody>
              <a:bodyPr wrap="none" anchor="ctr"/>
              <a:lstStyle/>
              <a:p>
                <a:endParaRPr lang="en-US"/>
              </a:p>
            </p:txBody>
          </p:sp>
          <p:sp>
            <p:nvSpPr>
              <p:cNvPr id="30948" name="Oval 84"/>
              <p:cNvSpPr>
                <a:spLocks noChangeAspect="1" noChangeArrowheads="1"/>
              </p:cNvSpPr>
              <p:nvPr/>
            </p:nvSpPr>
            <p:spPr bwMode="auto">
              <a:xfrm>
                <a:off x="4719" y="1406"/>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49" name="Line 85"/>
              <p:cNvSpPr>
                <a:spLocks noChangeAspect="1" noChangeShapeType="1"/>
              </p:cNvSpPr>
              <p:nvPr/>
            </p:nvSpPr>
            <p:spPr bwMode="auto">
              <a:xfrm>
                <a:off x="4740" y="1245"/>
                <a:ext cx="0" cy="68"/>
              </a:xfrm>
              <a:prstGeom prst="line">
                <a:avLst/>
              </a:prstGeom>
              <a:noFill/>
              <a:ln w="19050">
                <a:solidFill>
                  <a:srgbClr val="800080"/>
                </a:solidFill>
                <a:round/>
                <a:headEnd/>
                <a:tailEnd/>
              </a:ln>
            </p:spPr>
            <p:txBody>
              <a:bodyPr wrap="none" anchor="ctr"/>
              <a:lstStyle/>
              <a:p>
                <a:endParaRPr lang="en-US"/>
              </a:p>
            </p:txBody>
          </p:sp>
          <p:sp>
            <p:nvSpPr>
              <p:cNvPr id="30950" name="Oval 86"/>
              <p:cNvSpPr>
                <a:spLocks noChangeAspect="1" noChangeArrowheads="1"/>
              </p:cNvSpPr>
              <p:nvPr/>
            </p:nvSpPr>
            <p:spPr bwMode="auto">
              <a:xfrm>
                <a:off x="4946" y="1402"/>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51" name="Oval 87"/>
              <p:cNvSpPr>
                <a:spLocks noChangeAspect="1" noChangeArrowheads="1"/>
              </p:cNvSpPr>
              <p:nvPr/>
            </p:nvSpPr>
            <p:spPr bwMode="auto">
              <a:xfrm>
                <a:off x="5054" y="1302"/>
                <a:ext cx="84" cy="7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52" name="Oval 88"/>
              <p:cNvSpPr>
                <a:spLocks noChangeAspect="1" noChangeArrowheads="1"/>
              </p:cNvSpPr>
              <p:nvPr/>
            </p:nvSpPr>
            <p:spPr bwMode="auto">
              <a:xfrm>
                <a:off x="4704"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53" name="Oval 89"/>
              <p:cNvSpPr>
                <a:spLocks noChangeAspect="1" noChangeArrowheads="1"/>
              </p:cNvSpPr>
              <p:nvPr/>
            </p:nvSpPr>
            <p:spPr bwMode="auto">
              <a:xfrm>
                <a:off x="4896"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54" name="Line 90"/>
              <p:cNvSpPr>
                <a:spLocks noChangeAspect="1" noChangeShapeType="1"/>
              </p:cNvSpPr>
              <p:nvPr/>
            </p:nvSpPr>
            <p:spPr bwMode="auto">
              <a:xfrm>
                <a:off x="4740" y="1356"/>
                <a:ext cx="0" cy="68"/>
              </a:xfrm>
              <a:prstGeom prst="line">
                <a:avLst/>
              </a:prstGeom>
              <a:noFill/>
              <a:ln w="19050">
                <a:solidFill>
                  <a:srgbClr val="800080"/>
                </a:solidFill>
                <a:round/>
                <a:headEnd/>
                <a:tailEnd/>
              </a:ln>
            </p:spPr>
            <p:txBody>
              <a:bodyPr wrap="none" anchor="ctr"/>
              <a:lstStyle/>
              <a:p>
                <a:endParaRPr lang="en-US"/>
              </a:p>
            </p:txBody>
          </p:sp>
          <p:sp>
            <p:nvSpPr>
              <p:cNvPr id="30955" name="Line 91"/>
              <p:cNvSpPr>
                <a:spLocks noChangeAspect="1" noChangeShapeType="1"/>
              </p:cNvSpPr>
              <p:nvPr/>
            </p:nvSpPr>
            <p:spPr bwMode="auto">
              <a:xfrm flipH="1">
                <a:off x="4896" y="1440"/>
                <a:ext cx="84" cy="68"/>
              </a:xfrm>
              <a:prstGeom prst="line">
                <a:avLst/>
              </a:prstGeom>
              <a:noFill/>
              <a:ln w="19050">
                <a:solidFill>
                  <a:srgbClr val="800080"/>
                </a:solidFill>
                <a:round/>
                <a:headEnd/>
                <a:tailEnd/>
              </a:ln>
            </p:spPr>
            <p:txBody>
              <a:bodyPr wrap="none" anchor="ctr"/>
              <a:lstStyle/>
              <a:p>
                <a:endParaRPr lang="en-US"/>
              </a:p>
            </p:txBody>
          </p:sp>
          <p:sp>
            <p:nvSpPr>
              <p:cNvPr id="30956" name="Line 92"/>
              <p:cNvSpPr>
                <a:spLocks noChangeAspect="1" noChangeShapeType="1"/>
              </p:cNvSpPr>
              <p:nvPr/>
            </p:nvSpPr>
            <p:spPr bwMode="auto">
              <a:xfrm>
                <a:off x="5088" y="1248"/>
                <a:ext cx="0" cy="68"/>
              </a:xfrm>
              <a:prstGeom prst="line">
                <a:avLst/>
              </a:prstGeom>
              <a:noFill/>
              <a:ln w="19050">
                <a:solidFill>
                  <a:srgbClr val="800080"/>
                </a:solidFill>
                <a:round/>
                <a:headEnd/>
                <a:tailEnd/>
              </a:ln>
            </p:spPr>
            <p:txBody>
              <a:bodyPr wrap="none" anchor="ctr"/>
              <a:lstStyle/>
              <a:p>
                <a:endParaRPr lang="en-US"/>
              </a:p>
            </p:txBody>
          </p:sp>
          <p:sp>
            <p:nvSpPr>
              <p:cNvPr id="30957" name="Line 93"/>
              <p:cNvSpPr>
                <a:spLocks noChangeAspect="1" noChangeShapeType="1"/>
              </p:cNvSpPr>
              <p:nvPr/>
            </p:nvSpPr>
            <p:spPr bwMode="auto">
              <a:xfrm rot="16200000" flipH="1">
                <a:off x="4916" y="1352"/>
                <a:ext cx="84" cy="68"/>
              </a:xfrm>
              <a:prstGeom prst="line">
                <a:avLst/>
              </a:prstGeom>
              <a:noFill/>
              <a:ln w="19050">
                <a:solidFill>
                  <a:srgbClr val="800080"/>
                </a:solidFill>
                <a:round/>
                <a:headEnd/>
                <a:tailEnd/>
              </a:ln>
            </p:spPr>
            <p:txBody>
              <a:bodyPr wrap="none" anchor="ctr"/>
              <a:lstStyle/>
              <a:p>
                <a:endParaRPr lang="en-US"/>
              </a:p>
            </p:txBody>
          </p:sp>
          <p:sp>
            <p:nvSpPr>
              <p:cNvPr id="30958" name="Line 94"/>
              <p:cNvSpPr>
                <a:spLocks noChangeAspect="1" noChangeShapeType="1"/>
              </p:cNvSpPr>
              <p:nvPr/>
            </p:nvSpPr>
            <p:spPr bwMode="auto">
              <a:xfrm rot="16200000" flipH="1">
                <a:off x="4792" y="1460"/>
                <a:ext cx="84" cy="68"/>
              </a:xfrm>
              <a:prstGeom prst="line">
                <a:avLst/>
              </a:prstGeom>
              <a:noFill/>
              <a:ln w="19050">
                <a:solidFill>
                  <a:srgbClr val="800080"/>
                </a:solidFill>
                <a:round/>
                <a:headEnd/>
                <a:tailEnd/>
              </a:ln>
            </p:spPr>
            <p:txBody>
              <a:bodyPr wrap="none" anchor="ctr"/>
              <a:lstStyle/>
              <a:p>
                <a:endParaRPr lang="en-US"/>
              </a:p>
            </p:txBody>
          </p:sp>
        </p:grpSp>
      </p:grpSp>
      <p:sp>
        <p:nvSpPr>
          <p:cNvPr id="30754" name="Text Box 95"/>
          <p:cNvSpPr txBox="1">
            <a:spLocks noChangeArrowheads="1"/>
          </p:cNvSpPr>
          <p:nvPr/>
        </p:nvSpPr>
        <p:spPr bwMode="auto">
          <a:xfrm rot="-1292625">
            <a:off x="1901825" y="2106613"/>
            <a:ext cx="322263" cy="304800"/>
          </a:xfrm>
          <a:prstGeom prst="rect">
            <a:avLst/>
          </a:prstGeom>
          <a:noFill/>
          <a:ln w="9525">
            <a:noFill/>
            <a:miter lim="800000"/>
            <a:headEnd/>
            <a:tailEnd/>
          </a:ln>
        </p:spPr>
        <p:txBody>
          <a:bodyPr wrap="none">
            <a:spAutoFit/>
          </a:bodyPr>
          <a:lstStyle/>
          <a:p>
            <a:pPr eaLnBrk="0" hangingPunct="0"/>
            <a:r>
              <a:rPr lang="en-US" sz="1400" b="1">
                <a:solidFill>
                  <a:schemeClr val="tx2"/>
                </a:solidFill>
                <a:latin typeface="Helvetica" charset="0"/>
              </a:rPr>
              <a:t>G</a:t>
            </a:r>
          </a:p>
        </p:txBody>
      </p:sp>
      <p:grpSp>
        <p:nvGrpSpPr>
          <p:cNvPr id="30755" name="Group 96"/>
          <p:cNvGrpSpPr>
            <a:grpSpLocks/>
          </p:cNvGrpSpPr>
          <p:nvPr/>
        </p:nvGrpSpPr>
        <p:grpSpPr bwMode="auto">
          <a:xfrm>
            <a:off x="1992313" y="2217738"/>
            <a:ext cx="749300" cy="974725"/>
            <a:chOff x="1255" y="1613"/>
            <a:chExt cx="472" cy="614"/>
          </a:xfrm>
        </p:grpSpPr>
        <p:sp>
          <p:nvSpPr>
            <p:cNvPr id="30923" name="AutoShape 97"/>
            <p:cNvSpPr>
              <a:spLocks noChangeAspect="1" noChangeArrowheads="1"/>
            </p:cNvSpPr>
            <p:nvPr/>
          </p:nvSpPr>
          <p:spPr bwMode="auto">
            <a:xfrm rot="-1292625">
              <a:off x="1255" y="1965"/>
              <a:ext cx="472" cy="262"/>
            </a:xfrm>
            <a:custGeom>
              <a:avLst/>
              <a:gdLst>
                <a:gd name="T0" fmla="*/ 236 w 21600"/>
                <a:gd name="T1" fmla="*/ 0 h 21600"/>
                <a:gd name="T2" fmla="*/ 59 w 21600"/>
                <a:gd name="T3" fmla="*/ 131 h 21600"/>
                <a:gd name="T4" fmla="*/ 236 w 21600"/>
                <a:gd name="T5" fmla="*/ 66 h 21600"/>
                <a:gd name="T6" fmla="*/ 413 w 21600"/>
                <a:gd name="T7" fmla="*/ 131 h 21600"/>
                <a:gd name="T8" fmla="*/ 0 60000 65536"/>
                <a:gd name="T9" fmla="*/ 0 60000 65536"/>
                <a:gd name="T10" fmla="*/ 0 60000 65536"/>
                <a:gd name="T11" fmla="*/ 0 60000 65536"/>
                <a:gd name="T12" fmla="*/ 0 w 21600"/>
                <a:gd name="T13" fmla="*/ 0 h 21600"/>
                <a:gd name="T14" fmla="*/ 21600 w 21600"/>
                <a:gd name="T15" fmla="*/ 77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800080"/>
            </a:solidFill>
            <a:ln w="9525">
              <a:solidFill>
                <a:srgbClr val="800080"/>
              </a:solidFill>
              <a:miter lim="800000"/>
              <a:headEnd/>
              <a:tailEnd/>
            </a:ln>
          </p:spPr>
          <p:txBody>
            <a:bodyPr wrap="none" anchor="ctr"/>
            <a:lstStyle/>
            <a:p>
              <a:endParaRPr lang="en-US"/>
            </a:p>
          </p:txBody>
        </p:sp>
        <p:sp>
          <p:nvSpPr>
            <p:cNvPr id="30924" name="Line 98"/>
            <p:cNvSpPr>
              <a:spLocks noChangeAspect="1" noChangeShapeType="1"/>
            </p:cNvSpPr>
            <p:nvPr/>
          </p:nvSpPr>
          <p:spPr bwMode="auto">
            <a:xfrm rot="-1292625">
              <a:off x="1377" y="1865"/>
              <a:ext cx="21" cy="21"/>
            </a:xfrm>
            <a:prstGeom prst="line">
              <a:avLst/>
            </a:prstGeom>
            <a:noFill/>
            <a:ln w="19050">
              <a:solidFill>
                <a:srgbClr val="800080"/>
              </a:solidFill>
              <a:round/>
              <a:headEnd/>
              <a:tailEnd/>
            </a:ln>
          </p:spPr>
          <p:txBody>
            <a:bodyPr wrap="none" anchor="ctr"/>
            <a:lstStyle/>
            <a:p>
              <a:endParaRPr lang="en-US"/>
            </a:p>
          </p:txBody>
        </p:sp>
        <p:sp>
          <p:nvSpPr>
            <p:cNvPr id="30925" name="Line 99"/>
            <p:cNvSpPr>
              <a:spLocks noChangeAspect="1" noChangeShapeType="1"/>
            </p:cNvSpPr>
            <p:nvPr/>
          </p:nvSpPr>
          <p:spPr bwMode="auto">
            <a:xfrm rot="20307375" flipH="1">
              <a:off x="1477" y="1742"/>
              <a:ext cx="50" cy="59"/>
            </a:xfrm>
            <a:prstGeom prst="line">
              <a:avLst/>
            </a:prstGeom>
            <a:noFill/>
            <a:ln w="19050">
              <a:solidFill>
                <a:srgbClr val="800080"/>
              </a:solidFill>
              <a:round/>
              <a:headEnd/>
              <a:tailEnd/>
            </a:ln>
          </p:spPr>
          <p:txBody>
            <a:bodyPr wrap="none" anchor="ctr"/>
            <a:lstStyle/>
            <a:p>
              <a:endParaRPr lang="en-US"/>
            </a:p>
          </p:txBody>
        </p:sp>
        <p:sp>
          <p:nvSpPr>
            <p:cNvPr id="30926" name="Oval 100"/>
            <p:cNvSpPr>
              <a:spLocks noChangeAspect="1" noChangeArrowheads="1"/>
            </p:cNvSpPr>
            <p:nvPr/>
          </p:nvSpPr>
          <p:spPr bwMode="auto">
            <a:xfrm rot="-1292625">
              <a:off x="1272" y="1686"/>
              <a:ext cx="50" cy="6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27" name="Oval 101"/>
            <p:cNvSpPr>
              <a:spLocks noChangeAspect="1" noChangeArrowheads="1"/>
            </p:cNvSpPr>
            <p:nvPr/>
          </p:nvSpPr>
          <p:spPr bwMode="auto">
            <a:xfrm rot="-1292625">
              <a:off x="1427" y="1905"/>
              <a:ext cx="50" cy="6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28" name="Oval 102"/>
            <p:cNvSpPr>
              <a:spLocks noChangeAspect="1" noChangeArrowheads="1"/>
            </p:cNvSpPr>
            <p:nvPr/>
          </p:nvSpPr>
          <p:spPr bwMode="auto">
            <a:xfrm rot="-1292625">
              <a:off x="1457" y="1613"/>
              <a:ext cx="49" cy="60"/>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tx2"/>
                </a:solidFill>
                <a:latin typeface="Helvetica" charset="0"/>
              </a:endParaRPr>
            </a:p>
          </p:txBody>
        </p:sp>
        <p:sp>
          <p:nvSpPr>
            <p:cNvPr id="30929" name="Oval 103"/>
            <p:cNvSpPr>
              <a:spLocks noChangeAspect="1" noChangeArrowheads="1"/>
            </p:cNvSpPr>
            <p:nvPr/>
          </p:nvSpPr>
          <p:spPr bwMode="auto">
            <a:xfrm rot="-1292625">
              <a:off x="1338" y="1854"/>
              <a:ext cx="50" cy="6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30" name="Line 104"/>
            <p:cNvSpPr>
              <a:spLocks noChangeAspect="1" noChangeShapeType="1"/>
            </p:cNvSpPr>
            <p:nvPr/>
          </p:nvSpPr>
          <p:spPr bwMode="auto">
            <a:xfrm rot="-1292625">
              <a:off x="1300" y="1727"/>
              <a:ext cx="0" cy="60"/>
            </a:xfrm>
            <a:prstGeom prst="line">
              <a:avLst/>
            </a:prstGeom>
            <a:noFill/>
            <a:ln w="19050">
              <a:solidFill>
                <a:srgbClr val="800080"/>
              </a:solidFill>
              <a:round/>
              <a:headEnd/>
              <a:tailEnd/>
            </a:ln>
          </p:spPr>
          <p:txBody>
            <a:bodyPr wrap="none" anchor="ctr"/>
            <a:lstStyle/>
            <a:p>
              <a:endParaRPr lang="en-US"/>
            </a:p>
          </p:txBody>
        </p:sp>
        <p:sp>
          <p:nvSpPr>
            <p:cNvPr id="30931" name="Oval 105"/>
            <p:cNvSpPr>
              <a:spLocks noChangeAspect="1" noChangeArrowheads="1"/>
            </p:cNvSpPr>
            <p:nvPr/>
          </p:nvSpPr>
          <p:spPr bwMode="auto">
            <a:xfrm rot="-1292625">
              <a:off x="1461" y="1801"/>
              <a:ext cx="50" cy="6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32" name="Oval 106"/>
            <p:cNvSpPr>
              <a:spLocks noChangeAspect="1" noChangeArrowheads="1"/>
            </p:cNvSpPr>
            <p:nvPr/>
          </p:nvSpPr>
          <p:spPr bwMode="auto">
            <a:xfrm rot="-1292625">
              <a:off x="1490" y="1696"/>
              <a:ext cx="49" cy="61"/>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33" name="Oval 107"/>
            <p:cNvSpPr>
              <a:spLocks noChangeAspect="1" noChangeArrowheads="1"/>
            </p:cNvSpPr>
            <p:nvPr/>
          </p:nvSpPr>
          <p:spPr bwMode="auto">
            <a:xfrm rot="-1292625">
              <a:off x="1298" y="1776"/>
              <a:ext cx="49" cy="61"/>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34" name="Oval 108"/>
            <p:cNvSpPr>
              <a:spLocks noChangeAspect="1" noChangeArrowheads="1"/>
            </p:cNvSpPr>
            <p:nvPr/>
          </p:nvSpPr>
          <p:spPr bwMode="auto">
            <a:xfrm rot="-1292625">
              <a:off x="1404" y="1734"/>
              <a:ext cx="50" cy="61"/>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935" name="Line 109"/>
            <p:cNvSpPr>
              <a:spLocks noChangeAspect="1" noChangeShapeType="1"/>
            </p:cNvSpPr>
            <p:nvPr/>
          </p:nvSpPr>
          <p:spPr bwMode="auto">
            <a:xfrm rot="-1292625">
              <a:off x="1336" y="1817"/>
              <a:ext cx="0" cy="59"/>
            </a:xfrm>
            <a:prstGeom prst="line">
              <a:avLst/>
            </a:prstGeom>
            <a:noFill/>
            <a:ln w="19050">
              <a:solidFill>
                <a:srgbClr val="800080"/>
              </a:solidFill>
              <a:round/>
              <a:headEnd/>
              <a:tailEnd/>
            </a:ln>
          </p:spPr>
          <p:txBody>
            <a:bodyPr wrap="none" anchor="ctr"/>
            <a:lstStyle/>
            <a:p>
              <a:endParaRPr lang="en-US"/>
            </a:p>
          </p:txBody>
        </p:sp>
        <p:sp>
          <p:nvSpPr>
            <p:cNvPr id="30936" name="Line 110"/>
            <p:cNvSpPr>
              <a:spLocks noChangeAspect="1" noChangeShapeType="1"/>
            </p:cNvSpPr>
            <p:nvPr/>
          </p:nvSpPr>
          <p:spPr bwMode="auto">
            <a:xfrm rot="20307375" flipH="1">
              <a:off x="1446" y="1842"/>
              <a:ext cx="50" cy="60"/>
            </a:xfrm>
            <a:prstGeom prst="line">
              <a:avLst/>
            </a:prstGeom>
            <a:noFill/>
            <a:ln w="19050">
              <a:solidFill>
                <a:srgbClr val="800080"/>
              </a:solidFill>
              <a:round/>
              <a:headEnd/>
              <a:tailEnd/>
            </a:ln>
          </p:spPr>
          <p:txBody>
            <a:bodyPr wrap="none" anchor="ctr"/>
            <a:lstStyle/>
            <a:p>
              <a:endParaRPr lang="en-US"/>
            </a:p>
          </p:txBody>
        </p:sp>
        <p:sp>
          <p:nvSpPr>
            <p:cNvPr id="30937" name="Line 111"/>
            <p:cNvSpPr>
              <a:spLocks noChangeAspect="1" noChangeShapeType="1"/>
            </p:cNvSpPr>
            <p:nvPr/>
          </p:nvSpPr>
          <p:spPr bwMode="auto">
            <a:xfrm rot="-1292625">
              <a:off x="1493" y="1654"/>
              <a:ext cx="0" cy="59"/>
            </a:xfrm>
            <a:prstGeom prst="line">
              <a:avLst/>
            </a:prstGeom>
            <a:noFill/>
            <a:ln w="19050">
              <a:solidFill>
                <a:srgbClr val="800080"/>
              </a:solidFill>
              <a:round/>
              <a:headEnd/>
              <a:tailEnd/>
            </a:ln>
          </p:spPr>
          <p:txBody>
            <a:bodyPr wrap="none" anchor="ctr"/>
            <a:lstStyle/>
            <a:p>
              <a:endParaRPr lang="en-US"/>
            </a:p>
          </p:txBody>
        </p:sp>
        <p:sp>
          <p:nvSpPr>
            <p:cNvPr id="30938" name="Line 112"/>
            <p:cNvSpPr>
              <a:spLocks noChangeAspect="1" noChangeShapeType="1"/>
            </p:cNvSpPr>
            <p:nvPr/>
          </p:nvSpPr>
          <p:spPr bwMode="auto">
            <a:xfrm rot="14907375" flipH="1">
              <a:off x="1417" y="1776"/>
              <a:ext cx="73" cy="41"/>
            </a:xfrm>
            <a:prstGeom prst="line">
              <a:avLst/>
            </a:prstGeom>
            <a:noFill/>
            <a:ln w="19050">
              <a:solidFill>
                <a:srgbClr val="800080"/>
              </a:solidFill>
              <a:round/>
              <a:headEnd/>
              <a:tailEnd/>
            </a:ln>
          </p:spPr>
          <p:txBody>
            <a:bodyPr wrap="none" anchor="ctr"/>
            <a:lstStyle/>
            <a:p>
              <a:endParaRPr lang="en-US"/>
            </a:p>
          </p:txBody>
        </p:sp>
        <p:sp>
          <p:nvSpPr>
            <p:cNvPr id="30939" name="Line 113"/>
            <p:cNvSpPr>
              <a:spLocks noChangeAspect="1" noChangeShapeType="1"/>
            </p:cNvSpPr>
            <p:nvPr/>
          </p:nvSpPr>
          <p:spPr bwMode="auto">
            <a:xfrm rot="14907375" flipH="1">
              <a:off x="1383" y="1891"/>
              <a:ext cx="73" cy="42"/>
            </a:xfrm>
            <a:prstGeom prst="line">
              <a:avLst/>
            </a:prstGeom>
            <a:noFill/>
            <a:ln w="19050">
              <a:solidFill>
                <a:srgbClr val="800080"/>
              </a:solidFill>
              <a:round/>
              <a:headEnd/>
              <a:tailEnd/>
            </a:ln>
          </p:spPr>
          <p:txBody>
            <a:bodyPr wrap="none" anchor="ctr"/>
            <a:lstStyle/>
            <a:p>
              <a:endParaRPr lang="en-US"/>
            </a:p>
          </p:txBody>
        </p:sp>
      </p:grpSp>
      <p:grpSp>
        <p:nvGrpSpPr>
          <p:cNvPr id="30756" name="Group 114"/>
          <p:cNvGrpSpPr>
            <a:grpSpLocks/>
          </p:cNvGrpSpPr>
          <p:nvPr/>
        </p:nvGrpSpPr>
        <p:grpSpPr bwMode="auto">
          <a:xfrm>
            <a:off x="1150938" y="5002213"/>
            <a:ext cx="477837" cy="338137"/>
            <a:chOff x="802" y="2605"/>
            <a:chExt cx="394" cy="244"/>
          </a:xfrm>
        </p:grpSpPr>
        <p:sp>
          <p:nvSpPr>
            <p:cNvPr id="30921" name="Oval 115"/>
            <p:cNvSpPr>
              <a:spLocks noChangeArrowheads="1"/>
            </p:cNvSpPr>
            <p:nvPr/>
          </p:nvSpPr>
          <p:spPr bwMode="auto">
            <a:xfrm>
              <a:off x="802" y="2605"/>
              <a:ext cx="394" cy="122"/>
            </a:xfrm>
            <a:prstGeom prst="ellipse">
              <a:avLst/>
            </a:prstGeom>
            <a:solidFill>
              <a:srgbClr val="CCECFF"/>
            </a:solidFill>
            <a:ln w="9525">
              <a:noFill/>
              <a:round/>
              <a:headEnd/>
              <a:tailEnd/>
            </a:ln>
          </p:spPr>
          <p:txBody>
            <a:bodyPr wrap="none" anchor="ctr"/>
            <a:lstStyle/>
            <a:p>
              <a:endParaRPr lang="en-US"/>
            </a:p>
          </p:txBody>
        </p:sp>
        <p:sp>
          <p:nvSpPr>
            <p:cNvPr id="30922" name="Oval 116"/>
            <p:cNvSpPr>
              <a:spLocks noChangeArrowheads="1"/>
            </p:cNvSpPr>
            <p:nvPr/>
          </p:nvSpPr>
          <p:spPr bwMode="auto">
            <a:xfrm>
              <a:off x="802" y="2727"/>
              <a:ext cx="394" cy="122"/>
            </a:xfrm>
            <a:prstGeom prst="ellipse">
              <a:avLst/>
            </a:prstGeom>
            <a:solidFill>
              <a:srgbClr val="CCECFF"/>
            </a:solidFill>
            <a:ln w="9525">
              <a:noFill/>
              <a:round/>
              <a:headEnd/>
              <a:tailEnd/>
            </a:ln>
          </p:spPr>
          <p:txBody>
            <a:bodyPr wrap="none" anchor="ctr"/>
            <a:lstStyle/>
            <a:p>
              <a:endParaRPr lang="en-US"/>
            </a:p>
          </p:txBody>
        </p:sp>
      </p:grpSp>
      <p:sp>
        <p:nvSpPr>
          <p:cNvPr id="30757" name="Rectangle 117"/>
          <p:cNvSpPr>
            <a:spLocks noChangeArrowheads="1"/>
          </p:cNvSpPr>
          <p:nvPr/>
        </p:nvSpPr>
        <p:spPr bwMode="auto">
          <a:xfrm>
            <a:off x="7783513" y="3041650"/>
            <a:ext cx="703262" cy="581025"/>
          </a:xfrm>
          <a:prstGeom prst="rect">
            <a:avLst/>
          </a:prstGeom>
          <a:noFill/>
          <a:ln w="9525">
            <a:noFill/>
            <a:miter lim="800000"/>
            <a:headEnd/>
            <a:tailEnd/>
          </a:ln>
        </p:spPr>
        <p:txBody>
          <a:bodyPr wrap="none">
            <a:spAutoFit/>
          </a:bodyPr>
          <a:lstStyle/>
          <a:p>
            <a:pPr eaLnBrk="0" hangingPunct="0"/>
            <a:r>
              <a:rPr lang="en-US" sz="1600" b="1">
                <a:solidFill>
                  <a:schemeClr val="tx2"/>
                </a:solidFill>
                <a:latin typeface="Helvetica" charset="0"/>
              </a:rPr>
              <a:t>Golgi</a:t>
            </a:r>
          </a:p>
          <a:p>
            <a:pPr eaLnBrk="0" hangingPunct="0"/>
            <a:r>
              <a:rPr lang="en-US" sz="1600" b="1">
                <a:solidFill>
                  <a:schemeClr val="tx2"/>
                </a:solidFill>
                <a:latin typeface="Helvetica" charset="0"/>
              </a:rPr>
              <a:t>man</a:t>
            </a:r>
          </a:p>
        </p:txBody>
      </p:sp>
      <p:grpSp>
        <p:nvGrpSpPr>
          <p:cNvPr id="30758" name="Group 118"/>
          <p:cNvGrpSpPr>
            <a:grpSpLocks/>
          </p:cNvGrpSpPr>
          <p:nvPr/>
        </p:nvGrpSpPr>
        <p:grpSpPr bwMode="auto">
          <a:xfrm>
            <a:off x="455613" y="1957388"/>
            <a:ext cx="584200" cy="465137"/>
            <a:chOff x="744" y="624"/>
            <a:chExt cx="601" cy="345"/>
          </a:xfrm>
        </p:grpSpPr>
        <p:sp>
          <p:nvSpPr>
            <p:cNvPr id="30858" name="Freeform 119"/>
            <p:cNvSpPr>
              <a:spLocks/>
            </p:cNvSpPr>
            <p:nvPr/>
          </p:nvSpPr>
          <p:spPr bwMode="auto">
            <a:xfrm>
              <a:off x="816" y="640"/>
              <a:ext cx="121" cy="313"/>
            </a:xfrm>
            <a:custGeom>
              <a:avLst/>
              <a:gdLst>
                <a:gd name="T0" fmla="*/ 120 w 121"/>
                <a:gd name="T1" fmla="*/ 156 h 313"/>
                <a:gd name="T2" fmla="*/ 120 w 121"/>
                <a:gd name="T3" fmla="*/ 218 h 313"/>
                <a:gd name="T4" fmla="*/ 105 w 121"/>
                <a:gd name="T5" fmla="*/ 265 h 313"/>
                <a:gd name="T6" fmla="*/ 98 w 121"/>
                <a:gd name="T7" fmla="*/ 289 h 313"/>
                <a:gd name="T8" fmla="*/ 83 w 121"/>
                <a:gd name="T9" fmla="*/ 296 h 313"/>
                <a:gd name="T10" fmla="*/ 75 w 121"/>
                <a:gd name="T11" fmla="*/ 312 h 313"/>
                <a:gd name="T12" fmla="*/ 60 w 121"/>
                <a:gd name="T13" fmla="*/ 312 h 313"/>
                <a:gd name="T14" fmla="*/ 53 w 121"/>
                <a:gd name="T15" fmla="*/ 312 h 313"/>
                <a:gd name="T16" fmla="*/ 38 w 121"/>
                <a:gd name="T17" fmla="*/ 296 h 313"/>
                <a:gd name="T18" fmla="*/ 30 w 121"/>
                <a:gd name="T19" fmla="*/ 289 h 313"/>
                <a:gd name="T20" fmla="*/ 15 w 121"/>
                <a:gd name="T21" fmla="*/ 265 h 313"/>
                <a:gd name="T22" fmla="*/ 8 w 121"/>
                <a:gd name="T23" fmla="*/ 218 h 313"/>
                <a:gd name="T24" fmla="*/ 0 w 121"/>
                <a:gd name="T25" fmla="*/ 156 h 313"/>
                <a:gd name="T26" fmla="*/ 8 w 121"/>
                <a:gd name="T27" fmla="*/ 94 h 313"/>
                <a:gd name="T28" fmla="*/ 15 w 121"/>
                <a:gd name="T29" fmla="*/ 47 h 313"/>
                <a:gd name="T30" fmla="*/ 30 w 121"/>
                <a:gd name="T31" fmla="*/ 23 h 313"/>
                <a:gd name="T32" fmla="*/ 38 w 121"/>
                <a:gd name="T33" fmla="*/ 8 h 313"/>
                <a:gd name="T34" fmla="*/ 53 w 121"/>
                <a:gd name="T35" fmla="*/ 0 h 313"/>
                <a:gd name="T36" fmla="*/ 60 w 121"/>
                <a:gd name="T37" fmla="*/ 0 h 313"/>
                <a:gd name="T38" fmla="*/ 75 w 121"/>
                <a:gd name="T39" fmla="*/ 0 h 313"/>
                <a:gd name="T40" fmla="*/ 83 w 121"/>
                <a:gd name="T41" fmla="*/ 8 h 313"/>
                <a:gd name="T42" fmla="*/ 98 w 121"/>
                <a:gd name="T43" fmla="*/ 23 h 313"/>
                <a:gd name="T44" fmla="*/ 105 w 121"/>
                <a:gd name="T45" fmla="*/ 47 h 313"/>
                <a:gd name="T46" fmla="*/ 120 w 121"/>
                <a:gd name="T47" fmla="*/ 94 h 313"/>
                <a:gd name="T48" fmla="*/ 120 w 121"/>
                <a:gd name="T49" fmla="*/ 15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313"/>
                <a:gd name="T77" fmla="*/ 121 w 121"/>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313">
                  <a:moveTo>
                    <a:pt x="120" y="156"/>
                  </a:moveTo>
                  <a:lnTo>
                    <a:pt x="120" y="218"/>
                  </a:lnTo>
                  <a:lnTo>
                    <a:pt x="105" y="265"/>
                  </a:lnTo>
                  <a:lnTo>
                    <a:pt x="98" y="289"/>
                  </a:lnTo>
                  <a:lnTo>
                    <a:pt x="83" y="296"/>
                  </a:lnTo>
                  <a:lnTo>
                    <a:pt x="75" y="312"/>
                  </a:lnTo>
                  <a:lnTo>
                    <a:pt x="60" y="312"/>
                  </a:lnTo>
                  <a:lnTo>
                    <a:pt x="53" y="312"/>
                  </a:lnTo>
                  <a:lnTo>
                    <a:pt x="38" y="296"/>
                  </a:lnTo>
                  <a:lnTo>
                    <a:pt x="30" y="289"/>
                  </a:lnTo>
                  <a:lnTo>
                    <a:pt x="15" y="265"/>
                  </a:lnTo>
                  <a:lnTo>
                    <a:pt x="8" y="218"/>
                  </a:lnTo>
                  <a:lnTo>
                    <a:pt x="0" y="156"/>
                  </a:lnTo>
                  <a:lnTo>
                    <a:pt x="8" y="94"/>
                  </a:lnTo>
                  <a:lnTo>
                    <a:pt x="15" y="47"/>
                  </a:lnTo>
                  <a:lnTo>
                    <a:pt x="30" y="23"/>
                  </a:lnTo>
                  <a:lnTo>
                    <a:pt x="38" y="8"/>
                  </a:lnTo>
                  <a:lnTo>
                    <a:pt x="53" y="0"/>
                  </a:lnTo>
                  <a:lnTo>
                    <a:pt x="60" y="0"/>
                  </a:lnTo>
                  <a:lnTo>
                    <a:pt x="75" y="0"/>
                  </a:lnTo>
                  <a:lnTo>
                    <a:pt x="83" y="8"/>
                  </a:lnTo>
                  <a:lnTo>
                    <a:pt x="98" y="23"/>
                  </a:lnTo>
                  <a:lnTo>
                    <a:pt x="105" y="47"/>
                  </a:lnTo>
                  <a:lnTo>
                    <a:pt x="120" y="94"/>
                  </a:lnTo>
                  <a:lnTo>
                    <a:pt x="120" y="156"/>
                  </a:lnTo>
                </a:path>
              </a:pathLst>
            </a:custGeom>
            <a:solidFill>
              <a:srgbClr val="9C4F15"/>
            </a:solidFill>
            <a:ln w="12700" cap="rnd">
              <a:noFill/>
              <a:round/>
              <a:headEnd/>
              <a:tailEnd/>
            </a:ln>
          </p:spPr>
          <p:txBody>
            <a:bodyPr/>
            <a:lstStyle/>
            <a:p>
              <a:endParaRPr lang="en-US"/>
            </a:p>
          </p:txBody>
        </p:sp>
        <p:sp>
          <p:nvSpPr>
            <p:cNvPr id="30859" name="Freeform 120"/>
            <p:cNvSpPr>
              <a:spLocks/>
            </p:cNvSpPr>
            <p:nvPr/>
          </p:nvSpPr>
          <p:spPr bwMode="auto">
            <a:xfrm>
              <a:off x="816" y="640"/>
              <a:ext cx="129" cy="321"/>
            </a:xfrm>
            <a:custGeom>
              <a:avLst/>
              <a:gdLst>
                <a:gd name="T0" fmla="*/ 128 w 129"/>
                <a:gd name="T1" fmla="*/ 160 h 321"/>
                <a:gd name="T2" fmla="*/ 128 w 129"/>
                <a:gd name="T3" fmla="*/ 224 h 321"/>
                <a:gd name="T4" fmla="*/ 112 w 129"/>
                <a:gd name="T5" fmla="*/ 272 h 321"/>
                <a:gd name="T6" fmla="*/ 104 w 129"/>
                <a:gd name="T7" fmla="*/ 296 h 321"/>
                <a:gd name="T8" fmla="*/ 88 w 129"/>
                <a:gd name="T9" fmla="*/ 304 h 321"/>
                <a:gd name="T10" fmla="*/ 80 w 129"/>
                <a:gd name="T11" fmla="*/ 320 h 321"/>
                <a:gd name="T12" fmla="*/ 64 w 129"/>
                <a:gd name="T13" fmla="*/ 320 h 321"/>
                <a:gd name="T14" fmla="*/ 56 w 129"/>
                <a:gd name="T15" fmla="*/ 320 h 321"/>
                <a:gd name="T16" fmla="*/ 40 w 129"/>
                <a:gd name="T17" fmla="*/ 304 h 321"/>
                <a:gd name="T18" fmla="*/ 32 w 129"/>
                <a:gd name="T19" fmla="*/ 296 h 321"/>
                <a:gd name="T20" fmla="*/ 16 w 129"/>
                <a:gd name="T21" fmla="*/ 272 h 321"/>
                <a:gd name="T22" fmla="*/ 8 w 129"/>
                <a:gd name="T23" fmla="*/ 224 h 321"/>
                <a:gd name="T24" fmla="*/ 0 w 129"/>
                <a:gd name="T25" fmla="*/ 160 h 321"/>
                <a:gd name="T26" fmla="*/ 8 w 129"/>
                <a:gd name="T27" fmla="*/ 96 h 321"/>
                <a:gd name="T28" fmla="*/ 16 w 129"/>
                <a:gd name="T29" fmla="*/ 48 h 321"/>
                <a:gd name="T30" fmla="*/ 32 w 129"/>
                <a:gd name="T31" fmla="*/ 24 h 321"/>
                <a:gd name="T32" fmla="*/ 40 w 129"/>
                <a:gd name="T33" fmla="*/ 8 h 321"/>
                <a:gd name="T34" fmla="*/ 56 w 129"/>
                <a:gd name="T35" fmla="*/ 0 h 321"/>
                <a:gd name="T36" fmla="*/ 64 w 129"/>
                <a:gd name="T37" fmla="*/ 0 h 321"/>
                <a:gd name="T38" fmla="*/ 80 w 129"/>
                <a:gd name="T39" fmla="*/ 0 h 321"/>
                <a:gd name="T40" fmla="*/ 88 w 129"/>
                <a:gd name="T41" fmla="*/ 8 h 321"/>
                <a:gd name="T42" fmla="*/ 104 w 129"/>
                <a:gd name="T43" fmla="*/ 24 h 321"/>
                <a:gd name="T44" fmla="*/ 112 w 129"/>
                <a:gd name="T45" fmla="*/ 48 h 321"/>
                <a:gd name="T46" fmla="*/ 128 w 129"/>
                <a:gd name="T47" fmla="*/ 96 h 321"/>
                <a:gd name="T48" fmla="*/ 128 w 129"/>
                <a:gd name="T49" fmla="*/ 160 h 3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321"/>
                <a:gd name="T77" fmla="*/ 129 w 129"/>
                <a:gd name="T78" fmla="*/ 321 h 3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321">
                  <a:moveTo>
                    <a:pt x="128" y="160"/>
                  </a:moveTo>
                  <a:lnTo>
                    <a:pt x="128" y="224"/>
                  </a:lnTo>
                  <a:lnTo>
                    <a:pt x="112" y="272"/>
                  </a:lnTo>
                  <a:lnTo>
                    <a:pt x="104" y="296"/>
                  </a:lnTo>
                  <a:lnTo>
                    <a:pt x="88" y="304"/>
                  </a:lnTo>
                  <a:lnTo>
                    <a:pt x="80" y="320"/>
                  </a:lnTo>
                  <a:lnTo>
                    <a:pt x="64" y="320"/>
                  </a:lnTo>
                  <a:lnTo>
                    <a:pt x="56" y="320"/>
                  </a:lnTo>
                  <a:lnTo>
                    <a:pt x="40" y="304"/>
                  </a:lnTo>
                  <a:lnTo>
                    <a:pt x="32" y="296"/>
                  </a:lnTo>
                  <a:lnTo>
                    <a:pt x="16" y="272"/>
                  </a:lnTo>
                  <a:lnTo>
                    <a:pt x="8" y="224"/>
                  </a:lnTo>
                  <a:lnTo>
                    <a:pt x="0" y="160"/>
                  </a:lnTo>
                  <a:lnTo>
                    <a:pt x="8" y="96"/>
                  </a:lnTo>
                  <a:lnTo>
                    <a:pt x="16" y="48"/>
                  </a:lnTo>
                  <a:lnTo>
                    <a:pt x="32" y="24"/>
                  </a:lnTo>
                  <a:lnTo>
                    <a:pt x="40" y="8"/>
                  </a:lnTo>
                  <a:lnTo>
                    <a:pt x="56" y="0"/>
                  </a:lnTo>
                  <a:lnTo>
                    <a:pt x="64" y="0"/>
                  </a:lnTo>
                  <a:lnTo>
                    <a:pt x="80" y="0"/>
                  </a:lnTo>
                  <a:lnTo>
                    <a:pt x="88" y="8"/>
                  </a:lnTo>
                  <a:lnTo>
                    <a:pt x="104" y="24"/>
                  </a:lnTo>
                  <a:lnTo>
                    <a:pt x="112" y="48"/>
                  </a:lnTo>
                  <a:lnTo>
                    <a:pt x="128" y="96"/>
                  </a:lnTo>
                  <a:lnTo>
                    <a:pt x="128" y="160"/>
                  </a:lnTo>
                </a:path>
              </a:pathLst>
            </a:custGeom>
            <a:noFill/>
            <a:ln w="12700" cap="rnd">
              <a:solidFill>
                <a:srgbClr val="000000"/>
              </a:solidFill>
              <a:round/>
              <a:headEnd/>
              <a:tailEnd/>
            </a:ln>
          </p:spPr>
          <p:txBody>
            <a:bodyPr/>
            <a:lstStyle/>
            <a:p>
              <a:endParaRPr lang="en-US"/>
            </a:p>
          </p:txBody>
        </p:sp>
        <p:sp>
          <p:nvSpPr>
            <p:cNvPr id="30860" name="Freeform 121"/>
            <p:cNvSpPr>
              <a:spLocks/>
            </p:cNvSpPr>
            <p:nvPr/>
          </p:nvSpPr>
          <p:spPr bwMode="auto">
            <a:xfrm>
              <a:off x="744" y="648"/>
              <a:ext cx="129" cy="313"/>
            </a:xfrm>
            <a:custGeom>
              <a:avLst/>
              <a:gdLst>
                <a:gd name="T0" fmla="*/ 128 w 129"/>
                <a:gd name="T1" fmla="*/ 156 h 313"/>
                <a:gd name="T2" fmla="*/ 120 w 129"/>
                <a:gd name="T3" fmla="*/ 218 h 313"/>
                <a:gd name="T4" fmla="*/ 105 w 129"/>
                <a:gd name="T5" fmla="*/ 265 h 313"/>
                <a:gd name="T6" fmla="*/ 98 w 129"/>
                <a:gd name="T7" fmla="*/ 289 h 313"/>
                <a:gd name="T8" fmla="*/ 90 w 129"/>
                <a:gd name="T9" fmla="*/ 296 h 313"/>
                <a:gd name="T10" fmla="*/ 75 w 129"/>
                <a:gd name="T11" fmla="*/ 312 h 313"/>
                <a:gd name="T12" fmla="*/ 68 w 129"/>
                <a:gd name="T13" fmla="*/ 312 h 313"/>
                <a:gd name="T14" fmla="*/ 53 w 129"/>
                <a:gd name="T15" fmla="*/ 312 h 313"/>
                <a:gd name="T16" fmla="*/ 38 w 129"/>
                <a:gd name="T17" fmla="*/ 296 h 313"/>
                <a:gd name="T18" fmla="*/ 30 w 129"/>
                <a:gd name="T19" fmla="*/ 289 h 313"/>
                <a:gd name="T20" fmla="*/ 23 w 129"/>
                <a:gd name="T21" fmla="*/ 265 h 313"/>
                <a:gd name="T22" fmla="*/ 8 w 129"/>
                <a:gd name="T23" fmla="*/ 218 h 313"/>
                <a:gd name="T24" fmla="*/ 0 w 129"/>
                <a:gd name="T25" fmla="*/ 156 h 313"/>
                <a:gd name="T26" fmla="*/ 8 w 129"/>
                <a:gd name="T27" fmla="*/ 94 h 313"/>
                <a:gd name="T28" fmla="*/ 23 w 129"/>
                <a:gd name="T29" fmla="*/ 47 h 313"/>
                <a:gd name="T30" fmla="*/ 30 w 129"/>
                <a:gd name="T31" fmla="*/ 23 h 313"/>
                <a:gd name="T32" fmla="*/ 38 w 129"/>
                <a:gd name="T33" fmla="*/ 8 h 313"/>
                <a:gd name="T34" fmla="*/ 53 w 129"/>
                <a:gd name="T35" fmla="*/ 0 h 313"/>
                <a:gd name="T36" fmla="*/ 68 w 129"/>
                <a:gd name="T37" fmla="*/ 0 h 313"/>
                <a:gd name="T38" fmla="*/ 75 w 129"/>
                <a:gd name="T39" fmla="*/ 0 h 313"/>
                <a:gd name="T40" fmla="*/ 90 w 129"/>
                <a:gd name="T41" fmla="*/ 8 h 313"/>
                <a:gd name="T42" fmla="*/ 98 w 129"/>
                <a:gd name="T43" fmla="*/ 23 h 313"/>
                <a:gd name="T44" fmla="*/ 105 w 129"/>
                <a:gd name="T45" fmla="*/ 47 h 313"/>
                <a:gd name="T46" fmla="*/ 120 w 129"/>
                <a:gd name="T47" fmla="*/ 94 h 313"/>
                <a:gd name="T48" fmla="*/ 128 w 129"/>
                <a:gd name="T49" fmla="*/ 15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313"/>
                <a:gd name="T77" fmla="*/ 129 w 129"/>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313">
                  <a:moveTo>
                    <a:pt x="128" y="156"/>
                  </a:moveTo>
                  <a:lnTo>
                    <a:pt x="120" y="218"/>
                  </a:lnTo>
                  <a:lnTo>
                    <a:pt x="105" y="265"/>
                  </a:lnTo>
                  <a:lnTo>
                    <a:pt x="98" y="289"/>
                  </a:lnTo>
                  <a:lnTo>
                    <a:pt x="90" y="296"/>
                  </a:lnTo>
                  <a:lnTo>
                    <a:pt x="75" y="312"/>
                  </a:lnTo>
                  <a:lnTo>
                    <a:pt x="68" y="312"/>
                  </a:lnTo>
                  <a:lnTo>
                    <a:pt x="53" y="312"/>
                  </a:lnTo>
                  <a:lnTo>
                    <a:pt x="38" y="296"/>
                  </a:lnTo>
                  <a:lnTo>
                    <a:pt x="30" y="289"/>
                  </a:lnTo>
                  <a:lnTo>
                    <a:pt x="23" y="265"/>
                  </a:lnTo>
                  <a:lnTo>
                    <a:pt x="8" y="218"/>
                  </a:lnTo>
                  <a:lnTo>
                    <a:pt x="0" y="156"/>
                  </a:lnTo>
                  <a:lnTo>
                    <a:pt x="8" y="94"/>
                  </a:lnTo>
                  <a:lnTo>
                    <a:pt x="23" y="47"/>
                  </a:lnTo>
                  <a:lnTo>
                    <a:pt x="30" y="23"/>
                  </a:lnTo>
                  <a:lnTo>
                    <a:pt x="38" y="8"/>
                  </a:lnTo>
                  <a:lnTo>
                    <a:pt x="53" y="0"/>
                  </a:lnTo>
                  <a:lnTo>
                    <a:pt x="68" y="0"/>
                  </a:lnTo>
                  <a:lnTo>
                    <a:pt x="75" y="0"/>
                  </a:lnTo>
                  <a:lnTo>
                    <a:pt x="90" y="8"/>
                  </a:lnTo>
                  <a:lnTo>
                    <a:pt x="98" y="23"/>
                  </a:lnTo>
                  <a:lnTo>
                    <a:pt x="105" y="47"/>
                  </a:lnTo>
                  <a:lnTo>
                    <a:pt x="120" y="94"/>
                  </a:lnTo>
                  <a:lnTo>
                    <a:pt x="128" y="156"/>
                  </a:lnTo>
                </a:path>
              </a:pathLst>
            </a:custGeom>
            <a:solidFill>
              <a:srgbClr val="9C4F15"/>
            </a:solidFill>
            <a:ln w="12700" cap="rnd">
              <a:noFill/>
              <a:round/>
              <a:headEnd/>
              <a:tailEnd/>
            </a:ln>
          </p:spPr>
          <p:txBody>
            <a:bodyPr/>
            <a:lstStyle/>
            <a:p>
              <a:endParaRPr lang="en-US"/>
            </a:p>
          </p:txBody>
        </p:sp>
        <p:sp>
          <p:nvSpPr>
            <p:cNvPr id="30861" name="Freeform 122"/>
            <p:cNvSpPr>
              <a:spLocks/>
            </p:cNvSpPr>
            <p:nvPr/>
          </p:nvSpPr>
          <p:spPr bwMode="auto">
            <a:xfrm>
              <a:off x="744" y="648"/>
              <a:ext cx="137" cy="321"/>
            </a:xfrm>
            <a:custGeom>
              <a:avLst/>
              <a:gdLst>
                <a:gd name="T0" fmla="*/ 136 w 137"/>
                <a:gd name="T1" fmla="*/ 160 h 321"/>
                <a:gd name="T2" fmla="*/ 128 w 137"/>
                <a:gd name="T3" fmla="*/ 224 h 321"/>
                <a:gd name="T4" fmla="*/ 112 w 137"/>
                <a:gd name="T5" fmla="*/ 272 h 321"/>
                <a:gd name="T6" fmla="*/ 104 w 137"/>
                <a:gd name="T7" fmla="*/ 296 h 321"/>
                <a:gd name="T8" fmla="*/ 96 w 137"/>
                <a:gd name="T9" fmla="*/ 304 h 321"/>
                <a:gd name="T10" fmla="*/ 80 w 137"/>
                <a:gd name="T11" fmla="*/ 320 h 321"/>
                <a:gd name="T12" fmla="*/ 72 w 137"/>
                <a:gd name="T13" fmla="*/ 320 h 321"/>
                <a:gd name="T14" fmla="*/ 56 w 137"/>
                <a:gd name="T15" fmla="*/ 320 h 321"/>
                <a:gd name="T16" fmla="*/ 40 w 137"/>
                <a:gd name="T17" fmla="*/ 304 h 321"/>
                <a:gd name="T18" fmla="*/ 32 w 137"/>
                <a:gd name="T19" fmla="*/ 296 h 321"/>
                <a:gd name="T20" fmla="*/ 24 w 137"/>
                <a:gd name="T21" fmla="*/ 272 h 321"/>
                <a:gd name="T22" fmla="*/ 8 w 137"/>
                <a:gd name="T23" fmla="*/ 224 h 321"/>
                <a:gd name="T24" fmla="*/ 0 w 137"/>
                <a:gd name="T25" fmla="*/ 160 h 321"/>
                <a:gd name="T26" fmla="*/ 8 w 137"/>
                <a:gd name="T27" fmla="*/ 96 h 321"/>
                <a:gd name="T28" fmla="*/ 24 w 137"/>
                <a:gd name="T29" fmla="*/ 48 h 321"/>
                <a:gd name="T30" fmla="*/ 32 w 137"/>
                <a:gd name="T31" fmla="*/ 24 h 321"/>
                <a:gd name="T32" fmla="*/ 40 w 137"/>
                <a:gd name="T33" fmla="*/ 8 h 321"/>
                <a:gd name="T34" fmla="*/ 56 w 137"/>
                <a:gd name="T35" fmla="*/ 0 h 321"/>
                <a:gd name="T36" fmla="*/ 72 w 137"/>
                <a:gd name="T37" fmla="*/ 0 h 321"/>
                <a:gd name="T38" fmla="*/ 80 w 137"/>
                <a:gd name="T39" fmla="*/ 0 h 321"/>
                <a:gd name="T40" fmla="*/ 96 w 137"/>
                <a:gd name="T41" fmla="*/ 8 h 321"/>
                <a:gd name="T42" fmla="*/ 104 w 137"/>
                <a:gd name="T43" fmla="*/ 24 h 321"/>
                <a:gd name="T44" fmla="*/ 112 w 137"/>
                <a:gd name="T45" fmla="*/ 48 h 321"/>
                <a:gd name="T46" fmla="*/ 128 w 137"/>
                <a:gd name="T47" fmla="*/ 96 h 321"/>
                <a:gd name="T48" fmla="*/ 136 w 137"/>
                <a:gd name="T49" fmla="*/ 160 h 3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321"/>
                <a:gd name="T77" fmla="*/ 137 w 137"/>
                <a:gd name="T78" fmla="*/ 321 h 3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321">
                  <a:moveTo>
                    <a:pt x="136" y="160"/>
                  </a:moveTo>
                  <a:lnTo>
                    <a:pt x="128" y="224"/>
                  </a:lnTo>
                  <a:lnTo>
                    <a:pt x="112" y="272"/>
                  </a:lnTo>
                  <a:lnTo>
                    <a:pt x="104" y="296"/>
                  </a:lnTo>
                  <a:lnTo>
                    <a:pt x="96" y="304"/>
                  </a:lnTo>
                  <a:lnTo>
                    <a:pt x="80" y="320"/>
                  </a:lnTo>
                  <a:lnTo>
                    <a:pt x="72" y="320"/>
                  </a:lnTo>
                  <a:lnTo>
                    <a:pt x="56" y="320"/>
                  </a:lnTo>
                  <a:lnTo>
                    <a:pt x="40" y="304"/>
                  </a:lnTo>
                  <a:lnTo>
                    <a:pt x="32" y="296"/>
                  </a:lnTo>
                  <a:lnTo>
                    <a:pt x="24" y="272"/>
                  </a:lnTo>
                  <a:lnTo>
                    <a:pt x="8" y="224"/>
                  </a:lnTo>
                  <a:lnTo>
                    <a:pt x="0" y="160"/>
                  </a:lnTo>
                  <a:lnTo>
                    <a:pt x="8" y="96"/>
                  </a:lnTo>
                  <a:lnTo>
                    <a:pt x="24" y="48"/>
                  </a:lnTo>
                  <a:lnTo>
                    <a:pt x="32" y="24"/>
                  </a:lnTo>
                  <a:lnTo>
                    <a:pt x="40" y="8"/>
                  </a:lnTo>
                  <a:lnTo>
                    <a:pt x="56" y="0"/>
                  </a:lnTo>
                  <a:lnTo>
                    <a:pt x="72" y="0"/>
                  </a:lnTo>
                  <a:lnTo>
                    <a:pt x="80" y="0"/>
                  </a:lnTo>
                  <a:lnTo>
                    <a:pt x="96" y="8"/>
                  </a:lnTo>
                  <a:lnTo>
                    <a:pt x="104" y="24"/>
                  </a:lnTo>
                  <a:lnTo>
                    <a:pt x="112" y="48"/>
                  </a:lnTo>
                  <a:lnTo>
                    <a:pt x="128" y="96"/>
                  </a:lnTo>
                  <a:lnTo>
                    <a:pt x="136" y="160"/>
                  </a:lnTo>
                </a:path>
              </a:pathLst>
            </a:custGeom>
            <a:noFill/>
            <a:ln w="12700" cap="rnd">
              <a:solidFill>
                <a:srgbClr val="000000"/>
              </a:solidFill>
              <a:round/>
              <a:headEnd/>
              <a:tailEnd/>
            </a:ln>
          </p:spPr>
          <p:txBody>
            <a:bodyPr/>
            <a:lstStyle/>
            <a:p>
              <a:endParaRPr lang="en-US"/>
            </a:p>
          </p:txBody>
        </p:sp>
        <p:sp>
          <p:nvSpPr>
            <p:cNvPr id="30862" name="Freeform 123"/>
            <p:cNvSpPr>
              <a:spLocks/>
            </p:cNvSpPr>
            <p:nvPr/>
          </p:nvSpPr>
          <p:spPr bwMode="auto">
            <a:xfrm>
              <a:off x="904" y="672"/>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863" name="Freeform 124"/>
            <p:cNvSpPr>
              <a:spLocks/>
            </p:cNvSpPr>
            <p:nvPr/>
          </p:nvSpPr>
          <p:spPr bwMode="auto">
            <a:xfrm>
              <a:off x="904" y="672"/>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864" name="Freeform 125"/>
            <p:cNvSpPr>
              <a:spLocks/>
            </p:cNvSpPr>
            <p:nvPr/>
          </p:nvSpPr>
          <p:spPr bwMode="auto">
            <a:xfrm>
              <a:off x="904" y="74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65" name="Freeform 126"/>
            <p:cNvSpPr>
              <a:spLocks/>
            </p:cNvSpPr>
            <p:nvPr/>
          </p:nvSpPr>
          <p:spPr bwMode="auto">
            <a:xfrm>
              <a:off x="904" y="74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66" name="Freeform 127"/>
            <p:cNvSpPr>
              <a:spLocks/>
            </p:cNvSpPr>
            <p:nvPr/>
          </p:nvSpPr>
          <p:spPr bwMode="auto">
            <a:xfrm>
              <a:off x="896" y="816"/>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38" y="113"/>
                  </a:lnTo>
                  <a:lnTo>
                    <a:pt x="15" y="105"/>
                  </a:lnTo>
                  <a:lnTo>
                    <a:pt x="8" y="83"/>
                  </a:lnTo>
                  <a:lnTo>
                    <a:pt x="0" y="60"/>
                  </a:lnTo>
                  <a:lnTo>
                    <a:pt x="8" y="38"/>
                  </a:lnTo>
                  <a:lnTo>
                    <a:pt x="15" y="15"/>
                  </a:lnTo>
                  <a:lnTo>
                    <a:pt x="38"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67" name="Freeform 128"/>
            <p:cNvSpPr>
              <a:spLocks/>
            </p:cNvSpPr>
            <p:nvPr/>
          </p:nvSpPr>
          <p:spPr bwMode="auto">
            <a:xfrm>
              <a:off x="896" y="816"/>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0" y="120"/>
                  </a:lnTo>
                  <a:lnTo>
                    <a:pt x="16" y="112"/>
                  </a:lnTo>
                  <a:lnTo>
                    <a:pt x="8" y="88"/>
                  </a:lnTo>
                  <a:lnTo>
                    <a:pt x="0" y="64"/>
                  </a:lnTo>
                  <a:lnTo>
                    <a:pt x="8" y="40"/>
                  </a:lnTo>
                  <a:lnTo>
                    <a:pt x="16" y="16"/>
                  </a:lnTo>
                  <a:lnTo>
                    <a:pt x="40"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68" name="Freeform 129"/>
            <p:cNvSpPr>
              <a:spLocks/>
            </p:cNvSpPr>
            <p:nvPr/>
          </p:nvSpPr>
          <p:spPr bwMode="auto">
            <a:xfrm>
              <a:off x="848" y="82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69" name="Freeform 130"/>
            <p:cNvSpPr>
              <a:spLocks/>
            </p:cNvSpPr>
            <p:nvPr/>
          </p:nvSpPr>
          <p:spPr bwMode="auto">
            <a:xfrm>
              <a:off x="848" y="82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70" name="Freeform 131"/>
            <p:cNvSpPr>
              <a:spLocks/>
            </p:cNvSpPr>
            <p:nvPr/>
          </p:nvSpPr>
          <p:spPr bwMode="auto">
            <a:xfrm>
              <a:off x="848" y="664"/>
              <a:ext cx="129" cy="121"/>
            </a:xfrm>
            <a:custGeom>
              <a:avLst/>
              <a:gdLst>
                <a:gd name="T0" fmla="*/ 128 w 129"/>
                <a:gd name="T1" fmla="*/ 60 h 121"/>
                <a:gd name="T2" fmla="*/ 128 w 129"/>
                <a:gd name="T3" fmla="*/ 83 h 121"/>
                <a:gd name="T4" fmla="*/ 113 w 129"/>
                <a:gd name="T5" fmla="*/ 98 h 121"/>
                <a:gd name="T6" fmla="*/ 90 w 129"/>
                <a:gd name="T7" fmla="*/ 113 h 121"/>
                <a:gd name="T8" fmla="*/ 68 w 129"/>
                <a:gd name="T9" fmla="*/ 120 h 121"/>
                <a:gd name="T10" fmla="*/ 45 w 129"/>
                <a:gd name="T11" fmla="*/ 113 h 121"/>
                <a:gd name="T12" fmla="*/ 23 w 129"/>
                <a:gd name="T13" fmla="*/ 98 h 121"/>
                <a:gd name="T14" fmla="*/ 8 w 129"/>
                <a:gd name="T15" fmla="*/ 83 h 121"/>
                <a:gd name="T16" fmla="*/ 0 w 129"/>
                <a:gd name="T17" fmla="*/ 60 h 121"/>
                <a:gd name="T18" fmla="*/ 8 w 129"/>
                <a:gd name="T19" fmla="*/ 30 h 121"/>
                <a:gd name="T20" fmla="*/ 23 w 129"/>
                <a:gd name="T21" fmla="*/ 15 h 121"/>
                <a:gd name="T22" fmla="*/ 45 w 129"/>
                <a:gd name="T23" fmla="*/ 0 h 121"/>
                <a:gd name="T24" fmla="*/ 68 w 129"/>
                <a:gd name="T25" fmla="*/ 0 h 121"/>
                <a:gd name="T26" fmla="*/ 90 w 129"/>
                <a:gd name="T27" fmla="*/ 0 h 121"/>
                <a:gd name="T28" fmla="*/ 113 w 129"/>
                <a:gd name="T29" fmla="*/ 15 h 121"/>
                <a:gd name="T30" fmla="*/ 128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98"/>
                  </a:lnTo>
                  <a:lnTo>
                    <a:pt x="90" y="113"/>
                  </a:lnTo>
                  <a:lnTo>
                    <a:pt x="68" y="120"/>
                  </a:lnTo>
                  <a:lnTo>
                    <a:pt x="45" y="113"/>
                  </a:lnTo>
                  <a:lnTo>
                    <a:pt x="23" y="98"/>
                  </a:lnTo>
                  <a:lnTo>
                    <a:pt x="8" y="83"/>
                  </a:lnTo>
                  <a:lnTo>
                    <a:pt x="0" y="60"/>
                  </a:lnTo>
                  <a:lnTo>
                    <a:pt x="8" y="30"/>
                  </a:lnTo>
                  <a:lnTo>
                    <a:pt x="23" y="15"/>
                  </a:lnTo>
                  <a:lnTo>
                    <a:pt x="45" y="0"/>
                  </a:lnTo>
                  <a:lnTo>
                    <a:pt x="68" y="0"/>
                  </a:lnTo>
                  <a:lnTo>
                    <a:pt x="90" y="0"/>
                  </a:lnTo>
                  <a:lnTo>
                    <a:pt x="113" y="15"/>
                  </a:lnTo>
                  <a:lnTo>
                    <a:pt x="128" y="30"/>
                  </a:lnTo>
                  <a:lnTo>
                    <a:pt x="128" y="60"/>
                  </a:lnTo>
                </a:path>
              </a:pathLst>
            </a:custGeom>
            <a:solidFill>
              <a:srgbClr val="59AE71"/>
            </a:solidFill>
            <a:ln w="12700" cap="rnd">
              <a:noFill/>
              <a:round/>
              <a:headEnd/>
              <a:tailEnd/>
            </a:ln>
          </p:spPr>
          <p:txBody>
            <a:bodyPr/>
            <a:lstStyle/>
            <a:p>
              <a:endParaRPr lang="en-US"/>
            </a:p>
          </p:txBody>
        </p:sp>
        <p:sp>
          <p:nvSpPr>
            <p:cNvPr id="30871" name="Freeform 132"/>
            <p:cNvSpPr>
              <a:spLocks/>
            </p:cNvSpPr>
            <p:nvPr/>
          </p:nvSpPr>
          <p:spPr bwMode="auto">
            <a:xfrm>
              <a:off x="848" y="664"/>
              <a:ext cx="137" cy="129"/>
            </a:xfrm>
            <a:custGeom>
              <a:avLst/>
              <a:gdLst>
                <a:gd name="T0" fmla="*/ 136 w 137"/>
                <a:gd name="T1" fmla="*/ 64 h 129"/>
                <a:gd name="T2" fmla="*/ 136 w 137"/>
                <a:gd name="T3" fmla="*/ 88 h 129"/>
                <a:gd name="T4" fmla="*/ 120 w 137"/>
                <a:gd name="T5" fmla="*/ 104 h 129"/>
                <a:gd name="T6" fmla="*/ 96 w 137"/>
                <a:gd name="T7" fmla="*/ 120 h 129"/>
                <a:gd name="T8" fmla="*/ 72 w 137"/>
                <a:gd name="T9" fmla="*/ 128 h 129"/>
                <a:gd name="T10" fmla="*/ 48 w 137"/>
                <a:gd name="T11" fmla="*/ 120 h 129"/>
                <a:gd name="T12" fmla="*/ 24 w 137"/>
                <a:gd name="T13" fmla="*/ 104 h 129"/>
                <a:gd name="T14" fmla="*/ 8 w 137"/>
                <a:gd name="T15" fmla="*/ 88 h 129"/>
                <a:gd name="T16" fmla="*/ 0 w 137"/>
                <a:gd name="T17" fmla="*/ 64 h 129"/>
                <a:gd name="T18" fmla="*/ 8 w 137"/>
                <a:gd name="T19" fmla="*/ 32 h 129"/>
                <a:gd name="T20" fmla="*/ 24 w 137"/>
                <a:gd name="T21" fmla="*/ 16 h 129"/>
                <a:gd name="T22" fmla="*/ 48 w 137"/>
                <a:gd name="T23" fmla="*/ 0 h 129"/>
                <a:gd name="T24" fmla="*/ 72 w 137"/>
                <a:gd name="T25" fmla="*/ 0 h 129"/>
                <a:gd name="T26" fmla="*/ 96 w 137"/>
                <a:gd name="T27" fmla="*/ 0 h 129"/>
                <a:gd name="T28" fmla="*/ 120 w 137"/>
                <a:gd name="T29" fmla="*/ 16 h 129"/>
                <a:gd name="T30" fmla="*/ 136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04"/>
                  </a:lnTo>
                  <a:lnTo>
                    <a:pt x="96" y="120"/>
                  </a:lnTo>
                  <a:lnTo>
                    <a:pt x="72" y="128"/>
                  </a:lnTo>
                  <a:lnTo>
                    <a:pt x="48" y="120"/>
                  </a:lnTo>
                  <a:lnTo>
                    <a:pt x="24" y="104"/>
                  </a:lnTo>
                  <a:lnTo>
                    <a:pt x="8" y="88"/>
                  </a:lnTo>
                  <a:lnTo>
                    <a:pt x="0" y="64"/>
                  </a:lnTo>
                  <a:lnTo>
                    <a:pt x="8" y="32"/>
                  </a:lnTo>
                  <a:lnTo>
                    <a:pt x="24" y="16"/>
                  </a:lnTo>
                  <a:lnTo>
                    <a:pt x="48" y="0"/>
                  </a:lnTo>
                  <a:lnTo>
                    <a:pt x="72" y="0"/>
                  </a:lnTo>
                  <a:lnTo>
                    <a:pt x="96" y="0"/>
                  </a:lnTo>
                  <a:lnTo>
                    <a:pt x="120" y="16"/>
                  </a:lnTo>
                  <a:lnTo>
                    <a:pt x="136" y="32"/>
                  </a:lnTo>
                  <a:lnTo>
                    <a:pt x="136" y="64"/>
                  </a:lnTo>
                </a:path>
              </a:pathLst>
            </a:custGeom>
            <a:noFill/>
            <a:ln w="12700" cap="rnd">
              <a:solidFill>
                <a:srgbClr val="000000"/>
              </a:solidFill>
              <a:round/>
              <a:headEnd/>
              <a:tailEnd/>
            </a:ln>
          </p:spPr>
          <p:txBody>
            <a:bodyPr/>
            <a:lstStyle/>
            <a:p>
              <a:endParaRPr lang="en-US"/>
            </a:p>
          </p:txBody>
        </p:sp>
        <p:sp>
          <p:nvSpPr>
            <p:cNvPr id="30872" name="Freeform 133"/>
            <p:cNvSpPr>
              <a:spLocks/>
            </p:cNvSpPr>
            <p:nvPr/>
          </p:nvSpPr>
          <p:spPr bwMode="auto">
            <a:xfrm>
              <a:off x="824" y="704"/>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873" name="Freeform 134"/>
            <p:cNvSpPr>
              <a:spLocks/>
            </p:cNvSpPr>
            <p:nvPr/>
          </p:nvSpPr>
          <p:spPr bwMode="auto">
            <a:xfrm>
              <a:off x="824" y="704"/>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874" name="Freeform 135"/>
            <p:cNvSpPr>
              <a:spLocks/>
            </p:cNvSpPr>
            <p:nvPr/>
          </p:nvSpPr>
          <p:spPr bwMode="auto">
            <a:xfrm>
              <a:off x="824" y="784"/>
              <a:ext cx="129" cy="121"/>
            </a:xfrm>
            <a:custGeom>
              <a:avLst/>
              <a:gdLst>
                <a:gd name="T0" fmla="*/ 128 w 129"/>
                <a:gd name="T1" fmla="*/ 60 h 121"/>
                <a:gd name="T2" fmla="*/ 120 w 129"/>
                <a:gd name="T3" fmla="*/ 83 h 121"/>
                <a:gd name="T4" fmla="*/ 105 w 129"/>
                <a:gd name="T5" fmla="*/ 98 h 121"/>
                <a:gd name="T6" fmla="*/ 90 w 129"/>
                <a:gd name="T7" fmla="*/ 113 h 121"/>
                <a:gd name="T8" fmla="*/ 60 w 129"/>
                <a:gd name="T9" fmla="*/ 120 h 121"/>
                <a:gd name="T10" fmla="*/ 38 w 129"/>
                <a:gd name="T11" fmla="*/ 113 h 121"/>
                <a:gd name="T12" fmla="*/ 15 w 129"/>
                <a:gd name="T13" fmla="*/ 98 h 121"/>
                <a:gd name="T14" fmla="*/ 8 w 129"/>
                <a:gd name="T15" fmla="*/ 83 h 121"/>
                <a:gd name="T16" fmla="*/ 0 w 129"/>
                <a:gd name="T17" fmla="*/ 60 h 121"/>
                <a:gd name="T18" fmla="*/ 8 w 129"/>
                <a:gd name="T19" fmla="*/ 30 h 121"/>
                <a:gd name="T20" fmla="*/ 15 w 129"/>
                <a:gd name="T21" fmla="*/ 15 h 121"/>
                <a:gd name="T22" fmla="*/ 38 w 129"/>
                <a:gd name="T23" fmla="*/ 0 h 121"/>
                <a:gd name="T24" fmla="*/ 60 w 129"/>
                <a:gd name="T25" fmla="*/ 0 h 121"/>
                <a:gd name="T26" fmla="*/ 90 w 129"/>
                <a:gd name="T27" fmla="*/ 0 h 121"/>
                <a:gd name="T28" fmla="*/ 105 w 129"/>
                <a:gd name="T29" fmla="*/ 15 h 121"/>
                <a:gd name="T30" fmla="*/ 120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98"/>
                  </a:lnTo>
                  <a:lnTo>
                    <a:pt x="90" y="113"/>
                  </a:lnTo>
                  <a:lnTo>
                    <a:pt x="60" y="120"/>
                  </a:lnTo>
                  <a:lnTo>
                    <a:pt x="38" y="113"/>
                  </a:lnTo>
                  <a:lnTo>
                    <a:pt x="15" y="98"/>
                  </a:lnTo>
                  <a:lnTo>
                    <a:pt x="8" y="83"/>
                  </a:lnTo>
                  <a:lnTo>
                    <a:pt x="0" y="60"/>
                  </a:lnTo>
                  <a:lnTo>
                    <a:pt x="8" y="30"/>
                  </a:lnTo>
                  <a:lnTo>
                    <a:pt x="15" y="15"/>
                  </a:lnTo>
                  <a:lnTo>
                    <a:pt x="38" y="0"/>
                  </a:lnTo>
                  <a:lnTo>
                    <a:pt x="60" y="0"/>
                  </a:lnTo>
                  <a:lnTo>
                    <a:pt x="90" y="0"/>
                  </a:lnTo>
                  <a:lnTo>
                    <a:pt x="105" y="15"/>
                  </a:lnTo>
                  <a:lnTo>
                    <a:pt x="120" y="30"/>
                  </a:lnTo>
                  <a:lnTo>
                    <a:pt x="128" y="60"/>
                  </a:lnTo>
                </a:path>
              </a:pathLst>
            </a:custGeom>
            <a:solidFill>
              <a:srgbClr val="59AE71"/>
            </a:solidFill>
            <a:ln w="12700" cap="rnd">
              <a:noFill/>
              <a:round/>
              <a:headEnd/>
              <a:tailEnd/>
            </a:ln>
          </p:spPr>
          <p:txBody>
            <a:bodyPr/>
            <a:lstStyle/>
            <a:p>
              <a:endParaRPr lang="en-US"/>
            </a:p>
          </p:txBody>
        </p:sp>
        <p:sp>
          <p:nvSpPr>
            <p:cNvPr id="30875" name="Freeform 136"/>
            <p:cNvSpPr>
              <a:spLocks/>
            </p:cNvSpPr>
            <p:nvPr/>
          </p:nvSpPr>
          <p:spPr bwMode="auto">
            <a:xfrm>
              <a:off x="824" y="784"/>
              <a:ext cx="137" cy="129"/>
            </a:xfrm>
            <a:custGeom>
              <a:avLst/>
              <a:gdLst>
                <a:gd name="T0" fmla="*/ 136 w 137"/>
                <a:gd name="T1" fmla="*/ 64 h 129"/>
                <a:gd name="T2" fmla="*/ 128 w 137"/>
                <a:gd name="T3" fmla="*/ 88 h 129"/>
                <a:gd name="T4" fmla="*/ 112 w 137"/>
                <a:gd name="T5" fmla="*/ 104 h 129"/>
                <a:gd name="T6" fmla="*/ 96 w 137"/>
                <a:gd name="T7" fmla="*/ 120 h 129"/>
                <a:gd name="T8" fmla="*/ 64 w 137"/>
                <a:gd name="T9" fmla="*/ 128 h 129"/>
                <a:gd name="T10" fmla="*/ 40 w 137"/>
                <a:gd name="T11" fmla="*/ 120 h 129"/>
                <a:gd name="T12" fmla="*/ 16 w 137"/>
                <a:gd name="T13" fmla="*/ 104 h 129"/>
                <a:gd name="T14" fmla="*/ 8 w 137"/>
                <a:gd name="T15" fmla="*/ 88 h 129"/>
                <a:gd name="T16" fmla="*/ 0 w 137"/>
                <a:gd name="T17" fmla="*/ 64 h 129"/>
                <a:gd name="T18" fmla="*/ 8 w 137"/>
                <a:gd name="T19" fmla="*/ 32 h 129"/>
                <a:gd name="T20" fmla="*/ 16 w 137"/>
                <a:gd name="T21" fmla="*/ 16 h 129"/>
                <a:gd name="T22" fmla="*/ 40 w 137"/>
                <a:gd name="T23" fmla="*/ 0 h 129"/>
                <a:gd name="T24" fmla="*/ 64 w 137"/>
                <a:gd name="T25" fmla="*/ 0 h 129"/>
                <a:gd name="T26" fmla="*/ 96 w 137"/>
                <a:gd name="T27" fmla="*/ 0 h 129"/>
                <a:gd name="T28" fmla="*/ 112 w 137"/>
                <a:gd name="T29" fmla="*/ 16 h 129"/>
                <a:gd name="T30" fmla="*/ 128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04"/>
                  </a:lnTo>
                  <a:lnTo>
                    <a:pt x="96" y="120"/>
                  </a:lnTo>
                  <a:lnTo>
                    <a:pt x="64" y="128"/>
                  </a:lnTo>
                  <a:lnTo>
                    <a:pt x="40" y="120"/>
                  </a:lnTo>
                  <a:lnTo>
                    <a:pt x="16" y="104"/>
                  </a:lnTo>
                  <a:lnTo>
                    <a:pt x="8" y="88"/>
                  </a:lnTo>
                  <a:lnTo>
                    <a:pt x="0" y="64"/>
                  </a:lnTo>
                  <a:lnTo>
                    <a:pt x="8" y="32"/>
                  </a:lnTo>
                  <a:lnTo>
                    <a:pt x="16" y="16"/>
                  </a:lnTo>
                  <a:lnTo>
                    <a:pt x="40" y="0"/>
                  </a:lnTo>
                  <a:lnTo>
                    <a:pt x="64" y="0"/>
                  </a:lnTo>
                  <a:lnTo>
                    <a:pt x="96" y="0"/>
                  </a:lnTo>
                  <a:lnTo>
                    <a:pt x="112" y="16"/>
                  </a:lnTo>
                  <a:lnTo>
                    <a:pt x="128" y="32"/>
                  </a:lnTo>
                  <a:lnTo>
                    <a:pt x="136" y="64"/>
                  </a:lnTo>
                </a:path>
              </a:pathLst>
            </a:custGeom>
            <a:noFill/>
            <a:ln w="12700" cap="rnd">
              <a:solidFill>
                <a:srgbClr val="000000"/>
              </a:solidFill>
              <a:round/>
              <a:headEnd/>
              <a:tailEnd/>
            </a:ln>
          </p:spPr>
          <p:txBody>
            <a:bodyPr/>
            <a:lstStyle/>
            <a:p>
              <a:endParaRPr lang="en-US"/>
            </a:p>
          </p:txBody>
        </p:sp>
        <p:sp>
          <p:nvSpPr>
            <p:cNvPr id="30876" name="Freeform 137"/>
            <p:cNvSpPr>
              <a:spLocks/>
            </p:cNvSpPr>
            <p:nvPr/>
          </p:nvSpPr>
          <p:spPr bwMode="auto">
            <a:xfrm>
              <a:off x="984" y="672"/>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877" name="Freeform 138"/>
            <p:cNvSpPr>
              <a:spLocks/>
            </p:cNvSpPr>
            <p:nvPr/>
          </p:nvSpPr>
          <p:spPr bwMode="auto">
            <a:xfrm>
              <a:off x="984" y="672"/>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878" name="Freeform 139"/>
            <p:cNvSpPr>
              <a:spLocks/>
            </p:cNvSpPr>
            <p:nvPr/>
          </p:nvSpPr>
          <p:spPr bwMode="auto">
            <a:xfrm>
              <a:off x="984" y="74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79" name="Freeform 140"/>
            <p:cNvSpPr>
              <a:spLocks/>
            </p:cNvSpPr>
            <p:nvPr/>
          </p:nvSpPr>
          <p:spPr bwMode="auto">
            <a:xfrm>
              <a:off x="984" y="74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80" name="Freeform 141"/>
            <p:cNvSpPr>
              <a:spLocks/>
            </p:cNvSpPr>
            <p:nvPr/>
          </p:nvSpPr>
          <p:spPr bwMode="auto">
            <a:xfrm>
              <a:off x="976" y="816"/>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38" y="113"/>
                  </a:lnTo>
                  <a:lnTo>
                    <a:pt x="15" y="105"/>
                  </a:lnTo>
                  <a:lnTo>
                    <a:pt x="8" y="83"/>
                  </a:lnTo>
                  <a:lnTo>
                    <a:pt x="0" y="60"/>
                  </a:lnTo>
                  <a:lnTo>
                    <a:pt x="8" y="38"/>
                  </a:lnTo>
                  <a:lnTo>
                    <a:pt x="15" y="15"/>
                  </a:lnTo>
                  <a:lnTo>
                    <a:pt x="38"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81" name="Freeform 142"/>
            <p:cNvSpPr>
              <a:spLocks/>
            </p:cNvSpPr>
            <p:nvPr/>
          </p:nvSpPr>
          <p:spPr bwMode="auto">
            <a:xfrm>
              <a:off x="976" y="816"/>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0" y="120"/>
                  </a:lnTo>
                  <a:lnTo>
                    <a:pt x="16" y="112"/>
                  </a:lnTo>
                  <a:lnTo>
                    <a:pt x="8" y="88"/>
                  </a:lnTo>
                  <a:lnTo>
                    <a:pt x="0" y="64"/>
                  </a:lnTo>
                  <a:lnTo>
                    <a:pt x="8" y="40"/>
                  </a:lnTo>
                  <a:lnTo>
                    <a:pt x="16" y="16"/>
                  </a:lnTo>
                  <a:lnTo>
                    <a:pt x="40"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82" name="Freeform 143"/>
            <p:cNvSpPr>
              <a:spLocks/>
            </p:cNvSpPr>
            <p:nvPr/>
          </p:nvSpPr>
          <p:spPr bwMode="auto">
            <a:xfrm>
              <a:off x="928" y="82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83" name="Freeform 144"/>
            <p:cNvSpPr>
              <a:spLocks/>
            </p:cNvSpPr>
            <p:nvPr/>
          </p:nvSpPr>
          <p:spPr bwMode="auto">
            <a:xfrm>
              <a:off x="928" y="82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84" name="Freeform 145"/>
            <p:cNvSpPr>
              <a:spLocks/>
            </p:cNvSpPr>
            <p:nvPr/>
          </p:nvSpPr>
          <p:spPr bwMode="auto">
            <a:xfrm>
              <a:off x="928" y="664"/>
              <a:ext cx="129" cy="121"/>
            </a:xfrm>
            <a:custGeom>
              <a:avLst/>
              <a:gdLst>
                <a:gd name="T0" fmla="*/ 128 w 129"/>
                <a:gd name="T1" fmla="*/ 60 h 121"/>
                <a:gd name="T2" fmla="*/ 128 w 129"/>
                <a:gd name="T3" fmla="*/ 83 h 121"/>
                <a:gd name="T4" fmla="*/ 113 w 129"/>
                <a:gd name="T5" fmla="*/ 98 h 121"/>
                <a:gd name="T6" fmla="*/ 90 w 129"/>
                <a:gd name="T7" fmla="*/ 113 h 121"/>
                <a:gd name="T8" fmla="*/ 68 w 129"/>
                <a:gd name="T9" fmla="*/ 120 h 121"/>
                <a:gd name="T10" fmla="*/ 45 w 129"/>
                <a:gd name="T11" fmla="*/ 113 h 121"/>
                <a:gd name="T12" fmla="*/ 23 w 129"/>
                <a:gd name="T13" fmla="*/ 98 h 121"/>
                <a:gd name="T14" fmla="*/ 8 w 129"/>
                <a:gd name="T15" fmla="*/ 83 h 121"/>
                <a:gd name="T16" fmla="*/ 0 w 129"/>
                <a:gd name="T17" fmla="*/ 60 h 121"/>
                <a:gd name="T18" fmla="*/ 8 w 129"/>
                <a:gd name="T19" fmla="*/ 30 h 121"/>
                <a:gd name="T20" fmla="*/ 23 w 129"/>
                <a:gd name="T21" fmla="*/ 15 h 121"/>
                <a:gd name="T22" fmla="*/ 45 w 129"/>
                <a:gd name="T23" fmla="*/ 0 h 121"/>
                <a:gd name="T24" fmla="*/ 68 w 129"/>
                <a:gd name="T25" fmla="*/ 0 h 121"/>
                <a:gd name="T26" fmla="*/ 90 w 129"/>
                <a:gd name="T27" fmla="*/ 0 h 121"/>
                <a:gd name="T28" fmla="*/ 113 w 129"/>
                <a:gd name="T29" fmla="*/ 15 h 121"/>
                <a:gd name="T30" fmla="*/ 128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98"/>
                  </a:lnTo>
                  <a:lnTo>
                    <a:pt x="90" y="113"/>
                  </a:lnTo>
                  <a:lnTo>
                    <a:pt x="68" y="120"/>
                  </a:lnTo>
                  <a:lnTo>
                    <a:pt x="45" y="113"/>
                  </a:lnTo>
                  <a:lnTo>
                    <a:pt x="23" y="98"/>
                  </a:lnTo>
                  <a:lnTo>
                    <a:pt x="8" y="83"/>
                  </a:lnTo>
                  <a:lnTo>
                    <a:pt x="0" y="60"/>
                  </a:lnTo>
                  <a:lnTo>
                    <a:pt x="8" y="30"/>
                  </a:lnTo>
                  <a:lnTo>
                    <a:pt x="23" y="15"/>
                  </a:lnTo>
                  <a:lnTo>
                    <a:pt x="45" y="0"/>
                  </a:lnTo>
                  <a:lnTo>
                    <a:pt x="68" y="0"/>
                  </a:lnTo>
                  <a:lnTo>
                    <a:pt x="90" y="0"/>
                  </a:lnTo>
                  <a:lnTo>
                    <a:pt x="113" y="15"/>
                  </a:lnTo>
                  <a:lnTo>
                    <a:pt x="128" y="30"/>
                  </a:lnTo>
                  <a:lnTo>
                    <a:pt x="128" y="60"/>
                  </a:lnTo>
                </a:path>
              </a:pathLst>
            </a:custGeom>
            <a:solidFill>
              <a:srgbClr val="59AE71"/>
            </a:solidFill>
            <a:ln w="12700" cap="rnd">
              <a:noFill/>
              <a:round/>
              <a:headEnd/>
              <a:tailEnd/>
            </a:ln>
          </p:spPr>
          <p:txBody>
            <a:bodyPr/>
            <a:lstStyle/>
            <a:p>
              <a:endParaRPr lang="en-US"/>
            </a:p>
          </p:txBody>
        </p:sp>
        <p:sp>
          <p:nvSpPr>
            <p:cNvPr id="30885" name="Freeform 146"/>
            <p:cNvSpPr>
              <a:spLocks/>
            </p:cNvSpPr>
            <p:nvPr/>
          </p:nvSpPr>
          <p:spPr bwMode="auto">
            <a:xfrm>
              <a:off x="928" y="664"/>
              <a:ext cx="137" cy="129"/>
            </a:xfrm>
            <a:custGeom>
              <a:avLst/>
              <a:gdLst>
                <a:gd name="T0" fmla="*/ 136 w 137"/>
                <a:gd name="T1" fmla="*/ 64 h 129"/>
                <a:gd name="T2" fmla="*/ 136 w 137"/>
                <a:gd name="T3" fmla="*/ 88 h 129"/>
                <a:gd name="T4" fmla="*/ 120 w 137"/>
                <a:gd name="T5" fmla="*/ 104 h 129"/>
                <a:gd name="T6" fmla="*/ 96 w 137"/>
                <a:gd name="T7" fmla="*/ 120 h 129"/>
                <a:gd name="T8" fmla="*/ 72 w 137"/>
                <a:gd name="T9" fmla="*/ 128 h 129"/>
                <a:gd name="T10" fmla="*/ 48 w 137"/>
                <a:gd name="T11" fmla="*/ 120 h 129"/>
                <a:gd name="T12" fmla="*/ 24 w 137"/>
                <a:gd name="T13" fmla="*/ 104 h 129"/>
                <a:gd name="T14" fmla="*/ 8 w 137"/>
                <a:gd name="T15" fmla="*/ 88 h 129"/>
                <a:gd name="T16" fmla="*/ 0 w 137"/>
                <a:gd name="T17" fmla="*/ 64 h 129"/>
                <a:gd name="T18" fmla="*/ 8 w 137"/>
                <a:gd name="T19" fmla="*/ 32 h 129"/>
                <a:gd name="T20" fmla="*/ 24 w 137"/>
                <a:gd name="T21" fmla="*/ 16 h 129"/>
                <a:gd name="T22" fmla="*/ 48 w 137"/>
                <a:gd name="T23" fmla="*/ 0 h 129"/>
                <a:gd name="T24" fmla="*/ 72 w 137"/>
                <a:gd name="T25" fmla="*/ 0 h 129"/>
                <a:gd name="T26" fmla="*/ 96 w 137"/>
                <a:gd name="T27" fmla="*/ 0 h 129"/>
                <a:gd name="T28" fmla="*/ 120 w 137"/>
                <a:gd name="T29" fmla="*/ 16 h 129"/>
                <a:gd name="T30" fmla="*/ 136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04"/>
                  </a:lnTo>
                  <a:lnTo>
                    <a:pt x="96" y="120"/>
                  </a:lnTo>
                  <a:lnTo>
                    <a:pt x="72" y="128"/>
                  </a:lnTo>
                  <a:lnTo>
                    <a:pt x="48" y="120"/>
                  </a:lnTo>
                  <a:lnTo>
                    <a:pt x="24" y="104"/>
                  </a:lnTo>
                  <a:lnTo>
                    <a:pt x="8" y="88"/>
                  </a:lnTo>
                  <a:lnTo>
                    <a:pt x="0" y="64"/>
                  </a:lnTo>
                  <a:lnTo>
                    <a:pt x="8" y="32"/>
                  </a:lnTo>
                  <a:lnTo>
                    <a:pt x="24" y="16"/>
                  </a:lnTo>
                  <a:lnTo>
                    <a:pt x="48" y="0"/>
                  </a:lnTo>
                  <a:lnTo>
                    <a:pt x="72" y="0"/>
                  </a:lnTo>
                  <a:lnTo>
                    <a:pt x="96" y="0"/>
                  </a:lnTo>
                  <a:lnTo>
                    <a:pt x="120" y="16"/>
                  </a:lnTo>
                  <a:lnTo>
                    <a:pt x="136" y="32"/>
                  </a:lnTo>
                  <a:lnTo>
                    <a:pt x="136" y="64"/>
                  </a:lnTo>
                </a:path>
              </a:pathLst>
            </a:custGeom>
            <a:noFill/>
            <a:ln w="12700" cap="rnd">
              <a:solidFill>
                <a:srgbClr val="000000"/>
              </a:solidFill>
              <a:round/>
              <a:headEnd/>
              <a:tailEnd/>
            </a:ln>
          </p:spPr>
          <p:txBody>
            <a:bodyPr/>
            <a:lstStyle/>
            <a:p>
              <a:endParaRPr lang="en-US"/>
            </a:p>
          </p:txBody>
        </p:sp>
        <p:sp>
          <p:nvSpPr>
            <p:cNvPr id="30886" name="Freeform 147"/>
            <p:cNvSpPr>
              <a:spLocks/>
            </p:cNvSpPr>
            <p:nvPr/>
          </p:nvSpPr>
          <p:spPr bwMode="auto">
            <a:xfrm>
              <a:off x="904" y="704"/>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887" name="Freeform 148"/>
            <p:cNvSpPr>
              <a:spLocks/>
            </p:cNvSpPr>
            <p:nvPr/>
          </p:nvSpPr>
          <p:spPr bwMode="auto">
            <a:xfrm>
              <a:off x="904" y="704"/>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888" name="Freeform 149"/>
            <p:cNvSpPr>
              <a:spLocks/>
            </p:cNvSpPr>
            <p:nvPr/>
          </p:nvSpPr>
          <p:spPr bwMode="auto">
            <a:xfrm>
              <a:off x="904" y="784"/>
              <a:ext cx="129" cy="121"/>
            </a:xfrm>
            <a:custGeom>
              <a:avLst/>
              <a:gdLst>
                <a:gd name="T0" fmla="*/ 128 w 129"/>
                <a:gd name="T1" fmla="*/ 60 h 121"/>
                <a:gd name="T2" fmla="*/ 120 w 129"/>
                <a:gd name="T3" fmla="*/ 83 h 121"/>
                <a:gd name="T4" fmla="*/ 105 w 129"/>
                <a:gd name="T5" fmla="*/ 98 h 121"/>
                <a:gd name="T6" fmla="*/ 90 w 129"/>
                <a:gd name="T7" fmla="*/ 113 h 121"/>
                <a:gd name="T8" fmla="*/ 60 w 129"/>
                <a:gd name="T9" fmla="*/ 120 h 121"/>
                <a:gd name="T10" fmla="*/ 38 w 129"/>
                <a:gd name="T11" fmla="*/ 113 h 121"/>
                <a:gd name="T12" fmla="*/ 15 w 129"/>
                <a:gd name="T13" fmla="*/ 98 h 121"/>
                <a:gd name="T14" fmla="*/ 8 w 129"/>
                <a:gd name="T15" fmla="*/ 83 h 121"/>
                <a:gd name="T16" fmla="*/ 0 w 129"/>
                <a:gd name="T17" fmla="*/ 60 h 121"/>
                <a:gd name="T18" fmla="*/ 8 w 129"/>
                <a:gd name="T19" fmla="*/ 30 h 121"/>
                <a:gd name="T20" fmla="*/ 15 w 129"/>
                <a:gd name="T21" fmla="*/ 15 h 121"/>
                <a:gd name="T22" fmla="*/ 38 w 129"/>
                <a:gd name="T23" fmla="*/ 0 h 121"/>
                <a:gd name="T24" fmla="*/ 60 w 129"/>
                <a:gd name="T25" fmla="*/ 0 h 121"/>
                <a:gd name="T26" fmla="*/ 90 w 129"/>
                <a:gd name="T27" fmla="*/ 0 h 121"/>
                <a:gd name="T28" fmla="*/ 105 w 129"/>
                <a:gd name="T29" fmla="*/ 15 h 121"/>
                <a:gd name="T30" fmla="*/ 120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98"/>
                  </a:lnTo>
                  <a:lnTo>
                    <a:pt x="90" y="113"/>
                  </a:lnTo>
                  <a:lnTo>
                    <a:pt x="60" y="120"/>
                  </a:lnTo>
                  <a:lnTo>
                    <a:pt x="38" y="113"/>
                  </a:lnTo>
                  <a:lnTo>
                    <a:pt x="15" y="98"/>
                  </a:lnTo>
                  <a:lnTo>
                    <a:pt x="8" y="83"/>
                  </a:lnTo>
                  <a:lnTo>
                    <a:pt x="0" y="60"/>
                  </a:lnTo>
                  <a:lnTo>
                    <a:pt x="8" y="30"/>
                  </a:lnTo>
                  <a:lnTo>
                    <a:pt x="15" y="15"/>
                  </a:lnTo>
                  <a:lnTo>
                    <a:pt x="38" y="0"/>
                  </a:lnTo>
                  <a:lnTo>
                    <a:pt x="60" y="0"/>
                  </a:lnTo>
                  <a:lnTo>
                    <a:pt x="90" y="0"/>
                  </a:lnTo>
                  <a:lnTo>
                    <a:pt x="105" y="15"/>
                  </a:lnTo>
                  <a:lnTo>
                    <a:pt x="120" y="30"/>
                  </a:lnTo>
                  <a:lnTo>
                    <a:pt x="128" y="60"/>
                  </a:lnTo>
                </a:path>
              </a:pathLst>
            </a:custGeom>
            <a:solidFill>
              <a:srgbClr val="59AE71"/>
            </a:solidFill>
            <a:ln w="12700" cap="rnd">
              <a:noFill/>
              <a:round/>
              <a:headEnd/>
              <a:tailEnd/>
            </a:ln>
          </p:spPr>
          <p:txBody>
            <a:bodyPr/>
            <a:lstStyle/>
            <a:p>
              <a:endParaRPr lang="en-US"/>
            </a:p>
          </p:txBody>
        </p:sp>
        <p:sp>
          <p:nvSpPr>
            <p:cNvPr id="30889" name="Freeform 150"/>
            <p:cNvSpPr>
              <a:spLocks/>
            </p:cNvSpPr>
            <p:nvPr/>
          </p:nvSpPr>
          <p:spPr bwMode="auto">
            <a:xfrm>
              <a:off x="904" y="784"/>
              <a:ext cx="137" cy="129"/>
            </a:xfrm>
            <a:custGeom>
              <a:avLst/>
              <a:gdLst>
                <a:gd name="T0" fmla="*/ 136 w 137"/>
                <a:gd name="T1" fmla="*/ 64 h 129"/>
                <a:gd name="T2" fmla="*/ 128 w 137"/>
                <a:gd name="T3" fmla="*/ 88 h 129"/>
                <a:gd name="T4" fmla="*/ 112 w 137"/>
                <a:gd name="T5" fmla="*/ 104 h 129"/>
                <a:gd name="T6" fmla="*/ 96 w 137"/>
                <a:gd name="T7" fmla="*/ 120 h 129"/>
                <a:gd name="T8" fmla="*/ 64 w 137"/>
                <a:gd name="T9" fmla="*/ 128 h 129"/>
                <a:gd name="T10" fmla="*/ 40 w 137"/>
                <a:gd name="T11" fmla="*/ 120 h 129"/>
                <a:gd name="T12" fmla="*/ 16 w 137"/>
                <a:gd name="T13" fmla="*/ 104 h 129"/>
                <a:gd name="T14" fmla="*/ 8 w 137"/>
                <a:gd name="T15" fmla="*/ 88 h 129"/>
                <a:gd name="T16" fmla="*/ 0 w 137"/>
                <a:gd name="T17" fmla="*/ 64 h 129"/>
                <a:gd name="T18" fmla="*/ 8 w 137"/>
                <a:gd name="T19" fmla="*/ 32 h 129"/>
                <a:gd name="T20" fmla="*/ 16 w 137"/>
                <a:gd name="T21" fmla="*/ 16 h 129"/>
                <a:gd name="T22" fmla="*/ 40 w 137"/>
                <a:gd name="T23" fmla="*/ 0 h 129"/>
                <a:gd name="T24" fmla="*/ 64 w 137"/>
                <a:gd name="T25" fmla="*/ 0 h 129"/>
                <a:gd name="T26" fmla="*/ 96 w 137"/>
                <a:gd name="T27" fmla="*/ 0 h 129"/>
                <a:gd name="T28" fmla="*/ 112 w 137"/>
                <a:gd name="T29" fmla="*/ 16 h 129"/>
                <a:gd name="T30" fmla="*/ 128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04"/>
                  </a:lnTo>
                  <a:lnTo>
                    <a:pt x="96" y="120"/>
                  </a:lnTo>
                  <a:lnTo>
                    <a:pt x="64" y="128"/>
                  </a:lnTo>
                  <a:lnTo>
                    <a:pt x="40" y="120"/>
                  </a:lnTo>
                  <a:lnTo>
                    <a:pt x="16" y="104"/>
                  </a:lnTo>
                  <a:lnTo>
                    <a:pt x="8" y="88"/>
                  </a:lnTo>
                  <a:lnTo>
                    <a:pt x="0" y="64"/>
                  </a:lnTo>
                  <a:lnTo>
                    <a:pt x="8" y="32"/>
                  </a:lnTo>
                  <a:lnTo>
                    <a:pt x="16" y="16"/>
                  </a:lnTo>
                  <a:lnTo>
                    <a:pt x="40" y="0"/>
                  </a:lnTo>
                  <a:lnTo>
                    <a:pt x="64" y="0"/>
                  </a:lnTo>
                  <a:lnTo>
                    <a:pt x="96" y="0"/>
                  </a:lnTo>
                  <a:lnTo>
                    <a:pt x="112" y="16"/>
                  </a:lnTo>
                  <a:lnTo>
                    <a:pt x="128" y="32"/>
                  </a:lnTo>
                  <a:lnTo>
                    <a:pt x="136" y="64"/>
                  </a:lnTo>
                </a:path>
              </a:pathLst>
            </a:custGeom>
            <a:noFill/>
            <a:ln w="12700" cap="rnd">
              <a:solidFill>
                <a:srgbClr val="000000"/>
              </a:solidFill>
              <a:round/>
              <a:headEnd/>
              <a:tailEnd/>
            </a:ln>
          </p:spPr>
          <p:txBody>
            <a:bodyPr/>
            <a:lstStyle/>
            <a:p>
              <a:endParaRPr lang="en-US"/>
            </a:p>
          </p:txBody>
        </p:sp>
        <p:sp>
          <p:nvSpPr>
            <p:cNvPr id="30890" name="Freeform 151"/>
            <p:cNvSpPr>
              <a:spLocks/>
            </p:cNvSpPr>
            <p:nvPr/>
          </p:nvSpPr>
          <p:spPr bwMode="auto">
            <a:xfrm>
              <a:off x="1064" y="672"/>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891" name="Freeform 152"/>
            <p:cNvSpPr>
              <a:spLocks/>
            </p:cNvSpPr>
            <p:nvPr/>
          </p:nvSpPr>
          <p:spPr bwMode="auto">
            <a:xfrm>
              <a:off x="1064" y="672"/>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892" name="Freeform 153"/>
            <p:cNvSpPr>
              <a:spLocks/>
            </p:cNvSpPr>
            <p:nvPr/>
          </p:nvSpPr>
          <p:spPr bwMode="auto">
            <a:xfrm>
              <a:off x="1064" y="74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93" name="Freeform 154"/>
            <p:cNvSpPr>
              <a:spLocks/>
            </p:cNvSpPr>
            <p:nvPr/>
          </p:nvSpPr>
          <p:spPr bwMode="auto">
            <a:xfrm>
              <a:off x="1064" y="74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94" name="Freeform 155"/>
            <p:cNvSpPr>
              <a:spLocks/>
            </p:cNvSpPr>
            <p:nvPr/>
          </p:nvSpPr>
          <p:spPr bwMode="auto">
            <a:xfrm>
              <a:off x="1056" y="816"/>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38" y="113"/>
                  </a:lnTo>
                  <a:lnTo>
                    <a:pt x="15" y="105"/>
                  </a:lnTo>
                  <a:lnTo>
                    <a:pt x="8" y="83"/>
                  </a:lnTo>
                  <a:lnTo>
                    <a:pt x="0" y="60"/>
                  </a:lnTo>
                  <a:lnTo>
                    <a:pt x="8" y="38"/>
                  </a:lnTo>
                  <a:lnTo>
                    <a:pt x="15" y="15"/>
                  </a:lnTo>
                  <a:lnTo>
                    <a:pt x="38"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95" name="Freeform 156"/>
            <p:cNvSpPr>
              <a:spLocks/>
            </p:cNvSpPr>
            <p:nvPr/>
          </p:nvSpPr>
          <p:spPr bwMode="auto">
            <a:xfrm>
              <a:off x="1056" y="816"/>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0" y="120"/>
                  </a:lnTo>
                  <a:lnTo>
                    <a:pt x="16" y="112"/>
                  </a:lnTo>
                  <a:lnTo>
                    <a:pt x="8" y="88"/>
                  </a:lnTo>
                  <a:lnTo>
                    <a:pt x="0" y="64"/>
                  </a:lnTo>
                  <a:lnTo>
                    <a:pt x="8" y="40"/>
                  </a:lnTo>
                  <a:lnTo>
                    <a:pt x="16" y="16"/>
                  </a:lnTo>
                  <a:lnTo>
                    <a:pt x="40"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96" name="Freeform 157"/>
            <p:cNvSpPr>
              <a:spLocks/>
            </p:cNvSpPr>
            <p:nvPr/>
          </p:nvSpPr>
          <p:spPr bwMode="auto">
            <a:xfrm>
              <a:off x="1008" y="82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897" name="Freeform 158"/>
            <p:cNvSpPr>
              <a:spLocks/>
            </p:cNvSpPr>
            <p:nvPr/>
          </p:nvSpPr>
          <p:spPr bwMode="auto">
            <a:xfrm>
              <a:off x="1008" y="82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898" name="Freeform 159"/>
            <p:cNvSpPr>
              <a:spLocks/>
            </p:cNvSpPr>
            <p:nvPr/>
          </p:nvSpPr>
          <p:spPr bwMode="auto">
            <a:xfrm>
              <a:off x="1008" y="664"/>
              <a:ext cx="129" cy="121"/>
            </a:xfrm>
            <a:custGeom>
              <a:avLst/>
              <a:gdLst>
                <a:gd name="T0" fmla="*/ 128 w 129"/>
                <a:gd name="T1" fmla="*/ 60 h 121"/>
                <a:gd name="T2" fmla="*/ 128 w 129"/>
                <a:gd name="T3" fmla="*/ 83 h 121"/>
                <a:gd name="T4" fmla="*/ 113 w 129"/>
                <a:gd name="T5" fmla="*/ 98 h 121"/>
                <a:gd name="T6" fmla="*/ 90 w 129"/>
                <a:gd name="T7" fmla="*/ 113 h 121"/>
                <a:gd name="T8" fmla="*/ 68 w 129"/>
                <a:gd name="T9" fmla="*/ 120 h 121"/>
                <a:gd name="T10" fmla="*/ 45 w 129"/>
                <a:gd name="T11" fmla="*/ 113 h 121"/>
                <a:gd name="T12" fmla="*/ 23 w 129"/>
                <a:gd name="T13" fmla="*/ 98 h 121"/>
                <a:gd name="T14" fmla="*/ 8 w 129"/>
                <a:gd name="T15" fmla="*/ 83 h 121"/>
                <a:gd name="T16" fmla="*/ 0 w 129"/>
                <a:gd name="T17" fmla="*/ 60 h 121"/>
                <a:gd name="T18" fmla="*/ 8 w 129"/>
                <a:gd name="T19" fmla="*/ 30 h 121"/>
                <a:gd name="T20" fmla="*/ 23 w 129"/>
                <a:gd name="T21" fmla="*/ 15 h 121"/>
                <a:gd name="T22" fmla="*/ 45 w 129"/>
                <a:gd name="T23" fmla="*/ 0 h 121"/>
                <a:gd name="T24" fmla="*/ 68 w 129"/>
                <a:gd name="T25" fmla="*/ 0 h 121"/>
                <a:gd name="T26" fmla="*/ 90 w 129"/>
                <a:gd name="T27" fmla="*/ 0 h 121"/>
                <a:gd name="T28" fmla="*/ 113 w 129"/>
                <a:gd name="T29" fmla="*/ 15 h 121"/>
                <a:gd name="T30" fmla="*/ 128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98"/>
                  </a:lnTo>
                  <a:lnTo>
                    <a:pt x="90" y="113"/>
                  </a:lnTo>
                  <a:lnTo>
                    <a:pt x="68" y="120"/>
                  </a:lnTo>
                  <a:lnTo>
                    <a:pt x="45" y="113"/>
                  </a:lnTo>
                  <a:lnTo>
                    <a:pt x="23" y="98"/>
                  </a:lnTo>
                  <a:lnTo>
                    <a:pt x="8" y="83"/>
                  </a:lnTo>
                  <a:lnTo>
                    <a:pt x="0" y="60"/>
                  </a:lnTo>
                  <a:lnTo>
                    <a:pt x="8" y="30"/>
                  </a:lnTo>
                  <a:lnTo>
                    <a:pt x="23" y="15"/>
                  </a:lnTo>
                  <a:lnTo>
                    <a:pt x="45" y="0"/>
                  </a:lnTo>
                  <a:lnTo>
                    <a:pt x="68" y="0"/>
                  </a:lnTo>
                  <a:lnTo>
                    <a:pt x="90" y="0"/>
                  </a:lnTo>
                  <a:lnTo>
                    <a:pt x="113" y="15"/>
                  </a:lnTo>
                  <a:lnTo>
                    <a:pt x="128" y="30"/>
                  </a:lnTo>
                  <a:lnTo>
                    <a:pt x="128" y="60"/>
                  </a:lnTo>
                </a:path>
              </a:pathLst>
            </a:custGeom>
            <a:solidFill>
              <a:srgbClr val="59AE71"/>
            </a:solidFill>
            <a:ln w="12700" cap="rnd">
              <a:noFill/>
              <a:round/>
              <a:headEnd/>
              <a:tailEnd/>
            </a:ln>
          </p:spPr>
          <p:txBody>
            <a:bodyPr/>
            <a:lstStyle/>
            <a:p>
              <a:endParaRPr lang="en-US"/>
            </a:p>
          </p:txBody>
        </p:sp>
        <p:sp>
          <p:nvSpPr>
            <p:cNvPr id="30899" name="Freeform 160"/>
            <p:cNvSpPr>
              <a:spLocks/>
            </p:cNvSpPr>
            <p:nvPr/>
          </p:nvSpPr>
          <p:spPr bwMode="auto">
            <a:xfrm>
              <a:off x="1008" y="664"/>
              <a:ext cx="137" cy="129"/>
            </a:xfrm>
            <a:custGeom>
              <a:avLst/>
              <a:gdLst>
                <a:gd name="T0" fmla="*/ 136 w 137"/>
                <a:gd name="T1" fmla="*/ 64 h 129"/>
                <a:gd name="T2" fmla="*/ 136 w 137"/>
                <a:gd name="T3" fmla="*/ 88 h 129"/>
                <a:gd name="T4" fmla="*/ 120 w 137"/>
                <a:gd name="T5" fmla="*/ 104 h 129"/>
                <a:gd name="T6" fmla="*/ 96 w 137"/>
                <a:gd name="T7" fmla="*/ 120 h 129"/>
                <a:gd name="T8" fmla="*/ 72 w 137"/>
                <a:gd name="T9" fmla="*/ 128 h 129"/>
                <a:gd name="T10" fmla="*/ 48 w 137"/>
                <a:gd name="T11" fmla="*/ 120 h 129"/>
                <a:gd name="T12" fmla="*/ 24 w 137"/>
                <a:gd name="T13" fmla="*/ 104 h 129"/>
                <a:gd name="T14" fmla="*/ 8 w 137"/>
                <a:gd name="T15" fmla="*/ 88 h 129"/>
                <a:gd name="T16" fmla="*/ 0 w 137"/>
                <a:gd name="T17" fmla="*/ 64 h 129"/>
                <a:gd name="T18" fmla="*/ 8 w 137"/>
                <a:gd name="T19" fmla="*/ 32 h 129"/>
                <a:gd name="T20" fmla="*/ 24 w 137"/>
                <a:gd name="T21" fmla="*/ 16 h 129"/>
                <a:gd name="T22" fmla="*/ 48 w 137"/>
                <a:gd name="T23" fmla="*/ 0 h 129"/>
                <a:gd name="T24" fmla="*/ 72 w 137"/>
                <a:gd name="T25" fmla="*/ 0 h 129"/>
                <a:gd name="T26" fmla="*/ 96 w 137"/>
                <a:gd name="T27" fmla="*/ 0 h 129"/>
                <a:gd name="T28" fmla="*/ 120 w 137"/>
                <a:gd name="T29" fmla="*/ 16 h 129"/>
                <a:gd name="T30" fmla="*/ 136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04"/>
                  </a:lnTo>
                  <a:lnTo>
                    <a:pt x="96" y="120"/>
                  </a:lnTo>
                  <a:lnTo>
                    <a:pt x="72" y="128"/>
                  </a:lnTo>
                  <a:lnTo>
                    <a:pt x="48" y="120"/>
                  </a:lnTo>
                  <a:lnTo>
                    <a:pt x="24" y="104"/>
                  </a:lnTo>
                  <a:lnTo>
                    <a:pt x="8" y="88"/>
                  </a:lnTo>
                  <a:lnTo>
                    <a:pt x="0" y="64"/>
                  </a:lnTo>
                  <a:lnTo>
                    <a:pt x="8" y="32"/>
                  </a:lnTo>
                  <a:lnTo>
                    <a:pt x="24" y="16"/>
                  </a:lnTo>
                  <a:lnTo>
                    <a:pt x="48" y="0"/>
                  </a:lnTo>
                  <a:lnTo>
                    <a:pt x="72" y="0"/>
                  </a:lnTo>
                  <a:lnTo>
                    <a:pt x="96" y="0"/>
                  </a:lnTo>
                  <a:lnTo>
                    <a:pt x="120" y="16"/>
                  </a:lnTo>
                  <a:lnTo>
                    <a:pt x="136" y="32"/>
                  </a:lnTo>
                  <a:lnTo>
                    <a:pt x="136" y="64"/>
                  </a:lnTo>
                </a:path>
              </a:pathLst>
            </a:custGeom>
            <a:noFill/>
            <a:ln w="12700" cap="rnd">
              <a:solidFill>
                <a:srgbClr val="000000"/>
              </a:solidFill>
              <a:round/>
              <a:headEnd/>
              <a:tailEnd/>
            </a:ln>
          </p:spPr>
          <p:txBody>
            <a:bodyPr/>
            <a:lstStyle/>
            <a:p>
              <a:endParaRPr lang="en-US"/>
            </a:p>
          </p:txBody>
        </p:sp>
        <p:sp>
          <p:nvSpPr>
            <p:cNvPr id="30900" name="Freeform 161"/>
            <p:cNvSpPr>
              <a:spLocks/>
            </p:cNvSpPr>
            <p:nvPr/>
          </p:nvSpPr>
          <p:spPr bwMode="auto">
            <a:xfrm>
              <a:off x="984" y="704"/>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901" name="Freeform 162"/>
            <p:cNvSpPr>
              <a:spLocks/>
            </p:cNvSpPr>
            <p:nvPr/>
          </p:nvSpPr>
          <p:spPr bwMode="auto">
            <a:xfrm>
              <a:off x="984" y="704"/>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902" name="Freeform 163"/>
            <p:cNvSpPr>
              <a:spLocks/>
            </p:cNvSpPr>
            <p:nvPr/>
          </p:nvSpPr>
          <p:spPr bwMode="auto">
            <a:xfrm>
              <a:off x="984" y="784"/>
              <a:ext cx="129" cy="121"/>
            </a:xfrm>
            <a:custGeom>
              <a:avLst/>
              <a:gdLst>
                <a:gd name="T0" fmla="*/ 128 w 129"/>
                <a:gd name="T1" fmla="*/ 60 h 121"/>
                <a:gd name="T2" fmla="*/ 120 w 129"/>
                <a:gd name="T3" fmla="*/ 83 h 121"/>
                <a:gd name="T4" fmla="*/ 105 w 129"/>
                <a:gd name="T5" fmla="*/ 98 h 121"/>
                <a:gd name="T6" fmla="*/ 90 w 129"/>
                <a:gd name="T7" fmla="*/ 113 h 121"/>
                <a:gd name="T8" fmla="*/ 60 w 129"/>
                <a:gd name="T9" fmla="*/ 120 h 121"/>
                <a:gd name="T10" fmla="*/ 38 w 129"/>
                <a:gd name="T11" fmla="*/ 113 h 121"/>
                <a:gd name="T12" fmla="*/ 15 w 129"/>
                <a:gd name="T13" fmla="*/ 98 h 121"/>
                <a:gd name="T14" fmla="*/ 8 w 129"/>
                <a:gd name="T15" fmla="*/ 83 h 121"/>
                <a:gd name="T16" fmla="*/ 0 w 129"/>
                <a:gd name="T17" fmla="*/ 60 h 121"/>
                <a:gd name="T18" fmla="*/ 8 w 129"/>
                <a:gd name="T19" fmla="*/ 30 h 121"/>
                <a:gd name="T20" fmla="*/ 15 w 129"/>
                <a:gd name="T21" fmla="*/ 15 h 121"/>
                <a:gd name="T22" fmla="*/ 38 w 129"/>
                <a:gd name="T23" fmla="*/ 0 h 121"/>
                <a:gd name="T24" fmla="*/ 60 w 129"/>
                <a:gd name="T25" fmla="*/ 0 h 121"/>
                <a:gd name="T26" fmla="*/ 90 w 129"/>
                <a:gd name="T27" fmla="*/ 0 h 121"/>
                <a:gd name="T28" fmla="*/ 105 w 129"/>
                <a:gd name="T29" fmla="*/ 15 h 121"/>
                <a:gd name="T30" fmla="*/ 120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98"/>
                  </a:lnTo>
                  <a:lnTo>
                    <a:pt x="90" y="113"/>
                  </a:lnTo>
                  <a:lnTo>
                    <a:pt x="60" y="120"/>
                  </a:lnTo>
                  <a:lnTo>
                    <a:pt x="38" y="113"/>
                  </a:lnTo>
                  <a:lnTo>
                    <a:pt x="15" y="98"/>
                  </a:lnTo>
                  <a:lnTo>
                    <a:pt x="8" y="83"/>
                  </a:lnTo>
                  <a:lnTo>
                    <a:pt x="0" y="60"/>
                  </a:lnTo>
                  <a:lnTo>
                    <a:pt x="8" y="30"/>
                  </a:lnTo>
                  <a:lnTo>
                    <a:pt x="15" y="15"/>
                  </a:lnTo>
                  <a:lnTo>
                    <a:pt x="38" y="0"/>
                  </a:lnTo>
                  <a:lnTo>
                    <a:pt x="60" y="0"/>
                  </a:lnTo>
                  <a:lnTo>
                    <a:pt x="90" y="0"/>
                  </a:lnTo>
                  <a:lnTo>
                    <a:pt x="105" y="15"/>
                  </a:lnTo>
                  <a:lnTo>
                    <a:pt x="120" y="30"/>
                  </a:lnTo>
                  <a:lnTo>
                    <a:pt x="128" y="60"/>
                  </a:lnTo>
                </a:path>
              </a:pathLst>
            </a:custGeom>
            <a:solidFill>
              <a:srgbClr val="59AE71"/>
            </a:solidFill>
            <a:ln w="12700" cap="rnd">
              <a:noFill/>
              <a:round/>
              <a:headEnd/>
              <a:tailEnd/>
            </a:ln>
          </p:spPr>
          <p:txBody>
            <a:bodyPr/>
            <a:lstStyle/>
            <a:p>
              <a:endParaRPr lang="en-US"/>
            </a:p>
          </p:txBody>
        </p:sp>
        <p:sp>
          <p:nvSpPr>
            <p:cNvPr id="30903" name="Freeform 164"/>
            <p:cNvSpPr>
              <a:spLocks/>
            </p:cNvSpPr>
            <p:nvPr/>
          </p:nvSpPr>
          <p:spPr bwMode="auto">
            <a:xfrm>
              <a:off x="984" y="784"/>
              <a:ext cx="137" cy="129"/>
            </a:xfrm>
            <a:custGeom>
              <a:avLst/>
              <a:gdLst>
                <a:gd name="T0" fmla="*/ 136 w 137"/>
                <a:gd name="T1" fmla="*/ 64 h 129"/>
                <a:gd name="T2" fmla="*/ 128 w 137"/>
                <a:gd name="T3" fmla="*/ 88 h 129"/>
                <a:gd name="T4" fmla="*/ 112 w 137"/>
                <a:gd name="T5" fmla="*/ 104 h 129"/>
                <a:gd name="T6" fmla="*/ 96 w 137"/>
                <a:gd name="T7" fmla="*/ 120 h 129"/>
                <a:gd name="T8" fmla="*/ 64 w 137"/>
                <a:gd name="T9" fmla="*/ 128 h 129"/>
                <a:gd name="T10" fmla="*/ 40 w 137"/>
                <a:gd name="T11" fmla="*/ 120 h 129"/>
                <a:gd name="T12" fmla="*/ 16 w 137"/>
                <a:gd name="T13" fmla="*/ 104 h 129"/>
                <a:gd name="T14" fmla="*/ 8 w 137"/>
                <a:gd name="T15" fmla="*/ 88 h 129"/>
                <a:gd name="T16" fmla="*/ 0 w 137"/>
                <a:gd name="T17" fmla="*/ 64 h 129"/>
                <a:gd name="T18" fmla="*/ 8 w 137"/>
                <a:gd name="T19" fmla="*/ 32 h 129"/>
                <a:gd name="T20" fmla="*/ 16 w 137"/>
                <a:gd name="T21" fmla="*/ 16 h 129"/>
                <a:gd name="T22" fmla="*/ 40 w 137"/>
                <a:gd name="T23" fmla="*/ 0 h 129"/>
                <a:gd name="T24" fmla="*/ 64 w 137"/>
                <a:gd name="T25" fmla="*/ 0 h 129"/>
                <a:gd name="T26" fmla="*/ 96 w 137"/>
                <a:gd name="T27" fmla="*/ 0 h 129"/>
                <a:gd name="T28" fmla="*/ 112 w 137"/>
                <a:gd name="T29" fmla="*/ 16 h 129"/>
                <a:gd name="T30" fmla="*/ 128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04"/>
                  </a:lnTo>
                  <a:lnTo>
                    <a:pt x="96" y="120"/>
                  </a:lnTo>
                  <a:lnTo>
                    <a:pt x="64" y="128"/>
                  </a:lnTo>
                  <a:lnTo>
                    <a:pt x="40" y="120"/>
                  </a:lnTo>
                  <a:lnTo>
                    <a:pt x="16" y="104"/>
                  </a:lnTo>
                  <a:lnTo>
                    <a:pt x="8" y="88"/>
                  </a:lnTo>
                  <a:lnTo>
                    <a:pt x="0" y="64"/>
                  </a:lnTo>
                  <a:lnTo>
                    <a:pt x="8" y="32"/>
                  </a:lnTo>
                  <a:lnTo>
                    <a:pt x="16" y="16"/>
                  </a:lnTo>
                  <a:lnTo>
                    <a:pt x="40" y="0"/>
                  </a:lnTo>
                  <a:lnTo>
                    <a:pt x="64" y="0"/>
                  </a:lnTo>
                  <a:lnTo>
                    <a:pt x="96" y="0"/>
                  </a:lnTo>
                  <a:lnTo>
                    <a:pt x="112" y="16"/>
                  </a:lnTo>
                  <a:lnTo>
                    <a:pt x="128" y="32"/>
                  </a:lnTo>
                  <a:lnTo>
                    <a:pt x="136" y="64"/>
                  </a:lnTo>
                </a:path>
              </a:pathLst>
            </a:custGeom>
            <a:noFill/>
            <a:ln w="12700" cap="rnd">
              <a:solidFill>
                <a:srgbClr val="000000"/>
              </a:solidFill>
              <a:round/>
              <a:headEnd/>
              <a:tailEnd/>
            </a:ln>
          </p:spPr>
          <p:txBody>
            <a:bodyPr/>
            <a:lstStyle/>
            <a:p>
              <a:endParaRPr lang="en-US"/>
            </a:p>
          </p:txBody>
        </p:sp>
        <p:sp>
          <p:nvSpPr>
            <p:cNvPr id="30904" name="Freeform 165"/>
            <p:cNvSpPr>
              <a:spLocks/>
            </p:cNvSpPr>
            <p:nvPr/>
          </p:nvSpPr>
          <p:spPr bwMode="auto">
            <a:xfrm>
              <a:off x="1144" y="672"/>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905" name="Freeform 166"/>
            <p:cNvSpPr>
              <a:spLocks/>
            </p:cNvSpPr>
            <p:nvPr/>
          </p:nvSpPr>
          <p:spPr bwMode="auto">
            <a:xfrm>
              <a:off x="1144" y="672"/>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906" name="Freeform 167"/>
            <p:cNvSpPr>
              <a:spLocks/>
            </p:cNvSpPr>
            <p:nvPr/>
          </p:nvSpPr>
          <p:spPr bwMode="auto">
            <a:xfrm>
              <a:off x="1144" y="74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907" name="Freeform 168"/>
            <p:cNvSpPr>
              <a:spLocks/>
            </p:cNvSpPr>
            <p:nvPr/>
          </p:nvSpPr>
          <p:spPr bwMode="auto">
            <a:xfrm>
              <a:off x="1144" y="74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908" name="Freeform 169"/>
            <p:cNvSpPr>
              <a:spLocks/>
            </p:cNvSpPr>
            <p:nvPr/>
          </p:nvSpPr>
          <p:spPr bwMode="auto">
            <a:xfrm>
              <a:off x="1136" y="816"/>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38" y="113"/>
                  </a:lnTo>
                  <a:lnTo>
                    <a:pt x="15" y="105"/>
                  </a:lnTo>
                  <a:lnTo>
                    <a:pt x="8" y="83"/>
                  </a:lnTo>
                  <a:lnTo>
                    <a:pt x="0" y="60"/>
                  </a:lnTo>
                  <a:lnTo>
                    <a:pt x="8" y="38"/>
                  </a:lnTo>
                  <a:lnTo>
                    <a:pt x="15" y="15"/>
                  </a:lnTo>
                  <a:lnTo>
                    <a:pt x="38"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909" name="Freeform 170"/>
            <p:cNvSpPr>
              <a:spLocks/>
            </p:cNvSpPr>
            <p:nvPr/>
          </p:nvSpPr>
          <p:spPr bwMode="auto">
            <a:xfrm>
              <a:off x="1136" y="816"/>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0" y="120"/>
                  </a:lnTo>
                  <a:lnTo>
                    <a:pt x="16" y="112"/>
                  </a:lnTo>
                  <a:lnTo>
                    <a:pt x="8" y="88"/>
                  </a:lnTo>
                  <a:lnTo>
                    <a:pt x="0" y="64"/>
                  </a:lnTo>
                  <a:lnTo>
                    <a:pt x="8" y="40"/>
                  </a:lnTo>
                  <a:lnTo>
                    <a:pt x="16" y="16"/>
                  </a:lnTo>
                  <a:lnTo>
                    <a:pt x="40"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910" name="Freeform 171"/>
            <p:cNvSpPr>
              <a:spLocks/>
            </p:cNvSpPr>
            <p:nvPr/>
          </p:nvSpPr>
          <p:spPr bwMode="auto">
            <a:xfrm>
              <a:off x="1088" y="824"/>
              <a:ext cx="129" cy="121"/>
            </a:xfrm>
            <a:custGeom>
              <a:avLst/>
              <a:gdLst>
                <a:gd name="T0" fmla="*/ 128 w 129"/>
                <a:gd name="T1" fmla="*/ 60 h 121"/>
                <a:gd name="T2" fmla="*/ 128 w 129"/>
                <a:gd name="T3" fmla="*/ 83 h 121"/>
                <a:gd name="T4" fmla="*/ 113 w 129"/>
                <a:gd name="T5" fmla="*/ 105 h 121"/>
                <a:gd name="T6" fmla="*/ 90 w 129"/>
                <a:gd name="T7" fmla="*/ 113 h 121"/>
                <a:gd name="T8" fmla="*/ 68 w 129"/>
                <a:gd name="T9" fmla="*/ 120 h 121"/>
                <a:gd name="T10" fmla="*/ 45 w 129"/>
                <a:gd name="T11" fmla="*/ 113 h 121"/>
                <a:gd name="T12" fmla="*/ 23 w 129"/>
                <a:gd name="T13" fmla="*/ 105 h 121"/>
                <a:gd name="T14" fmla="*/ 8 w 129"/>
                <a:gd name="T15" fmla="*/ 83 h 121"/>
                <a:gd name="T16" fmla="*/ 0 w 129"/>
                <a:gd name="T17" fmla="*/ 60 h 121"/>
                <a:gd name="T18" fmla="*/ 8 w 129"/>
                <a:gd name="T19" fmla="*/ 38 h 121"/>
                <a:gd name="T20" fmla="*/ 23 w 129"/>
                <a:gd name="T21" fmla="*/ 15 h 121"/>
                <a:gd name="T22" fmla="*/ 45 w 129"/>
                <a:gd name="T23" fmla="*/ 8 h 121"/>
                <a:gd name="T24" fmla="*/ 68 w 129"/>
                <a:gd name="T25" fmla="*/ 0 h 121"/>
                <a:gd name="T26" fmla="*/ 90 w 129"/>
                <a:gd name="T27" fmla="*/ 8 h 121"/>
                <a:gd name="T28" fmla="*/ 113 w 129"/>
                <a:gd name="T29" fmla="*/ 15 h 121"/>
                <a:gd name="T30" fmla="*/ 128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105"/>
                  </a:lnTo>
                  <a:lnTo>
                    <a:pt x="90" y="113"/>
                  </a:lnTo>
                  <a:lnTo>
                    <a:pt x="68" y="120"/>
                  </a:lnTo>
                  <a:lnTo>
                    <a:pt x="45" y="113"/>
                  </a:lnTo>
                  <a:lnTo>
                    <a:pt x="23" y="105"/>
                  </a:lnTo>
                  <a:lnTo>
                    <a:pt x="8" y="83"/>
                  </a:lnTo>
                  <a:lnTo>
                    <a:pt x="0" y="60"/>
                  </a:lnTo>
                  <a:lnTo>
                    <a:pt x="8" y="38"/>
                  </a:lnTo>
                  <a:lnTo>
                    <a:pt x="23" y="15"/>
                  </a:lnTo>
                  <a:lnTo>
                    <a:pt x="45" y="8"/>
                  </a:lnTo>
                  <a:lnTo>
                    <a:pt x="68" y="0"/>
                  </a:lnTo>
                  <a:lnTo>
                    <a:pt x="90" y="8"/>
                  </a:lnTo>
                  <a:lnTo>
                    <a:pt x="113" y="15"/>
                  </a:lnTo>
                  <a:lnTo>
                    <a:pt x="128" y="38"/>
                  </a:lnTo>
                  <a:lnTo>
                    <a:pt x="128" y="60"/>
                  </a:lnTo>
                </a:path>
              </a:pathLst>
            </a:custGeom>
            <a:solidFill>
              <a:srgbClr val="59AE71"/>
            </a:solidFill>
            <a:ln w="12700" cap="rnd">
              <a:noFill/>
              <a:round/>
              <a:headEnd/>
              <a:tailEnd/>
            </a:ln>
          </p:spPr>
          <p:txBody>
            <a:bodyPr/>
            <a:lstStyle/>
            <a:p>
              <a:endParaRPr lang="en-US"/>
            </a:p>
          </p:txBody>
        </p:sp>
        <p:sp>
          <p:nvSpPr>
            <p:cNvPr id="30911" name="Freeform 172"/>
            <p:cNvSpPr>
              <a:spLocks/>
            </p:cNvSpPr>
            <p:nvPr/>
          </p:nvSpPr>
          <p:spPr bwMode="auto">
            <a:xfrm>
              <a:off x="1088" y="824"/>
              <a:ext cx="137" cy="129"/>
            </a:xfrm>
            <a:custGeom>
              <a:avLst/>
              <a:gdLst>
                <a:gd name="T0" fmla="*/ 136 w 137"/>
                <a:gd name="T1" fmla="*/ 64 h 129"/>
                <a:gd name="T2" fmla="*/ 136 w 137"/>
                <a:gd name="T3" fmla="*/ 88 h 129"/>
                <a:gd name="T4" fmla="*/ 120 w 137"/>
                <a:gd name="T5" fmla="*/ 112 h 129"/>
                <a:gd name="T6" fmla="*/ 96 w 137"/>
                <a:gd name="T7" fmla="*/ 120 h 129"/>
                <a:gd name="T8" fmla="*/ 72 w 137"/>
                <a:gd name="T9" fmla="*/ 128 h 129"/>
                <a:gd name="T10" fmla="*/ 48 w 137"/>
                <a:gd name="T11" fmla="*/ 120 h 129"/>
                <a:gd name="T12" fmla="*/ 24 w 137"/>
                <a:gd name="T13" fmla="*/ 112 h 129"/>
                <a:gd name="T14" fmla="*/ 8 w 137"/>
                <a:gd name="T15" fmla="*/ 88 h 129"/>
                <a:gd name="T16" fmla="*/ 0 w 137"/>
                <a:gd name="T17" fmla="*/ 64 h 129"/>
                <a:gd name="T18" fmla="*/ 8 w 137"/>
                <a:gd name="T19" fmla="*/ 40 h 129"/>
                <a:gd name="T20" fmla="*/ 24 w 137"/>
                <a:gd name="T21" fmla="*/ 16 h 129"/>
                <a:gd name="T22" fmla="*/ 48 w 137"/>
                <a:gd name="T23" fmla="*/ 8 h 129"/>
                <a:gd name="T24" fmla="*/ 72 w 137"/>
                <a:gd name="T25" fmla="*/ 0 h 129"/>
                <a:gd name="T26" fmla="*/ 96 w 137"/>
                <a:gd name="T27" fmla="*/ 8 h 129"/>
                <a:gd name="T28" fmla="*/ 120 w 137"/>
                <a:gd name="T29" fmla="*/ 16 h 129"/>
                <a:gd name="T30" fmla="*/ 136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12"/>
                  </a:lnTo>
                  <a:lnTo>
                    <a:pt x="96" y="120"/>
                  </a:lnTo>
                  <a:lnTo>
                    <a:pt x="72" y="128"/>
                  </a:lnTo>
                  <a:lnTo>
                    <a:pt x="48" y="120"/>
                  </a:lnTo>
                  <a:lnTo>
                    <a:pt x="24" y="112"/>
                  </a:lnTo>
                  <a:lnTo>
                    <a:pt x="8" y="88"/>
                  </a:lnTo>
                  <a:lnTo>
                    <a:pt x="0" y="64"/>
                  </a:lnTo>
                  <a:lnTo>
                    <a:pt x="8" y="40"/>
                  </a:lnTo>
                  <a:lnTo>
                    <a:pt x="24" y="16"/>
                  </a:lnTo>
                  <a:lnTo>
                    <a:pt x="48" y="8"/>
                  </a:lnTo>
                  <a:lnTo>
                    <a:pt x="72" y="0"/>
                  </a:lnTo>
                  <a:lnTo>
                    <a:pt x="96" y="8"/>
                  </a:lnTo>
                  <a:lnTo>
                    <a:pt x="120" y="16"/>
                  </a:lnTo>
                  <a:lnTo>
                    <a:pt x="136" y="40"/>
                  </a:lnTo>
                  <a:lnTo>
                    <a:pt x="136" y="64"/>
                  </a:lnTo>
                </a:path>
              </a:pathLst>
            </a:custGeom>
            <a:noFill/>
            <a:ln w="12700" cap="rnd">
              <a:solidFill>
                <a:srgbClr val="000000"/>
              </a:solidFill>
              <a:round/>
              <a:headEnd/>
              <a:tailEnd/>
            </a:ln>
          </p:spPr>
          <p:txBody>
            <a:bodyPr/>
            <a:lstStyle/>
            <a:p>
              <a:endParaRPr lang="en-US"/>
            </a:p>
          </p:txBody>
        </p:sp>
        <p:sp>
          <p:nvSpPr>
            <p:cNvPr id="30912" name="Freeform 173"/>
            <p:cNvSpPr>
              <a:spLocks/>
            </p:cNvSpPr>
            <p:nvPr/>
          </p:nvSpPr>
          <p:spPr bwMode="auto">
            <a:xfrm>
              <a:off x="1088" y="664"/>
              <a:ext cx="129" cy="121"/>
            </a:xfrm>
            <a:custGeom>
              <a:avLst/>
              <a:gdLst>
                <a:gd name="T0" fmla="*/ 128 w 129"/>
                <a:gd name="T1" fmla="*/ 60 h 121"/>
                <a:gd name="T2" fmla="*/ 128 w 129"/>
                <a:gd name="T3" fmla="*/ 83 h 121"/>
                <a:gd name="T4" fmla="*/ 113 w 129"/>
                <a:gd name="T5" fmla="*/ 98 h 121"/>
                <a:gd name="T6" fmla="*/ 90 w 129"/>
                <a:gd name="T7" fmla="*/ 113 h 121"/>
                <a:gd name="T8" fmla="*/ 68 w 129"/>
                <a:gd name="T9" fmla="*/ 120 h 121"/>
                <a:gd name="T10" fmla="*/ 45 w 129"/>
                <a:gd name="T11" fmla="*/ 113 h 121"/>
                <a:gd name="T12" fmla="*/ 23 w 129"/>
                <a:gd name="T13" fmla="*/ 98 h 121"/>
                <a:gd name="T14" fmla="*/ 8 w 129"/>
                <a:gd name="T15" fmla="*/ 83 h 121"/>
                <a:gd name="T16" fmla="*/ 0 w 129"/>
                <a:gd name="T17" fmla="*/ 60 h 121"/>
                <a:gd name="T18" fmla="*/ 8 w 129"/>
                <a:gd name="T19" fmla="*/ 30 h 121"/>
                <a:gd name="T20" fmla="*/ 23 w 129"/>
                <a:gd name="T21" fmla="*/ 15 h 121"/>
                <a:gd name="T22" fmla="*/ 45 w 129"/>
                <a:gd name="T23" fmla="*/ 0 h 121"/>
                <a:gd name="T24" fmla="*/ 68 w 129"/>
                <a:gd name="T25" fmla="*/ 0 h 121"/>
                <a:gd name="T26" fmla="*/ 90 w 129"/>
                <a:gd name="T27" fmla="*/ 0 h 121"/>
                <a:gd name="T28" fmla="*/ 113 w 129"/>
                <a:gd name="T29" fmla="*/ 15 h 121"/>
                <a:gd name="T30" fmla="*/ 128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8" y="83"/>
                  </a:lnTo>
                  <a:lnTo>
                    <a:pt x="113" y="98"/>
                  </a:lnTo>
                  <a:lnTo>
                    <a:pt x="90" y="113"/>
                  </a:lnTo>
                  <a:lnTo>
                    <a:pt x="68" y="120"/>
                  </a:lnTo>
                  <a:lnTo>
                    <a:pt x="45" y="113"/>
                  </a:lnTo>
                  <a:lnTo>
                    <a:pt x="23" y="98"/>
                  </a:lnTo>
                  <a:lnTo>
                    <a:pt x="8" y="83"/>
                  </a:lnTo>
                  <a:lnTo>
                    <a:pt x="0" y="60"/>
                  </a:lnTo>
                  <a:lnTo>
                    <a:pt x="8" y="30"/>
                  </a:lnTo>
                  <a:lnTo>
                    <a:pt x="23" y="15"/>
                  </a:lnTo>
                  <a:lnTo>
                    <a:pt x="45" y="0"/>
                  </a:lnTo>
                  <a:lnTo>
                    <a:pt x="68" y="0"/>
                  </a:lnTo>
                  <a:lnTo>
                    <a:pt x="90" y="0"/>
                  </a:lnTo>
                  <a:lnTo>
                    <a:pt x="113" y="15"/>
                  </a:lnTo>
                  <a:lnTo>
                    <a:pt x="128" y="30"/>
                  </a:lnTo>
                  <a:lnTo>
                    <a:pt x="128" y="60"/>
                  </a:lnTo>
                </a:path>
              </a:pathLst>
            </a:custGeom>
            <a:solidFill>
              <a:srgbClr val="59AE71"/>
            </a:solidFill>
            <a:ln w="12700" cap="rnd">
              <a:noFill/>
              <a:round/>
              <a:headEnd/>
              <a:tailEnd/>
            </a:ln>
          </p:spPr>
          <p:txBody>
            <a:bodyPr/>
            <a:lstStyle/>
            <a:p>
              <a:endParaRPr lang="en-US"/>
            </a:p>
          </p:txBody>
        </p:sp>
        <p:sp>
          <p:nvSpPr>
            <p:cNvPr id="30913" name="Freeform 174"/>
            <p:cNvSpPr>
              <a:spLocks/>
            </p:cNvSpPr>
            <p:nvPr/>
          </p:nvSpPr>
          <p:spPr bwMode="auto">
            <a:xfrm>
              <a:off x="1088" y="664"/>
              <a:ext cx="137" cy="129"/>
            </a:xfrm>
            <a:custGeom>
              <a:avLst/>
              <a:gdLst>
                <a:gd name="T0" fmla="*/ 136 w 137"/>
                <a:gd name="T1" fmla="*/ 64 h 129"/>
                <a:gd name="T2" fmla="*/ 136 w 137"/>
                <a:gd name="T3" fmla="*/ 88 h 129"/>
                <a:gd name="T4" fmla="*/ 120 w 137"/>
                <a:gd name="T5" fmla="*/ 104 h 129"/>
                <a:gd name="T6" fmla="*/ 96 w 137"/>
                <a:gd name="T7" fmla="*/ 120 h 129"/>
                <a:gd name="T8" fmla="*/ 72 w 137"/>
                <a:gd name="T9" fmla="*/ 128 h 129"/>
                <a:gd name="T10" fmla="*/ 48 w 137"/>
                <a:gd name="T11" fmla="*/ 120 h 129"/>
                <a:gd name="T12" fmla="*/ 24 w 137"/>
                <a:gd name="T13" fmla="*/ 104 h 129"/>
                <a:gd name="T14" fmla="*/ 8 w 137"/>
                <a:gd name="T15" fmla="*/ 88 h 129"/>
                <a:gd name="T16" fmla="*/ 0 w 137"/>
                <a:gd name="T17" fmla="*/ 64 h 129"/>
                <a:gd name="T18" fmla="*/ 8 w 137"/>
                <a:gd name="T19" fmla="*/ 32 h 129"/>
                <a:gd name="T20" fmla="*/ 24 w 137"/>
                <a:gd name="T21" fmla="*/ 16 h 129"/>
                <a:gd name="T22" fmla="*/ 48 w 137"/>
                <a:gd name="T23" fmla="*/ 0 h 129"/>
                <a:gd name="T24" fmla="*/ 72 w 137"/>
                <a:gd name="T25" fmla="*/ 0 h 129"/>
                <a:gd name="T26" fmla="*/ 96 w 137"/>
                <a:gd name="T27" fmla="*/ 0 h 129"/>
                <a:gd name="T28" fmla="*/ 120 w 137"/>
                <a:gd name="T29" fmla="*/ 16 h 129"/>
                <a:gd name="T30" fmla="*/ 136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36" y="88"/>
                  </a:lnTo>
                  <a:lnTo>
                    <a:pt x="120" y="104"/>
                  </a:lnTo>
                  <a:lnTo>
                    <a:pt x="96" y="120"/>
                  </a:lnTo>
                  <a:lnTo>
                    <a:pt x="72" y="128"/>
                  </a:lnTo>
                  <a:lnTo>
                    <a:pt x="48" y="120"/>
                  </a:lnTo>
                  <a:lnTo>
                    <a:pt x="24" y="104"/>
                  </a:lnTo>
                  <a:lnTo>
                    <a:pt x="8" y="88"/>
                  </a:lnTo>
                  <a:lnTo>
                    <a:pt x="0" y="64"/>
                  </a:lnTo>
                  <a:lnTo>
                    <a:pt x="8" y="32"/>
                  </a:lnTo>
                  <a:lnTo>
                    <a:pt x="24" y="16"/>
                  </a:lnTo>
                  <a:lnTo>
                    <a:pt x="48" y="0"/>
                  </a:lnTo>
                  <a:lnTo>
                    <a:pt x="72" y="0"/>
                  </a:lnTo>
                  <a:lnTo>
                    <a:pt x="96" y="0"/>
                  </a:lnTo>
                  <a:lnTo>
                    <a:pt x="120" y="16"/>
                  </a:lnTo>
                  <a:lnTo>
                    <a:pt x="136" y="32"/>
                  </a:lnTo>
                  <a:lnTo>
                    <a:pt x="136" y="64"/>
                  </a:lnTo>
                </a:path>
              </a:pathLst>
            </a:custGeom>
            <a:noFill/>
            <a:ln w="12700" cap="rnd">
              <a:solidFill>
                <a:srgbClr val="000000"/>
              </a:solidFill>
              <a:round/>
              <a:headEnd/>
              <a:tailEnd/>
            </a:ln>
          </p:spPr>
          <p:txBody>
            <a:bodyPr/>
            <a:lstStyle/>
            <a:p>
              <a:endParaRPr lang="en-US"/>
            </a:p>
          </p:txBody>
        </p:sp>
        <p:sp>
          <p:nvSpPr>
            <p:cNvPr id="30914" name="Freeform 175"/>
            <p:cNvSpPr>
              <a:spLocks/>
            </p:cNvSpPr>
            <p:nvPr/>
          </p:nvSpPr>
          <p:spPr bwMode="auto">
            <a:xfrm>
              <a:off x="1064" y="704"/>
              <a:ext cx="129" cy="121"/>
            </a:xfrm>
            <a:custGeom>
              <a:avLst/>
              <a:gdLst>
                <a:gd name="T0" fmla="*/ 128 w 129"/>
                <a:gd name="T1" fmla="*/ 60 h 121"/>
                <a:gd name="T2" fmla="*/ 120 w 129"/>
                <a:gd name="T3" fmla="*/ 83 h 121"/>
                <a:gd name="T4" fmla="*/ 105 w 129"/>
                <a:gd name="T5" fmla="*/ 105 h 121"/>
                <a:gd name="T6" fmla="*/ 90 w 129"/>
                <a:gd name="T7" fmla="*/ 113 h 121"/>
                <a:gd name="T8" fmla="*/ 60 w 129"/>
                <a:gd name="T9" fmla="*/ 120 h 121"/>
                <a:gd name="T10" fmla="*/ 38 w 129"/>
                <a:gd name="T11" fmla="*/ 113 h 121"/>
                <a:gd name="T12" fmla="*/ 15 w 129"/>
                <a:gd name="T13" fmla="*/ 105 h 121"/>
                <a:gd name="T14" fmla="*/ 8 w 129"/>
                <a:gd name="T15" fmla="*/ 83 h 121"/>
                <a:gd name="T16" fmla="*/ 0 w 129"/>
                <a:gd name="T17" fmla="*/ 60 h 121"/>
                <a:gd name="T18" fmla="*/ 8 w 129"/>
                <a:gd name="T19" fmla="*/ 38 h 121"/>
                <a:gd name="T20" fmla="*/ 15 w 129"/>
                <a:gd name="T21" fmla="*/ 15 h 121"/>
                <a:gd name="T22" fmla="*/ 38 w 129"/>
                <a:gd name="T23" fmla="*/ 8 h 121"/>
                <a:gd name="T24" fmla="*/ 60 w 129"/>
                <a:gd name="T25" fmla="*/ 0 h 121"/>
                <a:gd name="T26" fmla="*/ 90 w 129"/>
                <a:gd name="T27" fmla="*/ 8 h 121"/>
                <a:gd name="T28" fmla="*/ 105 w 129"/>
                <a:gd name="T29" fmla="*/ 15 h 121"/>
                <a:gd name="T30" fmla="*/ 120 w 129"/>
                <a:gd name="T31" fmla="*/ 38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105"/>
                  </a:lnTo>
                  <a:lnTo>
                    <a:pt x="90" y="113"/>
                  </a:lnTo>
                  <a:lnTo>
                    <a:pt x="60" y="120"/>
                  </a:lnTo>
                  <a:lnTo>
                    <a:pt x="38" y="113"/>
                  </a:lnTo>
                  <a:lnTo>
                    <a:pt x="15" y="105"/>
                  </a:lnTo>
                  <a:lnTo>
                    <a:pt x="8" y="83"/>
                  </a:lnTo>
                  <a:lnTo>
                    <a:pt x="0" y="60"/>
                  </a:lnTo>
                  <a:lnTo>
                    <a:pt x="8" y="38"/>
                  </a:lnTo>
                  <a:lnTo>
                    <a:pt x="15" y="15"/>
                  </a:lnTo>
                  <a:lnTo>
                    <a:pt x="38" y="8"/>
                  </a:lnTo>
                  <a:lnTo>
                    <a:pt x="60" y="0"/>
                  </a:lnTo>
                  <a:lnTo>
                    <a:pt x="90" y="8"/>
                  </a:lnTo>
                  <a:lnTo>
                    <a:pt x="105" y="15"/>
                  </a:lnTo>
                  <a:lnTo>
                    <a:pt x="120" y="38"/>
                  </a:lnTo>
                  <a:lnTo>
                    <a:pt x="128" y="60"/>
                  </a:lnTo>
                </a:path>
              </a:pathLst>
            </a:custGeom>
            <a:solidFill>
              <a:srgbClr val="59AE71"/>
            </a:solidFill>
            <a:ln w="12700" cap="rnd">
              <a:noFill/>
              <a:round/>
              <a:headEnd/>
              <a:tailEnd/>
            </a:ln>
          </p:spPr>
          <p:txBody>
            <a:bodyPr/>
            <a:lstStyle/>
            <a:p>
              <a:endParaRPr lang="en-US"/>
            </a:p>
          </p:txBody>
        </p:sp>
        <p:sp>
          <p:nvSpPr>
            <p:cNvPr id="30915" name="Freeform 176"/>
            <p:cNvSpPr>
              <a:spLocks/>
            </p:cNvSpPr>
            <p:nvPr/>
          </p:nvSpPr>
          <p:spPr bwMode="auto">
            <a:xfrm>
              <a:off x="1064" y="704"/>
              <a:ext cx="137" cy="129"/>
            </a:xfrm>
            <a:custGeom>
              <a:avLst/>
              <a:gdLst>
                <a:gd name="T0" fmla="*/ 136 w 137"/>
                <a:gd name="T1" fmla="*/ 64 h 129"/>
                <a:gd name="T2" fmla="*/ 128 w 137"/>
                <a:gd name="T3" fmla="*/ 88 h 129"/>
                <a:gd name="T4" fmla="*/ 112 w 137"/>
                <a:gd name="T5" fmla="*/ 112 h 129"/>
                <a:gd name="T6" fmla="*/ 96 w 137"/>
                <a:gd name="T7" fmla="*/ 120 h 129"/>
                <a:gd name="T8" fmla="*/ 64 w 137"/>
                <a:gd name="T9" fmla="*/ 128 h 129"/>
                <a:gd name="T10" fmla="*/ 40 w 137"/>
                <a:gd name="T11" fmla="*/ 120 h 129"/>
                <a:gd name="T12" fmla="*/ 16 w 137"/>
                <a:gd name="T13" fmla="*/ 112 h 129"/>
                <a:gd name="T14" fmla="*/ 8 w 137"/>
                <a:gd name="T15" fmla="*/ 88 h 129"/>
                <a:gd name="T16" fmla="*/ 0 w 137"/>
                <a:gd name="T17" fmla="*/ 64 h 129"/>
                <a:gd name="T18" fmla="*/ 8 w 137"/>
                <a:gd name="T19" fmla="*/ 40 h 129"/>
                <a:gd name="T20" fmla="*/ 16 w 137"/>
                <a:gd name="T21" fmla="*/ 16 h 129"/>
                <a:gd name="T22" fmla="*/ 40 w 137"/>
                <a:gd name="T23" fmla="*/ 8 h 129"/>
                <a:gd name="T24" fmla="*/ 64 w 137"/>
                <a:gd name="T25" fmla="*/ 0 h 129"/>
                <a:gd name="T26" fmla="*/ 96 w 137"/>
                <a:gd name="T27" fmla="*/ 8 h 129"/>
                <a:gd name="T28" fmla="*/ 112 w 137"/>
                <a:gd name="T29" fmla="*/ 16 h 129"/>
                <a:gd name="T30" fmla="*/ 128 w 137"/>
                <a:gd name="T31" fmla="*/ 40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12"/>
                  </a:lnTo>
                  <a:lnTo>
                    <a:pt x="96" y="120"/>
                  </a:lnTo>
                  <a:lnTo>
                    <a:pt x="64" y="128"/>
                  </a:lnTo>
                  <a:lnTo>
                    <a:pt x="40" y="120"/>
                  </a:lnTo>
                  <a:lnTo>
                    <a:pt x="16" y="112"/>
                  </a:lnTo>
                  <a:lnTo>
                    <a:pt x="8" y="88"/>
                  </a:lnTo>
                  <a:lnTo>
                    <a:pt x="0" y="64"/>
                  </a:lnTo>
                  <a:lnTo>
                    <a:pt x="8" y="40"/>
                  </a:lnTo>
                  <a:lnTo>
                    <a:pt x="16" y="16"/>
                  </a:lnTo>
                  <a:lnTo>
                    <a:pt x="40" y="8"/>
                  </a:lnTo>
                  <a:lnTo>
                    <a:pt x="64" y="0"/>
                  </a:lnTo>
                  <a:lnTo>
                    <a:pt x="96" y="8"/>
                  </a:lnTo>
                  <a:lnTo>
                    <a:pt x="112" y="16"/>
                  </a:lnTo>
                  <a:lnTo>
                    <a:pt x="128" y="40"/>
                  </a:lnTo>
                  <a:lnTo>
                    <a:pt x="136" y="64"/>
                  </a:lnTo>
                </a:path>
              </a:pathLst>
            </a:custGeom>
            <a:noFill/>
            <a:ln w="12700" cap="rnd">
              <a:solidFill>
                <a:srgbClr val="000000"/>
              </a:solidFill>
              <a:round/>
              <a:headEnd/>
              <a:tailEnd/>
            </a:ln>
          </p:spPr>
          <p:txBody>
            <a:bodyPr/>
            <a:lstStyle/>
            <a:p>
              <a:endParaRPr lang="en-US"/>
            </a:p>
          </p:txBody>
        </p:sp>
        <p:sp>
          <p:nvSpPr>
            <p:cNvPr id="30916" name="Freeform 177"/>
            <p:cNvSpPr>
              <a:spLocks/>
            </p:cNvSpPr>
            <p:nvPr/>
          </p:nvSpPr>
          <p:spPr bwMode="auto">
            <a:xfrm>
              <a:off x="1064" y="784"/>
              <a:ext cx="129" cy="121"/>
            </a:xfrm>
            <a:custGeom>
              <a:avLst/>
              <a:gdLst>
                <a:gd name="T0" fmla="*/ 128 w 129"/>
                <a:gd name="T1" fmla="*/ 60 h 121"/>
                <a:gd name="T2" fmla="*/ 120 w 129"/>
                <a:gd name="T3" fmla="*/ 83 h 121"/>
                <a:gd name="T4" fmla="*/ 105 w 129"/>
                <a:gd name="T5" fmla="*/ 98 h 121"/>
                <a:gd name="T6" fmla="*/ 90 w 129"/>
                <a:gd name="T7" fmla="*/ 113 h 121"/>
                <a:gd name="T8" fmla="*/ 60 w 129"/>
                <a:gd name="T9" fmla="*/ 120 h 121"/>
                <a:gd name="T10" fmla="*/ 38 w 129"/>
                <a:gd name="T11" fmla="*/ 113 h 121"/>
                <a:gd name="T12" fmla="*/ 15 w 129"/>
                <a:gd name="T13" fmla="*/ 98 h 121"/>
                <a:gd name="T14" fmla="*/ 8 w 129"/>
                <a:gd name="T15" fmla="*/ 83 h 121"/>
                <a:gd name="T16" fmla="*/ 0 w 129"/>
                <a:gd name="T17" fmla="*/ 60 h 121"/>
                <a:gd name="T18" fmla="*/ 8 w 129"/>
                <a:gd name="T19" fmla="*/ 30 h 121"/>
                <a:gd name="T20" fmla="*/ 15 w 129"/>
                <a:gd name="T21" fmla="*/ 15 h 121"/>
                <a:gd name="T22" fmla="*/ 38 w 129"/>
                <a:gd name="T23" fmla="*/ 0 h 121"/>
                <a:gd name="T24" fmla="*/ 60 w 129"/>
                <a:gd name="T25" fmla="*/ 0 h 121"/>
                <a:gd name="T26" fmla="*/ 90 w 129"/>
                <a:gd name="T27" fmla="*/ 0 h 121"/>
                <a:gd name="T28" fmla="*/ 105 w 129"/>
                <a:gd name="T29" fmla="*/ 15 h 121"/>
                <a:gd name="T30" fmla="*/ 120 w 129"/>
                <a:gd name="T31" fmla="*/ 30 h 121"/>
                <a:gd name="T32" fmla="*/ 128 w 129"/>
                <a:gd name="T33" fmla="*/ 6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9"/>
                <a:gd name="T52" fmla="*/ 0 h 121"/>
                <a:gd name="T53" fmla="*/ 129 w 129"/>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9" h="121">
                  <a:moveTo>
                    <a:pt x="128" y="60"/>
                  </a:moveTo>
                  <a:lnTo>
                    <a:pt x="120" y="83"/>
                  </a:lnTo>
                  <a:lnTo>
                    <a:pt x="105" y="98"/>
                  </a:lnTo>
                  <a:lnTo>
                    <a:pt x="90" y="113"/>
                  </a:lnTo>
                  <a:lnTo>
                    <a:pt x="60" y="120"/>
                  </a:lnTo>
                  <a:lnTo>
                    <a:pt x="38" y="113"/>
                  </a:lnTo>
                  <a:lnTo>
                    <a:pt x="15" y="98"/>
                  </a:lnTo>
                  <a:lnTo>
                    <a:pt x="8" y="83"/>
                  </a:lnTo>
                  <a:lnTo>
                    <a:pt x="0" y="60"/>
                  </a:lnTo>
                  <a:lnTo>
                    <a:pt x="8" y="30"/>
                  </a:lnTo>
                  <a:lnTo>
                    <a:pt x="15" y="15"/>
                  </a:lnTo>
                  <a:lnTo>
                    <a:pt x="38" y="0"/>
                  </a:lnTo>
                  <a:lnTo>
                    <a:pt x="60" y="0"/>
                  </a:lnTo>
                  <a:lnTo>
                    <a:pt x="90" y="0"/>
                  </a:lnTo>
                  <a:lnTo>
                    <a:pt x="105" y="15"/>
                  </a:lnTo>
                  <a:lnTo>
                    <a:pt x="120" y="30"/>
                  </a:lnTo>
                  <a:lnTo>
                    <a:pt x="128" y="60"/>
                  </a:lnTo>
                </a:path>
              </a:pathLst>
            </a:custGeom>
            <a:solidFill>
              <a:srgbClr val="59AE71"/>
            </a:solidFill>
            <a:ln w="12700" cap="rnd">
              <a:noFill/>
              <a:round/>
              <a:headEnd/>
              <a:tailEnd/>
            </a:ln>
          </p:spPr>
          <p:txBody>
            <a:bodyPr/>
            <a:lstStyle/>
            <a:p>
              <a:endParaRPr lang="en-US"/>
            </a:p>
          </p:txBody>
        </p:sp>
        <p:sp>
          <p:nvSpPr>
            <p:cNvPr id="30917" name="Freeform 178"/>
            <p:cNvSpPr>
              <a:spLocks/>
            </p:cNvSpPr>
            <p:nvPr/>
          </p:nvSpPr>
          <p:spPr bwMode="auto">
            <a:xfrm>
              <a:off x="1064" y="784"/>
              <a:ext cx="137" cy="129"/>
            </a:xfrm>
            <a:custGeom>
              <a:avLst/>
              <a:gdLst>
                <a:gd name="T0" fmla="*/ 136 w 137"/>
                <a:gd name="T1" fmla="*/ 64 h 129"/>
                <a:gd name="T2" fmla="*/ 128 w 137"/>
                <a:gd name="T3" fmla="*/ 88 h 129"/>
                <a:gd name="T4" fmla="*/ 112 w 137"/>
                <a:gd name="T5" fmla="*/ 104 h 129"/>
                <a:gd name="T6" fmla="*/ 96 w 137"/>
                <a:gd name="T7" fmla="*/ 120 h 129"/>
                <a:gd name="T8" fmla="*/ 64 w 137"/>
                <a:gd name="T9" fmla="*/ 128 h 129"/>
                <a:gd name="T10" fmla="*/ 40 w 137"/>
                <a:gd name="T11" fmla="*/ 120 h 129"/>
                <a:gd name="T12" fmla="*/ 16 w 137"/>
                <a:gd name="T13" fmla="*/ 104 h 129"/>
                <a:gd name="T14" fmla="*/ 8 w 137"/>
                <a:gd name="T15" fmla="*/ 88 h 129"/>
                <a:gd name="T16" fmla="*/ 0 w 137"/>
                <a:gd name="T17" fmla="*/ 64 h 129"/>
                <a:gd name="T18" fmla="*/ 8 w 137"/>
                <a:gd name="T19" fmla="*/ 32 h 129"/>
                <a:gd name="T20" fmla="*/ 16 w 137"/>
                <a:gd name="T21" fmla="*/ 16 h 129"/>
                <a:gd name="T22" fmla="*/ 40 w 137"/>
                <a:gd name="T23" fmla="*/ 0 h 129"/>
                <a:gd name="T24" fmla="*/ 64 w 137"/>
                <a:gd name="T25" fmla="*/ 0 h 129"/>
                <a:gd name="T26" fmla="*/ 96 w 137"/>
                <a:gd name="T27" fmla="*/ 0 h 129"/>
                <a:gd name="T28" fmla="*/ 112 w 137"/>
                <a:gd name="T29" fmla="*/ 16 h 129"/>
                <a:gd name="T30" fmla="*/ 128 w 137"/>
                <a:gd name="T31" fmla="*/ 32 h 129"/>
                <a:gd name="T32" fmla="*/ 136 w 137"/>
                <a:gd name="T33" fmla="*/ 64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
                <a:gd name="T52" fmla="*/ 0 h 129"/>
                <a:gd name="T53" fmla="*/ 137 w 137"/>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 h="129">
                  <a:moveTo>
                    <a:pt x="136" y="64"/>
                  </a:moveTo>
                  <a:lnTo>
                    <a:pt x="128" y="88"/>
                  </a:lnTo>
                  <a:lnTo>
                    <a:pt x="112" y="104"/>
                  </a:lnTo>
                  <a:lnTo>
                    <a:pt x="96" y="120"/>
                  </a:lnTo>
                  <a:lnTo>
                    <a:pt x="64" y="128"/>
                  </a:lnTo>
                  <a:lnTo>
                    <a:pt x="40" y="120"/>
                  </a:lnTo>
                  <a:lnTo>
                    <a:pt x="16" y="104"/>
                  </a:lnTo>
                  <a:lnTo>
                    <a:pt x="8" y="88"/>
                  </a:lnTo>
                  <a:lnTo>
                    <a:pt x="0" y="64"/>
                  </a:lnTo>
                  <a:lnTo>
                    <a:pt x="8" y="32"/>
                  </a:lnTo>
                  <a:lnTo>
                    <a:pt x="16" y="16"/>
                  </a:lnTo>
                  <a:lnTo>
                    <a:pt x="40" y="0"/>
                  </a:lnTo>
                  <a:lnTo>
                    <a:pt x="64" y="0"/>
                  </a:lnTo>
                  <a:lnTo>
                    <a:pt x="96" y="0"/>
                  </a:lnTo>
                  <a:lnTo>
                    <a:pt x="112" y="16"/>
                  </a:lnTo>
                  <a:lnTo>
                    <a:pt x="128" y="32"/>
                  </a:lnTo>
                  <a:lnTo>
                    <a:pt x="136" y="64"/>
                  </a:lnTo>
                </a:path>
              </a:pathLst>
            </a:custGeom>
            <a:noFill/>
            <a:ln w="12700" cap="rnd">
              <a:solidFill>
                <a:srgbClr val="000000"/>
              </a:solidFill>
              <a:round/>
              <a:headEnd/>
              <a:tailEnd/>
            </a:ln>
          </p:spPr>
          <p:txBody>
            <a:bodyPr/>
            <a:lstStyle/>
            <a:p>
              <a:endParaRPr lang="en-US"/>
            </a:p>
          </p:txBody>
        </p:sp>
        <p:sp>
          <p:nvSpPr>
            <p:cNvPr id="30918" name="Freeform 179"/>
            <p:cNvSpPr>
              <a:spLocks/>
            </p:cNvSpPr>
            <p:nvPr/>
          </p:nvSpPr>
          <p:spPr bwMode="auto">
            <a:xfrm>
              <a:off x="1224" y="640"/>
              <a:ext cx="121" cy="313"/>
            </a:xfrm>
            <a:custGeom>
              <a:avLst/>
              <a:gdLst>
                <a:gd name="T0" fmla="*/ 120 w 121"/>
                <a:gd name="T1" fmla="*/ 156 h 313"/>
                <a:gd name="T2" fmla="*/ 120 w 121"/>
                <a:gd name="T3" fmla="*/ 218 h 313"/>
                <a:gd name="T4" fmla="*/ 105 w 121"/>
                <a:gd name="T5" fmla="*/ 265 h 313"/>
                <a:gd name="T6" fmla="*/ 98 w 121"/>
                <a:gd name="T7" fmla="*/ 289 h 313"/>
                <a:gd name="T8" fmla="*/ 83 w 121"/>
                <a:gd name="T9" fmla="*/ 296 h 313"/>
                <a:gd name="T10" fmla="*/ 75 w 121"/>
                <a:gd name="T11" fmla="*/ 312 h 313"/>
                <a:gd name="T12" fmla="*/ 60 w 121"/>
                <a:gd name="T13" fmla="*/ 312 h 313"/>
                <a:gd name="T14" fmla="*/ 53 w 121"/>
                <a:gd name="T15" fmla="*/ 312 h 313"/>
                <a:gd name="T16" fmla="*/ 38 w 121"/>
                <a:gd name="T17" fmla="*/ 296 h 313"/>
                <a:gd name="T18" fmla="*/ 30 w 121"/>
                <a:gd name="T19" fmla="*/ 289 h 313"/>
                <a:gd name="T20" fmla="*/ 15 w 121"/>
                <a:gd name="T21" fmla="*/ 265 h 313"/>
                <a:gd name="T22" fmla="*/ 8 w 121"/>
                <a:gd name="T23" fmla="*/ 218 h 313"/>
                <a:gd name="T24" fmla="*/ 0 w 121"/>
                <a:gd name="T25" fmla="*/ 156 h 313"/>
                <a:gd name="T26" fmla="*/ 8 w 121"/>
                <a:gd name="T27" fmla="*/ 94 h 313"/>
                <a:gd name="T28" fmla="*/ 15 w 121"/>
                <a:gd name="T29" fmla="*/ 47 h 313"/>
                <a:gd name="T30" fmla="*/ 30 w 121"/>
                <a:gd name="T31" fmla="*/ 23 h 313"/>
                <a:gd name="T32" fmla="*/ 38 w 121"/>
                <a:gd name="T33" fmla="*/ 8 h 313"/>
                <a:gd name="T34" fmla="*/ 53 w 121"/>
                <a:gd name="T35" fmla="*/ 0 h 313"/>
                <a:gd name="T36" fmla="*/ 60 w 121"/>
                <a:gd name="T37" fmla="*/ 0 h 313"/>
                <a:gd name="T38" fmla="*/ 75 w 121"/>
                <a:gd name="T39" fmla="*/ 0 h 313"/>
                <a:gd name="T40" fmla="*/ 83 w 121"/>
                <a:gd name="T41" fmla="*/ 8 h 313"/>
                <a:gd name="T42" fmla="*/ 98 w 121"/>
                <a:gd name="T43" fmla="*/ 23 h 313"/>
                <a:gd name="T44" fmla="*/ 105 w 121"/>
                <a:gd name="T45" fmla="*/ 47 h 313"/>
                <a:gd name="T46" fmla="*/ 120 w 121"/>
                <a:gd name="T47" fmla="*/ 94 h 313"/>
                <a:gd name="T48" fmla="*/ 120 w 121"/>
                <a:gd name="T49" fmla="*/ 15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1"/>
                <a:gd name="T76" fmla="*/ 0 h 313"/>
                <a:gd name="T77" fmla="*/ 121 w 121"/>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1" h="313">
                  <a:moveTo>
                    <a:pt x="120" y="156"/>
                  </a:moveTo>
                  <a:lnTo>
                    <a:pt x="120" y="218"/>
                  </a:lnTo>
                  <a:lnTo>
                    <a:pt x="105" y="265"/>
                  </a:lnTo>
                  <a:lnTo>
                    <a:pt x="98" y="289"/>
                  </a:lnTo>
                  <a:lnTo>
                    <a:pt x="83" y="296"/>
                  </a:lnTo>
                  <a:lnTo>
                    <a:pt x="75" y="312"/>
                  </a:lnTo>
                  <a:lnTo>
                    <a:pt x="60" y="312"/>
                  </a:lnTo>
                  <a:lnTo>
                    <a:pt x="53" y="312"/>
                  </a:lnTo>
                  <a:lnTo>
                    <a:pt x="38" y="296"/>
                  </a:lnTo>
                  <a:lnTo>
                    <a:pt x="30" y="289"/>
                  </a:lnTo>
                  <a:lnTo>
                    <a:pt x="15" y="265"/>
                  </a:lnTo>
                  <a:lnTo>
                    <a:pt x="8" y="218"/>
                  </a:lnTo>
                  <a:lnTo>
                    <a:pt x="0" y="156"/>
                  </a:lnTo>
                  <a:lnTo>
                    <a:pt x="8" y="94"/>
                  </a:lnTo>
                  <a:lnTo>
                    <a:pt x="15" y="47"/>
                  </a:lnTo>
                  <a:lnTo>
                    <a:pt x="30" y="23"/>
                  </a:lnTo>
                  <a:lnTo>
                    <a:pt x="38" y="8"/>
                  </a:lnTo>
                  <a:lnTo>
                    <a:pt x="53" y="0"/>
                  </a:lnTo>
                  <a:lnTo>
                    <a:pt x="60" y="0"/>
                  </a:lnTo>
                  <a:lnTo>
                    <a:pt x="75" y="0"/>
                  </a:lnTo>
                  <a:lnTo>
                    <a:pt x="83" y="8"/>
                  </a:lnTo>
                  <a:lnTo>
                    <a:pt x="98" y="23"/>
                  </a:lnTo>
                  <a:lnTo>
                    <a:pt x="105" y="47"/>
                  </a:lnTo>
                  <a:lnTo>
                    <a:pt x="120" y="94"/>
                  </a:lnTo>
                  <a:lnTo>
                    <a:pt x="120" y="156"/>
                  </a:lnTo>
                </a:path>
              </a:pathLst>
            </a:custGeom>
            <a:solidFill>
              <a:srgbClr val="9C4F15"/>
            </a:solidFill>
            <a:ln w="12700" cap="rnd">
              <a:noFill/>
              <a:round/>
              <a:headEnd/>
              <a:tailEnd/>
            </a:ln>
          </p:spPr>
          <p:txBody>
            <a:bodyPr/>
            <a:lstStyle/>
            <a:p>
              <a:endParaRPr lang="en-US"/>
            </a:p>
          </p:txBody>
        </p:sp>
        <p:sp>
          <p:nvSpPr>
            <p:cNvPr id="30919" name="Freeform 180"/>
            <p:cNvSpPr>
              <a:spLocks/>
            </p:cNvSpPr>
            <p:nvPr/>
          </p:nvSpPr>
          <p:spPr bwMode="auto">
            <a:xfrm>
              <a:off x="1152" y="648"/>
              <a:ext cx="129" cy="313"/>
            </a:xfrm>
            <a:custGeom>
              <a:avLst/>
              <a:gdLst>
                <a:gd name="T0" fmla="*/ 128 w 129"/>
                <a:gd name="T1" fmla="*/ 156 h 313"/>
                <a:gd name="T2" fmla="*/ 120 w 129"/>
                <a:gd name="T3" fmla="*/ 218 h 313"/>
                <a:gd name="T4" fmla="*/ 105 w 129"/>
                <a:gd name="T5" fmla="*/ 265 h 313"/>
                <a:gd name="T6" fmla="*/ 98 w 129"/>
                <a:gd name="T7" fmla="*/ 289 h 313"/>
                <a:gd name="T8" fmla="*/ 90 w 129"/>
                <a:gd name="T9" fmla="*/ 296 h 313"/>
                <a:gd name="T10" fmla="*/ 75 w 129"/>
                <a:gd name="T11" fmla="*/ 312 h 313"/>
                <a:gd name="T12" fmla="*/ 68 w 129"/>
                <a:gd name="T13" fmla="*/ 312 h 313"/>
                <a:gd name="T14" fmla="*/ 53 w 129"/>
                <a:gd name="T15" fmla="*/ 312 h 313"/>
                <a:gd name="T16" fmla="*/ 38 w 129"/>
                <a:gd name="T17" fmla="*/ 296 h 313"/>
                <a:gd name="T18" fmla="*/ 30 w 129"/>
                <a:gd name="T19" fmla="*/ 289 h 313"/>
                <a:gd name="T20" fmla="*/ 23 w 129"/>
                <a:gd name="T21" fmla="*/ 265 h 313"/>
                <a:gd name="T22" fmla="*/ 8 w 129"/>
                <a:gd name="T23" fmla="*/ 218 h 313"/>
                <a:gd name="T24" fmla="*/ 0 w 129"/>
                <a:gd name="T25" fmla="*/ 156 h 313"/>
                <a:gd name="T26" fmla="*/ 8 w 129"/>
                <a:gd name="T27" fmla="*/ 94 h 313"/>
                <a:gd name="T28" fmla="*/ 23 w 129"/>
                <a:gd name="T29" fmla="*/ 47 h 313"/>
                <a:gd name="T30" fmla="*/ 30 w 129"/>
                <a:gd name="T31" fmla="*/ 23 h 313"/>
                <a:gd name="T32" fmla="*/ 38 w 129"/>
                <a:gd name="T33" fmla="*/ 8 h 313"/>
                <a:gd name="T34" fmla="*/ 53 w 129"/>
                <a:gd name="T35" fmla="*/ 0 h 313"/>
                <a:gd name="T36" fmla="*/ 68 w 129"/>
                <a:gd name="T37" fmla="*/ 0 h 313"/>
                <a:gd name="T38" fmla="*/ 75 w 129"/>
                <a:gd name="T39" fmla="*/ 0 h 313"/>
                <a:gd name="T40" fmla="*/ 90 w 129"/>
                <a:gd name="T41" fmla="*/ 8 h 313"/>
                <a:gd name="T42" fmla="*/ 98 w 129"/>
                <a:gd name="T43" fmla="*/ 23 h 313"/>
                <a:gd name="T44" fmla="*/ 105 w 129"/>
                <a:gd name="T45" fmla="*/ 47 h 313"/>
                <a:gd name="T46" fmla="*/ 120 w 129"/>
                <a:gd name="T47" fmla="*/ 94 h 313"/>
                <a:gd name="T48" fmla="*/ 128 w 129"/>
                <a:gd name="T49" fmla="*/ 15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313"/>
                <a:gd name="T77" fmla="*/ 129 w 129"/>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313">
                  <a:moveTo>
                    <a:pt x="128" y="156"/>
                  </a:moveTo>
                  <a:lnTo>
                    <a:pt x="120" y="218"/>
                  </a:lnTo>
                  <a:lnTo>
                    <a:pt x="105" y="265"/>
                  </a:lnTo>
                  <a:lnTo>
                    <a:pt x="98" y="289"/>
                  </a:lnTo>
                  <a:lnTo>
                    <a:pt x="90" y="296"/>
                  </a:lnTo>
                  <a:lnTo>
                    <a:pt x="75" y="312"/>
                  </a:lnTo>
                  <a:lnTo>
                    <a:pt x="68" y="312"/>
                  </a:lnTo>
                  <a:lnTo>
                    <a:pt x="53" y="312"/>
                  </a:lnTo>
                  <a:lnTo>
                    <a:pt x="38" y="296"/>
                  </a:lnTo>
                  <a:lnTo>
                    <a:pt x="30" y="289"/>
                  </a:lnTo>
                  <a:lnTo>
                    <a:pt x="23" y="265"/>
                  </a:lnTo>
                  <a:lnTo>
                    <a:pt x="8" y="218"/>
                  </a:lnTo>
                  <a:lnTo>
                    <a:pt x="0" y="156"/>
                  </a:lnTo>
                  <a:lnTo>
                    <a:pt x="8" y="94"/>
                  </a:lnTo>
                  <a:lnTo>
                    <a:pt x="23" y="47"/>
                  </a:lnTo>
                  <a:lnTo>
                    <a:pt x="30" y="23"/>
                  </a:lnTo>
                  <a:lnTo>
                    <a:pt x="38" y="8"/>
                  </a:lnTo>
                  <a:lnTo>
                    <a:pt x="53" y="0"/>
                  </a:lnTo>
                  <a:lnTo>
                    <a:pt x="68" y="0"/>
                  </a:lnTo>
                  <a:lnTo>
                    <a:pt x="75" y="0"/>
                  </a:lnTo>
                  <a:lnTo>
                    <a:pt x="90" y="8"/>
                  </a:lnTo>
                  <a:lnTo>
                    <a:pt x="98" y="23"/>
                  </a:lnTo>
                  <a:lnTo>
                    <a:pt x="105" y="47"/>
                  </a:lnTo>
                  <a:lnTo>
                    <a:pt x="120" y="94"/>
                  </a:lnTo>
                  <a:lnTo>
                    <a:pt x="128" y="156"/>
                  </a:lnTo>
                </a:path>
              </a:pathLst>
            </a:custGeom>
            <a:solidFill>
              <a:srgbClr val="9C4F15"/>
            </a:solidFill>
            <a:ln w="12700" cap="rnd">
              <a:noFill/>
              <a:round/>
              <a:headEnd/>
              <a:tailEnd/>
            </a:ln>
          </p:spPr>
          <p:txBody>
            <a:bodyPr/>
            <a:lstStyle/>
            <a:p>
              <a:endParaRPr lang="en-US"/>
            </a:p>
          </p:txBody>
        </p:sp>
        <p:sp>
          <p:nvSpPr>
            <p:cNvPr id="30920" name="Freeform 181"/>
            <p:cNvSpPr>
              <a:spLocks/>
            </p:cNvSpPr>
            <p:nvPr/>
          </p:nvSpPr>
          <p:spPr bwMode="auto">
            <a:xfrm>
              <a:off x="1152" y="624"/>
              <a:ext cx="137" cy="321"/>
            </a:xfrm>
            <a:custGeom>
              <a:avLst/>
              <a:gdLst>
                <a:gd name="T0" fmla="*/ 136 w 137"/>
                <a:gd name="T1" fmla="*/ 160 h 321"/>
                <a:gd name="T2" fmla="*/ 128 w 137"/>
                <a:gd name="T3" fmla="*/ 224 h 321"/>
                <a:gd name="T4" fmla="*/ 112 w 137"/>
                <a:gd name="T5" fmla="*/ 272 h 321"/>
                <a:gd name="T6" fmla="*/ 104 w 137"/>
                <a:gd name="T7" fmla="*/ 296 h 321"/>
                <a:gd name="T8" fmla="*/ 96 w 137"/>
                <a:gd name="T9" fmla="*/ 304 h 321"/>
                <a:gd name="T10" fmla="*/ 80 w 137"/>
                <a:gd name="T11" fmla="*/ 320 h 321"/>
                <a:gd name="T12" fmla="*/ 72 w 137"/>
                <a:gd name="T13" fmla="*/ 320 h 321"/>
                <a:gd name="T14" fmla="*/ 56 w 137"/>
                <a:gd name="T15" fmla="*/ 320 h 321"/>
                <a:gd name="T16" fmla="*/ 40 w 137"/>
                <a:gd name="T17" fmla="*/ 304 h 321"/>
                <a:gd name="T18" fmla="*/ 32 w 137"/>
                <a:gd name="T19" fmla="*/ 296 h 321"/>
                <a:gd name="T20" fmla="*/ 24 w 137"/>
                <a:gd name="T21" fmla="*/ 272 h 321"/>
                <a:gd name="T22" fmla="*/ 8 w 137"/>
                <a:gd name="T23" fmla="*/ 224 h 321"/>
                <a:gd name="T24" fmla="*/ 0 w 137"/>
                <a:gd name="T25" fmla="*/ 160 h 321"/>
                <a:gd name="T26" fmla="*/ 8 w 137"/>
                <a:gd name="T27" fmla="*/ 96 h 321"/>
                <a:gd name="T28" fmla="*/ 24 w 137"/>
                <a:gd name="T29" fmla="*/ 48 h 321"/>
                <a:gd name="T30" fmla="*/ 32 w 137"/>
                <a:gd name="T31" fmla="*/ 24 h 321"/>
                <a:gd name="T32" fmla="*/ 40 w 137"/>
                <a:gd name="T33" fmla="*/ 8 h 321"/>
                <a:gd name="T34" fmla="*/ 56 w 137"/>
                <a:gd name="T35" fmla="*/ 0 h 321"/>
                <a:gd name="T36" fmla="*/ 72 w 137"/>
                <a:gd name="T37" fmla="*/ 0 h 321"/>
                <a:gd name="T38" fmla="*/ 80 w 137"/>
                <a:gd name="T39" fmla="*/ 0 h 321"/>
                <a:gd name="T40" fmla="*/ 96 w 137"/>
                <a:gd name="T41" fmla="*/ 8 h 321"/>
                <a:gd name="T42" fmla="*/ 104 w 137"/>
                <a:gd name="T43" fmla="*/ 24 h 321"/>
                <a:gd name="T44" fmla="*/ 112 w 137"/>
                <a:gd name="T45" fmla="*/ 48 h 321"/>
                <a:gd name="T46" fmla="*/ 128 w 137"/>
                <a:gd name="T47" fmla="*/ 96 h 321"/>
                <a:gd name="T48" fmla="*/ 136 w 137"/>
                <a:gd name="T49" fmla="*/ 160 h 32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321"/>
                <a:gd name="T77" fmla="*/ 137 w 137"/>
                <a:gd name="T78" fmla="*/ 321 h 32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321">
                  <a:moveTo>
                    <a:pt x="136" y="160"/>
                  </a:moveTo>
                  <a:lnTo>
                    <a:pt x="128" y="224"/>
                  </a:lnTo>
                  <a:lnTo>
                    <a:pt x="112" y="272"/>
                  </a:lnTo>
                  <a:lnTo>
                    <a:pt x="104" y="296"/>
                  </a:lnTo>
                  <a:lnTo>
                    <a:pt x="96" y="304"/>
                  </a:lnTo>
                  <a:lnTo>
                    <a:pt x="80" y="320"/>
                  </a:lnTo>
                  <a:lnTo>
                    <a:pt x="72" y="320"/>
                  </a:lnTo>
                  <a:lnTo>
                    <a:pt x="56" y="320"/>
                  </a:lnTo>
                  <a:lnTo>
                    <a:pt x="40" y="304"/>
                  </a:lnTo>
                  <a:lnTo>
                    <a:pt x="32" y="296"/>
                  </a:lnTo>
                  <a:lnTo>
                    <a:pt x="24" y="272"/>
                  </a:lnTo>
                  <a:lnTo>
                    <a:pt x="8" y="224"/>
                  </a:lnTo>
                  <a:lnTo>
                    <a:pt x="0" y="160"/>
                  </a:lnTo>
                  <a:lnTo>
                    <a:pt x="8" y="96"/>
                  </a:lnTo>
                  <a:lnTo>
                    <a:pt x="24" y="48"/>
                  </a:lnTo>
                  <a:lnTo>
                    <a:pt x="32" y="24"/>
                  </a:lnTo>
                  <a:lnTo>
                    <a:pt x="40" y="8"/>
                  </a:lnTo>
                  <a:lnTo>
                    <a:pt x="56" y="0"/>
                  </a:lnTo>
                  <a:lnTo>
                    <a:pt x="72" y="0"/>
                  </a:lnTo>
                  <a:lnTo>
                    <a:pt x="80" y="0"/>
                  </a:lnTo>
                  <a:lnTo>
                    <a:pt x="96" y="8"/>
                  </a:lnTo>
                  <a:lnTo>
                    <a:pt x="104" y="24"/>
                  </a:lnTo>
                  <a:lnTo>
                    <a:pt x="112" y="48"/>
                  </a:lnTo>
                  <a:lnTo>
                    <a:pt x="128" y="96"/>
                  </a:lnTo>
                  <a:lnTo>
                    <a:pt x="136" y="160"/>
                  </a:lnTo>
                </a:path>
              </a:pathLst>
            </a:custGeom>
            <a:noFill/>
            <a:ln w="12700" cap="rnd">
              <a:solidFill>
                <a:srgbClr val="000000"/>
              </a:solidFill>
              <a:round/>
              <a:headEnd/>
              <a:tailEnd/>
            </a:ln>
          </p:spPr>
          <p:txBody>
            <a:bodyPr/>
            <a:lstStyle/>
            <a:p>
              <a:endParaRPr lang="en-US"/>
            </a:p>
          </p:txBody>
        </p:sp>
      </p:grpSp>
      <p:sp>
        <p:nvSpPr>
          <p:cNvPr id="30759" name="Text Box 182"/>
          <p:cNvSpPr txBox="1">
            <a:spLocks noChangeArrowheads="1"/>
          </p:cNvSpPr>
          <p:nvPr/>
        </p:nvSpPr>
        <p:spPr bwMode="auto">
          <a:xfrm>
            <a:off x="6588125" y="2365375"/>
            <a:ext cx="769938" cy="581025"/>
          </a:xfrm>
          <a:prstGeom prst="rect">
            <a:avLst/>
          </a:prstGeom>
          <a:noFill/>
          <a:ln w="9525">
            <a:noFill/>
            <a:miter lim="800000"/>
            <a:headEnd/>
            <a:tailEnd/>
          </a:ln>
        </p:spPr>
        <p:txBody>
          <a:bodyPr wrap="none">
            <a:spAutoFit/>
          </a:bodyPr>
          <a:lstStyle/>
          <a:p>
            <a:pPr eaLnBrk="0" hangingPunct="0"/>
            <a:r>
              <a:rPr lang="en-US" sz="1600" b="1">
                <a:solidFill>
                  <a:schemeClr val="tx2"/>
                </a:solidFill>
                <a:latin typeface="Helvetica" charset="0"/>
              </a:rPr>
              <a:t>LMAN</a:t>
            </a:r>
          </a:p>
          <a:p>
            <a:pPr eaLnBrk="0" hangingPunct="0"/>
            <a:r>
              <a:rPr lang="en-US" sz="1600" b="1">
                <a:solidFill>
                  <a:schemeClr val="tx2"/>
                </a:solidFill>
                <a:latin typeface="Helvetica" charset="0"/>
              </a:rPr>
              <a:t>1 &amp; 2</a:t>
            </a:r>
            <a:endParaRPr lang="en-US" b="1">
              <a:solidFill>
                <a:schemeClr val="tx2"/>
              </a:solidFill>
              <a:latin typeface="Helvetica" charset="0"/>
            </a:endParaRPr>
          </a:p>
        </p:txBody>
      </p:sp>
      <p:sp>
        <p:nvSpPr>
          <p:cNvPr id="30760" name="Text Box 183"/>
          <p:cNvSpPr txBox="1">
            <a:spLocks noChangeArrowheads="1"/>
          </p:cNvSpPr>
          <p:nvPr/>
        </p:nvSpPr>
        <p:spPr bwMode="auto">
          <a:xfrm>
            <a:off x="6494463" y="4768850"/>
            <a:ext cx="793750" cy="336550"/>
          </a:xfrm>
          <a:prstGeom prst="rect">
            <a:avLst/>
          </a:prstGeom>
          <a:noFill/>
          <a:ln w="9525">
            <a:noFill/>
            <a:miter lim="800000"/>
            <a:headEnd/>
            <a:tailEnd/>
          </a:ln>
        </p:spPr>
        <p:txBody>
          <a:bodyPr wrap="none">
            <a:spAutoFit/>
          </a:bodyPr>
          <a:lstStyle/>
          <a:p>
            <a:pPr eaLnBrk="0" hangingPunct="0"/>
            <a:r>
              <a:rPr lang="en-US" sz="1600" b="1">
                <a:solidFill>
                  <a:schemeClr val="tx2"/>
                </a:solidFill>
                <a:latin typeface="Helvetica" charset="0"/>
              </a:rPr>
              <a:t>COP II</a:t>
            </a:r>
            <a:endParaRPr lang="en-US" sz="1600">
              <a:solidFill>
                <a:schemeClr val="tx2"/>
              </a:solidFill>
              <a:latin typeface="Helvetica" charset="0"/>
            </a:endParaRPr>
          </a:p>
        </p:txBody>
      </p:sp>
      <p:grpSp>
        <p:nvGrpSpPr>
          <p:cNvPr id="30761" name="Group 184"/>
          <p:cNvGrpSpPr>
            <a:grpSpLocks/>
          </p:cNvGrpSpPr>
          <p:nvPr/>
        </p:nvGrpSpPr>
        <p:grpSpPr bwMode="auto">
          <a:xfrm>
            <a:off x="8097838" y="3551238"/>
            <a:ext cx="660400" cy="473075"/>
            <a:chOff x="5101" y="2453"/>
            <a:chExt cx="416" cy="298"/>
          </a:xfrm>
        </p:grpSpPr>
        <p:sp>
          <p:nvSpPr>
            <p:cNvPr id="30848" name="Line 185"/>
            <p:cNvSpPr>
              <a:spLocks noChangeAspect="1" noChangeShapeType="1"/>
            </p:cNvSpPr>
            <p:nvPr/>
          </p:nvSpPr>
          <p:spPr bwMode="auto">
            <a:xfrm rot="5585534" flipH="1">
              <a:off x="5430" y="2664"/>
              <a:ext cx="57" cy="52"/>
            </a:xfrm>
            <a:prstGeom prst="line">
              <a:avLst/>
            </a:prstGeom>
            <a:noFill/>
            <a:ln w="19050">
              <a:solidFill>
                <a:srgbClr val="800080"/>
              </a:solidFill>
              <a:round/>
              <a:headEnd/>
              <a:tailEnd/>
            </a:ln>
          </p:spPr>
          <p:txBody>
            <a:bodyPr wrap="none" anchor="ctr"/>
            <a:lstStyle/>
            <a:p>
              <a:endParaRPr lang="en-US"/>
            </a:p>
          </p:txBody>
        </p:sp>
        <p:sp>
          <p:nvSpPr>
            <p:cNvPr id="30849" name="Oval 186"/>
            <p:cNvSpPr>
              <a:spLocks noChangeAspect="1" noChangeArrowheads="1"/>
            </p:cNvSpPr>
            <p:nvPr/>
          </p:nvSpPr>
          <p:spPr bwMode="auto">
            <a:xfrm rot="5585534">
              <a:off x="5317" y="2533"/>
              <a:ext cx="57" cy="53"/>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50" name="Oval 187"/>
            <p:cNvSpPr>
              <a:spLocks noChangeAspect="1" noChangeArrowheads="1"/>
            </p:cNvSpPr>
            <p:nvPr/>
          </p:nvSpPr>
          <p:spPr bwMode="auto">
            <a:xfrm rot="5585534">
              <a:off x="5391" y="2466"/>
              <a:ext cx="57" cy="54"/>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51" name="Oval 188"/>
            <p:cNvSpPr>
              <a:spLocks noChangeAspect="1" noChangeArrowheads="1"/>
            </p:cNvSpPr>
            <p:nvPr/>
          </p:nvSpPr>
          <p:spPr bwMode="auto">
            <a:xfrm rot="5585534">
              <a:off x="5387" y="2620"/>
              <a:ext cx="57" cy="52"/>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52" name="Oval 189"/>
            <p:cNvSpPr>
              <a:spLocks noChangeAspect="1" noChangeArrowheads="1"/>
            </p:cNvSpPr>
            <p:nvPr/>
          </p:nvSpPr>
          <p:spPr bwMode="auto">
            <a:xfrm rot="5585534">
              <a:off x="5460" y="2696"/>
              <a:ext cx="57" cy="54"/>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53" name="Oval 190"/>
            <p:cNvSpPr>
              <a:spLocks noChangeAspect="1" noChangeArrowheads="1"/>
            </p:cNvSpPr>
            <p:nvPr/>
          </p:nvSpPr>
          <p:spPr bwMode="auto">
            <a:xfrm rot="5585534">
              <a:off x="5462" y="2590"/>
              <a:ext cx="57" cy="53"/>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54" name="Line 191"/>
            <p:cNvSpPr>
              <a:spLocks noChangeAspect="1" noChangeShapeType="1"/>
            </p:cNvSpPr>
            <p:nvPr/>
          </p:nvSpPr>
          <p:spPr bwMode="auto">
            <a:xfrm rot="5585534" flipH="1">
              <a:off x="5361" y="2585"/>
              <a:ext cx="57" cy="52"/>
            </a:xfrm>
            <a:prstGeom prst="line">
              <a:avLst/>
            </a:prstGeom>
            <a:noFill/>
            <a:ln w="19050">
              <a:solidFill>
                <a:srgbClr val="800080"/>
              </a:solidFill>
              <a:round/>
              <a:headEnd/>
              <a:tailEnd/>
            </a:ln>
          </p:spPr>
          <p:txBody>
            <a:bodyPr wrap="none" anchor="ctr"/>
            <a:lstStyle/>
            <a:p>
              <a:endParaRPr lang="en-US"/>
            </a:p>
          </p:txBody>
        </p:sp>
        <p:sp>
          <p:nvSpPr>
            <p:cNvPr id="30855" name="Line 192"/>
            <p:cNvSpPr>
              <a:spLocks noChangeAspect="1" noChangeShapeType="1"/>
            </p:cNvSpPr>
            <p:nvPr/>
          </p:nvSpPr>
          <p:spPr bwMode="auto">
            <a:xfrm rot="185534" flipH="1">
              <a:off x="5424" y="2604"/>
              <a:ext cx="65" cy="46"/>
            </a:xfrm>
            <a:prstGeom prst="line">
              <a:avLst/>
            </a:prstGeom>
            <a:noFill/>
            <a:ln w="19050">
              <a:solidFill>
                <a:srgbClr val="800080"/>
              </a:solidFill>
              <a:round/>
              <a:headEnd/>
              <a:tailEnd/>
            </a:ln>
          </p:spPr>
          <p:txBody>
            <a:bodyPr wrap="none" anchor="ctr"/>
            <a:lstStyle/>
            <a:p>
              <a:endParaRPr lang="en-US"/>
            </a:p>
          </p:txBody>
        </p:sp>
        <p:sp>
          <p:nvSpPr>
            <p:cNvPr id="30856" name="Line 193"/>
            <p:cNvSpPr>
              <a:spLocks noChangeAspect="1" noChangeShapeType="1"/>
            </p:cNvSpPr>
            <p:nvPr/>
          </p:nvSpPr>
          <p:spPr bwMode="auto">
            <a:xfrm rot="185534" flipH="1">
              <a:off x="5345" y="2516"/>
              <a:ext cx="65" cy="46"/>
            </a:xfrm>
            <a:prstGeom prst="line">
              <a:avLst/>
            </a:prstGeom>
            <a:noFill/>
            <a:ln w="19050">
              <a:solidFill>
                <a:srgbClr val="800080"/>
              </a:solidFill>
              <a:round/>
              <a:headEnd/>
              <a:tailEnd/>
            </a:ln>
          </p:spPr>
          <p:txBody>
            <a:bodyPr wrap="none" anchor="ctr"/>
            <a:lstStyle/>
            <a:p>
              <a:endParaRPr lang="en-US"/>
            </a:p>
          </p:txBody>
        </p:sp>
        <p:sp>
          <p:nvSpPr>
            <p:cNvPr id="30857" name="Oval 194"/>
            <p:cNvSpPr>
              <a:spLocks noChangeArrowheads="1"/>
            </p:cNvSpPr>
            <p:nvPr/>
          </p:nvSpPr>
          <p:spPr bwMode="auto">
            <a:xfrm>
              <a:off x="5101" y="2453"/>
              <a:ext cx="207" cy="209"/>
            </a:xfrm>
            <a:prstGeom prst="ellipse">
              <a:avLst/>
            </a:prstGeom>
            <a:solidFill>
              <a:srgbClr val="800080"/>
            </a:solidFill>
            <a:ln w="12700">
              <a:solidFill>
                <a:srgbClr val="800080"/>
              </a:solidFill>
              <a:round/>
              <a:headEnd/>
              <a:tailEnd/>
            </a:ln>
          </p:spPr>
          <p:txBody>
            <a:bodyPr wrap="none" anchor="ctr"/>
            <a:lstStyle/>
            <a:p>
              <a:endParaRPr lang="en-US"/>
            </a:p>
          </p:txBody>
        </p:sp>
      </p:grpSp>
      <p:sp>
        <p:nvSpPr>
          <p:cNvPr id="30762" name="Oval 195"/>
          <p:cNvSpPr>
            <a:spLocks noChangeArrowheads="1"/>
          </p:cNvSpPr>
          <p:nvPr/>
        </p:nvSpPr>
        <p:spPr bwMode="auto">
          <a:xfrm>
            <a:off x="5967413" y="3484563"/>
            <a:ext cx="328612" cy="331787"/>
          </a:xfrm>
          <a:prstGeom prst="ellipse">
            <a:avLst/>
          </a:prstGeom>
          <a:solidFill>
            <a:srgbClr val="800080"/>
          </a:solidFill>
          <a:ln w="12700">
            <a:solidFill>
              <a:srgbClr val="800080"/>
            </a:solidFill>
            <a:round/>
            <a:headEnd/>
            <a:tailEnd/>
          </a:ln>
        </p:spPr>
        <p:txBody>
          <a:bodyPr wrap="none" anchor="ctr"/>
          <a:lstStyle/>
          <a:p>
            <a:endParaRPr lang="en-US"/>
          </a:p>
        </p:txBody>
      </p:sp>
      <p:grpSp>
        <p:nvGrpSpPr>
          <p:cNvPr id="30763" name="Group 196"/>
          <p:cNvGrpSpPr>
            <a:grpSpLocks/>
          </p:cNvGrpSpPr>
          <p:nvPr/>
        </p:nvGrpSpPr>
        <p:grpSpPr bwMode="auto">
          <a:xfrm>
            <a:off x="4664075" y="3551238"/>
            <a:ext cx="792163" cy="465137"/>
            <a:chOff x="2938" y="2453"/>
            <a:chExt cx="499" cy="293"/>
          </a:xfrm>
        </p:grpSpPr>
        <p:sp>
          <p:nvSpPr>
            <p:cNvPr id="30828" name="Line 197"/>
            <p:cNvSpPr>
              <a:spLocks noChangeAspect="1" noChangeShapeType="1"/>
            </p:cNvSpPr>
            <p:nvPr/>
          </p:nvSpPr>
          <p:spPr bwMode="auto">
            <a:xfrm rot="5400000">
              <a:off x="3133" y="2524"/>
              <a:ext cx="0" cy="63"/>
            </a:xfrm>
            <a:prstGeom prst="line">
              <a:avLst/>
            </a:prstGeom>
            <a:noFill/>
            <a:ln w="19050">
              <a:solidFill>
                <a:srgbClr val="800080"/>
              </a:solidFill>
              <a:round/>
              <a:headEnd/>
              <a:tailEnd/>
            </a:ln>
          </p:spPr>
          <p:txBody>
            <a:bodyPr wrap="none" anchor="ctr"/>
            <a:lstStyle/>
            <a:p>
              <a:endParaRPr lang="en-US"/>
            </a:p>
          </p:txBody>
        </p:sp>
        <p:grpSp>
          <p:nvGrpSpPr>
            <p:cNvPr id="30829" name="Group 198"/>
            <p:cNvGrpSpPr>
              <a:grpSpLocks/>
            </p:cNvGrpSpPr>
            <p:nvPr/>
          </p:nvGrpSpPr>
          <p:grpSpPr bwMode="auto">
            <a:xfrm rot="5487603">
              <a:off x="3149" y="2459"/>
              <a:ext cx="293" cy="282"/>
              <a:chOff x="4704" y="1200"/>
              <a:chExt cx="434" cy="368"/>
            </a:xfrm>
          </p:grpSpPr>
          <p:sp>
            <p:nvSpPr>
              <p:cNvPr id="30831" name="Line 199"/>
              <p:cNvSpPr>
                <a:spLocks noChangeAspect="1" noChangeShapeType="1"/>
              </p:cNvSpPr>
              <p:nvPr/>
            </p:nvSpPr>
            <p:spPr bwMode="auto">
              <a:xfrm flipH="1">
                <a:off x="5008" y="1345"/>
                <a:ext cx="84" cy="68"/>
              </a:xfrm>
              <a:prstGeom prst="line">
                <a:avLst/>
              </a:prstGeom>
              <a:noFill/>
              <a:ln w="19050">
                <a:solidFill>
                  <a:srgbClr val="800080"/>
                </a:solidFill>
                <a:round/>
                <a:headEnd/>
                <a:tailEnd/>
              </a:ln>
            </p:spPr>
            <p:txBody>
              <a:bodyPr wrap="none" anchor="ctr"/>
              <a:lstStyle/>
              <a:p>
                <a:endParaRPr lang="en-US"/>
              </a:p>
            </p:txBody>
          </p:sp>
          <p:sp>
            <p:nvSpPr>
              <p:cNvPr id="30832" name="Oval 200"/>
              <p:cNvSpPr>
                <a:spLocks noChangeAspect="1" noChangeArrowheads="1"/>
              </p:cNvSpPr>
              <p:nvPr/>
            </p:nvSpPr>
            <p:spPr bwMode="auto">
              <a:xfrm>
                <a:off x="4719" y="1200"/>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33" name="Oval 201"/>
              <p:cNvSpPr>
                <a:spLocks noChangeAspect="1" noChangeArrowheads="1"/>
              </p:cNvSpPr>
              <p:nvPr/>
            </p:nvSpPr>
            <p:spPr bwMode="auto">
              <a:xfrm>
                <a:off x="4827" y="1499"/>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34" name="Oval 202"/>
              <p:cNvSpPr>
                <a:spLocks noChangeAspect="1" noChangeArrowheads="1"/>
              </p:cNvSpPr>
              <p:nvPr/>
            </p:nvSpPr>
            <p:spPr bwMode="auto">
              <a:xfrm>
                <a:off x="5054" y="1200"/>
                <a:ext cx="84" cy="69"/>
              </a:xfrm>
              <a:prstGeom prst="ellipse">
                <a:avLst/>
              </a:prstGeom>
              <a:solidFill>
                <a:srgbClr val="800080"/>
              </a:solidFill>
              <a:ln w="9525">
                <a:solidFill>
                  <a:srgbClr val="800080"/>
                </a:solidFill>
                <a:round/>
                <a:headEnd/>
                <a:tailEnd/>
              </a:ln>
            </p:spPr>
            <p:txBody>
              <a:bodyPr rot="10800000" vert="eaVert" wrap="none" anchor="ctr"/>
              <a:lstStyle/>
              <a:p>
                <a:pPr algn="ctr" eaLnBrk="0" hangingPunct="0"/>
                <a:endParaRPr lang="en-US" sz="2400">
                  <a:solidFill>
                    <a:schemeClr val="tx2"/>
                  </a:solidFill>
                  <a:latin typeface="Helvetica" charset="0"/>
                </a:endParaRPr>
              </a:p>
            </p:txBody>
          </p:sp>
          <p:sp>
            <p:nvSpPr>
              <p:cNvPr id="30835" name="Oval 203"/>
              <p:cNvSpPr>
                <a:spLocks noChangeAspect="1" noChangeArrowheads="1"/>
              </p:cNvSpPr>
              <p:nvPr/>
            </p:nvSpPr>
            <p:spPr bwMode="auto">
              <a:xfrm>
                <a:off x="4887" y="1200"/>
                <a:ext cx="83" cy="69"/>
              </a:xfrm>
              <a:prstGeom prst="ellipse">
                <a:avLst/>
              </a:prstGeom>
              <a:solidFill>
                <a:srgbClr val="800080"/>
              </a:solidFill>
              <a:ln w="9525">
                <a:solidFill>
                  <a:srgbClr val="800080"/>
                </a:solidFill>
                <a:round/>
                <a:headEnd/>
                <a:tailEnd/>
              </a:ln>
            </p:spPr>
            <p:txBody>
              <a:bodyPr rot="10800000" vert="eaVert" wrap="none" anchor="ctr"/>
              <a:lstStyle/>
              <a:p>
                <a:pPr algn="ctr" eaLnBrk="0" hangingPunct="0"/>
                <a:endParaRPr lang="en-US" sz="2400">
                  <a:solidFill>
                    <a:schemeClr val="tx2"/>
                  </a:solidFill>
                  <a:latin typeface="Helvetica" charset="0"/>
                </a:endParaRPr>
              </a:p>
            </p:txBody>
          </p:sp>
          <p:sp>
            <p:nvSpPr>
              <p:cNvPr id="30836" name="Line 204"/>
              <p:cNvSpPr>
                <a:spLocks noChangeAspect="1" noChangeShapeType="1"/>
              </p:cNvSpPr>
              <p:nvPr/>
            </p:nvSpPr>
            <p:spPr bwMode="auto">
              <a:xfrm>
                <a:off x="4933" y="1248"/>
                <a:ext cx="0" cy="69"/>
              </a:xfrm>
              <a:prstGeom prst="line">
                <a:avLst/>
              </a:prstGeom>
              <a:noFill/>
              <a:ln w="19050">
                <a:solidFill>
                  <a:srgbClr val="800080"/>
                </a:solidFill>
                <a:round/>
                <a:headEnd/>
                <a:tailEnd/>
              </a:ln>
            </p:spPr>
            <p:txBody>
              <a:bodyPr wrap="none" anchor="ctr"/>
              <a:lstStyle/>
              <a:p>
                <a:endParaRPr lang="en-US"/>
              </a:p>
            </p:txBody>
          </p:sp>
          <p:sp>
            <p:nvSpPr>
              <p:cNvPr id="30837" name="Oval 205"/>
              <p:cNvSpPr>
                <a:spLocks noChangeAspect="1" noChangeArrowheads="1"/>
              </p:cNvSpPr>
              <p:nvPr/>
            </p:nvSpPr>
            <p:spPr bwMode="auto">
              <a:xfrm>
                <a:off x="4719" y="1406"/>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38" name="Line 206"/>
              <p:cNvSpPr>
                <a:spLocks noChangeAspect="1" noChangeShapeType="1"/>
              </p:cNvSpPr>
              <p:nvPr/>
            </p:nvSpPr>
            <p:spPr bwMode="auto">
              <a:xfrm>
                <a:off x="4740" y="1245"/>
                <a:ext cx="0" cy="68"/>
              </a:xfrm>
              <a:prstGeom prst="line">
                <a:avLst/>
              </a:prstGeom>
              <a:noFill/>
              <a:ln w="19050">
                <a:solidFill>
                  <a:srgbClr val="800080"/>
                </a:solidFill>
                <a:round/>
                <a:headEnd/>
                <a:tailEnd/>
              </a:ln>
            </p:spPr>
            <p:txBody>
              <a:bodyPr wrap="none" anchor="ctr"/>
              <a:lstStyle/>
              <a:p>
                <a:endParaRPr lang="en-US"/>
              </a:p>
            </p:txBody>
          </p:sp>
          <p:sp>
            <p:nvSpPr>
              <p:cNvPr id="30839" name="Oval 207"/>
              <p:cNvSpPr>
                <a:spLocks noChangeAspect="1" noChangeArrowheads="1"/>
              </p:cNvSpPr>
              <p:nvPr/>
            </p:nvSpPr>
            <p:spPr bwMode="auto">
              <a:xfrm>
                <a:off x="4946" y="1402"/>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40" name="Oval 208"/>
              <p:cNvSpPr>
                <a:spLocks noChangeAspect="1" noChangeArrowheads="1"/>
              </p:cNvSpPr>
              <p:nvPr/>
            </p:nvSpPr>
            <p:spPr bwMode="auto">
              <a:xfrm>
                <a:off x="5054" y="1302"/>
                <a:ext cx="84" cy="7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41" name="Oval 209"/>
              <p:cNvSpPr>
                <a:spLocks noChangeAspect="1" noChangeArrowheads="1"/>
              </p:cNvSpPr>
              <p:nvPr/>
            </p:nvSpPr>
            <p:spPr bwMode="auto">
              <a:xfrm>
                <a:off x="4704"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42" name="Oval 210"/>
              <p:cNvSpPr>
                <a:spLocks noChangeAspect="1" noChangeArrowheads="1"/>
              </p:cNvSpPr>
              <p:nvPr/>
            </p:nvSpPr>
            <p:spPr bwMode="auto">
              <a:xfrm>
                <a:off x="4896"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43" name="Line 211"/>
              <p:cNvSpPr>
                <a:spLocks noChangeAspect="1" noChangeShapeType="1"/>
              </p:cNvSpPr>
              <p:nvPr/>
            </p:nvSpPr>
            <p:spPr bwMode="auto">
              <a:xfrm>
                <a:off x="4740" y="1356"/>
                <a:ext cx="0" cy="68"/>
              </a:xfrm>
              <a:prstGeom prst="line">
                <a:avLst/>
              </a:prstGeom>
              <a:noFill/>
              <a:ln w="19050">
                <a:solidFill>
                  <a:srgbClr val="800080"/>
                </a:solidFill>
                <a:round/>
                <a:headEnd/>
                <a:tailEnd/>
              </a:ln>
            </p:spPr>
            <p:txBody>
              <a:bodyPr wrap="none" anchor="ctr"/>
              <a:lstStyle/>
              <a:p>
                <a:endParaRPr lang="en-US"/>
              </a:p>
            </p:txBody>
          </p:sp>
          <p:sp>
            <p:nvSpPr>
              <p:cNvPr id="30844" name="Line 212"/>
              <p:cNvSpPr>
                <a:spLocks noChangeAspect="1" noChangeShapeType="1"/>
              </p:cNvSpPr>
              <p:nvPr/>
            </p:nvSpPr>
            <p:spPr bwMode="auto">
              <a:xfrm flipH="1">
                <a:off x="4896" y="1440"/>
                <a:ext cx="84" cy="68"/>
              </a:xfrm>
              <a:prstGeom prst="line">
                <a:avLst/>
              </a:prstGeom>
              <a:noFill/>
              <a:ln w="19050">
                <a:solidFill>
                  <a:srgbClr val="800080"/>
                </a:solidFill>
                <a:round/>
                <a:headEnd/>
                <a:tailEnd/>
              </a:ln>
            </p:spPr>
            <p:txBody>
              <a:bodyPr wrap="none" anchor="ctr"/>
              <a:lstStyle/>
              <a:p>
                <a:endParaRPr lang="en-US"/>
              </a:p>
            </p:txBody>
          </p:sp>
          <p:sp>
            <p:nvSpPr>
              <p:cNvPr id="30845" name="Line 213"/>
              <p:cNvSpPr>
                <a:spLocks noChangeAspect="1" noChangeShapeType="1"/>
              </p:cNvSpPr>
              <p:nvPr/>
            </p:nvSpPr>
            <p:spPr bwMode="auto">
              <a:xfrm>
                <a:off x="5088" y="1248"/>
                <a:ext cx="0" cy="68"/>
              </a:xfrm>
              <a:prstGeom prst="line">
                <a:avLst/>
              </a:prstGeom>
              <a:noFill/>
              <a:ln w="19050">
                <a:solidFill>
                  <a:srgbClr val="800080"/>
                </a:solidFill>
                <a:round/>
                <a:headEnd/>
                <a:tailEnd/>
              </a:ln>
            </p:spPr>
            <p:txBody>
              <a:bodyPr wrap="none" anchor="ctr"/>
              <a:lstStyle/>
              <a:p>
                <a:endParaRPr lang="en-US"/>
              </a:p>
            </p:txBody>
          </p:sp>
          <p:sp>
            <p:nvSpPr>
              <p:cNvPr id="30846" name="Line 214"/>
              <p:cNvSpPr>
                <a:spLocks noChangeAspect="1" noChangeShapeType="1"/>
              </p:cNvSpPr>
              <p:nvPr/>
            </p:nvSpPr>
            <p:spPr bwMode="auto">
              <a:xfrm rot="16200000" flipH="1">
                <a:off x="4916" y="1352"/>
                <a:ext cx="84" cy="68"/>
              </a:xfrm>
              <a:prstGeom prst="line">
                <a:avLst/>
              </a:prstGeom>
              <a:noFill/>
              <a:ln w="19050">
                <a:solidFill>
                  <a:srgbClr val="800080"/>
                </a:solidFill>
                <a:round/>
                <a:headEnd/>
                <a:tailEnd/>
              </a:ln>
            </p:spPr>
            <p:txBody>
              <a:bodyPr wrap="none" anchor="ctr"/>
              <a:lstStyle/>
              <a:p>
                <a:endParaRPr lang="en-US"/>
              </a:p>
            </p:txBody>
          </p:sp>
          <p:sp>
            <p:nvSpPr>
              <p:cNvPr id="30847" name="Line 215"/>
              <p:cNvSpPr>
                <a:spLocks noChangeAspect="1" noChangeShapeType="1"/>
              </p:cNvSpPr>
              <p:nvPr/>
            </p:nvSpPr>
            <p:spPr bwMode="auto">
              <a:xfrm rot="16200000" flipH="1">
                <a:off x="4792" y="1460"/>
                <a:ext cx="84" cy="68"/>
              </a:xfrm>
              <a:prstGeom prst="line">
                <a:avLst/>
              </a:prstGeom>
              <a:noFill/>
              <a:ln w="19050">
                <a:solidFill>
                  <a:srgbClr val="800080"/>
                </a:solidFill>
                <a:round/>
                <a:headEnd/>
                <a:tailEnd/>
              </a:ln>
            </p:spPr>
            <p:txBody>
              <a:bodyPr wrap="none" anchor="ctr"/>
              <a:lstStyle/>
              <a:p>
                <a:endParaRPr lang="en-US"/>
              </a:p>
            </p:txBody>
          </p:sp>
        </p:grpSp>
        <p:sp>
          <p:nvSpPr>
            <p:cNvPr id="30830" name="Oval 216"/>
            <p:cNvSpPr>
              <a:spLocks noChangeArrowheads="1"/>
            </p:cNvSpPr>
            <p:nvPr/>
          </p:nvSpPr>
          <p:spPr bwMode="auto">
            <a:xfrm>
              <a:off x="2938" y="2453"/>
              <a:ext cx="207" cy="209"/>
            </a:xfrm>
            <a:prstGeom prst="ellipse">
              <a:avLst/>
            </a:prstGeom>
            <a:solidFill>
              <a:srgbClr val="800080"/>
            </a:solidFill>
            <a:ln w="12700">
              <a:solidFill>
                <a:srgbClr val="800080"/>
              </a:solidFill>
              <a:round/>
              <a:headEnd/>
              <a:tailEnd/>
            </a:ln>
          </p:spPr>
          <p:txBody>
            <a:bodyPr wrap="none" anchor="ctr"/>
            <a:lstStyle/>
            <a:p>
              <a:endParaRPr lang="en-US"/>
            </a:p>
          </p:txBody>
        </p:sp>
      </p:grpSp>
      <p:sp>
        <p:nvSpPr>
          <p:cNvPr id="30764" name="Text Box 217"/>
          <p:cNvSpPr txBox="1">
            <a:spLocks noChangeArrowheads="1"/>
          </p:cNvSpPr>
          <p:nvPr/>
        </p:nvSpPr>
        <p:spPr bwMode="auto">
          <a:xfrm>
            <a:off x="1681163" y="3740150"/>
            <a:ext cx="322262" cy="730250"/>
          </a:xfrm>
          <a:prstGeom prst="rect">
            <a:avLst/>
          </a:prstGeom>
          <a:noFill/>
          <a:ln w="9525">
            <a:noFill/>
            <a:miter lim="800000"/>
            <a:headEnd/>
            <a:tailEnd/>
          </a:ln>
        </p:spPr>
        <p:txBody>
          <a:bodyPr wrap="none">
            <a:spAutoFit/>
          </a:bodyPr>
          <a:lstStyle/>
          <a:p>
            <a:pPr eaLnBrk="0" hangingPunct="0"/>
            <a:r>
              <a:rPr lang="en-US" sz="1400" b="1">
                <a:solidFill>
                  <a:schemeClr val="tx2"/>
                </a:solidFill>
                <a:latin typeface="Helvetica" charset="0"/>
              </a:rPr>
              <a:t>G</a:t>
            </a:r>
          </a:p>
          <a:p>
            <a:pPr eaLnBrk="0" hangingPunct="0"/>
            <a:r>
              <a:rPr lang="en-US" sz="1400" b="1">
                <a:solidFill>
                  <a:schemeClr val="tx2"/>
                </a:solidFill>
                <a:latin typeface="Helvetica" charset="0"/>
              </a:rPr>
              <a:t>G</a:t>
            </a:r>
          </a:p>
          <a:p>
            <a:pPr eaLnBrk="0" hangingPunct="0"/>
            <a:r>
              <a:rPr lang="en-US" sz="1400" b="1">
                <a:solidFill>
                  <a:schemeClr val="tx2"/>
                </a:solidFill>
                <a:latin typeface="Helvetica" charset="0"/>
              </a:rPr>
              <a:t>G</a:t>
            </a:r>
          </a:p>
        </p:txBody>
      </p:sp>
      <p:grpSp>
        <p:nvGrpSpPr>
          <p:cNvPr id="30765" name="Group 218"/>
          <p:cNvGrpSpPr>
            <a:grpSpLocks/>
          </p:cNvGrpSpPr>
          <p:nvPr/>
        </p:nvGrpSpPr>
        <p:grpSpPr bwMode="auto">
          <a:xfrm>
            <a:off x="1543050" y="4441825"/>
            <a:ext cx="747713" cy="941388"/>
            <a:chOff x="972" y="3014"/>
            <a:chExt cx="471" cy="593"/>
          </a:xfrm>
        </p:grpSpPr>
        <p:sp>
          <p:nvSpPr>
            <p:cNvPr id="30809" name="AutoShape 219"/>
            <p:cNvSpPr>
              <a:spLocks noChangeAspect="1" noChangeArrowheads="1"/>
            </p:cNvSpPr>
            <p:nvPr/>
          </p:nvSpPr>
          <p:spPr bwMode="auto">
            <a:xfrm rot="-86660">
              <a:off x="972" y="3345"/>
              <a:ext cx="471" cy="262"/>
            </a:xfrm>
            <a:custGeom>
              <a:avLst/>
              <a:gdLst>
                <a:gd name="T0" fmla="*/ 236 w 21600"/>
                <a:gd name="T1" fmla="*/ 0 h 21600"/>
                <a:gd name="T2" fmla="*/ 59 w 21600"/>
                <a:gd name="T3" fmla="*/ 131 h 21600"/>
                <a:gd name="T4" fmla="*/ 236 w 21600"/>
                <a:gd name="T5" fmla="*/ 66 h 21600"/>
                <a:gd name="T6" fmla="*/ 412 w 21600"/>
                <a:gd name="T7" fmla="*/ 131 h 21600"/>
                <a:gd name="T8" fmla="*/ 0 60000 65536"/>
                <a:gd name="T9" fmla="*/ 0 60000 65536"/>
                <a:gd name="T10" fmla="*/ 0 60000 65536"/>
                <a:gd name="T11" fmla="*/ 0 60000 65536"/>
                <a:gd name="T12" fmla="*/ 0 w 21600"/>
                <a:gd name="T13" fmla="*/ 0 h 21600"/>
                <a:gd name="T14" fmla="*/ 21600 w 21600"/>
                <a:gd name="T15" fmla="*/ 775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800080"/>
            </a:solidFill>
            <a:ln w="9525">
              <a:solidFill>
                <a:srgbClr val="800080"/>
              </a:solidFill>
              <a:miter lim="800000"/>
              <a:headEnd/>
              <a:tailEnd/>
            </a:ln>
          </p:spPr>
          <p:txBody>
            <a:bodyPr wrap="none" anchor="ctr"/>
            <a:lstStyle/>
            <a:p>
              <a:endParaRPr lang="en-US"/>
            </a:p>
          </p:txBody>
        </p:sp>
        <p:grpSp>
          <p:nvGrpSpPr>
            <p:cNvPr id="30810" name="Group 220"/>
            <p:cNvGrpSpPr>
              <a:grpSpLocks/>
            </p:cNvGrpSpPr>
            <p:nvPr/>
          </p:nvGrpSpPr>
          <p:grpSpPr bwMode="auto">
            <a:xfrm>
              <a:off x="1119" y="3014"/>
              <a:ext cx="258" cy="320"/>
              <a:chOff x="4704" y="1200"/>
              <a:chExt cx="434" cy="368"/>
            </a:xfrm>
          </p:grpSpPr>
          <p:sp>
            <p:nvSpPr>
              <p:cNvPr id="30811" name="Line 221"/>
              <p:cNvSpPr>
                <a:spLocks noChangeAspect="1" noChangeShapeType="1"/>
              </p:cNvSpPr>
              <p:nvPr/>
            </p:nvSpPr>
            <p:spPr bwMode="auto">
              <a:xfrm flipH="1">
                <a:off x="5008" y="1345"/>
                <a:ext cx="84" cy="68"/>
              </a:xfrm>
              <a:prstGeom prst="line">
                <a:avLst/>
              </a:prstGeom>
              <a:noFill/>
              <a:ln w="19050">
                <a:solidFill>
                  <a:srgbClr val="800080"/>
                </a:solidFill>
                <a:round/>
                <a:headEnd/>
                <a:tailEnd/>
              </a:ln>
            </p:spPr>
            <p:txBody>
              <a:bodyPr wrap="none" anchor="ctr"/>
              <a:lstStyle/>
              <a:p>
                <a:endParaRPr lang="en-US"/>
              </a:p>
            </p:txBody>
          </p:sp>
          <p:sp>
            <p:nvSpPr>
              <p:cNvPr id="30812" name="Oval 222"/>
              <p:cNvSpPr>
                <a:spLocks noChangeAspect="1" noChangeArrowheads="1"/>
              </p:cNvSpPr>
              <p:nvPr/>
            </p:nvSpPr>
            <p:spPr bwMode="auto">
              <a:xfrm>
                <a:off x="4719" y="1200"/>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13" name="Oval 223"/>
              <p:cNvSpPr>
                <a:spLocks noChangeAspect="1" noChangeArrowheads="1"/>
              </p:cNvSpPr>
              <p:nvPr/>
            </p:nvSpPr>
            <p:spPr bwMode="auto">
              <a:xfrm>
                <a:off x="4827" y="1499"/>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14" name="Oval 224"/>
              <p:cNvSpPr>
                <a:spLocks noChangeAspect="1" noChangeArrowheads="1"/>
              </p:cNvSpPr>
              <p:nvPr/>
            </p:nvSpPr>
            <p:spPr bwMode="auto">
              <a:xfrm>
                <a:off x="5054" y="1200"/>
                <a:ext cx="84" cy="69"/>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tx2"/>
                  </a:solidFill>
                  <a:latin typeface="Helvetica" charset="0"/>
                </a:endParaRPr>
              </a:p>
            </p:txBody>
          </p:sp>
          <p:sp>
            <p:nvSpPr>
              <p:cNvPr id="30815" name="Oval 225"/>
              <p:cNvSpPr>
                <a:spLocks noChangeAspect="1" noChangeArrowheads="1"/>
              </p:cNvSpPr>
              <p:nvPr/>
            </p:nvSpPr>
            <p:spPr bwMode="auto">
              <a:xfrm>
                <a:off x="4887" y="1200"/>
                <a:ext cx="83" cy="69"/>
              </a:xfrm>
              <a:prstGeom prst="ellipse">
                <a:avLst/>
              </a:prstGeom>
              <a:solidFill>
                <a:srgbClr val="800080"/>
              </a:solidFill>
              <a:ln w="9525">
                <a:solidFill>
                  <a:srgbClr val="800080"/>
                </a:solidFill>
                <a:round/>
                <a:headEnd/>
                <a:tailEnd/>
              </a:ln>
            </p:spPr>
            <p:txBody>
              <a:bodyPr wrap="none" anchor="ctr"/>
              <a:lstStyle/>
              <a:p>
                <a:pPr algn="ctr" eaLnBrk="0" hangingPunct="0"/>
                <a:endParaRPr lang="en-US" sz="2400">
                  <a:solidFill>
                    <a:schemeClr val="tx2"/>
                  </a:solidFill>
                  <a:latin typeface="Helvetica" charset="0"/>
                </a:endParaRPr>
              </a:p>
            </p:txBody>
          </p:sp>
          <p:sp>
            <p:nvSpPr>
              <p:cNvPr id="30816" name="Line 226"/>
              <p:cNvSpPr>
                <a:spLocks noChangeAspect="1" noChangeShapeType="1"/>
              </p:cNvSpPr>
              <p:nvPr/>
            </p:nvSpPr>
            <p:spPr bwMode="auto">
              <a:xfrm>
                <a:off x="4933" y="1248"/>
                <a:ext cx="0" cy="69"/>
              </a:xfrm>
              <a:prstGeom prst="line">
                <a:avLst/>
              </a:prstGeom>
              <a:noFill/>
              <a:ln w="19050">
                <a:solidFill>
                  <a:srgbClr val="800080"/>
                </a:solidFill>
                <a:round/>
                <a:headEnd/>
                <a:tailEnd/>
              </a:ln>
            </p:spPr>
            <p:txBody>
              <a:bodyPr wrap="none" anchor="ctr"/>
              <a:lstStyle/>
              <a:p>
                <a:endParaRPr lang="en-US"/>
              </a:p>
            </p:txBody>
          </p:sp>
          <p:sp>
            <p:nvSpPr>
              <p:cNvPr id="30817" name="Oval 227"/>
              <p:cNvSpPr>
                <a:spLocks noChangeAspect="1" noChangeArrowheads="1"/>
              </p:cNvSpPr>
              <p:nvPr/>
            </p:nvSpPr>
            <p:spPr bwMode="auto">
              <a:xfrm>
                <a:off x="4719" y="1406"/>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18" name="Line 228"/>
              <p:cNvSpPr>
                <a:spLocks noChangeAspect="1" noChangeShapeType="1"/>
              </p:cNvSpPr>
              <p:nvPr/>
            </p:nvSpPr>
            <p:spPr bwMode="auto">
              <a:xfrm>
                <a:off x="4740" y="1245"/>
                <a:ext cx="0" cy="68"/>
              </a:xfrm>
              <a:prstGeom prst="line">
                <a:avLst/>
              </a:prstGeom>
              <a:noFill/>
              <a:ln w="19050">
                <a:solidFill>
                  <a:srgbClr val="800080"/>
                </a:solidFill>
                <a:round/>
                <a:headEnd/>
                <a:tailEnd/>
              </a:ln>
            </p:spPr>
            <p:txBody>
              <a:bodyPr wrap="none" anchor="ctr"/>
              <a:lstStyle/>
              <a:p>
                <a:endParaRPr lang="en-US"/>
              </a:p>
            </p:txBody>
          </p:sp>
          <p:sp>
            <p:nvSpPr>
              <p:cNvPr id="30819" name="Oval 229"/>
              <p:cNvSpPr>
                <a:spLocks noChangeAspect="1" noChangeArrowheads="1"/>
              </p:cNvSpPr>
              <p:nvPr/>
            </p:nvSpPr>
            <p:spPr bwMode="auto">
              <a:xfrm>
                <a:off x="4946" y="1402"/>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20" name="Oval 230"/>
              <p:cNvSpPr>
                <a:spLocks noChangeAspect="1" noChangeArrowheads="1"/>
              </p:cNvSpPr>
              <p:nvPr/>
            </p:nvSpPr>
            <p:spPr bwMode="auto">
              <a:xfrm>
                <a:off x="5054" y="1302"/>
                <a:ext cx="84" cy="7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21" name="Oval 231"/>
              <p:cNvSpPr>
                <a:spLocks noChangeAspect="1" noChangeArrowheads="1"/>
              </p:cNvSpPr>
              <p:nvPr/>
            </p:nvSpPr>
            <p:spPr bwMode="auto">
              <a:xfrm>
                <a:off x="4704"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22" name="Oval 232"/>
              <p:cNvSpPr>
                <a:spLocks noChangeAspect="1" noChangeArrowheads="1"/>
              </p:cNvSpPr>
              <p:nvPr/>
            </p:nvSpPr>
            <p:spPr bwMode="auto">
              <a:xfrm>
                <a:off x="4896"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23" name="Line 233"/>
              <p:cNvSpPr>
                <a:spLocks noChangeAspect="1" noChangeShapeType="1"/>
              </p:cNvSpPr>
              <p:nvPr/>
            </p:nvSpPr>
            <p:spPr bwMode="auto">
              <a:xfrm>
                <a:off x="4740" y="1356"/>
                <a:ext cx="0" cy="68"/>
              </a:xfrm>
              <a:prstGeom prst="line">
                <a:avLst/>
              </a:prstGeom>
              <a:noFill/>
              <a:ln w="19050">
                <a:solidFill>
                  <a:srgbClr val="800080"/>
                </a:solidFill>
                <a:round/>
                <a:headEnd/>
                <a:tailEnd/>
              </a:ln>
            </p:spPr>
            <p:txBody>
              <a:bodyPr wrap="none" anchor="ctr"/>
              <a:lstStyle/>
              <a:p>
                <a:endParaRPr lang="en-US"/>
              </a:p>
            </p:txBody>
          </p:sp>
          <p:sp>
            <p:nvSpPr>
              <p:cNvPr id="30824" name="Line 234"/>
              <p:cNvSpPr>
                <a:spLocks noChangeAspect="1" noChangeShapeType="1"/>
              </p:cNvSpPr>
              <p:nvPr/>
            </p:nvSpPr>
            <p:spPr bwMode="auto">
              <a:xfrm flipH="1">
                <a:off x="4896" y="1440"/>
                <a:ext cx="84" cy="68"/>
              </a:xfrm>
              <a:prstGeom prst="line">
                <a:avLst/>
              </a:prstGeom>
              <a:noFill/>
              <a:ln w="19050">
                <a:solidFill>
                  <a:srgbClr val="800080"/>
                </a:solidFill>
                <a:round/>
                <a:headEnd/>
                <a:tailEnd/>
              </a:ln>
            </p:spPr>
            <p:txBody>
              <a:bodyPr wrap="none" anchor="ctr"/>
              <a:lstStyle/>
              <a:p>
                <a:endParaRPr lang="en-US"/>
              </a:p>
            </p:txBody>
          </p:sp>
          <p:sp>
            <p:nvSpPr>
              <p:cNvPr id="30825" name="Line 235"/>
              <p:cNvSpPr>
                <a:spLocks noChangeAspect="1" noChangeShapeType="1"/>
              </p:cNvSpPr>
              <p:nvPr/>
            </p:nvSpPr>
            <p:spPr bwMode="auto">
              <a:xfrm>
                <a:off x="5088" y="1248"/>
                <a:ext cx="0" cy="68"/>
              </a:xfrm>
              <a:prstGeom prst="line">
                <a:avLst/>
              </a:prstGeom>
              <a:noFill/>
              <a:ln w="19050">
                <a:solidFill>
                  <a:srgbClr val="800080"/>
                </a:solidFill>
                <a:round/>
                <a:headEnd/>
                <a:tailEnd/>
              </a:ln>
            </p:spPr>
            <p:txBody>
              <a:bodyPr wrap="none" anchor="ctr"/>
              <a:lstStyle/>
              <a:p>
                <a:endParaRPr lang="en-US"/>
              </a:p>
            </p:txBody>
          </p:sp>
          <p:sp>
            <p:nvSpPr>
              <p:cNvPr id="30826" name="Line 236"/>
              <p:cNvSpPr>
                <a:spLocks noChangeAspect="1" noChangeShapeType="1"/>
              </p:cNvSpPr>
              <p:nvPr/>
            </p:nvSpPr>
            <p:spPr bwMode="auto">
              <a:xfrm rot="16200000" flipH="1">
                <a:off x="4916" y="1352"/>
                <a:ext cx="84" cy="68"/>
              </a:xfrm>
              <a:prstGeom prst="line">
                <a:avLst/>
              </a:prstGeom>
              <a:noFill/>
              <a:ln w="19050">
                <a:solidFill>
                  <a:srgbClr val="800080"/>
                </a:solidFill>
                <a:round/>
                <a:headEnd/>
                <a:tailEnd/>
              </a:ln>
            </p:spPr>
            <p:txBody>
              <a:bodyPr wrap="none" anchor="ctr"/>
              <a:lstStyle/>
              <a:p>
                <a:endParaRPr lang="en-US"/>
              </a:p>
            </p:txBody>
          </p:sp>
          <p:sp>
            <p:nvSpPr>
              <p:cNvPr id="30827" name="Line 237"/>
              <p:cNvSpPr>
                <a:spLocks noChangeAspect="1" noChangeShapeType="1"/>
              </p:cNvSpPr>
              <p:nvPr/>
            </p:nvSpPr>
            <p:spPr bwMode="auto">
              <a:xfrm rot="16200000" flipH="1">
                <a:off x="4792" y="1460"/>
                <a:ext cx="84" cy="68"/>
              </a:xfrm>
              <a:prstGeom prst="line">
                <a:avLst/>
              </a:prstGeom>
              <a:noFill/>
              <a:ln w="19050">
                <a:solidFill>
                  <a:srgbClr val="800080"/>
                </a:solidFill>
                <a:round/>
                <a:headEnd/>
                <a:tailEnd/>
              </a:ln>
            </p:spPr>
            <p:txBody>
              <a:bodyPr wrap="none" anchor="ctr"/>
              <a:lstStyle/>
              <a:p>
                <a:endParaRPr lang="en-US"/>
              </a:p>
            </p:txBody>
          </p:sp>
        </p:grpSp>
      </p:grpSp>
      <p:sp>
        <p:nvSpPr>
          <p:cNvPr id="30766" name="Rectangle 238"/>
          <p:cNvSpPr>
            <a:spLocks noChangeArrowheads="1"/>
          </p:cNvSpPr>
          <p:nvPr/>
        </p:nvSpPr>
        <p:spPr bwMode="auto">
          <a:xfrm>
            <a:off x="1789113" y="1785938"/>
            <a:ext cx="612775" cy="336550"/>
          </a:xfrm>
          <a:prstGeom prst="rect">
            <a:avLst/>
          </a:prstGeom>
          <a:noFill/>
          <a:ln w="9525">
            <a:noFill/>
            <a:miter lim="800000"/>
            <a:headEnd/>
            <a:tailEnd/>
          </a:ln>
        </p:spPr>
        <p:txBody>
          <a:bodyPr wrap="none">
            <a:spAutoFit/>
          </a:bodyPr>
          <a:lstStyle/>
          <a:p>
            <a:pPr eaLnBrk="0" hangingPunct="0"/>
            <a:r>
              <a:rPr lang="en-US" sz="1600" b="1">
                <a:solidFill>
                  <a:schemeClr val="tx2"/>
                </a:solidFill>
                <a:latin typeface="Helvetica" charset="0"/>
              </a:rPr>
              <a:t>CNX</a:t>
            </a:r>
          </a:p>
        </p:txBody>
      </p:sp>
      <p:sp>
        <p:nvSpPr>
          <p:cNvPr id="30767" name="AutoShape 239"/>
          <p:cNvSpPr>
            <a:spLocks noChangeArrowheads="1"/>
          </p:cNvSpPr>
          <p:nvPr/>
        </p:nvSpPr>
        <p:spPr bwMode="auto">
          <a:xfrm>
            <a:off x="6149975" y="3138488"/>
            <a:ext cx="119063" cy="115887"/>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endParaRPr lang="en-US"/>
          </a:p>
        </p:txBody>
      </p:sp>
      <p:sp>
        <p:nvSpPr>
          <p:cNvPr id="30768" name="AutoShape 240"/>
          <p:cNvSpPr>
            <a:spLocks noChangeArrowheads="1"/>
          </p:cNvSpPr>
          <p:nvPr/>
        </p:nvSpPr>
        <p:spPr bwMode="auto">
          <a:xfrm>
            <a:off x="6481763" y="4213225"/>
            <a:ext cx="119062"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69" name="AutoShape 241"/>
          <p:cNvSpPr>
            <a:spLocks noChangeArrowheads="1"/>
          </p:cNvSpPr>
          <p:nvPr/>
        </p:nvSpPr>
        <p:spPr bwMode="auto">
          <a:xfrm>
            <a:off x="6342063" y="3101975"/>
            <a:ext cx="120650"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endParaRPr lang="en-US"/>
          </a:p>
        </p:txBody>
      </p:sp>
      <p:sp>
        <p:nvSpPr>
          <p:cNvPr id="30770" name="AutoShape 242"/>
          <p:cNvSpPr>
            <a:spLocks noChangeArrowheads="1"/>
          </p:cNvSpPr>
          <p:nvPr/>
        </p:nvSpPr>
        <p:spPr bwMode="auto">
          <a:xfrm>
            <a:off x="6484938" y="4122738"/>
            <a:ext cx="119062" cy="115887"/>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71" name="AutoShape 243"/>
          <p:cNvSpPr>
            <a:spLocks noChangeArrowheads="1"/>
          </p:cNvSpPr>
          <p:nvPr/>
        </p:nvSpPr>
        <p:spPr bwMode="auto">
          <a:xfrm>
            <a:off x="6415088" y="4170363"/>
            <a:ext cx="120650" cy="115887"/>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72" name="AutoShape 244"/>
          <p:cNvSpPr>
            <a:spLocks noChangeArrowheads="1"/>
          </p:cNvSpPr>
          <p:nvPr/>
        </p:nvSpPr>
        <p:spPr bwMode="auto">
          <a:xfrm>
            <a:off x="6786563" y="3535363"/>
            <a:ext cx="119062"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endParaRPr lang="en-US"/>
          </a:p>
        </p:txBody>
      </p:sp>
      <p:sp>
        <p:nvSpPr>
          <p:cNvPr id="30773" name="AutoShape 245"/>
          <p:cNvSpPr>
            <a:spLocks noChangeArrowheads="1"/>
          </p:cNvSpPr>
          <p:nvPr/>
        </p:nvSpPr>
        <p:spPr bwMode="auto">
          <a:xfrm>
            <a:off x="6699250" y="3690938"/>
            <a:ext cx="120650"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74" name="AutoShape 246"/>
          <p:cNvSpPr>
            <a:spLocks noChangeArrowheads="1"/>
          </p:cNvSpPr>
          <p:nvPr/>
        </p:nvSpPr>
        <p:spPr bwMode="auto">
          <a:xfrm>
            <a:off x="6696075" y="3594100"/>
            <a:ext cx="120650"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endParaRPr lang="en-US"/>
          </a:p>
        </p:txBody>
      </p:sp>
      <p:sp>
        <p:nvSpPr>
          <p:cNvPr id="30775" name="AutoShape 247"/>
          <p:cNvSpPr>
            <a:spLocks noChangeArrowheads="1"/>
          </p:cNvSpPr>
          <p:nvPr/>
        </p:nvSpPr>
        <p:spPr bwMode="auto">
          <a:xfrm>
            <a:off x="6800850" y="3608388"/>
            <a:ext cx="120650"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76" name="AutoShape 248"/>
          <p:cNvSpPr>
            <a:spLocks noChangeArrowheads="1"/>
          </p:cNvSpPr>
          <p:nvPr/>
        </p:nvSpPr>
        <p:spPr bwMode="auto">
          <a:xfrm>
            <a:off x="6786563" y="3754438"/>
            <a:ext cx="119062" cy="115887"/>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77" name="AutoShape 249"/>
          <p:cNvSpPr>
            <a:spLocks noChangeArrowheads="1"/>
          </p:cNvSpPr>
          <p:nvPr/>
        </p:nvSpPr>
        <p:spPr bwMode="auto">
          <a:xfrm>
            <a:off x="6816725" y="3686175"/>
            <a:ext cx="119063"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78" name="AutoShape 250"/>
          <p:cNvSpPr>
            <a:spLocks noChangeArrowheads="1"/>
          </p:cNvSpPr>
          <p:nvPr/>
        </p:nvSpPr>
        <p:spPr bwMode="auto">
          <a:xfrm>
            <a:off x="6607175" y="4119563"/>
            <a:ext cx="119063" cy="115887"/>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endParaRPr lang="en-US"/>
          </a:p>
        </p:txBody>
      </p:sp>
      <p:sp>
        <p:nvSpPr>
          <p:cNvPr id="30779" name="AutoShape 251"/>
          <p:cNvSpPr>
            <a:spLocks noChangeArrowheads="1"/>
          </p:cNvSpPr>
          <p:nvPr/>
        </p:nvSpPr>
        <p:spPr bwMode="auto">
          <a:xfrm>
            <a:off x="6586538" y="4213225"/>
            <a:ext cx="119062"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80" name="AutoShape 252"/>
          <p:cNvSpPr>
            <a:spLocks noChangeArrowheads="1"/>
          </p:cNvSpPr>
          <p:nvPr/>
        </p:nvSpPr>
        <p:spPr bwMode="auto">
          <a:xfrm>
            <a:off x="6673850" y="4183063"/>
            <a:ext cx="120650"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81" name="AutoShape 253"/>
          <p:cNvSpPr>
            <a:spLocks noChangeArrowheads="1"/>
          </p:cNvSpPr>
          <p:nvPr/>
        </p:nvSpPr>
        <p:spPr bwMode="auto">
          <a:xfrm>
            <a:off x="6337300" y="3209925"/>
            <a:ext cx="119063" cy="115888"/>
          </a:xfrm>
          <a:prstGeom prst="octagon">
            <a:avLst>
              <a:gd name="adj" fmla="val 29690"/>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82" name="AutoShape 254"/>
          <p:cNvSpPr>
            <a:spLocks noChangeArrowheads="1"/>
          </p:cNvSpPr>
          <p:nvPr/>
        </p:nvSpPr>
        <p:spPr bwMode="auto">
          <a:xfrm>
            <a:off x="6229350" y="3195638"/>
            <a:ext cx="119063"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83" name="AutoShape 255"/>
          <p:cNvSpPr>
            <a:spLocks noChangeArrowheads="1"/>
          </p:cNvSpPr>
          <p:nvPr/>
        </p:nvSpPr>
        <p:spPr bwMode="auto">
          <a:xfrm>
            <a:off x="6440488" y="3149600"/>
            <a:ext cx="119062"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pPr algn="ctr" eaLnBrk="0" hangingPunct="0"/>
            <a:endParaRPr lang="en-US">
              <a:solidFill>
                <a:schemeClr val="tx2"/>
              </a:solidFill>
              <a:latin typeface="Helvetica" charset="0"/>
            </a:endParaRPr>
          </a:p>
        </p:txBody>
      </p:sp>
      <p:sp>
        <p:nvSpPr>
          <p:cNvPr id="30784" name="AutoShape 256"/>
          <p:cNvSpPr>
            <a:spLocks noChangeArrowheads="1"/>
          </p:cNvSpPr>
          <p:nvPr/>
        </p:nvSpPr>
        <p:spPr bwMode="auto">
          <a:xfrm>
            <a:off x="6240463" y="3092450"/>
            <a:ext cx="119062" cy="117475"/>
          </a:xfrm>
          <a:prstGeom prst="octagon">
            <a:avLst>
              <a:gd name="adj" fmla="val 29287"/>
            </a:avLst>
          </a:prstGeom>
          <a:gradFill rotWithShape="0">
            <a:gsLst>
              <a:gs pos="0">
                <a:srgbClr val="FF681C"/>
              </a:gs>
              <a:gs pos="100000">
                <a:srgbClr val="76300D"/>
              </a:gs>
            </a:gsLst>
            <a:path path="rect">
              <a:fillToRect t="100000" r="100000"/>
            </a:path>
          </a:gradFill>
          <a:ln w="9525">
            <a:noFill/>
            <a:miter lim="800000"/>
            <a:headEnd/>
            <a:tailEnd/>
          </a:ln>
        </p:spPr>
        <p:txBody>
          <a:bodyPr wrap="none" anchor="ctr"/>
          <a:lstStyle/>
          <a:p>
            <a:endParaRPr lang="en-US"/>
          </a:p>
        </p:txBody>
      </p:sp>
      <p:grpSp>
        <p:nvGrpSpPr>
          <p:cNvPr id="30785" name="Group 257"/>
          <p:cNvGrpSpPr>
            <a:grpSpLocks/>
          </p:cNvGrpSpPr>
          <p:nvPr/>
        </p:nvGrpSpPr>
        <p:grpSpPr bwMode="auto">
          <a:xfrm rot="5585534">
            <a:off x="6265069" y="3493294"/>
            <a:ext cx="465137" cy="447675"/>
            <a:chOff x="4704" y="1200"/>
            <a:chExt cx="434" cy="368"/>
          </a:xfrm>
        </p:grpSpPr>
        <p:sp>
          <p:nvSpPr>
            <p:cNvPr id="30792" name="Line 258"/>
            <p:cNvSpPr>
              <a:spLocks noChangeAspect="1" noChangeShapeType="1"/>
            </p:cNvSpPr>
            <p:nvPr/>
          </p:nvSpPr>
          <p:spPr bwMode="auto">
            <a:xfrm flipH="1">
              <a:off x="5008" y="1345"/>
              <a:ext cx="84" cy="68"/>
            </a:xfrm>
            <a:prstGeom prst="line">
              <a:avLst/>
            </a:prstGeom>
            <a:noFill/>
            <a:ln w="19050">
              <a:solidFill>
                <a:srgbClr val="800080"/>
              </a:solidFill>
              <a:round/>
              <a:headEnd/>
              <a:tailEnd/>
            </a:ln>
          </p:spPr>
          <p:txBody>
            <a:bodyPr wrap="none" anchor="ctr"/>
            <a:lstStyle/>
            <a:p>
              <a:endParaRPr lang="en-US"/>
            </a:p>
          </p:txBody>
        </p:sp>
        <p:sp>
          <p:nvSpPr>
            <p:cNvPr id="30793" name="Oval 259"/>
            <p:cNvSpPr>
              <a:spLocks noChangeAspect="1" noChangeArrowheads="1"/>
            </p:cNvSpPr>
            <p:nvPr/>
          </p:nvSpPr>
          <p:spPr bwMode="auto">
            <a:xfrm>
              <a:off x="4719" y="1200"/>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794" name="Oval 260"/>
            <p:cNvSpPr>
              <a:spLocks noChangeAspect="1" noChangeArrowheads="1"/>
            </p:cNvSpPr>
            <p:nvPr/>
          </p:nvSpPr>
          <p:spPr bwMode="auto">
            <a:xfrm>
              <a:off x="4827" y="1499"/>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795" name="Oval 261"/>
            <p:cNvSpPr>
              <a:spLocks noChangeAspect="1" noChangeArrowheads="1"/>
            </p:cNvSpPr>
            <p:nvPr/>
          </p:nvSpPr>
          <p:spPr bwMode="auto">
            <a:xfrm>
              <a:off x="5054" y="1200"/>
              <a:ext cx="84" cy="69"/>
            </a:xfrm>
            <a:prstGeom prst="ellipse">
              <a:avLst/>
            </a:prstGeom>
            <a:solidFill>
              <a:srgbClr val="800080"/>
            </a:solidFill>
            <a:ln w="9525">
              <a:solidFill>
                <a:srgbClr val="800080"/>
              </a:solidFill>
              <a:round/>
              <a:headEnd/>
              <a:tailEnd/>
            </a:ln>
          </p:spPr>
          <p:txBody>
            <a:bodyPr rot="10800000" vert="eaVert" wrap="none" anchor="ctr"/>
            <a:lstStyle/>
            <a:p>
              <a:pPr algn="ctr" eaLnBrk="0" hangingPunct="0"/>
              <a:endParaRPr lang="en-US" sz="2400">
                <a:solidFill>
                  <a:schemeClr val="tx2"/>
                </a:solidFill>
                <a:latin typeface="Helvetica" charset="0"/>
              </a:endParaRPr>
            </a:p>
          </p:txBody>
        </p:sp>
        <p:sp>
          <p:nvSpPr>
            <p:cNvPr id="30796" name="Oval 262"/>
            <p:cNvSpPr>
              <a:spLocks noChangeAspect="1" noChangeArrowheads="1"/>
            </p:cNvSpPr>
            <p:nvPr/>
          </p:nvSpPr>
          <p:spPr bwMode="auto">
            <a:xfrm>
              <a:off x="4887" y="1200"/>
              <a:ext cx="83" cy="69"/>
            </a:xfrm>
            <a:prstGeom prst="ellipse">
              <a:avLst/>
            </a:prstGeom>
            <a:solidFill>
              <a:srgbClr val="800080"/>
            </a:solidFill>
            <a:ln w="9525">
              <a:solidFill>
                <a:srgbClr val="800080"/>
              </a:solidFill>
              <a:round/>
              <a:headEnd/>
              <a:tailEnd/>
            </a:ln>
          </p:spPr>
          <p:txBody>
            <a:bodyPr rot="10800000" vert="eaVert" wrap="none" anchor="ctr"/>
            <a:lstStyle/>
            <a:p>
              <a:pPr algn="ctr" eaLnBrk="0" hangingPunct="0"/>
              <a:endParaRPr lang="en-US" sz="2400">
                <a:solidFill>
                  <a:schemeClr val="tx2"/>
                </a:solidFill>
                <a:latin typeface="Helvetica" charset="0"/>
              </a:endParaRPr>
            </a:p>
          </p:txBody>
        </p:sp>
        <p:sp>
          <p:nvSpPr>
            <p:cNvPr id="30797" name="Line 263"/>
            <p:cNvSpPr>
              <a:spLocks noChangeAspect="1" noChangeShapeType="1"/>
            </p:cNvSpPr>
            <p:nvPr/>
          </p:nvSpPr>
          <p:spPr bwMode="auto">
            <a:xfrm>
              <a:off x="4933" y="1248"/>
              <a:ext cx="0" cy="69"/>
            </a:xfrm>
            <a:prstGeom prst="line">
              <a:avLst/>
            </a:prstGeom>
            <a:noFill/>
            <a:ln w="19050">
              <a:solidFill>
                <a:srgbClr val="800080"/>
              </a:solidFill>
              <a:round/>
              <a:headEnd/>
              <a:tailEnd/>
            </a:ln>
          </p:spPr>
          <p:txBody>
            <a:bodyPr wrap="none" anchor="ctr"/>
            <a:lstStyle/>
            <a:p>
              <a:endParaRPr lang="en-US"/>
            </a:p>
          </p:txBody>
        </p:sp>
        <p:sp>
          <p:nvSpPr>
            <p:cNvPr id="30798" name="Oval 264"/>
            <p:cNvSpPr>
              <a:spLocks noChangeAspect="1" noChangeArrowheads="1"/>
            </p:cNvSpPr>
            <p:nvPr/>
          </p:nvSpPr>
          <p:spPr bwMode="auto">
            <a:xfrm>
              <a:off x="4719" y="1406"/>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799" name="Line 265"/>
            <p:cNvSpPr>
              <a:spLocks noChangeAspect="1" noChangeShapeType="1"/>
            </p:cNvSpPr>
            <p:nvPr/>
          </p:nvSpPr>
          <p:spPr bwMode="auto">
            <a:xfrm>
              <a:off x="4740" y="1245"/>
              <a:ext cx="0" cy="68"/>
            </a:xfrm>
            <a:prstGeom prst="line">
              <a:avLst/>
            </a:prstGeom>
            <a:noFill/>
            <a:ln w="19050">
              <a:solidFill>
                <a:srgbClr val="800080"/>
              </a:solidFill>
              <a:round/>
              <a:headEnd/>
              <a:tailEnd/>
            </a:ln>
          </p:spPr>
          <p:txBody>
            <a:bodyPr wrap="none" anchor="ctr"/>
            <a:lstStyle/>
            <a:p>
              <a:endParaRPr lang="en-US"/>
            </a:p>
          </p:txBody>
        </p:sp>
        <p:sp>
          <p:nvSpPr>
            <p:cNvPr id="30800" name="Oval 266"/>
            <p:cNvSpPr>
              <a:spLocks noChangeAspect="1" noChangeArrowheads="1"/>
            </p:cNvSpPr>
            <p:nvPr/>
          </p:nvSpPr>
          <p:spPr bwMode="auto">
            <a:xfrm>
              <a:off x="4946" y="1402"/>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01" name="Oval 267"/>
            <p:cNvSpPr>
              <a:spLocks noChangeAspect="1" noChangeArrowheads="1"/>
            </p:cNvSpPr>
            <p:nvPr/>
          </p:nvSpPr>
          <p:spPr bwMode="auto">
            <a:xfrm>
              <a:off x="5054" y="1302"/>
              <a:ext cx="84" cy="70"/>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02" name="Oval 268"/>
            <p:cNvSpPr>
              <a:spLocks noChangeAspect="1" noChangeArrowheads="1"/>
            </p:cNvSpPr>
            <p:nvPr/>
          </p:nvSpPr>
          <p:spPr bwMode="auto">
            <a:xfrm>
              <a:off x="4704"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03" name="Oval 269"/>
            <p:cNvSpPr>
              <a:spLocks noChangeAspect="1" noChangeArrowheads="1"/>
            </p:cNvSpPr>
            <p:nvPr/>
          </p:nvSpPr>
          <p:spPr bwMode="auto">
            <a:xfrm>
              <a:off x="4896" y="1307"/>
              <a:ext cx="84" cy="69"/>
            </a:xfrm>
            <a:prstGeom prst="ellipse">
              <a:avLst/>
            </a:prstGeom>
            <a:solidFill>
              <a:srgbClr val="800080"/>
            </a:solidFill>
            <a:ln w="9525">
              <a:solidFill>
                <a:srgbClr val="800080"/>
              </a:solidFill>
              <a:round/>
              <a:headEnd/>
              <a:tailEnd/>
            </a:ln>
          </p:spPr>
          <p:txBody>
            <a:bodyPr wrap="none" anchor="ctr"/>
            <a:lstStyle/>
            <a:p>
              <a:endParaRPr lang="en-US"/>
            </a:p>
          </p:txBody>
        </p:sp>
        <p:sp>
          <p:nvSpPr>
            <p:cNvPr id="30804" name="Line 270"/>
            <p:cNvSpPr>
              <a:spLocks noChangeAspect="1" noChangeShapeType="1"/>
            </p:cNvSpPr>
            <p:nvPr/>
          </p:nvSpPr>
          <p:spPr bwMode="auto">
            <a:xfrm>
              <a:off x="4740" y="1356"/>
              <a:ext cx="0" cy="68"/>
            </a:xfrm>
            <a:prstGeom prst="line">
              <a:avLst/>
            </a:prstGeom>
            <a:noFill/>
            <a:ln w="19050">
              <a:solidFill>
                <a:srgbClr val="800080"/>
              </a:solidFill>
              <a:round/>
              <a:headEnd/>
              <a:tailEnd/>
            </a:ln>
          </p:spPr>
          <p:txBody>
            <a:bodyPr wrap="none" anchor="ctr"/>
            <a:lstStyle/>
            <a:p>
              <a:endParaRPr lang="en-US"/>
            </a:p>
          </p:txBody>
        </p:sp>
        <p:sp>
          <p:nvSpPr>
            <p:cNvPr id="30805" name="Line 271"/>
            <p:cNvSpPr>
              <a:spLocks noChangeAspect="1" noChangeShapeType="1"/>
            </p:cNvSpPr>
            <p:nvPr/>
          </p:nvSpPr>
          <p:spPr bwMode="auto">
            <a:xfrm flipH="1">
              <a:off x="4896" y="1440"/>
              <a:ext cx="84" cy="68"/>
            </a:xfrm>
            <a:prstGeom prst="line">
              <a:avLst/>
            </a:prstGeom>
            <a:noFill/>
            <a:ln w="19050">
              <a:solidFill>
                <a:srgbClr val="800080"/>
              </a:solidFill>
              <a:round/>
              <a:headEnd/>
              <a:tailEnd/>
            </a:ln>
          </p:spPr>
          <p:txBody>
            <a:bodyPr wrap="none" anchor="ctr"/>
            <a:lstStyle/>
            <a:p>
              <a:endParaRPr lang="en-US"/>
            </a:p>
          </p:txBody>
        </p:sp>
        <p:sp>
          <p:nvSpPr>
            <p:cNvPr id="30806" name="Line 272"/>
            <p:cNvSpPr>
              <a:spLocks noChangeAspect="1" noChangeShapeType="1"/>
            </p:cNvSpPr>
            <p:nvPr/>
          </p:nvSpPr>
          <p:spPr bwMode="auto">
            <a:xfrm>
              <a:off x="5088" y="1248"/>
              <a:ext cx="0" cy="68"/>
            </a:xfrm>
            <a:prstGeom prst="line">
              <a:avLst/>
            </a:prstGeom>
            <a:noFill/>
            <a:ln w="19050">
              <a:solidFill>
                <a:srgbClr val="800080"/>
              </a:solidFill>
              <a:round/>
              <a:headEnd/>
              <a:tailEnd/>
            </a:ln>
          </p:spPr>
          <p:txBody>
            <a:bodyPr wrap="none" anchor="ctr"/>
            <a:lstStyle/>
            <a:p>
              <a:endParaRPr lang="en-US"/>
            </a:p>
          </p:txBody>
        </p:sp>
        <p:sp>
          <p:nvSpPr>
            <p:cNvPr id="30807" name="Line 273"/>
            <p:cNvSpPr>
              <a:spLocks noChangeAspect="1" noChangeShapeType="1"/>
            </p:cNvSpPr>
            <p:nvPr/>
          </p:nvSpPr>
          <p:spPr bwMode="auto">
            <a:xfrm rot="16200000" flipH="1">
              <a:off x="4916" y="1352"/>
              <a:ext cx="84" cy="68"/>
            </a:xfrm>
            <a:prstGeom prst="line">
              <a:avLst/>
            </a:prstGeom>
            <a:noFill/>
            <a:ln w="19050">
              <a:solidFill>
                <a:srgbClr val="800080"/>
              </a:solidFill>
              <a:round/>
              <a:headEnd/>
              <a:tailEnd/>
            </a:ln>
          </p:spPr>
          <p:txBody>
            <a:bodyPr wrap="none" anchor="ctr"/>
            <a:lstStyle/>
            <a:p>
              <a:endParaRPr lang="en-US"/>
            </a:p>
          </p:txBody>
        </p:sp>
        <p:sp>
          <p:nvSpPr>
            <p:cNvPr id="30808" name="Line 274"/>
            <p:cNvSpPr>
              <a:spLocks noChangeAspect="1" noChangeShapeType="1"/>
            </p:cNvSpPr>
            <p:nvPr/>
          </p:nvSpPr>
          <p:spPr bwMode="auto">
            <a:xfrm rot="16200000" flipH="1">
              <a:off x="4792" y="1460"/>
              <a:ext cx="84" cy="68"/>
            </a:xfrm>
            <a:prstGeom prst="line">
              <a:avLst/>
            </a:prstGeom>
            <a:noFill/>
            <a:ln w="19050">
              <a:solidFill>
                <a:srgbClr val="800080"/>
              </a:solidFill>
              <a:round/>
              <a:headEnd/>
              <a:tailEnd/>
            </a:ln>
          </p:spPr>
          <p:txBody>
            <a:bodyPr wrap="none" anchor="ctr"/>
            <a:lstStyle/>
            <a:p>
              <a:endParaRPr lang="en-US"/>
            </a:p>
          </p:txBody>
        </p:sp>
      </p:grpSp>
      <p:sp>
        <p:nvSpPr>
          <p:cNvPr id="30786" name="Rectangle 275"/>
          <p:cNvSpPr>
            <a:spLocks noChangeArrowheads="1"/>
          </p:cNvSpPr>
          <p:nvPr/>
        </p:nvSpPr>
        <p:spPr bwMode="auto">
          <a:xfrm>
            <a:off x="2852738" y="3503613"/>
            <a:ext cx="601662" cy="336550"/>
          </a:xfrm>
          <a:prstGeom prst="rect">
            <a:avLst/>
          </a:prstGeom>
          <a:noFill/>
          <a:ln w="9525">
            <a:noFill/>
            <a:miter lim="800000"/>
            <a:headEnd/>
            <a:tailEnd/>
          </a:ln>
        </p:spPr>
        <p:txBody>
          <a:bodyPr wrap="none">
            <a:spAutoFit/>
          </a:bodyPr>
          <a:lstStyle/>
          <a:p>
            <a:pPr eaLnBrk="0" hangingPunct="0"/>
            <a:r>
              <a:rPr lang="en-US" sz="1600" b="1">
                <a:solidFill>
                  <a:schemeClr val="tx2"/>
                </a:solidFill>
                <a:latin typeface="Helvetica" charset="0"/>
              </a:rPr>
              <a:t>CRT</a:t>
            </a:r>
          </a:p>
        </p:txBody>
      </p:sp>
      <p:sp>
        <p:nvSpPr>
          <p:cNvPr id="44308" name="Oval 276"/>
          <p:cNvSpPr>
            <a:spLocks noChangeArrowheads="1"/>
          </p:cNvSpPr>
          <p:nvPr/>
        </p:nvSpPr>
        <p:spPr bwMode="auto">
          <a:xfrm>
            <a:off x="2794000" y="3790950"/>
            <a:ext cx="317500" cy="249238"/>
          </a:xfrm>
          <a:prstGeom prst="ellipse">
            <a:avLst/>
          </a:prstGeom>
          <a:gradFill rotWithShape="0">
            <a:gsLst>
              <a:gs pos="0">
                <a:schemeClr val="folHlink"/>
              </a:gs>
              <a:gs pos="100000">
                <a:schemeClr val="folHlink">
                  <a:gamma/>
                  <a:shade val="46275"/>
                  <a:invGamma/>
                </a:schemeClr>
              </a:gs>
            </a:gsLst>
            <a:path path="rect">
              <a:fillToRect t="100000" r="100000"/>
            </a:path>
          </a:gradFill>
          <a:ln w="9525">
            <a:solidFill>
              <a:schemeClr val="tx1"/>
            </a:solidFill>
            <a:round/>
            <a:headEnd/>
            <a:tailEnd/>
          </a:ln>
          <a:effectLst/>
        </p:spPr>
        <p:txBody>
          <a:bodyPr wrap="none" anchor="ctr"/>
          <a:lstStyle/>
          <a:p>
            <a:pPr>
              <a:defRPr/>
            </a:pPr>
            <a:endParaRPr lang="en-GB"/>
          </a:p>
        </p:txBody>
      </p:sp>
      <p:sp>
        <p:nvSpPr>
          <p:cNvPr id="30788" name="Arc 277"/>
          <p:cNvSpPr>
            <a:spLocks/>
          </p:cNvSpPr>
          <p:nvPr/>
        </p:nvSpPr>
        <p:spPr bwMode="auto">
          <a:xfrm rot="-453333">
            <a:off x="3524250" y="4637088"/>
            <a:ext cx="823913" cy="730250"/>
          </a:xfrm>
          <a:custGeom>
            <a:avLst/>
            <a:gdLst>
              <a:gd name="T0" fmla="*/ 0 w 24031"/>
              <a:gd name="T1" fmla="*/ 5206 h 21600"/>
              <a:gd name="T2" fmla="*/ 823913 w 24031"/>
              <a:gd name="T3" fmla="*/ 646576 h 21600"/>
              <a:gd name="T4" fmla="*/ 88251 w 24031"/>
              <a:gd name="T5" fmla="*/ 730250 h 21600"/>
              <a:gd name="T6" fmla="*/ 0 60000 65536"/>
              <a:gd name="T7" fmla="*/ 0 60000 65536"/>
              <a:gd name="T8" fmla="*/ 0 60000 65536"/>
              <a:gd name="T9" fmla="*/ 0 w 24031"/>
              <a:gd name="T10" fmla="*/ 0 h 21600"/>
              <a:gd name="T11" fmla="*/ 24031 w 24031"/>
              <a:gd name="T12" fmla="*/ 21600 h 21600"/>
            </a:gdLst>
            <a:ahLst/>
            <a:cxnLst>
              <a:cxn ang="T6">
                <a:pos x="T0" y="T1"/>
              </a:cxn>
              <a:cxn ang="T7">
                <a:pos x="T2" y="T3"/>
              </a:cxn>
              <a:cxn ang="T8">
                <a:pos x="T4" y="T5"/>
              </a:cxn>
            </a:cxnLst>
            <a:rect l="T9" t="T10" r="T11" b="T12"/>
            <a:pathLst>
              <a:path w="24031" h="21600" fill="none" extrusionOk="0">
                <a:moveTo>
                  <a:pt x="-1" y="153"/>
                </a:moveTo>
                <a:cubicBezTo>
                  <a:pt x="854" y="51"/>
                  <a:pt x="1713" y="-1"/>
                  <a:pt x="2574" y="0"/>
                </a:cubicBezTo>
                <a:cubicBezTo>
                  <a:pt x="13545" y="0"/>
                  <a:pt x="22774" y="8225"/>
                  <a:pt x="24031" y="19124"/>
                </a:cubicBezTo>
              </a:path>
              <a:path w="24031" h="21600" stroke="0" extrusionOk="0">
                <a:moveTo>
                  <a:pt x="-1" y="153"/>
                </a:moveTo>
                <a:cubicBezTo>
                  <a:pt x="854" y="51"/>
                  <a:pt x="1713" y="-1"/>
                  <a:pt x="2574" y="0"/>
                </a:cubicBezTo>
                <a:cubicBezTo>
                  <a:pt x="13545" y="0"/>
                  <a:pt x="22774" y="8225"/>
                  <a:pt x="24031" y="19124"/>
                </a:cubicBezTo>
                <a:lnTo>
                  <a:pt x="2574" y="21600"/>
                </a:lnTo>
                <a:close/>
              </a:path>
            </a:pathLst>
          </a:custGeom>
          <a:noFill/>
          <a:ln w="57150">
            <a:solidFill>
              <a:schemeClr val="tx2"/>
            </a:solidFill>
            <a:round/>
            <a:headEnd/>
            <a:tailEnd type="triangle" w="med" len="med"/>
          </a:ln>
        </p:spPr>
        <p:txBody>
          <a:bodyPr wrap="none" anchor="ctr"/>
          <a:lstStyle/>
          <a:p>
            <a:pPr algn="ctr" eaLnBrk="0" hangingPunct="0"/>
            <a:endParaRPr lang="en-US" sz="2400">
              <a:solidFill>
                <a:schemeClr val="tx2"/>
              </a:solidFill>
              <a:latin typeface="Helvetica" charset="0"/>
            </a:endParaRPr>
          </a:p>
        </p:txBody>
      </p:sp>
      <p:sp>
        <p:nvSpPr>
          <p:cNvPr id="30789" name="Line 278"/>
          <p:cNvSpPr>
            <a:spLocks noChangeShapeType="1"/>
          </p:cNvSpPr>
          <p:nvPr/>
        </p:nvSpPr>
        <p:spPr bwMode="auto">
          <a:xfrm flipV="1">
            <a:off x="2185988" y="4330700"/>
            <a:ext cx="566737" cy="0"/>
          </a:xfrm>
          <a:prstGeom prst="line">
            <a:avLst/>
          </a:prstGeom>
          <a:noFill/>
          <a:ln w="9525">
            <a:solidFill>
              <a:schemeClr val="tx2"/>
            </a:solidFill>
            <a:round/>
            <a:headEnd/>
            <a:tailEnd type="triangle" w="med" len="med"/>
          </a:ln>
        </p:spPr>
        <p:txBody>
          <a:bodyPr wrap="none" anchor="ctr"/>
          <a:lstStyle/>
          <a:p>
            <a:endParaRPr lang="en-US"/>
          </a:p>
        </p:txBody>
      </p:sp>
      <p:sp>
        <p:nvSpPr>
          <p:cNvPr id="30790" name="Rectangle 279"/>
          <p:cNvSpPr>
            <a:spLocks noChangeArrowheads="1"/>
          </p:cNvSpPr>
          <p:nvPr/>
        </p:nvSpPr>
        <p:spPr bwMode="auto">
          <a:xfrm>
            <a:off x="1952625" y="4006850"/>
            <a:ext cx="798513" cy="336550"/>
          </a:xfrm>
          <a:prstGeom prst="rect">
            <a:avLst/>
          </a:prstGeom>
          <a:noFill/>
          <a:ln w="9525">
            <a:noFill/>
            <a:miter lim="800000"/>
            <a:headEnd/>
            <a:tailEnd/>
          </a:ln>
        </p:spPr>
        <p:txBody>
          <a:bodyPr wrap="none">
            <a:spAutoFit/>
          </a:bodyPr>
          <a:lstStyle/>
          <a:p>
            <a:pPr algn="ctr" eaLnBrk="0" hangingPunct="0"/>
            <a:r>
              <a:rPr lang="en-US" sz="1600" b="1">
                <a:solidFill>
                  <a:schemeClr val="tx2"/>
                </a:solidFill>
                <a:latin typeface="Helvetica" charset="0"/>
              </a:rPr>
              <a:t>Glc I/II</a:t>
            </a:r>
          </a:p>
        </p:txBody>
      </p:sp>
      <p:sp>
        <p:nvSpPr>
          <p:cNvPr id="30791" name="Text Box 280"/>
          <p:cNvSpPr txBox="1">
            <a:spLocks noChangeArrowheads="1"/>
          </p:cNvSpPr>
          <p:nvPr/>
        </p:nvSpPr>
        <p:spPr bwMode="auto">
          <a:xfrm>
            <a:off x="79375" y="2501900"/>
            <a:ext cx="1517650" cy="366713"/>
          </a:xfrm>
          <a:prstGeom prst="rect">
            <a:avLst/>
          </a:prstGeom>
          <a:noFill/>
          <a:ln w="9525">
            <a:noFill/>
            <a:miter lim="800000"/>
            <a:headEnd/>
            <a:tailEnd/>
          </a:ln>
        </p:spPr>
        <p:txBody>
          <a:bodyPr wrap="none">
            <a:spAutoFit/>
          </a:bodyPr>
          <a:lstStyle/>
          <a:p>
            <a:pPr algn="ctr" eaLnBrk="0" hangingPunct="0"/>
            <a:r>
              <a:rPr lang="en-US" b="1">
                <a:solidFill>
                  <a:schemeClr val="tx2"/>
                </a:solidFill>
                <a:latin typeface="Helvetica" charset="0"/>
              </a:rPr>
              <a:t>Degradation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a:solidFill>
              <a:srgbClr val="FF0000"/>
            </a:solidFill>
          </a:ln>
        </p:spPr>
        <p:txBody>
          <a:bodyPr/>
          <a:lstStyle/>
          <a:p>
            <a:pPr eaLnBrk="1" hangingPunct="1"/>
            <a:r>
              <a:rPr lang="en-GB" sz="4000" dirty="0" smtClean="0"/>
              <a:t>Combined FVIII and FV deficiency</a:t>
            </a:r>
          </a:p>
        </p:txBody>
      </p:sp>
      <p:sp>
        <p:nvSpPr>
          <p:cNvPr id="35843" name="Rectangle 3"/>
          <p:cNvSpPr>
            <a:spLocks noGrp="1" noChangeArrowheads="1"/>
          </p:cNvSpPr>
          <p:nvPr>
            <p:ph type="body" idx="1"/>
          </p:nvPr>
        </p:nvSpPr>
        <p:spPr>
          <a:xfrm>
            <a:off x="611560" y="1844824"/>
            <a:ext cx="8229600" cy="3313113"/>
          </a:xfrm>
        </p:spPr>
        <p:txBody>
          <a:bodyPr/>
          <a:lstStyle/>
          <a:p>
            <a:pPr eaLnBrk="1" hangingPunct="1"/>
            <a:r>
              <a:rPr lang="en-GB" dirty="0" smtClean="0"/>
              <a:t>Rare (1 in 500 000)</a:t>
            </a:r>
          </a:p>
          <a:p>
            <a:pPr eaLnBrk="1" hangingPunct="1"/>
            <a:r>
              <a:rPr lang="en-GB" dirty="0" err="1" smtClean="0"/>
              <a:t>Autosomal</a:t>
            </a:r>
            <a:r>
              <a:rPr lang="en-GB" dirty="0" smtClean="0"/>
              <a:t> recessive</a:t>
            </a:r>
          </a:p>
          <a:p>
            <a:pPr eaLnBrk="1" hangingPunct="1"/>
            <a:r>
              <a:rPr lang="en-GB" dirty="0" smtClean="0"/>
              <a:t>Variable levels of FV and FVIII but not severely deficient.</a:t>
            </a:r>
          </a:p>
          <a:p>
            <a:pPr eaLnBrk="1" hangingPunct="1"/>
            <a:r>
              <a:rPr lang="en-GB" dirty="0" smtClean="0">
                <a:solidFill>
                  <a:srgbClr val="C00000"/>
                </a:solidFill>
              </a:rPr>
              <a:t>Cause was a puzzle for many years</a:t>
            </a:r>
          </a:p>
          <a:p>
            <a:pPr eaLnBrk="1" hangingPunct="1"/>
            <a:r>
              <a:rPr lang="en-GB" dirty="0" smtClean="0"/>
              <a:t>Caused by mutations in LMAN1 or LMAN2</a:t>
            </a:r>
          </a:p>
          <a:p>
            <a:pPr eaLnBrk="1" hangingPunct="1"/>
            <a:r>
              <a:rPr lang="en-GB" dirty="0" smtClean="0"/>
              <a:t>FV and FVIII affected because they both rely on B domain for secretion</a:t>
            </a:r>
          </a:p>
        </p:txBody>
      </p:sp>
    </p:spTree>
    <p:extLst>
      <p:ext uri="{BB962C8B-B14F-4D97-AF65-F5344CB8AC3E}">
        <p14:creationId xmlns:p14="http://schemas.microsoft.com/office/powerpoint/2010/main" val="31585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79512" y="1988840"/>
            <a:ext cx="8463793" cy="2952328"/>
          </a:xfrm>
          <a:prstGeom prst="rect">
            <a:avLst/>
          </a:prstGeom>
          <a:noFill/>
          <a:ln w="9525">
            <a:noFill/>
            <a:round/>
            <a:headEnd/>
            <a:tailEnd/>
          </a:ln>
          <a:effectLst/>
        </p:spPr>
      </p:pic>
      <p:sp>
        <p:nvSpPr>
          <p:cNvPr id="3076" name="Text Box 4"/>
          <p:cNvSpPr txBox="1">
            <a:spLocks noChangeArrowheads="1"/>
          </p:cNvSpPr>
          <p:nvPr/>
        </p:nvSpPr>
        <p:spPr bwMode="auto">
          <a:xfrm>
            <a:off x="1043608" y="6453336"/>
            <a:ext cx="7883525" cy="200025"/>
          </a:xfrm>
          <a:prstGeom prst="rect">
            <a:avLst/>
          </a:prstGeom>
          <a:noFill/>
          <a:ln w="9525">
            <a:noFill/>
            <a:round/>
            <a:headEnd/>
            <a:tailEnd/>
          </a:ln>
          <a:effectLst/>
        </p:spPr>
        <p:txBody>
          <a:bodyPr lIns="0" tIns="0" rIns="0" bIns="0" anchorCtr="1"/>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b="1" dirty="0">
                <a:solidFill>
                  <a:srgbClr val="000000"/>
                </a:solidFill>
                <a:latin typeface="Arial" charset="0"/>
              </a:rPr>
              <a:t>Zhang, B. et al. Blood 2008;111:5592-5600</a:t>
            </a:r>
          </a:p>
        </p:txBody>
      </p:sp>
      <p:sp>
        <p:nvSpPr>
          <p:cNvPr id="3077" name="Text Box 5"/>
          <p:cNvSpPr txBox="1">
            <a:spLocks noChangeArrowheads="1"/>
          </p:cNvSpPr>
          <p:nvPr/>
        </p:nvSpPr>
        <p:spPr bwMode="auto">
          <a:xfrm>
            <a:off x="755576" y="188640"/>
            <a:ext cx="7883525" cy="2036762"/>
          </a:xfrm>
          <a:prstGeom prst="rect">
            <a:avLst/>
          </a:prstGeom>
          <a:noFill/>
          <a:ln w="9525">
            <a:noFill/>
            <a:round/>
            <a:headEnd/>
            <a:tailEnd/>
          </a:ln>
          <a:effectLst/>
        </p:spPr>
        <p:txBody>
          <a:bodyPr lIns="0" tIns="0" rIns="0" bIns="0" anchor="ctr" anchorCtr="1"/>
          <a:lstStyle/>
          <a:p>
            <a:pPr algn="ctr">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smtClean="0">
                <a:solidFill>
                  <a:srgbClr val="333399">
                    <a:lumMod val="75000"/>
                  </a:srgbClr>
                </a:solidFill>
                <a:latin typeface="Arial" charset="0"/>
              </a:rPr>
              <a:t>FV and FVIII deficiency: phenotype and genotype</a:t>
            </a:r>
            <a:endParaRPr lang="en-GB" sz="3200" b="1" dirty="0">
              <a:solidFill>
                <a:srgbClr val="333399">
                  <a:lumMod val="75000"/>
                </a:srgbClr>
              </a:solidFill>
              <a:latin typeface="Arial" charset="0"/>
            </a:endParaRPr>
          </a:p>
        </p:txBody>
      </p:sp>
    </p:spTree>
    <p:extLst>
      <p:ext uri="{BB962C8B-B14F-4D97-AF65-F5344CB8AC3E}">
        <p14:creationId xmlns:p14="http://schemas.microsoft.com/office/powerpoint/2010/main" val="3053413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 VIII B domain and cofactor activity</a:t>
            </a:r>
            <a:endParaRPr lang="en-GB" dirty="0"/>
          </a:p>
        </p:txBody>
      </p:sp>
      <p:sp>
        <p:nvSpPr>
          <p:cNvPr id="3" name="Content Placeholder 2"/>
          <p:cNvSpPr>
            <a:spLocks noGrp="1"/>
          </p:cNvSpPr>
          <p:nvPr>
            <p:ph idx="1"/>
          </p:nvPr>
        </p:nvSpPr>
        <p:spPr>
          <a:xfrm>
            <a:off x="467544" y="1916832"/>
            <a:ext cx="8229600" cy="4525963"/>
          </a:xfrm>
        </p:spPr>
        <p:txBody>
          <a:bodyPr/>
          <a:lstStyle/>
          <a:p>
            <a:r>
              <a:rPr lang="en-GB" dirty="0" smtClean="0"/>
              <a:t>FVIII exists in plasma as a mixture of </a:t>
            </a:r>
            <a:r>
              <a:rPr lang="en-GB" dirty="0" err="1" smtClean="0"/>
              <a:t>heterodimers</a:t>
            </a:r>
            <a:r>
              <a:rPr lang="en-GB" dirty="0" smtClean="0"/>
              <a:t> with B domains of varying length</a:t>
            </a:r>
          </a:p>
          <a:p>
            <a:r>
              <a:rPr lang="en-GB" dirty="0" smtClean="0"/>
              <a:t>B domain deleted FVIII</a:t>
            </a:r>
          </a:p>
          <a:p>
            <a:pPr lvl="1"/>
            <a:r>
              <a:rPr lang="en-GB" dirty="0" smtClean="0"/>
              <a:t>Has the same half life </a:t>
            </a:r>
          </a:p>
          <a:p>
            <a:pPr lvl="1"/>
            <a:r>
              <a:rPr lang="en-GB" dirty="0" smtClean="0"/>
              <a:t>Has the same cofactor activity</a:t>
            </a:r>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r>
              <a:rPr lang="en-GB" dirty="0" smtClean="0"/>
              <a:t>PK of FL and BDD FVIII</a:t>
            </a:r>
            <a:endParaRPr lang="en-GB" dirty="0"/>
          </a:p>
        </p:txBody>
      </p:sp>
      <p:sp>
        <p:nvSpPr>
          <p:cNvPr id="5" name="TextBox 4"/>
          <p:cNvSpPr txBox="1"/>
          <p:nvPr/>
        </p:nvSpPr>
        <p:spPr>
          <a:xfrm>
            <a:off x="7215206" y="6357958"/>
            <a:ext cx="1681871" cy="400110"/>
          </a:xfrm>
          <a:prstGeom prst="rect">
            <a:avLst/>
          </a:prstGeom>
          <a:noFill/>
        </p:spPr>
        <p:txBody>
          <a:bodyPr wrap="none" rtlCol="0">
            <a:spAutoFit/>
          </a:bodyPr>
          <a:lstStyle/>
          <a:p>
            <a:r>
              <a:rPr lang="en-GB" sz="2000" smtClean="0"/>
              <a:t>Kessler 2005</a:t>
            </a:r>
            <a:endParaRPr lang="en-GB" sz="2000" dirty="0"/>
          </a:p>
        </p:txBody>
      </p:sp>
      <p:pic>
        <p:nvPicPr>
          <p:cNvPr id="136194" name="Picture 2"/>
          <p:cNvPicPr>
            <a:picLocks noGrp="1" noChangeAspect="1" noChangeArrowheads="1"/>
          </p:cNvPicPr>
          <p:nvPr>
            <p:ph idx="1"/>
          </p:nvPr>
        </p:nvPicPr>
        <p:blipFill>
          <a:blip r:embed="rId3" cstate="print"/>
          <a:srcRect/>
          <a:stretch>
            <a:fillRect/>
          </a:stretch>
        </p:blipFill>
        <p:spPr bwMode="auto">
          <a:xfrm>
            <a:off x="857224" y="1714487"/>
            <a:ext cx="6429420" cy="4774149"/>
          </a:xfrm>
          <a:prstGeom prst="rect">
            <a:avLst/>
          </a:prstGeom>
          <a:noFill/>
          <a:ln w="9525">
            <a:noFill/>
            <a:miter lim="800000"/>
            <a:headEnd/>
            <a:tailEnd/>
          </a:ln>
        </p:spPr>
      </p:pic>
      <p:sp>
        <p:nvSpPr>
          <p:cNvPr id="3" name="TextBox 2"/>
          <p:cNvSpPr txBox="1"/>
          <p:nvPr/>
        </p:nvSpPr>
        <p:spPr>
          <a:xfrm>
            <a:off x="5295508" y="2095634"/>
            <a:ext cx="1082348" cy="369332"/>
          </a:xfrm>
          <a:prstGeom prst="rect">
            <a:avLst/>
          </a:prstGeom>
          <a:noFill/>
        </p:spPr>
        <p:txBody>
          <a:bodyPr wrap="none" rtlCol="0">
            <a:spAutoFit/>
          </a:bodyPr>
          <a:lstStyle/>
          <a:p>
            <a:r>
              <a:rPr lang="en-GB" dirty="0" smtClean="0"/>
              <a:t>(plasma)</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r>
              <a:rPr lang="en-GB" dirty="0" smtClean="0"/>
              <a:t>FVIII B domain: summary</a:t>
            </a:r>
            <a:endParaRPr lang="en-GB" dirty="0"/>
          </a:p>
        </p:txBody>
      </p:sp>
      <p:sp>
        <p:nvSpPr>
          <p:cNvPr id="3" name="Content Placeholder 2"/>
          <p:cNvSpPr>
            <a:spLocks noGrp="1"/>
          </p:cNvSpPr>
          <p:nvPr>
            <p:ph idx="1"/>
          </p:nvPr>
        </p:nvSpPr>
        <p:spPr>
          <a:xfrm>
            <a:off x="467544" y="1700808"/>
            <a:ext cx="8363272" cy="4525963"/>
          </a:xfrm>
        </p:spPr>
        <p:txBody>
          <a:bodyPr/>
          <a:lstStyle/>
          <a:p>
            <a:r>
              <a:rPr lang="en-GB" sz="2800" dirty="0" smtClean="0"/>
              <a:t>Not necessary for cofactor function</a:t>
            </a:r>
          </a:p>
          <a:p>
            <a:r>
              <a:rPr lang="en-GB" sz="2800" dirty="0" smtClean="0"/>
              <a:t>Impairs transcription</a:t>
            </a:r>
          </a:p>
          <a:p>
            <a:r>
              <a:rPr lang="en-GB" sz="2800" dirty="0" smtClean="0"/>
              <a:t>Improves secretion</a:t>
            </a:r>
          </a:p>
          <a:p>
            <a:r>
              <a:rPr lang="en-GB" sz="2800" dirty="0"/>
              <a:t>Explains combined V &amp; VIII </a:t>
            </a:r>
            <a:r>
              <a:rPr lang="en-GB" sz="2800" dirty="0" smtClean="0"/>
              <a:t>deficiency</a:t>
            </a:r>
          </a:p>
          <a:p>
            <a:r>
              <a:rPr lang="en-GB" sz="2800" dirty="0" smtClean="0"/>
              <a:t>Important commercially</a:t>
            </a:r>
          </a:p>
          <a:p>
            <a:pPr lvl="1"/>
            <a:r>
              <a:rPr lang="en-GB" sz="2400" dirty="0" smtClean="0"/>
              <a:t>Patent issues</a:t>
            </a:r>
          </a:p>
          <a:p>
            <a:pPr lvl="1"/>
            <a:r>
              <a:rPr lang="en-GB" sz="2400" dirty="0" smtClean="0"/>
              <a:t>More efficient synthesis of recombinant BDD protein</a:t>
            </a:r>
          </a:p>
          <a:p>
            <a:pPr lvl="1"/>
            <a:r>
              <a:rPr lang="en-GB" sz="2400" dirty="0" smtClean="0"/>
              <a:t>BDD FVIII easier to manipulate into vectors</a:t>
            </a:r>
          </a:p>
          <a:p>
            <a:pPr lvl="2"/>
            <a:r>
              <a:rPr lang="en-GB" sz="2000" dirty="0" smtClean="0"/>
              <a:t>Basis for novel recombinant molecules</a:t>
            </a:r>
          </a:p>
          <a:p>
            <a:pPr lvl="1"/>
            <a:r>
              <a:rPr lang="en-GB" sz="2400" dirty="0" smtClean="0"/>
              <a:t>Concern that BDD FVIII may be more immunogenic</a:t>
            </a:r>
          </a:p>
          <a:p>
            <a:pPr marL="457200" lvl="1" indent="0">
              <a:buNone/>
            </a:pPr>
            <a:endParaRPr lang="en-GB" sz="2400" dirty="0"/>
          </a:p>
        </p:txBody>
      </p:sp>
    </p:spTree>
    <p:extLst>
      <p:ext uri="{BB962C8B-B14F-4D97-AF65-F5344CB8AC3E}">
        <p14:creationId xmlns:p14="http://schemas.microsoft.com/office/powerpoint/2010/main" val="18733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ln w="28575">
            <a:solidFill>
              <a:srgbClr val="0070C0"/>
            </a:solidFill>
          </a:ln>
        </p:spPr>
        <p:txBody>
          <a:bodyPr/>
          <a:lstStyle/>
          <a:p>
            <a:pPr eaLnBrk="1" hangingPunct="1"/>
            <a:r>
              <a:rPr lang="en-GB" dirty="0" smtClean="0"/>
              <a:t>The FV B domain</a:t>
            </a:r>
          </a:p>
        </p:txBody>
      </p:sp>
      <p:sp>
        <p:nvSpPr>
          <p:cNvPr id="33795" name="Rectangle 3"/>
          <p:cNvSpPr>
            <a:spLocks noGrp="1" noChangeArrowheads="1"/>
          </p:cNvSpPr>
          <p:nvPr>
            <p:ph type="body" idx="1"/>
          </p:nvPr>
        </p:nvSpPr>
        <p:spPr>
          <a:xfrm>
            <a:off x="611560" y="1700808"/>
            <a:ext cx="8229600" cy="4525962"/>
          </a:xfrm>
        </p:spPr>
        <p:txBody>
          <a:bodyPr/>
          <a:lstStyle/>
          <a:p>
            <a:pPr eaLnBrk="1" hangingPunct="1">
              <a:lnSpc>
                <a:spcPct val="150000"/>
              </a:lnSpc>
            </a:pPr>
            <a:r>
              <a:rPr lang="en-GB" sz="2400" dirty="0" smtClean="0"/>
              <a:t>Divergent from FVIII B domain</a:t>
            </a:r>
          </a:p>
          <a:p>
            <a:pPr eaLnBrk="1" hangingPunct="1">
              <a:lnSpc>
                <a:spcPct val="150000"/>
              </a:lnSpc>
            </a:pPr>
            <a:r>
              <a:rPr lang="en-GB" sz="2400" dirty="0" smtClean="0"/>
              <a:t>But highly </a:t>
            </a:r>
            <a:r>
              <a:rPr lang="en-GB" sz="2400" dirty="0"/>
              <a:t>conserved in mammals and some vertebrates</a:t>
            </a:r>
          </a:p>
          <a:p>
            <a:pPr eaLnBrk="1" hangingPunct="1">
              <a:lnSpc>
                <a:spcPct val="150000"/>
              </a:lnSpc>
            </a:pPr>
            <a:r>
              <a:rPr lang="en-GB" sz="2400" dirty="0" smtClean="0"/>
              <a:t>Remains heavily glycosylated for intracellular transport</a:t>
            </a:r>
            <a:endParaRPr lang="en-GB" sz="2400" dirty="0"/>
          </a:p>
          <a:p>
            <a:pPr eaLnBrk="1" hangingPunct="1">
              <a:lnSpc>
                <a:spcPct val="150000"/>
              </a:lnSpc>
            </a:pPr>
            <a:r>
              <a:rPr lang="en-GB" sz="2400" dirty="0" smtClean="0"/>
              <a:t>Also responsible </a:t>
            </a:r>
            <a:r>
              <a:rPr lang="en-GB" sz="2400" dirty="0"/>
              <a:t>for pathophysiology of combined FV and FVIII deficiency</a:t>
            </a:r>
          </a:p>
          <a:p>
            <a:pPr eaLnBrk="1" hangingPunct="1">
              <a:lnSpc>
                <a:spcPct val="150000"/>
              </a:lnSpc>
            </a:pPr>
            <a:r>
              <a:rPr lang="en-GB" sz="2400" u="sng" dirty="0" smtClean="0"/>
              <a:t>Retained</a:t>
            </a:r>
            <a:r>
              <a:rPr lang="en-GB" sz="2400" dirty="0" smtClean="0"/>
              <a:t> in circulating FV</a:t>
            </a:r>
          </a:p>
          <a:p>
            <a:pPr eaLnBrk="1" hangingPunct="1">
              <a:lnSpc>
                <a:spcPct val="150000"/>
              </a:lnSpc>
            </a:pPr>
            <a:r>
              <a:rPr lang="en-GB" sz="2400" u="sng" dirty="0" smtClean="0"/>
              <a:t>Essential</a:t>
            </a:r>
            <a:r>
              <a:rPr lang="en-GB" sz="2400" dirty="0" smtClean="0"/>
              <a:t> for regulation of cofactor function</a:t>
            </a:r>
          </a:p>
          <a:p>
            <a:pPr eaLnBrk="1" hangingPunct="1">
              <a:lnSpc>
                <a:spcPct val="150000"/>
              </a:lnSpc>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4000" smtClean="0"/>
              <a:t>Why consider FV and FVIII together?</a:t>
            </a:r>
          </a:p>
        </p:txBody>
      </p:sp>
      <p:sp>
        <p:nvSpPr>
          <p:cNvPr id="123907" name="Rectangle 3"/>
          <p:cNvSpPr>
            <a:spLocks noGrp="1" noChangeArrowheads="1"/>
          </p:cNvSpPr>
          <p:nvPr>
            <p:ph type="body" idx="1"/>
          </p:nvPr>
        </p:nvSpPr>
        <p:spPr/>
        <p:txBody>
          <a:bodyPr/>
          <a:lstStyle/>
          <a:p>
            <a:pPr eaLnBrk="1" hangingPunct="1"/>
            <a:r>
              <a:rPr lang="en-GB" dirty="0" smtClean="0"/>
              <a:t>They have very similar structure</a:t>
            </a:r>
          </a:p>
          <a:p>
            <a:pPr lvl="1" eaLnBrk="1" hangingPunct="1"/>
            <a:r>
              <a:rPr lang="en-GB" dirty="0" smtClean="0"/>
              <a:t> and presumably a common origin</a:t>
            </a:r>
          </a:p>
          <a:p>
            <a:pPr eaLnBrk="1" hangingPunct="1"/>
            <a:r>
              <a:rPr lang="en-GB" dirty="0" smtClean="0"/>
              <a:t>They fulfil similar roles in coagulation</a:t>
            </a:r>
          </a:p>
          <a:p>
            <a:pPr eaLnBrk="1" hangingPunct="1"/>
            <a:r>
              <a:rPr lang="en-GB" dirty="0" smtClean="0"/>
              <a:t>They have some parallel biology</a:t>
            </a:r>
          </a:p>
          <a:p>
            <a:pPr eaLnBrk="1" hangingPunct="1"/>
            <a:r>
              <a:rPr lang="en-GB" dirty="0" smtClean="0"/>
              <a:t>Occur as combined deficiency</a:t>
            </a:r>
          </a:p>
          <a:p>
            <a:pPr eaLnBrk="1" hangingPunct="1"/>
            <a:endParaRPr lang="en-GB" dirty="0" smtClean="0"/>
          </a:p>
          <a:p>
            <a:pPr eaLnBrk="1" hangingPunct="1"/>
            <a:r>
              <a:rPr lang="en-GB" dirty="0" smtClean="0"/>
              <a:t>They have significant differences</a:t>
            </a:r>
          </a:p>
          <a:p>
            <a:pPr eaLnBrk="1" hangingPunct="1"/>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p:txBody>
          <a:bodyPr/>
          <a:lstStyle/>
          <a:p>
            <a:pPr eaLnBrk="1" hangingPunct="1"/>
            <a:r>
              <a:rPr lang="en-GB" smtClean="0"/>
              <a:t>Factor V B domain and FV cofactor activity</a:t>
            </a:r>
          </a:p>
        </p:txBody>
      </p:sp>
      <p:sp>
        <p:nvSpPr>
          <p:cNvPr id="37891"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323850" y="1125538"/>
            <a:ext cx="8820150" cy="4987925"/>
          </a:xfrm>
          <a:prstGeom prst="rect">
            <a:avLst/>
          </a:prstGeom>
          <a:noFill/>
          <a:ln w="9525">
            <a:noFill/>
            <a:miter lim="800000"/>
            <a:headEnd/>
            <a:tailEnd/>
          </a:ln>
        </p:spPr>
      </p:pic>
      <p:sp>
        <p:nvSpPr>
          <p:cNvPr id="38915" name="Text Box 3"/>
          <p:cNvSpPr txBox="1">
            <a:spLocks noChangeArrowheads="1"/>
          </p:cNvSpPr>
          <p:nvPr/>
        </p:nvSpPr>
        <p:spPr bwMode="auto">
          <a:xfrm>
            <a:off x="4787900" y="6453188"/>
            <a:ext cx="3529013" cy="163512"/>
          </a:xfrm>
          <a:prstGeom prst="rect">
            <a:avLst/>
          </a:prstGeom>
          <a:noFill/>
          <a:ln w="9525">
            <a:noFill/>
            <a:miter lim="800000"/>
            <a:headEnd/>
            <a:tailEnd/>
          </a:ln>
        </p:spPr>
        <p:txBody>
          <a:bodyPr lIns="0" tIns="0" rIns="0" bIns="0">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4313" algn="l"/>
              </a:tabLst>
            </a:pPr>
            <a:r>
              <a:rPr lang="en-GB" sz="1100" b="1">
                <a:solidFill>
                  <a:srgbClr val="000000"/>
                </a:solidFill>
              </a:rPr>
              <a:t>Zhu, H. et al. J. Biol. Chem. 2007;282:15033-15039</a:t>
            </a:r>
          </a:p>
        </p:txBody>
      </p:sp>
      <p:sp>
        <p:nvSpPr>
          <p:cNvPr id="38916" name="Text Box 4"/>
          <p:cNvSpPr txBox="1">
            <a:spLocks noChangeArrowheads="1"/>
          </p:cNvSpPr>
          <p:nvPr/>
        </p:nvSpPr>
        <p:spPr bwMode="auto">
          <a:xfrm>
            <a:off x="163513" y="542925"/>
            <a:ext cx="8816975" cy="473075"/>
          </a:xfrm>
          <a:prstGeom prst="rect">
            <a:avLst/>
          </a:prstGeom>
          <a:noFill/>
          <a:ln w="9525">
            <a:noFill/>
            <a:miter lim="800000"/>
            <a:headEnd/>
            <a:tailEnd/>
          </a:ln>
        </p:spPr>
        <p:txBody>
          <a:bodyPr lIns="0" tIns="0" rIns="0" bIns="0" anchor="ctr" anchorCtr="1">
            <a:spAutoFit/>
          </a:bodyPr>
          <a:lstStyle/>
          <a:p>
            <a:pPr algn="ct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4313" algn="l"/>
                <a:tab pos="7221538" algn="l"/>
                <a:tab pos="7880350" algn="l"/>
                <a:tab pos="8534400" algn="l"/>
              </a:tabLst>
            </a:pPr>
            <a:r>
              <a:rPr lang="en-GB" sz="3200" b="1">
                <a:solidFill>
                  <a:srgbClr val="000000"/>
                </a:solidFill>
              </a:rPr>
              <a:t>FV B domain deletion mutants</a:t>
            </a:r>
          </a:p>
        </p:txBody>
      </p:sp>
      <p:sp>
        <p:nvSpPr>
          <p:cNvPr id="215045" name="Text Box 5"/>
          <p:cNvSpPr txBox="1">
            <a:spLocks noChangeArrowheads="1"/>
          </p:cNvSpPr>
          <p:nvPr/>
        </p:nvSpPr>
        <p:spPr bwMode="auto">
          <a:xfrm>
            <a:off x="2987675" y="5094288"/>
            <a:ext cx="450850" cy="914400"/>
          </a:xfrm>
          <a:prstGeom prst="rect">
            <a:avLst/>
          </a:prstGeom>
          <a:noFill/>
          <a:ln w="9525">
            <a:noFill/>
            <a:miter lim="800000"/>
            <a:headEnd/>
            <a:tailEnd/>
          </a:ln>
        </p:spPr>
        <p:txBody>
          <a:bodyPr wrap="none">
            <a:spAutoFit/>
          </a:bodyPr>
          <a:lstStyle/>
          <a:p>
            <a:r>
              <a:rPr lang="en-GB" sz="5400" b="1">
                <a:solidFill>
                  <a:srgbClr val="FF0000"/>
                </a:solidFill>
              </a:rPr>
              <a:t>*</a:t>
            </a:r>
          </a:p>
        </p:txBody>
      </p:sp>
      <p:sp>
        <p:nvSpPr>
          <p:cNvPr id="215046" name="Text Box 6"/>
          <p:cNvSpPr txBox="1">
            <a:spLocks noChangeArrowheads="1"/>
          </p:cNvSpPr>
          <p:nvPr/>
        </p:nvSpPr>
        <p:spPr bwMode="auto">
          <a:xfrm>
            <a:off x="3851275" y="4005263"/>
            <a:ext cx="450850" cy="914400"/>
          </a:xfrm>
          <a:prstGeom prst="rect">
            <a:avLst/>
          </a:prstGeom>
          <a:noFill/>
          <a:ln w="9525">
            <a:noFill/>
            <a:miter lim="800000"/>
            <a:headEnd/>
            <a:tailEnd/>
          </a:ln>
        </p:spPr>
        <p:txBody>
          <a:bodyPr wrap="none">
            <a:spAutoFit/>
          </a:bodyPr>
          <a:lstStyle/>
          <a:p>
            <a:r>
              <a:rPr lang="en-GB" sz="5400" b="1">
                <a:solidFill>
                  <a:srgbClr val="FF0000"/>
                </a:solidFill>
              </a:rPr>
              <a:t>*</a:t>
            </a:r>
          </a:p>
        </p:txBody>
      </p:sp>
      <p:sp>
        <p:nvSpPr>
          <p:cNvPr id="215048" name="Freeform 8"/>
          <p:cNvSpPr>
            <a:spLocks/>
          </p:cNvSpPr>
          <p:nvPr/>
        </p:nvSpPr>
        <p:spPr bwMode="auto">
          <a:xfrm>
            <a:off x="2857500" y="6237288"/>
            <a:ext cx="358775" cy="215900"/>
          </a:xfrm>
          <a:custGeom>
            <a:avLst/>
            <a:gdLst>
              <a:gd name="T0" fmla="*/ 0 w 226"/>
              <a:gd name="T1" fmla="*/ 0 h 136"/>
              <a:gd name="T2" fmla="*/ 0 w 226"/>
              <a:gd name="T3" fmla="*/ 136 h 136"/>
              <a:gd name="T4" fmla="*/ 226 w 226"/>
              <a:gd name="T5" fmla="*/ 136 h 136"/>
              <a:gd name="T6" fmla="*/ 226 w 226"/>
              <a:gd name="T7" fmla="*/ 0 h 136"/>
              <a:gd name="T8" fmla="*/ 0 60000 65536"/>
              <a:gd name="T9" fmla="*/ 0 60000 65536"/>
              <a:gd name="T10" fmla="*/ 0 60000 65536"/>
              <a:gd name="T11" fmla="*/ 0 60000 65536"/>
              <a:gd name="T12" fmla="*/ 0 w 226"/>
              <a:gd name="T13" fmla="*/ 0 h 136"/>
              <a:gd name="T14" fmla="*/ 226 w 226"/>
              <a:gd name="T15" fmla="*/ 136 h 136"/>
            </a:gdLst>
            <a:ahLst/>
            <a:cxnLst>
              <a:cxn ang="T8">
                <a:pos x="T0" y="T1"/>
              </a:cxn>
              <a:cxn ang="T9">
                <a:pos x="T2" y="T3"/>
              </a:cxn>
              <a:cxn ang="T10">
                <a:pos x="T4" y="T5"/>
              </a:cxn>
              <a:cxn ang="T11">
                <a:pos x="T6" y="T7"/>
              </a:cxn>
            </a:cxnLst>
            <a:rect l="T12" t="T13" r="T14" b="T15"/>
            <a:pathLst>
              <a:path w="226" h="136">
                <a:moveTo>
                  <a:pt x="0" y="0"/>
                </a:moveTo>
                <a:lnTo>
                  <a:pt x="0" y="136"/>
                </a:lnTo>
                <a:lnTo>
                  <a:pt x="226" y="136"/>
                </a:lnTo>
                <a:lnTo>
                  <a:pt x="226" y="0"/>
                </a:lnTo>
              </a:path>
            </a:pathLst>
          </a:custGeom>
          <a:noFill/>
          <a:ln w="38100">
            <a:solidFill>
              <a:srgbClr val="FF0000"/>
            </a:solidFill>
            <a:round/>
            <a:headEnd/>
            <a:tailEnd/>
          </a:ln>
        </p:spPr>
        <p:txBody>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5" grpId="0"/>
      <p:bldP spid="215046" grpId="0"/>
      <p:bldP spid="21504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44450"/>
            <a:ext cx="8229600" cy="1143000"/>
          </a:xfrm>
        </p:spPr>
        <p:txBody>
          <a:bodyPr/>
          <a:lstStyle/>
          <a:p>
            <a:pPr eaLnBrk="1" hangingPunct="1"/>
            <a:r>
              <a:rPr lang="en-GB" sz="4000" smtClean="0">
                <a:solidFill>
                  <a:schemeClr val="accent2"/>
                </a:solidFill>
              </a:rPr>
              <a:t>B domain determines FV cofactor activity</a:t>
            </a:r>
          </a:p>
        </p:txBody>
      </p:sp>
      <p:pic>
        <p:nvPicPr>
          <p:cNvPr id="39939" name="Picture 3"/>
          <p:cNvPicPr>
            <a:picLocks noGrp="1" noChangeAspect="1" noChangeArrowheads="1"/>
          </p:cNvPicPr>
          <p:nvPr>
            <p:ph type="body" idx="1"/>
          </p:nvPr>
        </p:nvPicPr>
        <p:blipFill>
          <a:blip r:embed="rId3" cstate="print"/>
          <a:srcRect/>
          <a:stretch>
            <a:fillRect/>
          </a:stretch>
        </p:blipFill>
        <p:spPr>
          <a:xfrm>
            <a:off x="250825" y="1198563"/>
            <a:ext cx="7705725" cy="5543550"/>
          </a:xfrm>
        </p:spPr>
      </p:pic>
      <p:sp>
        <p:nvSpPr>
          <p:cNvPr id="39940" name="Text Box 4"/>
          <p:cNvSpPr txBox="1">
            <a:spLocks noChangeArrowheads="1"/>
          </p:cNvSpPr>
          <p:nvPr/>
        </p:nvSpPr>
        <p:spPr bwMode="auto">
          <a:xfrm>
            <a:off x="5580063" y="6630988"/>
            <a:ext cx="3887787" cy="163512"/>
          </a:xfrm>
          <a:prstGeom prst="rect">
            <a:avLst/>
          </a:prstGeom>
          <a:noFill/>
          <a:ln w="9525">
            <a:noFill/>
            <a:miter lim="800000"/>
            <a:headEnd/>
            <a:tailEnd/>
          </a:ln>
        </p:spPr>
        <p:txBody>
          <a:bodyPr lIns="0" tIns="0" rIns="0" bIns="0">
            <a:spAutoFit/>
          </a:bodyPr>
          <a:lstStyle/>
          <a:p>
            <a:pP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4313" algn="l"/>
              </a:tabLst>
            </a:pPr>
            <a:r>
              <a:rPr lang="en-GB" sz="1100" b="1">
                <a:solidFill>
                  <a:srgbClr val="000000"/>
                </a:solidFill>
              </a:rPr>
              <a:t>Zhu, H. et al. J. Biol. Chem. 2007;282:15033-15039</a:t>
            </a:r>
          </a:p>
        </p:txBody>
      </p:sp>
      <p:sp>
        <p:nvSpPr>
          <p:cNvPr id="39941" name="Text Box 5"/>
          <p:cNvSpPr txBox="1">
            <a:spLocks noChangeArrowheads="1"/>
          </p:cNvSpPr>
          <p:nvPr/>
        </p:nvSpPr>
        <p:spPr bwMode="auto">
          <a:xfrm>
            <a:off x="8051800" y="1404938"/>
            <a:ext cx="1060450" cy="4211637"/>
          </a:xfrm>
          <a:prstGeom prst="rect">
            <a:avLst/>
          </a:prstGeom>
          <a:noFill/>
          <a:ln w="9525">
            <a:noFill/>
            <a:miter lim="800000"/>
            <a:headEnd/>
            <a:tailEnd/>
          </a:ln>
        </p:spPr>
        <p:txBody>
          <a:bodyPr wrap="none">
            <a:spAutoFit/>
          </a:bodyPr>
          <a:lstStyle/>
          <a:p>
            <a:r>
              <a:rPr lang="en-GB" b="1">
                <a:solidFill>
                  <a:srgbClr val="FF0000"/>
                </a:solidFill>
              </a:rPr>
              <a:t>FV-902</a:t>
            </a:r>
          </a:p>
          <a:p>
            <a:endParaRPr lang="en-GB" b="1">
              <a:solidFill>
                <a:srgbClr val="FF0000"/>
              </a:solidFill>
            </a:endParaRPr>
          </a:p>
          <a:p>
            <a:endParaRPr lang="en-GB" b="1">
              <a:solidFill>
                <a:srgbClr val="FF0000"/>
              </a:solidFill>
            </a:endParaRPr>
          </a:p>
          <a:p>
            <a:r>
              <a:rPr lang="en-GB" b="1">
                <a:solidFill>
                  <a:srgbClr val="FF0000"/>
                </a:solidFill>
              </a:rPr>
              <a:t>FVa</a:t>
            </a:r>
          </a:p>
          <a:p>
            <a:endParaRPr lang="en-GB" b="1">
              <a:solidFill>
                <a:srgbClr val="FF0000"/>
              </a:solidFill>
            </a:endParaRPr>
          </a:p>
          <a:p>
            <a:endParaRPr lang="en-GB" b="1">
              <a:solidFill>
                <a:srgbClr val="FF0000"/>
              </a:solidFill>
            </a:endParaRPr>
          </a:p>
          <a:p>
            <a:endParaRPr lang="en-GB" b="1">
              <a:solidFill>
                <a:srgbClr val="FF0000"/>
              </a:solidFill>
            </a:endParaRPr>
          </a:p>
          <a:p>
            <a:endParaRPr lang="en-GB" b="1">
              <a:solidFill>
                <a:srgbClr val="FF0000"/>
              </a:solidFill>
            </a:endParaRPr>
          </a:p>
          <a:p>
            <a:endParaRPr lang="en-GB" b="1">
              <a:solidFill>
                <a:srgbClr val="FF0000"/>
              </a:solidFill>
            </a:endParaRPr>
          </a:p>
          <a:p>
            <a:endParaRPr lang="en-GB" b="1">
              <a:solidFill>
                <a:srgbClr val="FF0000"/>
              </a:solidFill>
            </a:endParaRPr>
          </a:p>
          <a:p>
            <a:endParaRPr lang="en-GB" b="1">
              <a:solidFill>
                <a:srgbClr val="FF0000"/>
              </a:solidFill>
            </a:endParaRPr>
          </a:p>
          <a:p>
            <a:r>
              <a:rPr lang="en-GB" b="1">
                <a:solidFill>
                  <a:srgbClr val="FF0000"/>
                </a:solidFill>
              </a:rPr>
              <a:t>FV-1033</a:t>
            </a:r>
          </a:p>
          <a:p>
            <a:endParaRPr lang="en-GB" b="1">
              <a:solidFill>
                <a:srgbClr val="FF0000"/>
              </a:solidFill>
            </a:endParaRPr>
          </a:p>
          <a:p>
            <a:endParaRPr lang="en-GB" b="1">
              <a:solidFill>
                <a:srgbClr val="FF0000"/>
              </a:solidFill>
            </a:endParaRPr>
          </a:p>
          <a:p>
            <a:r>
              <a:rPr lang="en-GB" b="1">
                <a:solidFill>
                  <a:srgbClr val="FF0000"/>
                </a:solidFill>
              </a:rPr>
              <a:t>FV</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4870" y="116632"/>
            <a:ext cx="8229600" cy="1143000"/>
          </a:xfrm>
        </p:spPr>
        <p:txBody>
          <a:bodyPr/>
          <a:lstStyle/>
          <a:p>
            <a:pPr eaLnBrk="1" hangingPunct="1"/>
            <a:r>
              <a:rPr lang="en-GB" sz="4000" smtClean="0"/>
              <a:t>Factor V and Factor VIII structure</a:t>
            </a:r>
          </a:p>
        </p:txBody>
      </p:sp>
      <p:pic>
        <p:nvPicPr>
          <p:cNvPr id="40963" name="Picture 3" descr="http://www.sciencedirect.com/cache/MiamiImageURL/B6VSR-4S7J7WT-C-B/0?wchp=dGLbVzb-zSkWA"/>
          <p:cNvPicPr>
            <a:picLocks noChangeAspect="1" noChangeArrowheads="1"/>
          </p:cNvPicPr>
          <p:nvPr/>
        </p:nvPicPr>
        <p:blipFill>
          <a:blip r:embed="rId3" cstate="print"/>
          <a:srcRect/>
          <a:stretch>
            <a:fillRect/>
          </a:stretch>
        </p:blipFill>
        <p:spPr bwMode="auto">
          <a:xfrm>
            <a:off x="251520" y="1470769"/>
            <a:ext cx="8820150" cy="3743325"/>
          </a:xfrm>
          <a:prstGeom prst="rect">
            <a:avLst/>
          </a:prstGeom>
          <a:noFill/>
          <a:ln w="9525">
            <a:noFill/>
            <a:miter lim="800000"/>
            <a:headEnd/>
            <a:tailEnd/>
          </a:ln>
        </p:spPr>
      </p:pic>
      <p:sp>
        <p:nvSpPr>
          <p:cNvPr id="40964" name="Text Box 4"/>
          <p:cNvSpPr txBox="1">
            <a:spLocks noChangeArrowheads="1"/>
          </p:cNvSpPr>
          <p:nvPr/>
        </p:nvSpPr>
        <p:spPr bwMode="auto">
          <a:xfrm>
            <a:off x="7764338" y="6374655"/>
            <a:ext cx="1200150" cy="366713"/>
          </a:xfrm>
          <a:prstGeom prst="rect">
            <a:avLst/>
          </a:prstGeom>
          <a:noFill/>
          <a:ln w="9525">
            <a:solidFill>
              <a:srgbClr val="0070C0"/>
            </a:solidFill>
            <a:miter lim="800000"/>
            <a:headEnd/>
            <a:tailEnd/>
          </a:ln>
        </p:spPr>
        <p:txBody>
          <a:bodyPr wrap="none">
            <a:spAutoFit/>
          </a:bodyPr>
          <a:lstStyle/>
          <a:p>
            <a:r>
              <a:rPr lang="en-GB" b="1" dirty="0"/>
              <a:t>Ngo 2008</a:t>
            </a:r>
          </a:p>
        </p:txBody>
      </p:sp>
      <p:sp>
        <p:nvSpPr>
          <p:cNvPr id="40965" name="Text Box 5"/>
          <p:cNvSpPr txBox="1">
            <a:spLocks noChangeArrowheads="1"/>
          </p:cNvSpPr>
          <p:nvPr/>
        </p:nvSpPr>
        <p:spPr bwMode="auto">
          <a:xfrm>
            <a:off x="683320" y="5576044"/>
            <a:ext cx="5289550" cy="366713"/>
          </a:xfrm>
          <a:prstGeom prst="rect">
            <a:avLst/>
          </a:prstGeom>
          <a:noFill/>
          <a:ln w="9525">
            <a:noFill/>
            <a:miter lim="800000"/>
            <a:headEnd/>
            <a:tailEnd/>
          </a:ln>
        </p:spPr>
        <p:txBody>
          <a:bodyPr>
            <a:spAutoFit/>
          </a:bodyPr>
          <a:lstStyle/>
          <a:p>
            <a:r>
              <a:rPr lang="en-GB" b="1"/>
              <a:t>Factor VIII (BDD) and FVai (no A2) overlay</a:t>
            </a:r>
          </a:p>
        </p:txBody>
      </p:sp>
      <p:sp>
        <p:nvSpPr>
          <p:cNvPr id="40966" name="Text Box 6"/>
          <p:cNvSpPr txBox="1">
            <a:spLocks noChangeArrowheads="1"/>
          </p:cNvSpPr>
          <p:nvPr/>
        </p:nvSpPr>
        <p:spPr bwMode="auto">
          <a:xfrm>
            <a:off x="5939533" y="5503019"/>
            <a:ext cx="2736850" cy="915988"/>
          </a:xfrm>
          <a:prstGeom prst="rect">
            <a:avLst/>
          </a:prstGeom>
          <a:noFill/>
          <a:ln w="9525">
            <a:noFill/>
            <a:miter lim="800000"/>
            <a:headEnd/>
            <a:tailEnd/>
          </a:ln>
        </p:spPr>
        <p:txBody>
          <a:bodyPr>
            <a:spAutoFit/>
          </a:bodyPr>
          <a:lstStyle/>
          <a:p>
            <a:pPr>
              <a:spcBef>
                <a:spcPct val="50000"/>
              </a:spcBef>
            </a:pPr>
            <a:r>
              <a:rPr lang="en-GB" b="1" dirty="0"/>
              <a:t>FVIII showing position of B domain and FIX interaction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FVIIIa</a:t>
            </a:r>
            <a:r>
              <a:rPr lang="en-GB" dirty="0" smtClean="0"/>
              <a:t> and FIXa</a:t>
            </a:r>
            <a:endParaRPr lang="en-GB" dirty="0"/>
          </a:p>
        </p:txBody>
      </p:sp>
      <p:pic>
        <p:nvPicPr>
          <p:cNvPr id="4" name="Picture 2" descr="http://ars.els-cdn.com/content/image/1-s2.0-S0268960X03000250-gr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84784"/>
            <a:ext cx="5616624" cy="50308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64288" y="5661248"/>
            <a:ext cx="1723549" cy="646331"/>
          </a:xfrm>
          <a:prstGeom prst="rect">
            <a:avLst/>
          </a:prstGeom>
          <a:noFill/>
        </p:spPr>
        <p:txBody>
          <a:bodyPr wrap="none" rtlCol="0">
            <a:spAutoFit/>
          </a:bodyPr>
          <a:lstStyle/>
          <a:p>
            <a:r>
              <a:rPr lang="en-GB" dirty="0" smtClean="0"/>
              <a:t>Fay Blood Rev</a:t>
            </a:r>
          </a:p>
          <a:p>
            <a:r>
              <a:rPr lang="en-GB" u="sng" dirty="0" smtClean="0"/>
              <a:t>18</a:t>
            </a:r>
            <a:r>
              <a:rPr lang="en-GB" dirty="0" smtClean="0"/>
              <a:t> 2004</a:t>
            </a:r>
            <a:r>
              <a:rPr lang="en-GB" dirty="0"/>
              <a:t>, </a:t>
            </a:r>
            <a:r>
              <a:rPr lang="en-GB" dirty="0" smtClean="0"/>
              <a:t>1–15</a:t>
            </a:r>
            <a:endParaRPr lang="en-GB" dirty="0"/>
          </a:p>
        </p:txBody>
      </p:sp>
    </p:spTree>
    <p:extLst>
      <p:ext uri="{BB962C8B-B14F-4D97-AF65-F5344CB8AC3E}">
        <p14:creationId xmlns:p14="http://schemas.microsoft.com/office/powerpoint/2010/main" val="528790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ln w="28575">
            <a:solidFill>
              <a:srgbClr val="0070C0"/>
            </a:solidFill>
          </a:ln>
        </p:spPr>
        <p:txBody>
          <a:bodyPr/>
          <a:lstStyle/>
          <a:p>
            <a:pPr eaLnBrk="1" hangingPunct="1"/>
            <a:r>
              <a:rPr lang="en-GB" dirty="0" smtClean="0"/>
              <a:t>Factor V and Factor VIII functional activity	</a:t>
            </a:r>
          </a:p>
        </p:txBody>
      </p:sp>
      <p:sp>
        <p:nvSpPr>
          <p:cNvPr id="171013" name="Rectangle 5"/>
          <p:cNvSpPr>
            <a:spLocks noGrp="1" noChangeArrowheads="1"/>
          </p:cNvSpPr>
          <p:nvPr>
            <p:ph type="body" idx="1"/>
          </p:nvPr>
        </p:nvSpPr>
        <p:spPr>
          <a:xfrm>
            <a:off x="539552" y="1844824"/>
            <a:ext cx="8229600" cy="4525963"/>
          </a:xfrm>
        </p:spPr>
        <p:txBody>
          <a:bodyPr/>
          <a:lstStyle/>
          <a:p>
            <a:pPr eaLnBrk="1" hangingPunct="1">
              <a:buFontTx/>
              <a:buNone/>
            </a:pPr>
            <a:r>
              <a:rPr lang="en-GB" sz="2800" dirty="0" smtClean="0">
                <a:solidFill>
                  <a:srgbClr val="FF6600"/>
                </a:solidFill>
              </a:rPr>
              <a:t>				</a:t>
            </a:r>
            <a:r>
              <a:rPr lang="en-GB" sz="2800" b="1" dirty="0" smtClean="0">
                <a:solidFill>
                  <a:srgbClr val="FF6600"/>
                </a:solidFill>
              </a:rPr>
              <a:t>Activation</a:t>
            </a:r>
          </a:p>
          <a:p>
            <a:pPr eaLnBrk="1" hangingPunct="1"/>
            <a:r>
              <a:rPr lang="en-GB" sz="2800" dirty="0" smtClean="0"/>
              <a:t>Both FV and FVIII are activated by thrombin cleavage</a:t>
            </a:r>
          </a:p>
          <a:p>
            <a:pPr eaLnBrk="1" hangingPunct="1"/>
            <a:r>
              <a:rPr lang="en-GB" sz="2800" dirty="0" smtClean="0"/>
              <a:t>Not phospholipid dependent</a:t>
            </a:r>
          </a:p>
          <a:p>
            <a:pPr eaLnBrk="1" hangingPunct="1">
              <a:buFontTx/>
              <a:buNone/>
            </a:pPr>
            <a:r>
              <a:rPr lang="en-GB" sz="2800" dirty="0" smtClean="0"/>
              <a:t>				</a:t>
            </a:r>
            <a:r>
              <a:rPr lang="en-GB" sz="2800" b="1" dirty="0" smtClean="0">
                <a:solidFill>
                  <a:srgbClr val="FF6600"/>
                </a:solidFill>
              </a:rPr>
              <a:t>Inactivation</a:t>
            </a:r>
          </a:p>
          <a:p>
            <a:pPr eaLnBrk="1" hangingPunct="1"/>
            <a:r>
              <a:rPr lang="en-GB" sz="2800" dirty="0" smtClean="0"/>
              <a:t>Factor V inactivated by APC</a:t>
            </a:r>
          </a:p>
          <a:p>
            <a:pPr eaLnBrk="1" hangingPunct="1"/>
            <a:r>
              <a:rPr lang="en-GB" sz="2800" dirty="0" smtClean="0"/>
              <a:t>Factor VIII largely inactivated by dissociation but also a substrate for APC</a:t>
            </a:r>
          </a:p>
          <a:p>
            <a:pPr lvl="1" eaLnBrk="1" hangingPunct="1">
              <a:buFontTx/>
              <a:buNone/>
            </a:pPr>
            <a:endParaRPr lang="en-GB"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0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a:xfrm>
            <a:off x="468313" y="260350"/>
            <a:ext cx="8229600" cy="1143000"/>
          </a:xfrm>
        </p:spPr>
        <p:txBody>
          <a:bodyPr/>
          <a:lstStyle/>
          <a:p>
            <a:pPr eaLnBrk="1" hangingPunct="1"/>
            <a:r>
              <a:rPr lang="en-GB" dirty="0" smtClean="0"/>
              <a:t>Factor VIII- life</a:t>
            </a:r>
          </a:p>
        </p:txBody>
      </p:sp>
      <p:sp>
        <p:nvSpPr>
          <p:cNvPr id="44035" name="Rectangle 7"/>
          <p:cNvSpPr>
            <a:spLocks noGrp="1" noChangeArrowheads="1"/>
          </p:cNvSpPr>
          <p:nvPr>
            <p:ph type="body" idx="1"/>
          </p:nvPr>
        </p:nvSpPr>
        <p:spPr/>
        <p:txBody>
          <a:bodyPr/>
          <a:lstStyle/>
          <a:p>
            <a:pPr eaLnBrk="1" hangingPunct="1"/>
            <a:r>
              <a:rPr lang="en-GB" sz="2800" dirty="0" smtClean="0"/>
              <a:t>Synthesised</a:t>
            </a:r>
          </a:p>
          <a:p>
            <a:pPr lvl="1" eaLnBrk="1" hangingPunct="1"/>
            <a:r>
              <a:rPr lang="en-GB" sz="2400" dirty="0" smtClean="0"/>
              <a:t>In hepatocytes</a:t>
            </a:r>
          </a:p>
          <a:p>
            <a:pPr lvl="1" eaLnBrk="1" hangingPunct="1"/>
            <a:r>
              <a:rPr lang="en-GB" sz="2400" dirty="0" smtClean="0"/>
              <a:t>Some endothelial cells (</a:t>
            </a:r>
            <a:r>
              <a:rPr lang="en-GB" sz="2400" dirty="0" err="1" smtClean="0"/>
              <a:t>eg</a:t>
            </a:r>
            <a:r>
              <a:rPr lang="en-GB" sz="2400" dirty="0" smtClean="0"/>
              <a:t> lung)</a:t>
            </a:r>
          </a:p>
          <a:p>
            <a:pPr lvl="1" eaLnBrk="1" hangingPunct="1"/>
            <a:r>
              <a:rPr lang="en-GB" sz="2400" dirty="0" smtClean="0"/>
              <a:t>Possibly also in lymphoid tissue</a:t>
            </a:r>
          </a:p>
          <a:p>
            <a:pPr lvl="1" eaLnBrk="1" hangingPunct="1"/>
            <a:endParaRPr lang="en-GB" sz="2400" dirty="0" smtClean="0"/>
          </a:p>
          <a:p>
            <a:pPr eaLnBrk="1" hangingPunct="1"/>
            <a:r>
              <a:rPr lang="en-GB" sz="2800" dirty="0" smtClean="0"/>
              <a:t>Endothelial FVIII is stored with VWF as releasable pool in </a:t>
            </a:r>
            <a:r>
              <a:rPr lang="en-GB" sz="2800" dirty="0" err="1" smtClean="0"/>
              <a:t>Weibel</a:t>
            </a:r>
            <a:r>
              <a:rPr lang="en-GB" sz="2800" dirty="0" smtClean="0"/>
              <a:t>-Palade bodies</a:t>
            </a:r>
          </a:p>
          <a:p>
            <a:pPr eaLnBrk="1" hangingPunct="1"/>
            <a:endParaRPr lang="en-GB" sz="2800" dirty="0" smtClean="0"/>
          </a:p>
          <a:p>
            <a:pPr eaLnBrk="1" hangingPunct="1"/>
            <a:r>
              <a:rPr lang="en-GB" sz="2800" dirty="0" smtClean="0"/>
              <a:t>Production increase in acute phase response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12f2"/>
          <p:cNvPicPr>
            <a:picLocks noChangeAspect="1" noChangeArrowheads="1"/>
          </p:cNvPicPr>
          <p:nvPr/>
        </p:nvPicPr>
        <p:blipFill>
          <a:blip r:embed="rId3" cstate="print"/>
          <a:srcRect/>
          <a:stretch>
            <a:fillRect/>
          </a:stretch>
        </p:blipFill>
        <p:spPr bwMode="auto">
          <a:xfrm>
            <a:off x="338138" y="1371600"/>
            <a:ext cx="8399462" cy="4592638"/>
          </a:xfrm>
          <a:prstGeom prst="rect">
            <a:avLst/>
          </a:prstGeom>
          <a:noFill/>
          <a:ln w="9525">
            <a:noFill/>
            <a:miter lim="800000"/>
            <a:headEnd/>
            <a:tailEnd/>
          </a:ln>
        </p:spPr>
      </p:pic>
      <p:sp>
        <p:nvSpPr>
          <p:cNvPr id="45059" name="Text Box 3"/>
          <p:cNvSpPr txBox="1">
            <a:spLocks noChangeArrowheads="1"/>
          </p:cNvSpPr>
          <p:nvPr/>
        </p:nvSpPr>
        <p:spPr bwMode="auto">
          <a:xfrm>
            <a:off x="6081713" y="6211888"/>
            <a:ext cx="2003425" cy="457200"/>
          </a:xfrm>
          <a:prstGeom prst="rect">
            <a:avLst/>
          </a:prstGeom>
          <a:noFill/>
          <a:ln w="9525">
            <a:noFill/>
            <a:miter lim="800000"/>
            <a:headEnd/>
            <a:tailEnd/>
          </a:ln>
        </p:spPr>
        <p:txBody>
          <a:bodyPr wrap="none">
            <a:spAutoFit/>
          </a:bodyPr>
          <a:lstStyle/>
          <a:p>
            <a:pPr eaLnBrk="0" hangingPunct="0"/>
            <a:r>
              <a:rPr lang="en-GB" sz="2400"/>
              <a:t>Mannucci 2004</a:t>
            </a:r>
          </a:p>
        </p:txBody>
      </p:sp>
      <p:sp>
        <p:nvSpPr>
          <p:cNvPr id="45060" name="Text Box 4"/>
          <p:cNvSpPr txBox="1">
            <a:spLocks noChangeArrowheads="1"/>
          </p:cNvSpPr>
          <p:nvPr/>
        </p:nvSpPr>
        <p:spPr bwMode="auto">
          <a:xfrm>
            <a:off x="595313" y="298450"/>
            <a:ext cx="5457825" cy="701675"/>
          </a:xfrm>
          <a:prstGeom prst="rect">
            <a:avLst/>
          </a:prstGeom>
          <a:noFill/>
          <a:ln w="9525">
            <a:noFill/>
            <a:miter lim="800000"/>
            <a:headEnd/>
            <a:tailEnd/>
          </a:ln>
        </p:spPr>
        <p:txBody>
          <a:bodyPr wrap="none">
            <a:spAutoFit/>
          </a:bodyPr>
          <a:lstStyle/>
          <a:p>
            <a:pPr eaLnBrk="0" hangingPunct="0"/>
            <a:r>
              <a:rPr lang="en-GB" sz="4000"/>
              <a:t>Factor VIII binding to VWF</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b="1" smtClean="0">
                <a:solidFill>
                  <a:schemeClr val="bg2"/>
                </a:solidFill>
                <a:latin typeface="Franklin Gothic Book" pitchFamily="34" charset="0"/>
              </a:rPr>
              <a:t>VWF and Factor VIII</a:t>
            </a:r>
            <a:endParaRPr lang="en-GB" b="1" smtClean="0">
              <a:solidFill>
                <a:schemeClr val="bg2"/>
              </a:solidFill>
              <a:latin typeface="Franklin Gothic Book" pitchFamily="34" charset="0"/>
            </a:endParaRPr>
          </a:p>
        </p:txBody>
      </p:sp>
      <p:sp>
        <p:nvSpPr>
          <p:cNvPr id="46083" name="Rectangle 3"/>
          <p:cNvSpPr>
            <a:spLocks noGrp="1" noChangeArrowheads="1"/>
          </p:cNvSpPr>
          <p:nvPr>
            <p:ph type="body" idx="1"/>
          </p:nvPr>
        </p:nvSpPr>
        <p:spPr>
          <a:xfrm>
            <a:off x="611188" y="1628775"/>
            <a:ext cx="8229600" cy="4530725"/>
          </a:xfrm>
        </p:spPr>
        <p:txBody>
          <a:bodyPr/>
          <a:lstStyle/>
          <a:p>
            <a:pPr eaLnBrk="1" hangingPunct="1">
              <a:lnSpc>
                <a:spcPct val="80000"/>
              </a:lnSpc>
            </a:pPr>
            <a:r>
              <a:rPr lang="en-US" sz="2000" dirty="0" smtClean="0"/>
              <a:t>Factor VIII and VWF circulate as a complex in plasma</a:t>
            </a:r>
          </a:p>
          <a:p>
            <a:pPr eaLnBrk="1" hangingPunct="1">
              <a:lnSpc>
                <a:spcPct val="80000"/>
              </a:lnSpc>
            </a:pPr>
            <a:endParaRPr lang="en-US" sz="2000" dirty="0" smtClean="0"/>
          </a:p>
          <a:p>
            <a:pPr eaLnBrk="1" hangingPunct="1">
              <a:lnSpc>
                <a:spcPct val="80000"/>
              </a:lnSpc>
            </a:pPr>
            <a:r>
              <a:rPr lang="en-US" sz="2000" dirty="0" smtClean="0"/>
              <a:t>Protects VIII from degradation</a:t>
            </a:r>
          </a:p>
          <a:p>
            <a:pPr eaLnBrk="1" hangingPunct="1">
              <a:lnSpc>
                <a:spcPct val="80000"/>
              </a:lnSpc>
            </a:pPr>
            <a:endParaRPr lang="en-US" sz="2000" dirty="0" smtClean="0"/>
          </a:p>
          <a:p>
            <a:pPr eaLnBrk="1" hangingPunct="1">
              <a:lnSpc>
                <a:spcPct val="80000"/>
              </a:lnSpc>
            </a:pPr>
            <a:r>
              <a:rPr lang="en-US" sz="2000" dirty="0" smtClean="0"/>
              <a:t>Prevents premature association with Factor X</a:t>
            </a:r>
          </a:p>
          <a:p>
            <a:pPr eaLnBrk="1" hangingPunct="1">
              <a:lnSpc>
                <a:spcPct val="80000"/>
              </a:lnSpc>
            </a:pPr>
            <a:endParaRPr lang="en-US" sz="2000" dirty="0" smtClean="0"/>
          </a:p>
          <a:p>
            <a:pPr eaLnBrk="1" hangingPunct="1">
              <a:lnSpc>
                <a:spcPct val="80000"/>
              </a:lnSpc>
            </a:pPr>
            <a:r>
              <a:rPr lang="en-US" sz="2000" dirty="0" smtClean="0"/>
              <a:t>Free FVIII half life 		≈ 2 hours</a:t>
            </a:r>
          </a:p>
          <a:p>
            <a:pPr eaLnBrk="1" hangingPunct="1">
              <a:lnSpc>
                <a:spcPct val="80000"/>
              </a:lnSpc>
              <a:buFont typeface="Wingdings" pitchFamily="2" charset="2"/>
              <a:buNone/>
            </a:pPr>
            <a:r>
              <a:rPr lang="en-US" sz="2000" dirty="0" smtClean="0"/>
              <a:t>	VWF-bound FVIII half life		≈ 12 hours</a:t>
            </a:r>
          </a:p>
          <a:p>
            <a:pPr eaLnBrk="1" hangingPunct="1">
              <a:lnSpc>
                <a:spcPct val="80000"/>
              </a:lnSpc>
            </a:pPr>
            <a:endParaRPr lang="en-US" sz="2000" dirty="0" smtClean="0"/>
          </a:p>
          <a:p>
            <a:pPr eaLnBrk="1" hangingPunct="1">
              <a:lnSpc>
                <a:spcPct val="80000"/>
              </a:lnSpc>
            </a:pPr>
            <a:r>
              <a:rPr lang="en-US" sz="2000" dirty="0" smtClean="0"/>
              <a:t>50x excess of FVIII binding sites in plasma  </a:t>
            </a:r>
            <a:r>
              <a:rPr lang="en-US" sz="2000" dirty="0" smtClean="0">
                <a:solidFill>
                  <a:srgbClr val="FFFFFF"/>
                </a:solidFill>
              </a:rPr>
              <a:t>D,D3</a:t>
            </a:r>
            <a:endParaRPr lang="en-US" sz="2000" dirty="0" smtClean="0"/>
          </a:p>
          <a:p>
            <a:pPr eaLnBrk="1" hangingPunct="1">
              <a:lnSpc>
                <a:spcPct val="80000"/>
              </a:lnSpc>
            </a:pPr>
            <a:endParaRPr lang="en-US" sz="2000" dirty="0" smtClean="0"/>
          </a:p>
          <a:p>
            <a:pPr eaLnBrk="1" hangingPunct="1">
              <a:lnSpc>
                <a:spcPct val="80000"/>
              </a:lnSpc>
            </a:pPr>
            <a:r>
              <a:rPr lang="en-US" sz="2000" dirty="0" smtClean="0"/>
              <a:t>Half time for complex ≈ 2 seconds</a:t>
            </a:r>
          </a:p>
          <a:p>
            <a:pPr eaLnBrk="1" hangingPunct="1">
              <a:lnSpc>
                <a:spcPct val="80000"/>
              </a:lnSpc>
            </a:pPr>
            <a:endParaRPr lang="en-US" sz="2000" dirty="0" smtClean="0"/>
          </a:p>
          <a:p>
            <a:pPr eaLnBrk="1" hangingPunct="1">
              <a:lnSpc>
                <a:spcPct val="80000"/>
              </a:lnSpc>
            </a:pPr>
            <a:r>
              <a:rPr lang="en-US" sz="2000" dirty="0" smtClean="0"/>
              <a:t>FVIII activation releases it from VWF</a:t>
            </a:r>
          </a:p>
          <a:p>
            <a:pPr eaLnBrk="1" hangingPunct="1">
              <a:lnSpc>
                <a:spcPct val="80000"/>
              </a:lnSpc>
            </a:pPr>
            <a:endParaRPr lang="en-GB"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0"/>
            <a:ext cx="9144000" cy="1143000"/>
          </a:xfrm>
        </p:spPr>
        <p:txBody>
          <a:bodyPr/>
          <a:lstStyle/>
          <a:p>
            <a:pPr eaLnBrk="1" hangingPunct="1"/>
            <a:r>
              <a:rPr lang="en-GB" altLang="en-GB" sz="3200" b="1" smtClean="0"/>
              <a:t>Plasma vWF:Ag and </a:t>
            </a:r>
            <a:r>
              <a:rPr lang="en-GB" altLang="en-GB" sz="3200" b="1" i="1" smtClean="0"/>
              <a:t>ABO</a:t>
            </a:r>
            <a:r>
              <a:rPr lang="en-GB" altLang="en-GB" sz="3200" b="1" smtClean="0"/>
              <a:t> genotype.</a:t>
            </a:r>
            <a:r>
              <a:rPr lang="en-GB" altLang="en-GB" smtClean="0">
                <a:solidFill>
                  <a:schemeClr val="tx1"/>
                </a:solidFill>
              </a:rPr>
              <a:t> </a:t>
            </a:r>
          </a:p>
        </p:txBody>
      </p:sp>
      <p:graphicFrame>
        <p:nvGraphicFramePr>
          <p:cNvPr id="1026" name="Object 3"/>
          <p:cNvGraphicFramePr>
            <a:graphicFrameLocks noGrp="1" noChangeAspect="1"/>
          </p:cNvGraphicFramePr>
          <p:nvPr>
            <p:ph type="chart" idx="1"/>
          </p:nvPr>
        </p:nvGraphicFramePr>
        <p:xfrm>
          <a:off x="692150" y="1992313"/>
          <a:ext cx="7773988" cy="4127500"/>
        </p:xfrm>
        <a:graphic>
          <a:graphicData uri="http://schemas.openxmlformats.org/presentationml/2006/ole">
            <mc:AlternateContent xmlns:mc="http://schemas.openxmlformats.org/markup-compatibility/2006">
              <mc:Choice xmlns:v="urn:schemas-microsoft-com:vml" Requires="v">
                <p:oleObj spid="_x0000_s1042" name="Chart" r:id="rId4" imgW="8744102" imgH="4114800" progId="MSGraph.Chart.8">
                  <p:embed followColorScheme="full"/>
                </p:oleObj>
              </mc:Choice>
              <mc:Fallback>
                <p:oleObj name="Chart" r:id="rId4" imgW="8744102" imgH="4114800" progId="MSGraph.Chart.8">
                  <p:embed followColorScheme="full"/>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150" y="1992313"/>
                        <a:ext cx="7773988" cy="412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1016000" y="914400"/>
          <a:ext cx="7315200" cy="5715000"/>
        </p:xfrm>
        <a:graphic>
          <a:graphicData uri="http://schemas.openxmlformats.org/presentationml/2006/ole">
            <mc:AlternateContent xmlns:mc="http://schemas.openxmlformats.org/markup-compatibility/2006">
              <mc:Choice xmlns:v="urn:schemas-microsoft-com:vml" Requires="v">
                <p:oleObj spid="_x0000_s1043" name="Worksheet" r:id="rId7" imgW="7776360" imgH="5688000" progId="Excel.Sheet.8">
                  <p:embed/>
                </p:oleObj>
              </mc:Choice>
              <mc:Fallback>
                <p:oleObj name="Worksheet" r:id="rId7" imgW="7776360" imgH="5688000" progId="Excel.Sheet.8">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000" y="914400"/>
                        <a:ext cx="73152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a:xfrm>
            <a:off x="646113" y="1601788"/>
            <a:ext cx="7772400" cy="1470025"/>
          </a:xfrm>
        </p:spPr>
        <p:txBody>
          <a:bodyPr/>
          <a:lstStyle/>
          <a:p>
            <a:pPr eaLnBrk="1" hangingPunct="1"/>
            <a:r>
              <a:rPr lang="en-GB" smtClean="0"/>
              <a:t>Factor V and Factor VIII</a:t>
            </a:r>
          </a:p>
        </p:txBody>
      </p:sp>
      <p:sp>
        <p:nvSpPr>
          <p:cNvPr id="12291" name="Rectangle 5"/>
          <p:cNvSpPr>
            <a:spLocks noGrp="1" noChangeArrowheads="1"/>
          </p:cNvSpPr>
          <p:nvPr>
            <p:ph type="subTitle" idx="1"/>
          </p:nvPr>
        </p:nvSpPr>
        <p:spPr>
          <a:xfrm>
            <a:off x="1331913" y="3357563"/>
            <a:ext cx="6400800" cy="1752600"/>
          </a:xfrm>
        </p:spPr>
        <p:txBody>
          <a:bodyPr/>
          <a:lstStyle/>
          <a:p>
            <a:pPr eaLnBrk="1" hangingPunct="1"/>
            <a:r>
              <a:rPr lang="en-GB" smtClean="0"/>
              <a:t>Similar roles in coagulation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677863" y="76200"/>
            <a:ext cx="7772400" cy="1143000"/>
          </a:xfrm>
        </p:spPr>
        <p:txBody>
          <a:bodyPr/>
          <a:lstStyle/>
          <a:p>
            <a:pPr eaLnBrk="1" hangingPunct="1"/>
            <a:r>
              <a:rPr lang="en-GB" altLang="en-GB" sz="3200" b="1" smtClean="0"/>
              <a:t>Plasma FVIII:Ag and </a:t>
            </a:r>
            <a:r>
              <a:rPr lang="en-GB" altLang="en-GB" sz="3200" b="1" i="1" smtClean="0"/>
              <a:t>ABO</a:t>
            </a:r>
            <a:r>
              <a:rPr lang="en-GB" altLang="en-GB" sz="3200" b="1" smtClean="0"/>
              <a:t> Genotype.</a:t>
            </a:r>
          </a:p>
        </p:txBody>
      </p:sp>
      <p:graphicFrame>
        <p:nvGraphicFramePr>
          <p:cNvPr id="2050" name="Object 3"/>
          <p:cNvGraphicFramePr>
            <a:graphicFrameLocks noGrp="1" noChangeAspect="1"/>
          </p:cNvGraphicFramePr>
          <p:nvPr>
            <p:ph type="chart" idx="1"/>
          </p:nvPr>
        </p:nvGraphicFramePr>
        <p:xfrm>
          <a:off x="1116013" y="908050"/>
          <a:ext cx="6840537" cy="5761038"/>
        </p:xfrm>
        <a:graphic>
          <a:graphicData uri="http://schemas.openxmlformats.org/presentationml/2006/ole">
            <mc:AlternateContent xmlns:mc="http://schemas.openxmlformats.org/markup-compatibility/2006">
              <mc:Choice xmlns:v="urn:schemas-microsoft-com:vml" Requires="v">
                <p:oleObj spid="_x0000_s2058" name="Worksheet" r:id="rId5" imgW="7767000" imgH="5668920" progId="Excel.Sheet.8">
                  <p:embed/>
                </p:oleObj>
              </mc:Choice>
              <mc:Fallback>
                <p:oleObj name="Worksheet" r:id="rId5" imgW="7767000" imgH="5668920" progId="Excel.Sheet.8">
                  <p:embed/>
                  <p:pic>
                    <p:nvPicPr>
                      <p:cNvPr id="0" name="Picture 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908050"/>
                        <a:ext cx="6840537" cy="576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54"/>
          <p:cNvSpPr>
            <a:spLocks noChangeArrowheads="1"/>
          </p:cNvSpPr>
          <p:nvPr/>
        </p:nvSpPr>
        <p:spPr bwMode="auto">
          <a:xfrm>
            <a:off x="250825" y="134143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07" name="Rectangle 2"/>
          <p:cNvSpPr>
            <a:spLocks noGrp="1" noChangeArrowheads="1"/>
          </p:cNvSpPr>
          <p:nvPr>
            <p:ph type="title"/>
          </p:nvPr>
        </p:nvSpPr>
        <p:spPr>
          <a:xfrm>
            <a:off x="179388" y="0"/>
            <a:ext cx="8229600" cy="1143000"/>
          </a:xfrm>
        </p:spPr>
        <p:txBody>
          <a:bodyPr/>
          <a:lstStyle/>
          <a:p>
            <a:pPr eaLnBrk="1" hangingPunct="1"/>
            <a:r>
              <a:rPr lang="en-GB" smtClean="0"/>
              <a:t>Factor VIII life</a:t>
            </a:r>
          </a:p>
        </p:txBody>
      </p:sp>
      <p:sp>
        <p:nvSpPr>
          <p:cNvPr id="47108" name="Rectangle 30"/>
          <p:cNvSpPr>
            <a:spLocks noChangeArrowheads="1"/>
          </p:cNvSpPr>
          <p:nvPr/>
        </p:nvSpPr>
        <p:spPr bwMode="auto">
          <a:xfrm>
            <a:off x="812800" y="14462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47109" name="Rectangle 31"/>
          <p:cNvSpPr>
            <a:spLocks noChangeArrowheads="1"/>
          </p:cNvSpPr>
          <p:nvPr/>
        </p:nvSpPr>
        <p:spPr bwMode="auto">
          <a:xfrm>
            <a:off x="2613025" y="1341438"/>
            <a:ext cx="1958975" cy="361950"/>
          </a:xfrm>
          <a:prstGeom prst="rect">
            <a:avLst/>
          </a:prstGeom>
          <a:solidFill>
            <a:srgbClr val="BBE0E3"/>
          </a:solidFill>
          <a:ln w="19050">
            <a:solidFill>
              <a:srgbClr val="000000"/>
            </a:solidFill>
            <a:miter lim="800000"/>
            <a:headEnd/>
            <a:tailEnd/>
          </a:ln>
        </p:spPr>
        <p:txBody>
          <a:bodyPr/>
          <a:lstStyle/>
          <a:p>
            <a:endParaRPr lang="en-US"/>
          </a:p>
        </p:txBody>
      </p:sp>
      <p:sp>
        <p:nvSpPr>
          <p:cNvPr id="47110" name="Rectangle 32"/>
          <p:cNvSpPr>
            <a:spLocks noChangeArrowheads="1"/>
          </p:cNvSpPr>
          <p:nvPr/>
        </p:nvSpPr>
        <p:spPr bwMode="auto">
          <a:xfrm>
            <a:off x="3556000" y="1446213"/>
            <a:ext cx="1095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B</a:t>
            </a:r>
            <a:endParaRPr lang="en-GB" b="1"/>
          </a:p>
        </p:txBody>
      </p:sp>
      <p:sp>
        <p:nvSpPr>
          <p:cNvPr id="47111" name="Rectangle 33"/>
          <p:cNvSpPr>
            <a:spLocks noChangeArrowheads="1"/>
          </p:cNvSpPr>
          <p:nvPr/>
        </p:nvSpPr>
        <p:spPr bwMode="auto">
          <a:xfrm>
            <a:off x="5737225" y="134143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12" name="Rectangle 34"/>
          <p:cNvSpPr>
            <a:spLocks noChangeArrowheads="1"/>
          </p:cNvSpPr>
          <p:nvPr/>
        </p:nvSpPr>
        <p:spPr bwMode="auto">
          <a:xfrm>
            <a:off x="6032500" y="14462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47113" name="Rectangle 35"/>
          <p:cNvSpPr>
            <a:spLocks noChangeArrowheads="1"/>
          </p:cNvSpPr>
          <p:nvPr/>
        </p:nvSpPr>
        <p:spPr bwMode="auto">
          <a:xfrm>
            <a:off x="6499225" y="134143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14" name="Rectangle 36"/>
          <p:cNvSpPr>
            <a:spLocks noChangeArrowheads="1"/>
          </p:cNvSpPr>
          <p:nvPr/>
        </p:nvSpPr>
        <p:spPr bwMode="auto">
          <a:xfrm>
            <a:off x="6794500" y="14462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47115" name="Rectangle 37"/>
          <p:cNvSpPr>
            <a:spLocks noChangeArrowheads="1"/>
          </p:cNvSpPr>
          <p:nvPr/>
        </p:nvSpPr>
        <p:spPr bwMode="auto">
          <a:xfrm>
            <a:off x="1470025" y="134143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16" name="Rectangle 38"/>
          <p:cNvSpPr>
            <a:spLocks noChangeArrowheads="1"/>
          </p:cNvSpPr>
          <p:nvPr/>
        </p:nvSpPr>
        <p:spPr bwMode="auto">
          <a:xfrm>
            <a:off x="1955800" y="14462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A2</a:t>
            </a:r>
            <a:endParaRPr lang="en-GB" b="1"/>
          </a:p>
        </p:txBody>
      </p:sp>
      <p:sp>
        <p:nvSpPr>
          <p:cNvPr id="47117" name="Rectangle 39"/>
          <p:cNvSpPr>
            <a:spLocks noChangeArrowheads="1"/>
          </p:cNvSpPr>
          <p:nvPr/>
        </p:nvSpPr>
        <p:spPr bwMode="auto">
          <a:xfrm>
            <a:off x="4594225" y="134143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18" name="Rectangle 40"/>
          <p:cNvSpPr>
            <a:spLocks noChangeArrowheads="1"/>
          </p:cNvSpPr>
          <p:nvPr/>
        </p:nvSpPr>
        <p:spPr bwMode="auto">
          <a:xfrm>
            <a:off x="5080000" y="14462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47119" name="Rectangle 96"/>
          <p:cNvSpPr>
            <a:spLocks noChangeArrowheads="1"/>
          </p:cNvSpPr>
          <p:nvPr/>
        </p:nvSpPr>
        <p:spPr bwMode="auto">
          <a:xfrm>
            <a:off x="882650" y="2160588"/>
            <a:ext cx="1143000" cy="276225"/>
          </a:xfrm>
          <a:prstGeom prst="rect">
            <a:avLst/>
          </a:prstGeom>
          <a:noFill/>
          <a:ln w="9525">
            <a:noFill/>
            <a:miter lim="800000"/>
            <a:headEnd/>
            <a:tailEnd/>
          </a:ln>
        </p:spPr>
        <p:txBody>
          <a:bodyPr/>
          <a:lstStyle/>
          <a:p>
            <a:endParaRPr lang="en-US"/>
          </a:p>
        </p:txBody>
      </p:sp>
      <p:sp>
        <p:nvSpPr>
          <p:cNvPr id="47120" name="Rectangle 139"/>
          <p:cNvSpPr>
            <a:spLocks noChangeArrowheads="1"/>
          </p:cNvSpPr>
          <p:nvPr/>
        </p:nvSpPr>
        <p:spPr bwMode="auto">
          <a:xfrm>
            <a:off x="7739063" y="3716338"/>
            <a:ext cx="914400" cy="360362"/>
          </a:xfrm>
          <a:prstGeom prst="rect">
            <a:avLst/>
          </a:prstGeom>
          <a:noFill/>
          <a:ln w="28575">
            <a:solidFill>
              <a:srgbClr val="FF5050"/>
            </a:solidFill>
            <a:miter lim="800000"/>
            <a:headEnd/>
            <a:tailEnd/>
          </a:ln>
        </p:spPr>
        <p:txBody>
          <a:bodyPr/>
          <a:lstStyle/>
          <a:p>
            <a:r>
              <a:rPr lang="en-GB" b="1">
                <a:solidFill>
                  <a:srgbClr val="FF6600"/>
                </a:solidFill>
              </a:rPr>
              <a:t>VWF</a:t>
            </a:r>
          </a:p>
        </p:txBody>
      </p:sp>
      <p:sp>
        <p:nvSpPr>
          <p:cNvPr id="47121" name="Rectangle 151"/>
          <p:cNvSpPr>
            <a:spLocks noChangeArrowheads="1"/>
          </p:cNvSpPr>
          <p:nvPr/>
        </p:nvSpPr>
        <p:spPr bwMode="auto">
          <a:xfrm>
            <a:off x="1392238" y="1331913"/>
            <a:ext cx="107950" cy="381000"/>
          </a:xfrm>
          <a:prstGeom prst="rect">
            <a:avLst/>
          </a:prstGeom>
          <a:solidFill>
            <a:srgbClr val="000066"/>
          </a:solidFill>
          <a:ln w="9525">
            <a:noFill/>
            <a:miter lim="800000"/>
            <a:headEnd/>
            <a:tailEnd/>
          </a:ln>
        </p:spPr>
        <p:txBody>
          <a:bodyPr wrap="none" anchor="ctr"/>
          <a:lstStyle/>
          <a:p>
            <a:endParaRPr lang="en-US"/>
          </a:p>
        </p:txBody>
      </p:sp>
      <p:sp>
        <p:nvSpPr>
          <p:cNvPr id="47122" name="Rectangle 152"/>
          <p:cNvSpPr>
            <a:spLocks noChangeArrowheads="1"/>
          </p:cNvSpPr>
          <p:nvPr/>
        </p:nvSpPr>
        <p:spPr bwMode="auto">
          <a:xfrm>
            <a:off x="2627313" y="1341438"/>
            <a:ext cx="85725" cy="373062"/>
          </a:xfrm>
          <a:prstGeom prst="rect">
            <a:avLst/>
          </a:prstGeom>
          <a:solidFill>
            <a:srgbClr val="000066"/>
          </a:solidFill>
          <a:ln w="9525">
            <a:noFill/>
            <a:miter lim="800000"/>
            <a:headEnd/>
            <a:tailEnd/>
          </a:ln>
        </p:spPr>
        <p:txBody>
          <a:bodyPr wrap="none" anchor="ctr"/>
          <a:lstStyle/>
          <a:p>
            <a:endParaRPr lang="en-US"/>
          </a:p>
        </p:txBody>
      </p:sp>
      <p:sp>
        <p:nvSpPr>
          <p:cNvPr id="47123" name="Rectangle 155"/>
          <p:cNvSpPr>
            <a:spLocks noChangeArrowheads="1"/>
          </p:cNvSpPr>
          <p:nvPr/>
        </p:nvSpPr>
        <p:spPr bwMode="auto">
          <a:xfrm>
            <a:off x="4535488" y="1331913"/>
            <a:ext cx="107950" cy="381000"/>
          </a:xfrm>
          <a:prstGeom prst="rect">
            <a:avLst/>
          </a:prstGeom>
          <a:solidFill>
            <a:srgbClr val="000066"/>
          </a:solidFill>
          <a:ln w="9525">
            <a:noFill/>
            <a:miter lim="800000"/>
            <a:headEnd/>
            <a:tailEnd/>
          </a:ln>
        </p:spPr>
        <p:txBody>
          <a:bodyPr wrap="none" anchor="ctr"/>
          <a:lstStyle/>
          <a:p>
            <a:endParaRPr lang="en-US"/>
          </a:p>
        </p:txBody>
      </p:sp>
      <p:sp>
        <p:nvSpPr>
          <p:cNvPr id="47124" name="Rectangle 156"/>
          <p:cNvSpPr>
            <a:spLocks noChangeArrowheads="1"/>
          </p:cNvSpPr>
          <p:nvPr/>
        </p:nvSpPr>
        <p:spPr bwMode="auto">
          <a:xfrm>
            <a:off x="196850" y="274478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25" name="Rectangle 157"/>
          <p:cNvSpPr>
            <a:spLocks noChangeArrowheads="1"/>
          </p:cNvSpPr>
          <p:nvPr/>
        </p:nvSpPr>
        <p:spPr bwMode="auto">
          <a:xfrm>
            <a:off x="758825" y="28495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47126" name="Rectangle 158"/>
          <p:cNvSpPr>
            <a:spLocks noChangeArrowheads="1"/>
          </p:cNvSpPr>
          <p:nvPr/>
        </p:nvSpPr>
        <p:spPr bwMode="auto">
          <a:xfrm>
            <a:off x="2559050" y="2744788"/>
            <a:ext cx="1309688" cy="361950"/>
          </a:xfrm>
          <a:prstGeom prst="rect">
            <a:avLst/>
          </a:prstGeom>
          <a:solidFill>
            <a:srgbClr val="BBE0E3"/>
          </a:solidFill>
          <a:ln w="19050">
            <a:solidFill>
              <a:srgbClr val="000000"/>
            </a:solidFill>
            <a:miter lim="800000"/>
            <a:headEnd/>
            <a:tailEnd/>
          </a:ln>
        </p:spPr>
        <p:txBody>
          <a:bodyPr/>
          <a:lstStyle/>
          <a:p>
            <a:endParaRPr lang="en-US"/>
          </a:p>
        </p:txBody>
      </p:sp>
      <p:sp>
        <p:nvSpPr>
          <p:cNvPr id="47127" name="Rectangle 159"/>
          <p:cNvSpPr>
            <a:spLocks noChangeArrowheads="1"/>
          </p:cNvSpPr>
          <p:nvPr/>
        </p:nvSpPr>
        <p:spPr bwMode="auto">
          <a:xfrm>
            <a:off x="3502025" y="2849563"/>
            <a:ext cx="1095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B</a:t>
            </a:r>
            <a:endParaRPr lang="en-GB" b="1"/>
          </a:p>
        </p:txBody>
      </p:sp>
      <p:sp>
        <p:nvSpPr>
          <p:cNvPr id="47128" name="Rectangle 160"/>
          <p:cNvSpPr>
            <a:spLocks noChangeArrowheads="1"/>
          </p:cNvSpPr>
          <p:nvPr/>
        </p:nvSpPr>
        <p:spPr bwMode="auto">
          <a:xfrm>
            <a:off x="5683250" y="274478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29" name="Rectangle 161"/>
          <p:cNvSpPr>
            <a:spLocks noChangeArrowheads="1"/>
          </p:cNvSpPr>
          <p:nvPr/>
        </p:nvSpPr>
        <p:spPr bwMode="auto">
          <a:xfrm>
            <a:off x="5978525" y="28495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47130" name="Rectangle 162"/>
          <p:cNvSpPr>
            <a:spLocks noChangeArrowheads="1"/>
          </p:cNvSpPr>
          <p:nvPr/>
        </p:nvSpPr>
        <p:spPr bwMode="auto">
          <a:xfrm>
            <a:off x="6445250" y="274478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31" name="Rectangle 163"/>
          <p:cNvSpPr>
            <a:spLocks noChangeArrowheads="1"/>
          </p:cNvSpPr>
          <p:nvPr/>
        </p:nvSpPr>
        <p:spPr bwMode="auto">
          <a:xfrm>
            <a:off x="6740525" y="28495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47132" name="Rectangle 164"/>
          <p:cNvSpPr>
            <a:spLocks noChangeArrowheads="1"/>
          </p:cNvSpPr>
          <p:nvPr/>
        </p:nvSpPr>
        <p:spPr bwMode="auto">
          <a:xfrm>
            <a:off x="1416050" y="274478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33" name="Rectangle 165"/>
          <p:cNvSpPr>
            <a:spLocks noChangeArrowheads="1"/>
          </p:cNvSpPr>
          <p:nvPr/>
        </p:nvSpPr>
        <p:spPr bwMode="auto">
          <a:xfrm>
            <a:off x="1901825" y="28495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A2</a:t>
            </a:r>
            <a:endParaRPr lang="en-GB" b="1"/>
          </a:p>
        </p:txBody>
      </p:sp>
      <p:sp>
        <p:nvSpPr>
          <p:cNvPr id="47134" name="Rectangle 166"/>
          <p:cNvSpPr>
            <a:spLocks noChangeArrowheads="1"/>
          </p:cNvSpPr>
          <p:nvPr/>
        </p:nvSpPr>
        <p:spPr bwMode="auto">
          <a:xfrm>
            <a:off x="4540250" y="274478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35" name="Rectangle 167"/>
          <p:cNvSpPr>
            <a:spLocks noChangeArrowheads="1"/>
          </p:cNvSpPr>
          <p:nvPr/>
        </p:nvSpPr>
        <p:spPr bwMode="auto">
          <a:xfrm>
            <a:off x="5026025" y="28495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47136" name="Rectangle 168"/>
          <p:cNvSpPr>
            <a:spLocks noChangeArrowheads="1"/>
          </p:cNvSpPr>
          <p:nvPr/>
        </p:nvSpPr>
        <p:spPr bwMode="auto">
          <a:xfrm>
            <a:off x="1338263" y="2735263"/>
            <a:ext cx="107950" cy="381000"/>
          </a:xfrm>
          <a:prstGeom prst="rect">
            <a:avLst/>
          </a:prstGeom>
          <a:solidFill>
            <a:srgbClr val="000066"/>
          </a:solidFill>
          <a:ln w="9525">
            <a:noFill/>
            <a:miter lim="800000"/>
            <a:headEnd/>
            <a:tailEnd/>
          </a:ln>
        </p:spPr>
        <p:txBody>
          <a:bodyPr wrap="none" anchor="ctr"/>
          <a:lstStyle/>
          <a:p>
            <a:endParaRPr lang="en-US"/>
          </a:p>
        </p:txBody>
      </p:sp>
      <p:sp>
        <p:nvSpPr>
          <p:cNvPr id="47137" name="Rectangle 169"/>
          <p:cNvSpPr>
            <a:spLocks noChangeArrowheads="1"/>
          </p:cNvSpPr>
          <p:nvPr/>
        </p:nvSpPr>
        <p:spPr bwMode="auto">
          <a:xfrm>
            <a:off x="2573338" y="2744788"/>
            <a:ext cx="85725" cy="373062"/>
          </a:xfrm>
          <a:prstGeom prst="rect">
            <a:avLst/>
          </a:prstGeom>
          <a:solidFill>
            <a:srgbClr val="000066"/>
          </a:solidFill>
          <a:ln w="9525">
            <a:noFill/>
            <a:miter lim="800000"/>
            <a:headEnd/>
            <a:tailEnd/>
          </a:ln>
        </p:spPr>
        <p:txBody>
          <a:bodyPr wrap="none" anchor="ctr"/>
          <a:lstStyle/>
          <a:p>
            <a:endParaRPr lang="en-US"/>
          </a:p>
        </p:txBody>
      </p:sp>
      <p:sp>
        <p:nvSpPr>
          <p:cNvPr id="47138" name="Rectangle 170"/>
          <p:cNvSpPr>
            <a:spLocks noChangeArrowheads="1"/>
          </p:cNvSpPr>
          <p:nvPr/>
        </p:nvSpPr>
        <p:spPr bwMode="auto">
          <a:xfrm>
            <a:off x="4481513" y="2735263"/>
            <a:ext cx="107950" cy="381000"/>
          </a:xfrm>
          <a:prstGeom prst="rect">
            <a:avLst/>
          </a:prstGeom>
          <a:solidFill>
            <a:srgbClr val="000066"/>
          </a:solidFill>
          <a:ln w="9525">
            <a:noFill/>
            <a:miter lim="800000"/>
            <a:headEnd/>
            <a:tailEnd/>
          </a:ln>
        </p:spPr>
        <p:txBody>
          <a:bodyPr wrap="none" anchor="ctr"/>
          <a:lstStyle/>
          <a:p>
            <a:endParaRPr lang="en-US"/>
          </a:p>
        </p:txBody>
      </p:sp>
      <p:sp>
        <p:nvSpPr>
          <p:cNvPr id="47139" name="Text Box 171"/>
          <p:cNvSpPr txBox="1">
            <a:spLocks noChangeArrowheads="1"/>
          </p:cNvSpPr>
          <p:nvPr/>
        </p:nvSpPr>
        <p:spPr bwMode="auto">
          <a:xfrm>
            <a:off x="1382713" y="928688"/>
            <a:ext cx="423862" cy="366712"/>
          </a:xfrm>
          <a:prstGeom prst="rect">
            <a:avLst/>
          </a:prstGeom>
          <a:noFill/>
          <a:ln w="9525">
            <a:noFill/>
            <a:miter lim="800000"/>
            <a:headEnd/>
            <a:tailEnd/>
          </a:ln>
        </p:spPr>
        <p:txBody>
          <a:bodyPr wrap="none">
            <a:spAutoFit/>
          </a:bodyPr>
          <a:lstStyle/>
          <a:p>
            <a:r>
              <a:rPr lang="en-GB"/>
              <a:t>a</a:t>
            </a:r>
            <a:r>
              <a:rPr lang="en-GB" sz="1600" b="1"/>
              <a:t>1</a:t>
            </a:r>
          </a:p>
        </p:txBody>
      </p:sp>
      <p:sp>
        <p:nvSpPr>
          <p:cNvPr id="47140" name="Text Box 174"/>
          <p:cNvSpPr txBox="1">
            <a:spLocks noChangeArrowheads="1"/>
          </p:cNvSpPr>
          <p:nvPr/>
        </p:nvSpPr>
        <p:spPr bwMode="auto">
          <a:xfrm>
            <a:off x="2482850" y="928688"/>
            <a:ext cx="423863" cy="366712"/>
          </a:xfrm>
          <a:prstGeom prst="rect">
            <a:avLst/>
          </a:prstGeom>
          <a:noFill/>
          <a:ln w="9525">
            <a:noFill/>
            <a:miter lim="800000"/>
            <a:headEnd/>
            <a:tailEnd/>
          </a:ln>
        </p:spPr>
        <p:txBody>
          <a:bodyPr wrap="none">
            <a:spAutoFit/>
          </a:bodyPr>
          <a:lstStyle/>
          <a:p>
            <a:r>
              <a:rPr lang="en-GB"/>
              <a:t>a</a:t>
            </a:r>
            <a:r>
              <a:rPr lang="en-GB" sz="1600" b="1"/>
              <a:t>2</a:t>
            </a:r>
          </a:p>
        </p:txBody>
      </p:sp>
      <p:sp>
        <p:nvSpPr>
          <p:cNvPr id="47141" name="Text Box 175"/>
          <p:cNvSpPr txBox="1">
            <a:spLocks noChangeArrowheads="1"/>
          </p:cNvSpPr>
          <p:nvPr/>
        </p:nvSpPr>
        <p:spPr bwMode="auto">
          <a:xfrm>
            <a:off x="4354513" y="928688"/>
            <a:ext cx="423862" cy="366712"/>
          </a:xfrm>
          <a:prstGeom prst="rect">
            <a:avLst/>
          </a:prstGeom>
          <a:noFill/>
          <a:ln w="9525">
            <a:noFill/>
            <a:miter lim="800000"/>
            <a:headEnd/>
            <a:tailEnd/>
          </a:ln>
        </p:spPr>
        <p:txBody>
          <a:bodyPr wrap="none">
            <a:spAutoFit/>
          </a:bodyPr>
          <a:lstStyle/>
          <a:p>
            <a:r>
              <a:rPr lang="en-GB"/>
              <a:t>a</a:t>
            </a:r>
            <a:r>
              <a:rPr lang="en-GB" sz="1600" b="1"/>
              <a:t>3</a:t>
            </a:r>
          </a:p>
        </p:txBody>
      </p:sp>
      <p:sp>
        <p:nvSpPr>
          <p:cNvPr id="47142" name="Text Box 176"/>
          <p:cNvSpPr txBox="1">
            <a:spLocks noChangeArrowheads="1"/>
          </p:cNvSpPr>
          <p:nvPr/>
        </p:nvSpPr>
        <p:spPr bwMode="auto">
          <a:xfrm>
            <a:off x="1382713" y="928688"/>
            <a:ext cx="423862" cy="366712"/>
          </a:xfrm>
          <a:prstGeom prst="rect">
            <a:avLst/>
          </a:prstGeom>
          <a:noFill/>
          <a:ln w="9525">
            <a:noFill/>
            <a:miter lim="800000"/>
            <a:headEnd/>
            <a:tailEnd/>
          </a:ln>
        </p:spPr>
        <p:txBody>
          <a:bodyPr wrap="none">
            <a:spAutoFit/>
          </a:bodyPr>
          <a:lstStyle/>
          <a:p>
            <a:r>
              <a:rPr lang="en-GB"/>
              <a:t>a</a:t>
            </a:r>
            <a:r>
              <a:rPr lang="en-GB" sz="1600" b="1"/>
              <a:t>1</a:t>
            </a:r>
          </a:p>
        </p:txBody>
      </p:sp>
      <p:sp>
        <p:nvSpPr>
          <p:cNvPr id="47143" name="Freeform 179"/>
          <p:cNvSpPr>
            <a:spLocks/>
          </p:cNvSpPr>
          <p:nvPr/>
        </p:nvSpPr>
        <p:spPr bwMode="auto">
          <a:xfrm>
            <a:off x="844550" y="2398713"/>
            <a:ext cx="4176713" cy="215900"/>
          </a:xfrm>
          <a:custGeom>
            <a:avLst/>
            <a:gdLst>
              <a:gd name="T0" fmla="*/ 0 w 2631"/>
              <a:gd name="T1" fmla="*/ 136 h 136"/>
              <a:gd name="T2" fmla="*/ 0 w 2631"/>
              <a:gd name="T3" fmla="*/ 0 h 136"/>
              <a:gd name="T4" fmla="*/ 2631 w 2631"/>
              <a:gd name="T5" fmla="*/ 0 h 136"/>
              <a:gd name="T6" fmla="*/ 2631 w 2631"/>
              <a:gd name="T7" fmla="*/ 136 h 136"/>
              <a:gd name="T8" fmla="*/ 0 60000 65536"/>
              <a:gd name="T9" fmla="*/ 0 60000 65536"/>
              <a:gd name="T10" fmla="*/ 0 60000 65536"/>
              <a:gd name="T11" fmla="*/ 0 60000 65536"/>
              <a:gd name="T12" fmla="*/ 0 w 2631"/>
              <a:gd name="T13" fmla="*/ 0 h 136"/>
              <a:gd name="T14" fmla="*/ 2631 w 2631"/>
              <a:gd name="T15" fmla="*/ 136 h 136"/>
            </a:gdLst>
            <a:ahLst/>
            <a:cxnLst>
              <a:cxn ang="T8">
                <a:pos x="T0" y="T1"/>
              </a:cxn>
              <a:cxn ang="T9">
                <a:pos x="T2" y="T3"/>
              </a:cxn>
              <a:cxn ang="T10">
                <a:pos x="T4" y="T5"/>
              </a:cxn>
              <a:cxn ang="T11">
                <a:pos x="T6" y="T7"/>
              </a:cxn>
            </a:cxnLst>
            <a:rect l="T12" t="T13" r="T14" b="T15"/>
            <a:pathLst>
              <a:path w="2631" h="136">
                <a:moveTo>
                  <a:pt x="0" y="136"/>
                </a:moveTo>
                <a:lnTo>
                  <a:pt x="0" y="0"/>
                </a:lnTo>
                <a:lnTo>
                  <a:pt x="2631" y="0"/>
                </a:lnTo>
                <a:lnTo>
                  <a:pt x="2631" y="136"/>
                </a:lnTo>
              </a:path>
            </a:pathLst>
          </a:custGeom>
          <a:noFill/>
          <a:ln w="28575">
            <a:solidFill>
              <a:schemeClr val="tx1"/>
            </a:solidFill>
            <a:round/>
            <a:headEnd/>
            <a:tailEnd/>
          </a:ln>
        </p:spPr>
        <p:txBody>
          <a:bodyPr/>
          <a:lstStyle/>
          <a:p>
            <a:endParaRPr lang="en-US"/>
          </a:p>
        </p:txBody>
      </p:sp>
      <p:sp>
        <p:nvSpPr>
          <p:cNvPr id="47144" name="Text Box 180"/>
          <p:cNvSpPr txBox="1">
            <a:spLocks noChangeArrowheads="1"/>
          </p:cNvSpPr>
          <p:nvPr/>
        </p:nvSpPr>
        <p:spPr bwMode="auto">
          <a:xfrm>
            <a:off x="2552700" y="2176463"/>
            <a:ext cx="649288" cy="366712"/>
          </a:xfrm>
          <a:prstGeom prst="rect">
            <a:avLst/>
          </a:prstGeom>
          <a:solidFill>
            <a:schemeClr val="bg1"/>
          </a:solidFill>
          <a:ln w="9525">
            <a:noFill/>
            <a:miter lim="800000"/>
            <a:headEnd/>
            <a:tailEnd/>
          </a:ln>
        </p:spPr>
        <p:txBody>
          <a:bodyPr wrap="none">
            <a:spAutoFit/>
          </a:bodyPr>
          <a:lstStyle/>
          <a:p>
            <a:r>
              <a:rPr lang="en-GB"/>
              <a:t>Ca</a:t>
            </a:r>
            <a:r>
              <a:rPr lang="en-GB" baseline="30000"/>
              <a:t>2+</a:t>
            </a:r>
            <a:endParaRPr lang="en-GB"/>
          </a:p>
        </p:txBody>
      </p:sp>
      <p:sp>
        <p:nvSpPr>
          <p:cNvPr id="47145" name="Rectangle 196"/>
          <p:cNvSpPr>
            <a:spLocks noChangeArrowheads="1"/>
          </p:cNvSpPr>
          <p:nvPr/>
        </p:nvSpPr>
        <p:spPr bwMode="auto">
          <a:xfrm>
            <a:off x="936625" y="3789363"/>
            <a:ext cx="1143000" cy="276225"/>
          </a:xfrm>
          <a:prstGeom prst="rect">
            <a:avLst/>
          </a:prstGeom>
          <a:noFill/>
          <a:ln w="9525">
            <a:noFill/>
            <a:miter lim="800000"/>
            <a:headEnd/>
            <a:tailEnd/>
          </a:ln>
        </p:spPr>
        <p:txBody>
          <a:bodyPr/>
          <a:lstStyle/>
          <a:p>
            <a:endParaRPr lang="en-US"/>
          </a:p>
        </p:txBody>
      </p:sp>
      <p:sp>
        <p:nvSpPr>
          <p:cNvPr id="47146" name="Rectangle 197"/>
          <p:cNvSpPr>
            <a:spLocks noChangeArrowheads="1"/>
          </p:cNvSpPr>
          <p:nvPr/>
        </p:nvSpPr>
        <p:spPr bwMode="auto">
          <a:xfrm>
            <a:off x="250825" y="4373563"/>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47" name="Rectangle 198"/>
          <p:cNvSpPr>
            <a:spLocks noChangeArrowheads="1"/>
          </p:cNvSpPr>
          <p:nvPr/>
        </p:nvSpPr>
        <p:spPr bwMode="auto">
          <a:xfrm>
            <a:off x="812800" y="44783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47148" name="Rectangle 201"/>
          <p:cNvSpPr>
            <a:spLocks noChangeArrowheads="1"/>
          </p:cNvSpPr>
          <p:nvPr/>
        </p:nvSpPr>
        <p:spPr bwMode="auto">
          <a:xfrm>
            <a:off x="5737225" y="4373563"/>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49" name="Rectangle 202"/>
          <p:cNvSpPr>
            <a:spLocks noChangeArrowheads="1"/>
          </p:cNvSpPr>
          <p:nvPr/>
        </p:nvSpPr>
        <p:spPr bwMode="auto">
          <a:xfrm>
            <a:off x="6032500" y="44783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47150" name="Rectangle 203"/>
          <p:cNvSpPr>
            <a:spLocks noChangeArrowheads="1"/>
          </p:cNvSpPr>
          <p:nvPr/>
        </p:nvSpPr>
        <p:spPr bwMode="auto">
          <a:xfrm>
            <a:off x="6499225" y="4373563"/>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51" name="Rectangle 204"/>
          <p:cNvSpPr>
            <a:spLocks noChangeArrowheads="1"/>
          </p:cNvSpPr>
          <p:nvPr/>
        </p:nvSpPr>
        <p:spPr bwMode="auto">
          <a:xfrm>
            <a:off x="6794500" y="44783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47152" name="Rectangle 205"/>
          <p:cNvSpPr>
            <a:spLocks noChangeArrowheads="1"/>
          </p:cNvSpPr>
          <p:nvPr/>
        </p:nvSpPr>
        <p:spPr bwMode="auto">
          <a:xfrm>
            <a:off x="1585913" y="4373563"/>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53" name="Rectangle 206"/>
          <p:cNvSpPr>
            <a:spLocks noChangeArrowheads="1"/>
          </p:cNvSpPr>
          <p:nvPr/>
        </p:nvSpPr>
        <p:spPr bwMode="auto">
          <a:xfrm>
            <a:off x="1955800" y="44783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A2</a:t>
            </a:r>
            <a:endParaRPr lang="en-GB" b="1"/>
          </a:p>
        </p:txBody>
      </p:sp>
      <p:sp>
        <p:nvSpPr>
          <p:cNvPr id="47154" name="Rectangle 207"/>
          <p:cNvSpPr>
            <a:spLocks noChangeArrowheads="1"/>
          </p:cNvSpPr>
          <p:nvPr/>
        </p:nvSpPr>
        <p:spPr bwMode="auto">
          <a:xfrm>
            <a:off x="4594225" y="4373563"/>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55" name="Rectangle 208"/>
          <p:cNvSpPr>
            <a:spLocks noChangeArrowheads="1"/>
          </p:cNvSpPr>
          <p:nvPr/>
        </p:nvSpPr>
        <p:spPr bwMode="auto">
          <a:xfrm>
            <a:off x="5080000" y="44783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47156" name="Rectangle 209"/>
          <p:cNvSpPr>
            <a:spLocks noChangeArrowheads="1"/>
          </p:cNvSpPr>
          <p:nvPr/>
        </p:nvSpPr>
        <p:spPr bwMode="auto">
          <a:xfrm>
            <a:off x="1392238" y="4364038"/>
            <a:ext cx="107950" cy="381000"/>
          </a:xfrm>
          <a:prstGeom prst="rect">
            <a:avLst/>
          </a:prstGeom>
          <a:solidFill>
            <a:srgbClr val="000066"/>
          </a:solidFill>
          <a:ln w="9525">
            <a:noFill/>
            <a:miter lim="800000"/>
            <a:headEnd/>
            <a:tailEnd/>
          </a:ln>
        </p:spPr>
        <p:txBody>
          <a:bodyPr wrap="none" anchor="ctr"/>
          <a:lstStyle/>
          <a:p>
            <a:endParaRPr lang="en-US"/>
          </a:p>
        </p:txBody>
      </p:sp>
      <p:sp>
        <p:nvSpPr>
          <p:cNvPr id="47157" name="Rectangle 210"/>
          <p:cNvSpPr>
            <a:spLocks noChangeArrowheads="1"/>
          </p:cNvSpPr>
          <p:nvPr/>
        </p:nvSpPr>
        <p:spPr bwMode="auto">
          <a:xfrm>
            <a:off x="2724150" y="4364038"/>
            <a:ext cx="104775" cy="382587"/>
          </a:xfrm>
          <a:prstGeom prst="rect">
            <a:avLst/>
          </a:prstGeom>
          <a:solidFill>
            <a:srgbClr val="000066"/>
          </a:solidFill>
          <a:ln w="9525">
            <a:noFill/>
            <a:miter lim="800000"/>
            <a:headEnd/>
            <a:tailEnd/>
          </a:ln>
        </p:spPr>
        <p:txBody>
          <a:bodyPr wrap="none" anchor="ctr"/>
          <a:lstStyle/>
          <a:p>
            <a:endParaRPr lang="en-US"/>
          </a:p>
        </p:txBody>
      </p:sp>
      <p:sp>
        <p:nvSpPr>
          <p:cNvPr id="47158" name="Freeform 212"/>
          <p:cNvSpPr>
            <a:spLocks/>
          </p:cNvSpPr>
          <p:nvPr/>
        </p:nvSpPr>
        <p:spPr bwMode="auto">
          <a:xfrm>
            <a:off x="898525" y="4027488"/>
            <a:ext cx="4176713" cy="215900"/>
          </a:xfrm>
          <a:custGeom>
            <a:avLst/>
            <a:gdLst>
              <a:gd name="T0" fmla="*/ 0 w 2631"/>
              <a:gd name="T1" fmla="*/ 136 h 136"/>
              <a:gd name="T2" fmla="*/ 0 w 2631"/>
              <a:gd name="T3" fmla="*/ 0 h 136"/>
              <a:gd name="T4" fmla="*/ 2631 w 2631"/>
              <a:gd name="T5" fmla="*/ 0 h 136"/>
              <a:gd name="T6" fmla="*/ 2631 w 2631"/>
              <a:gd name="T7" fmla="*/ 136 h 136"/>
              <a:gd name="T8" fmla="*/ 0 60000 65536"/>
              <a:gd name="T9" fmla="*/ 0 60000 65536"/>
              <a:gd name="T10" fmla="*/ 0 60000 65536"/>
              <a:gd name="T11" fmla="*/ 0 60000 65536"/>
              <a:gd name="T12" fmla="*/ 0 w 2631"/>
              <a:gd name="T13" fmla="*/ 0 h 136"/>
              <a:gd name="T14" fmla="*/ 2631 w 2631"/>
              <a:gd name="T15" fmla="*/ 136 h 136"/>
            </a:gdLst>
            <a:ahLst/>
            <a:cxnLst>
              <a:cxn ang="T8">
                <a:pos x="T0" y="T1"/>
              </a:cxn>
              <a:cxn ang="T9">
                <a:pos x="T2" y="T3"/>
              </a:cxn>
              <a:cxn ang="T10">
                <a:pos x="T4" y="T5"/>
              </a:cxn>
              <a:cxn ang="T11">
                <a:pos x="T6" y="T7"/>
              </a:cxn>
            </a:cxnLst>
            <a:rect l="T12" t="T13" r="T14" b="T15"/>
            <a:pathLst>
              <a:path w="2631" h="136">
                <a:moveTo>
                  <a:pt x="0" y="136"/>
                </a:moveTo>
                <a:lnTo>
                  <a:pt x="0" y="0"/>
                </a:lnTo>
                <a:lnTo>
                  <a:pt x="2631" y="0"/>
                </a:lnTo>
                <a:lnTo>
                  <a:pt x="2631" y="136"/>
                </a:lnTo>
              </a:path>
            </a:pathLst>
          </a:custGeom>
          <a:noFill/>
          <a:ln w="28575">
            <a:solidFill>
              <a:schemeClr val="tx1"/>
            </a:solidFill>
            <a:round/>
            <a:headEnd/>
            <a:tailEnd/>
          </a:ln>
        </p:spPr>
        <p:txBody>
          <a:bodyPr/>
          <a:lstStyle/>
          <a:p>
            <a:endParaRPr lang="en-US"/>
          </a:p>
        </p:txBody>
      </p:sp>
      <p:sp>
        <p:nvSpPr>
          <p:cNvPr id="47159" name="Text Box 213"/>
          <p:cNvSpPr txBox="1">
            <a:spLocks noChangeArrowheads="1"/>
          </p:cNvSpPr>
          <p:nvPr/>
        </p:nvSpPr>
        <p:spPr bwMode="auto">
          <a:xfrm>
            <a:off x="2606675" y="3805238"/>
            <a:ext cx="649288" cy="366712"/>
          </a:xfrm>
          <a:prstGeom prst="rect">
            <a:avLst/>
          </a:prstGeom>
          <a:solidFill>
            <a:schemeClr val="bg1"/>
          </a:solidFill>
          <a:ln w="9525">
            <a:noFill/>
            <a:miter lim="800000"/>
            <a:headEnd/>
            <a:tailEnd/>
          </a:ln>
        </p:spPr>
        <p:txBody>
          <a:bodyPr wrap="none">
            <a:spAutoFit/>
          </a:bodyPr>
          <a:lstStyle/>
          <a:p>
            <a:r>
              <a:rPr lang="en-GB"/>
              <a:t>Ca</a:t>
            </a:r>
            <a:r>
              <a:rPr lang="en-GB" baseline="30000"/>
              <a:t>2+</a:t>
            </a:r>
            <a:endParaRPr lang="en-GB"/>
          </a:p>
        </p:txBody>
      </p:sp>
      <p:grpSp>
        <p:nvGrpSpPr>
          <p:cNvPr id="47160" name="Group 225"/>
          <p:cNvGrpSpPr>
            <a:grpSpLocks/>
          </p:cNvGrpSpPr>
          <p:nvPr/>
        </p:nvGrpSpPr>
        <p:grpSpPr bwMode="auto">
          <a:xfrm>
            <a:off x="4211638" y="3194050"/>
            <a:ext cx="4643437" cy="541338"/>
            <a:chOff x="2835" y="1890"/>
            <a:chExt cx="2925" cy="341"/>
          </a:xfrm>
        </p:grpSpPr>
        <p:sp>
          <p:nvSpPr>
            <p:cNvPr id="47189" name="AutoShape 215"/>
            <p:cNvSpPr>
              <a:spLocks noChangeArrowheads="1"/>
            </p:cNvSpPr>
            <p:nvPr/>
          </p:nvSpPr>
          <p:spPr bwMode="auto">
            <a:xfrm rot="-5400000">
              <a:off x="2982" y="1743"/>
              <a:ext cx="340" cy="634"/>
            </a:xfrm>
            <a:custGeom>
              <a:avLst/>
              <a:gdLst>
                <a:gd name="T0" fmla="*/ 170 w 21600"/>
                <a:gd name="T1" fmla="*/ 0 h 21600"/>
                <a:gd name="T2" fmla="*/ 39 w 21600"/>
                <a:gd name="T3" fmla="*/ 317 h 21600"/>
                <a:gd name="T4" fmla="*/ 170 w 21600"/>
                <a:gd name="T5" fmla="*/ 147 h 21600"/>
                <a:gd name="T6" fmla="*/ 301 w 21600"/>
                <a:gd name="T7" fmla="*/ 317 h 21600"/>
                <a:gd name="T8" fmla="*/ 0 60000 65536"/>
                <a:gd name="T9" fmla="*/ 0 60000 65536"/>
                <a:gd name="T10" fmla="*/ 0 60000 65536"/>
                <a:gd name="T11" fmla="*/ 0 60000 65536"/>
                <a:gd name="T12" fmla="*/ 445 w 21600"/>
                <a:gd name="T13" fmla="*/ 0 h 21600"/>
                <a:gd name="T14" fmla="*/ 21155 w 21600"/>
                <a:gd name="T15" fmla="*/ 12435 h 21600"/>
              </a:gdLst>
              <a:ahLst/>
              <a:cxnLst>
                <a:cxn ang="T8">
                  <a:pos x="T0" y="T1"/>
                </a:cxn>
                <a:cxn ang="T9">
                  <a:pos x="T2" y="T3"/>
                </a:cxn>
                <a:cxn ang="T10">
                  <a:pos x="T4" y="T5"/>
                </a:cxn>
                <a:cxn ang="T11">
                  <a:pos x="T6" y="T7"/>
                </a:cxn>
              </a:cxnLst>
              <a:rect l="T12" t="T13" r="T14" b="T15"/>
              <a:pathLst>
                <a:path w="21600" h="21600">
                  <a:moveTo>
                    <a:pt x="5018" y="10799"/>
                  </a:moveTo>
                  <a:cubicBezTo>
                    <a:pt x="5018" y="7606"/>
                    <a:pt x="7607" y="5017"/>
                    <a:pt x="10800" y="5018"/>
                  </a:cubicBezTo>
                  <a:cubicBezTo>
                    <a:pt x="13992" y="5018"/>
                    <a:pt x="16581" y="7606"/>
                    <a:pt x="16581" y="10799"/>
                  </a:cubicBezTo>
                  <a:lnTo>
                    <a:pt x="21599" y="10798"/>
                  </a:lnTo>
                  <a:cubicBezTo>
                    <a:pt x="21598" y="4834"/>
                    <a:pt x="16763" y="-1"/>
                    <a:pt x="10799" y="0"/>
                  </a:cubicBezTo>
                  <a:cubicBezTo>
                    <a:pt x="4836" y="0"/>
                    <a:pt x="1" y="4834"/>
                    <a:pt x="0" y="10798"/>
                  </a:cubicBezTo>
                  <a:close/>
                </a:path>
              </a:pathLst>
            </a:custGeom>
            <a:solidFill>
              <a:schemeClr val="bg2"/>
            </a:solidFill>
            <a:ln w="9525">
              <a:noFill/>
              <a:miter lim="800000"/>
              <a:headEnd/>
              <a:tailEnd/>
            </a:ln>
          </p:spPr>
          <p:txBody>
            <a:bodyPr wrap="none" anchor="ctr"/>
            <a:lstStyle/>
            <a:p>
              <a:endParaRPr lang="en-US"/>
            </a:p>
          </p:txBody>
        </p:sp>
        <p:sp>
          <p:nvSpPr>
            <p:cNvPr id="47190" name="Rectangle 216"/>
            <p:cNvSpPr>
              <a:spLocks noChangeArrowheads="1"/>
            </p:cNvSpPr>
            <p:nvPr/>
          </p:nvSpPr>
          <p:spPr bwMode="auto">
            <a:xfrm>
              <a:off x="3152" y="1891"/>
              <a:ext cx="2608" cy="79"/>
            </a:xfrm>
            <a:prstGeom prst="rect">
              <a:avLst/>
            </a:prstGeom>
            <a:solidFill>
              <a:schemeClr val="bg2"/>
            </a:solidFill>
            <a:ln w="9525">
              <a:noFill/>
              <a:miter lim="800000"/>
              <a:headEnd/>
              <a:tailEnd/>
            </a:ln>
          </p:spPr>
          <p:txBody>
            <a:bodyPr wrap="none" anchor="ctr"/>
            <a:lstStyle/>
            <a:p>
              <a:endParaRPr lang="en-US"/>
            </a:p>
          </p:txBody>
        </p:sp>
        <p:sp>
          <p:nvSpPr>
            <p:cNvPr id="47191" name="Rectangle 224"/>
            <p:cNvSpPr>
              <a:spLocks noChangeArrowheads="1"/>
            </p:cNvSpPr>
            <p:nvPr/>
          </p:nvSpPr>
          <p:spPr bwMode="auto">
            <a:xfrm>
              <a:off x="3152" y="2152"/>
              <a:ext cx="2608" cy="79"/>
            </a:xfrm>
            <a:prstGeom prst="rect">
              <a:avLst/>
            </a:prstGeom>
            <a:solidFill>
              <a:schemeClr val="bg2"/>
            </a:solidFill>
            <a:ln w="9525">
              <a:noFill/>
              <a:miter lim="800000"/>
              <a:headEnd/>
              <a:tailEnd/>
            </a:ln>
          </p:spPr>
          <p:txBody>
            <a:bodyPr wrap="none" anchor="ctr"/>
            <a:lstStyle/>
            <a:p>
              <a:endParaRPr lang="en-US"/>
            </a:p>
          </p:txBody>
        </p:sp>
      </p:grpSp>
      <p:sp>
        <p:nvSpPr>
          <p:cNvPr id="47161" name="Rectangle 230"/>
          <p:cNvSpPr>
            <a:spLocks noChangeArrowheads="1"/>
          </p:cNvSpPr>
          <p:nvPr/>
        </p:nvSpPr>
        <p:spPr bwMode="auto">
          <a:xfrm>
            <a:off x="936625" y="5086350"/>
            <a:ext cx="1143000" cy="276225"/>
          </a:xfrm>
          <a:prstGeom prst="rect">
            <a:avLst/>
          </a:prstGeom>
          <a:noFill/>
          <a:ln w="9525">
            <a:noFill/>
            <a:miter lim="800000"/>
            <a:headEnd/>
            <a:tailEnd/>
          </a:ln>
        </p:spPr>
        <p:txBody>
          <a:bodyPr/>
          <a:lstStyle/>
          <a:p>
            <a:endParaRPr lang="en-US"/>
          </a:p>
        </p:txBody>
      </p:sp>
      <p:sp>
        <p:nvSpPr>
          <p:cNvPr id="47162" name="Rectangle 231"/>
          <p:cNvSpPr>
            <a:spLocks noChangeArrowheads="1"/>
          </p:cNvSpPr>
          <p:nvPr/>
        </p:nvSpPr>
        <p:spPr bwMode="auto">
          <a:xfrm>
            <a:off x="250825" y="5935663"/>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63" name="Rectangle 232"/>
          <p:cNvSpPr>
            <a:spLocks noChangeArrowheads="1"/>
          </p:cNvSpPr>
          <p:nvPr/>
        </p:nvSpPr>
        <p:spPr bwMode="auto">
          <a:xfrm>
            <a:off x="812800" y="60404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47164" name="Rectangle 233"/>
          <p:cNvSpPr>
            <a:spLocks noChangeArrowheads="1"/>
          </p:cNvSpPr>
          <p:nvPr/>
        </p:nvSpPr>
        <p:spPr bwMode="auto">
          <a:xfrm>
            <a:off x="5737225" y="5935663"/>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65" name="Rectangle 234"/>
          <p:cNvSpPr>
            <a:spLocks noChangeArrowheads="1"/>
          </p:cNvSpPr>
          <p:nvPr/>
        </p:nvSpPr>
        <p:spPr bwMode="auto">
          <a:xfrm>
            <a:off x="6032500" y="60404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47166" name="Rectangle 235"/>
          <p:cNvSpPr>
            <a:spLocks noChangeArrowheads="1"/>
          </p:cNvSpPr>
          <p:nvPr/>
        </p:nvSpPr>
        <p:spPr bwMode="auto">
          <a:xfrm>
            <a:off x="6499225" y="5935663"/>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47167" name="Rectangle 236"/>
          <p:cNvSpPr>
            <a:spLocks noChangeArrowheads="1"/>
          </p:cNvSpPr>
          <p:nvPr/>
        </p:nvSpPr>
        <p:spPr bwMode="auto">
          <a:xfrm>
            <a:off x="6794500" y="60404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47168" name="Rectangle 237"/>
          <p:cNvSpPr>
            <a:spLocks noChangeArrowheads="1"/>
          </p:cNvSpPr>
          <p:nvPr/>
        </p:nvSpPr>
        <p:spPr bwMode="auto">
          <a:xfrm>
            <a:off x="2268538" y="5935663"/>
            <a:ext cx="469900" cy="361950"/>
          </a:xfrm>
          <a:prstGeom prst="rect">
            <a:avLst/>
          </a:prstGeom>
          <a:solidFill>
            <a:srgbClr val="FF99CC"/>
          </a:solidFill>
          <a:ln w="19050">
            <a:solidFill>
              <a:srgbClr val="000000"/>
            </a:solidFill>
            <a:miter lim="800000"/>
            <a:headEnd/>
            <a:tailEnd/>
          </a:ln>
        </p:spPr>
        <p:txBody>
          <a:bodyPr/>
          <a:lstStyle/>
          <a:p>
            <a:endParaRPr lang="en-US"/>
          </a:p>
        </p:txBody>
      </p:sp>
      <p:sp>
        <p:nvSpPr>
          <p:cNvPr id="47169" name="Rectangle 239"/>
          <p:cNvSpPr>
            <a:spLocks noChangeArrowheads="1"/>
          </p:cNvSpPr>
          <p:nvPr/>
        </p:nvSpPr>
        <p:spPr bwMode="auto">
          <a:xfrm>
            <a:off x="4594225" y="5935663"/>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70" name="Rectangle 240"/>
          <p:cNvSpPr>
            <a:spLocks noChangeArrowheads="1"/>
          </p:cNvSpPr>
          <p:nvPr/>
        </p:nvSpPr>
        <p:spPr bwMode="auto">
          <a:xfrm>
            <a:off x="5080000" y="604043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47171" name="Rectangle 242"/>
          <p:cNvSpPr>
            <a:spLocks noChangeArrowheads="1"/>
          </p:cNvSpPr>
          <p:nvPr/>
        </p:nvSpPr>
        <p:spPr bwMode="auto">
          <a:xfrm>
            <a:off x="2724150" y="5926138"/>
            <a:ext cx="104775" cy="382587"/>
          </a:xfrm>
          <a:prstGeom prst="rect">
            <a:avLst/>
          </a:prstGeom>
          <a:solidFill>
            <a:srgbClr val="000066"/>
          </a:solidFill>
          <a:ln w="9525">
            <a:noFill/>
            <a:miter lim="800000"/>
            <a:headEnd/>
            <a:tailEnd/>
          </a:ln>
        </p:spPr>
        <p:txBody>
          <a:bodyPr wrap="none" anchor="ctr"/>
          <a:lstStyle/>
          <a:p>
            <a:endParaRPr lang="en-US"/>
          </a:p>
        </p:txBody>
      </p:sp>
      <p:sp>
        <p:nvSpPr>
          <p:cNvPr id="47172" name="Freeform 243"/>
          <p:cNvSpPr>
            <a:spLocks/>
          </p:cNvSpPr>
          <p:nvPr/>
        </p:nvSpPr>
        <p:spPr bwMode="auto">
          <a:xfrm>
            <a:off x="898525" y="5589588"/>
            <a:ext cx="4176713" cy="215900"/>
          </a:xfrm>
          <a:custGeom>
            <a:avLst/>
            <a:gdLst>
              <a:gd name="T0" fmla="*/ 0 w 2631"/>
              <a:gd name="T1" fmla="*/ 136 h 136"/>
              <a:gd name="T2" fmla="*/ 0 w 2631"/>
              <a:gd name="T3" fmla="*/ 0 h 136"/>
              <a:gd name="T4" fmla="*/ 2631 w 2631"/>
              <a:gd name="T5" fmla="*/ 0 h 136"/>
              <a:gd name="T6" fmla="*/ 2631 w 2631"/>
              <a:gd name="T7" fmla="*/ 136 h 136"/>
              <a:gd name="T8" fmla="*/ 0 60000 65536"/>
              <a:gd name="T9" fmla="*/ 0 60000 65536"/>
              <a:gd name="T10" fmla="*/ 0 60000 65536"/>
              <a:gd name="T11" fmla="*/ 0 60000 65536"/>
              <a:gd name="T12" fmla="*/ 0 w 2631"/>
              <a:gd name="T13" fmla="*/ 0 h 136"/>
              <a:gd name="T14" fmla="*/ 2631 w 2631"/>
              <a:gd name="T15" fmla="*/ 136 h 136"/>
            </a:gdLst>
            <a:ahLst/>
            <a:cxnLst>
              <a:cxn ang="T8">
                <a:pos x="T0" y="T1"/>
              </a:cxn>
              <a:cxn ang="T9">
                <a:pos x="T2" y="T3"/>
              </a:cxn>
              <a:cxn ang="T10">
                <a:pos x="T4" y="T5"/>
              </a:cxn>
              <a:cxn ang="T11">
                <a:pos x="T6" y="T7"/>
              </a:cxn>
            </a:cxnLst>
            <a:rect l="T12" t="T13" r="T14" b="T15"/>
            <a:pathLst>
              <a:path w="2631" h="136">
                <a:moveTo>
                  <a:pt x="0" y="136"/>
                </a:moveTo>
                <a:lnTo>
                  <a:pt x="0" y="0"/>
                </a:lnTo>
                <a:lnTo>
                  <a:pt x="2631" y="0"/>
                </a:lnTo>
                <a:lnTo>
                  <a:pt x="2631" y="136"/>
                </a:lnTo>
              </a:path>
            </a:pathLst>
          </a:custGeom>
          <a:noFill/>
          <a:ln w="28575">
            <a:solidFill>
              <a:schemeClr val="tx1"/>
            </a:solidFill>
            <a:round/>
            <a:headEnd/>
            <a:tailEnd/>
          </a:ln>
        </p:spPr>
        <p:txBody>
          <a:bodyPr/>
          <a:lstStyle/>
          <a:p>
            <a:endParaRPr lang="en-US"/>
          </a:p>
        </p:txBody>
      </p:sp>
      <p:sp>
        <p:nvSpPr>
          <p:cNvPr id="47173" name="Text Box 244"/>
          <p:cNvSpPr txBox="1">
            <a:spLocks noChangeArrowheads="1"/>
          </p:cNvSpPr>
          <p:nvPr/>
        </p:nvSpPr>
        <p:spPr bwMode="auto">
          <a:xfrm>
            <a:off x="2606675" y="5295900"/>
            <a:ext cx="649288" cy="366713"/>
          </a:xfrm>
          <a:prstGeom prst="rect">
            <a:avLst/>
          </a:prstGeom>
          <a:solidFill>
            <a:schemeClr val="bg1"/>
          </a:solidFill>
          <a:ln w="9525">
            <a:noFill/>
            <a:miter lim="800000"/>
            <a:headEnd/>
            <a:tailEnd/>
          </a:ln>
        </p:spPr>
        <p:txBody>
          <a:bodyPr wrap="none">
            <a:spAutoFit/>
          </a:bodyPr>
          <a:lstStyle/>
          <a:p>
            <a:r>
              <a:rPr lang="en-GB"/>
              <a:t>Ca</a:t>
            </a:r>
            <a:r>
              <a:rPr lang="en-GB" baseline="30000"/>
              <a:t>2+</a:t>
            </a:r>
            <a:endParaRPr lang="en-GB"/>
          </a:p>
        </p:txBody>
      </p:sp>
      <p:sp>
        <p:nvSpPr>
          <p:cNvPr id="47174" name="Rectangle 245"/>
          <p:cNvSpPr>
            <a:spLocks noChangeArrowheads="1"/>
          </p:cNvSpPr>
          <p:nvPr/>
        </p:nvSpPr>
        <p:spPr bwMode="auto">
          <a:xfrm>
            <a:off x="1619250" y="5946775"/>
            <a:ext cx="466725" cy="361950"/>
          </a:xfrm>
          <a:prstGeom prst="rect">
            <a:avLst/>
          </a:prstGeom>
          <a:solidFill>
            <a:srgbClr val="FF99CC"/>
          </a:solidFill>
          <a:ln w="19050">
            <a:solidFill>
              <a:srgbClr val="000000"/>
            </a:solidFill>
            <a:miter lim="800000"/>
            <a:headEnd/>
            <a:tailEnd/>
          </a:ln>
        </p:spPr>
        <p:txBody>
          <a:bodyPr/>
          <a:lstStyle/>
          <a:p>
            <a:endParaRPr lang="en-US"/>
          </a:p>
        </p:txBody>
      </p:sp>
      <p:sp>
        <p:nvSpPr>
          <p:cNvPr id="47175" name="Line 246"/>
          <p:cNvSpPr>
            <a:spLocks noChangeShapeType="1"/>
          </p:cNvSpPr>
          <p:nvPr/>
        </p:nvSpPr>
        <p:spPr bwMode="auto">
          <a:xfrm flipH="1" flipV="1">
            <a:off x="1403350" y="4819650"/>
            <a:ext cx="11113" cy="360363"/>
          </a:xfrm>
          <a:prstGeom prst="line">
            <a:avLst/>
          </a:prstGeom>
          <a:noFill/>
          <a:ln w="38100">
            <a:solidFill>
              <a:srgbClr val="000066"/>
            </a:solidFill>
            <a:round/>
            <a:headEnd/>
            <a:tailEnd type="triangle" w="med" len="med"/>
          </a:ln>
        </p:spPr>
        <p:txBody>
          <a:bodyPr/>
          <a:lstStyle/>
          <a:p>
            <a:endParaRPr lang="en-US"/>
          </a:p>
        </p:txBody>
      </p:sp>
      <p:sp>
        <p:nvSpPr>
          <p:cNvPr id="47176" name="Text Box 248"/>
          <p:cNvSpPr txBox="1">
            <a:spLocks noChangeArrowheads="1"/>
          </p:cNvSpPr>
          <p:nvPr/>
        </p:nvSpPr>
        <p:spPr bwMode="auto">
          <a:xfrm>
            <a:off x="1403350" y="4929188"/>
            <a:ext cx="631825" cy="366712"/>
          </a:xfrm>
          <a:prstGeom prst="rect">
            <a:avLst/>
          </a:prstGeom>
          <a:noFill/>
          <a:ln w="9525">
            <a:noFill/>
            <a:miter lim="800000"/>
            <a:headEnd/>
            <a:tailEnd/>
          </a:ln>
        </p:spPr>
        <p:txBody>
          <a:bodyPr>
            <a:spAutoFit/>
          </a:bodyPr>
          <a:lstStyle/>
          <a:p>
            <a:pPr>
              <a:spcBef>
                <a:spcPct val="50000"/>
              </a:spcBef>
            </a:pPr>
            <a:r>
              <a:rPr lang="en-GB"/>
              <a:t>372</a:t>
            </a:r>
          </a:p>
        </p:txBody>
      </p:sp>
      <p:sp>
        <p:nvSpPr>
          <p:cNvPr id="47177" name="Line 249"/>
          <p:cNvSpPr>
            <a:spLocks noChangeShapeType="1"/>
          </p:cNvSpPr>
          <p:nvPr/>
        </p:nvSpPr>
        <p:spPr bwMode="auto">
          <a:xfrm flipH="1" flipV="1">
            <a:off x="2832100" y="4819650"/>
            <a:ext cx="11113" cy="360363"/>
          </a:xfrm>
          <a:prstGeom prst="line">
            <a:avLst/>
          </a:prstGeom>
          <a:noFill/>
          <a:ln w="38100">
            <a:solidFill>
              <a:srgbClr val="000066"/>
            </a:solidFill>
            <a:round/>
            <a:headEnd/>
            <a:tailEnd type="triangle" w="med" len="med"/>
          </a:ln>
        </p:spPr>
        <p:txBody>
          <a:bodyPr/>
          <a:lstStyle/>
          <a:p>
            <a:endParaRPr lang="en-US"/>
          </a:p>
        </p:txBody>
      </p:sp>
      <p:sp>
        <p:nvSpPr>
          <p:cNvPr id="47178" name="Text Box 250"/>
          <p:cNvSpPr txBox="1">
            <a:spLocks noChangeArrowheads="1"/>
          </p:cNvSpPr>
          <p:nvPr/>
        </p:nvSpPr>
        <p:spPr bwMode="auto">
          <a:xfrm>
            <a:off x="2827338" y="4929188"/>
            <a:ext cx="631825" cy="366712"/>
          </a:xfrm>
          <a:prstGeom prst="rect">
            <a:avLst/>
          </a:prstGeom>
          <a:noFill/>
          <a:ln w="9525">
            <a:noFill/>
            <a:miter lim="800000"/>
            <a:headEnd/>
            <a:tailEnd/>
          </a:ln>
        </p:spPr>
        <p:txBody>
          <a:bodyPr>
            <a:spAutoFit/>
          </a:bodyPr>
          <a:lstStyle/>
          <a:p>
            <a:pPr>
              <a:spcBef>
                <a:spcPct val="50000"/>
              </a:spcBef>
            </a:pPr>
            <a:r>
              <a:rPr lang="en-GB"/>
              <a:t>740</a:t>
            </a:r>
          </a:p>
        </p:txBody>
      </p:sp>
      <p:sp>
        <p:nvSpPr>
          <p:cNvPr id="47179" name="Line 251"/>
          <p:cNvSpPr>
            <a:spLocks noChangeShapeType="1"/>
          </p:cNvSpPr>
          <p:nvPr/>
        </p:nvSpPr>
        <p:spPr bwMode="auto">
          <a:xfrm flipH="1" flipV="1">
            <a:off x="4587875" y="4819650"/>
            <a:ext cx="11113" cy="360363"/>
          </a:xfrm>
          <a:prstGeom prst="line">
            <a:avLst/>
          </a:prstGeom>
          <a:noFill/>
          <a:ln w="38100">
            <a:solidFill>
              <a:srgbClr val="000066"/>
            </a:solidFill>
            <a:round/>
            <a:headEnd/>
            <a:tailEnd type="triangle" w="med" len="med"/>
          </a:ln>
        </p:spPr>
        <p:txBody>
          <a:bodyPr/>
          <a:lstStyle/>
          <a:p>
            <a:endParaRPr lang="en-US"/>
          </a:p>
        </p:txBody>
      </p:sp>
      <p:sp>
        <p:nvSpPr>
          <p:cNvPr id="47180" name="Text Box 252"/>
          <p:cNvSpPr txBox="1">
            <a:spLocks noChangeArrowheads="1"/>
          </p:cNvSpPr>
          <p:nvPr/>
        </p:nvSpPr>
        <p:spPr bwMode="auto">
          <a:xfrm>
            <a:off x="4587875" y="4929188"/>
            <a:ext cx="847725" cy="366712"/>
          </a:xfrm>
          <a:prstGeom prst="rect">
            <a:avLst/>
          </a:prstGeom>
          <a:noFill/>
          <a:ln w="9525">
            <a:noFill/>
            <a:miter lim="800000"/>
            <a:headEnd/>
            <a:tailEnd/>
          </a:ln>
        </p:spPr>
        <p:txBody>
          <a:bodyPr>
            <a:spAutoFit/>
          </a:bodyPr>
          <a:lstStyle/>
          <a:p>
            <a:pPr>
              <a:spcBef>
                <a:spcPct val="50000"/>
              </a:spcBef>
            </a:pPr>
            <a:r>
              <a:rPr lang="en-GB"/>
              <a:t>1689</a:t>
            </a:r>
          </a:p>
        </p:txBody>
      </p:sp>
      <p:sp>
        <p:nvSpPr>
          <p:cNvPr id="47181" name="Line 253"/>
          <p:cNvSpPr>
            <a:spLocks noChangeShapeType="1"/>
          </p:cNvSpPr>
          <p:nvPr/>
        </p:nvSpPr>
        <p:spPr bwMode="auto">
          <a:xfrm flipH="1" flipV="1">
            <a:off x="1403350" y="6381750"/>
            <a:ext cx="11113" cy="360363"/>
          </a:xfrm>
          <a:prstGeom prst="line">
            <a:avLst/>
          </a:prstGeom>
          <a:noFill/>
          <a:ln w="38100">
            <a:solidFill>
              <a:srgbClr val="000066"/>
            </a:solidFill>
            <a:round/>
            <a:headEnd/>
            <a:tailEnd type="triangle" w="med" len="med"/>
          </a:ln>
        </p:spPr>
        <p:txBody>
          <a:bodyPr/>
          <a:lstStyle/>
          <a:p>
            <a:endParaRPr lang="en-US"/>
          </a:p>
        </p:txBody>
      </p:sp>
      <p:sp>
        <p:nvSpPr>
          <p:cNvPr id="47182" name="Text Box 254"/>
          <p:cNvSpPr txBox="1">
            <a:spLocks noChangeArrowheads="1"/>
          </p:cNvSpPr>
          <p:nvPr/>
        </p:nvSpPr>
        <p:spPr bwMode="auto">
          <a:xfrm>
            <a:off x="1403350" y="6491288"/>
            <a:ext cx="631825" cy="366712"/>
          </a:xfrm>
          <a:prstGeom prst="rect">
            <a:avLst/>
          </a:prstGeom>
          <a:noFill/>
          <a:ln w="9525">
            <a:noFill/>
            <a:miter lim="800000"/>
            <a:headEnd/>
            <a:tailEnd/>
          </a:ln>
        </p:spPr>
        <p:txBody>
          <a:bodyPr>
            <a:spAutoFit/>
          </a:bodyPr>
          <a:lstStyle/>
          <a:p>
            <a:pPr>
              <a:spcBef>
                <a:spcPct val="50000"/>
              </a:spcBef>
            </a:pPr>
            <a:r>
              <a:rPr lang="en-GB"/>
              <a:t>336</a:t>
            </a:r>
          </a:p>
        </p:txBody>
      </p:sp>
      <p:sp>
        <p:nvSpPr>
          <p:cNvPr id="47183" name="Line 255"/>
          <p:cNvSpPr>
            <a:spLocks noChangeShapeType="1"/>
          </p:cNvSpPr>
          <p:nvPr/>
        </p:nvSpPr>
        <p:spPr bwMode="auto">
          <a:xfrm flipH="1" flipV="1">
            <a:off x="2124075" y="6381750"/>
            <a:ext cx="11113" cy="360363"/>
          </a:xfrm>
          <a:prstGeom prst="line">
            <a:avLst/>
          </a:prstGeom>
          <a:noFill/>
          <a:ln w="38100">
            <a:solidFill>
              <a:srgbClr val="000066"/>
            </a:solidFill>
            <a:round/>
            <a:headEnd/>
            <a:tailEnd type="triangle" w="med" len="med"/>
          </a:ln>
        </p:spPr>
        <p:txBody>
          <a:bodyPr/>
          <a:lstStyle/>
          <a:p>
            <a:endParaRPr lang="en-US"/>
          </a:p>
        </p:txBody>
      </p:sp>
      <p:sp>
        <p:nvSpPr>
          <p:cNvPr id="47184" name="Text Box 256"/>
          <p:cNvSpPr txBox="1">
            <a:spLocks noChangeArrowheads="1"/>
          </p:cNvSpPr>
          <p:nvPr/>
        </p:nvSpPr>
        <p:spPr bwMode="auto">
          <a:xfrm>
            <a:off x="2124075" y="6491288"/>
            <a:ext cx="631825" cy="366712"/>
          </a:xfrm>
          <a:prstGeom prst="rect">
            <a:avLst/>
          </a:prstGeom>
          <a:noFill/>
          <a:ln w="9525">
            <a:noFill/>
            <a:miter lim="800000"/>
            <a:headEnd/>
            <a:tailEnd/>
          </a:ln>
        </p:spPr>
        <p:txBody>
          <a:bodyPr>
            <a:spAutoFit/>
          </a:bodyPr>
          <a:lstStyle/>
          <a:p>
            <a:pPr>
              <a:spcBef>
                <a:spcPct val="50000"/>
              </a:spcBef>
            </a:pPr>
            <a:r>
              <a:rPr lang="en-GB"/>
              <a:t>562</a:t>
            </a:r>
          </a:p>
        </p:txBody>
      </p:sp>
      <p:sp>
        <p:nvSpPr>
          <p:cNvPr id="47185" name="Text Box 257"/>
          <p:cNvSpPr txBox="1">
            <a:spLocks noChangeArrowheads="1"/>
          </p:cNvSpPr>
          <p:nvPr/>
        </p:nvSpPr>
        <p:spPr bwMode="auto">
          <a:xfrm>
            <a:off x="7781925" y="1169988"/>
            <a:ext cx="1314450" cy="366712"/>
          </a:xfrm>
          <a:prstGeom prst="rect">
            <a:avLst/>
          </a:prstGeom>
          <a:noFill/>
          <a:ln w="9525">
            <a:noFill/>
            <a:miter lim="800000"/>
            <a:headEnd/>
            <a:tailEnd/>
          </a:ln>
        </p:spPr>
        <p:txBody>
          <a:bodyPr wrap="none">
            <a:spAutoFit/>
          </a:bodyPr>
          <a:lstStyle/>
          <a:p>
            <a:r>
              <a:rPr lang="en-GB">
                <a:solidFill>
                  <a:srgbClr val="0000FF"/>
                </a:solidFill>
              </a:rPr>
              <a:t>Translation</a:t>
            </a:r>
          </a:p>
        </p:txBody>
      </p:sp>
      <p:sp>
        <p:nvSpPr>
          <p:cNvPr id="47186" name="Text Box 258"/>
          <p:cNvSpPr txBox="1">
            <a:spLocks noChangeArrowheads="1"/>
          </p:cNvSpPr>
          <p:nvPr/>
        </p:nvSpPr>
        <p:spPr bwMode="auto">
          <a:xfrm>
            <a:off x="7832725" y="2701925"/>
            <a:ext cx="1263650" cy="366713"/>
          </a:xfrm>
          <a:prstGeom prst="rect">
            <a:avLst/>
          </a:prstGeom>
          <a:noFill/>
          <a:ln w="9525">
            <a:noFill/>
            <a:miter lim="800000"/>
            <a:headEnd/>
            <a:tailEnd/>
          </a:ln>
        </p:spPr>
        <p:txBody>
          <a:bodyPr wrap="none">
            <a:spAutoFit/>
          </a:bodyPr>
          <a:lstStyle/>
          <a:p>
            <a:r>
              <a:rPr lang="en-GB">
                <a:solidFill>
                  <a:srgbClr val="0000FF"/>
                </a:solidFill>
              </a:rPr>
              <a:t>Circulation</a:t>
            </a:r>
          </a:p>
        </p:txBody>
      </p:sp>
      <p:sp>
        <p:nvSpPr>
          <p:cNvPr id="47187" name="Text Box 259"/>
          <p:cNvSpPr txBox="1">
            <a:spLocks noChangeArrowheads="1"/>
          </p:cNvSpPr>
          <p:nvPr/>
        </p:nvSpPr>
        <p:spPr bwMode="auto">
          <a:xfrm>
            <a:off x="7921625" y="4344988"/>
            <a:ext cx="1174750" cy="641350"/>
          </a:xfrm>
          <a:prstGeom prst="rect">
            <a:avLst/>
          </a:prstGeom>
          <a:noFill/>
          <a:ln w="9525">
            <a:noFill/>
            <a:miter lim="800000"/>
            <a:headEnd/>
            <a:tailEnd/>
          </a:ln>
        </p:spPr>
        <p:txBody>
          <a:bodyPr wrap="none">
            <a:spAutoFit/>
          </a:bodyPr>
          <a:lstStyle/>
          <a:p>
            <a:r>
              <a:rPr lang="en-GB">
                <a:solidFill>
                  <a:srgbClr val="0000FF"/>
                </a:solidFill>
              </a:rPr>
              <a:t>Activation</a:t>
            </a:r>
          </a:p>
          <a:p>
            <a:r>
              <a:rPr lang="en-GB">
                <a:solidFill>
                  <a:srgbClr val="0000FF"/>
                </a:solidFill>
              </a:rPr>
              <a:t>(IIa)</a:t>
            </a:r>
          </a:p>
        </p:txBody>
      </p:sp>
      <p:sp>
        <p:nvSpPr>
          <p:cNvPr id="47188" name="Text Box 260"/>
          <p:cNvSpPr txBox="1">
            <a:spLocks noChangeArrowheads="1"/>
          </p:cNvSpPr>
          <p:nvPr/>
        </p:nvSpPr>
        <p:spPr bwMode="auto">
          <a:xfrm>
            <a:off x="7718425" y="5661025"/>
            <a:ext cx="1377950" cy="915988"/>
          </a:xfrm>
          <a:prstGeom prst="rect">
            <a:avLst/>
          </a:prstGeom>
          <a:noFill/>
          <a:ln w="9525">
            <a:noFill/>
            <a:miter lim="800000"/>
            <a:headEnd/>
            <a:tailEnd/>
          </a:ln>
        </p:spPr>
        <p:txBody>
          <a:bodyPr wrap="none">
            <a:spAutoFit/>
          </a:bodyPr>
          <a:lstStyle/>
          <a:p>
            <a:r>
              <a:rPr lang="en-GB">
                <a:solidFill>
                  <a:srgbClr val="0000FF"/>
                </a:solidFill>
              </a:rPr>
              <a:t>Inactivation</a:t>
            </a:r>
          </a:p>
          <a:p>
            <a:r>
              <a:rPr lang="en-GB">
                <a:solidFill>
                  <a:srgbClr val="0000FF"/>
                </a:solidFill>
              </a:rPr>
              <a:t>APC/</a:t>
            </a:r>
          </a:p>
          <a:p>
            <a:r>
              <a:rPr lang="en-GB">
                <a:solidFill>
                  <a:srgbClr val="0000FF"/>
                </a:solidFill>
              </a:rPr>
              <a:t>dissociation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60538" y="304800"/>
            <a:ext cx="5668962" cy="457200"/>
          </a:xfrm>
          <a:prstGeom prst="rect">
            <a:avLst/>
          </a:prstGeom>
          <a:noFill/>
          <a:ln w="9525">
            <a:noFill/>
            <a:miter lim="800000"/>
            <a:headEnd/>
            <a:tailEnd/>
          </a:ln>
        </p:spPr>
        <p:txBody>
          <a:bodyPr wrap="none">
            <a:spAutoFit/>
          </a:bodyPr>
          <a:lstStyle/>
          <a:p>
            <a:pPr algn="ctr"/>
            <a:r>
              <a:rPr lang="en-GB" sz="2400" b="1">
                <a:solidFill>
                  <a:schemeClr val="bg1"/>
                </a:solidFill>
                <a:latin typeface="Comic Sans MS" pitchFamily="66" charset="0"/>
              </a:rPr>
              <a:t>Inactivation of Factor VIIIa by APC</a:t>
            </a:r>
          </a:p>
        </p:txBody>
      </p:sp>
      <p:sp>
        <p:nvSpPr>
          <p:cNvPr id="48131" name="Rectangle 3"/>
          <p:cNvSpPr>
            <a:spLocks noChangeArrowheads="1"/>
          </p:cNvSpPr>
          <p:nvPr/>
        </p:nvSpPr>
        <p:spPr bwMode="auto">
          <a:xfrm>
            <a:off x="647700" y="1905000"/>
            <a:ext cx="914400" cy="304800"/>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A1</a:t>
            </a:r>
          </a:p>
        </p:txBody>
      </p:sp>
      <p:sp>
        <p:nvSpPr>
          <p:cNvPr id="48132" name="Rectangle 4"/>
          <p:cNvSpPr>
            <a:spLocks noChangeArrowheads="1"/>
          </p:cNvSpPr>
          <p:nvPr/>
        </p:nvSpPr>
        <p:spPr bwMode="auto">
          <a:xfrm>
            <a:off x="1612900" y="1905000"/>
            <a:ext cx="914400" cy="304800"/>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A2</a:t>
            </a:r>
          </a:p>
        </p:txBody>
      </p:sp>
      <p:sp>
        <p:nvSpPr>
          <p:cNvPr id="48133" name="Rectangle 5"/>
          <p:cNvSpPr>
            <a:spLocks noChangeArrowheads="1"/>
          </p:cNvSpPr>
          <p:nvPr/>
        </p:nvSpPr>
        <p:spPr bwMode="auto">
          <a:xfrm>
            <a:off x="3352800" y="1905000"/>
            <a:ext cx="914400" cy="304800"/>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A3</a:t>
            </a:r>
          </a:p>
        </p:txBody>
      </p:sp>
      <p:sp>
        <p:nvSpPr>
          <p:cNvPr id="48134" name="Rectangle 6"/>
          <p:cNvSpPr>
            <a:spLocks noChangeArrowheads="1"/>
          </p:cNvSpPr>
          <p:nvPr/>
        </p:nvSpPr>
        <p:spPr bwMode="auto">
          <a:xfrm>
            <a:off x="4267200" y="1905000"/>
            <a:ext cx="762000" cy="304800"/>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C1</a:t>
            </a:r>
          </a:p>
        </p:txBody>
      </p:sp>
      <p:sp>
        <p:nvSpPr>
          <p:cNvPr id="48135" name="Rectangle 7"/>
          <p:cNvSpPr>
            <a:spLocks noChangeArrowheads="1"/>
          </p:cNvSpPr>
          <p:nvPr/>
        </p:nvSpPr>
        <p:spPr bwMode="auto">
          <a:xfrm>
            <a:off x="5029200" y="1905000"/>
            <a:ext cx="762000" cy="304800"/>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C2</a:t>
            </a:r>
          </a:p>
        </p:txBody>
      </p:sp>
      <p:sp>
        <p:nvSpPr>
          <p:cNvPr id="48136" name="Line 8"/>
          <p:cNvSpPr>
            <a:spLocks noChangeShapeType="1"/>
          </p:cNvSpPr>
          <p:nvPr/>
        </p:nvSpPr>
        <p:spPr bwMode="auto">
          <a:xfrm>
            <a:off x="2667000" y="2057400"/>
            <a:ext cx="533400" cy="0"/>
          </a:xfrm>
          <a:prstGeom prst="line">
            <a:avLst/>
          </a:prstGeom>
          <a:noFill/>
          <a:ln w="9525">
            <a:solidFill>
              <a:schemeClr val="tx1"/>
            </a:solidFill>
            <a:prstDash val="dashDot"/>
            <a:round/>
            <a:headEnd/>
            <a:tailEnd/>
          </a:ln>
        </p:spPr>
        <p:txBody>
          <a:bodyPr/>
          <a:lstStyle/>
          <a:p>
            <a:endParaRPr lang="en-US"/>
          </a:p>
        </p:txBody>
      </p:sp>
      <p:sp>
        <p:nvSpPr>
          <p:cNvPr id="48137" name="Freeform 9"/>
          <p:cNvSpPr>
            <a:spLocks/>
          </p:cNvSpPr>
          <p:nvPr/>
        </p:nvSpPr>
        <p:spPr bwMode="auto">
          <a:xfrm>
            <a:off x="1096963" y="2254250"/>
            <a:ext cx="2751137" cy="228600"/>
          </a:xfrm>
          <a:custGeom>
            <a:avLst/>
            <a:gdLst>
              <a:gd name="T0" fmla="*/ 0 w 336"/>
              <a:gd name="T1" fmla="*/ 0 h 144"/>
              <a:gd name="T2" fmla="*/ 0 w 336"/>
              <a:gd name="T3" fmla="*/ 144 h 144"/>
              <a:gd name="T4" fmla="*/ 336 w 336"/>
              <a:gd name="T5" fmla="*/ 144 h 144"/>
              <a:gd name="T6" fmla="*/ 336 w 336"/>
              <a:gd name="T7" fmla="*/ 0 h 144"/>
              <a:gd name="T8" fmla="*/ 0 60000 65536"/>
              <a:gd name="T9" fmla="*/ 0 60000 65536"/>
              <a:gd name="T10" fmla="*/ 0 60000 65536"/>
              <a:gd name="T11" fmla="*/ 0 60000 65536"/>
              <a:gd name="T12" fmla="*/ 0 w 336"/>
              <a:gd name="T13" fmla="*/ 0 h 144"/>
              <a:gd name="T14" fmla="*/ 336 w 336"/>
              <a:gd name="T15" fmla="*/ 144 h 144"/>
            </a:gdLst>
            <a:ahLst/>
            <a:cxnLst>
              <a:cxn ang="T8">
                <a:pos x="T0" y="T1"/>
              </a:cxn>
              <a:cxn ang="T9">
                <a:pos x="T2" y="T3"/>
              </a:cxn>
              <a:cxn ang="T10">
                <a:pos x="T4" y="T5"/>
              </a:cxn>
              <a:cxn ang="T11">
                <a:pos x="T6" y="T7"/>
              </a:cxn>
            </a:cxnLst>
            <a:rect l="T12" t="T13" r="T14" b="T15"/>
            <a:pathLst>
              <a:path w="336" h="144">
                <a:moveTo>
                  <a:pt x="0" y="0"/>
                </a:moveTo>
                <a:lnTo>
                  <a:pt x="0" y="144"/>
                </a:lnTo>
                <a:lnTo>
                  <a:pt x="336" y="144"/>
                </a:lnTo>
                <a:lnTo>
                  <a:pt x="336" y="0"/>
                </a:lnTo>
              </a:path>
            </a:pathLst>
          </a:custGeom>
          <a:noFill/>
          <a:ln w="9525">
            <a:solidFill>
              <a:schemeClr val="bg1"/>
            </a:solidFill>
            <a:round/>
            <a:headEnd/>
            <a:tailEnd/>
          </a:ln>
        </p:spPr>
        <p:txBody>
          <a:bodyPr/>
          <a:lstStyle/>
          <a:p>
            <a:endParaRPr lang="en-US"/>
          </a:p>
        </p:txBody>
      </p:sp>
      <p:sp>
        <p:nvSpPr>
          <p:cNvPr id="48138" name="Oval 10"/>
          <p:cNvSpPr>
            <a:spLocks noChangeArrowheads="1"/>
          </p:cNvSpPr>
          <p:nvPr/>
        </p:nvSpPr>
        <p:spPr bwMode="auto">
          <a:xfrm>
            <a:off x="2324100" y="2330450"/>
            <a:ext cx="304800" cy="304800"/>
          </a:xfrm>
          <a:prstGeom prst="ellipse">
            <a:avLst/>
          </a:prstGeom>
          <a:solidFill>
            <a:srgbClr val="66FFFF"/>
          </a:solidFill>
          <a:ln w="9525">
            <a:solidFill>
              <a:schemeClr val="tx1"/>
            </a:solidFill>
            <a:round/>
            <a:headEnd/>
            <a:tailEnd/>
          </a:ln>
        </p:spPr>
        <p:txBody>
          <a:bodyPr wrap="none" anchor="ctr"/>
          <a:lstStyle/>
          <a:p>
            <a:pPr algn="ctr"/>
            <a:r>
              <a:rPr lang="en-GB" sz="1400">
                <a:solidFill>
                  <a:srgbClr val="000000"/>
                </a:solidFill>
                <a:latin typeface="Comic Sans MS" pitchFamily="66" charset="0"/>
              </a:rPr>
              <a:t>Ca</a:t>
            </a:r>
          </a:p>
        </p:txBody>
      </p:sp>
      <p:sp>
        <p:nvSpPr>
          <p:cNvPr id="48139" name="Text Box 11"/>
          <p:cNvSpPr txBox="1">
            <a:spLocks noChangeArrowheads="1"/>
          </p:cNvSpPr>
          <p:nvPr/>
        </p:nvSpPr>
        <p:spPr bwMode="auto">
          <a:xfrm>
            <a:off x="381000" y="990600"/>
            <a:ext cx="5842000" cy="366713"/>
          </a:xfrm>
          <a:prstGeom prst="rect">
            <a:avLst/>
          </a:prstGeom>
          <a:noFill/>
          <a:ln w="9525">
            <a:noFill/>
            <a:miter lim="800000"/>
            <a:headEnd/>
            <a:tailEnd/>
          </a:ln>
        </p:spPr>
        <p:txBody>
          <a:bodyPr wrap="none">
            <a:spAutoFit/>
          </a:bodyPr>
          <a:lstStyle/>
          <a:p>
            <a:r>
              <a:rPr lang="en-GB">
                <a:solidFill>
                  <a:schemeClr val="bg1"/>
                </a:solidFill>
                <a:latin typeface="Comic Sans MS" pitchFamily="66" charset="0"/>
              </a:rPr>
              <a:t>Factor VIIIa is structurally homologous to factor Va</a:t>
            </a:r>
          </a:p>
        </p:txBody>
      </p:sp>
      <p:sp>
        <p:nvSpPr>
          <p:cNvPr id="48140" name="Text Box 12"/>
          <p:cNvSpPr txBox="1">
            <a:spLocks noChangeArrowheads="1"/>
          </p:cNvSpPr>
          <p:nvPr/>
        </p:nvSpPr>
        <p:spPr bwMode="auto">
          <a:xfrm>
            <a:off x="381000" y="3048000"/>
            <a:ext cx="5410200" cy="641350"/>
          </a:xfrm>
          <a:prstGeom prst="rect">
            <a:avLst/>
          </a:prstGeom>
          <a:noFill/>
          <a:ln w="9525">
            <a:noFill/>
            <a:miter lim="800000"/>
            <a:headEnd/>
            <a:tailEnd/>
          </a:ln>
        </p:spPr>
        <p:txBody>
          <a:bodyPr>
            <a:spAutoFit/>
          </a:bodyPr>
          <a:lstStyle/>
          <a:p>
            <a:r>
              <a:rPr lang="en-GB">
                <a:solidFill>
                  <a:schemeClr val="bg1"/>
                </a:solidFill>
                <a:latin typeface="Comic Sans MS" pitchFamily="66" charset="0"/>
              </a:rPr>
              <a:t>There is an additional thrombin cleavage site between A1 and A2 domains</a:t>
            </a:r>
          </a:p>
        </p:txBody>
      </p:sp>
      <p:sp>
        <p:nvSpPr>
          <p:cNvPr id="48141" name="Text Box 13"/>
          <p:cNvSpPr txBox="1">
            <a:spLocks noChangeArrowheads="1"/>
          </p:cNvSpPr>
          <p:nvPr/>
        </p:nvSpPr>
        <p:spPr bwMode="auto">
          <a:xfrm>
            <a:off x="323850" y="3933825"/>
            <a:ext cx="5715000" cy="1190625"/>
          </a:xfrm>
          <a:prstGeom prst="rect">
            <a:avLst/>
          </a:prstGeom>
          <a:noFill/>
          <a:ln w="9525">
            <a:noFill/>
            <a:miter lim="800000"/>
            <a:headEnd/>
            <a:tailEnd/>
          </a:ln>
        </p:spPr>
        <p:txBody>
          <a:bodyPr>
            <a:spAutoFit/>
          </a:bodyPr>
          <a:lstStyle/>
          <a:p>
            <a:r>
              <a:rPr lang="en-GB">
                <a:solidFill>
                  <a:schemeClr val="bg1"/>
                </a:solidFill>
                <a:latin typeface="Comic Sans MS" pitchFamily="66" charset="0"/>
              </a:rPr>
              <a:t>Consequently…. the A2 domain is only weakly ionically associated</a:t>
            </a:r>
          </a:p>
          <a:p>
            <a:endParaRPr lang="en-GB">
              <a:solidFill>
                <a:schemeClr val="bg1"/>
              </a:solidFill>
              <a:latin typeface="Comic Sans MS" pitchFamily="66" charset="0"/>
            </a:endParaRPr>
          </a:p>
          <a:p>
            <a:r>
              <a:rPr lang="en-GB">
                <a:solidFill>
                  <a:schemeClr val="bg1"/>
                </a:solidFill>
                <a:latin typeface="Comic Sans MS" pitchFamily="66" charset="0"/>
              </a:rPr>
              <a:t>Tends to dissociate rapidly</a:t>
            </a:r>
          </a:p>
        </p:txBody>
      </p:sp>
      <p:pic>
        <p:nvPicPr>
          <p:cNvPr id="48142" name="Picture 14" descr="FVIIIa"/>
          <p:cNvPicPr>
            <a:picLocks noChangeAspect="1" noChangeArrowheads="1"/>
          </p:cNvPicPr>
          <p:nvPr/>
        </p:nvPicPr>
        <p:blipFill>
          <a:blip r:embed="rId3" cstate="print"/>
          <a:srcRect/>
          <a:stretch>
            <a:fillRect/>
          </a:stretch>
        </p:blipFill>
        <p:spPr bwMode="auto">
          <a:xfrm>
            <a:off x="6011863" y="3429000"/>
            <a:ext cx="2955925" cy="2884488"/>
          </a:xfrm>
          <a:prstGeom prst="rect">
            <a:avLst/>
          </a:prstGeom>
          <a:noFill/>
          <a:ln w="9525">
            <a:solidFill>
              <a:schemeClr val="accent1"/>
            </a:solidFill>
            <a:miter lim="800000"/>
            <a:headEnd/>
            <a:tailEnd/>
          </a:ln>
        </p:spPr>
      </p:pic>
      <p:sp>
        <p:nvSpPr>
          <p:cNvPr id="48143" name="Line 15"/>
          <p:cNvSpPr>
            <a:spLocks noChangeShapeType="1"/>
          </p:cNvSpPr>
          <p:nvPr/>
        </p:nvSpPr>
        <p:spPr bwMode="auto">
          <a:xfrm flipV="1">
            <a:off x="1600200" y="2209800"/>
            <a:ext cx="0" cy="914400"/>
          </a:xfrm>
          <a:prstGeom prst="line">
            <a:avLst/>
          </a:prstGeom>
          <a:noFill/>
          <a:ln w="57150">
            <a:solidFill>
              <a:srgbClr val="FF0000"/>
            </a:solidFill>
            <a:round/>
            <a:headEnd/>
            <a:tailEnd type="triangle" w="med" len="med"/>
          </a:ln>
        </p:spPr>
        <p:txBody>
          <a:bodyPr wrap="none" anchor="ctr"/>
          <a:lstStyle/>
          <a:p>
            <a:endParaRPr lang="en-US"/>
          </a:p>
        </p:txBody>
      </p:sp>
      <p:sp>
        <p:nvSpPr>
          <p:cNvPr id="48144" name="Text Box 16"/>
          <p:cNvSpPr txBox="1">
            <a:spLocks noChangeArrowheads="1"/>
          </p:cNvSpPr>
          <p:nvPr/>
        </p:nvSpPr>
        <p:spPr bwMode="auto">
          <a:xfrm>
            <a:off x="6011863" y="2781300"/>
            <a:ext cx="2676525" cy="406400"/>
          </a:xfrm>
          <a:prstGeom prst="rect">
            <a:avLst/>
          </a:prstGeom>
          <a:noFill/>
          <a:ln w="9525">
            <a:solidFill>
              <a:srgbClr val="FF0000"/>
            </a:solidFill>
            <a:miter lim="800000"/>
            <a:headEnd/>
            <a:tailEnd/>
          </a:ln>
        </p:spPr>
        <p:txBody>
          <a:bodyPr wrap="none">
            <a:spAutoFit/>
          </a:bodyPr>
          <a:lstStyle/>
          <a:p>
            <a:r>
              <a:rPr lang="en-GB" sz="2000">
                <a:solidFill>
                  <a:schemeClr val="bg1"/>
                </a:solidFill>
              </a:rPr>
              <a:t>APC </a:t>
            </a:r>
            <a:r>
              <a:rPr lang="en-GB" sz="2000" u="sng">
                <a:solidFill>
                  <a:schemeClr val="bg1"/>
                </a:solidFill>
              </a:rPr>
              <a:t>can </a:t>
            </a:r>
            <a:r>
              <a:rPr lang="en-GB" sz="2000">
                <a:solidFill>
                  <a:schemeClr val="bg1"/>
                </a:solidFill>
              </a:rPr>
              <a:t> cleave FVIII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ln>
            <a:solidFill>
              <a:srgbClr val="0070C0"/>
            </a:solidFill>
          </a:ln>
        </p:spPr>
        <p:txBody>
          <a:bodyPr/>
          <a:lstStyle/>
          <a:p>
            <a:pPr eaLnBrk="1" hangingPunct="1"/>
            <a:r>
              <a:rPr lang="en-GB" dirty="0" smtClean="0"/>
              <a:t>FVIII and APC</a:t>
            </a:r>
          </a:p>
        </p:txBody>
      </p:sp>
      <p:sp>
        <p:nvSpPr>
          <p:cNvPr id="49155" name="Rectangle 3"/>
          <p:cNvSpPr>
            <a:spLocks noGrp="1" noChangeArrowheads="1"/>
          </p:cNvSpPr>
          <p:nvPr>
            <p:ph type="body" idx="1"/>
          </p:nvPr>
        </p:nvSpPr>
        <p:spPr>
          <a:xfrm>
            <a:off x="539552" y="2060848"/>
            <a:ext cx="8363272" cy="4133056"/>
          </a:xfrm>
        </p:spPr>
        <p:txBody>
          <a:bodyPr/>
          <a:lstStyle/>
          <a:p>
            <a:pPr eaLnBrk="1" hangingPunct="1"/>
            <a:r>
              <a:rPr lang="en-GB" sz="2800" dirty="0" smtClean="0"/>
              <a:t>APC can cleave FVIII </a:t>
            </a:r>
            <a:r>
              <a:rPr lang="en-GB" sz="2800" i="1" dirty="0" smtClean="0"/>
              <a:t>in vitro</a:t>
            </a:r>
          </a:p>
          <a:p>
            <a:pPr eaLnBrk="1" hangingPunct="1"/>
            <a:r>
              <a:rPr lang="en-GB" sz="2800" dirty="0" smtClean="0"/>
              <a:t>PS and </a:t>
            </a:r>
            <a:r>
              <a:rPr lang="en-GB" sz="2800" dirty="0" err="1" smtClean="0"/>
              <a:t>FVi</a:t>
            </a:r>
            <a:r>
              <a:rPr lang="en-GB" sz="2800" dirty="0" smtClean="0"/>
              <a:t> are cofactors</a:t>
            </a:r>
          </a:p>
          <a:p>
            <a:pPr eaLnBrk="1" hangingPunct="1"/>
            <a:r>
              <a:rPr lang="en-GB" sz="2800" dirty="0" smtClean="0"/>
              <a:t>APC cleavage of uncertain importance as route of inactivation </a:t>
            </a:r>
            <a:r>
              <a:rPr lang="en-GB" sz="2800" i="1" dirty="0" smtClean="0"/>
              <a:t>in vivo</a:t>
            </a:r>
          </a:p>
          <a:p>
            <a:pPr eaLnBrk="1" hangingPunct="1"/>
            <a:r>
              <a:rPr lang="en-GB" sz="2800" dirty="0" err="1" smtClean="0"/>
              <a:t>FVIIIa</a:t>
            </a:r>
            <a:r>
              <a:rPr lang="en-GB" sz="2800" dirty="0" smtClean="0"/>
              <a:t> inactivation occurs primarily by dissociation of the A1-A2-A3C1C2 </a:t>
            </a:r>
            <a:r>
              <a:rPr lang="en-GB" sz="2800" dirty="0" err="1" smtClean="0"/>
              <a:t>heterotrimer</a:t>
            </a:r>
            <a:endParaRPr lang="en-GB" sz="2800" dirty="0" smtClean="0"/>
          </a:p>
        </p:txBody>
      </p:sp>
      <p:sp>
        <p:nvSpPr>
          <p:cNvPr id="2" name="Rectangle 1"/>
          <p:cNvSpPr/>
          <p:nvPr/>
        </p:nvSpPr>
        <p:spPr>
          <a:xfrm>
            <a:off x="4427984" y="4509120"/>
            <a:ext cx="50405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title"/>
          </p:nvPr>
        </p:nvSpPr>
        <p:spPr>
          <a:xfrm>
            <a:off x="468313" y="260350"/>
            <a:ext cx="8229600" cy="1143000"/>
          </a:xfrm>
          <a:ln w="28575">
            <a:solidFill>
              <a:srgbClr val="002060"/>
            </a:solidFill>
          </a:ln>
        </p:spPr>
        <p:txBody>
          <a:bodyPr/>
          <a:lstStyle/>
          <a:p>
            <a:pPr eaLnBrk="1" hangingPunct="1"/>
            <a:r>
              <a:rPr lang="en-GB" dirty="0" smtClean="0"/>
              <a:t>Factor V - life </a:t>
            </a:r>
          </a:p>
        </p:txBody>
      </p:sp>
      <p:sp>
        <p:nvSpPr>
          <p:cNvPr id="44035" name="Rectangle 7"/>
          <p:cNvSpPr>
            <a:spLocks noGrp="1" noChangeArrowheads="1"/>
          </p:cNvSpPr>
          <p:nvPr>
            <p:ph type="body" idx="1"/>
          </p:nvPr>
        </p:nvSpPr>
        <p:spPr>
          <a:xfrm>
            <a:off x="611560" y="1772816"/>
            <a:ext cx="8229600" cy="4525963"/>
          </a:xfrm>
        </p:spPr>
        <p:txBody>
          <a:bodyPr/>
          <a:lstStyle/>
          <a:p>
            <a:pPr eaLnBrk="1" hangingPunct="1"/>
            <a:r>
              <a:rPr lang="en-GB" sz="2400" dirty="0" smtClean="0"/>
              <a:t>Synthesised</a:t>
            </a:r>
          </a:p>
          <a:p>
            <a:pPr lvl="1" eaLnBrk="1" hangingPunct="1"/>
            <a:r>
              <a:rPr lang="en-GB" sz="2000" dirty="0" smtClean="0"/>
              <a:t>In hepatocytes</a:t>
            </a:r>
          </a:p>
          <a:p>
            <a:pPr lvl="1" eaLnBrk="1" hangingPunct="1"/>
            <a:r>
              <a:rPr lang="en-GB" sz="2000" dirty="0" smtClean="0"/>
              <a:t>Released into plasma</a:t>
            </a:r>
          </a:p>
          <a:p>
            <a:pPr lvl="1" eaLnBrk="1" hangingPunct="1"/>
            <a:r>
              <a:rPr lang="en-GB" sz="2000" dirty="0" smtClean="0"/>
              <a:t>Circulates as single chain molecule</a:t>
            </a:r>
          </a:p>
          <a:p>
            <a:pPr lvl="1" eaLnBrk="1" hangingPunct="1"/>
            <a:r>
              <a:rPr lang="en-GB" sz="2000" dirty="0" smtClean="0"/>
              <a:t>Taken up by </a:t>
            </a:r>
            <a:r>
              <a:rPr lang="en-GB" sz="2000" dirty="0" err="1" smtClean="0"/>
              <a:t>MgK</a:t>
            </a:r>
            <a:r>
              <a:rPr lang="en-GB" sz="2000" dirty="0" smtClean="0"/>
              <a:t> in humans, glycosylated and partially activated</a:t>
            </a:r>
          </a:p>
          <a:p>
            <a:pPr lvl="1" eaLnBrk="1" hangingPunct="1"/>
            <a:r>
              <a:rPr lang="en-GB" sz="2000" dirty="0" smtClean="0"/>
              <a:t>Released in active and APC resistant form by </a:t>
            </a:r>
            <a:r>
              <a:rPr lang="en-GB" sz="2000" smtClean="0"/>
              <a:t>platelet activation</a:t>
            </a:r>
            <a:endParaRPr lang="en-GB" sz="2000" dirty="0" smtClean="0"/>
          </a:p>
          <a:p>
            <a:pPr eaLnBrk="1" hangingPunct="1"/>
            <a:r>
              <a:rPr lang="en-GB" sz="2400" dirty="0" smtClean="0"/>
              <a:t> Binds to TFPI in circulation </a:t>
            </a:r>
          </a:p>
          <a:p>
            <a:pPr lvl="1" eaLnBrk="1" hangingPunct="1"/>
            <a:r>
              <a:rPr lang="en-GB" sz="2000" dirty="0" smtClean="0"/>
              <a:t>(may explain surprisingly mild phenotype)</a:t>
            </a:r>
          </a:p>
          <a:p>
            <a:pPr eaLnBrk="1" hangingPunct="1"/>
            <a:endParaRPr lang="en-GB" sz="2400" dirty="0" smtClean="0"/>
          </a:p>
          <a:p>
            <a:pPr eaLnBrk="1" hangingPunct="1"/>
            <a:r>
              <a:rPr lang="en-GB" sz="2400" dirty="0" smtClean="0"/>
              <a:t>Not an acute phase reactant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7768"/>
            <a:ext cx="8229600" cy="1143000"/>
          </a:xfrm>
          <a:ln>
            <a:solidFill>
              <a:srgbClr val="0070C0"/>
            </a:solidFill>
          </a:ln>
        </p:spPr>
        <p:txBody>
          <a:bodyPr/>
          <a:lstStyle/>
          <a:p>
            <a:r>
              <a:rPr lang="en-GB" dirty="0" smtClean="0"/>
              <a:t>FV and TFPI</a:t>
            </a:r>
            <a:endParaRPr lang="en-GB"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22360"/>
            <a:ext cx="6718538" cy="481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80312" y="6237312"/>
            <a:ext cx="1608133" cy="369332"/>
          </a:xfrm>
          <a:prstGeom prst="rect">
            <a:avLst/>
          </a:prstGeom>
          <a:noFill/>
        </p:spPr>
        <p:txBody>
          <a:bodyPr wrap="none" rtlCol="0">
            <a:spAutoFit/>
          </a:bodyPr>
          <a:lstStyle/>
          <a:p>
            <a:r>
              <a:rPr lang="en-GB" dirty="0" smtClean="0"/>
              <a:t>Duckers 2008</a:t>
            </a:r>
            <a:endParaRPr lang="en-GB" dirty="0"/>
          </a:p>
        </p:txBody>
      </p:sp>
    </p:spTree>
    <p:extLst>
      <p:ext uri="{BB962C8B-B14F-4D97-AF65-F5344CB8AC3E}">
        <p14:creationId xmlns:p14="http://schemas.microsoft.com/office/powerpoint/2010/main" val="4890195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914400" y="1676400"/>
            <a:ext cx="7315200" cy="304800"/>
            <a:chOff x="576" y="1392"/>
            <a:chExt cx="4608" cy="192"/>
          </a:xfrm>
        </p:grpSpPr>
        <p:sp>
          <p:nvSpPr>
            <p:cNvPr id="50191" name="Rectangle 3"/>
            <p:cNvSpPr>
              <a:spLocks noChangeArrowheads="1"/>
            </p:cNvSpPr>
            <p:nvPr/>
          </p:nvSpPr>
          <p:spPr bwMode="auto">
            <a:xfrm>
              <a:off x="1728" y="1392"/>
              <a:ext cx="1920" cy="192"/>
            </a:xfrm>
            <a:prstGeom prst="rect">
              <a:avLst/>
            </a:prstGeom>
            <a:solidFill>
              <a:schemeClr val="bg1"/>
            </a:solidFill>
            <a:ln w="9525">
              <a:solidFill>
                <a:schemeClr val="tx1"/>
              </a:solidFill>
              <a:miter lim="800000"/>
              <a:headEnd/>
              <a:tailEnd/>
            </a:ln>
          </p:spPr>
          <p:txBody>
            <a:bodyPr wrap="none" anchor="ctr"/>
            <a:lstStyle/>
            <a:p>
              <a:pPr algn="ctr"/>
              <a:r>
                <a:rPr lang="en-GB">
                  <a:latin typeface="Comic Sans MS" pitchFamily="66" charset="0"/>
                </a:rPr>
                <a:t>B</a:t>
              </a:r>
            </a:p>
          </p:txBody>
        </p:sp>
        <p:sp>
          <p:nvSpPr>
            <p:cNvPr id="50192" name="Rectangle 4"/>
            <p:cNvSpPr>
              <a:spLocks noChangeArrowheads="1"/>
            </p:cNvSpPr>
            <p:nvPr/>
          </p:nvSpPr>
          <p:spPr bwMode="auto">
            <a:xfrm>
              <a:off x="576" y="1392"/>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A1</a:t>
              </a:r>
            </a:p>
          </p:txBody>
        </p:sp>
        <p:sp>
          <p:nvSpPr>
            <p:cNvPr id="50193" name="Rectangle 5"/>
            <p:cNvSpPr>
              <a:spLocks noChangeArrowheads="1"/>
            </p:cNvSpPr>
            <p:nvPr/>
          </p:nvSpPr>
          <p:spPr bwMode="auto">
            <a:xfrm>
              <a:off x="1152" y="1392"/>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A2</a:t>
              </a:r>
            </a:p>
          </p:txBody>
        </p:sp>
        <p:sp>
          <p:nvSpPr>
            <p:cNvPr id="50194" name="Rectangle 6"/>
            <p:cNvSpPr>
              <a:spLocks noChangeArrowheads="1"/>
            </p:cNvSpPr>
            <p:nvPr/>
          </p:nvSpPr>
          <p:spPr bwMode="auto">
            <a:xfrm>
              <a:off x="3648" y="1392"/>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A3</a:t>
              </a:r>
            </a:p>
          </p:txBody>
        </p:sp>
        <p:sp>
          <p:nvSpPr>
            <p:cNvPr id="50195" name="Rectangle 7"/>
            <p:cNvSpPr>
              <a:spLocks noChangeArrowheads="1"/>
            </p:cNvSpPr>
            <p:nvPr/>
          </p:nvSpPr>
          <p:spPr bwMode="auto">
            <a:xfrm>
              <a:off x="4224" y="1392"/>
              <a:ext cx="480" cy="192"/>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C1</a:t>
              </a:r>
            </a:p>
          </p:txBody>
        </p:sp>
        <p:sp>
          <p:nvSpPr>
            <p:cNvPr id="50196" name="Rectangle 8"/>
            <p:cNvSpPr>
              <a:spLocks noChangeArrowheads="1"/>
            </p:cNvSpPr>
            <p:nvPr/>
          </p:nvSpPr>
          <p:spPr bwMode="auto">
            <a:xfrm>
              <a:off x="4704" y="1392"/>
              <a:ext cx="480" cy="192"/>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C2</a:t>
              </a:r>
            </a:p>
          </p:txBody>
        </p:sp>
      </p:grpSp>
      <p:sp>
        <p:nvSpPr>
          <p:cNvPr id="82953" name="Text Box 9"/>
          <p:cNvSpPr txBox="1">
            <a:spLocks noChangeArrowheads="1"/>
          </p:cNvSpPr>
          <p:nvPr/>
        </p:nvSpPr>
        <p:spPr bwMode="auto">
          <a:xfrm>
            <a:off x="2057400" y="304800"/>
            <a:ext cx="5065713" cy="1006475"/>
          </a:xfrm>
          <a:prstGeom prst="rect">
            <a:avLst/>
          </a:prstGeom>
          <a:noFill/>
          <a:ln w="9525">
            <a:noFill/>
            <a:miter lim="800000"/>
            <a:headEnd/>
            <a:tailEnd/>
          </a:ln>
          <a:effectLst/>
        </p:spPr>
        <p:txBody>
          <a:bodyPr wrap="none">
            <a:spAutoFit/>
          </a:bodyPr>
          <a:lstStyle/>
          <a:p>
            <a:pPr algn="ctr">
              <a:defRPr/>
            </a:pPr>
            <a:r>
              <a:rPr lang="en-GB" sz="2400">
                <a:solidFill>
                  <a:schemeClr val="bg1"/>
                </a:solidFill>
                <a:effectLst>
                  <a:outerShdw blurRad="38100" dist="38100" dir="2700000" algn="tl">
                    <a:srgbClr val="000000"/>
                  </a:outerShdw>
                </a:effectLst>
                <a:latin typeface="Comic Sans MS" pitchFamily="66" charset="0"/>
              </a:rPr>
              <a:t>Factor V</a:t>
            </a:r>
          </a:p>
          <a:p>
            <a:pPr algn="ctr">
              <a:defRPr/>
            </a:pPr>
            <a:r>
              <a:rPr lang="en-GB">
                <a:solidFill>
                  <a:schemeClr val="bg1"/>
                </a:solidFill>
                <a:effectLst>
                  <a:outerShdw blurRad="38100" dist="38100" dir="2700000" algn="tl">
                    <a:srgbClr val="000000"/>
                  </a:outerShdw>
                </a:effectLst>
                <a:latin typeface="Comic Sans MS" pitchFamily="66" charset="0"/>
              </a:rPr>
              <a:t>~330kDa, expressed in liver, ~20nM in plasma</a:t>
            </a:r>
          </a:p>
          <a:p>
            <a:pPr algn="ctr">
              <a:defRPr/>
            </a:pPr>
            <a:r>
              <a:rPr lang="en-GB">
                <a:solidFill>
                  <a:schemeClr val="bg1"/>
                </a:solidFill>
                <a:effectLst>
                  <a:outerShdw blurRad="38100" dist="38100" dir="2700000" algn="tl">
                    <a:srgbClr val="000000"/>
                  </a:outerShdw>
                </a:effectLst>
                <a:latin typeface="Comic Sans MS" pitchFamily="66" charset="0"/>
              </a:rPr>
              <a:t>FV activated to FVa </a:t>
            </a:r>
          </a:p>
        </p:txBody>
      </p:sp>
      <p:pic>
        <p:nvPicPr>
          <p:cNvPr id="50180" name="Picture 10" descr="FV"/>
          <p:cNvPicPr>
            <a:picLocks noChangeAspect="1" noChangeArrowheads="1"/>
          </p:cNvPicPr>
          <p:nvPr/>
        </p:nvPicPr>
        <p:blipFill>
          <a:blip r:embed="rId3" cstate="print"/>
          <a:srcRect/>
          <a:stretch>
            <a:fillRect/>
          </a:stretch>
        </p:blipFill>
        <p:spPr bwMode="auto">
          <a:xfrm>
            <a:off x="990600" y="2511425"/>
            <a:ext cx="3754438" cy="2846388"/>
          </a:xfrm>
          <a:prstGeom prst="rect">
            <a:avLst/>
          </a:prstGeom>
          <a:noFill/>
          <a:ln w="9525">
            <a:solidFill>
              <a:srgbClr val="FF0000"/>
            </a:solidFill>
            <a:miter lim="800000"/>
            <a:headEnd/>
            <a:tailEnd/>
          </a:ln>
        </p:spPr>
      </p:pic>
      <p:sp>
        <p:nvSpPr>
          <p:cNvPr id="50181" name="Text Box 11"/>
          <p:cNvSpPr txBox="1">
            <a:spLocks noChangeArrowheads="1"/>
          </p:cNvSpPr>
          <p:nvPr/>
        </p:nvSpPr>
        <p:spPr bwMode="auto">
          <a:xfrm>
            <a:off x="5410200" y="2511425"/>
            <a:ext cx="3276600" cy="1616075"/>
          </a:xfrm>
          <a:prstGeom prst="rect">
            <a:avLst/>
          </a:prstGeom>
          <a:noFill/>
          <a:ln w="9525">
            <a:noFill/>
            <a:miter lim="800000"/>
            <a:headEnd/>
            <a:tailEnd/>
          </a:ln>
        </p:spPr>
        <p:txBody>
          <a:bodyPr>
            <a:spAutoFit/>
          </a:bodyPr>
          <a:lstStyle/>
          <a:p>
            <a:r>
              <a:rPr lang="en-GB" sz="2000">
                <a:solidFill>
                  <a:srgbClr val="FFFF02"/>
                </a:solidFill>
                <a:latin typeface="Comic Sans MS" pitchFamily="66" charset="0"/>
              </a:rPr>
              <a:t>When activated, the B domain from FV is removed by specific proteolytic cleavages catalysed by thrombin</a:t>
            </a:r>
          </a:p>
        </p:txBody>
      </p:sp>
      <p:grpSp>
        <p:nvGrpSpPr>
          <p:cNvPr id="3" name="Group 12"/>
          <p:cNvGrpSpPr>
            <a:grpSpLocks/>
          </p:cNvGrpSpPr>
          <p:nvPr/>
        </p:nvGrpSpPr>
        <p:grpSpPr bwMode="auto">
          <a:xfrm>
            <a:off x="2819400" y="2511425"/>
            <a:ext cx="2590800" cy="2590800"/>
            <a:chOff x="1776" y="1824"/>
            <a:chExt cx="1632" cy="1632"/>
          </a:xfrm>
        </p:grpSpPr>
        <p:sp>
          <p:nvSpPr>
            <p:cNvPr id="50185" name="Oval 13"/>
            <p:cNvSpPr>
              <a:spLocks noChangeArrowheads="1"/>
            </p:cNvSpPr>
            <p:nvPr/>
          </p:nvSpPr>
          <p:spPr bwMode="auto">
            <a:xfrm>
              <a:off x="1776" y="1824"/>
              <a:ext cx="288" cy="144"/>
            </a:xfrm>
            <a:prstGeom prst="ellipse">
              <a:avLst/>
            </a:prstGeom>
            <a:noFill/>
            <a:ln w="19050">
              <a:solidFill>
                <a:schemeClr val="accent1"/>
              </a:solidFill>
              <a:round/>
              <a:headEnd/>
              <a:tailEnd/>
            </a:ln>
          </p:spPr>
          <p:txBody>
            <a:bodyPr wrap="none" anchor="ctr"/>
            <a:lstStyle/>
            <a:p>
              <a:endParaRPr lang="en-US"/>
            </a:p>
          </p:txBody>
        </p:sp>
        <p:sp>
          <p:nvSpPr>
            <p:cNvPr id="50186" name="Oval 14"/>
            <p:cNvSpPr>
              <a:spLocks noChangeArrowheads="1"/>
            </p:cNvSpPr>
            <p:nvPr/>
          </p:nvSpPr>
          <p:spPr bwMode="auto">
            <a:xfrm>
              <a:off x="2304" y="1872"/>
              <a:ext cx="432" cy="144"/>
            </a:xfrm>
            <a:prstGeom prst="ellipse">
              <a:avLst/>
            </a:prstGeom>
            <a:noFill/>
            <a:ln w="19050">
              <a:solidFill>
                <a:schemeClr val="accent1"/>
              </a:solidFill>
              <a:round/>
              <a:headEnd/>
              <a:tailEnd/>
            </a:ln>
          </p:spPr>
          <p:txBody>
            <a:bodyPr wrap="none" anchor="ctr"/>
            <a:lstStyle/>
            <a:p>
              <a:endParaRPr lang="en-US"/>
            </a:p>
          </p:txBody>
        </p:sp>
        <p:sp>
          <p:nvSpPr>
            <p:cNvPr id="50187" name="Oval 15"/>
            <p:cNvSpPr>
              <a:spLocks noChangeArrowheads="1"/>
            </p:cNvSpPr>
            <p:nvPr/>
          </p:nvSpPr>
          <p:spPr bwMode="auto">
            <a:xfrm>
              <a:off x="1968" y="3264"/>
              <a:ext cx="384" cy="192"/>
            </a:xfrm>
            <a:prstGeom prst="ellipse">
              <a:avLst/>
            </a:prstGeom>
            <a:noFill/>
            <a:ln w="19050">
              <a:solidFill>
                <a:schemeClr val="accent1"/>
              </a:solidFill>
              <a:round/>
              <a:headEnd/>
              <a:tailEnd/>
            </a:ln>
          </p:spPr>
          <p:txBody>
            <a:bodyPr wrap="none" anchor="ctr"/>
            <a:lstStyle/>
            <a:p>
              <a:endParaRPr lang="en-US"/>
            </a:p>
          </p:txBody>
        </p:sp>
        <p:sp>
          <p:nvSpPr>
            <p:cNvPr id="50188" name="Line 16"/>
            <p:cNvSpPr>
              <a:spLocks noChangeShapeType="1"/>
            </p:cNvSpPr>
            <p:nvPr/>
          </p:nvSpPr>
          <p:spPr bwMode="auto">
            <a:xfrm>
              <a:off x="2064" y="1920"/>
              <a:ext cx="1344" cy="864"/>
            </a:xfrm>
            <a:prstGeom prst="line">
              <a:avLst/>
            </a:prstGeom>
            <a:noFill/>
            <a:ln w="19050">
              <a:solidFill>
                <a:schemeClr val="accent1"/>
              </a:solidFill>
              <a:round/>
              <a:headEnd/>
              <a:tailEnd/>
            </a:ln>
          </p:spPr>
          <p:txBody>
            <a:bodyPr wrap="none" anchor="ctr"/>
            <a:lstStyle/>
            <a:p>
              <a:endParaRPr lang="en-US"/>
            </a:p>
          </p:txBody>
        </p:sp>
        <p:sp>
          <p:nvSpPr>
            <p:cNvPr id="50189" name="Line 17"/>
            <p:cNvSpPr>
              <a:spLocks noChangeShapeType="1"/>
            </p:cNvSpPr>
            <p:nvPr/>
          </p:nvSpPr>
          <p:spPr bwMode="auto">
            <a:xfrm>
              <a:off x="2640" y="1968"/>
              <a:ext cx="768" cy="816"/>
            </a:xfrm>
            <a:prstGeom prst="line">
              <a:avLst/>
            </a:prstGeom>
            <a:noFill/>
            <a:ln w="19050">
              <a:solidFill>
                <a:schemeClr val="accent1"/>
              </a:solidFill>
              <a:round/>
              <a:headEnd/>
              <a:tailEnd/>
            </a:ln>
          </p:spPr>
          <p:txBody>
            <a:bodyPr wrap="none" anchor="ctr"/>
            <a:lstStyle/>
            <a:p>
              <a:endParaRPr lang="en-US"/>
            </a:p>
          </p:txBody>
        </p:sp>
        <p:sp>
          <p:nvSpPr>
            <p:cNvPr id="50190" name="Line 18"/>
            <p:cNvSpPr>
              <a:spLocks noChangeShapeType="1"/>
            </p:cNvSpPr>
            <p:nvPr/>
          </p:nvSpPr>
          <p:spPr bwMode="auto">
            <a:xfrm flipV="1">
              <a:off x="2352" y="2784"/>
              <a:ext cx="1056" cy="576"/>
            </a:xfrm>
            <a:prstGeom prst="line">
              <a:avLst/>
            </a:prstGeom>
            <a:noFill/>
            <a:ln w="19050">
              <a:solidFill>
                <a:schemeClr val="accent1"/>
              </a:solidFill>
              <a:round/>
              <a:headEnd/>
              <a:tailEnd/>
            </a:ln>
          </p:spPr>
          <p:txBody>
            <a:bodyPr wrap="none" anchor="ctr"/>
            <a:lstStyle/>
            <a:p>
              <a:endParaRPr lang="en-US"/>
            </a:p>
          </p:txBody>
        </p:sp>
      </p:grpSp>
      <p:sp>
        <p:nvSpPr>
          <p:cNvPr id="50183" name="Text Box 19"/>
          <p:cNvSpPr txBox="1">
            <a:spLocks noChangeArrowheads="1"/>
          </p:cNvSpPr>
          <p:nvPr/>
        </p:nvSpPr>
        <p:spPr bwMode="auto">
          <a:xfrm>
            <a:off x="2484438" y="2492375"/>
            <a:ext cx="311150" cy="366713"/>
          </a:xfrm>
          <a:prstGeom prst="rect">
            <a:avLst/>
          </a:prstGeom>
          <a:noFill/>
          <a:ln w="9525">
            <a:noFill/>
            <a:miter lim="800000"/>
            <a:headEnd/>
            <a:tailEnd/>
          </a:ln>
        </p:spPr>
        <p:txBody>
          <a:bodyPr wrap="none">
            <a:spAutoFit/>
          </a:bodyPr>
          <a:lstStyle/>
          <a:p>
            <a:r>
              <a:rPr lang="en-GB" b="1">
                <a:solidFill>
                  <a:srgbClr val="FF5050"/>
                </a:solidFill>
              </a:rPr>
              <a:t>1</a:t>
            </a:r>
          </a:p>
        </p:txBody>
      </p:sp>
      <p:sp>
        <p:nvSpPr>
          <p:cNvPr id="50184" name="Oval 21"/>
          <p:cNvSpPr>
            <a:spLocks noChangeArrowheads="1"/>
          </p:cNvSpPr>
          <p:nvPr/>
        </p:nvSpPr>
        <p:spPr bwMode="auto">
          <a:xfrm>
            <a:off x="2484438" y="2492375"/>
            <a:ext cx="287337" cy="358775"/>
          </a:xfrm>
          <a:prstGeom prst="ellipse">
            <a:avLst/>
          </a:prstGeom>
          <a:noFill/>
          <a:ln w="952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914400" y="2060575"/>
            <a:ext cx="7315200" cy="304800"/>
            <a:chOff x="576" y="1392"/>
            <a:chExt cx="4608" cy="192"/>
          </a:xfrm>
        </p:grpSpPr>
        <p:sp>
          <p:nvSpPr>
            <p:cNvPr id="51220" name="Rectangle 3"/>
            <p:cNvSpPr>
              <a:spLocks noChangeArrowheads="1"/>
            </p:cNvSpPr>
            <p:nvPr/>
          </p:nvSpPr>
          <p:spPr bwMode="auto">
            <a:xfrm>
              <a:off x="1728" y="1392"/>
              <a:ext cx="1920" cy="192"/>
            </a:xfrm>
            <a:prstGeom prst="rect">
              <a:avLst/>
            </a:prstGeom>
            <a:solidFill>
              <a:schemeClr val="bg1"/>
            </a:solidFill>
            <a:ln w="9525">
              <a:solidFill>
                <a:schemeClr val="tx1"/>
              </a:solidFill>
              <a:miter lim="800000"/>
              <a:headEnd/>
              <a:tailEnd/>
            </a:ln>
          </p:spPr>
          <p:txBody>
            <a:bodyPr wrap="none" anchor="ctr"/>
            <a:lstStyle/>
            <a:p>
              <a:pPr algn="ctr"/>
              <a:r>
                <a:rPr lang="en-GB">
                  <a:latin typeface="Comic Sans MS" pitchFamily="66" charset="0"/>
                </a:rPr>
                <a:t>B</a:t>
              </a:r>
            </a:p>
          </p:txBody>
        </p:sp>
        <p:sp>
          <p:nvSpPr>
            <p:cNvPr id="51221" name="Rectangle 4"/>
            <p:cNvSpPr>
              <a:spLocks noChangeArrowheads="1"/>
            </p:cNvSpPr>
            <p:nvPr/>
          </p:nvSpPr>
          <p:spPr bwMode="auto">
            <a:xfrm>
              <a:off x="576" y="1392"/>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A1</a:t>
              </a:r>
            </a:p>
          </p:txBody>
        </p:sp>
        <p:sp>
          <p:nvSpPr>
            <p:cNvPr id="51222" name="Rectangle 5"/>
            <p:cNvSpPr>
              <a:spLocks noChangeArrowheads="1"/>
            </p:cNvSpPr>
            <p:nvPr/>
          </p:nvSpPr>
          <p:spPr bwMode="auto">
            <a:xfrm>
              <a:off x="1152" y="1392"/>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A2</a:t>
              </a:r>
            </a:p>
          </p:txBody>
        </p:sp>
        <p:sp>
          <p:nvSpPr>
            <p:cNvPr id="51223" name="Rectangle 6"/>
            <p:cNvSpPr>
              <a:spLocks noChangeArrowheads="1"/>
            </p:cNvSpPr>
            <p:nvPr/>
          </p:nvSpPr>
          <p:spPr bwMode="auto">
            <a:xfrm>
              <a:off x="3648" y="1392"/>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A3</a:t>
              </a:r>
            </a:p>
          </p:txBody>
        </p:sp>
        <p:sp>
          <p:nvSpPr>
            <p:cNvPr id="51224" name="Rectangle 7"/>
            <p:cNvSpPr>
              <a:spLocks noChangeArrowheads="1"/>
            </p:cNvSpPr>
            <p:nvPr/>
          </p:nvSpPr>
          <p:spPr bwMode="auto">
            <a:xfrm>
              <a:off x="4224" y="1392"/>
              <a:ext cx="480" cy="192"/>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C1</a:t>
              </a:r>
            </a:p>
          </p:txBody>
        </p:sp>
        <p:sp>
          <p:nvSpPr>
            <p:cNvPr id="51225" name="Rectangle 8"/>
            <p:cNvSpPr>
              <a:spLocks noChangeArrowheads="1"/>
            </p:cNvSpPr>
            <p:nvPr/>
          </p:nvSpPr>
          <p:spPr bwMode="auto">
            <a:xfrm>
              <a:off x="4704" y="1392"/>
              <a:ext cx="480" cy="192"/>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C2</a:t>
              </a:r>
            </a:p>
          </p:txBody>
        </p:sp>
      </p:grpSp>
      <p:sp>
        <p:nvSpPr>
          <p:cNvPr id="51203" name="AutoShape 9"/>
          <p:cNvSpPr>
            <a:spLocks noChangeArrowheads="1"/>
          </p:cNvSpPr>
          <p:nvPr/>
        </p:nvSpPr>
        <p:spPr bwMode="auto">
          <a:xfrm>
            <a:off x="4500563" y="2636838"/>
            <a:ext cx="152400" cy="685800"/>
          </a:xfrm>
          <a:prstGeom prst="downArrow">
            <a:avLst>
              <a:gd name="adj1" fmla="val 50000"/>
              <a:gd name="adj2" fmla="val 112500"/>
            </a:avLst>
          </a:prstGeom>
          <a:solidFill>
            <a:schemeClr val="bg1"/>
          </a:solidFill>
          <a:ln w="9525">
            <a:solidFill>
              <a:schemeClr val="bg1"/>
            </a:solidFill>
            <a:miter lim="800000"/>
            <a:headEnd/>
            <a:tailEnd/>
          </a:ln>
        </p:spPr>
        <p:txBody>
          <a:bodyPr wrap="none" anchor="ctr"/>
          <a:lstStyle/>
          <a:p>
            <a:endParaRPr lang="en-US"/>
          </a:p>
        </p:txBody>
      </p:sp>
      <p:grpSp>
        <p:nvGrpSpPr>
          <p:cNvPr id="51204" name="Group 10"/>
          <p:cNvGrpSpPr>
            <a:grpSpLocks/>
          </p:cNvGrpSpPr>
          <p:nvPr/>
        </p:nvGrpSpPr>
        <p:grpSpPr bwMode="auto">
          <a:xfrm>
            <a:off x="2019300" y="3540125"/>
            <a:ext cx="5105400" cy="304800"/>
            <a:chOff x="1272" y="2400"/>
            <a:chExt cx="3216" cy="192"/>
          </a:xfrm>
        </p:grpSpPr>
        <p:sp>
          <p:nvSpPr>
            <p:cNvPr id="51214" name="Rectangle 11"/>
            <p:cNvSpPr>
              <a:spLocks noChangeArrowheads="1"/>
            </p:cNvSpPr>
            <p:nvPr/>
          </p:nvSpPr>
          <p:spPr bwMode="auto">
            <a:xfrm>
              <a:off x="1272" y="2400"/>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A1</a:t>
              </a:r>
            </a:p>
          </p:txBody>
        </p:sp>
        <p:sp>
          <p:nvSpPr>
            <p:cNvPr id="51215" name="Rectangle 12"/>
            <p:cNvSpPr>
              <a:spLocks noChangeArrowheads="1"/>
            </p:cNvSpPr>
            <p:nvPr/>
          </p:nvSpPr>
          <p:spPr bwMode="auto">
            <a:xfrm>
              <a:off x="1848" y="2400"/>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A2</a:t>
              </a:r>
            </a:p>
          </p:txBody>
        </p:sp>
        <p:sp>
          <p:nvSpPr>
            <p:cNvPr id="51216" name="Rectangle 13"/>
            <p:cNvSpPr>
              <a:spLocks noChangeArrowheads="1"/>
            </p:cNvSpPr>
            <p:nvPr/>
          </p:nvSpPr>
          <p:spPr bwMode="auto">
            <a:xfrm>
              <a:off x="2952" y="2400"/>
              <a:ext cx="576" cy="192"/>
            </a:xfrm>
            <a:prstGeom prst="rect">
              <a:avLst/>
            </a:prstGeom>
            <a:solidFill>
              <a:schemeClr val="accent1"/>
            </a:solidFill>
            <a:ln w="9525">
              <a:solidFill>
                <a:schemeClr val="tx1"/>
              </a:solidFill>
              <a:miter lim="800000"/>
              <a:headEnd/>
              <a:tailEnd/>
            </a:ln>
          </p:spPr>
          <p:txBody>
            <a:bodyPr wrap="none" anchor="ctr"/>
            <a:lstStyle/>
            <a:p>
              <a:pPr algn="ctr"/>
              <a:r>
                <a:rPr lang="en-GB">
                  <a:latin typeface="Comic Sans MS" pitchFamily="66" charset="0"/>
                </a:rPr>
                <a:t>A3</a:t>
              </a:r>
            </a:p>
          </p:txBody>
        </p:sp>
        <p:sp>
          <p:nvSpPr>
            <p:cNvPr id="51217" name="Rectangle 14"/>
            <p:cNvSpPr>
              <a:spLocks noChangeArrowheads="1"/>
            </p:cNvSpPr>
            <p:nvPr/>
          </p:nvSpPr>
          <p:spPr bwMode="auto">
            <a:xfrm>
              <a:off x="3528" y="2400"/>
              <a:ext cx="480" cy="192"/>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C1</a:t>
              </a:r>
            </a:p>
          </p:txBody>
        </p:sp>
        <p:sp>
          <p:nvSpPr>
            <p:cNvPr id="51218" name="Rectangle 15"/>
            <p:cNvSpPr>
              <a:spLocks noChangeArrowheads="1"/>
            </p:cNvSpPr>
            <p:nvPr/>
          </p:nvSpPr>
          <p:spPr bwMode="auto">
            <a:xfrm>
              <a:off x="4008" y="2400"/>
              <a:ext cx="480" cy="192"/>
            </a:xfrm>
            <a:prstGeom prst="rect">
              <a:avLst/>
            </a:prstGeom>
            <a:solidFill>
              <a:schemeClr val="hlink"/>
            </a:solidFill>
            <a:ln w="9525">
              <a:solidFill>
                <a:schemeClr val="tx1"/>
              </a:solidFill>
              <a:miter lim="800000"/>
              <a:headEnd/>
              <a:tailEnd/>
            </a:ln>
          </p:spPr>
          <p:txBody>
            <a:bodyPr wrap="none" anchor="ctr"/>
            <a:lstStyle/>
            <a:p>
              <a:pPr algn="ctr"/>
              <a:r>
                <a:rPr lang="en-GB">
                  <a:latin typeface="Comic Sans MS" pitchFamily="66" charset="0"/>
                </a:rPr>
                <a:t>C2</a:t>
              </a:r>
            </a:p>
          </p:txBody>
        </p:sp>
        <p:sp>
          <p:nvSpPr>
            <p:cNvPr id="51219" name="Line 16"/>
            <p:cNvSpPr>
              <a:spLocks noChangeShapeType="1"/>
            </p:cNvSpPr>
            <p:nvPr/>
          </p:nvSpPr>
          <p:spPr bwMode="auto">
            <a:xfrm>
              <a:off x="2520" y="2496"/>
              <a:ext cx="336" cy="0"/>
            </a:xfrm>
            <a:prstGeom prst="line">
              <a:avLst/>
            </a:prstGeom>
            <a:noFill/>
            <a:ln w="9525">
              <a:solidFill>
                <a:schemeClr val="tx1"/>
              </a:solidFill>
              <a:prstDash val="dashDot"/>
              <a:round/>
              <a:headEnd/>
              <a:tailEnd/>
            </a:ln>
          </p:spPr>
          <p:txBody>
            <a:bodyPr/>
            <a:lstStyle/>
            <a:p>
              <a:endParaRPr lang="en-US"/>
            </a:p>
          </p:txBody>
        </p:sp>
      </p:grpSp>
      <p:sp>
        <p:nvSpPr>
          <p:cNvPr id="51205" name="Text Box 17"/>
          <p:cNvSpPr txBox="1">
            <a:spLocks noChangeArrowheads="1"/>
          </p:cNvSpPr>
          <p:nvPr/>
        </p:nvSpPr>
        <p:spPr bwMode="auto">
          <a:xfrm>
            <a:off x="4784725" y="2857500"/>
            <a:ext cx="2763838" cy="396875"/>
          </a:xfrm>
          <a:prstGeom prst="rect">
            <a:avLst/>
          </a:prstGeom>
          <a:noFill/>
          <a:ln w="9525">
            <a:noFill/>
            <a:miter lim="800000"/>
            <a:headEnd/>
            <a:tailEnd/>
          </a:ln>
        </p:spPr>
        <p:txBody>
          <a:bodyPr wrap="none">
            <a:spAutoFit/>
          </a:bodyPr>
          <a:lstStyle/>
          <a:p>
            <a:r>
              <a:rPr lang="en-GB" sz="2000">
                <a:solidFill>
                  <a:schemeClr val="bg1"/>
                </a:solidFill>
                <a:latin typeface="Comic Sans MS" pitchFamily="66" charset="0"/>
              </a:rPr>
              <a:t>e.g. Thrombin (&amp; FXa)</a:t>
            </a:r>
          </a:p>
        </p:txBody>
      </p:sp>
      <p:sp>
        <p:nvSpPr>
          <p:cNvPr id="51206" name="Text Box 18"/>
          <p:cNvSpPr txBox="1">
            <a:spLocks noChangeArrowheads="1"/>
          </p:cNvSpPr>
          <p:nvPr/>
        </p:nvSpPr>
        <p:spPr bwMode="auto">
          <a:xfrm>
            <a:off x="4800600" y="4343400"/>
            <a:ext cx="4114800" cy="1920875"/>
          </a:xfrm>
          <a:prstGeom prst="rect">
            <a:avLst/>
          </a:prstGeom>
          <a:noFill/>
          <a:ln w="9525">
            <a:noFill/>
            <a:miter lim="800000"/>
            <a:headEnd/>
            <a:tailEnd/>
          </a:ln>
        </p:spPr>
        <p:txBody>
          <a:bodyPr>
            <a:spAutoFit/>
          </a:bodyPr>
          <a:lstStyle/>
          <a:p>
            <a:r>
              <a:rPr lang="en-GB" sz="2000">
                <a:solidFill>
                  <a:schemeClr val="bg1"/>
                </a:solidFill>
                <a:latin typeface="Comic Sans MS" pitchFamily="66" charset="0"/>
              </a:rPr>
              <a:t>FVa is the co-factor to FXa in the prothrombinase complex</a:t>
            </a:r>
          </a:p>
          <a:p>
            <a:r>
              <a:rPr lang="en-GB" sz="2000">
                <a:solidFill>
                  <a:schemeClr val="bg1"/>
                </a:solidFill>
                <a:latin typeface="Comic Sans MS" pitchFamily="66" charset="0"/>
              </a:rPr>
              <a:t>Enhances activity by ~300 000x</a:t>
            </a:r>
          </a:p>
          <a:p>
            <a:endParaRPr lang="en-GB" sz="2000">
              <a:solidFill>
                <a:schemeClr val="bg1"/>
              </a:solidFill>
              <a:latin typeface="Comic Sans MS" pitchFamily="66" charset="0"/>
            </a:endParaRPr>
          </a:p>
          <a:p>
            <a:r>
              <a:rPr lang="en-GB" sz="2000">
                <a:solidFill>
                  <a:schemeClr val="bg1"/>
                </a:solidFill>
                <a:latin typeface="Comic Sans MS" pitchFamily="66" charset="0"/>
              </a:rPr>
              <a:t>Prothrombinase converts prothrombin to thrombin</a:t>
            </a:r>
          </a:p>
        </p:txBody>
      </p:sp>
      <p:sp>
        <p:nvSpPr>
          <p:cNvPr id="51207" name="Text Box 19"/>
          <p:cNvSpPr txBox="1">
            <a:spLocks noChangeArrowheads="1"/>
          </p:cNvSpPr>
          <p:nvPr/>
        </p:nvSpPr>
        <p:spPr bwMode="auto">
          <a:xfrm>
            <a:off x="2952750" y="2857500"/>
            <a:ext cx="1401763" cy="396875"/>
          </a:xfrm>
          <a:prstGeom prst="rect">
            <a:avLst/>
          </a:prstGeom>
          <a:noFill/>
          <a:ln w="9525">
            <a:noFill/>
            <a:miter lim="800000"/>
            <a:headEnd/>
            <a:tailEnd/>
          </a:ln>
        </p:spPr>
        <p:txBody>
          <a:bodyPr wrap="none">
            <a:spAutoFit/>
          </a:bodyPr>
          <a:lstStyle/>
          <a:p>
            <a:r>
              <a:rPr lang="en-GB" sz="2000">
                <a:solidFill>
                  <a:schemeClr val="bg1"/>
                </a:solidFill>
                <a:latin typeface="Comic Sans MS" pitchFamily="66" charset="0"/>
              </a:rPr>
              <a:t>Activation</a:t>
            </a:r>
          </a:p>
        </p:txBody>
      </p:sp>
      <p:sp>
        <p:nvSpPr>
          <p:cNvPr id="51208" name="Freeform 20"/>
          <p:cNvSpPr>
            <a:spLocks/>
          </p:cNvSpPr>
          <p:nvPr/>
        </p:nvSpPr>
        <p:spPr bwMode="auto">
          <a:xfrm>
            <a:off x="2514600" y="3889375"/>
            <a:ext cx="2667000" cy="228600"/>
          </a:xfrm>
          <a:custGeom>
            <a:avLst/>
            <a:gdLst>
              <a:gd name="T0" fmla="*/ 0 w 336"/>
              <a:gd name="T1" fmla="*/ 0 h 144"/>
              <a:gd name="T2" fmla="*/ 0 w 336"/>
              <a:gd name="T3" fmla="*/ 144 h 144"/>
              <a:gd name="T4" fmla="*/ 336 w 336"/>
              <a:gd name="T5" fmla="*/ 144 h 144"/>
              <a:gd name="T6" fmla="*/ 336 w 336"/>
              <a:gd name="T7" fmla="*/ 0 h 144"/>
              <a:gd name="T8" fmla="*/ 0 60000 65536"/>
              <a:gd name="T9" fmla="*/ 0 60000 65536"/>
              <a:gd name="T10" fmla="*/ 0 60000 65536"/>
              <a:gd name="T11" fmla="*/ 0 60000 65536"/>
              <a:gd name="T12" fmla="*/ 0 w 336"/>
              <a:gd name="T13" fmla="*/ 0 h 144"/>
              <a:gd name="T14" fmla="*/ 336 w 336"/>
              <a:gd name="T15" fmla="*/ 144 h 144"/>
            </a:gdLst>
            <a:ahLst/>
            <a:cxnLst>
              <a:cxn ang="T8">
                <a:pos x="T0" y="T1"/>
              </a:cxn>
              <a:cxn ang="T9">
                <a:pos x="T2" y="T3"/>
              </a:cxn>
              <a:cxn ang="T10">
                <a:pos x="T4" y="T5"/>
              </a:cxn>
              <a:cxn ang="T11">
                <a:pos x="T6" y="T7"/>
              </a:cxn>
            </a:cxnLst>
            <a:rect l="T12" t="T13" r="T14" b="T15"/>
            <a:pathLst>
              <a:path w="336" h="144">
                <a:moveTo>
                  <a:pt x="0" y="0"/>
                </a:moveTo>
                <a:lnTo>
                  <a:pt x="0" y="144"/>
                </a:lnTo>
                <a:lnTo>
                  <a:pt x="336" y="144"/>
                </a:lnTo>
                <a:lnTo>
                  <a:pt x="336" y="0"/>
                </a:lnTo>
              </a:path>
            </a:pathLst>
          </a:custGeom>
          <a:noFill/>
          <a:ln w="9525">
            <a:solidFill>
              <a:schemeClr val="bg1"/>
            </a:solidFill>
            <a:round/>
            <a:headEnd/>
            <a:tailEnd/>
          </a:ln>
        </p:spPr>
        <p:txBody>
          <a:bodyPr/>
          <a:lstStyle/>
          <a:p>
            <a:endParaRPr lang="en-US"/>
          </a:p>
        </p:txBody>
      </p:sp>
      <p:sp>
        <p:nvSpPr>
          <p:cNvPr id="51209" name="Oval 21"/>
          <p:cNvSpPr>
            <a:spLocks noChangeArrowheads="1"/>
          </p:cNvSpPr>
          <p:nvPr/>
        </p:nvSpPr>
        <p:spPr bwMode="auto">
          <a:xfrm>
            <a:off x="3657600" y="3965575"/>
            <a:ext cx="304800" cy="304800"/>
          </a:xfrm>
          <a:prstGeom prst="ellipse">
            <a:avLst/>
          </a:prstGeom>
          <a:solidFill>
            <a:srgbClr val="66FFFF"/>
          </a:solidFill>
          <a:ln w="9525">
            <a:solidFill>
              <a:schemeClr val="tx1"/>
            </a:solidFill>
            <a:round/>
            <a:headEnd/>
            <a:tailEnd/>
          </a:ln>
        </p:spPr>
        <p:txBody>
          <a:bodyPr wrap="none" anchor="ctr"/>
          <a:lstStyle/>
          <a:p>
            <a:pPr algn="ctr"/>
            <a:r>
              <a:rPr lang="en-GB" sz="1400">
                <a:solidFill>
                  <a:srgbClr val="000000"/>
                </a:solidFill>
                <a:latin typeface="Comic Sans MS" pitchFamily="66" charset="0"/>
              </a:rPr>
              <a:t>Ca</a:t>
            </a:r>
          </a:p>
        </p:txBody>
      </p:sp>
      <p:sp>
        <p:nvSpPr>
          <p:cNvPr id="51210" name="Text Box 22"/>
          <p:cNvSpPr txBox="1">
            <a:spLocks noChangeArrowheads="1"/>
          </p:cNvSpPr>
          <p:nvPr/>
        </p:nvSpPr>
        <p:spPr bwMode="auto">
          <a:xfrm>
            <a:off x="2052638" y="663575"/>
            <a:ext cx="5065712" cy="1006475"/>
          </a:xfrm>
          <a:prstGeom prst="rect">
            <a:avLst/>
          </a:prstGeom>
          <a:noFill/>
          <a:ln w="9525">
            <a:noFill/>
            <a:miter lim="800000"/>
            <a:headEnd/>
            <a:tailEnd/>
          </a:ln>
        </p:spPr>
        <p:txBody>
          <a:bodyPr wrap="none">
            <a:spAutoFit/>
          </a:bodyPr>
          <a:lstStyle/>
          <a:p>
            <a:pPr algn="ctr"/>
            <a:r>
              <a:rPr lang="en-GB" sz="2400">
                <a:solidFill>
                  <a:schemeClr val="bg1"/>
                </a:solidFill>
                <a:latin typeface="Comic Sans MS" pitchFamily="66" charset="0"/>
              </a:rPr>
              <a:t>Factor V</a:t>
            </a:r>
          </a:p>
          <a:p>
            <a:pPr algn="ctr"/>
            <a:r>
              <a:rPr lang="en-GB">
                <a:solidFill>
                  <a:schemeClr val="bg1"/>
                </a:solidFill>
                <a:latin typeface="Comic Sans MS" pitchFamily="66" charset="0"/>
              </a:rPr>
              <a:t>~330kDa, expressed in liver, ~20nM in plasma</a:t>
            </a:r>
          </a:p>
          <a:p>
            <a:pPr algn="ctr"/>
            <a:r>
              <a:rPr lang="en-GB">
                <a:solidFill>
                  <a:schemeClr val="bg1"/>
                </a:solidFill>
                <a:latin typeface="Comic Sans MS" pitchFamily="66" charset="0"/>
              </a:rPr>
              <a:t>FV activated to FVa at sites of vessel injury</a:t>
            </a:r>
          </a:p>
        </p:txBody>
      </p:sp>
      <p:pic>
        <p:nvPicPr>
          <p:cNvPr id="51211" name="Picture 23" descr="FVa"/>
          <p:cNvPicPr>
            <a:picLocks noChangeAspect="1" noChangeArrowheads="1"/>
          </p:cNvPicPr>
          <p:nvPr/>
        </p:nvPicPr>
        <p:blipFill>
          <a:blip r:embed="rId3" cstate="print"/>
          <a:srcRect/>
          <a:stretch>
            <a:fillRect/>
          </a:stretch>
        </p:blipFill>
        <p:spPr bwMode="auto">
          <a:xfrm>
            <a:off x="914400" y="4267200"/>
            <a:ext cx="2743200" cy="2451100"/>
          </a:xfrm>
          <a:prstGeom prst="rect">
            <a:avLst/>
          </a:prstGeom>
          <a:noFill/>
          <a:ln w="9525">
            <a:noFill/>
            <a:miter lim="800000"/>
            <a:headEnd/>
            <a:tailEnd/>
          </a:ln>
        </p:spPr>
      </p:pic>
      <p:sp>
        <p:nvSpPr>
          <p:cNvPr id="51212" name="Rectangle 24"/>
          <p:cNvSpPr>
            <a:spLocks noChangeArrowheads="1"/>
          </p:cNvSpPr>
          <p:nvPr/>
        </p:nvSpPr>
        <p:spPr bwMode="auto">
          <a:xfrm>
            <a:off x="1066800" y="4267200"/>
            <a:ext cx="2362200" cy="685800"/>
          </a:xfrm>
          <a:prstGeom prst="rect">
            <a:avLst/>
          </a:prstGeom>
          <a:solidFill>
            <a:schemeClr val="bg1"/>
          </a:solidFill>
          <a:ln w="9525">
            <a:noFill/>
            <a:miter lim="800000"/>
            <a:headEnd/>
            <a:tailEnd/>
          </a:ln>
        </p:spPr>
        <p:txBody>
          <a:bodyPr wrap="none" anchor="ctr"/>
          <a:lstStyle/>
          <a:p>
            <a:endParaRPr lang="en-US"/>
          </a:p>
        </p:txBody>
      </p:sp>
      <p:sp>
        <p:nvSpPr>
          <p:cNvPr id="51213" name="Freeform 25"/>
          <p:cNvSpPr>
            <a:spLocks/>
          </p:cNvSpPr>
          <p:nvPr/>
        </p:nvSpPr>
        <p:spPr bwMode="auto">
          <a:xfrm>
            <a:off x="1524000" y="4876800"/>
            <a:ext cx="1524000" cy="533400"/>
          </a:xfrm>
          <a:custGeom>
            <a:avLst/>
            <a:gdLst>
              <a:gd name="T0" fmla="*/ 240 w 960"/>
              <a:gd name="T1" fmla="*/ 336 h 336"/>
              <a:gd name="T2" fmla="*/ 288 w 960"/>
              <a:gd name="T3" fmla="*/ 288 h 336"/>
              <a:gd name="T4" fmla="*/ 336 w 960"/>
              <a:gd name="T5" fmla="*/ 192 h 336"/>
              <a:gd name="T6" fmla="*/ 384 w 960"/>
              <a:gd name="T7" fmla="*/ 48 h 336"/>
              <a:gd name="T8" fmla="*/ 576 w 960"/>
              <a:gd name="T9" fmla="*/ 48 h 336"/>
              <a:gd name="T10" fmla="*/ 720 w 960"/>
              <a:gd name="T11" fmla="*/ 48 h 336"/>
              <a:gd name="T12" fmla="*/ 768 w 960"/>
              <a:gd name="T13" fmla="*/ 144 h 336"/>
              <a:gd name="T14" fmla="*/ 816 w 960"/>
              <a:gd name="T15" fmla="*/ 288 h 336"/>
              <a:gd name="T16" fmla="*/ 912 w 960"/>
              <a:gd name="T17" fmla="*/ 336 h 336"/>
              <a:gd name="T18" fmla="*/ 960 w 960"/>
              <a:gd name="T19" fmla="*/ 48 h 336"/>
              <a:gd name="T20" fmla="*/ 816 w 960"/>
              <a:gd name="T21" fmla="*/ 0 h 336"/>
              <a:gd name="T22" fmla="*/ 384 w 960"/>
              <a:gd name="T23" fmla="*/ 0 h 336"/>
              <a:gd name="T24" fmla="*/ 48 w 960"/>
              <a:gd name="T25" fmla="*/ 0 h 336"/>
              <a:gd name="T26" fmla="*/ 0 w 960"/>
              <a:gd name="T27" fmla="*/ 144 h 336"/>
              <a:gd name="T28" fmla="*/ 144 w 960"/>
              <a:gd name="T29" fmla="*/ 240 h 336"/>
              <a:gd name="T30" fmla="*/ 240 w 960"/>
              <a:gd name="T31" fmla="*/ 336 h 3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60"/>
              <a:gd name="T49" fmla="*/ 0 h 336"/>
              <a:gd name="T50" fmla="*/ 960 w 960"/>
              <a:gd name="T51" fmla="*/ 336 h 3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60" h="336">
                <a:moveTo>
                  <a:pt x="240" y="336"/>
                </a:moveTo>
                <a:lnTo>
                  <a:pt x="288" y="288"/>
                </a:lnTo>
                <a:lnTo>
                  <a:pt x="336" y="192"/>
                </a:lnTo>
                <a:lnTo>
                  <a:pt x="384" y="48"/>
                </a:lnTo>
                <a:lnTo>
                  <a:pt x="576" y="48"/>
                </a:lnTo>
                <a:lnTo>
                  <a:pt x="720" y="48"/>
                </a:lnTo>
                <a:lnTo>
                  <a:pt x="768" y="144"/>
                </a:lnTo>
                <a:lnTo>
                  <a:pt x="816" y="288"/>
                </a:lnTo>
                <a:lnTo>
                  <a:pt x="912" y="336"/>
                </a:lnTo>
                <a:lnTo>
                  <a:pt x="960" y="48"/>
                </a:lnTo>
                <a:lnTo>
                  <a:pt x="816" y="0"/>
                </a:lnTo>
                <a:lnTo>
                  <a:pt x="384" y="0"/>
                </a:lnTo>
                <a:lnTo>
                  <a:pt x="48" y="0"/>
                </a:lnTo>
                <a:lnTo>
                  <a:pt x="0" y="144"/>
                </a:lnTo>
                <a:lnTo>
                  <a:pt x="144" y="240"/>
                </a:lnTo>
                <a:lnTo>
                  <a:pt x="240" y="336"/>
                </a:lnTo>
                <a:close/>
              </a:path>
            </a:pathLst>
          </a:custGeom>
          <a:solidFill>
            <a:schemeClr val="bg1"/>
          </a:solidFill>
          <a:ln w="9525">
            <a:no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14325" y="116998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27" name="Rectangle 3"/>
          <p:cNvSpPr>
            <a:spLocks noChangeArrowheads="1"/>
          </p:cNvSpPr>
          <p:nvPr/>
        </p:nvSpPr>
        <p:spPr bwMode="auto">
          <a:xfrm>
            <a:off x="179388" y="-171450"/>
            <a:ext cx="8229600" cy="1143000"/>
          </a:xfrm>
          <a:prstGeom prst="rect">
            <a:avLst/>
          </a:prstGeom>
          <a:noFill/>
          <a:ln w="9525">
            <a:noFill/>
            <a:miter lim="800000"/>
            <a:headEnd/>
            <a:tailEnd/>
          </a:ln>
        </p:spPr>
        <p:txBody>
          <a:bodyPr anchor="ctr"/>
          <a:lstStyle/>
          <a:p>
            <a:pPr algn="ctr"/>
            <a:r>
              <a:rPr lang="en-GB" sz="4400">
                <a:solidFill>
                  <a:schemeClr val="tx2"/>
                </a:solidFill>
              </a:rPr>
              <a:t>Factor V life</a:t>
            </a:r>
          </a:p>
        </p:txBody>
      </p:sp>
      <p:sp>
        <p:nvSpPr>
          <p:cNvPr id="52228" name="Rectangle 4"/>
          <p:cNvSpPr>
            <a:spLocks noChangeArrowheads="1"/>
          </p:cNvSpPr>
          <p:nvPr/>
        </p:nvSpPr>
        <p:spPr bwMode="auto">
          <a:xfrm>
            <a:off x="812800" y="12747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52229" name="Rectangle 5"/>
          <p:cNvSpPr>
            <a:spLocks noChangeArrowheads="1"/>
          </p:cNvSpPr>
          <p:nvPr/>
        </p:nvSpPr>
        <p:spPr bwMode="auto">
          <a:xfrm>
            <a:off x="2613025" y="1169988"/>
            <a:ext cx="1958975" cy="361950"/>
          </a:xfrm>
          <a:prstGeom prst="rect">
            <a:avLst/>
          </a:prstGeom>
          <a:solidFill>
            <a:srgbClr val="BBE0E3"/>
          </a:solidFill>
          <a:ln w="19050">
            <a:solidFill>
              <a:srgbClr val="000000"/>
            </a:solidFill>
            <a:miter lim="800000"/>
            <a:headEnd/>
            <a:tailEnd/>
          </a:ln>
        </p:spPr>
        <p:txBody>
          <a:bodyPr/>
          <a:lstStyle/>
          <a:p>
            <a:endParaRPr lang="en-US"/>
          </a:p>
        </p:txBody>
      </p:sp>
      <p:sp>
        <p:nvSpPr>
          <p:cNvPr id="52230" name="Rectangle 6"/>
          <p:cNvSpPr>
            <a:spLocks noChangeArrowheads="1"/>
          </p:cNvSpPr>
          <p:nvPr/>
        </p:nvSpPr>
        <p:spPr bwMode="auto">
          <a:xfrm>
            <a:off x="3556000" y="1274763"/>
            <a:ext cx="109538" cy="182562"/>
          </a:xfrm>
          <a:prstGeom prst="rect">
            <a:avLst/>
          </a:prstGeom>
          <a:noFill/>
          <a:ln w="9525">
            <a:noFill/>
            <a:miter lim="800000"/>
            <a:headEnd/>
            <a:tailEnd/>
          </a:ln>
        </p:spPr>
        <p:txBody>
          <a:bodyPr wrap="none" lIns="0" tIns="0" rIns="0" bIns="0">
            <a:spAutoFit/>
          </a:bodyPr>
          <a:lstStyle/>
          <a:p>
            <a:r>
              <a:rPr lang="en-GB" sz="1200" b="1">
                <a:solidFill>
                  <a:srgbClr val="000000"/>
                </a:solidFill>
              </a:rPr>
              <a:t>B</a:t>
            </a:r>
            <a:endParaRPr lang="en-GB" b="1"/>
          </a:p>
        </p:txBody>
      </p:sp>
      <p:sp>
        <p:nvSpPr>
          <p:cNvPr id="52231" name="Rectangle 7"/>
          <p:cNvSpPr>
            <a:spLocks noChangeArrowheads="1"/>
          </p:cNvSpPr>
          <p:nvPr/>
        </p:nvSpPr>
        <p:spPr bwMode="auto">
          <a:xfrm>
            <a:off x="5724525" y="116998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32" name="Rectangle 8"/>
          <p:cNvSpPr>
            <a:spLocks noChangeArrowheads="1"/>
          </p:cNvSpPr>
          <p:nvPr/>
        </p:nvSpPr>
        <p:spPr bwMode="auto">
          <a:xfrm>
            <a:off x="6032500" y="12747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52233" name="Rectangle 9"/>
          <p:cNvSpPr>
            <a:spLocks noChangeArrowheads="1"/>
          </p:cNvSpPr>
          <p:nvPr/>
        </p:nvSpPr>
        <p:spPr bwMode="auto">
          <a:xfrm>
            <a:off x="6486525" y="116998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34" name="Rectangle 10"/>
          <p:cNvSpPr>
            <a:spLocks noChangeArrowheads="1"/>
          </p:cNvSpPr>
          <p:nvPr/>
        </p:nvSpPr>
        <p:spPr bwMode="auto">
          <a:xfrm>
            <a:off x="6794500" y="12747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52235" name="Rectangle 11"/>
          <p:cNvSpPr>
            <a:spLocks noChangeArrowheads="1"/>
          </p:cNvSpPr>
          <p:nvPr/>
        </p:nvSpPr>
        <p:spPr bwMode="auto">
          <a:xfrm>
            <a:off x="1470025" y="116998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36" name="Rectangle 12"/>
          <p:cNvSpPr>
            <a:spLocks noChangeArrowheads="1"/>
          </p:cNvSpPr>
          <p:nvPr/>
        </p:nvSpPr>
        <p:spPr bwMode="auto">
          <a:xfrm>
            <a:off x="1955800" y="12747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A2</a:t>
            </a:r>
            <a:endParaRPr lang="en-GB" b="1"/>
          </a:p>
        </p:txBody>
      </p:sp>
      <p:sp>
        <p:nvSpPr>
          <p:cNvPr id="52237" name="Rectangle 13"/>
          <p:cNvSpPr>
            <a:spLocks noChangeArrowheads="1"/>
          </p:cNvSpPr>
          <p:nvPr/>
        </p:nvSpPr>
        <p:spPr bwMode="auto">
          <a:xfrm>
            <a:off x="4568825" y="116998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38" name="Rectangle 14"/>
          <p:cNvSpPr>
            <a:spLocks noChangeArrowheads="1"/>
          </p:cNvSpPr>
          <p:nvPr/>
        </p:nvSpPr>
        <p:spPr bwMode="auto">
          <a:xfrm>
            <a:off x="5080000" y="127476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52239" name="Text Box 15"/>
          <p:cNvSpPr txBox="1">
            <a:spLocks noChangeArrowheads="1"/>
          </p:cNvSpPr>
          <p:nvPr/>
        </p:nvSpPr>
        <p:spPr bwMode="auto">
          <a:xfrm>
            <a:off x="7693025" y="1169988"/>
            <a:ext cx="1314450" cy="366712"/>
          </a:xfrm>
          <a:prstGeom prst="rect">
            <a:avLst/>
          </a:prstGeom>
          <a:noFill/>
          <a:ln w="9525">
            <a:noFill/>
            <a:miter lim="800000"/>
            <a:headEnd/>
            <a:tailEnd/>
          </a:ln>
        </p:spPr>
        <p:txBody>
          <a:bodyPr wrap="none">
            <a:spAutoFit/>
          </a:bodyPr>
          <a:lstStyle/>
          <a:p>
            <a:r>
              <a:rPr lang="en-GB">
                <a:solidFill>
                  <a:srgbClr val="0000FF"/>
                </a:solidFill>
              </a:rPr>
              <a:t>Translation</a:t>
            </a:r>
          </a:p>
        </p:txBody>
      </p:sp>
      <p:sp>
        <p:nvSpPr>
          <p:cNvPr id="52240" name="Rectangle 16"/>
          <p:cNvSpPr>
            <a:spLocks noChangeArrowheads="1"/>
          </p:cNvSpPr>
          <p:nvPr/>
        </p:nvSpPr>
        <p:spPr bwMode="auto">
          <a:xfrm>
            <a:off x="323850" y="2270125"/>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41" name="Rectangle 17"/>
          <p:cNvSpPr>
            <a:spLocks noChangeArrowheads="1"/>
          </p:cNvSpPr>
          <p:nvPr/>
        </p:nvSpPr>
        <p:spPr bwMode="auto">
          <a:xfrm>
            <a:off x="822325" y="2374900"/>
            <a:ext cx="193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52242" name="Rectangle 18"/>
          <p:cNvSpPr>
            <a:spLocks noChangeArrowheads="1"/>
          </p:cNvSpPr>
          <p:nvPr/>
        </p:nvSpPr>
        <p:spPr bwMode="auto">
          <a:xfrm>
            <a:off x="2622550" y="2270125"/>
            <a:ext cx="1958975" cy="361950"/>
          </a:xfrm>
          <a:prstGeom prst="rect">
            <a:avLst/>
          </a:prstGeom>
          <a:solidFill>
            <a:srgbClr val="BBE0E3"/>
          </a:solidFill>
          <a:ln w="19050">
            <a:solidFill>
              <a:srgbClr val="000000"/>
            </a:solidFill>
            <a:miter lim="800000"/>
            <a:headEnd/>
            <a:tailEnd/>
          </a:ln>
        </p:spPr>
        <p:txBody>
          <a:bodyPr/>
          <a:lstStyle/>
          <a:p>
            <a:endParaRPr lang="en-US"/>
          </a:p>
        </p:txBody>
      </p:sp>
      <p:sp>
        <p:nvSpPr>
          <p:cNvPr id="52243" name="Rectangle 19"/>
          <p:cNvSpPr>
            <a:spLocks noChangeArrowheads="1"/>
          </p:cNvSpPr>
          <p:nvPr/>
        </p:nvSpPr>
        <p:spPr bwMode="auto">
          <a:xfrm>
            <a:off x="3565525" y="2374900"/>
            <a:ext cx="109538" cy="182563"/>
          </a:xfrm>
          <a:prstGeom prst="rect">
            <a:avLst/>
          </a:prstGeom>
          <a:noFill/>
          <a:ln w="9525">
            <a:noFill/>
            <a:miter lim="800000"/>
            <a:headEnd/>
            <a:tailEnd/>
          </a:ln>
        </p:spPr>
        <p:txBody>
          <a:bodyPr wrap="none" lIns="0" tIns="0" rIns="0" bIns="0">
            <a:spAutoFit/>
          </a:bodyPr>
          <a:lstStyle/>
          <a:p>
            <a:r>
              <a:rPr lang="en-GB" sz="1200" b="1">
                <a:solidFill>
                  <a:srgbClr val="000000"/>
                </a:solidFill>
              </a:rPr>
              <a:t>B</a:t>
            </a:r>
            <a:endParaRPr lang="en-GB" b="1"/>
          </a:p>
        </p:txBody>
      </p:sp>
      <p:sp>
        <p:nvSpPr>
          <p:cNvPr id="52244" name="Rectangle 20"/>
          <p:cNvSpPr>
            <a:spLocks noChangeArrowheads="1"/>
          </p:cNvSpPr>
          <p:nvPr/>
        </p:nvSpPr>
        <p:spPr bwMode="auto">
          <a:xfrm>
            <a:off x="5734050" y="2270125"/>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45" name="Rectangle 21"/>
          <p:cNvSpPr>
            <a:spLocks noChangeArrowheads="1"/>
          </p:cNvSpPr>
          <p:nvPr/>
        </p:nvSpPr>
        <p:spPr bwMode="auto">
          <a:xfrm>
            <a:off x="6042025" y="2374900"/>
            <a:ext cx="193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52246" name="Rectangle 22"/>
          <p:cNvSpPr>
            <a:spLocks noChangeArrowheads="1"/>
          </p:cNvSpPr>
          <p:nvPr/>
        </p:nvSpPr>
        <p:spPr bwMode="auto">
          <a:xfrm>
            <a:off x="6496050" y="2270125"/>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47" name="Rectangle 23"/>
          <p:cNvSpPr>
            <a:spLocks noChangeArrowheads="1"/>
          </p:cNvSpPr>
          <p:nvPr/>
        </p:nvSpPr>
        <p:spPr bwMode="auto">
          <a:xfrm>
            <a:off x="6804025" y="2374900"/>
            <a:ext cx="193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52248" name="Rectangle 24"/>
          <p:cNvSpPr>
            <a:spLocks noChangeArrowheads="1"/>
          </p:cNvSpPr>
          <p:nvPr/>
        </p:nvSpPr>
        <p:spPr bwMode="auto">
          <a:xfrm>
            <a:off x="1479550" y="2270125"/>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49" name="Rectangle 25"/>
          <p:cNvSpPr>
            <a:spLocks noChangeArrowheads="1"/>
          </p:cNvSpPr>
          <p:nvPr/>
        </p:nvSpPr>
        <p:spPr bwMode="auto">
          <a:xfrm>
            <a:off x="1965325" y="2374900"/>
            <a:ext cx="193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A2</a:t>
            </a:r>
            <a:endParaRPr lang="en-GB" b="1"/>
          </a:p>
        </p:txBody>
      </p:sp>
      <p:sp>
        <p:nvSpPr>
          <p:cNvPr id="52250" name="Rectangle 26"/>
          <p:cNvSpPr>
            <a:spLocks noChangeArrowheads="1"/>
          </p:cNvSpPr>
          <p:nvPr/>
        </p:nvSpPr>
        <p:spPr bwMode="auto">
          <a:xfrm>
            <a:off x="4578350" y="2270125"/>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51" name="Rectangle 27"/>
          <p:cNvSpPr>
            <a:spLocks noChangeArrowheads="1"/>
          </p:cNvSpPr>
          <p:nvPr/>
        </p:nvSpPr>
        <p:spPr bwMode="auto">
          <a:xfrm>
            <a:off x="5089525" y="2374900"/>
            <a:ext cx="193675" cy="182563"/>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52252" name="Text Box 28"/>
          <p:cNvSpPr txBox="1">
            <a:spLocks noChangeArrowheads="1"/>
          </p:cNvSpPr>
          <p:nvPr/>
        </p:nvSpPr>
        <p:spPr bwMode="auto">
          <a:xfrm>
            <a:off x="7743825" y="2270125"/>
            <a:ext cx="1263650" cy="366713"/>
          </a:xfrm>
          <a:prstGeom prst="rect">
            <a:avLst/>
          </a:prstGeom>
          <a:noFill/>
          <a:ln w="9525">
            <a:noFill/>
            <a:miter lim="800000"/>
            <a:headEnd/>
            <a:tailEnd/>
          </a:ln>
        </p:spPr>
        <p:txBody>
          <a:bodyPr wrap="none">
            <a:spAutoFit/>
          </a:bodyPr>
          <a:lstStyle/>
          <a:p>
            <a:r>
              <a:rPr lang="en-GB">
                <a:solidFill>
                  <a:srgbClr val="0000FF"/>
                </a:solidFill>
              </a:rPr>
              <a:t>Circulation</a:t>
            </a:r>
          </a:p>
        </p:txBody>
      </p:sp>
      <p:sp>
        <p:nvSpPr>
          <p:cNvPr id="52253" name="Text Box 29"/>
          <p:cNvSpPr txBox="1">
            <a:spLocks noChangeArrowheads="1"/>
          </p:cNvSpPr>
          <p:nvPr/>
        </p:nvSpPr>
        <p:spPr bwMode="auto">
          <a:xfrm>
            <a:off x="2268538" y="4100513"/>
            <a:ext cx="1339850" cy="336550"/>
          </a:xfrm>
          <a:prstGeom prst="rect">
            <a:avLst/>
          </a:prstGeom>
          <a:noFill/>
          <a:ln w="9525">
            <a:noFill/>
            <a:miter lim="800000"/>
            <a:headEnd/>
            <a:tailEnd/>
          </a:ln>
        </p:spPr>
        <p:txBody>
          <a:bodyPr>
            <a:spAutoFit/>
          </a:bodyPr>
          <a:lstStyle/>
          <a:p>
            <a:pPr algn="ctr">
              <a:spcBef>
                <a:spcPct val="50000"/>
              </a:spcBef>
            </a:pPr>
            <a:r>
              <a:rPr lang="en-GB" sz="1600"/>
              <a:t>R709</a:t>
            </a:r>
          </a:p>
        </p:txBody>
      </p:sp>
      <p:sp>
        <p:nvSpPr>
          <p:cNvPr id="52254" name="Text Box 30"/>
          <p:cNvSpPr txBox="1">
            <a:spLocks noChangeArrowheads="1"/>
          </p:cNvSpPr>
          <p:nvPr/>
        </p:nvSpPr>
        <p:spPr bwMode="auto">
          <a:xfrm>
            <a:off x="3421063" y="4100513"/>
            <a:ext cx="935037" cy="336550"/>
          </a:xfrm>
          <a:prstGeom prst="rect">
            <a:avLst/>
          </a:prstGeom>
          <a:noFill/>
          <a:ln w="9525">
            <a:noFill/>
            <a:miter lim="800000"/>
            <a:headEnd/>
            <a:tailEnd/>
          </a:ln>
        </p:spPr>
        <p:txBody>
          <a:bodyPr>
            <a:spAutoFit/>
          </a:bodyPr>
          <a:lstStyle/>
          <a:p>
            <a:pPr algn="ctr">
              <a:spcBef>
                <a:spcPct val="50000"/>
              </a:spcBef>
            </a:pPr>
            <a:r>
              <a:rPr lang="en-GB" sz="1600"/>
              <a:t>R1018</a:t>
            </a:r>
          </a:p>
        </p:txBody>
      </p:sp>
      <p:sp>
        <p:nvSpPr>
          <p:cNvPr id="52255" name="Text Box 31"/>
          <p:cNvSpPr txBox="1">
            <a:spLocks noChangeArrowheads="1"/>
          </p:cNvSpPr>
          <p:nvPr/>
        </p:nvSpPr>
        <p:spPr bwMode="auto">
          <a:xfrm>
            <a:off x="4284663" y="4100513"/>
            <a:ext cx="1223962" cy="336550"/>
          </a:xfrm>
          <a:prstGeom prst="rect">
            <a:avLst/>
          </a:prstGeom>
          <a:noFill/>
          <a:ln w="9525">
            <a:noFill/>
            <a:miter lim="800000"/>
            <a:headEnd/>
            <a:tailEnd/>
          </a:ln>
        </p:spPr>
        <p:txBody>
          <a:bodyPr>
            <a:spAutoFit/>
          </a:bodyPr>
          <a:lstStyle/>
          <a:p>
            <a:pPr algn="ctr">
              <a:spcBef>
                <a:spcPct val="50000"/>
              </a:spcBef>
            </a:pPr>
            <a:r>
              <a:rPr lang="en-GB" sz="1600"/>
              <a:t>R1545</a:t>
            </a:r>
          </a:p>
        </p:txBody>
      </p:sp>
      <p:sp>
        <p:nvSpPr>
          <p:cNvPr id="52256" name="Rectangle 32"/>
          <p:cNvSpPr>
            <a:spLocks noChangeArrowheads="1"/>
          </p:cNvSpPr>
          <p:nvPr/>
        </p:nvSpPr>
        <p:spPr bwMode="auto">
          <a:xfrm>
            <a:off x="257175" y="352583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57" name="Rectangle 33"/>
          <p:cNvSpPr>
            <a:spLocks noChangeArrowheads="1"/>
          </p:cNvSpPr>
          <p:nvPr/>
        </p:nvSpPr>
        <p:spPr bwMode="auto">
          <a:xfrm>
            <a:off x="755650" y="36306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A1</a:t>
            </a:r>
            <a:endParaRPr lang="en-GB" b="1"/>
          </a:p>
        </p:txBody>
      </p:sp>
      <p:sp>
        <p:nvSpPr>
          <p:cNvPr id="52258" name="Rectangle 34"/>
          <p:cNvSpPr>
            <a:spLocks noChangeArrowheads="1"/>
          </p:cNvSpPr>
          <p:nvPr/>
        </p:nvSpPr>
        <p:spPr bwMode="auto">
          <a:xfrm>
            <a:off x="3492500" y="3525838"/>
            <a:ext cx="879475" cy="361950"/>
          </a:xfrm>
          <a:prstGeom prst="rect">
            <a:avLst/>
          </a:prstGeom>
          <a:solidFill>
            <a:srgbClr val="BBE0E3"/>
          </a:solidFill>
          <a:ln w="19050">
            <a:solidFill>
              <a:srgbClr val="000000"/>
            </a:solidFill>
            <a:miter lim="800000"/>
            <a:headEnd/>
            <a:tailEnd/>
          </a:ln>
        </p:spPr>
        <p:txBody>
          <a:bodyPr/>
          <a:lstStyle/>
          <a:p>
            <a:endParaRPr lang="en-US"/>
          </a:p>
        </p:txBody>
      </p:sp>
      <p:sp>
        <p:nvSpPr>
          <p:cNvPr id="52259" name="Rectangle 35"/>
          <p:cNvSpPr>
            <a:spLocks noChangeArrowheads="1"/>
          </p:cNvSpPr>
          <p:nvPr/>
        </p:nvSpPr>
        <p:spPr bwMode="auto">
          <a:xfrm>
            <a:off x="5667375" y="352583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60" name="Rectangle 36"/>
          <p:cNvSpPr>
            <a:spLocks noChangeArrowheads="1"/>
          </p:cNvSpPr>
          <p:nvPr/>
        </p:nvSpPr>
        <p:spPr bwMode="auto">
          <a:xfrm>
            <a:off x="5975350" y="36306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52261" name="Rectangle 37"/>
          <p:cNvSpPr>
            <a:spLocks noChangeArrowheads="1"/>
          </p:cNvSpPr>
          <p:nvPr/>
        </p:nvSpPr>
        <p:spPr bwMode="auto">
          <a:xfrm>
            <a:off x="6429375" y="3525838"/>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62" name="Rectangle 38"/>
          <p:cNvSpPr>
            <a:spLocks noChangeArrowheads="1"/>
          </p:cNvSpPr>
          <p:nvPr/>
        </p:nvSpPr>
        <p:spPr bwMode="auto">
          <a:xfrm>
            <a:off x="6737350" y="36306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52263" name="Rectangle 39"/>
          <p:cNvSpPr>
            <a:spLocks noChangeArrowheads="1"/>
          </p:cNvSpPr>
          <p:nvPr/>
        </p:nvSpPr>
        <p:spPr bwMode="auto">
          <a:xfrm>
            <a:off x="1412875" y="352583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64" name="Rectangle 40"/>
          <p:cNvSpPr>
            <a:spLocks noChangeArrowheads="1"/>
          </p:cNvSpPr>
          <p:nvPr/>
        </p:nvSpPr>
        <p:spPr bwMode="auto">
          <a:xfrm>
            <a:off x="1898650" y="36306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A2</a:t>
            </a:r>
            <a:endParaRPr lang="en-GB" b="1"/>
          </a:p>
        </p:txBody>
      </p:sp>
      <p:sp>
        <p:nvSpPr>
          <p:cNvPr id="52265" name="Rectangle 41"/>
          <p:cNvSpPr>
            <a:spLocks noChangeArrowheads="1"/>
          </p:cNvSpPr>
          <p:nvPr/>
        </p:nvSpPr>
        <p:spPr bwMode="auto">
          <a:xfrm>
            <a:off x="4511675" y="3525838"/>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66" name="Rectangle 42"/>
          <p:cNvSpPr>
            <a:spLocks noChangeArrowheads="1"/>
          </p:cNvSpPr>
          <p:nvPr/>
        </p:nvSpPr>
        <p:spPr bwMode="auto">
          <a:xfrm>
            <a:off x="5022850" y="3630613"/>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52267" name="Text Box 43"/>
          <p:cNvSpPr txBox="1">
            <a:spLocks noChangeArrowheads="1"/>
          </p:cNvSpPr>
          <p:nvPr/>
        </p:nvSpPr>
        <p:spPr bwMode="auto">
          <a:xfrm>
            <a:off x="7832725" y="3525838"/>
            <a:ext cx="1174750" cy="641350"/>
          </a:xfrm>
          <a:prstGeom prst="rect">
            <a:avLst/>
          </a:prstGeom>
          <a:noFill/>
          <a:ln w="9525">
            <a:noFill/>
            <a:miter lim="800000"/>
            <a:headEnd/>
            <a:tailEnd/>
          </a:ln>
        </p:spPr>
        <p:txBody>
          <a:bodyPr wrap="none">
            <a:spAutoFit/>
          </a:bodyPr>
          <a:lstStyle/>
          <a:p>
            <a:r>
              <a:rPr lang="en-GB">
                <a:solidFill>
                  <a:srgbClr val="0000FF"/>
                </a:solidFill>
              </a:rPr>
              <a:t>Activation</a:t>
            </a:r>
          </a:p>
          <a:p>
            <a:r>
              <a:rPr lang="en-GB">
                <a:solidFill>
                  <a:srgbClr val="0000FF"/>
                </a:solidFill>
              </a:rPr>
              <a:t>(IIa)</a:t>
            </a:r>
          </a:p>
        </p:txBody>
      </p:sp>
      <p:sp>
        <p:nvSpPr>
          <p:cNvPr id="52268" name="Rectangle 44"/>
          <p:cNvSpPr>
            <a:spLocks noChangeArrowheads="1"/>
          </p:cNvSpPr>
          <p:nvPr/>
        </p:nvSpPr>
        <p:spPr bwMode="auto">
          <a:xfrm>
            <a:off x="2771775" y="3525838"/>
            <a:ext cx="504825" cy="361950"/>
          </a:xfrm>
          <a:prstGeom prst="rect">
            <a:avLst/>
          </a:prstGeom>
          <a:solidFill>
            <a:srgbClr val="BBE0E3"/>
          </a:solidFill>
          <a:ln w="19050">
            <a:solidFill>
              <a:srgbClr val="000000"/>
            </a:solidFill>
            <a:miter lim="800000"/>
            <a:headEnd/>
            <a:tailEnd/>
          </a:ln>
        </p:spPr>
        <p:txBody>
          <a:bodyPr/>
          <a:lstStyle/>
          <a:p>
            <a:endParaRPr lang="en-US"/>
          </a:p>
        </p:txBody>
      </p:sp>
      <p:sp>
        <p:nvSpPr>
          <p:cNvPr id="52269" name="Line 45"/>
          <p:cNvSpPr>
            <a:spLocks noChangeShapeType="1"/>
          </p:cNvSpPr>
          <p:nvPr/>
        </p:nvSpPr>
        <p:spPr bwMode="auto">
          <a:xfrm flipV="1">
            <a:off x="2627313" y="3957638"/>
            <a:ext cx="0" cy="287337"/>
          </a:xfrm>
          <a:prstGeom prst="line">
            <a:avLst/>
          </a:prstGeom>
          <a:noFill/>
          <a:ln w="28575">
            <a:solidFill>
              <a:srgbClr val="000066"/>
            </a:solidFill>
            <a:round/>
            <a:headEnd/>
            <a:tailEnd type="triangle" w="med" len="med"/>
          </a:ln>
        </p:spPr>
        <p:txBody>
          <a:bodyPr/>
          <a:lstStyle/>
          <a:p>
            <a:endParaRPr lang="en-US"/>
          </a:p>
        </p:txBody>
      </p:sp>
      <p:sp>
        <p:nvSpPr>
          <p:cNvPr id="52270" name="Line 46"/>
          <p:cNvSpPr>
            <a:spLocks noChangeShapeType="1"/>
          </p:cNvSpPr>
          <p:nvPr/>
        </p:nvSpPr>
        <p:spPr bwMode="auto">
          <a:xfrm flipV="1">
            <a:off x="3348038" y="3957638"/>
            <a:ext cx="0" cy="287337"/>
          </a:xfrm>
          <a:prstGeom prst="line">
            <a:avLst/>
          </a:prstGeom>
          <a:noFill/>
          <a:ln w="28575">
            <a:solidFill>
              <a:srgbClr val="000066"/>
            </a:solidFill>
            <a:round/>
            <a:headEnd/>
            <a:tailEnd type="triangle" w="med" len="med"/>
          </a:ln>
        </p:spPr>
        <p:txBody>
          <a:bodyPr/>
          <a:lstStyle/>
          <a:p>
            <a:endParaRPr lang="en-US"/>
          </a:p>
        </p:txBody>
      </p:sp>
      <p:sp>
        <p:nvSpPr>
          <p:cNvPr id="52271" name="Line 47"/>
          <p:cNvSpPr>
            <a:spLocks noChangeShapeType="1"/>
          </p:cNvSpPr>
          <p:nvPr/>
        </p:nvSpPr>
        <p:spPr bwMode="auto">
          <a:xfrm flipV="1">
            <a:off x="4427538" y="3957638"/>
            <a:ext cx="0" cy="287337"/>
          </a:xfrm>
          <a:prstGeom prst="line">
            <a:avLst/>
          </a:prstGeom>
          <a:noFill/>
          <a:ln w="28575">
            <a:solidFill>
              <a:srgbClr val="000066"/>
            </a:solidFill>
            <a:round/>
            <a:headEnd/>
            <a:tailEnd type="triangle" w="med" len="med"/>
          </a:ln>
        </p:spPr>
        <p:txBody>
          <a:bodyPr/>
          <a:lstStyle/>
          <a:p>
            <a:endParaRPr lang="en-US"/>
          </a:p>
        </p:txBody>
      </p:sp>
      <p:sp>
        <p:nvSpPr>
          <p:cNvPr id="52272" name="Freeform 48"/>
          <p:cNvSpPr>
            <a:spLocks/>
          </p:cNvSpPr>
          <p:nvPr/>
        </p:nvSpPr>
        <p:spPr bwMode="auto">
          <a:xfrm>
            <a:off x="844550" y="3236913"/>
            <a:ext cx="4176713" cy="215900"/>
          </a:xfrm>
          <a:custGeom>
            <a:avLst/>
            <a:gdLst>
              <a:gd name="T0" fmla="*/ 0 w 2631"/>
              <a:gd name="T1" fmla="*/ 136 h 136"/>
              <a:gd name="T2" fmla="*/ 0 w 2631"/>
              <a:gd name="T3" fmla="*/ 0 h 136"/>
              <a:gd name="T4" fmla="*/ 2631 w 2631"/>
              <a:gd name="T5" fmla="*/ 0 h 136"/>
              <a:gd name="T6" fmla="*/ 2631 w 2631"/>
              <a:gd name="T7" fmla="*/ 136 h 136"/>
              <a:gd name="T8" fmla="*/ 0 60000 65536"/>
              <a:gd name="T9" fmla="*/ 0 60000 65536"/>
              <a:gd name="T10" fmla="*/ 0 60000 65536"/>
              <a:gd name="T11" fmla="*/ 0 60000 65536"/>
              <a:gd name="T12" fmla="*/ 0 w 2631"/>
              <a:gd name="T13" fmla="*/ 0 h 136"/>
              <a:gd name="T14" fmla="*/ 2631 w 2631"/>
              <a:gd name="T15" fmla="*/ 136 h 136"/>
            </a:gdLst>
            <a:ahLst/>
            <a:cxnLst>
              <a:cxn ang="T8">
                <a:pos x="T0" y="T1"/>
              </a:cxn>
              <a:cxn ang="T9">
                <a:pos x="T2" y="T3"/>
              </a:cxn>
              <a:cxn ang="T10">
                <a:pos x="T4" y="T5"/>
              </a:cxn>
              <a:cxn ang="T11">
                <a:pos x="T6" y="T7"/>
              </a:cxn>
            </a:cxnLst>
            <a:rect l="T12" t="T13" r="T14" b="T15"/>
            <a:pathLst>
              <a:path w="2631" h="136">
                <a:moveTo>
                  <a:pt x="0" y="136"/>
                </a:moveTo>
                <a:lnTo>
                  <a:pt x="0" y="0"/>
                </a:lnTo>
                <a:lnTo>
                  <a:pt x="2631" y="0"/>
                </a:lnTo>
                <a:lnTo>
                  <a:pt x="2631" y="136"/>
                </a:lnTo>
              </a:path>
            </a:pathLst>
          </a:custGeom>
          <a:noFill/>
          <a:ln w="28575">
            <a:solidFill>
              <a:schemeClr val="tx1"/>
            </a:solidFill>
            <a:round/>
            <a:headEnd/>
            <a:tailEnd/>
          </a:ln>
        </p:spPr>
        <p:txBody>
          <a:bodyPr/>
          <a:lstStyle/>
          <a:p>
            <a:endParaRPr lang="en-US"/>
          </a:p>
        </p:txBody>
      </p:sp>
      <p:sp>
        <p:nvSpPr>
          <p:cNvPr id="52273" name="Text Box 49"/>
          <p:cNvSpPr txBox="1">
            <a:spLocks noChangeArrowheads="1"/>
          </p:cNvSpPr>
          <p:nvPr/>
        </p:nvSpPr>
        <p:spPr bwMode="auto">
          <a:xfrm>
            <a:off x="2552700" y="3014663"/>
            <a:ext cx="649288" cy="366712"/>
          </a:xfrm>
          <a:prstGeom prst="rect">
            <a:avLst/>
          </a:prstGeom>
          <a:solidFill>
            <a:schemeClr val="bg1"/>
          </a:solidFill>
          <a:ln w="9525">
            <a:noFill/>
            <a:miter lim="800000"/>
            <a:headEnd/>
            <a:tailEnd/>
          </a:ln>
        </p:spPr>
        <p:txBody>
          <a:bodyPr wrap="none">
            <a:spAutoFit/>
          </a:bodyPr>
          <a:lstStyle/>
          <a:p>
            <a:r>
              <a:rPr lang="en-GB"/>
              <a:t>Ca</a:t>
            </a:r>
            <a:r>
              <a:rPr lang="en-GB" baseline="30000"/>
              <a:t>2+</a:t>
            </a:r>
            <a:endParaRPr lang="en-GB"/>
          </a:p>
        </p:txBody>
      </p:sp>
      <p:sp>
        <p:nvSpPr>
          <p:cNvPr id="52274" name="Text Box 50"/>
          <p:cNvSpPr txBox="1">
            <a:spLocks noChangeArrowheads="1"/>
          </p:cNvSpPr>
          <p:nvPr/>
        </p:nvSpPr>
        <p:spPr bwMode="auto">
          <a:xfrm>
            <a:off x="755650" y="5900738"/>
            <a:ext cx="576263" cy="336550"/>
          </a:xfrm>
          <a:prstGeom prst="rect">
            <a:avLst/>
          </a:prstGeom>
          <a:noFill/>
          <a:ln w="9525">
            <a:noFill/>
            <a:miter lim="800000"/>
            <a:headEnd/>
            <a:tailEnd/>
          </a:ln>
        </p:spPr>
        <p:txBody>
          <a:bodyPr>
            <a:spAutoFit/>
          </a:bodyPr>
          <a:lstStyle/>
          <a:p>
            <a:pPr>
              <a:spcBef>
                <a:spcPct val="50000"/>
              </a:spcBef>
            </a:pPr>
            <a:r>
              <a:rPr lang="en-GB" sz="1600"/>
              <a:t>306</a:t>
            </a:r>
          </a:p>
        </p:txBody>
      </p:sp>
      <p:sp>
        <p:nvSpPr>
          <p:cNvPr id="52275" name="Text Box 51"/>
          <p:cNvSpPr txBox="1">
            <a:spLocks noChangeArrowheads="1"/>
          </p:cNvSpPr>
          <p:nvPr/>
        </p:nvSpPr>
        <p:spPr bwMode="auto">
          <a:xfrm>
            <a:off x="1763713" y="5900738"/>
            <a:ext cx="574675" cy="336550"/>
          </a:xfrm>
          <a:prstGeom prst="rect">
            <a:avLst/>
          </a:prstGeom>
          <a:noFill/>
          <a:ln w="9525">
            <a:noFill/>
            <a:miter lim="800000"/>
            <a:headEnd/>
            <a:tailEnd/>
          </a:ln>
        </p:spPr>
        <p:txBody>
          <a:bodyPr>
            <a:spAutoFit/>
          </a:bodyPr>
          <a:lstStyle/>
          <a:p>
            <a:pPr>
              <a:spcBef>
                <a:spcPct val="50000"/>
              </a:spcBef>
            </a:pPr>
            <a:r>
              <a:rPr lang="en-GB" sz="1600"/>
              <a:t>506</a:t>
            </a:r>
          </a:p>
        </p:txBody>
      </p:sp>
      <p:sp>
        <p:nvSpPr>
          <p:cNvPr id="52276" name="Text Box 52"/>
          <p:cNvSpPr txBox="1">
            <a:spLocks noChangeArrowheads="1"/>
          </p:cNvSpPr>
          <p:nvPr/>
        </p:nvSpPr>
        <p:spPr bwMode="auto">
          <a:xfrm>
            <a:off x="2627313" y="5900738"/>
            <a:ext cx="719137" cy="336550"/>
          </a:xfrm>
          <a:prstGeom prst="rect">
            <a:avLst/>
          </a:prstGeom>
          <a:noFill/>
          <a:ln w="9525">
            <a:noFill/>
            <a:miter lim="800000"/>
            <a:headEnd/>
            <a:tailEnd/>
          </a:ln>
        </p:spPr>
        <p:txBody>
          <a:bodyPr>
            <a:spAutoFit/>
          </a:bodyPr>
          <a:lstStyle/>
          <a:p>
            <a:pPr>
              <a:spcBef>
                <a:spcPct val="50000"/>
              </a:spcBef>
            </a:pPr>
            <a:r>
              <a:rPr lang="en-GB" sz="1600"/>
              <a:t>679</a:t>
            </a:r>
          </a:p>
        </p:txBody>
      </p:sp>
      <p:sp>
        <p:nvSpPr>
          <p:cNvPr id="52277" name="Rectangle 53"/>
          <p:cNvSpPr>
            <a:spLocks noChangeArrowheads="1"/>
          </p:cNvSpPr>
          <p:nvPr/>
        </p:nvSpPr>
        <p:spPr bwMode="auto">
          <a:xfrm>
            <a:off x="250825" y="5192713"/>
            <a:ext cx="360363" cy="361950"/>
          </a:xfrm>
          <a:prstGeom prst="rect">
            <a:avLst/>
          </a:prstGeom>
          <a:solidFill>
            <a:srgbClr val="FF99CC"/>
          </a:solidFill>
          <a:ln w="19050">
            <a:solidFill>
              <a:srgbClr val="000000"/>
            </a:solidFill>
            <a:miter lim="800000"/>
            <a:headEnd/>
            <a:tailEnd/>
          </a:ln>
        </p:spPr>
        <p:txBody>
          <a:bodyPr/>
          <a:lstStyle/>
          <a:p>
            <a:endParaRPr lang="en-US"/>
          </a:p>
        </p:txBody>
      </p:sp>
      <p:sp>
        <p:nvSpPr>
          <p:cNvPr id="52278" name="Rectangle 54"/>
          <p:cNvSpPr>
            <a:spLocks noChangeArrowheads="1"/>
          </p:cNvSpPr>
          <p:nvPr/>
        </p:nvSpPr>
        <p:spPr bwMode="auto">
          <a:xfrm>
            <a:off x="5661025" y="5205413"/>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79" name="Rectangle 55"/>
          <p:cNvSpPr>
            <a:spLocks noChangeArrowheads="1"/>
          </p:cNvSpPr>
          <p:nvPr/>
        </p:nvSpPr>
        <p:spPr bwMode="auto">
          <a:xfrm>
            <a:off x="5969000" y="531018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C1</a:t>
            </a:r>
            <a:endParaRPr lang="en-GB" b="1"/>
          </a:p>
        </p:txBody>
      </p:sp>
      <p:sp>
        <p:nvSpPr>
          <p:cNvPr id="52280" name="Rectangle 56"/>
          <p:cNvSpPr>
            <a:spLocks noChangeArrowheads="1"/>
          </p:cNvSpPr>
          <p:nvPr/>
        </p:nvSpPr>
        <p:spPr bwMode="auto">
          <a:xfrm>
            <a:off x="6423025" y="5205413"/>
            <a:ext cx="790575" cy="361950"/>
          </a:xfrm>
          <a:prstGeom prst="rect">
            <a:avLst/>
          </a:prstGeom>
          <a:solidFill>
            <a:srgbClr val="FFFF99"/>
          </a:solidFill>
          <a:ln w="19050">
            <a:solidFill>
              <a:srgbClr val="000000"/>
            </a:solidFill>
            <a:miter lim="800000"/>
            <a:headEnd/>
            <a:tailEnd/>
          </a:ln>
        </p:spPr>
        <p:txBody>
          <a:bodyPr/>
          <a:lstStyle/>
          <a:p>
            <a:endParaRPr lang="en-US"/>
          </a:p>
        </p:txBody>
      </p:sp>
      <p:sp>
        <p:nvSpPr>
          <p:cNvPr id="52281" name="Rectangle 57"/>
          <p:cNvSpPr>
            <a:spLocks noChangeArrowheads="1"/>
          </p:cNvSpPr>
          <p:nvPr/>
        </p:nvSpPr>
        <p:spPr bwMode="auto">
          <a:xfrm>
            <a:off x="6731000" y="531018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C2</a:t>
            </a:r>
            <a:endParaRPr lang="en-GB" b="1"/>
          </a:p>
        </p:txBody>
      </p:sp>
      <p:sp>
        <p:nvSpPr>
          <p:cNvPr id="52282" name="Rectangle 58"/>
          <p:cNvSpPr>
            <a:spLocks noChangeArrowheads="1"/>
          </p:cNvSpPr>
          <p:nvPr/>
        </p:nvSpPr>
        <p:spPr bwMode="auto">
          <a:xfrm>
            <a:off x="1406525" y="5192713"/>
            <a:ext cx="2127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83" name="Rectangle 59"/>
          <p:cNvSpPr>
            <a:spLocks noChangeArrowheads="1"/>
          </p:cNvSpPr>
          <p:nvPr/>
        </p:nvSpPr>
        <p:spPr bwMode="auto">
          <a:xfrm>
            <a:off x="4505325" y="5205413"/>
            <a:ext cx="11525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84" name="Rectangle 60"/>
          <p:cNvSpPr>
            <a:spLocks noChangeArrowheads="1"/>
          </p:cNvSpPr>
          <p:nvPr/>
        </p:nvSpPr>
        <p:spPr bwMode="auto">
          <a:xfrm>
            <a:off x="5016500" y="5310188"/>
            <a:ext cx="193675" cy="182562"/>
          </a:xfrm>
          <a:prstGeom prst="rect">
            <a:avLst/>
          </a:prstGeom>
          <a:noFill/>
          <a:ln w="9525">
            <a:noFill/>
            <a:miter lim="800000"/>
            <a:headEnd/>
            <a:tailEnd/>
          </a:ln>
        </p:spPr>
        <p:txBody>
          <a:bodyPr wrap="none" lIns="0" tIns="0" rIns="0" bIns="0">
            <a:spAutoFit/>
          </a:bodyPr>
          <a:lstStyle/>
          <a:p>
            <a:r>
              <a:rPr lang="en-GB" sz="1200" b="1">
                <a:solidFill>
                  <a:srgbClr val="000000"/>
                </a:solidFill>
              </a:rPr>
              <a:t>A3</a:t>
            </a:r>
            <a:endParaRPr lang="en-GB" b="1"/>
          </a:p>
        </p:txBody>
      </p:sp>
      <p:sp>
        <p:nvSpPr>
          <p:cNvPr id="52285" name="Line 61"/>
          <p:cNvSpPr>
            <a:spLocks noChangeShapeType="1"/>
          </p:cNvSpPr>
          <p:nvPr/>
        </p:nvSpPr>
        <p:spPr bwMode="auto">
          <a:xfrm flipV="1">
            <a:off x="682625" y="5756275"/>
            <a:ext cx="0" cy="287338"/>
          </a:xfrm>
          <a:prstGeom prst="line">
            <a:avLst/>
          </a:prstGeom>
          <a:noFill/>
          <a:ln w="28575">
            <a:solidFill>
              <a:srgbClr val="000066"/>
            </a:solidFill>
            <a:round/>
            <a:headEnd/>
            <a:tailEnd type="triangle" w="med" len="med"/>
          </a:ln>
        </p:spPr>
        <p:txBody>
          <a:bodyPr/>
          <a:lstStyle/>
          <a:p>
            <a:endParaRPr lang="en-US"/>
          </a:p>
        </p:txBody>
      </p:sp>
      <p:sp>
        <p:nvSpPr>
          <p:cNvPr id="52286" name="Line 62"/>
          <p:cNvSpPr>
            <a:spLocks noChangeShapeType="1"/>
          </p:cNvSpPr>
          <p:nvPr/>
        </p:nvSpPr>
        <p:spPr bwMode="auto">
          <a:xfrm flipV="1">
            <a:off x="1692275" y="5756275"/>
            <a:ext cx="0" cy="287338"/>
          </a:xfrm>
          <a:prstGeom prst="line">
            <a:avLst/>
          </a:prstGeom>
          <a:noFill/>
          <a:ln w="28575">
            <a:solidFill>
              <a:srgbClr val="000066"/>
            </a:solidFill>
            <a:round/>
            <a:headEnd/>
            <a:tailEnd type="triangle" w="med" len="med"/>
          </a:ln>
        </p:spPr>
        <p:txBody>
          <a:bodyPr/>
          <a:lstStyle/>
          <a:p>
            <a:endParaRPr lang="en-US"/>
          </a:p>
        </p:txBody>
      </p:sp>
      <p:sp>
        <p:nvSpPr>
          <p:cNvPr id="52287" name="Line 63"/>
          <p:cNvSpPr>
            <a:spLocks noChangeShapeType="1"/>
          </p:cNvSpPr>
          <p:nvPr/>
        </p:nvSpPr>
        <p:spPr bwMode="auto">
          <a:xfrm flipV="1">
            <a:off x="2554288" y="5756275"/>
            <a:ext cx="0" cy="287338"/>
          </a:xfrm>
          <a:prstGeom prst="line">
            <a:avLst/>
          </a:prstGeom>
          <a:noFill/>
          <a:ln w="28575">
            <a:solidFill>
              <a:srgbClr val="000066"/>
            </a:solidFill>
            <a:round/>
            <a:headEnd/>
            <a:tailEnd type="triangle" w="med" len="med"/>
          </a:ln>
        </p:spPr>
        <p:txBody>
          <a:bodyPr/>
          <a:lstStyle/>
          <a:p>
            <a:endParaRPr lang="en-US"/>
          </a:p>
        </p:txBody>
      </p:sp>
      <p:sp>
        <p:nvSpPr>
          <p:cNvPr id="52288" name="Freeform 64"/>
          <p:cNvSpPr>
            <a:spLocks/>
          </p:cNvSpPr>
          <p:nvPr/>
        </p:nvSpPr>
        <p:spPr bwMode="auto">
          <a:xfrm>
            <a:off x="838200" y="4916488"/>
            <a:ext cx="4176713" cy="215900"/>
          </a:xfrm>
          <a:custGeom>
            <a:avLst/>
            <a:gdLst>
              <a:gd name="T0" fmla="*/ 0 w 2631"/>
              <a:gd name="T1" fmla="*/ 136 h 136"/>
              <a:gd name="T2" fmla="*/ 0 w 2631"/>
              <a:gd name="T3" fmla="*/ 0 h 136"/>
              <a:gd name="T4" fmla="*/ 2631 w 2631"/>
              <a:gd name="T5" fmla="*/ 0 h 136"/>
              <a:gd name="T6" fmla="*/ 2631 w 2631"/>
              <a:gd name="T7" fmla="*/ 136 h 136"/>
              <a:gd name="T8" fmla="*/ 0 60000 65536"/>
              <a:gd name="T9" fmla="*/ 0 60000 65536"/>
              <a:gd name="T10" fmla="*/ 0 60000 65536"/>
              <a:gd name="T11" fmla="*/ 0 60000 65536"/>
              <a:gd name="T12" fmla="*/ 0 w 2631"/>
              <a:gd name="T13" fmla="*/ 0 h 136"/>
              <a:gd name="T14" fmla="*/ 2631 w 2631"/>
              <a:gd name="T15" fmla="*/ 136 h 136"/>
            </a:gdLst>
            <a:ahLst/>
            <a:cxnLst>
              <a:cxn ang="T8">
                <a:pos x="T0" y="T1"/>
              </a:cxn>
              <a:cxn ang="T9">
                <a:pos x="T2" y="T3"/>
              </a:cxn>
              <a:cxn ang="T10">
                <a:pos x="T4" y="T5"/>
              </a:cxn>
              <a:cxn ang="T11">
                <a:pos x="T6" y="T7"/>
              </a:cxn>
            </a:cxnLst>
            <a:rect l="T12" t="T13" r="T14" b="T15"/>
            <a:pathLst>
              <a:path w="2631" h="136">
                <a:moveTo>
                  <a:pt x="0" y="136"/>
                </a:moveTo>
                <a:lnTo>
                  <a:pt x="0" y="0"/>
                </a:lnTo>
                <a:lnTo>
                  <a:pt x="2631" y="0"/>
                </a:lnTo>
                <a:lnTo>
                  <a:pt x="2631" y="136"/>
                </a:lnTo>
              </a:path>
            </a:pathLst>
          </a:custGeom>
          <a:noFill/>
          <a:ln w="28575">
            <a:solidFill>
              <a:schemeClr val="tx1"/>
            </a:solidFill>
            <a:round/>
            <a:headEnd/>
            <a:tailEnd/>
          </a:ln>
        </p:spPr>
        <p:txBody>
          <a:bodyPr/>
          <a:lstStyle/>
          <a:p>
            <a:endParaRPr lang="en-US"/>
          </a:p>
        </p:txBody>
      </p:sp>
      <p:sp>
        <p:nvSpPr>
          <p:cNvPr id="52289" name="Text Box 65"/>
          <p:cNvSpPr txBox="1">
            <a:spLocks noChangeArrowheads="1"/>
          </p:cNvSpPr>
          <p:nvPr/>
        </p:nvSpPr>
        <p:spPr bwMode="auto">
          <a:xfrm>
            <a:off x="2546350" y="4694238"/>
            <a:ext cx="649288" cy="366712"/>
          </a:xfrm>
          <a:prstGeom prst="rect">
            <a:avLst/>
          </a:prstGeom>
          <a:solidFill>
            <a:schemeClr val="bg1"/>
          </a:solidFill>
          <a:ln w="9525">
            <a:noFill/>
            <a:miter lim="800000"/>
            <a:headEnd/>
            <a:tailEnd/>
          </a:ln>
        </p:spPr>
        <p:txBody>
          <a:bodyPr wrap="none">
            <a:spAutoFit/>
          </a:bodyPr>
          <a:lstStyle/>
          <a:p>
            <a:r>
              <a:rPr lang="en-GB"/>
              <a:t>Ca</a:t>
            </a:r>
            <a:r>
              <a:rPr lang="en-GB" baseline="30000"/>
              <a:t>2+</a:t>
            </a:r>
            <a:endParaRPr lang="en-GB"/>
          </a:p>
        </p:txBody>
      </p:sp>
      <p:sp>
        <p:nvSpPr>
          <p:cNvPr id="52290" name="Rectangle 66"/>
          <p:cNvSpPr>
            <a:spLocks noChangeArrowheads="1"/>
          </p:cNvSpPr>
          <p:nvPr/>
        </p:nvSpPr>
        <p:spPr bwMode="auto">
          <a:xfrm>
            <a:off x="755650" y="5192713"/>
            <a:ext cx="649288" cy="361950"/>
          </a:xfrm>
          <a:prstGeom prst="rect">
            <a:avLst/>
          </a:prstGeom>
          <a:solidFill>
            <a:srgbClr val="FF99CC"/>
          </a:solidFill>
          <a:ln w="19050">
            <a:solidFill>
              <a:srgbClr val="000000"/>
            </a:solidFill>
            <a:miter lim="800000"/>
            <a:headEnd/>
            <a:tailEnd/>
          </a:ln>
        </p:spPr>
        <p:txBody>
          <a:bodyPr/>
          <a:lstStyle/>
          <a:p>
            <a:endParaRPr lang="en-US"/>
          </a:p>
        </p:txBody>
      </p:sp>
      <p:sp>
        <p:nvSpPr>
          <p:cNvPr id="52291" name="Rectangle 67"/>
          <p:cNvSpPr>
            <a:spLocks noChangeArrowheads="1"/>
          </p:cNvSpPr>
          <p:nvPr/>
        </p:nvSpPr>
        <p:spPr bwMode="auto">
          <a:xfrm>
            <a:off x="1724025" y="5192713"/>
            <a:ext cx="717550" cy="361950"/>
          </a:xfrm>
          <a:prstGeom prst="rect">
            <a:avLst/>
          </a:prstGeom>
          <a:solidFill>
            <a:srgbClr val="FF99CC"/>
          </a:solidFill>
          <a:ln w="19050">
            <a:solidFill>
              <a:srgbClr val="000000"/>
            </a:solidFill>
            <a:miter lim="800000"/>
            <a:headEnd/>
            <a:tailEnd/>
          </a:ln>
        </p:spPr>
        <p:txBody>
          <a:bodyPr/>
          <a:lstStyle/>
          <a:p>
            <a:endParaRPr lang="en-US"/>
          </a:p>
        </p:txBody>
      </p:sp>
      <p:sp>
        <p:nvSpPr>
          <p:cNvPr id="52292" name="Rectangle 68"/>
          <p:cNvSpPr>
            <a:spLocks noChangeArrowheads="1"/>
          </p:cNvSpPr>
          <p:nvPr/>
        </p:nvSpPr>
        <p:spPr bwMode="auto">
          <a:xfrm>
            <a:off x="2627313" y="5192713"/>
            <a:ext cx="212725" cy="361950"/>
          </a:xfrm>
          <a:prstGeom prst="rect">
            <a:avLst/>
          </a:prstGeom>
          <a:solidFill>
            <a:srgbClr val="FF99CC"/>
          </a:solidFill>
          <a:ln w="19050">
            <a:solidFill>
              <a:srgbClr val="000000"/>
            </a:solidFill>
            <a:miter lim="800000"/>
            <a:headEnd/>
            <a:tailEnd/>
          </a:ln>
        </p:spPr>
        <p:txBody>
          <a:bodyPr/>
          <a:lstStyle/>
          <a:p>
            <a:endParaRPr lang="en-US"/>
          </a:p>
        </p:txBody>
      </p:sp>
      <p:sp>
        <p:nvSpPr>
          <p:cNvPr id="52293" name="Text Box 69"/>
          <p:cNvSpPr txBox="1">
            <a:spLocks noChangeArrowheads="1"/>
          </p:cNvSpPr>
          <p:nvPr/>
        </p:nvSpPr>
        <p:spPr bwMode="auto">
          <a:xfrm>
            <a:off x="7667625" y="5180013"/>
            <a:ext cx="1339850" cy="641350"/>
          </a:xfrm>
          <a:prstGeom prst="rect">
            <a:avLst/>
          </a:prstGeom>
          <a:noFill/>
          <a:ln w="9525">
            <a:noFill/>
            <a:miter lim="800000"/>
            <a:headEnd/>
            <a:tailEnd/>
          </a:ln>
        </p:spPr>
        <p:txBody>
          <a:bodyPr wrap="none">
            <a:spAutoFit/>
          </a:bodyPr>
          <a:lstStyle/>
          <a:p>
            <a:r>
              <a:rPr lang="en-GB">
                <a:solidFill>
                  <a:srgbClr val="0000FF"/>
                </a:solidFill>
              </a:rPr>
              <a:t>Inactivation</a:t>
            </a:r>
          </a:p>
          <a:p>
            <a:r>
              <a:rPr lang="en-GB">
                <a:solidFill>
                  <a:srgbClr val="0000FF"/>
                </a:solidFill>
              </a:rPr>
              <a:t>(APC)</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3250" name="Picture 2" descr="fv2"/>
          <p:cNvPicPr>
            <a:picLocks noChangeAspect="1" noChangeArrowheads="1"/>
          </p:cNvPicPr>
          <p:nvPr/>
        </p:nvPicPr>
        <p:blipFill>
          <a:blip r:embed="rId3" cstate="print"/>
          <a:srcRect/>
          <a:stretch>
            <a:fillRect/>
          </a:stretch>
        </p:blipFill>
        <p:spPr bwMode="auto">
          <a:xfrm>
            <a:off x="685800" y="2205038"/>
            <a:ext cx="3238500" cy="3201987"/>
          </a:xfrm>
          <a:prstGeom prst="rect">
            <a:avLst/>
          </a:prstGeom>
          <a:noFill/>
          <a:ln w="9525">
            <a:noFill/>
            <a:miter lim="800000"/>
            <a:headEnd/>
            <a:tailEnd/>
          </a:ln>
        </p:spPr>
      </p:pic>
      <p:grpSp>
        <p:nvGrpSpPr>
          <p:cNvPr id="53251" name="Group 3"/>
          <p:cNvGrpSpPr>
            <a:grpSpLocks/>
          </p:cNvGrpSpPr>
          <p:nvPr/>
        </p:nvGrpSpPr>
        <p:grpSpPr bwMode="auto">
          <a:xfrm>
            <a:off x="685800" y="5257800"/>
            <a:ext cx="3276600" cy="76200"/>
            <a:chOff x="432" y="3264"/>
            <a:chExt cx="2400" cy="48"/>
          </a:xfrm>
        </p:grpSpPr>
        <p:sp>
          <p:nvSpPr>
            <p:cNvPr id="53259" name="Line 4"/>
            <p:cNvSpPr>
              <a:spLocks noChangeShapeType="1"/>
            </p:cNvSpPr>
            <p:nvPr/>
          </p:nvSpPr>
          <p:spPr bwMode="auto">
            <a:xfrm>
              <a:off x="432" y="3264"/>
              <a:ext cx="2400" cy="0"/>
            </a:xfrm>
            <a:prstGeom prst="line">
              <a:avLst/>
            </a:prstGeom>
            <a:noFill/>
            <a:ln w="9525">
              <a:solidFill>
                <a:srgbClr val="000000"/>
              </a:solidFill>
              <a:round/>
              <a:headEnd/>
              <a:tailEnd/>
            </a:ln>
          </p:spPr>
          <p:txBody>
            <a:bodyPr/>
            <a:lstStyle/>
            <a:p>
              <a:endParaRPr lang="en-US"/>
            </a:p>
          </p:txBody>
        </p:sp>
        <p:sp>
          <p:nvSpPr>
            <p:cNvPr id="53260" name="Line 5"/>
            <p:cNvSpPr>
              <a:spLocks noChangeShapeType="1"/>
            </p:cNvSpPr>
            <p:nvPr/>
          </p:nvSpPr>
          <p:spPr bwMode="auto">
            <a:xfrm>
              <a:off x="432" y="3312"/>
              <a:ext cx="2400" cy="0"/>
            </a:xfrm>
            <a:prstGeom prst="line">
              <a:avLst/>
            </a:prstGeom>
            <a:noFill/>
            <a:ln w="9525">
              <a:solidFill>
                <a:srgbClr val="000000"/>
              </a:solidFill>
              <a:round/>
              <a:headEnd/>
              <a:tailEnd/>
            </a:ln>
          </p:spPr>
          <p:txBody>
            <a:bodyPr/>
            <a:lstStyle/>
            <a:p>
              <a:endParaRPr lang="en-US"/>
            </a:p>
          </p:txBody>
        </p:sp>
      </p:grpSp>
      <p:sp>
        <p:nvSpPr>
          <p:cNvPr id="53252" name="Text Box 6"/>
          <p:cNvSpPr txBox="1">
            <a:spLocks noChangeArrowheads="1"/>
          </p:cNvSpPr>
          <p:nvPr/>
        </p:nvSpPr>
        <p:spPr bwMode="auto">
          <a:xfrm>
            <a:off x="1331913" y="692150"/>
            <a:ext cx="1809750" cy="519113"/>
          </a:xfrm>
          <a:prstGeom prst="rect">
            <a:avLst/>
          </a:prstGeom>
          <a:noFill/>
          <a:ln w="9525">
            <a:noFill/>
            <a:miter lim="800000"/>
            <a:headEnd/>
            <a:tailEnd/>
          </a:ln>
        </p:spPr>
        <p:txBody>
          <a:bodyPr wrap="none">
            <a:spAutoFit/>
          </a:bodyPr>
          <a:lstStyle/>
          <a:p>
            <a:pPr algn="ctr"/>
            <a:r>
              <a:rPr lang="en-GB" sz="2800">
                <a:solidFill>
                  <a:schemeClr val="bg1"/>
                </a:solidFill>
                <a:latin typeface="Comic Sans MS" pitchFamily="66" charset="0"/>
              </a:rPr>
              <a:t>Factor Va</a:t>
            </a:r>
          </a:p>
        </p:txBody>
      </p:sp>
      <p:sp>
        <p:nvSpPr>
          <p:cNvPr id="53253" name="Text Box 7"/>
          <p:cNvSpPr txBox="1">
            <a:spLocks noChangeArrowheads="1"/>
          </p:cNvSpPr>
          <p:nvPr/>
        </p:nvSpPr>
        <p:spPr bwMode="auto">
          <a:xfrm>
            <a:off x="820738" y="5665788"/>
            <a:ext cx="2903537" cy="457200"/>
          </a:xfrm>
          <a:prstGeom prst="rect">
            <a:avLst/>
          </a:prstGeom>
          <a:noFill/>
          <a:ln w="9525">
            <a:noFill/>
            <a:miter lim="800000"/>
            <a:headEnd/>
            <a:tailEnd/>
          </a:ln>
        </p:spPr>
        <p:txBody>
          <a:bodyPr wrap="none">
            <a:spAutoFit/>
          </a:bodyPr>
          <a:lstStyle/>
          <a:p>
            <a:r>
              <a:rPr lang="en-GB" sz="2400">
                <a:solidFill>
                  <a:srgbClr val="FFFF02"/>
                </a:solidFill>
                <a:latin typeface="Comic Sans MS" pitchFamily="66" charset="0"/>
              </a:rPr>
              <a:t>Model of factor Va</a:t>
            </a:r>
          </a:p>
        </p:txBody>
      </p:sp>
      <p:sp>
        <p:nvSpPr>
          <p:cNvPr id="53254" name="Text Box 8"/>
          <p:cNvSpPr txBox="1">
            <a:spLocks noChangeArrowheads="1"/>
          </p:cNvSpPr>
          <p:nvPr/>
        </p:nvSpPr>
        <p:spPr bwMode="auto">
          <a:xfrm>
            <a:off x="458788" y="6323013"/>
            <a:ext cx="3975100" cy="304800"/>
          </a:xfrm>
          <a:prstGeom prst="rect">
            <a:avLst/>
          </a:prstGeom>
          <a:noFill/>
          <a:ln w="9525">
            <a:noFill/>
            <a:miter lim="800000"/>
            <a:headEnd/>
            <a:tailEnd/>
          </a:ln>
        </p:spPr>
        <p:txBody>
          <a:bodyPr wrap="none">
            <a:spAutoFit/>
          </a:bodyPr>
          <a:lstStyle/>
          <a:p>
            <a:r>
              <a:rPr lang="en-GB" sz="1400">
                <a:solidFill>
                  <a:srgbClr val="FFFF02"/>
                </a:solidFill>
                <a:latin typeface="Comic Sans MS" pitchFamily="66" charset="0"/>
              </a:rPr>
              <a:t>Pellequer </a:t>
            </a:r>
            <a:r>
              <a:rPr lang="en-GB" sz="1400" i="1">
                <a:solidFill>
                  <a:srgbClr val="FFFF02"/>
                </a:solidFill>
                <a:latin typeface="Comic Sans MS" pitchFamily="66" charset="0"/>
              </a:rPr>
              <a:t>et al</a:t>
            </a:r>
            <a:r>
              <a:rPr lang="en-GB" sz="1400">
                <a:solidFill>
                  <a:srgbClr val="FFFF02"/>
                </a:solidFill>
                <a:latin typeface="Comic Sans MS" pitchFamily="66" charset="0"/>
              </a:rPr>
              <a:t> Thromb Haemost 2000;</a:t>
            </a:r>
            <a:r>
              <a:rPr lang="en-GB" sz="1400" u="sng">
                <a:solidFill>
                  <a:srgbClr val="FFFF02"/>
                </a:solidFill>
                <a:latin typeface="Comic Sans MS" pitchFamily="66" charset="0"/>
              </a:rPr>
              <a:t>84</a:t>
            </a:r>
            <a:r>
              <a:rPr lang="en-GB" sz="1400">
                <a:solidFill>
                  <a:srgbClr val="FFFF02"/>
                </a:solidFill>
                <a:latin typeface="Comic Sans MS" pitchFamily="66" charset="0"/>
              </a:rPr>
              <a:t>,849</a:t>
            </a:r>
            <a:endParaRPr lang="en-GB">
              <a:solidFill>
                <a:srgbClr val="FFFF02"/>
              </a:solidFill>
              <a:latin typeface="Comic Sans MS" pitchFamily="66" charset="0"/>
            </a:endParaRPr>
          </a:p>
        </p:txBody>
      </p:sp>
      <p:pic>
        <p:nvPicPr>
          <p:cNvPr id="53255" name="Picture 9" descr="FVa"/>
          <p:cNvPicPr>
            <a:picLocks noChangeAspect="1" noChangeArrowheads="1"/>
          </p:cNvPicPr>
          <p:nvPr/>
        </p:nvPicPr>
        <p:blipFill>
          <a:blip r:embed="rId4" cstate="print"/>
          <a:srcRect/>
          <a:stretch>
            <a:fillRect/>
          </a:stretch>
        </p:blipFill>
        <p:spPr bwMode="auto">
          <a:xfrm>
            <a:off x="5029200" y="2133600"/>
            <a:ext cx="3733800" cy="3336925"/>
          </a:xfrm>
          <a:prstGeom prst="rect">
            <a:avLst/>
          </a:prstGeom>
          <a:noFill/>
          <a:ln w="9525">
            <a:noFill/>
            <a:miter lim="800000"/>
            <a:headEnd/>
            <a:tailEnd/>
          </a:ln>
        </p:spPr>
      </p:pic>
      <p:sp>
        <p:nvSpPr>
          <p:cNvPr id="53256" name="Line 10"/>
          <p:cNvSpPr>
            <a:spLocks noChangeShapeType="1"/>
          </p:cNvSpPr>
          <p:nvPr/>
        </p:nvSpPr>
        <p:spPr bwMode="auto">
          <a:xfrm flipH="1">
            <a:off x="1828800" y="3276600"/>
            <a:ext cx="5181600" cy="76200"/>
          </a:xfrm>
          <a:prstGeom prst="line">
            <a:avLst/>
          </a:prstGeom>
          <a:noFill/>
          <a:ln w="38100">
            <a:solidFill>
              <a:schemeClr val="hlink"/>
            </a:solidFill>
            <a:round/>
            <a:headEnd/>
            <a:tailEnd type="triangle" w="med" len="med"/>
          </a:ln>
        </p:spPr>
        <p:txBody>
          <a:bodyPr/>
          <a:lstStyle/>
          <a:p>
            <a:endParaRPr lang="en-US"/>
          </a:p>
        </p:txBody>
      </p:sp>
      <p:sp>
        <p:nvSpPr>
          <p:cNvPr id="53257" name="Line 11"/>
          <p:cNvSpPr>
            <a:spLocks noChangeShapeType="1"/>
          </p:cNvSpPr>
          <p:nvPr/>
        </p:nvSpPr>
        <p:spPr bwMode="auto">
          <a:xfrm flipH="1">
            <a:off x="1219200" y="3733800"/>
            <a:ext cx="5410200" cy="304800"/>
          </a:xfrm>
          <a:prstGeom prst="line">
            <a:avLst/>
          </a:prstGeom>
          <a:noFill/>
          <a:ln w="38100">
            <a:solidFill>
              <a:schemeClr val="accent2"/>
            </a:solidFill>
            <a:round/>
            <a:headEnd/>
            <a:tailEnd type="triangle" w="med" len="med"/>
          </a:ln>
        </p:spPr>
        <p:txBody>
          <a:bodyPr/>
          <a:lstStyle/>
          <a:p>
            <a:endParaRPr lang="en-US"/>
          </a:p>
        </p:txBody>
      </p:sp>
      <p:sp>
        <p:nvSpPr>
          <p:cNvPr id="53258" name="Text Box 12"/>
          <p:cNvSpPr txBox="1">
            <a:spLocks noChangeArrowheads="1"/>
          </p:cNvSpPr>
          <p:nvPr/>
        </p:nvSpPr>
        <p:spPr bwMode="auto">
          <a:xfrm>
            <a:off x="4953000" y="1524000"/>
            <a:ext cx="3783013" cy="457200"/>
          </a:xfrm>
          <a:prstGeom prst="rect">
            <a:avLst/>
          </a:prstGeom>
          <a:noFill/>
          <a:ln w="9525">
            <a:noFill/>
            <a:miter lim="800000"/>
            <a:headEnd/>
            <a:tailEnd/>
          </a:ln>
        </p:spPr>
        <p:txBody>
          <a:bodyPr wrap="none">
            <a:spAutoFit/>
          </a:bodyPr>
          <a:lstStyle/>
          <a:p>
            <a:r>
              <a:rPr lang="en-GB" sz="2400">
                <a:solidFill>
                  <a:schemeClr val="bg1"/>
                </a:solidFill>
                <a:latin typeface="Comic Sans MS" pitchFamily="66" charset="0"/>
              </a:rPr>
              <a:t>APC cleavage sites in FVa</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33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3316" name="Rectangle 4"/>
          <p:cNvSpPr>
            <a:spLocks noChangeArrowheads="1"/>
          </p:cNvSpPr>
          <p:nvPr/>
        </p:nvSpPr>
        <p:spPr bwMode="auto">
          <a:xfrm>
            <a:off x="1252538" y="4410075"/>
            <a:ext cx="39528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t>
            </a:r>
            <a:endParaRPr lang="en-GB" sz="3600">
              <a:latin typeface="Times New Roman" pitchFamily="18" charset="0"/>
            </a:endParaRPr>
          </a:p>
        </p:txBody>
      </p:sp>
      <p:sp>
        <p:nvSpPr>
          <p:cNvPr id="13317" name="Rectangle 5"/>
          <p:cNvSpPr>
            <a:spLocks noChangeArrowheads="1"/>
          </p:cNvSpPr>
          <p:nvPr/>
        </p:nvSpPr>
        <p:spPr bwMode="auto">
          <a:xfrm>
            <a:off x="525463" y="44100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grpSp>
        <p:nvGrpSpPr>
          <p:cNvPr id="13318" name="Group 6"/>
          <p:cNvGrpSpPr>
            <a:grpSpLocks/>
          </p:cNvGrpSpPr>
          <p:nvPr/>
        </p:nvGrpSpPr>
        <p:grpSpPr bwMode="auto">
          <a:xfrm>
            <a:off x="947738" y="3867150"/>
            <a:ext cx="136525" cy="485775"/>
            <a:chOff x="597" y="2436"/>
            <a:chExt cx="86" cy="306"/>
          </a:xfrm>
        </p:grpSpPr>
        <p:sp>
          <p:nvSpPr>
            <p:cNvPr id="13325" name="Freeform 7"/>
            <p:cNvSpPr>
              <a:spLocks/>
            </p:cNvSpPr>
            <p:nvPr/>
          </p:nvSpPr>
          <p:spPr bwMode="auto">
            <a:xfrm>
              <a:off x="597" y="2436"/>
              <a:ext cx="86" cy="114"/>
            </a:xfrm>
            <a:custGeom>
              <a:avLst/>
              <a:gdLst>
                <a:gd name="T0" fmla="*/ 43 w 86"/>
                <a:gd name="T1" fmla="*/ 0 h 114"/>
                <a:gd name="T2" fmla="*/ 86 w 86"/>
                <a:gd name="T3" fmla="*/ 114 h 114"/>
                <a:gd name="T4" fmla="*/ 43 w 86"/>
                <a:gd name="T5" fmla="*/ 114 h 114"/>
                <a:gd name="T6" fmla="*/ 0 w 86"/>
                <a:gd name="T7" fmla="*/ 114 h 114"/>
                <a:gd name="T8" fmla="*/ 43 w 86"/>
                <a:gd name="T9" fmla="*/ 0 h 114"/>
                <a:gd name="T10" fmla="*/ 0 60000 65536"/>
                <a:gd name="T11" fmla="*/ 0 60000 65536"/>
                <a:gd name="T12" fmla="*/ 0 60000 65536"/>
                <a:gd name="T13" fmla="*/ 0 60000 65536"/>
                <a:gd name="T14" fmla="*/ 0 60000 65536"/>
                <a:gd name="T15" fmla="*/ 0 w 86"/>
                <a:gd name="T16" fmla="*/ 0 h 114"/>
                <a:gd name="T17" fmla="*/ 86 w 86"/>
                <a:gd name="T18" fmla="*/ 114 h 114"/>
              </a:gdLst>
              <a:ahLst/>
              <a:cxnLst>
                <a:cxn ang="T10">
                  <a:pos x="T0" y="T1"/>
                </a:cxn>
                <a:cxn ang="T11">
                  <a:pos x="T2" y="T3"/>
                </a:cxn>
                <a:cxn ang="T12">
                  <a:pos x="T4" y="T5"/>
                </a:cxn>
                <a:cxn ang="T13">
                  <a:pos x="T6" y="T7"/>
                </a:cxn>
                <a:cxn ang="T14">
                  <a:pos x="T8" y="T9"/>
                </a:cxn>
              </a:cxnLst>
              <a:rect l="T15" t="T16" r="T17" b="T18"/>
              <a:pathLst>
                <a:path w="86" h="114">
                  <a:moveTo>
                    <a:pt x="43" y="0"/>
                  </a:moveTo>
                  <a:lnTo>
                    <a:pt x="86" y="114"/>
                  </a:lnTo>
                  <a:lnTo>
                    <a:pt x="43" y="114"/>
                  </a:lnTo>
                  <a:lnTo>
                    <a:pt x="0" y="114"/>
                  </a:lnTo>
                  <a:lnTo>
                    <a:pt x="43" y="0"/>
                  </a:lnTo>
                  <a:close/>
                </a:path>
              </a:pathLst>
            </a:custGeom>
            <a:noFill/>
            <a:ln w="9525">
              <a:noFill/>
              <a:round/>
              <a:headEnd/>
              <a:tailEnd/>
            </a:ln>
          </p:spPr>
          <p:txBody>
            <a:bodyPr/>
            <a:lstStyle/>
            <a:p>
              <a:endParaRPr lang="en-US"/>
            </a:p>
          </p:txBody>
        </p:sp>
        <p:sp>
          <p:nvSpPr>
            <p:cNvPr id="13326" name="Line 8"/>
            <p:cNvSpPr>
              <a:spLocks noChangeShapeType="1"/>
            </p:cNvSpPr>
            <p:nvPr/>
          </p:nvSpPr>
          <p:spPr bwMode="auto">
            <a:xfrm flipV="1">
              <a:off x="640" y="2550"/>
              <a:ext cx="1" cy="192"/>
            </a:xfrm>
            <a:prstGeom prst="line">
              <a:avLst/>
            </a:prstGeom>
            <a:noFill/>
            <a:ln w="33338">
              <a:solidFill>
                <a:srgbClr val="000000"/>
              </a:solidFill>
              <a:round/>
              <a:headEnd/>
              <a:tailEnd/>
            </a:ln>
          </p:spPr>
          <p:txBody>
            <a:bodyPr/>
            <a:lstStyle/>
            <a:p>
              <a:endParaRPr lang="en-US"/>
            </a:p>
          </p:txBody>
        </p:sp>
      </p:grpSp>
      <p:sp>
        <p:nvSpPr>
          <p:cNvPr id="13319" name="Rectangle 9"/>
          <p:cNvSpPr>
            <a:spLocks noChangeArrowheads="1"/>
          </p:cNvSpPr>
          <p:nvPr/>
        </p:nvSpPr>
        <p:spPr bwMode="auto">
          <a:xfrm>
            <a:off x="322263" y="4752975"/>
            <a:ext cx="2624137" cy="200025"/>
          </a:xfrm>
          <a:prstGeom prst="rect">
            <a:avLst/>
          </a:prstGeom>
          <a:solidFill>
            <a:srgbClr val="FFFFFF"/>
          </a:solidFill>
          <a:ln w="9525">
            <a:noFill/>
            <a:miter lim="800000"/>
            <a:headEnd/>
            <a:tailEnd/>
          </a:ln>
        </p:spPr>
        <p:txBody>
          <a:bodyPr/>
          <a:lstStyle/>
          <a:p>
            <a:endParaRPr lang="en-US"/>
          </a:p>
        </p:txBody>
      </p:sp>
      <p:sp>
        <p:nvSpPr>
          <p:cNvPr id="13320" name="Rectangle 10"/>
          <p:cNvSpPr>
            <a:spLocks noChangeArrowheads="1"/>
          </p:cNvSpPr>
          <p:nvPr/>
        </p:nvSpPr>
        <p:spPr bwMode="auto">
          <a:xfrm>
            <a:off x="338138" y="4733925"/>
            <a:ext cx="2005012" cy="314325"/>
          </a:xfrm>
          <a:prstGeom prst="rect">
            <a:avLst/>
          </a:prstGeom>
          <a:solidFill>
            <a:schemeClr val="accent1"/>
          </a:solidFill>
          <a:ln w="9525">
            <a:solidFill>
              <a:schemeClr val="bg1"/>
            </a:solidFill>
            <a:miter lim="800000"/>
            <a:headEnd/>
            <a:tailEnd/>
          </a:ln>
        </p:spPr>
        <p:txBody>
          <a:bodyPr wrap="none" lIns="0" tIns="0" rIns="0" bIns="0">
            <a:spAutoFit/>
          </a:bodyPr>
          <a:lstStyle/>
          <a:p>
            <a:pPr defTabSz="762000" eaLnBrk="0" hangingPunct="0"/>
            <a:r>
              <a:rPr lang="en-GB" sz="2000" b="1">
                <a:solidFill>
                  <a:srgbClr val="000000"/>
                </a:solidFill>
                <a:latin typeface="Times" charset="0"/>
              </a:rPr>
              <a:t>Extrinsic Pathway</a:t>
            </a:r>
            <a:endParaRPr lang="en-GB" sz="3600">
              <a:latin typeface="Times New Roman" pitchFamily="18" charset="0"/>
            </a:endParaRPr>
          </a:p>
        </p:txBody>
      </p:sp>
      <p:grpSp>
        <p:nvGrpSpPr>
          <p:cNvPr id="13321" name="Group 11"/>
          <p:cNvGrpSpPr>
            <a:grpSpLocks/>
          </p:cNvGrpSpPr>
          <p:nvPr/>
        </p:nvGrpSpPr>
        <p:grpSpPr bwMode="auto">
          <a:xfrm>
            <a:off x="660400" y="3695700"/>
            <a:ext cx="808038" cy="244475"/>
            <a:chOff x="416" y="2328"/>
            <a:chExt cx="509" cy="154"/>
          </a:xfrm>
        </p:grpSpPr>
        <p:sp>
          <p:nvSpPr>
            <p:cNvPr id="13323" name="Rectangle 12"/>
            <p:cNvSpPr>
              <a:spLocks noChangeArrowheads="1"/>
            </p:cNvSpPr>
            <p:nvPr/>
          </p:nvSpPr>
          <p:spPr bwMode="auto">
            <a:xfrm>
              <a:off x="619" y="2328"/>
              <a:ext cx="306"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3324" name="Rectangle 13"/>
            <p:cNvSpPr>
              <a:spLocks noChangeArrowheads="1"/>
            </p:cNvSpPr>
            <p:nvPr/>
          </p:nvSpPr>
          <p:spPr bwMode="auto">
            <a:xfrm>
              <a:off x="416" y="2328"/>
              <a:ext cx="19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grpSp>
      <p:sp>
        <p:nvSpPr>
          <p:cNvPr id="13322" name="Rectangle 14"/>
          <p:cNvSpPr>
            <a:spLocks noChangeArrowheads="1"/>
          </p:cNvSpPr>
          <p:nvPr/>
        </p:nvSpPr>
        <p:spPr bwMode="auto">
          <a:xfrm>
            <a:off x="931863" y="4419600"/>
            <a:ext cx="11430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Geneva" charset="0"/>
              </a:rPr>
              <a:t>+</a:t>
            </a:r>
            <a:endParaRPr lang="en-GB" sz="36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25663" y="436563"/>
            <a:ext cx="4894262" cy="457200"/>
          </a:xfrm>
          <a:prstGeom prst="rect">
            <a:avLst/>
          </a:prstGeom>
          <a:noFill/>
          <a:ln w="9525">
            <a:noFill/>
            <a:miter lim="800000"/>
            <a:headEnd/>
            <a:tailEnd/>
          </a:ln>
        </p:spPr>
        <p:txBody>
          <a:bodyPr wrap="none">
            <a:spAutoFit/>
          </a:bodyPr>
          <a:lstStyle/>
          <a:p>
            <a:pPr algn="ctr"/>
            <a:r>
              <a:rPr lang="en-GB" sz="2400">
                <a:solidFill>
                  <a:schemeClr val="bg1"/>
                </a:solidFill>
                <a:latin typeface="Comic Sans MS" pitchFamily="66" charset="0"/>
              </a:rPr>
              <a:t>Inactivation of Factor Va By APC</a:t>
            </a:r>
          </a:p>
        </p:txBody>
      </p:sp>
      <p:sp>
        <p:nvSpPr>
          <p:cNvPr id="54275" name="Text Box 3"/>
          <p:cNvSpPr txBox="1">
            <a:spLocks noChangeArrowheads="1"/>
          </p:cNvSpPr>
          <p:nvPr/>
        </p:nvSpPr>
        <p:spPr bwMode="auto">
          <a:xfrm>
            <a:off x="425450" y="5029200"/>
            <a:ext cx="8185150" cy="1187450"/>
          </a:xfrm>
          <a:prstGeom prst="rect">
            <a:avLst/>
          </a:prstGeom>
          <a:noFill/>
          <a:ln w="9525">
            <a:noFill/>
            <a:miter lim="800000"/>
            <a:headEnd/>
            <a:tailEnd/>
          </a:ln>
        </p:spPr>
        <p:txBody>
          <a:bodyPr>
            <a:spAutoFit/>
          </a:bodyPr>
          <a:lstStyle/>
          <a:p>
            <a:pPr algn="ctr"/>
            <a:r>
              <a:rPr lang="en-GB" sz="2400">
                <a:solidFill>
                  <a:srgbClr val="FFFF02"/>
                </a:solidFill>
                <a:latin typeface="Comic Sans MS" pitchFamily="66" charset="0"/>
              </a:rPr>
              <a:t>Inactivation occurs on anionic phospholipid surfaces,</a:t>
            </a:r>
          </a:p>
          <a:p>
            <a:pPr algn="ctr"/>
            <a:r>
              <a:rPr lang="en-GB" sz="2400">
                <a:solidFill>
                  <a:srgbClr val="FFFF02"/>
                </a:solidFill>
                <a:latin typeface="Comic Sans MS" pitchFamily="66" charset="0"/>
              </a:rPr>
              <a:t> e.g. activated platelet and endothelial cell membranes AT THE EDGE OF THE INJURED AREA</a:t>
            </a:r>
          </a:p>
        </p:txBody>
      </p:sp>
      <p:pic>
        <p:nvPicPr>
          <p:cNvPr id="54276" name="Picture 4" descr="FVaInact"/>
          <p:cNvPicPr>
            <a:picLocks noChangeAspect="1" noChangeArrowheads="1"/>
          </p:cNvPicPr>
          <p:nvPr/>
        </p:nvPicPr>
        <p:blipFill>
          <a:blip r:embed="rId3" cstate="print"/>
          <a:srcRect/>
          <a:stretch>
            <a:fillRect/>
          </a:stretch>
        </p:blipFill>
        <p:spPr bwMode="auto">
          <a:xfrm>
            <a:off x="381000" y="1447800"/>
            <a:ext cx="8534400" cy="3238500"/>
          </a:xfrm>
          <a:prstGeom prst="rect">
            <a:avLst/>
          </a:prstGeom>
          <a:noFill/>
          <a:ln w="9525">
            <a:solidFill>
              <a:srgbClr val="FF0000"/>
            </a:solidFill>
            <a:miter lim="800000"/>
            <a:headEnd/>
            <a:tailEnd/>
          </a:ln>
        </p:spPr>
      </p:pic>
      <p:sp>
        <p:nvSpPr>
          <p:cNvPr id="105477" name="Text Box 5"/>
          <p:cNvSpPr txBox="1">
            <a:spLocks noChangeArrowheads="1"/>
          </p:cNvSpPr>
          <p:nvPr/>
        </p:nvSpPr>
        <p:spPr bwMode="auto">
          <a:xfrm>
            <a:off x="5943600" y="4648200"/>
            <a:ext cx="3016250" cy="396875"/>
          </a:xfrm>
          <a:prstGeom prst="rect">
            <a:avLst/>
          </a:prstGeom>
          <a:noFill/>
          <a:ln w="9525">
            <a:noFill/>
            <a:miter lim="800000"/>
            <a:headEnd/>
            <a:tailEnd/>
          </a:ln>
          <a:effectLst/>
        </p:spPr>
        <p:txBody>
          <a:bodyPr wrap="none">
            <a:spAutoFit/>
          </a:bodyPr>
          <a:lstStyle/>
          <a:p>
            <a:pPr>
              <a:defRPr/>
            </a:pPr>
            <a:r>
              <a:rPr lang="en-GB" sz="2000" b="1">
                <a:solidFill>
                  <a:srgbClr val="FF0000"/>
                </a:solidFill>
                <a:effectLst>
                  <a:outerShdw blurRad="38100" dist="38100" dir="2700000" algn="tl">
                    <a:srgbClr val="000000"/>
                  </a:outerShdw>
                </a:effectLst>
                <a:latin typeface="Comic Sans MS" pitchFamily="66" charset="0"/>
              </a:rPr>
              <a:t>FVai = inactivated FVa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62000" y="304800"/>
            <a:ext cx="7772400" cy="1555750"/>
          </a:xfrm>
          <a:prstGeom prst="rect">
            <a:avLst/>
          </a:prstGeom>
          <a:noFill/>
          <a:ln w="9525">
            <a:noFill/>
            <a:miter lim="800000"/>
            <a:headEnd/>
            <a:tailEnd/>
          </a:ln>
        </p:spPr>
        <p:txBody>
          <a:bodyPr>
            <a:spAutoFit/>
          </a:bodyPr>
          <a:lstStyle/>
          <a:p>
            <a:pPr algn="ctr"/>
            <a:r>
              <a:rPr lang="en-GB" sz="2400">
                <a:solidFill>
                  <a:schemeClr val="bg1"/>
                </a:solidFill>
                <a:latin typeface="Comic Sans MS" pitchFamily="66" charset="0"/>
              </a:rPr>
              <a:t>Factor V Leiden (Arg506Gln)</a:t>
            </a:r>
          </a:p>
          <a:p>
            <a:r>
              <a:rPr lang="en-GB">
                <a:solidFill>
                  <a:schemeClr val="bg1"/>
                </a:solidFill>
                <a:latin typeface="Comic Sans MS" pitchFamily="66" charset="0"/>
              </a:rPr>
              <a:t>FV Leiden (Arg506Gln) </a:t>
            </a:r>
          </a:p>
          <a:p>
            <a:pPr>
              <a:buFontTx/>
              <a:buChar char="-"/>
            </a:pPr>
            <a:r>
              <a:rPr lang="en-GB">
                <a:solidFill>
                  <a:schemeClr val="bg1"/>
                </a:solidFill>
                <a:latin typeface="Comic Sans MS" pitchFamily="66" charset="0"/>
              </a:rPr>
              <a:t>mutation/polymorhism present in ~5% of white Caucasians </a:t>
            </a:r>
          </a:p>
          <a:p>
            <a:pPr>
              <a:buFontTx/>
              <a:buChar char="-"/>
            </a:pPr>
            <a:r>
              <a:rPr lang="en-GB">
                <a:solidFill>
                  <a:schemeClr val="bg1"/>
                </a:solidFill>
                <a:latin typeface="Comic Sans MS" pitchFamily="66" charset="0"/>
              </a:rPr>
              <a:t>associated with “APC-resistance”</a:t>
            </a:r>
          </a:p>
          <a:p>
            <a:pPr>
              <a:buFontTx/>
              <a:buChar char="-"/>
            </a:pPr>
            <a:r>
              <a:rPr lang="en-GB">
                <a:solidFill>
                  <a:schemeClr val="bg1"/>
                </a:solidFill>
                <a:latin typeface="Comic Sans MS" pitchFamily="66" charset="0"/>
              </a:rPr>
              <a:t>most prevalent genetic thrombophilia in people of European descent</a:t>
            </a:r>
            <a:endParaRPr lang="en-GB" sz="2400">
              <a:solidFill>
                <a:schemeClr val="bg1"/>
              </a:solidFill>
              <a:latin typeface="Comic Sans MS" pitchFamily="66" charset="0"/>
            </a:endParaRPr>
          </a:p>
        </p:txBody>
      </p:sp>
      <p:pic>
        <p:nvPicPr>
          <p:cNvPr id="55299" name="Picture 3" descr="fv2"/>
          <p:cNvPicPr>
            <a:picLocks noChangeAspect="1" noChangeArrowheads="1"/>
          </p:cNvPicPr>
          <p:nvPr/>
        </p:nvPicPr>
        <p:blipFill>
          <a:blip r:embed="rId3" cstate="print"/>
          <a:srcRect/>
          <a:stretch>
            <a:fillRect/>
          </a:stretch>
        </p:blipFill>
        <p:spPr bwMode="auto">
          <a:xfrm>
            <a:off x="685800" y="2205038"/>
            <a:ext cx="3238500" cy="3201987"/>
          </a:xfrm>
          <a:prstGeom prst="rect">
            <a:avLst/>
          </a:prstGeom>
          <a:noFill/>
          <a:ln w="9525">
            <a:noFill/>
            <a:miter lim="800000"/>
            <a:headEnd/>
            <a:tailEnd/>
          </a:ln>
        </p:spPr>
      </p:pic>
      <p:grpSp>
        <p:nvGrpSpPr>
          <p:cNvPr id="55300" name="Group 4"/>
          <p:cNvGrpSpPr>
            <a:grpSpLocks/>
          </p:cNvGrpSpPr>
          <p:nvPr/>
        </p:nvGrpSpPr>
        <p:grpSpPr bwMode="auto">
          <a:xfrm>
            <a:off x="685800" y="5257800"/>
            <a:ext cx="3276600" cy="76200"/>
            <a:chOff x="432" y="3264"/>
            <a:chExt cx="2400" cy="48"/>
          </a:xfrm>
        </p:grpSpPr>
        <p:sp>
          <p:nvSpPr>
            <p:cNvPr id="55307" name="Line 5"/>
            <p:cNvSpPr>
              <a:spLocks noChangeShapeType="1"/>
            </p:cNvSpPr>
            <p:nvPr/>
          </p:nvSpPr>
          <p:spPr bwMode="auto">
            <a:xfrm>
              <a:off x="432" y="3264"/>
              <a:ext cx="2400" cy="0"/>
            </a:xfrm>
            <a:prstGeom prst="line">
              <a:avLst/>
            </a:prstGeom>
            <a:noFill/>
            <a:ln w="9525">
              <a:solidFill>
                <a:srgbClr val="000000"/>
              </a:solidFill>
              <a:round/>
              <a:headEnd/>
              <a:tailEnd/>
            </a:ln>
          </p:spPr>
          <p:txBody>
            <a:bodyPr/>
            <a:lstStyle/>
            <a:p>
              <a:endParaRPr lang="en-US"/>
            </a:p>
          </p:txBody>
        </p:sp>
        <p:sp>
          <p:nvSpPr>
            <p:cNvPr id="55308" name="Line 6"/>
            <p:cNvSpPr>
              <a:spLocks noChangeShapeType="1"/>
            </p:cNvSpPr>
            <p:nvPr/>
          </p:nvSpPr>
          <p:spPr bwMode="auto">
            <a:xfrm>
              <a:off x="432" y="3312"/>
              <a:ext cx="2400" cy="0"/>
            </a:xfrm>
            <a:prstGeom prst="line">
              <a:avLst/>
            </a:prstGeom>
            <a:noFill/>
            <a:ln w="9525">
              <a:solidFill>
                <a:srgbClr val="000000"/>
              </a:solidFill>
              <a:round/>
              <a:headEnd/>
              <a:tailEnd/>
            </a:ln>
          </p:spPr>
          <p:txBody>
            <a:bodyPr/>
            <a:lstStyle/>
            <a:p>
              <a:endParaRPr lang="en-US"/>
            </a:p>
          </p:txBody>
        </p:sp>
      </p:grpSp>
      <p:pic>
        <p:nvPicPr>
          <p:cNvPr id="55301" name="Picture 7" descr="FVa"/>
          <p:cNvPicPr>
            <a:picLocks noChangeAspect="1" noChangeArrowheads="1"/>
          </p:cNvPicPr>
          <p:nvPr/>
        </p:nvPicPr>
        <p:blipFill>
          <a:blip r:embed="rId4" cstate="print"/>
          <a:srcRect/>
          <a:stretch>
            <a:fillRect/>
          </a:stretch>
        </p:blipFill>
        <p:spPr bwMode="auto">
          <a:xfrm>
            <a:off x="4953000" y="2286000"/>
            <a:ext cx="3733800" cy="3336925"/>
          </a:xfrm>
          <a:prstGeom prst="rect">
            <a:avLst/>
          </a:prstGeom>
          <a:noFill/>
          <a:ln w="9525">
            <a:noFill/>
            <a:miter lim="800000"/>
            <a:headEnd/>
            <a:tailEnd/>
          </a:ln>
        </p:spPr>
      </p:pic>
      <p:sp>
        <p:nvSpPr>
          <p:cNvPr id="55302" name="Freeform 8"/>
          <p:cNvSpPr>
            <a:spLocks/>
          </p:cNvSpPr>
          <p:nvPr/>
        </p:nvSpPr>
        <p:spPr bwMode="auto">
          <a:xfrm>
            <a:off x="5003800" y="2286000"/>
            <a:ext cx="3535363" cy="1600200"/>
          </a:xfrm>
          <a:custGeom>
            <a:avLst/>
            <a:gdLst>
              <a:gd name="T0" fmla="*/ 336 w 2163"/>
              <a:gd name="T1" fmla="*/ 1056 h 1056"/>
              <a:gd name="T2" fmla="*/ 672 w 2163"/>
              <a:gd name="T3" fmla="*/ 1008 h 1056"/>
              <a:gd name="T4" fmla="*/ 864 w 2163"/>
              <a:gd name="T5" fmla="*/ 960 h 1056"/>
              <a:gd name="T6" fmla="*/ 864 w 2163"/>
              <a:gd name="T7" fmla="*/ 672 h 1056"/>
              <a:gd name="T8" fmla="*/ 1008 w 2163"/>
              <a:gd name="T9" fmla="*/ 672 h 1056"/>
              <a:gd name="T10" fmla="*/ 1152 w 2163"/>
              <a:gd name="T11" fmla="*/ 624 h 1056"/>
              <a:gd name="T12" fmla="*/ 1488 w 2163"/>
              <a:gd name="T13" fmla="*/ 624 h 1056"/>
              <a:gd name="T14" fmla="*/ 1488 w 2163"/>
              <a:gd name="T15" fmla="*/ 816 h 1056"/>
              <a:gd name="T16" fmla="*/ 1584 w 2163"/>
              <a:gd name="T17" fmla="*/ 1008 h 1056"/>
              <a:gd name="T18" fmla="*/ 1968 w 2163"/>
              <a:gd name="T19" fmla="*/ 720 h 1056"/>
              <a:gd name="T20" fmla="*/ 2160 w 2163"/>
              <a:gd name="T21" fmla="*/ 192 h 1056"/>
              <a:gd name="T22" fmla="*/ 2142 w 2163"/>
              <a:gd name="T23" fmla="*/ 168 h 1056"/>
              <a:gd name="T24" fmla="*/ 2016 w 2163"/>
              <a:gd name="T25" fmla="*/ 0 h 1056"/>
              <a:gd name="T26" fmla="*/ 0 w 2163"/>
              <a:gd name="T27" fmla="*/ 0 h 1056"/>
              <a:gd name="T28" fmla="*/ 144 w 2163"/>
              <a:gd name="T29" fmla="*/ 720 h 1056"/>
              <a:gd name="T30" fmla="*/ 384 w 2163"/>
              <a:gd name="T31" fmla="*/ 1056 h 10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3"/>
              <a:gd name="T49" fmla="*/ 0 h 1056"/>
              <a:gd name="T50" fmla="*/ 2163 w 2163"/>
              <a:gd name="T51" fmla="*/ 1056 h 10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3" h="1056">
                <a:moveTo>
                  <a:pt x="336" y="1056"/>
                </a:moveTo>
                <a:lnTo>
                  <a:pt x="672" y="1008"/>
                </a:lnTo>
                <a:lnTo>
                  <a:pt x="864" y="960"/>
                </a:lnTo>
                <a:lnTo>
                  <a:pt x="864" y="672"/>
                </a:lnTo>
                <a:lnTo>
                  <a:pt x="1008" y="672"/>
                </a:lnTo>
                <a:lnTo>
                  <a:pt x="1152" y="624"/>
                </a:lnTo>
                <a:lnTo>
                  <a:pt x="1488" y="624"/>
                </a:lnTo>
                <a:lnTo>
                  <a:pt x="1488" y="816"/>
                </a:lnTo>
                <a:lnTo>
                  <a:pt x="1584" y="1008"/>
                </a:lnTo>
                <a:lnTo>
                  <a:pt x="1968" y="720"/>
                </a:lnTo>
                <a:cubicBezTo>
                  <a:pt x="2032" y="544"/>
                  <a:pt x="2103" y="370"/>
                  <a:pt x="2160" y="192"/>
                </a:cubicBezTo>
                <a:cubicBezTo>
                  <a:pt x="2163" y="182"/>
                  <a:pt x="2142" y="168"/>
                  <a:pt x="2142" y="168"/>
                </a:cubicBezTo>
                <a:lnTo>
                  <a:pt x="2016" y="0"/>
                </a:lnTo>
                <a:lnTo>
                  <a:pt x="0" y="0"/>
                </a:lnTo>
                <a:lnTo>
                  <a:pt x="144" y="720"/>
                </a:lnTo>
                <a:lnTo>
                  <a:pt x="384" y="1056"/>
                </a:lnTo>
              </a:path>
            </a:pathLst>
          </a:custGeom>
          <a:solidFill>
            <a:schemeClr val="bg1"/>
          </a:solidFill>
          <a:ln w="9525">
            <a:noFill/>
            <a:round/>
            <a:headEnd/>
            <a:tailEnd/>
          </a:ln>
        </p:spPr>
        <p:txBody>
          <a:bodyPr wrap="none" anchor="ctr"/>
          <a:lstStyle/>
          <a:p>
            <a:endParaRPr lang="en-US"/>
          </a:p>
        </p:txBody>
      </p:sp>
      <p:sp>
        <p:nvSpPr>
          <p:cNvPr id="55303" name="Text Box 9"/>
          <p:cNvSpPr txBox="1">
            <a:spLocks noChangeArrowheads="1"/>
          </p:cNvSpPr>
          <p:nvPr/>
        </p:nvSpPr>
        <p:spPr bwMode="auto">
          <a:xfrm>
            <a:off x="4953000" y="2286000"/>
            <a:ext cx="1979613" cy="519113"/>
          </a:xfrm>
          <a:prstGeom prst="rect">
            <a:avLst/>
          </a:prstGeom>
          <a:noFill/>
          <a:ln w="9525">
            <a:noFill/>
            <a:miter lim="800000"/>
            <a:headEnd/>
            <a:tailEnd/>
          </a:ln>
        </p:spPr>
        <p:txBody>
          <a:bodyPr wrap="none">
            <a:spAutoFit/>
          </a:bodyPr>
          <a:lstStyle/>
          <a:p>
            <a:r>
              <a:rPr lang="en-GB" sz="2800" b="1">
                <a:solidFill>
                  <a:srgbClr val="040000"/>
                </a:solidFill>
                <a:latin typeface="Comic Sans MS" pitchFamily="66" charset="0"/>
              </a:rPr>
              <a:t>Arg506Gln</a:t>
            </a:r>
          </a:p>
        </p:txBody>
      </p:sp>
      <p:sp>
        <p:nvSpPr>
          <p:cNvPr id="55304" name="Line 10"/>
          <p:cNvSpPr>
            <a:spLocks noChangeShapeType="1"/>
          </p:cNvSpPr>
          <p:nvPr/>
        </p:nvSpPr>
        <p:spPr bwMode="auto">
          <a:xfrm>
            <a:off x="6248400" y="2743200"/>
            <a:ext cx="609600" cy="609600"/>
          </a:xfrm>
          <a:prstGeom prst="line">
            <a:avLst/>
          </a:prstGeom>
          <a:noFill/>
          <a:ln w="38100">
            <a:solidFill>
              <a:schemeClr val="accent1"/>
            </a:solidFill>
            <a:round/>
            <a:headEnd/>
            <a:tailEnd type="triangle" w="med" len="med"/>
          </a:ln>
        </p:spPr>
        <p:txBody>
          <a:bodyPr wrap="none" anchor="ctr"/>
          <a:lstStyle/>
          <a:p>
            <a:endParaRPr lang="en-US"/>
          </a:p>
        </p:txBody>
      </p:sp>
      <p:sp>
        <p:nvSpPr>
          <p:cNvPr id="55305" name="Line 11"/>
          <p:cNvSpPr>
            <a:spLocks noChangeShapeType="1"/>
          </p:cNvSpPr>
          <p:nvPr/>
        </p:nvSpPr>
        <p:spPr bwMode="auto">
          <a:xfrm flipH="1">
            <a:off x="1905000" y="2743200"/>
            <a:ext cx="3505200" cy="533400"/>
          </a:xfrm>
          <a:prstGeom prst="line">
            <a:avLst/>
          </a:prstGeom>
          <a:noFill/>
          <a:ln w="38100">
            <a:solidFill>
              <a:schemeClr val="accent1"/>
            </a:solidFill>
            <a:round/>
            <a:headEnd/>
            <a:tailEnd type="triangle" w="med" len="med"/>
          </a:ln>
        </p:spPr>
        <p:txBody>
          <a:bodyPr/>
          <a:lstStyle/>
          <a:p>
            <a:endParaRPr lang="en-US"/>
          </a:p>
        </p:txBody>
      </p:sp>
      <p:sp>
        <p:nvSpPr>
          <p:cNvPr id="55306" name="Text Box 12"/>
          <p:cNvSpPr txBox="1">
            <a:spLocks noChangeArrowheads="1"/>
          </p:cNvSpPr>
          <p:nvPr/>
        </p:nvSpPr>
        <p:spPr bwMode="auto">
          <a:xfrm>
            <a:off x="365125" y="5721350"/>
            <a:ext cx="6767513" cy="915988"/>
          </a:xfrm>
          <a:prstGeom prst="rect">
            <a:avLst/>
          </a:prstGeom>
          <a:noFill/>
          <a:ln w="9525">
            <a:noFill/>
            <a:miter lim="800000"/>
            <a:headEnd/>
            <a:tailEnd/>
          </a:ln>
        </p:spPr>
        <p:txBody>
          <a:bodyPr wrap="none">
            <a:spAutoFit/>
          </a:bodyPr>
          <a:lstStyle/>
          <a:p>
            <a:r>
              <a:rPr lang="en-GB">
                <a:solidFill>
                  <a:schemeClr val="bg1"/>
                </a:solidFill>
                <a:latin typeface="Comic Sans MS" pitchFamily="66" charset="0"/>
              </a:rPr>
              <a:t>APC generally cleaves after specific Arg residues</a:t>
            </a:r>
          </a:p>
          <a:p>
            <a:r>
              <a:rPr lang="en-GB">
                <a:solidFill>
                  <a:schemeClr val="bg1"/>
                </a:solidFill>
                <a:latin typeface="Comic Sans MS" pitchFamily="66" charset="0"/>
              </a:rPr>
              <a:t>Arg-&gt;Gln substitution prevents proteolysis by APC at 506 site</a:t>
            </a:r>
          </a:p>
          <a:p>
            <a:r>
              <a:rPr lang="en-GB">
                <a:solidFill>
                  <a:schemeClr val="bg1"/>
                </a:solidFill>
                <a:latin typeface="Comic Sans MS" pitchFamily="66" charset="0"/>
              </a:rPr>
              <a:t>i.e. it inhibits “fast” partial inactivation of FVa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ctrTitle"/>
          </p:nvPr>
        </p:nvSpPr>
        <p:spPr>
          <a:ln w="28575">
            <a:solidFill>
              <a:srgbClr val="FF0000"/>
            </a:solidFill>
          </a:ln>
        </p:spPr>
        <p:txBody>
          <a:bodyPr/>
          <a:lstStyle/>
          <a:p>
            <a:pPr eaLnBrk="1" hangingPunct="1"/>
            <a:r>
              <a:rPr lang="en-GB" dirty="0" smtClean="0"/>
              <a:t>Factor V and Factor VIII</a:t>
            </a:r>
          </a:p>
        </p:txBody>
      </p:sp>
      <p:sp>
        <p:nvSpPr>
          <p:cNvPr id="57347" name="Rectangle 5"/>
          <p:cNvSpPr>
            <a:spLocks noGrp="1" noChangeArrowheads="1"/>
          </p:cNvSpPr>
          <p:nvPr>
            <p:ph type="subTitle" idx="1"/>
          </p:nvPr>
        </p:nvSpPr>
        <p:spPr/>
        <p:txBody>
          <a:bodyPr/>
          <a:lstStyle/>
          <a:p>
            <a:pPr eaLnBrk="1" hangingPunct="1"/>
            <a:r>
              <a:rPr lang="en-GB" smtClean="0"/>
              <a:t>How important is cofactor function?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reeform 2"/>
          <p:cNvSpPr>
            <a:spLocks/>
          </p:cNvSpPr>
          <p:nvPr/>
        </p:nvSpPr>
        <p:spPr bwMode="auto">
          <a:xfrm>
            <a:off x="1730375" y="2384425"/>
            <a:ext cx="5695950" cy="3371850"/>
          </a:xfrm>
          <a:custGeom>
            <a:avLst/>
            <a:gdLst>
              <a:gd name="T0" fmla="*/ 0 w 4037"/>
              <a:gd name="T1" fmla="*/ 2124 h 2124"/>
              <a:gd name="T2" fmla="*/ 272 w 4037"/>
              <a:gd name="T3" fmla="*/ 1807 h 2124"/>
              <a:gd name="T4" fmla="*/ 817 w 4037"/>
              <a:gd name="T5" fmla="*/ 809 h 2124"/>
              <a:gd name="T6" fmla="*/ 1452 w 4037"/>
              <a:gd name="T7" fmla="*/ 264 h 2124"/>
              <a:gd name="T8" fmla="*/ 2177 w 4037"/>
              <a:gd name="T9" fmla="*/ 38 h 2124"/>
              <a:gd name="T10" fmla="*/ 4037 w 4037"/>
              <a:gd name="T11" fmla="*/ 38 h 2124"/>
              <a:gd name="T12" fmla="*/ 0 60000 65536"/>
              <a:gd name="T13" fmla="*/ 0 60000 65536"/>
              <a:gd name="T14" fmla="*/ 0 60000 65536"/>
              <a:gd name="T15" fmla="*/ 0 60000 65536"/>
              <a:gd name="T16" fmla="*/ 0 60000 65536"/>
              <a:gd name="T17" fmla="*/ 0 60000 65536"/>
              <a:gd name="T18" fmla="*/ 0 w 4037"/>
              <a:gd name="T19" fmla="*/ 0 h 2124"/>
              <a:gd name="T20" fmla="*/ 4037 w 4037"/>
              <a:gd name="T21" fmla="*/ 2124 h 2124"/>
            </a:gdLst>
            <a:ahLst/>
            <a:cxnLst>
              <a:cxn ang="T12">
                <a:pos x="T0" y="T1"/>
              </a:cxn>
              <a:cxn ang="T13">
                <a:pos x="T2" y="T3"/>
              </a:cxn>
              <a:cxn ang="T14">
                <a:pos x="T4" y="T5"/>
              </a:cxn>
              <a:cxn ang="T15">
                <a:pos x="T6" y="T7"/>
              </a:cxn>
              <a:cxn ang="T16">
                <a:pos x="T8" y="T9"/>
              </a:cxn>
              <a:cxn ang="T17">
                <a:pos x="T10" y="T11"/>
              </a:cxn>
            </a:cxnLst>
            <a:rect l="T18" t="T19" r="T20" b="T21"/>
            <a:pathLst>
              <a:path w="4037" h="2124">
                <a:moveTo>
                  <a:pt x="0" y="2124"/>
                </a:moveTo>
                <a:cubicBezTo>
                  <a:pt x="68" y="2075"/>
                  <a:pt x="136" y="2026"/>
                  <a:pt x="272" y="1807"/>
                </a:cubicBezTo>
                <a:cubicBezTo>
                  <a:pt x="408" y="1588"/>
                  <a:pt x="620" y="1066"/>
                  <a:pt x="817" y="809"/>
                </a:cubicBezTo>
                <a:cubicBezTo>
                  <a:pt x="1014" y="552"/>
                  <a:pt x="1225" y="393"/>
                  <a:pt x="1452" y="264"/>
                </a:cubicBezTo>
                <a:cubicBezTo>
                  <a:pt x="1679" y="135"/>
                  <a:pt x="1746" y="76"/>
                  <a:pt x="2177" y="38"/>
                </a:cubicBezTo>
                <a:cubicBezTo>
                  <a:pt x="2608" y="0"/>
                  <a:pt x="3322" y="19"/>
                  <a:pt x="4037" y="38"/>
                </a:cubicBezTo>
              </a:path>
            </a:pathLst>
          </a:custGeom>
          <a:noFill/>
          <a:ln w="38100">
            <a:solidFill>
              <a:schemeClr val="tx1"/>
            </a:solidFill>
            <a:round/>
            <a:headEnd/>
            <a:tailEnd/>
          </a:ln>
        </p:spPr>
        <p:txBody>
          <a:bodyPr/>
          <a:lstStyle/>
          <a:p>
            <a:endParaRPr lang="en-US"/>
          </a:p>
        </p:txBody>
      </p:sp>
      <p:sp>
        <p:nvSpPr>
          <p:cNvPr id="58371" name="Rectangle 3"/>
          <p:cNvSpPr>
            <a:spLocks noGrp="1" noChangeArrowheads="1"/>
          </p:cNvSpPr>
          <p:nvPr>
            <p:ph type="title"/>
          </p:nvPr>
        </p:nvSpPr>
        <p:spPr>
          <a:xfrm>
            <a:off x="457200" y="115888"/>
            <a:ext cx="8229600" cy="1139825"/>
          </a:xfrm>
        </p:spPr>
        <p:txBody>
          <a:bodyPr/>
          <a:lstStyle/>
          <a:p>
            <a:pPr eaLnBrk="1" hangingPunct="1"/>
            <a:r>
              <a:rPr lang="en-GB" smtClean="0">
                <a:latin typeface="Franklin Gothic Book" pitchFamily="34" charset="0"/>
              </a:rPr>
              <a:t>Coagulation factor activation</a:t>
            </a:r>
          </a:p>
        </p:txBody>
      </p:sp>
      <p:sp>
        <p:nvSpPr>
          <p:cNvPr id="58372" name="Line 4"/>
          <p:cNvSpPr>
            <a:spLocks noChangeShapeType="1"/>
          </p:cNvSpPr>
          <p:nvPr/>
        </p:nvSpPr>
        <p:spPr bwMode="auto">
          <a:xfrm>
            <a:off x="1755775" y="1579563"/>
            <a:ext cx="0" cy="4249737"/>
          </a:xfrm>
          <a:prstGeom prst="line">
            <a:avLst/>
          </a:prstGeom>
          <a:noFill/>
          <a:ln w="9525">
            <a:solidFill>
              <a:schemeClr val="tx1"/>
            </a:solidFill>
            <a:round/>
            <a:headEnd/>
            <a:tailEnd/>
          </a:ln>
        </p:spPr>
        <p:txBody>
          <a:bodyPr/>
          <a:lstStyle/>
          <a:p>
            <a:endParaRPr lang="en-US"/>
          </a:p>
        </p:txBody>
      </p:sp>
      <p:sp>
        <p:nvSpPr>
          <p:cNvPr id="58373" name="Text Box 5"/>
          <p:cNvSpPr txBox="1">
            <a:spLocks noChangeArrowheads="1"/>
          </p:cNvSpPr>
          <p:nvPr/>
        </p:nvSpPr>
        <p:spPr bwMode="auto">
          <a:xfrm>
            <a:off x="1289050" y="1433513"/>
            <a:ext cx="465138" cy="4459287"/>
          </a:xfrm>
          <a:prstGeom prst="rect">
            <a:avLst/>
          </a:prstGeom>
          <a:noFill/>
          <a:ln w="9525">
            <a:noFill/>
            <a:miter lim="800000"/>
            <a:headEnd/>
            <a:tailEnd/>
          </a:ln>
        </p:spPr>
        <p:txBody>
          <a:bodyPr wrap="none">
            <a:spAutoFit/>
          </a:bodyPr>
          <a:lstStyle/>
          <a:p>
            <a:pPr>
              <a:lnSpc>
                <a:spcPct val="98000"/>
              </a:lnSpc>
            </a:pPr>
            <a:r>
              <a:rPr lang="en-GB" sz="1400">
                <a:latin typeface="Verdana" pitchFamily="34" charset="0"/>
              </a:rPr>
              <a:t>125</a:t>
            </a: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r>
              <a:rPr lang="en-GB" sz="1400">
                <a:latin typeface="Verdana" pitchFamily="34" charset="0"/>
              </a:rPr>
              <a:t>100</a:t>
            </a: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r>
              <a:rPr lang="en-GB" sz="1400">
                <a:latin typeface="Verdana" pitchFamily="34" charset="0"/>
              </a:rPr>
              <a:t>75</a:t>
            </a: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r>
              <a:rPr lang="en-GB" sz="1400">
                <a:latin typeface="Verdana" pitchFamily="34" charset="0"/>
              </a:rPr>
              <a:t>50</a:t>
            </a: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r>
              <a:rPr lang="en-GB" sz="1400">
                <a:latin typeface="Verdana" pitchFamily="34" charset="0"/>
              </a:rPr>
              <a:t>25</a:t>
            </a: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endParaRPr lang="en-GB" sz="1400">
              <a:latin typeface="Verdana" pitchFamily="34" charset="0"/>
            </a:endParaRPr>
          </a:p>
          <a:p>
            <a:pPr>
              <a:lnSpc>
                <a:spcPct val="98000"/>
              </a:lnSpc>
            </a:pPr>
            <a:r>
              <a:rPr lang="en-GB" sz="1400">
                <a:latin typeface="Verdana" pitchFamily="34" charset="0"/>
              </a:rPr>
              <a:t>0</a:t>
            </a:r>
          </a:p>
        </p:txBody>
      </p:sp>
      <p:sp>
        <p:nvSpPr>
          <p:cNvPr id="58374" name="Text Box 6"/>
          <p:cNvSpPr txBox="1">
            <a:spLocks noChangeArrowheads="1"/>
          </p:cNvSpPr>
          <p:nvPr/>
        </p:nvSpPr>
        <p:spPr bwMode="auto">
          <a:xfrm>
            <a:off x="1563688" y="5908675"/>
            <a:ext cx="6119812" cy="304800"/>
          </a:xfrm>
          <a:prstGeom prst="rect">
            <a:avLst/>
          </a:prstGeom>
          <a:noFill/>
          <a:ln w="9525">
            <a:noFill/>
            <a:miter lim="800000"/>
            <a:headEnd/>
            <a:tailEnd/>
          </a:ln>
        </p:spPr>
        <p:txBody>
          <a:bodyPr wrap="none">
            <a:spAutoFit/>
          </a:bodyPr>
          <a:lstStyle/>
          <a:p>
            <a:r>
              <a:rPr lang="en-GB" sz="1400">
                <a:latin typeface="Verdana" pitchFamily="34" charset="0"/>
              </a:rPr>
              <a:t>0          30          60         90         120        150	   180       210        240</a:t>
            </a:r>
          </a:p>
        </p:txBody>
      </p:sp>
      <p:sp>
        <p:nvSpPr>
          <p:cNvPr id="58375" name="Text Box 7"/>
          <p:cNvSpPr txBox="1">
            <a:spLocks noChangeArrowheads="1"/>
          </p:cNvSpPr>
          <p:nvPr/>
        </p:nvSpPr>
        <p:spPr bwMode="auto">
          <a:xfrm>
            <a:off x="3786188" y="6308725"/>
            <a:ext cx="1736725" cy="366713"/>
          </a:xfrm>
          <a:prstGeom prst="rect">
            <a:avLst/>
          </a:prstGeom>
          <a:noFill/>
          <a:ln w="9525">
            <a:noFill/>
            <a:miter lim="800000"/>
            <a:headEnd/>
            <a:tailEnd/>
          </a:ln>
        </p:spPr>
        <p:txBody>
          <a:bodyPr wrap="none">
            <a:spAutoFit/>
          </a:bodyPr>
          <a:lstStyle/>
          <a:p>
            <a:r>
              <a:rPr lang="en-GB">
                <a:latin typeface="Verdana" pitchFamily="34" charset="0"/>
              </a:rPr>
              <a:t>Time (seconds)</a:t>
            </a:r>
          </a:p>
        </p:txBody>
      </p:sp>
      <p:sp>
        <p:nvSpPr>
          <p:cNvPr id="58376" name="Text Box 8"/>
          <p:cNvSpPr txBox="1">
            <a:spLocks noChangeArrowheads="1"/>
          </p:cNvSpPr>
          <p:nvPr/>
        </p:nvSpPr>
        <p:spPr bwMode="auto">
          <a:xfrm>
            <a:off x="201613" y="3395663"/>
            <a:ext cx="1465262" cy="366712"/>
          </a:xfrm>
          <a:prstGeom prst="rect">
            <a:avLst/>
          </a:prstGeom>
          <a:noFill/>
          <a:ln w="9525">
            <a:noFill/>
            <a:miter lim="800000"/>
            <a:headEnd/>
            <a:tailEnd/>
          </a:ln>
        </p:spPr>
        <p:txBody>
          <a:bodyPr wrap="none">
            <a:spAutoFit/>
          </a:bodyPr>
          <a:lstStyle/>
          <a:p>
            <a:r>
              <a:rPr lang="en-GB">
                <a:latin typeface="Verdana" pitchFamily="34" charset="0"/>
              </a:rPr>
              <a:t>% Activation</a:t>
            </a:r>
          </a:p>
        </p:txBody>
      </p:sp>
      <p:sp>
        <p:nvSpPr>
          <p:cNvPr id="58377" name="Freeform 9"/>
          <p:cNvSpPr>
            <a:spLocks/>
          </p:cNvSpPr>
          <p:nvPr/>
        </p:nvSpPr>
        <p:spPr bwMode="auto">
          <a:xfrm>
            <a:off x="1755775" y="2371725"/>
            <a:ext cx="5695950" cy="3432175"/>
          </a:xfrm>
          <a:custGeom>
            <a:avLst/>
            <a:gdLst>
              <a:gd name="T0" fmla="*/ 0 w 4037"/>
              <a:gd name="T1" fmla="*/ 2101 h 2101"/>
              <a:gd name="T2" fmla="*/ 136 w 4037"/>
              <a:gd name="T3" fmla="*/ 1829 h 2101"/>
              <a:gd name="T4" fmla="*/ 499 w 4037"/>
              <a:gd name="T5" fmla="*/ 1058 h 2101"/>
              <a:gd name="T6" fmla="*/ 771 w 4037"/>
              <a:gd name="T7" fmla="*/ 377 h 2101"/>
              <a:gd name="T8" fmla="*/ 953 w 4037"/>
              <a:gd name="T9" fmla="*/ 105 h 2101"/>
              <a:gd name="T10" fmla="*/ 1134 w 4037"/>
              <a:gd name="T11" fmla="*/ 15 h 2101"/>
              <a:gd name="T12" fmla="*/ 1452 w 4037"/>
              <a:gd name="T13" fmla="*/ 15 h 2101"/>
              <a:gd name="T14" fmla="*/ 1996 w 4037"/>
              <a:gd name="T15" fmla="*/ 15 h 2101"/>
              <a:gd name="T16" fmla="*/ 4037 w 4037"/>
              <a:gd name="T17" fmla="*/ 15 h 2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37"/>
              <a:gd name="T28" fmla="*/ 0 h 2101"/>
              <a:gd name="T29" fmla="*/ 4037 w 4037"/>
              <a:gd name="T30" fmla="*/ 2101 h 2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37" h="2101">
                <a:moveTo>
                  <a:pt x="0" y="2101"/>
                </a:moveTo>
                <a:cubicBezTo>
                  <a:pt x="26" y="2052"/>
                  <a:pt x="53" y="2003"/>
                  <a:pt x="136" y="1829"/>
                </a:cubicBezTo>
                <a:cubicBezTo>
                  <a:pt x="219" y="1655"/>
                  <a:pt x="393" y="1300"/>
                  <a:pt x="499" y="1058"/>
                </a:cubicBezTo>
                <a:cubicBezTo>
                  <a:pt x="605" y="816"/>
                  <a:pt x="695" y="536"/>
                  <a:pt x="771" y="377"/>
                </a:cubicBezTo>
                <a:cubicBezTo>
                  <a:pt x="847" y="218"/>
                  <a:pt x="892" y="165"/>
                  <a:pt x="953" y="105"/>
                </a:cubicBezTo>
                <a:cubicBezTo>
                  <a:pt x="1014" y="45"/>
                  <a:pt x="1051" y="30"/>
                  <a:pt x="1134" y="15"/>
                </a:cubicBezTo>
                <a:cubicBezTo>
                  <a:pt x="1217" y="0"/>
                  <a:pt x="1308" y="15"/>
                  <a:pt x="1452" y="15"/>
                </a:cubicBezTo>
                <a:cubicBezTo>
                  <a:pt x="1596" y="15"/>
                  <a:pt x="1565" y="15"/>
                  <a:pt x="1996" y="15"/>
                </a:cubicBezTo>
                <a:cubicBezTo>
                  <a:pt x="2427" y="15"/>
                  <a:pt x="3232" y="15"/>
                  <a:pt x="4037" y="15"/>
                </a:cubicBezTo>
              </a:path>
            </a:pathLst>
          </a:custGeom>
          <a:noFill/>
          <a:ln w="38100">
            <a:solidFill>
              <a:schemeClr val="tx1"/>
            </a:solidFill>
            <a:round/>
            <a:headEnd/>
            <a:tailEnd/>
          </a:ln>
        </p:spPr>
        <p:txBody>
          <a:bodyPr/>
          <a:lstStyle/>
          <a:p>
            <a:endParaRPr lang="en-US"/>
          </a:p>
        </p:txBody>
      </p:sp>
      <p:sp>
        <p:nvSpPr>
          <p:cNvPr id="58378" name="Freeform 10"/>
          <p:cNvSpPr>
            <a:spLocks/>
          </p:cNvSpPr>
          <p:nvPr/>
        </p:nvSpPr>
        <p:spPr bwMode="auto">
          <a:xfrm>
            <a:off x="1755775" y="1868488"/>
            <a:ext cx="5632450" cy="3930650"/>
          </a:xfrm>
          <a:custGeom>
            <a:avLst/>
            <a:gdLst>
              <a:gd name="T0" fmla="*/ 0 w 3992"/>
              <a:gd name="T1" fmla="*/ 2472 h 2510"/>
              <a:gd name="T2" fmla="*/ 182 w 3992"/>
              <a:gd name="T3" fmla="*/ 2472 h 2510"/>
              <a:gd name="T4" fmla="*/ 318 w 3992"/>
              <a:gd name="T5" fmla="*/ 2472 h 2510"/>
              <a:gd name="T6" fmla="*/ 499 w 3992"/>
              <a:gd name="T7" fmla="*/ 2472 h 2510"/>
              <a:gd name="T8" fmla="*/ 545 w 3992"/>
              <a:gd name="T9" fmla="*/ 2472 h 2510"/>
              <a:gd name="T10" fmla="*/ 998 w 3992"/>
              <a:gd name="T11" fmla="*/ 2245 h 2510"/>
              <a:gd name="T12" fmla="*/ 1452 w 3992"/>
              <a:gd name="T13" fmla="*/ 1202 h 2510"/>
              <a:gd name="T14" fmla="*/ 1966 w 3992"/>
              <a:gd name="T15" fmla="*/ 196 h 2510"/>
              <a:gd name="T16" fmla="*/ 2359 w 3992"/>
              <a:gd name="T17" fmla="*/ 23 h 2510"/>
              <a:gd name="T18" fmla="*/ 2994 w 3992"/>
              <a:gd name="T19" fmla="*/ 204 h 2510"/>
              <a:gd name="T20" fmla="*/ 3493 w 3992"/>
              <a:gd name="T21" fmla="*/ 295 h 2510"/>
              <a:gd name="T22" fmla="*/ 3992 w 3992"/>
              <a:gd name="T23" fmla="*/ 340 h 25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92"/>
              <a:gd name="T37" fmla="*/ 0 h 2510"/>
              <a:gd name="T38" fmla="*/ 3992 w 3992"/>
              <a:gd name="T39" fmla="*/ 2510 h 25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92" h="2510">
                <a:moveTo>
                  <a:pt x="0" y="2472"/>
                </a:moveTo>
                <a:cubicBezTo>
                  <a:pt x="64" y="2472"/>
                  <a:pt x="129" y="2472"/>
                  <a:pt x="182" y="2472"/>
                </a:cubicBezTo>
                <a:cubicBezTo>
                  <a:pt x="235" y="2472"/>
                  <a:pt x="265" y="2472"/>
                  <a:pt x="318" y="2472"/>
                </a:cubicBezTo>
                <a:cubicBezTo>
                  <a:pt x="371" y="2472"/>
                  <a:pt x="461" y="2472"/>
                  <a:pt x="499" y="2472"/>
                </a:cubicBezTo>
                <a:cubicBezTo>
                  <a:pt x="537" y="2472"/>
                  <a:pt x="462" y="2510"/>
                  <a:pt x="545" y="2472"/>
                </a:cubicBezTo>
                <a:cubicBezTo>
                  <a:pt x="628" y="2434"/>
                  <a:pt x="847" y="2457"/>
                  <a:pt x="998" y="2245"/>
                </a:cubicBezTo>
                <a:cubicBezTo>
                  <a:pt x="1149" y="2033"/>
                  <a:pt x="1291" y="1544"/>
                  <a:pt x="1452" y="1202"/>
                </a:cubicBezTo>
                <a:cubicBezTo>
                  <a:pt x="1613" y="860"/>
                  <a:pt x="1815" y="392"/>
                  <a:pt x="1966" y="196"/>
                </a:cubicBezTo>
                <a:cubicBezTo>
                  <a:pt x="2117" y="0"/>
                  <a:pt x="2188" y="22"/>
                  <a:pt x="2359" y="23"/>
                </a:cubicBezTo>
                <a:cubicBezTo>
                  <a:pt x="2530" y="24"/>
                  <a:pt x="2805" y="159"/>
                  <a:pt x="2994" y="204"/>
                </a:cubicBezTo>
                <a:cubicBezTo>
                  <a:pt x="3183" y="249"/>
                  <a:pt x="3327" y="272"/>
                  <a:pt x="3493" y="295"/>
                </a:cubicBezTo>
                <a:cubicBezTo>
                  <a:pt x="3659" y="318"/>
                  <a:pt x="3825" y="329"/>
                  <a:pt x="3992" y="340"/>
                </a:cubicBezTo>
              </a:path>
            </a:pathLst>
          </a:custGeom>
          <a:noFill/>
          <a:ln w="38100">
            <a:solidFill>
              <a:schemeClr val="tx1"/>
            </a:solidFill>
            <a:round/>
            <a:headEnd/>
            <a:tailEnd/>
          </a:ln>
        </p:spPr>
        <p:txBody>
          <a:bodyPr/>
          <a:lstStyle/>
          <a:p>
            <a:endParaRPr lang="en-US"/>
          </a:p>
        </p:txBody>
      </p:sp>
      <p:sp>
        <p:nvSpPr>
          <p:cNvPr id="58379" name="Rectangle 11"/>
          <p:cNvSpPr>
            <a:spLocks noChangeArrowheads="1"/>
          </p:cNvSpPr>
          <p:nvPr/>
        </p:nvSpPr>
        <p:spPr bwMode="auto">
          <a:xfrm>
            <a:off x="1755775" y="5732463"/>
            <a:ext cx="960438" cy="168275"/>
          </a:xfrm>
          <a:prstGeom prst="rect">
            <a:avLst/>
          </a:prstGeom>
          <a:solidFill>
            <a:schemeClr val="bg1"/>
          </a:solidFill>
          <a:ln w="9525">
            <a:noFill/>
            <a:miter lim="800000"/>
            <a:headEnd/>
            <a:tailEnd/>
          </a:ln>
        </p:spPr>
        <p:txBody>
          <a:bodyPr wrap="none" anchor="ctr"/>
          <a:lstStyle/>
          <a:p>
            <a:endParaRPr lang="en-US"/>
          </a:p>
        </p:txBody>
      </p:sp>
      <p:sp>
        <p:nvSpPr>
          <p:cNvPr id="58380" name="Rectangle 12"/>
          <p:cNvSpPr>
            <a:spLocks noChangeArrowheads="1"/>
          </p:cNvSpPr>
          <p:nvPr/>
        </p:nvSpPr>
        <p:spPr bwMode="auto">
          <a:xfrm>
            <a:off x="7388225" y="2228850"/>
            <a:ext cx="192088" cy="358775"/>
          </a:xfrm>
          <a:prstGeom prst="rect">
            <a:avLst/>
          </a:prstGeom>
          <a:solidFill>
            <a:schemeClr val="bg1"/>
          </a:solidFill>
          <a:ln w="9525">
            <a:noFill/>
            <a:miter lim="800000"/>
            <a:headEnd/>
            <a:tailEnd/>
          </a:ln>
        </p:spPr>
        <p:txBody>
          <a:bodyPr wrap="none" anchor="ctr"/>
          <a:lstStyle/>
          <a:p>
            <a:endParaRPr lang="en-US"/>
          </a:p>
        </p:txBody>
      </p:sp>
      <p:sp>
        <p:nvSpPr>
          <p:cNvPr id="58381" name="Line 13"/>
          <p:cNvSpPr>
            <a:spLocks noChangeShapeType="1"/>
          </p:cNvSpPr>
          <p:nvPr/>
        </p:nvSpPr>
        <p:spPr bwMode="auto">
          <a:xfrm flipV="1">
            <a:off x="1760538" y="6232525"/>
            <a:ext cx="0" cy="457200"/>
          </a:xfrm>
          <a:prstGeom prst="line">
            <a:avLst/>
          </a:prstGeom>
          <a:noFill/>
          <a:ln w="38100">
            <a:solidFill>
              <a:schemeClr val="tx1"/>
            </a:solidFill>
            <a:round/>
            <a:headEnd/>
            <a:tailEnd type="triangle" w="med" len="med"/>
          </a:ln>
        </p:spPr>
        <p:txBody>
          <a:bodyPr/>
          <a:lstStyle/>
          <a:p>
            <a:endParaRPr lang="en-US"/>
          </a:p>
        </p:txBody>
      </p:sp>
      <p:sp>
        <p:nvSpPr>
          <p:cNvPr id="58382" name="Text Box 14"/>
          <p:cNvSpPr txBox="1">
            <a:spLocks noChangeArrowheads="1"/>
          </p:cNvSpPr>
          <p:nvPr/>
        </p:nvSpPr>
        <p:spPr bwMode="auto">
          <a:xfrm>
            <a:off x="1949450" y="6315075"/>
            <a:ext cx="1162050" cy="396875"/>
          </a:xfrm>
          <a:prstGeom prst="rect">
            <a:avLst/>
          </a:prstGeom>
          <a:noFill/>
          <a:ln w="9525">
            <a:noFill/>
            <a:miter lim="800000"/>
            <a:headEnd/>
            <a:tailEnd/>
          </a:ln>
        </p:spPr>
        <p:txBody>
          <a:bodyPr wrap="none">
            <a:spAutoFit/>
          </a:bodyPr>
          <a:lstStyle/>
          <a:p>
            <a:pPr eaLnBrk="0" hangingPunct="0"/>
            <a:r>
              <a:rPr lang="en-GB" sz="2000">
                <a:latin typeface="Verdana" pitchFamily="34" charset="0"/>
              </a:rPr>
              <a:t>50pm TF</a:t>
            </a:r>
          </a:p>
        </p:txBody>
      </p:sp>
      <p:sp>
        <p:nvSpPr>
          <p:cNvPr id="58383" name="Freeform 15"/>
          <p:cNvSpPr>
            <a:spLocks/>
          </p:cNvSpPr>
          <p:nvPr/>
        </p:nvSpPr>
        <p:spPr bwMode="auto">
          <a:xfrm>
            <a:off x="1755775" y="5468938"/>
            <a:ext cx="5695950" cy="215900"/>
          </a:xfrm>
          <a:custGeom>
            <a:avLst/>
            <a:gdLst>
              <a:gd name="T0" fmla="*/ 0 w 3474"/>
              <a:gd name="T1" fmla="*/ 93 h 93"/>
              <a:gd name="T2" fmla="*/ 453 w 3474"/>
              <a:gd name="T3" fmla="*/ 93 h 93"/>
              <a:gd name="T4" fmla="*/ 861 w 3474"/>
              <a:gd name="T5" fmla="*/ 93 h 93"/>
              <a:gd name="T6" fmla="*/ 1315 w 3474"/>
              <a:gd name="T7" fmla="*/ 93 h 93"/>
              <a:gd name="T8" fmla="*/ 2177 w 3474"/>
              <a:gd name="T9" fmla="*/ 48 h 93"/>
              <a:gd name="T10" fmla="*/ 2598 w 3474"/>
              <a:gd name="T11" fmla="*/ 24 h 93"/>
              <a:gd name="T12" fmla="*/ 3042 w 3474"/>
              <a:gd name="T13" fmla="*/ 12 h 93"/>
              <a:gd name="T14" fmla="*/ 3474 w 3474"/>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3474"/>
              <a:gd name="T25" fmla="*/ 0 h 93"/>
              <a:gd name="T26" fmla="*/ 3474 w 3474"/>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74" h="93">
                <a:moveTo>
                  <a:pt x="0" y="93"/>
                </a:moveTo>
                <a:lnTo>
                  <a:pt x="453" y="93"/>
                </a:lnTo>
                <a:lnTo>
                  <a:pt x="861" y="93"/>
                </a:lnTo>
                <a:lnTo>
                  <a:pt x="1315" y="93"/>
                </a:lnTo>
                <a:lnTo>
                  <a:pt x="2177" y="48"/>
                </a:lnTo>
                <a:lnTo>
                  <a:pt x="2598" y="24"/>
                </a:lnTo>
                <a:lnTo>
                  <a:pt x="3042" y="12"/>
                </a:lnTo>
                <a:lnTo>
                  <a:pt x="3474" y="0"/>
                </a:lnTo>
              </a:path>
            </a:pathLst>
          </a:custGeom>
          <a:noFill/>
          <a:ln w="38100">
            <a:solidFill>
              <a:schemeClr val="tx1"/>
            </a:solidFill>
            <a:round/>
            <a:headEnd/>
            <a:tailEnd/>
          </a:ln>
        </p:spPr>
        <p:txBody>
          <a:bodyPr/>
          <a:lstStyle/>
          <a:p>
            <a:endParaRPr lang="en-US"/>
          </a:p>
        </p:txBody>
      </p:sp>
      <p:sp>
        <p:nvSpPr>
          <p:cNvPr id="58384" name="Freeform 16"/>
          <p:cNvSpPr>
            <a:spLocks/>
          </p:cNvSpPr>
          <p:nvPr/>
        </p:nvSpPr>
        <p:spPr bwMode="auto">
          <a:xfrm>
            <a:off x="1755775" y="5611813"/>
            <a:ext cx="5695950" cy="95250"/>
          </a:xfrm>
          <a:custGeom>
            <a:avLst/>
            <a:gdLst>
              <a:gd name="T0" fmla="*/ 0 w 3992"/>
              <a:gd name="T1" fmla="*/ 45 h 45"/>
              <a:gd name="T2" fmla="*/ 499 w 3992"/>
              <a:gd name="T3" fmla="*/ 45 h 45"/>
              <a:gd name="T4" fmla="*/ 998 w 3992"/>
              <a:gd name="T5" fmla="*/ 45 h 45"/>
              <a:gd name="T6" fmla="*/ 1588 w 3992"/>
              <a:gd name="T7" fmla="*/ 45 h 45"/>
              <a:gd name="T8" fmla="*/ 2540 w 3992"/>
              <a:gd name="T9" fmla="*/ 0 h 45"/>
              <a:gd name="T10" fmla="*/ 3039 w 3992"/>
              <a:gd name="T11" fmla="*/ 0 h 45"/>
              <a:gd name="T12" fmla="*/ 3538 w 3992"/>
              <a:gd name="T13" fmla="*/ 0 h 45"/>
              <a:gd name="T14" fmla="*/ 3992 w 3992"/>
              <a:gd name="T15" fmla="*/ 0 h 45"/>
              <a:gd name="T16" fmla="*/ 0 60000 65536"/>
              <a:gd name="T17" fmla="*/ 0 60000 65536"/>
              <a:gd name="T18" fmla="*/ 0 60000 65536"/>
              <a:gd name="T19" fmla="*/ 0 60000 65536"/>
              <a:gd name="T20" fmla="*/ 0 60000 65536"/>
              <a:gd name="T21" fmla="*/ 0 60000 65536"/>
              <a:gd name="T22" fmla="*/ 0 60000 65536"/>
              <a:gd name="T23" fmla="*/ 0 60000 65536"/>
              <a:gd name="T24" fmla="*/ 0 w 3992"/>
              <a:gd name="T25" fmla="*/ 0 h 45"/>
              <a:gd name="T26" fmla="*/ 3992 w 3992"/>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92" h="45">
                <a:moveTo>
                  <a:pt x="0" y="45"/>
                </a:moveTo>
                <a:lnTo>
                  <a:pt x="499" y="45"/>
                </a:lnTo>
                <a:lnTo>
                  <a:pt x="998" y="45"/>
                </a:lnTo>
                <a:lnTo>
                  <a:pt x="1588" y="45"/>
                </a:lnTo>
                <a:lnTo>
                  <a:pt x="2540" y="0"/>
                </a:lnTo>
                <a:lnTo>
                  <a:pt x="3039" y="0"/>
                </a:lnTo>
                <a:lnTo>
                  <a:pt x="3538" y="0"/>
                </a:lnTo>
                <a:lnTo>
                  <a:pt x="3992" y="0"/>
                </a:lnTo>
              </a:path>
            </a:pathLst>
          </a:custGeom>
          <a:noFill/>
          <a:ln w="38100">
            <a:solidFill>
              <a:schemeClr val="tx1"/>
            </a:solidFill>
            <a:round/>
            <a:headEnd/>
            <a:tailEnd/>
          </a:ln>
        </p:spPr>
        <p:txBody>
          <a:bodyPr/>
          <a:lstStyle/>
          <a:p>
            <a:endParaRPr lang="en-US"/>
          </a:p>
        </p:txBody>
      </p:sp>
      <p:sp>
        <p:nvSpPr>
          <p:cNvPr id="58385" name="Rectangle 17"/>
          <p:cNvSpPr>
            <a:spLocks noChangeArrowheads="1"/>
          </p:cNvSpPr>
          <p:nvPr/>
        </p:nvSpPr>
        <p:spPr bwMode="auto">
          <a:xfrm>
            <a:off x="1681163" y="5611813"/>
            <a:ext cx="63500" cy="215900"/>
          </a:xfrm>
          <a:prstGeom prst="rect">
            <a:avLst/>
          </a:prstGeom>
          <a:solidFill>
            <a:schemeClr val="bg1"/>
          </a:solidFill>
          <a:ln w="9525">
            <a:noFill/>
            <a:miter lim="800000"/>
            <a:headEnd/>
            <a:tailEnd/>
          </a:ln>
        </p:spPr>
        <p:txBody>
          <a:bodyPr wrap="none" anchor="ctr"/>
          <a:lstStyle/>
          <a:p>
            <a:endParaRPr lang="en-US"/>
          </a:p>
        </p:txBody>
      </p:sp>
      <p:sp>
        <p:nvSpPr>
          <p:cNvPr id="58386" name="Line 18"/>
          <p:cNvSpPr>
            <a:spLocks noChangeShapeType="1"/>
          </p:cNvSpPr>
          <p:nvPr/>
        </p:nvSpPr>
        <p:spPr bwMode="auto">
          <a:xfrm>
            <a:off x="5314950" y="5784850"/>
            <a:ext cx="0" cy="71438"/>
          </a:xfrm>
          <a:prstGeom prst="line">
            <a:avLst/>
          </a:prstGeom>
          <a:noFill/>
          <a:ln w="19050">
            <a:solidFill>
              <a:schemeClr val="tx1"/>
            </a:solidFill>
            <a:round/>
            <a:headEnd/>
            <a:tailEnd/>
          </a:ln>
        </p:spPr>
        <p:txBody>
          <a:bodyPr/>
          <a:lstStyle/>
          <a:p>
            <a:endParaRPr lang="en-US"/>
          </a:p>
        </p:txBody>
      </p:sp>
      <p:sp>
        <p:nvSpPr>
          <p:cNvPr id="58387" name="Line 19"/>
          <p:cNvSpPr>
            <a:spLocks noChangeShapeType="1"/>
          </p:cNvSpPr>
          <p:nvPr/>
        </p:nvSpPr>
        <p:spPr bwMode="auto">
          <a:xfrm>
            <a:off x="1755775" y="5784850"/>
            <a:ext cx="0" cy="71438"/>
          </a:xfrm>
          <a:prstGeom prst="line">
            <a:avLst/>
          </a:prstGeom>
          <a:noFill/>
          <a:ln w="19050">
            <a:solidFill>
              <a:schemeClr val="tx1"/>
            </a:solidFill>
            <a:round/>
            <a:headEnd/>
            <a:tailEnd/>
          </a:ln>
        </p:spPr>
        <p:txBody>
          <a:bodyPr/>
          <a:lstStyle/>
          <a:p>
            <a:endParaRPr lang="en-US"/>
          </a:p>
        </p:txBody>
      </p:sp>
      <p:sp>
        <p:nvSpPr>
          <p:cNvPr id="58388" name="Line 20"/>
          <p:cNvSpPr>
            <a:spLocks noChangeShapeType="1"/>
          </p:cNvSpPr>
          <p:nvPr/>
        </p:nvSpPr>
        <p:spPr bwMode="auto">
          <a:xfrm>
            <a:off x="2466975" y="5784850"/>
            <a:ext cx="0" cy="71438"/>
          </a:xfrm>
          <a:prstGeom prst="line">
            <a:avLst/>
          </a:prstGeom>
          <a:noFill/>
          <a:ln w="19050">
            <a:solidFill>
              <a:schemeClr val="tx1"/>
            </a:solidFill>
            <a:round/>
            <a:headEnd/>
            <a:tailEnd/>
          </a:ln>
        </p:spPr>
        <p:txBody>
          <a:bodyPr/>
          <a:lstStyle/>
          <a:p>
            <a:endParaRPr lang="en-US"/>
          </a:p>
        </p:txBody>
      </p:sp>
      <p:sp>
        <p:nvSpPr>
          <p:cNvPr id="58389" name="Line 21"/>
          <p:cNvSpPr>
            <a:spLocks noChangeShapeType="1"/>
          </p:cNvSpPr>
          <p:nvPr/>
        </p:nvSpPr>
        <p:spPr bwMode="auto">
          <a:xfrm>
            <a:off x="3179763" y="5784850"/>
            <a:ext cx="0" cy="71438"/>
          </a:xfrm>
          <a:prstGeom prst="line">
            <a:avLst/>
          </a:prstGeom>
          <a:noFill/>
          <a:ln w="19050">
            <a:solidFill>
              <a:schemeClr val="tx1"/>
            </a:solidFill>
            <a:round/>
            <a:headEnd/>
            <a:tailEnd/>
          </a:ln>
        </p:spPr>
        <p:txBody>
          <a:bodyPr/>
          <a:lstStyle/>
          <a:p>
            <a:endParaRPr lang="en-US"/>
          </a:p>
        </p:txBody>
      </p:sp>
      <p:sp>
        <p:nvSpPr>
          <p:cNvPr id="58390" name="Line 22"/>
          <p:cNvSpPr>
            <a:spLocks noChangeShapeType="1"/>
          </p:cNvSpPr>
          <p:nvPr/>
        </p:nvSpPr>
        <p:spPr bwMode="auto">
          <a:xfrm>
            <a:off x="3890963" y="5784850"/>
            <a:ext cx="0" cy="71438"/>
          </a:xfrm>
          <a:prstGeom prst="line">
            <a:avLst/>
          </a:prstGeom>
          <a:noFill/>
          <a:ln w="19050">
            <a:solidFill>
              <a:schemeClr val="tx1"/>
            </a:solidFill>
            <a:round/>
            <a:headEnd/>
            <a:tailEnd/>
          </a:ln>
        </p:spPr>
        <p:txBody>
          <a:bodyPr/>
          <a:lstStyle/>
          <a:p>
            <a:endParaRPr lang="en-US"/>
          </a:p>
        </p:txBody>
      </p:sp>
      <p:sp>
        <p:nvSpPr>
          <p:cNvPr id="58391" name="Line 23"/>
          <p:cNvSpPr>
            <a:spLocks noChangeShapeType="1"/>
          </p:cNvSpPr>
          <p:nvPr/>
        </p:nvSpPr>
        <p:spPr bwMode="auto">
          <a:xfrm>
            <a:off x="4603750" y="5784850"/>
            <a:ext cx="0" cy="71438"/>
          </a:xfrm>
          <a:prstGeom prst="line">
            <a:avLst/>
          </a:prstGeom>
          <a:noFill/>
          <a:ln w="19050">
            <a:solidFill>
              <a:schemeClr val="tx1"/>
            </a:solidFill>
            <a:round/>
            <a:headEnd/>
            <a:tailEnd/>
          </a:ln>
        </p:spPr>
        <p:txBody>
          <a:bodyPr/>
          <a:lstStyle/>
          <a:p>
            <a:endParaRPr lang="en-US"/>
          </a:p>
        </p:txBody>
      </p:sp>
      <p:sp>
        <p:nvSpPr>
          <p:cNvPr id="58392" name="Line 24"/>
          <p:cNvSpPr>
            <a:spLocks noChangeShapeType="1"/>
          </p:cNvSpPr>
          <p:nvPr/>
        </p:nvSpPr>
        <p:spPr bwMode="auto">
          <a:xfrm>
            <a:off x="6026150" y="5784850"/>
            <a:ext cx="0" cy="71438"/>
          </a:xfrm>
          <a:prstGeom prst="line">
            <a:avLst/>
          </a:prstGeom>
          <a:noFill/>
          <a:ln w="19050">
            <a:solidFill>
              <a:schemeClr val="tx1"/>
            </a:solidFill>
            <a:round/>
            <a:headEnd/>
            <a:tailEnd/>
          </a:ln>
        </p:spPr>
        <p:txBody>
          <a:bodyPr/>
          <a:lstStyle/>
          <a:p>
            <a:endParaRPr lang="en-US"/>
          </a:p>
        </p:txBody>
      </p:sp>
      <p:sp>
        <p:nvSpPr>
          <p:cNvPr id="58393" name="Line 25"/>
          <p:cNvSpPr>
            <a:spLocks noChangeShapeType="1"/>
          </p:cNvSpPr>
          <p:nvPr/>
        </p:nvSpPr>
        <p:spPr bwMode="auto">
          <a:xfrm>
            <a:off x="6738938" y="5784850"/>
            <a:ext cx="0" cy="71438"/>
          </a:xfrm>
          <a:prstGeom prst="line">
            <a:avLst/>
          </a:prstGeom>
          <a:noFill/>
          <a:ln w="19050">
            <a:solidFill>
              <a:schemeClr val="tx1"/>
            </a:solidFill>
            <a:round/>
            <a:headEnd/>
            <a:tailEnd/>
          </a:ln>
        </p:spPr>
        <p:txBody>
          <a:bodyPr/>
          <a:lstStyle/>
          <a:p>
            <a:endParaRPr lang="en-US"/>
          </a:p>
        </p:txBody>
      </p:sp>
      <p:sp>
        <p:nvSpPr>
          <p:cNvPr id="58394" name="Line 26"/>
          <p:cNvSpPr>
            <a:spLocks noChangeShapeType="1"/>
          </p:cNvSpPr>
          <p:nvPr/>
        </p:nvSpPr>
        <p:spPr bwMode="auto">
          <a:xfrm>
            <a:off x="7451725" y="5713413"/>
            <a:ext cx="0" cy="71437"/>
          </a:xfrm>
          <a:prstGeom prst="line">
            <a:avLst/>
          </a:prstGeom>
          <a:noFill/>
          <a:ln w="19050">
            <a:solidFill>
              <a:schemeClr val="tx1"/>
            </a:solidFill>
            <a:round/>
            <a:headEnd/>
            <a:tailEnd/>
          </a:ln>
        </p:spPr>
        <p:txBody>
          <a:bodyPr/>
          <a:lstStyle/>
          <a:p>
            <a:endParaRPr lang="en-US"/>
          </a:p>
        </p:txBody>
      </p:sp>
      <p:sp>
        <p:nvSpPr>
          <p:cNvPr id="58395" name="Line 27"/>
          <p:cNvSpPr>
            <a:spLocks noChangeShapeType="1"/>
          </p:cNvSpPr>
          <p:nvPr/>
        </p:nvSpPr>
        <p:spPr bwMode="auto">
          <a:xfrm rot="-5400000">
            <a:off x="1724025" y="5691188"/>
            <a:ext cx="0" cy="63500"/>
          </a:xfrm>
          <a:prstGeom prst="line">
            <a:avLst/>
          </a:prstGeom>
          <a:noFill/>
          <a:ln w="19050">
            <a:solidFill>
              <a:schemeClr val="tx1"/>
            </a:solidFill>
            <a:round/>
            <a:headEnd/>
            <a:tailEnd/>
          </a:ln>
        </p:spPr>
        <p:txBody>
          <a:bodyPr/>
          <a:lstStyle/>
          <a:p>
            <a:endParaRPr lang="en-US"/>
          </a:p>
        </p:txBody>
      </p:sp>
      <p:sp>
        <p:nvSpPr>
          <p:cNvPr id="58396" name="Line 28"/>
          <p:cNvSpPr>
            <a:spLocks noChangeShapeType="1"/>
          </p:cNvSpPr>
          <p:nvPr/>
        </p:nvSpPr>
        <p:spPr bwMode="auto">
          <a:xfrm rot="-5400000">
            <a:off x="1724025" y="4830763"/>
            <a:ext cx="0" cy="63500"/>
          </a:xfrm>
          <a:prstGeom prst="line">
            <a:avLst/>
          </a:prstGeom>
          <a:noFill/>
          <a:ln w="19050">
            <a:solidFill>
              <a:schemeClr val="tx1"/>
            </a:solidFill>
            <a:round/>
            <a:headEnd/>
            <a:tailEnd/>
          </a:ln>
        </p:spPr>
        <p:txBody>
          <a:bodyPr/>
          <a:lstStyle/>
          <a:p>
            <a:endParaRPr lang="en-US"/>
          </a:p>
        </p:txBody>
      </p:sp>
      <p:sp>
        <p:nvSpPr>
          <p:cNvPr id="58397" name="Line 29"/>
          <p:cNvSpPr>
            <a:spLocks noChangeShapeType="1"/>
          </p:cNvSpPr>
          <p:nvPr/>
        </p:nvSpPr>
        <p:spPr bwMode="auto">
          <a:xfrm rot="-5400000">
            <a:off x="1724025" y="4010025"/>
            <a:ext cx="0" cy="63500"/>
          </a:xfrm>
          <a:prstGeom prst="line">
            <a:avLst/>
          </a:prstGeom>
          <a:noFill/>
          <a:ln w="19050">
            <a:solidFill>
              <a:schemeClr val="tx1"/>
            </a:solidFill>
            <a:round/>
            <a:headEnd/>
            <a:tailEnd/>
          </a:ln>
        </p:spPr>
        <p:txBody>
          <a:bodyPr/>
          <a:lstStyle/>
          <a:p>
            <a:endParaRPr lang="en-US"/>
          </a:p>
        </p:txBody>
      </p:sp>
      <p:sp>
        <p:nvSpPr>
          <p:cNvPr id="58398" name="Line 30"/>
          <p:cNvSpPr>
            <a:spLocks noChangeShapeType="1"/>
          </p:cNvSpPr>
          <p:nvPr/>
        </p:nvSpPr>
        <p:spPr bwMode="auto">
          <a:xfrm rot="-5400000">
            <a:off x="1724025" y="3189288"/>
            <a:ext cx="0" cy="63500"/>
          </a:xfrm>
          <a:prstGeom prst="line">
            <a:avLst/>
          </a:prstGeom>
          <a:noFill/>
          <a:ln w="19050">
            <a:solidFill>
              <a:schemeClr val="tx1"/>
            </a:solidFill>
            <a:round/>
            <a:headEnd/>
            <a:tailEnd/>
          </a:ln>
        </p:spPr>
        <p:txBody>
          <a:bodyPr/>
          <a:lstStyle/>
          <a:p>
            <a:endParaRPr lang="en-US"/>
          </a:p>
        </p:txBody>
      </p:sp>
      <p:sp>
        <p:nvSpPr>
          <p:cNvPr id="58399" name="Line 31"/>
          <p:cNvSpPr>
            <a:spLocks noChangeShapeType="1"/>
          </p:cNvSpPr>
          <p:nvPr/>
        </p:nvSpPr>
        <p:spPr bwMode="auto">
          <a:xfrm rot="-5400000">
            <a:off x="1724025" y="2368550"/>
            <a:ext cx="0" cy="63500"/>
          </a:xfrm>
          <a:prstGeom prst="line">
            <a:avLst/>
          </a:prstGeom>
          <a:noFill/>
          <a:ln w="19050">
            <a:solidFill>
              <a:schemeClr val="tx1"/>
            </a:solidFill>
            <a:round/>
            <a:headEnd/>
            <a:tailEnd/>
          </a:ln>
        </p:spPr>
        <p:txBody>
          <a:bodyPr/>
          <a:lstStyle/>
          <a:p>
            <a:endParaRPr lang="en-US"/>
          </a:p>
        </p:txBody>
      </p:sp>
      <p:sp>
        <p:nvSpPr>
          <p:cNvPr id="58400" name="Line 32"/>
          <p:cNvSpPr>
            <a:spLocks noChangeShapeType="1"/>
          </p:cNvSpPr>
          <p:nvPr/>
        </p:nvSpPr>
        <p:spPr bwMode="auto">
          <a:xfrm rot="-5400000">
            <a:off x="1724025" y="1547813"/>
            <a:ext cx="0" cy="63500"/>
          </a:xfrm>
          <a:prstGeom prst="line">
            <a:avLst/>
          </a:prstGeom>
          <a:noFill/>
          <a:ln w="19050">
            <a:solidFill>
              <a:schemeClr val="tx1"/>
            </a:solidFill>
            <a:round/>
            <a:headEnd/>
            <a:tailEnd/>
          </a:ln>
        </p:spPr>
        <p:txBody>
          <a:bodyPr/>
          <a:lstStyle/>
          <a:p>
            <a:endParaRPr lang="en-US"/>
          </a:p>
        </p:txBody>
      </p:sp>
      <p:sp>
        <p:nvSpPr>
          <p:cNvPr id="58401" name="Text Box 33"/>
          <p:cNvSpPr txBox="1">
            <a:spLocks noChangeArrowheads="1"/>
          </p:cNvSpPr>
          <p:nvPr/>
        </p:nvSpPr>
        <p:spPr bwMode="auto">
          <a:xfrm>
            <a:off x="8094663" y="2813050"/>
            <a:ext cx="568325" cy="457200"/>
          </a:xfrm>
          <a:prstGeom prst="rect">
            <a:avLst/>
          </a:prstGeom>
          <a:noFill/>
          <a:ln w="9525">
            <a:noFill/>
            <a:miter lim="800000"/>
            <a:headEnd/>
            <a:tailEnd/>
          </a:ln>
        </p:spPr>
        <p:txBody>
          <a:bodyPr wrap="none">
            <a:spAutoFit/>
          </a:bodyPr>
          <a:lstStyle/>
          <a:p>
            <a:pPr eaLnBrk="0" hangingPunct="0"/>
            <a:r>
              <a:rPr lang="en-GB" sz="2400"/>
              <a:t>VIII</a:t>
            </a:r>
          </a:p>
        </p:txBody>
      </p:sp>
      <p:sp>
        <p:nvSpPr>
          <p:cNvPr id="58402" name="Text Box 34"/>
          <p:cNvSpPr txBox="1">
            <a:spLocks noChangeArrowheads="1"/>
          </p:cNvSpPr>
          <p:nvPr/>
        </p:nvSpPr>
        <p:spPr bwMode="auto">
          <a:xfrm>
            <a:off x="7993063" y="2355850"/>
            <a:ext cx="344487" cy="457200"/>
          </a:xfrm>
          <a:prstGeom prst="rect">
            <a:avLst/>
          </a:prstGeom>
          <a:noFill/>
          <a:ln w="9525">
            <a:noFill/>
            <a:miter lim="800000"/>
            <a:headEnd/>
            <a:tailEnd/>
          </a:ln>
        </p:spPr>
        <p:txBody>
          <a:bodyPr wrap="none">
            <a:spAutoFit/>
          </a:bodyPr>
          <a:lstStyle/>
          <a:p>
            <a:pPr eaLnBrk="0" hangingPunct="0"/>
            <a:r>
              <a:rPr lang="en-GB" sz="2400"/>
              <a:t>V</a:t>
            </a:r>
          </a:p>
        </p:txBody>
      </p:sp>
      <p:sp>
        <p:nvSpPr>
          <p:cNvPr id="58403" name="Text Box 35"/>
          <p:cNvSpPr txBox="1">
            <a:spLocks noChangeArrowheads="1"/>
          </p:cNvSpPr>
          <p:nvPr/>
        </p:nvSpPr>
        <p:spPr bwMode="auto">
          <a:xfrm>
            <a:off x="8223250" y="1822450"/>
            <a:ext cx="312738" cy="457200"/>
          </a:xfrm>
          <a:prstGeom prst="rect">
            <a:avLst/>
          </a:prstGeom>
          <a:noFill/>
          <a:ln w="9525">
            <a:noFill/>
            <a:miter lim="800000"/>
            <a:headEnd/>
            <a:tailEnd/>
          </a:ln>
        </p:spPr>
        <p:txBody>
          <a:bodyPr wrap="none">
            <a:spAutoFit/>
          </a:bodyPr>
          <a:lstStyle/>
          <a:p>
            <a:pPr eaLnBrk="0" hangingPunct="0"/>
            <a:r>
              <a:rPr lang="en-GB" sz="2400"/>
              <a:t>II</a:t>
            </a:r>
          </a:p>
        </p:txBody>
      </p:sp>
      <p:sp>
        <p:nvSpPr>
          <p:cNvPr id="58404" name="Text Box 36"/>
          <p:cNvSpPr txBox="1">
            <a:spLocks noChangeArrowheads="1"/>
          </p:cNvSpPr>
          <p:nvPr/>
        </p:nvSpPr>
        <p:spPr bwMode="auto">
          <a:xfrm>
            <a:off x="8169275" y="4794250"/>
            <a:ext cx="419100" cy="457200"/>
          </a:xfrm>
          <a:prstGeom prst="rect">
            <a:avLst/>
          </a:prstGeom>
          <a:noFill/>
          <a:ln w="9525">
            <a:noFill/>
            <a:miter lim="800000"/>
            <a:headEnd/>
            <a:tailEnd/>
          </a:ln>
        </p:spPr>
        <p:txBody>
          <a:bodyPr wrap="none">
            <a:spAutoFit/>
          </a:bodyPr>
          <a:lstStyle/>
          <a:p>
            <a:pPr eaLnBrk="0" hangingPunct="0"/>
            <a:r>
              <a:rPr lang="en-GB" sz="2400"/>
              <a:t>IX</a:t>
            </a:r>
          </a:p>
        </p:txBody>
      </p:sp>
      <p:sp>
        <p:nvSpPr>
          <p:cNvPr id="58405" name="Text Box 37"/>
          <p:cNvSpPr txBox="1">
            <a:spLocks noChangeArrowheads="1"/>
          </p:cNvSpPr>
          <p:nvPr/>
        </p:nvSpPr>
        <p:spPr bwMode="auto">
          <a:xfrm>
            <a:off x="8205788" y="5327650"/>
            <a:ext cx="344487" cy="457200"/>
          </a:xfrm>
          <a:prstGeom prst="rect">
            <a:avLst/>
          </a:prstGeom>
          <a:noFill/>
          <a:ln w="9525">
            <a:noFill/>
            <a:miter lim="800000"/>
            <a:headEnd/>
            <a:tailEnd/>
          </a:ln>
        </p:spPr>
        <p:txBody>
          <a:bodyPr wrap="none">
            <a:spAutoFit/>
          </a:bodyPr>
          <a:lstStyle/>
          <a:p>
            <a:pPr eaLnBrk="0" hangingPunct="0"/>
            <a:r>
              <a:rPr lang="en-GB" sz="2400"/>
              <a:t>X</a:t>
            </a:r>
          </a:p>
        </p:txBody>
      </p:sp>
      <p:sp>
        <p:nvSpPr>
          <p:cNvPr id="58406" name="Text Box 38"/>
          <p:cNvSpPr txBox="1">
            <a:spLocks noChangeArrowheads="1"/>
          </p:cNvSpPr>
          <p:nvPr/>
        </p:nvSpPr>
        <p:spPr bwMode="auto">
          <a:xfrm>
            <a:off x="7612063" y="6507163"/>
            <a:ext cx="1360487" cy="336550"/>
          </a:xfrm>
          <a:prstGeom prst="rect">
            <a:avLst/>
          </a:prstGeom>
          <a:noFill/>
          <a:ln w="9525">
            <a:noFill/>
            <a:miter lim="800000"/>
            <a:headEnd/>
            <a:tailEnd/>
          </a:ln>
        </p:spPr>
        <p:txBody>
          <a:bodyPr wrap="none">
            <a:spAutoFit/>
          </a:bodyPr>
          <a:lstStyle/>
          <a:p>
            <a:pPr eaLnBrk="0" hangingPunct="0"/>
            <a:r>
              <a:rPr lang="en-GB" sz="1600">
                <a:latin typeface="Verdana" pitchFamily="34" charset="0"/>
              </a:rPr>
              <a:t>Lawson 1994</a:t>
            </a:r>
          </a:p>
        </p:txBody>
      </p:sp>
      <p:sp>
        <p:nvSpPr>
          <p:cNvPr id="58407" name="Line 39"/>
          <p:cNvSpPr>
            <a:spLocks noChangeShapeType="1"/>
          </p:cNvSpPr>
          <p:nvPr/>
        </p:nvSpPr>
        <p:spPr bwMode="auto">
          <a:xfrm>
            <a:off x="1755775" y="5741988"/>
            <a:ext cx="5953125" cy="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685800" y="188913"/>
            <a:ext cx="7924800" cy="588962"/>
          </a:xfrm>
          <a:prstGeom prst="rect">
            <a:avLst/>
          </a:prstGeom>
          <a:solidFill>
            <a:schemeClr val="tx1"/>
          </a:solidFill>
          <a:ln w="9525">
            <a:solidFill>
              <a:schemeClr val="bg1"/>
            </a:solidFill>
            <a:miter lim="800000"/>
            <a:headEnd/>
            <a:tailEnd/>
          </a:ln>
        </p:spPr>
        <p:txBody>
          <a:bodyPr>
            <a:spAutoFit/>
          </a:bodyPr>
          <a:lstStyle/>
          <a:p>
            <a:pPr algn="ctr" eaLnBrk="0" hangingPunct="0"/>
            <a:r>
              <a:rPr lang="en-GB" sz="3200" b="1">
                <a:solidFill>
                  <a:schemeClr val="bg1"/>
                </a:solidFill>
                <a:latin typeface="Arial Narrow" pitchFamily="34" charset="0"/>
              </a:rPr>
              <a:t>Factor VIII: cofactor function</a:t>
            </a:r>
          </a:p>
        </p:txBody>
      </p:sp>
      <p:sp>
        <p:nvSpPr>
          <p:cNvPr id="59395" name="Text Box 3"/>
          <p:cNvSpPr txBox="1">
            <a:spLocks noChangeArrowheads="1"/>
          </p:cNvSpPr>
          <p:nvPr/>
        </p:nvSpPr>
        <p:spPr bwMode="auto">
          <a:xfrm>
            <a:off x="838200" y="874713"/>
            <a:ext cx="7469188" cy="730250"/>
          </a:xfrm>
          <a:prstGeom prst="rect">
            <a:avLst/>
          </a:prstGeom>
          <a:noFill/>
          <a:ln w="9525">
            <a:noFill/>
            <a:miter lim="800000"/>
            <a:headEnd/>
            <a:tailEnd/>
          </a:ln>
        </p:spPr>
        <p:txBody>
          <a:bodyPr>
            <a:spAutoFit/>
          </a:bodyPr>
          <a:lstStyle/>
          <a:p>
            <a:pPr eaLnBrk="0" hangingPunct="0">
              <a:lnSpc>
                <a:spcPct val="70000"/>
              </a:lnSpc>
            </a:pPr>
            <a:r>
              <a:rPr lang="en-GB" sz="2000" b="1">
                <a:solidFill>
                  <a:schemeClr val="bg1"/>
                </a:solidFill>
                <a:latin typeface="Arial Narrow" pitchFamily="34" charset="0"/>
              </a:rPr>
              <a:t>280 kd glycoprotein</a:t>
            </a:r>
          </a:p>
          <a:p>
            <a:pPr eaLnBrk="0" hangingPunct="0">
              <a:lnSpc>
                <a:spcPct val="70000"/>
              </a:lnSpc>
            </a:pPr>
            <a:endParaRPr lang="en-GB" sz="2000" b="1">
              <a:solidFill>
                <a:schemeClr val="bg1"/>
              </a:solidFill>
              <a:latin typeface="Arial Narrow" pitchFamily="34" charset="0"/>
            </a:endParaRPr>
          </a:p>
          <a:p>
            <a:pPr eaLnBrk="0" hangingPunct="0">
              <a:lnSpc>
                <a:spcPct val="70000"/>
              </a:lnSpc>
            </a:pPr>
            <a:r>
              <a:rPr lang="en-GB" b="1">
                <a:solidFill>
                  <a:schemeClr val="bg1"/>
                </a:solidFill>
                <a:latin typeface="Arial Narrow" pitchFamily="34" charset="0"/>
              </a:rPr>
              <a:t>Plasma</a:t>
            </a:r>
            <a:r>
              <a:rPr lang="en-GB" sz="2000" b="1">
                <a:solidFill>
                  <a:schemeClr val="bg1"/>
                </a:solidFill>
                <a:latin typeface="Arial Narrow" pitchFamily="34" charset="0"/>
              </a:rPr>
              <a:t> concentration 0.4 nmol/l</a:t>
            </a:r>
          </a:p>
        </p:txBody>
      </p:sp>
      <p:sp>
        <p:nvSpPr>
          <p:cNvPr id="59396" name="Rectangle 4"/>
          <p:cNvSpPr>
            <a:spLocks noChangeArrowheads="1"/>
          </p:cNvSpPr>
          <p:nvPr/>
        </p:nvSpPr>
        <p:spPr bwMode="auto">
          <a:xfrm>
            <a:off x="468313" y="1733550"/>
            <a:ext cx="4751387" cy="854075"/>
          </a:xfrm>
          <a:prstGeom prst="rect">
            <a:avLst/>
          </a:prstGeom>
          <a:noFill/>
          <a:ln w="9525">
            <a:noFill/>
            <a:miter lim="800000"/>
            <a:headEnd/>
            <a:tailEnd/>
          </a:ln>
        </p:spPr>
        <p:txBody>
          <a:bodyPr>
            <a:spAutoFit/>
          </a:bodyPr>
          <a:lstStyle/>
          <a:p>
            <a:pPr eaLnBrk="0" hangingPunct="0">
              <a:spcBef>
                <a:spcPct val="50000"/>
              </a:spcBef>
            </a:pPr>
            <a:r>
              <a:rPr lang="en-GB" sz="2000" b="1">
                <a:solidFill>
                  <a:schemeClr val="bg1"/>
                </a:solidFill>
                <a:latin typeface="Arial Narrow" pitchFamily="34" charset="0"/>
              </a:rPr>
              <a:t>      Cofactor for factor IXa in tenase complex:</a:t>
            </a:r>
          </a:p>
          <a:p>
            <a:pPr algn="ctr" eaLnBrk="0" hangingPunct="0">
              <a:spcBef>
                <a:spcPct val="50000"/>
              </a:spcBef>
            </a:pPr>
            <a:r>
              <a:rPr lang="en-GB" sz="2000" b="1">
                <a:solidFill>
                  <a:schemeClr val="bg1"/>
                </a:solidFill>
                <a:latin typeface="Arial Narrow" pitchFamily="34" charset="0"/>
              </a:rPr>
              <a:t>				</a:t>
            </a:r>
          </a:p>
        </p:txBody>
      </p:sp>
      <p:sp>
        <p:nvSpPr>
          <p:cNvPr id="59397" name="Rectangle 19"/>
          <p:cNvSpPr>
            <a:spLocks noChangeArrowheads="1"/>
          </p:cNvSpPr>
          <p:nvPr/>
        </p:nvSpPr>
        <p:spPr bwMode="auto">
          <a:xfrm>
            <a:off x="2897188" y="2581275"/>
            <a:ext cx="682625" cy="242888"/>
          </a:xfrm>
          <a:prstGeom prst="rect">
            <a:avLst/>
          </a:prstGeom>
          <a:noFill/>
          <a:ln w="9525">
            <a:noFill/>
            <a:miter lim="800000"/>
            <a:headEnd/>
            <a:tailEnd/>
          </a:ln>
        </p:spPr>
        <p:txBody>
          <a:bodyPr/>
          <a:lstStyle/>
          <a:p>
            <a:endParaRPr lang="en-US"/>
          </a:p>
        </p:txBody>
      </p:sp>
      <p:sp>
        <p:nvSpPr>
          <p:cNvPr id="59398" name="Rectangle 20"/>
          <p:cNvSpPr>
            <a:spLocks noChangeArrowheads="1"/>
          </p:cNvSpPr>
          <p:nvPr/>
        </p:nvSpPr>
        <p:spPr bwMode="auto">
          <a:xfrm>
            <a:off x="4784725" y="2641600"/>
            <a:ext cx="690563" cy="242888"/>
          </a:xfrm>
          <a:prstGeom prst="rect">
            <a:avLst/>
          </a:prstGeom>
          <a:noFill/>
          <a:ln w="9525">
            <a:noFill/>
            <a:miter lim="800000"/>
            <a:headEnd/>
            <a:tailEnd/>
          </a:ln>
        </p:spPr>
        <p:txBody>
          <a:bodyPr/>
          <a:lstStyle/>
          <a:p>
            <a:endParaRPr lang="en-US"/>
          </a:p>
        </p:txBody>
      </p:sp>
      <p:sp>
        <p:nvSpPr>
          <p:cNvPr id="59399" name="Rectangle 24"/>
          <p:cNvSpPr>
            <a:spLocks noChangeArrowheads="1"/>
          </p:cNvSpPr>
          <p:nvPr/>
        </p:nvSpPr>
        <p:spPr bwMode="auto">
          <a:xfrm>
            <a:off x="1692275" y="1773238"/>
            <a:ext cx="7186613" cy="701675"/>
          </a:xfrm>
          <a:prstGeom prst="rect">
            <a:avLst/>
          </a:prstGeom>
          <a:noFill/>
          <a:ln w="9525">
            <a:noFill/>
            <a:miter lim="800000"/>
            <a:headEnd/>
            <a:tailEnd/>
          </a:ln>
        </p:spPr>
        <p:txBody>
          <a:bodyPr>
            <a:spAutoFit/>
          </a:bodyPr>
          <a:lstStyle/>
          <a:p>
            <a:pPr algn="ctr"/>
            <a:r>
              <a:rPr lang="en-GB" sz="2000" b="1">
                <a:solidFill>
                  <a:schemeClr val="bg1"/>
                </a:solidFill>
                <a:latin typeface="Arial Narrow" pitchFamily="34" charset="0"/>
              </a:rPr>
              <a:t>			    	 Km (nM)	   Kcat (s</a:t>
            </a:r>
            <a:r>
              <a:rPr lang="en-GB" sz="2000" b="1" baseline="30000">
                <a:solidFill>
                  <a:schemeClr val="bg1"/>
                </a:solidFill>
                <a:latin typeface="Arial Narrow" pitchFamily="34" charset="0"/>
              </a:rPr>
              <a:t>-1</a:t>
            </a:r>
            <a:r>
              <a:rPr lang="en-GB" sz="2000" b="1">
                <a:solidFill>
                  <a:schemeClr val="bg1"/>
                </a:solidFill>
                <a:latin typeface="Arial Narrow" pitchFamily="34" charset="0"/>
              </a:rPr>
              <a:t>)	</a:t>
            </a:r>
          </a:p>
          <a:p>
            <a:pPr algn="ctr"/>
            <a:r>
              <a:rPr lang="en-GB" sz="2000" b="1">
                <a:solidFill>
                  <a:schemeClr val="bg1"/>
                </a:solidFill>
                <a:latin typeface="Arial Narrow" pitchFamily="34" charset="0"/>
              </a:rPr>
              <a:t>FIXa			180	0.6</a:t>
            </a:r>
          </a:p>
        </p:txBody>
      </p:sp>
      <p:sp>
        <p:nvSpPr>
          <p:cNvPr id="95257" name="Rectangle 25"/>
          <p:cNvSpPr>
            <a:spLocks noChangeArrowheads="1"/>
          </p:cNvSpPr>
          <p:nvPr/>
        </p:nvSpPr>
        <p:spPr bwMode="auto">
          <a:xfrm>
            <a:off x="3203575" y="2493963"/>
            <a:ext cx="5635625" cy="396875"/>
          </a:xfrm>
          <a:prstGeom prst="rect">
            <a:avLst/>
          </a:prstGeom>
          <a:noFill/>
          <a:ln w="9525">
            <a:noFill/>
            <a:miter lim="800000"/>
            <a:headEnd/>
            <a:tailEnd/>
          </a:ln>
        </p:spPr>
        <p:txBody>
          <a:bodyPr>
            <a:spAutoFit/>
          </a:bodyPr>
          <a:lstStyle/>
          <a:p>
            <a:r>
              <a:rPr lang="en-GB" sz="2000" b="1">
                <a:solidFill>
                  <a:schemeClr val="bg1"/>
                </a:solidFill>
                <a:latin typeface="Arial Narrow" pitchFamily="34" charset="0"/>
              </a:rPr>
              <a:t>FIXa+PSPC		0.7	1.2</a:t>
            </a:r>
          </a:p>
        </p:txBody>
      </p:sp>
      <p:sp>
        <p:nvSpPr>
          <p:cNvPr id="95258" name="Rectangle 26"/>
          <p:cNvSpPr>
            <a:spLocks noChangeArrowheads="1"/>
          </p:cNvSpPr>
          <p:nvPr/>
        </p:nvSpPr>
        <p:spPr bwMode="auto">
          <a:xfrm>
            <a:off x="3203575" y="2981325"/>
            <a:ext cx="6169025" cy="396875"/>
          </a:xfrm>
          <a:prstGeom prst="rect">
            <a:avLst/>
          </a:prstGeom>
          <a:noFill/>
          <a:ln w="9525">
            <a:noFill/>
            <a:miter lim="800000"/>
            <a:headEnd/>
            <a:tailEnd/>
          </a:ln>
        </p:spPr>
        <p:txBody>
          <a:bodyPr>
            <a:spAutoFit/>
          </a:bodyPr>
          <a:lstStyle/>
          <a:p>
            <a:r>
              <a:rPr lang="en-GB" sz="2000" b="1">
                <a:solidFill>
                  <a:schemeClr val="bg1"/>
                </a:solidFill>
                <a:latin typeface="Arial Narrow" pitchFamily="34" charset="0"/>
              </a:rPr>
              <a:t>FIXa+PSPC+VIIIa		0.06	30000</a:t>
            </a:r>
            <a:endParaRPr lang="en-US" sz="2000" b="1">
              <a:solidFill>
                <a:schemeClr val="bg1"/>
              </a:solidFill>
              <a:latin typeface="Arial Narrow" pitchFamily="34" charset="0"/>
            </a:endParaRPr>
          </a:p>
        </p:txBody>
      </p:sp>
      <p:grpSp>
        <p:nvGrpSpPr>
          <p:cNvPr id="2" name="Group 32"/>
          <p:cNvGrpSpPr>
            <a:grpSpLocks/>
          </p:cNvGrpSpPr>
          <p:nvPr/>
        </p:nvGrpSpPr>
        <p:grpSpPr bwMode="auto">
          <a:xfrm>
            <a:off x="2484438" y="4221163"/>
            <a:ext cx="2879725" cy="2409825"/>
            <a:chOff x="612" y="2488"/>
            <a:chExt cx="1814" cy="1518"/>
          </a:xfrm>
        </p:grpSpPr>
        <p:sp>
          <p:nvSpPr>
            <p:cNvPr id="59430" name="Freeform 5"/>
            <p:cNvSpPr>
              <a:spLocks/>
            </p:cNvSpPr>
            <p:nvPr/>
          </p:nvSpPr>
          <p:spPr bwMode="auto">
            <a:xfrm>
              <a:off x="1830" y="3457"/>
              <a:ext cx="239" cy="296"/>
            </a:xfrm>
            <a:custGeom>
              <a:avLst/>
              <a:gdLst>
                <a:gd name="T0" fmla="*/ 41 w 50"/>
                <a:gd name="T1" fmla="*/ 5 h 62"/>
                <a:gd name="T2" fmla="*/ 9 w 50"/>
                <a:gd name="T3" fmla="*/ 21 h 62"/>
                <a:gd name="T4" fmla="*/ 9 w 50"/>
                <a:gd name="T5" fmla="*/ 57 h 62"/>
                <a:gd name="T6" fmla="*/ 41 w 50"/>
                <a:gd name="T7" fmla="*/ 41 h 62"/>
                <a:gd name="T8" fmla="*/ 41 w 50"/>
                <a:gd name="T9" fmla="*/ 5 h 62"/>
                <a:gd name="T10" fmla="*/ 0 60000 65536"/>
                <a:gd name="T11" fmla="*/ 0 60000 65536"/>
                <a:gd name="T12" fmla="*/ 0 60000 65536"/>
                <a:gd name="T13" fmla="*/ 0 60000 65536"/>
                <a:gd name="T14" fmla="*/ 0 60000 65536"/>
                <a:gd name="T15" fmla="*/ 0 w 50"/>
                <a:gd name="T16" fmla="*/ 0 h 62"/>
                <a:gd name="T17" fmla="*/ 50 w 50"/>
                <a:gd name="T18" fmla="*/ 62 h 62"/>
              </a:gdLst>
              <a:ahLst/>
              <a:cxnLst>
                <a:cxn ang="T10">
                  <a:pos x="T0" y="T1"/>
                </a:cxn>
                <a:cxn ang="T11">
                  <a:pos x="T2" y="T3"/>
                </a:cxn>
                <a:cxn ang="T12">
                  <a:pos x="T4" y="T5"/>
                </a:cxn>
                <a:cxn ang="T13">
                  <a:pos x="T6" y="T7"/>
                </a:cxn>
                <a:cxn ang="T14">
                  <a:pos x="T8" y="T9"/>
                </a:cxn>
              </a:cxnLst>
              <a:rect l="T15" t="T16" r="T17" b="T18"/>
              <a:pathLst>
                <a:path w="50" h="62">
                  <a:moveTo>
                    <a:pt x="41" y="5"/>
                  </a:moveTo>
                  <a:cubicBezTo>
                    <a:pt x="32" y="0"/>
                    <a:pt x="18" y="7"/>
                    <a:pt x="9" y="21"/>
                  </a:cubicBezTo>
                  <a:cubicBezTo>
                    <a:pt x="0" y="35"/>
                    <a:pt x="0" y="51"/>
                    <a:pt x="9" y="57"/>
                  </a:cubicBezTo>
                  <a:cubicBezTo>
                    <a:pt x="18" y="62"/>
                    <a:pt x="32" y="55"/>
                    <a:pt x="41" y="41"/>
                  </a:cubicBezTo>
                  <a:cubicBezTo>
                    <a:pt x="50" y="27"/>
                    <a:pt x="50" y="11"/>
                    <a:pt x="41" y="5"/>
                  </a:cubicBezTo>
                  <a:close/>
                </a:path>
              </a:pathLst>
            </a:custGeom>
            <a:solidFill>
              <a:srgbClr val="FFFF00"/>
            </a:solidFill>
            <a:ln w="6350" cap="rnd">
              <a:solidFill>
                <a:srgbClr val="000000"/>
              </a:solidFill>
              <a:round/>
              <a:headEnd/>
              <a:tailEnd/>
            </a:ln>
          </p:spPr>
          <p:txBody>
            <a:bodyPr/>
            <a:lstStyle/>
            <a:p>
              <a:endParaRPr lang="en-US"/>
            </a:p>
          </p:txBody>
        </p:sp>
        <p:sp>
          <p:nvSpPr>
            <p:cNvPr id="59431" name="Rectangle 6"/>
            <p:cNvSpPr>
              <a:spLocks noChangeArrowheads="1"/>
            </p:cNvSpPr>
            <p:nvPr/>
          </p:nvSpPr>
          <p:spPr bwMode="auto">
            <a:xfrm rot="1860000">
              <a:off x="1906" y="3559"/>
              <a:ext cx="117" cy="134"/>
            </a:xfrm>
            <a:prstGeom prst="rect">
              <a:avLst/>
            </a:prstGeom>
            <a:noFill/>
            <a:ln w="9525">
              <a:noFill/>
              <a:miter lim="800000"/>
              <a:headEnd/>
              <a:tailEnd/>
            </a:ln>
          </p:spPr>
          <p:txBody>
            <a:bodyPr wrap="none" lIns="0" tIns="0" rIns="0" bIns="0">
              <a:spAutoFit/>
            </a:bodyPr>
            <a:lstStyle/>
            <a:p>
              <a:pPr algn="ctr"/>
              <a:r>
                <a:rPr lang="en-GB" sz="1400" b="1">
                  <a:latin typeface="Arial Narrow" pitchFamily="34" charset="0"/>
                </a:rPr>
                <a:t>C1</a:t>
              </a:r>
            </a:p>
          </p:txBody>
        </p:sp>
        <p:sp>
          <p:nvSpPr>
            <p:cNvPr id="59432" name="Freeform 7"/>
            <p:cNvSpPr>
              <a:spLocks/>
            </p:cNvSpPr>
            <p:nvPr/>
          </p:nvSpPr>
          <p:spPr bwMode="auto">
            <a:xfrm>
              <a:off x="1892" y="3710"/>
              <a:ext cx="186" cy="296"/>
            </a:xfrm>
            <a:custGeom>
              <a:avLst/>
              <a:gdLst>
                <a:gd name="T0" fmla="*/ 18 w 39"/>
                <a:gd name="T1" fmla="*/ 1 h 62"/>
                <a:gd name="T2" fmla="*/ 1 w 39"/>
                <a:gd name="T3" fmla="*/ 32 h 62"/>
                <a:gd name="T4" fmla="*/ 21 w 39"/>
                <a:gd name="T5" fmla="*/ 61 h 62"/>
                <a:gd name="T6" fmla="*/ 38 w 39"/>
                <a:gd name="T7" fmla="*/ 30 h 62"/>
                <a:gd name="T8" fmla="*/ 18 w 39"/>
                <a:gd name="T9" fmla="*/ 1 h 62"/>
                <a:gd name="T10" fmla="*/ 0 60000 65536"/>
                <a:gd name="T11" fmla="*/ 0 60000 65536"/>
                <a:gd name="T12" fmla="*/ 0 60000 65536"/>
                <a:gd name="T13" fmla="*/ 0 60000 65536"/>
                <a:gd name="T14" fmla="*/ 0 60000 65536"/>
                <a:gd name="T15" fmla="*/ 0 w 39"/>
                <a:gd name="T16" fmla="*/ 0 h 62"/>
                <a:gd name="T17" fmla="*/ 39 w 39"/>
                <a:gd name="T18" fmla="*/ 62 h 62"/>
              </a:gdLst>
              <a:ahLst/>
              <a:cxnLst>
                <a:cxn ang="T10">
                  <a:pos x="T0" y="T1"/>
                </a:cxn>
                <a:cxn ang="T11">
                  <a:pos x="T2" y="T3"/>
                </a:cxn>
                <a:cxn ang="T12">
                  <a:pos x="T4" y="T5"/>
                </a:cxn>
                <a:cxn ang="T13">
                  <a:pos x="T6" y="T7"/>
                </a:cxn>
                <a:cxn ang="T14">
                  <a:pos x="T8" y="T9"/>
                </a:cxn>
              </a:cxnLst>
              <a:rect l="T15" t="T16" r="T17" b="T18"/>
              <a:pathLst>
                <a:path w="39" h="62">
                  <a:moveTo>
                    <a:pt x="18" y="1"/>
                  </a:moveTo>
                  <a:cubicBezTo>
                    <a:pt x="7" y="1"/>
                    <a:pt x="0" y="15"/>
                    <a:pt x="1" y="32"/>
                  </a:cubicBezTo>
                  <a:cubicBezTo>
                    <a:pt x="2" y="49"/>
                    <a:pt x="11" y="62"/>
                    <a:pt x="21" y="61"/>
                  </a:cubicBezTo>
                  <a:cubicBezTo>
                    <a:pt x="32" y="61"/>
                    <a:pt x="39" y="47"/>
                    <a:pt x="38" y="30"/>
                  </a:cubicBezTo>
                  <a:cubicBezTo>
                    <a:pt x="37" y="13"/>
                    <a:pt x="28" y="0"/>
                    <a:pt x="18" y="1"/>
                  </a:cubicBezTo>
                  <a:close/>
                </a:path>
              </a:pathLst>
            </a:custGeom>
            <a:solidFill>
              <a:srgbClr val="BBE0E3"/>
            </a:solidFill>
            <a:ln w="6350" cap="rnd">
              <a:solidFill>
                <a:srgbClr val="000000"/>
              </a:solidFill>
              <a:round/>
              <a:headEnd/>
              <a:tailEnd/>
            </a:ln>
          </p:spPr>
          <p:txBody>
            <a:bodyPr/>
            <a:lstStyle/>
            <a:p>
              <a:endParaRPr lang="en-US"/>
            </a:p>
          </p:txBody>
        </p:sp>
        <p:sp>
          <p:nvSpPr>
            <p:cNvPr id="59433" name="Rectangle 8"/>
            <p:cNvSpPr>
              <a:spLocks noChangeArrowheads="1"/>
            </p:cNvSpPr>
            <p:nvPr/>
          </p:nvSpPr>
          <p:spPr bwMode="auto">
            <a:xfrm rot="-240000">
              <a:off x="1951" y="3799"/>
              <a:ext cx="117" cy="134"/>
            </a:xfrm>
            <a:prstGeom prst="rect">
              <a:avLst/>
            </a:prstGeom>
            <a:noFill/>
            <a:ln w="9525">
              <a:noFill/>
              <a:miter lim="800000"/>
              <a:headEnd/>
              <a:tailEnd/>
            </a:ln>
          </p:spPr>
          <p:txBody>
            <a:bodyPr wrap="none" lIns="0" tIns="0" rIns="0" bIns="0">
              <a:spAutoFit/>
            </a:bodyPr>
            <a:lstStyle/>
            <a:p>
              <a:pPr algn="ctr"/>
              <a:r>
                <a:rPr lang="en-GB" sz="1400" b="1">
                  <a:latin typeface="Arial Narrow" pitchFamily="34" charset="0"/>
                </a:rPr>
                <a:t>C2</a:t>
              </a:r>
            </a:p>
          </p:txBody>
        </p:sp>
        <p:sp>
          <p:nvSpPr>
            <p:cNvPr id="59434" name="Text Box 23"/>
            <p:cNvSpPr txBox="1">
              <a:spLocks noChangeArrowheads="1"/>
            </p:cNvSpPr>
            <p:nvPr/>
          </p:nvSpPr>
          <p:spPr bwMode="auto">
            <a:xfrm>
              <a:off x="612" y="2806"/>
              <a:ext cx="953" cy="250"/>
            </a:xfrm>
            <a:prstGeom prst="rect">
              <a:avLst/>
            </a:prstGeom>
            <a:noFill/>
            <a:ln w="9525">
              <a:noFill/>
              <a:miter lim="800000"/>
              <a:headEnd/>
              <a:tailEnd/>
            </a:ln>
          </p:spPr>
          <p:txBody>
            <a:bodyPr>
              <a:spAutoFit/>
            </a:bodyPr>
            <a:lstStyle/>
            <a:p>
              <a:pPr algn="ctr">
                <a:spcBef>
                  <a:spcPct val="50000"/>
                </a:spcBef>
              </a:pPr>
              <a:r>
                <a:rPr lang="en-GB" sz="2000" b="1">
                  <a:solidFill>
                    <a:schemeClr val="bg1"/>
                  </a:solidFill>
                  <a:latin typeface="Arial Narrow" pitchFamily="34" charset="0"/>
                </a:rPr>
                <a:t>FVIIIa</a:t>
              </a:r>
            </a:p>
          </p:txBody>
        </p:sp>
        <p:sp>
          <p:nvSpPr>
            <p:cNvPr id="59435" name="Oval 27"/>
            <p:cNvSpPr>
              <a:spLocks noChangeArrowheads="1"/>
            </p:cNvSpPr>
            <p:nvPr/>
          </p:nvSpPr>
          <p:spPr bwMode="auto">
            <a:xfrm>
              <a:off x="1610" y="2851"/>
              <a:ext cx="408" cy="681"/>
            </a:xfrm>
            <a:prstGeom prst="ellipse">
              <a:avLst/>
            </a:prstGeom>
            <a:solidFill>
              <a:srgbClr val="00FF00"/>
            </a:solidFill>
            <a:ln w="9525">
              <a:solidFill>
                <a:schemeClr val="tx1"/>
              </a:solidFill>
              <a:round/>
              <a:headEnd/>
              <a:tailEnd/>
            </a:ln>
          </p:spPr>
          <p:txBody>
            <a:bodyPr wrap="none" anchor="ctr"/>
            <a:lstStyle/>
            <a:p>
              <a:pPr algn="ctr"/>
              <a:r>
                <a:rPr lang="en-GB" sz="2400">
                  <a:latin typeface="Arial Narrow" pitchFamily="34" charset="0"/>
                </a:rPr>
                <a:t>A1</a:t>
              </a:r>
            </a:p>
          </p:txBody>
        </p:sp>
        <p:sp>
          <p:nvSpPr>
            <p:cNvPr id="59436" name="Oval 28"/>
            <p:cNvSpPr>
              <a:spLocks noChangeArrowheads="1"/>
            </p:cNvSpPr>
            <p:nvPr/>
          </p:nvSpPr>
          <p:spPr bwMode="auto">
            <a:xfrm>
              <a:off x="1837" y="2488"/>
              <a:ext cx="408" cy="681"/>
            </a:xfrm>
            <a:prstGeom prst="ellipse">
              <a:avLst/>
            </a:prstGeom>
            <a:solidFill>
              <a:srgbClr val="FFFF99"/>
            </a:solidFill>
            <a:ln w="9525">
              <a:solidFill>
                <a:schemeClr val="tx1"/>
              </a:solidFill>
              <a:round/>
              <a:headEnd/>
              <a:tailEnd/>
            </a:ln>
          </p:spPr>
          <p:txBody>
            <a:bodyPr wrap="none" anchor="ctr"/>
            <a:lstStyle/>
            <a:p>
              <a:pPr algn="ctr"/>
              <a:r>
                <a:rPr lang="en-GB" sz="2400">
                  <a:latin typeface="Arial Narrow" pitchFamily="34" charset="0"/>
                </a:rPr>
                <a:t>A2</a:t>
              </a:r>
            </a:p>
          </p:txBody>
        </p:sp>
        <p:sp>
          <p:nvSpPr>
            <p:cNvPr id="59437" name="Oval 29"/>
            <p:cNvSpPr>
              <a:spLocks noChangeArrowheads="1"/>
            </p:cNvSpPr>
            <p:nvPr/>
          </p:nvSpPr>
          <p:spPr bwMode="auto">
            <a:xfrm>
              <a:off x="2018" y="2987"/>
              <a:ext cx="408" cy="681"/>
            </a:xfrm>
            <a:prstGeom prst="ellipse">
              <a:avLst/>
            </a:prstGeom>
            <a:solidFill>
              <a:srgbClr val="FF0000"/>
            </a:solidFill>
            <a:ln w="9525">
              <a:solidFill>
                <a:schemeClr val="tx1"/>
              </a:solidFill>
              <a:round/>
              <a:headEnd/>
              <a:tailEnd/>
            </a:ln>
          </p:spPr>
          <p:txBody>
            <a:bodyPr wrap="none" anchor="ctr"/>
            <a:lstStyle/>
            <a:p>
              <a:pPr algn="ctr"/>
              <a:r>
                <a:rPr lang="en-GB" sz="2400">
                  <a:solidFill>
                    <a:schemeClr val="bg1"/>
                  </a:solidFill>
                  <a:latin typeface="Arial Narrow" pitchFamily="34" charset="0"/>
                </a:rPr>
                <a:t>A3</a:t>
              </a:r>
            </a:p>
          </p:txBody>
        </p:sp>
      </p:grpSp>
      <p:grpSp>
        <p:nvGrpSpPr>
          <p:cNvPr id="3" name="Group 50"/>
          <p:cNvGrpSpPr>
            <a:grpSpLocks/>
          </p:cNvGrpSpPr>
          <p:nvPr/>
        </p:nvGrpSpPr>
        <p:grpSpPr bwMode="auto">
          <a:xfrm>
            <a:off x="2916238" y="3573463"/>
            <a:ext cx="1555750" cy="2359025"/>
            <a:chOff x="2018" y="2432"/>
            <a:chExt cx="980" cy="1486"/>
          </a:xfrm>
        </p:grpSpPr>
        <p:sp>
          <p:nvSpPr>
            <p:cNvPr id="59420" name="Oval 35"/>
            <p:cNvSpPr>
              <a:spLocks noChangeArrowheads="1"/>
            </p:cNvSpPr>
            <p:nvPr/>
          </p:nvSpPr>
          <p:spPr bwMode="auto">
            <a:xfrm>
              <a:off x="2200" y="2432"/>
              <a:ext cx="506" cy="578"/>
            </a:xfrm>
            <a:prstGeom prst="ellipse">
              <a:avLst/>
            </a:prstGeom>
            <a:solidFill>
              <a:srgbClr val="CCECFF"/>
            </a:solidFill>
            <a:ln w="6350">
              <a:solidFill>
                <a:srgbClr val="000000"/>
              </a:solidFill>
              <a:round/>
              <a:headEnd/>
              <a:tailEnd/>
            </a:ln>
          </p:spPr>
          <p:txBody>
            <a:bodyPr/>
            <a:lstStyle/>
            <a:p>
              <a:endParaRPr lang="en-US"/>
            </a:p>
          </p:txBody>
        </p:sp>
        <p:sp>
          <p:nvSpPr>
            <p:cNvPr id="59421" name="Rectangle 36"/>
            <p:cNvSpPr>
              <a:spLocks noChangeArrowheads="1"/>
            </p:cNvSpPr>
            <p:nvPr/>
          </p:nvSpPr>
          <p:spPr bwMode="auto">
            <a:xfrm>
              <a:off x="2284" y="2618"/>
              <a:ext cx="414" cy="134"/>
            </a:xfrm>
            <a:prstGeom prst="rect">
              <a:avLst/>
            </a:prstGeom>
            <a:noFill/>
            <a:ln w="9525">
              <a:noFill/>
              <a:miter lim="800000"/>
              <a:headEnd/>
              <a:tailEnd/>
            </a:ln>
          </p:spPr>
          <p:txBody>
            <a:bodyPr wrap="none" lIns="0" tIns="0" rIns="0" bIns="0">
              <a:spAutoFit/>
            </a:bodyPr>
            <a:lstStyle/>
            <a:p>
              <a:pPr algn="ctr"/>
              <a:r>
                <a:rPr lang="en-GB" sz="1400" b="1">
                  <a:latin typeface="Arial Narrow" pitchFamily="34" charset="0"/>
                </a:rPr>
                <a:t>Protease </a:t>
              </a:r>
            </a:p>
          </p:txBody>
        </p:sp>
        <p:sp>
          <p:nvSpPr>
            <p:cNvPr id="59422" name="Rectangle 37"/>
            <p:cNvSpPr>
              <a:spLocks noChangeArrowheads="1"/>
            </p:cNvSpPr>
            <p:nvPr/>
          </p:nvSpPr>
          <p:spPr bwMode="auto">
            <a:xfrm>
              <a:off x="2322" y="2723"/>
              <a:ext cx="327" cy="134"/>
            </a:xfrm>
            <a:prstGeom prst="rect">
              <a:avLst/>
            </a:prstGeom>
            <a:noFill/>
            <a:ln w="9525">
              <a:noFill/>
              <a:miter lim="800000"/>
              <a:headEnd/>
              <a:tailEnd/>
            </a:ln>
          </p:spPr>
          <p:txBody>
            <a:bodyPr wrap="none" lIns="0" tIns="0" rIns="0" bIns="0">
              <a:spAutoFit/>
            </a:bodyPr>
            <a:lstStyle/>
            <a:p>
              <a:pPr algn="ctr"/>
              <a:r>
                <a:rPr lang="en-GB" sz="1400" b="1">
                  <a:latin typeface="Arial Narrow" pitchFamily="34" charset="0"/>
                </a:rPr>
                <a:t>domain</a:t>
              </a:r>
            </a:p>
          </p:txBody>
        </p:sp>
        <p:sp>
          <p:nvSpPr>
            <p:cNvPr id="59423" name="Freeform 38"/>
            <p:cNvSpPr>
              <a:spLocks/>
            </p:cNvSpPr>
            <p:nvPr/>
          </p:nvSpPr>
          <p:spPr bwMode="auto">
            <a:xfrm>
              <a:off x="2229" y="2981"/>
              <a:ext cx="415" cy="272"/>
            </a:xfrm>
            <a:custGeom>
              <a:avLst/>
              <a:gdLst>
                <a:gd name="T0" fmla="*/ 37 w 87"/>
                <a:gd name="T1" fmla="*/ 7 h 57"/>
                <a:gd name="T2" fmla="*/ 4 w 87"/>
                <a:gd name="T3" fmla="*/ 41 h 57"/>
                <a:gd name="T4" fmla="*/ 50 w 87"/>
                <a:gd name="T5" fmla="*/ 50 h 57"/>
                <a:gd name="T6" fmla="*/ 83 w 87"/>
                <a:gd name="T7" fmla="*/ 15 h 57"/>
                <a:gd name="T8" fmla="*/ 37 w 87"/>
                <a:gd name="T9" fmla="*/ 7 h 57"/>
                <a:gd name="T10" fmla="*/ 0 60000 65536"/>
                <a:gd name="T11" fmla="*/ 0 60000 65536"/>
                <a:gd name="T12" fmla="*/ 0 60000 65536"/>
                <a:gd name="T13" fmla="*/ 0 60000 65536"/>
                <a:gd name="T14" fmla="*/ 0 60000 65536"/>
                <a:gd name="T15" fmla="*/ 0 w 87"/>
                <a:gd name="T16" fmla="*/ 0 h 57"/>
                <a:gd name="T17" fmla="*/ 87 w 87"/>
                <a:gd name="T18" fmla="*/ 57 h 57"/>
              </a:gdLst>
              <a:ahLst/>
              <a:cxnLst>
                <a:cxn ang="T10">
                  <a:pos x="T0" y="T1"/>
                </a:cxn>
                <a:cxn ang="T11">
                  <a:pos x="T2" y="T3"/>
                </a:cxn>
                <a:cxn ang="T12">
                  <a:pos x="T4" y="T5"/>
                </a:cxn>
                <a:cxn ang="T13">
                  <a:pos x="T6" y="T7"/>
                </a:cxn>
                <a:cxn ang="T14">
                  <a:pos x="T8" y="T9"/>
                </a:cxn>
              </a:cxnLst>
              <a:rect l="T15" t="T16" r="T17" b="T18"/>
              <a:pathLst>
                <a:path w="87" h="57">
                  <a:moveTo>
                    <a:pt x="37" y="7"/>
                  </a:moveTo>
                  <a:cubicBezTo>
                    <a:pt x="15" y="14"/>
                    <a:pt x="0" y="29"/>
                    <a:pt x="4" y="41"/>
                  </a:cubicBezTo>
                  <a:cubicBezTo>
                    <a:pt x="8" y="53"/>
                    <a:pt x="29" y="57"/>
                    <a:pt x="50" y="50"/>
                  </a:cubicBezTo>
                  <a:cubicBezTo>
                    <a:pt x="72" y="43"/>
                    <a:pt x="87" y="27"/>
                    <a:pt x="83" y="15"/>
                  </a:cubicBezTo>
                  <a:cubicBezTo>
                    <a:pt x="79" y="4"/>
                    <a:pt x="59" y="0"/>
                    <a:pt x="37" y="7"/>
                  </a:cubicBezTo>
                  <a:close/>
                </a:path>
              </a:pathLst>
            </a:custGeom>
            <a:solidFill>
              <a:srgbClr val="CCFF99"/>
            </a:solidFill>
            <a:ln w="6350" cap="rnd">
              <a:solidFill>
                <a:srgbClr val="000000"/>
              </a:solidFill>
              <a:round/>
              <a:headEnd/>
              <a:tailEnd/>
            </a:ln>
          </p:spPr>
          <p:txBody>
            <a:bodyPr/>
            <a:lstStyle/>
            <a:p>
              <a:endParaRPr lang="en-US"/>
            </a:p>
          </p:txBody>
        </p:sp>
        <p:sp>
          <p:nvSpPr>
            <p:cNvPr id="59424" name="Rectangle 39"/>
            <p:cNvSpPr>
              <a:spLocks noChangeArrowheads="1"/>
            </p:cNvSpPr>
            <p:nvPr/>
          </p:nvSpPr>
          <p:spPr bwMode="auto">
            <a:xfrm rot="-1080000">
              <a:off x="2344" y="3045"/>
              <a:ext cx="239" cy="134"/>
            </a:xfrm>
            <a:prstGeom prst="rect">
              <a:avLst/>
            </a:prstGeom>
            <a:noFill/>
            <a:ln w="9525">
              <a:noFill/>
              <a:miter lim="800000"/>
              <a:headEnd/>
              <a:tailEnd/>
            </a:ln>
          </p:spPr>
          <p:txBody>
            <a:bodyPr wrap="none" lIns="0" tIns="0" rIns="0" bIns="0">
              <a:spAutoFit/>
            </a:bodyPr>
            <a:lstStyle/>
            <a:p>
              <a:pPr algn="ctr"/>
              <a:r>
                <a:rPr lang="en-GB" sz="1400">
                  <a:latin typeface="Arial Narrow" pitchFamily="34" charset="0"/>
                </a:rPr>
                <a:t>EGF2</a:t>
              </a:r>
            </a:p>
          </p:txBody>
        </p:sp>
        <p:sp>
          <p:nvSpPr>
            <p:cNvPr id="59425" name="Freeform 40"/>
            <p:cNvSpPr>
              <a:spLocks/>
            </p:cNvSpPr>
            <p:nvPr/>
          </p:nvSpPr>
          <p:spPr bwMode="auto">
            <a:xfrm rot="-391994">
              <a:off x="2248" y="3215"/>
              <a:ext cx="229" cy="377"/>
            </a:xfrm>
            <a:custGeom>
              <a:avLst/>
              <a:gdLst>
                <a:gd name="T0" fmla="*/ 15 w 48"/>
                <a:gd name="T1" fmla="*/ 3 h 79"/>
                <a:gd name="T2" fmla="*/ 5 w 48"/>
                <a:gd name="T3" fmla="*/ 44 h 79"/>
                <a:gd name="T4" fmla="*/ 33 w 48"/>
                <a:gd name="T5" fmla="*/ 76 h 79"/>
                <a:gd name="T6" fmla="*/ 43 w 48"/>
                <a:gd name="T7" fmla="*/ 35 h 79"/>
                <a:gd name="T8" fmla="*/ 15 w 48"/>
                <a:gd name="T9" fmla="*/ 3 h 79"/>
                <a:gd name="T10" fmla="*/ 0 60000 65536"/>
                <a:gd name="T11" fmla="*/ 0 60000 65536"/>
                <a:gd name="T12" fmla="*/ 0 60000 65536"/>
                <a:gd name="T13" fmla="*/ 0 60000 65536"/>
                <a:gd name="T14" fmla="*/ 0 60000 65536"/>
                <a:gd name="T15" fmla="*/ 0 w 48"/>
                <a:gd name="T16" fmla="*/ 0 h 79"/>
                <a:gd name="T17" fmla="*/ 48 w 48"/>
                <a:gd name="T18" fmla="*/ 79 h 79"/>
              </a:gdLst>
              <a:ahLst/>
              <a:cxnLst>
                <a:cxn ang="T10">
                  <a:pos x="T0" y="T1"/>
                </a:cxn>
                <a:cxn ang="T11">
                  <a:pos x="T2" y="T3"/>
                </a:cxn>
                <a:cxn ang="T12">
                  <a:pos x="T4" y="T5"/>
                </a:cxn>
                <a:cxn ang="T13">
                  <a:pos x="T6" y="T7"/>
                </a:cxn>
                <a:cxn ang="T14">
                  <a:pos x="T8" y="T9"/>
                </a:cxn>
              </a:cxnLst>
              <a:rect l="T15" t="T16" r="T17" b="T18"/>
              <a:pathLst>
                <a:path w="48" h="79">
                  <a:moveTo>
                    <a:pt x="15" y="3"/>
                  </a:moveTo>
                  <a:cubicBezTo>
                    <a:pt x="4" y="5"/>
                    <a:pt x="0" y="24"/>
                    <a:pt x="5" y="44"/>
                  </a:cubicBezTo>
                  <a:cubicBezTo>
                    <a:pt x="10" y="64"/>
                    <a:pt x="22" y="79"/>
                    <a:pt x="33" y="76"/>
                  </a:cubicBezTo>
                  <a:cubicBezTo>
                    <a:pt x="43" y="74"/>
                    <a:pt x="48" y="55"/>
                    <a:pt x="43" y="35"/>
                  </a:cubicBezTo>
                  <a:cubicBezTo>
                    <a:pt x="38" y="15"/>
                    <a:pt x="25" y="0"/>
                    <a:pt x="15" y="3"/>
                  </a:cubicBezTo>
                  <a:close/>
                </a:path>
              </a:pathLst>
            </a:custGeom>
            <a:solidFill>
              <a:srgbClr val="CCFF99"/>
            </a:solidFill>
            <a:ln w="6350" cap="rnd">
              <a:solidFill>
                <a:srgbClr val="000000"/>
              </a:solidFill>
              <a:round/>
              <a:headEnd/>
              <a:tailEnd/>
            </a:ln>
          </p:spPr>
          <p:txBody>
            <a:bodyPr/>
            <a:lstStyle/>
            <a:p>
              <a:endParaRPr lang="en-US"/>
            </a:p>
          </p:txBody>
        </p:sp>
        <p:sp>
          <p:nvSpPr>
            <p:cNvPr id="59426" name="Rectangle 41"/>
            <p:cNvSpPr>
              <a:spLocks noChangeArrowheads="1"/>
            </p:cNvSpPr>
            <p:nvPr/>
          </p:nvSpPr>
          <p:spPr bwMode="auto">
            <a:xfrm rot="4234354">
              <a:off x="2238" y="3337"/>
              <a:ext cx="239" cy="134"/>
            </a:xfrm>
            <a:prstGeom prst="rect">
              <a:avLst/>
            </a:prstGeom>
            <a:solidFill>
              <a:srgbClr val="CCFF99"/>
            </a:solidFill>
            <a:ln w="9525">
              <a:noFill/>
              <a:miter lim="800000"/>
              <a:headEnd/>
              <a:tailEnd/>
            </a:ln>
          </p:spPr>
          <p:txBody>
            <a:bodyPr wrap="none" lIns="0" tIns="0" rIns="0" bIns="0">
              <a:spAutoFit/>
            </a:bodyPr>
            <a:lstStyle/>
            <a:p>
              <a:pPr algn="ctr"/>
              <a:r>
                <a:rPr lang="en-GB" sz="1400">
                  <a:latin typeface="Arial Narrow" pitchFamily="34" charset="0"/>
                </a:rPr>
                <a:t>EGF1</a:t>
              </a:r>
            </a:p>
          </p:txBody>
        </p:sp>
        <p:sp>
          <p:nvSpPr>
            <p:cNvPr id="59427" name="Rectangle 42"/>
            <p:cNvSpPr>
              <a:spLocks noChangeArrowheads="1"/>
            </p:cNvSpPr>
            <p:nvPr/>
          </p:nvSpPr>
          <p:spPr bwMode="auto">
            <a:xfrm>
              <a:off x="2018" y="2432"/>
              <a:ext cx="168" cy="192"/>
            </a:xfrm>
            <a:prstGeom prst="rect">
              <a:avLst/>
            </a:prstGeom>
            <a:noFill/>
            <a:ln w="9525">
              <a:noFill/>
              <a:miter lim="800000"/>
              <a:headEnd/>
              <a:tailEnd/>
            </a:ln>
          </p:spPr>
          <p:txBody>
            <a:bodyPr wrap="none" lIns="0" tIns="0" rIns="0" bIns="0">
              <a:spAutoFit/>
            </a:bodyPr>
            <a:lstStyle/>
            <a:p>
              <a:pPr algn="ctr"/>
              <a:r>
                <a:rPr lang="en-GB" sz="2000" b="1">
                  <a:solidFill>
                    <a:schemeClr val="bg1"/>
                  </a:solidFill>
                  <a:latin typeface="Arial Narrow" pitchFamily="34" charset="0"/>
                </a:rPr>
                <a:t>FX</a:t>
              </a:r>
              <a:endParaRPr lang="en-GB" sz="2000">
                <a:solidFill>
                  <a:schemeClr val="bg1"/>
                </a:solidFill>
                <a:latin typeface="Arial Narrow" pitchFamily="34" charset="0"/>
              </a:endParaRPr>
            </a:p>
          </p:txBody>
        </p:sp>
        <p:sp>
          <p:nvSpPr>
            <p:cNvPr id="59428" name="Rectangle 43"/>
            <p:cNvSpPr>
              <a:spLocks noChangeArrowheads="1"/>
            </p:cNvSpPr>
            <p:nvPr/>
          </p:nvSpPr>
          <p:spPr bwMode="auto">
            <a:xfrm>
              <a:off x="2563" y="3731"/>
              <a:ext cx="435" cy="153"/>
            </a:xfrm>
            <a:prstGeom prst="rect">
              <a:avLst/>
            </a:prstGeom>
            <a:noFill/>
            <a:ln w="9525">
              <a:noFill/>
              <a:miter lim="800000"/>
              <a:headEnd/>
              <a:tailEnd/>
            </a:ln>
          </p:spPr>
          <p:txBody>
            <a:bodyPr/>
            <a:lstStyle/>
            <a:p>
              <a:endParaRPr lang="en-US"/>
            </a:p>
          </p:txBody>
        </p:sp>
        <p:sp>
          <p:nvSpPr>
            <p:cNvPr id="59429" name="Oval 44"/>
            <p:cNvSpPr>
              <a:spLocks noChangeArrowheads="1"/>
            </p:cNvSpPr>
            <p:nvPr/>
          </p:nvSpPr>
          <p:spPr bwMode="auto">
            <a:xfrm>
              <a:off x="2376" y="3556"/>
              <a:ext cx="227" cy="362"/>
            </a:xfrm>
            <a:prstGeom prst="ellipse">
              <a:avLst/>
            </a:prstGeom>
            <a:solidFill>
              <a:srgbClr val="FF6600"/>
            </a:solidFill>
            <a:ln w="9525">
              <a:solidFill>
                <a:schemeClr val="tx1"/>
              </a:solidFill>
              <a:round/>
              <a:headEnd/>
              <a:tailEnd/>
            </a:ln>
          </p:spPr>
          <p:txBody>
            <a:bodyPr wrap="none" anchor="ctr"/>
            <a:lstStyle/>
            <a:p>
              <a:pPr algn="ctr"/>
              <a:r>
                <a:rPr lang="en-GB" b="1">
                  <a:latin typeface="Arial Narrow" pitchFamily="34" charset="0"/>
                </a:rPr>
                <a:t>Gla</a:t>
              </a:r>
            </a:p>
          </p:txBody>
        </p:sp>
      </p:grpSp>
      <p:grpSp>
        <p:nvGrpSpPr>
          <p:cNvPr id="4" name="Group 49"/>
          <p:cNvGrpSpPr>
            <a:grpSpLocks/>
          </p:cNvGrpSpPr>
          <p:nvPr/>
        </p:nvGrpSpPr>
        <p:grpSpPr bwMode="auto">
          <a:xfrm>
            <a:off x="5508625" y="3573463"/>
            <a:ext cx="1531938" cy="2374900"/>
            <a:chOff x="3016" y="2478"/>
            <a:chExt cx="965" cy="1496"/>
          </a:xfrm>
        </p:grpSpPr>
        <p:sp>
          <p:nvSpPr>
            <p:cNvPr id="59409" name="Oval 12"/>
            <p:cNvSpPr>
              <a:spLocks noChangeArrowheads="1"/>
            </p:cNvSpPr>
            <p:nvPr/>
          </p:nvSpPr>
          <p:spPr bwMode="auto">
            <a:xfrm>
              <a:off x="3016" y="2488"/>
              <a:ext cx="506" cy="578"/>
            </a:xfrm>
            <a:prstGeom prst="ellipse">
              <a:avLst/>
            </a:prstGeom>
            <a:solidFill>
              <a:srgbClr val="FF99CC"/>
            </a:solidFill>
            <a:ln w="6350">
              <a:solidFill>
                <a:srgbClr val="000000"/>
              </a:solidFill>
              <a:round/>
              <a:headEnd/>
              <a:tailEnd/>
            </a:ln>
          </p:spPr>
          <p:txBody>
            <a:bodyPr/>
            <a:lstStyle/>
            <a:p>
              <a:endParaRPr lang="en-US"/>
            </a:p>
          </p:txBody>
        </p:sp>
        <p:sp>
          <p:nvSpPr>
            <p:cNvPr id="59410" name="Rectangle 13"/>
            <p:cNvSpPr>
              <a:spLocks noChangeArrowheads="1"/>
            </p:cNvSpPr>
            <p:nvPr/>
          </p:nvSpPr>
          <p:spPr bwMode="auto">
            <a:xfrm>
              <a:off x="3076" y="2674"/>
              <a:ext cx="414" cy="134"/>
            </a:xfrm>
            <a:prstGeom prst="rect">
              <a:avLst/>
            </a:prstGeom>
            <a:noFill/>
            <a:ln w="9525">
              <a:noFill/>
              <a:miter lim="800000"/>
              <a:headEnd/>
              <a:tailEnd/>
            </a:ln>
          </p:spPr>
          <p:txBody>
            <a:bodyPr wrap="none" lIns="0" tIns="0" rIns="0" bIns="0">
              <a:spAutoFit/>
            </a:bodyPr>
            <a:lstStyle/>
            <a:p>
              <a:pPr algn="ctr"/>
              <a:r>
                <a:rPr lang="en-GB" sz="1400" b="1">
                  <a:latin typeface="Arial Narrow" pitchFamily="34" charset="0"/>
                </a:rPr>
                <a:t>Protease </a:t>
              </a:r>
            </a:p>
          </p:txBody>
        </p:sp>
        <p:sp>
          <p:nvSpPr>
            <p:cNvPr id="59411" name="Rectangle 14"/>
            <p:cNvSpPr>
              <a:spLocks noChangeArrowheads="1"/>
            </p:cNvSpPr>
            <p:nvPr/>
          </p:nvSpPr>
          <p:spPr bwMode="auto">
            <a:xfrm>
              <a:off x="3106" y="2779"/>
              <a:ext cx="327" cy="134"/>
            </a:xfrm>
            <a:prstGeom prst="rect">
              <a:avLst/>
            </a:prstGeom>
            <a:noFill/>
            <a:ln w="9525">
              <a:noFill/>
              <a:miter lim="800000"/>
              <a:headEnd/>
              <a:tailEnd/>
            </a:ln>
          </p:spPr>
          <p:txBody>
            <a:bodyPr wrap="none" lIns="0" tIns="0" rIns="0" bIns="0">
              <a:spAutoFit/>
            </a:bodyPr>
            <a:lstStyle/>
            <a:p>
              <a:pPr algn="ctr"/>
              <a:r>
                <a:rPr lang="en-GB" sz="1400" b="1">
                  <a:latin typeface="Arial Narrow" pitchFamily="34" charset="0"/>
                </a:rPr>
                <a:t>domain</a:t>
              </a:r>
            </a:p>
          </p:txBody>
        </p:sp>
        <p:sp>
          <p:nvSpPr>
            <p:cNvPr id="59412" name="Freeform 15"/>
            <p:cNvSpPr>
              <a:spLocks/>
            </p:cNvSpPr>
            <p:nvPr/>
          </p:nvSpPr>
          <p:spPr bwMode="auto">
            <a:xfrm>
              <a:off x="3045" y="3037"/>
              <a:ext cx="415" cy="272"/>
            </a:xfrm>
            <a:custGeom>
              <a:avLst/>
              <a:gdLst>
                <a:gd name="T0" fmla="*/ 37 w 87"/>
                <a:gd name="T1" fmla="*/ 7 h 57"/>
                <a:gd name="T2" fmla="*/ 4 w 87"/>
                <a:gd name="T3" fmla="*/ 41 h 57"/>
                <a:gd name="T4" fmla="*/ 50 w 87"/>
                <a:gd name="T5" fmla="*/ 50 h 57"/>
                <a:gd name="T6" fmla="*/ 83 w 87"/>
                <a:gd name="T7" fmla="*/ 15 h 57"/>
                <a:gd name="T8" fmla="*/ 37 w 87"/>
                <a:gd name="T9" fmla="*/ 7 h 57"/>
                <a:gd name="T10" fmla="*/ 0 60000 65536"/>
                <a:gd name="T11" fmla="*/ 0 60000 65536"/>
                <a:gd name="T12" fmla="*/ 0 60000 65536"/>
                <a:gd name="T13" fmla="*/ 0 60000 65536"/>
                <a:gd name="T14" fmla="*/ 0 60000 65536"/>
                <a:gd name="T15" fmla="*/ 0 w 87"/>
                <a:gd name="T16" fmla="*/ 0 h 57"/>
                <a:gd name="T17" fmla="*/ 87 w 87"/>
                <a:gd name="T18" fmla="*/ 57 h 57"/>
              </a:gdLst>
              <a:ahLst/>
              <a:cxnLst>
                <a:cxn ang="T10">
                  <a:pos x="T0" y="T1"/>
                </a:cxn>
                <a:cxn ang="T11">
                  <a:pos x="T2" y="T3"/>
                </a:cxn>
                <a:cxn ang="T12">
                  <a:pos x="T4" y="T5"/>
                </a:cxn>
                <a:cxn ang="T13">
                  <a:pos x="T6" y="T7"/>
                </a:cxn>
                <a:cxn ang="T14">
                  <a:pos x="T8" y="T9"/>
                </a:cxn>
              </a:cxnLst>
              <a:rect l="T15" t="T16" r="T17" b="T18"/>
              <a:pathLst>
                <a:path w="87" h="57">
                  <a:moveTo>
                    <a:pt x="37" y="7"/>
                  </a:moveTo>
                  <a:cubicBezTo>
                    <a:pt x="15" y="14"/>
                    <a:pt x="0" y="29"/>
                    <a:pt x="4" y="41"/>
                  </a:cubicBezTo>
                  <a:cubicBezTo>
                    <a:pt x="8" y="53"/>
                    <a:pt x="29" y="57"/>
                    <a:pt x="50" y="50"/>
                  </a:cubicBezTo>
                  <a:cubicBezTo>
                    <a:pt x="72" y="43"/>
                    <a:pt x="87" y="27"/>
                    <a:pt x="83" y="15"/>
                  </a:cubicBezTo>
                  <a:cubicBezTo>
                    <a:pt x="79" y="4"/>
                    <a:pt x="59" y="0"/>
                    <a:pt x="37" y="7"/>
                  </a:cubicBezTo>
                  <a:close/>
                </a:path>
              </a:pathLst>
            </a:custGeom>
            <a:solidFill>
              <a:srgbClr val="FF9900"/>
            </a:solidFill>
            <a:ln w="6350" cap="rnd">
              <a:solidFill>
                <a:srgbClr val="000000"/>
              </a:solidFill>
              <a:round/>
              <a:headEnd/>
              <a:tailEnd/>
            </a:ln>
          </p:spPr>
          <p:txBody>
            <a:bodyPr/>
            <a:lstStyle/>
            <a:p>
              <a:endParaRPr lang="en-US"/>
            </a:p>
          </p:txBody>
        </p:sp>
        <p:sp>
          <p:nvSpPr>
            <p:cNvPr id="59413" name="Rectangle 16"/>
            <p:cNvSpPr>
              <a:spLocks noChangeArrowheads="1"/>
            </p:cNvSpPr>
            <p:nvPr/>
          </p:nvSpPr>
          <p:spPr bwMode="auto">
            <a:xfrm rot="-1080000">
              <a:off x="3160" y="3101"/>
              <a:ext cx="239" cy="134"/>
            </a:xfrm>
            <a:prstGeom prst="rect">
              <a:avLst/>
            </a:prstGeom>
            <a:noFill/>
            <a:ln w="9525">
              <a:noFill/>
              <a:miter lim="800000"/>
              <a:headEnd/>
              <a:tailEnd/>
            </a:ln>
          </p:spPr>
          <p:txBody>
            <a:bodyPr wrap="none" lIns="0" tIns="0" rIns="0" bIns="0">
              <a:spAutoFit/>
            </a:bodyPr>
            <a:lstStyle/>
            <a:p>
              <a:pPr algn="ctr"/>
              <a:r>
                <a:rPr lang="en-GB" sz="1400">
                  <a:latin typeface="Arial Narrow" pitchFamily="34" charset="0"/>
                </a:rPr>
                <a:t>EGF2</a:t>
              </a:r>
            </a:p>
          </p:txBody>
        </p:sp>
        <p:sp>
          <p:nvSpPr>
            <p:cNvPr id="59414" name="Freeform 17"/>
            <p:cNvSpPr>
              <a:spLocks/>
            </p:cNvSpPr>
            <p:nvPr/>
          </p:nvSpPr>
          <p:spPr bwMode="auto">
            <a:xfrm>
              <a:off x="3064" y="3271"/>
              <a:ext cx="229" cy="377"/>
            </a:xfrm>
            <a:custGeom>
              <a:avLst/>
              <a:gdLst>
                <a:gd name="T0" fmla="*/ 15 w 48"/>
                <a:gd name="T1" fmla="*/ 3 h 79"/>
                <a:gd name="T2" fmla="*/ 5 w 48"/>
                <a:gd name="T3" fmla="*/ 44 h 79"/>
                <a:gd name="T4" fmla="*/ 33 w 48"/>
                <a:gd name="T5" fmla="*/ 76 h 79"/>
                <a:gd name="T6" fmla="*/ 43 w 48"/>
                <a:gd name="T7" fmla="*/ 35 h 79"/>
                <a:gd name="T8" fmla="*/ 15 w 48"/>
                <a:gd name="T9" fmla="*/ 3 h 79"/>
                <a:gd name="T10" fmla="*/ 0 60000 65536"/>
                <a:gd name="T11" fmla="*/ 0 60000 65536"/>
                <a:gd name="T12" fmla="*/ 0 60000 65536"/>
                <a:gd name="T13" fmla="*/ 0 60000 65536"/>
                <a:gd name="T14" fmla="*/ 0 60000 65536"/>
                <a:gd name="T15" fmla="*/ 0 w 48"/>
                <a:gd name="T16" fmla="*/ 0 h 79"/>
                <a:gd name="T17" fmla="*/ 48 w 48"/>
                <a:gd name="T18" fmla="*/ 79 h 79"/>
              </a:gdLst>
              <a:ahLst/>
              <a:cxnLst>
                <a:cxn ang="T10">
                  <a:pos x="T0" y="T1"/>
                </a:cxn>
                <a:cxn ang="T11">
                  <a:pos x="T2" y="T3"/>
                </a:cxn>
                <a:cxn ang="T12">
                  <a:pos x="T4" y="T5"/>
                </a:cxn>
                <a:cxn ang="T13">
                  <a:pos x="T6" y="T7"/>
                </a:cxn>
                <a:cxn ang="T14">
                  <a:pos x="T8" y="T9"/>
                </a:cxn>
              </a:cxnLst>
              <a:rect l="T15" t="T16" r="T17" b="T18"/>
              <a:pathLst>
                <a:path w="48" h="79">
                  <a:moveTo>
                    <a:pt x="15" y="3"/>
                  </a:moveTo>
                  <a:cubicBezTo>
                    <a:pt x="4" y="5"/>
                    <a:pt x="0" y="24"/>
                    <a:pt x="5" y="44"/>
                  </a:cubicBezTo>
                  <a:cubicBezTo>
                    <a:pt x="10" y="64"/>
                    <a:pt x="22" y="79"/>
                    <a:pt x="33" y="76"/>
                  </a:cubicBezTo>
                  <a:cubicBezTo>
                    <a:pt x="43" y="74"/>
                    <a:pt x="48" y="55"/>
                    <a:pt x="43" y="35"/>
                  </a:cubicBezTo>
                  <a:cubicBezTo>
                    <a:pt x="38" y="15"/>
                    <a:pt x="25" y="0"/>
                    <a:pt x="15" y="3"/>
                  </a:cubicBezTo>
                  <a:close/>
                </a:path>
              </a:pathLst>
            </a:custGeom>
            <a:solidFill>
              <a:srgbClr val="00FFFF"/>
            </a:solidFill>
            <a:ln w="6350" cap="rnd">
              <a:solidFill>
                <a:srgbClr val="000000"/>
              </a:solidFill>
              <a:round/>
              <a:headEnd/>
              <a:tailEnd/>
            </a:ln>
          </p:spPr>
          <p:txBody>
            <a:bodyPr/>
            <a:lstStyle/>
            <a:p>
              <a:endParaRPr lang="en-US"/>
            </a:p>
          </p:txBody>
        </p:sp>
        <p:sp>
          <p:nvSpPr>
            <p:cNvPr id="59415" name="Rectangle 18"/>
            <p:cNvSpPr>
              <a:spLocks noChangeArrowheads="1"/>
            </p:cNvSpPr>
            <p:nvPr/>
          </p:nvSpPr>
          <p:spPr bwMode="auto">
            <a:xfrm rot="5400000">
              <a:off x="3086" y="3397"/>
              <a:ext cx="239" cy="134"/>
            </a:xfrm>
            <a:prstGeom prst="rect">
              <a:avLst/>
            </a:prstGeom>
            <a:noFill/>
            <a:ln w="9525">
              <a:noFill/>
              <a:miter lim="800000"/>
              <a:headEnd/>
              <a:tailEnd/>
            </a:ln>
          </p:spPr>
          <p:txBody>
            <a:bodyPr wrap="none" lIns="0" tIns="0" rIns="0" bIns="0">
              <a:spAutoFit/>
            </a:bodyPr>
            <a:lstStyle/>
            <a:p>
              <a:pPr algn="ctr"/>
              <a:r>
                <a:rPr lang="en-GB" sz="1400">
                  <a:latin typeface="Arial Narrow" pitchFamily="34" charset="0"/>
                </a:rPr>
                <a:t>EGF1</a:t>
              </a:r>
            </a:p>
          </p:txBody>
        </p:sp>
        <p:sp>
          <p:nvSpPr>
            <p:cNvPr id="59416" name="Rectangle 21"/>
            <p:cNvSpPr>
              <a:spLocks noChangeArrowheads="1"/>
            </p:cNvSpPr>
            <p:nvPr/>
          </p:nvSpPr>
          <p:spPr bwMode="auto">
            <a:xfrm>
              <a:off x="3704" y="2715"/>
              <a:ext cx="277" cy="192"/>
            </a:xfrm>
            <a:prstGeom prst="rect">
              <a:avLst/>
            </a:prstGeom>
            <a:noFill/>
            <a:ln w="9525">
              <a:noFill/>
              <a:miter lim="800000"/>
              <a:headEnd/>
              <a:tailEnd/>
            </a:ln>
          </p:spPr>
          <p:txBody>
            <a:bodyPr wrap="none" lIns="0" tIns="0" rIns="0" bIns="0">
              <a:spAutoFit/>
            </a:bodyPr>
            <a:lstStyle/>
            <a:p>
              <a:pPr algn="ctr"/>
              <a:r>
                <a:rPr lang="en-GB" sz="2000" b="1">
                  <a:solidFill>
                    <a:schemeClr val="bg1"/>
                  </a:solidFill>
                  <a:latin typeface="Arial Narrow" pitchFamily="34" charset="0"/>
                </a:rPr>
                <a:t>FIXa</a:t>
              </a:r>
              <a:endParaRPr lang="en-GB" sz="2000">
                <a:solidFill>
                  <a:schemeClr val="bg1"/>
                </a:solidFill>
                <a:latin typeface="Arial Narrow" pitchFamily="34" charset="0"/>
              </a:endParaRPr>
            </a:p>
          </p:txBody>
        </p:sp>
        <p:sp>
          <p:nvSpPr>
            <p:cNvPr id="59417" name="Rectangle 22"/>
            <p:cNvSpPr>
              <a:spLocks noChangeArrowheads="1"/>
            </p:cNvSpPr>
            <p:nvPr/>
          </p:nvSpPr>
          <p:spPr bwMode="auto">
            <a:xfrm>
              <a:off x="3379" y="3787"/>
              <a:ext cx="435" cy="153"/>
            </a:xfrm>
            <a:prstGeom prst="rect">
              <a:avLst/>
            </a:prstGeom>
            <a:noFill/>
            <a:ln w="9525">
              <a:noFill/>
              <a:miter lim="800000"/>
              <a:headEnd/>
              <a:tailEnd/>
            </a:ln>
          </p:spPr>
          <p:txBody>
            <a:bodyPr/>
            <a:lstStyle/>
            <a:p>
              <a:endParaRPr lang="en-US"/>
            </a:p>
          </p:txBody>
        </p:sp>
        <p:sp>
          <p:nvSpPr>
            <p:cNvPr id="59418" name="Oval 30"/>
            <p:cNvSpPr>
              <a:spLocks noChangeArrowheads="1"/>
            </p:cNvSpPr>
            <p:nvPr/>
          </p:nvSpPr>
          <p:spPr bwMode="auto">
            <a:xfrm>
              <a:off x="3192" y="3612"/>
              <a:ext cx="227" cy="362"/>
            </a:xfrm>
            <a:prstGeom prst="ellipse">
              <a:avLst/>
            </a:prstGeom>
            <a:solidFill>
              <a:schemeClr val="accent1"/>
            </a:solidFill>
            <a:ln w="9525">
              <a:solidFill>
                <a:schemeClr val="tx1"/>
              </a:solidFill>
              <a:round/>
              <a:headEnd/>
              <a:tailEnd/>
            </a:ln>
          </p:spPr>
          <p:txBody>
            <a:bodyPr wrap="none" anchor="ctr"/>
            <a:lstStyle/>
            <a:p>
              <a:pPr algn="ctr"/>
              <a:r>
                <a:rPr lang="en-GB" b="1">
                  <a:latin typeface="Arial Narrow" pitchFamily="34" charset="0"/>
                </a:rPr>
                <a:t>Gla</a:t>
              </a:r>
            </a:p>
          </p:txBody>
        </p:sp>
        <p:sp>
          <p:nvSpPr>
            <p:cNvPr id="59419" name="Freeform 46"/>
            <p:cNvSpPr>
              <a:spLocks/>
            </p:cNvSpPr>
            <p:nvPr/>
          </p:nvSpPr>
          <p:spPr bwMode="auto">
            <a:xfrm rot="-3308890">
              <a:off x="3060" y="2479"/>
              <a:ext cx="227" cy="226"/>
            </a:xfrm>
            <a:custGeom>
              <a:avLst/>
              <a:gdLst>
                <a:gd name="T0" fmla="*/ 45 w 227"/>
                <a:gd name="T1" fmla="*/ 0 h 226"/>
                <a:gd name="T2" fmla="*/ 0 w 227"/>
                <a:gd name="T3" fmla="*/ 136 h 226"/>
                <a:gd name="T4" fmla="*/ 45 w 227"/>
                <a:gd name="T5" fmla="*/ 136 h 226"/>
                <a:gd name="T6" fmla="*/ 45 w 227"/>
                <a:gd name="T7" fmla="*/ 181 h 226"/>
                <a:gd name="T8" fmla="*/ 91 w 227"/>
                <a:gd name="T9" fmla="*/ 181 h 226"/>
                <a:gd name="T10" fmla="*/ 91 w 227"/>
                <a:gd name="T11" fmla="*/ 226 h 226"/>
                <a:gd name="T12" fmla="*/ 181 w 227"/>
                <a:gd name="T13" fmla="*/ 181 h 226"/>
                <a:gd name="T14" fmla="*/ 227 w 227"/>
                <a:gd name="T15" fmla="*/ 45 h 226"/>
                <a:gd name="T16" fmla="*/ 181 w 227"/>
                <a:gd name="T17" fmla="*/ 0 h 226"/>
                <a:gd name="T18" fmla="*/ 91 w 227"/>
                <a:gd name="T19" fmla="*/ 0 h 226"/>
                <a:gd name="T20" fmla="*/ 45 w 227"/>
                <a:gd name="T21" fmla="*/ 0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7"/>
                <a:gd name="T34" fmla="*/ 0 h 226"/>
                <a:gd name="T35" fmla="*/ 227 w 227"/>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7" h="226">
                  <a:moveTo>
                    <a:pt x="45" y="0"/>
                  </a:moveTo>
                  <a:lnTo>
                    <a:pt x="0" y="136"/>
                  </a:lnTo>
                  <a:lnTo>
                    <a:pt x="45" y="136"/>
                  </a:lnTo>
                  <a:lnTo>
                    <a:pt x="45" y="181"/>
                  </a:lnTo>
                  <a:lnTo>
                    <a:pt x="91" y="181"/>
                  </a:lnTo>
                  <a:lnTo>
                    <a:pt x="91" y="226"/>
                  </a:lnTo>
                  <a:lnTo>
                    <a:pt x="181" y="181"/>
                  </a:lnTo>
                  <a:lnTo>
                    <a:pt x="227" y="45"/>
                  </a:lnTo>
                  <a:lnTo>
                    <a:pt x="181" y="0"/>
                  </a:lnTo>
                  <a:lnTo>
                    <a:pt x="91" y="0"/>
                  </a:lnTo>
                  <a:lnTo>
                    <a:pt x="45" y="0"/>
                  </a:lnTo>
                  <a:close/>
                </a:path>
              </a:pathLst>
            </a:custGeom>
            <a:solidFill>
              <a:schemeClr val="accent2"/>
            </a:solidFill>
            <a:ln w="9525">
              <a:noFill/>
              <a:round/>
              <a:headEnd/>
              <a:tailEnd/>
            </a:ln>
          </p:spPr>
          <p:txBody>
            <a:bodyPr/>
            <a:lstStyle/>
            <a:p>
              <a:endParaRPr lang="en-US"/>
            </a:p>
          </p:txBody>
        </p:sp>
      </p:grpSp>
      <p:grpSp>
        <p:nvGrpSpPr>
          <p:cNvPr id="5" name="Group 33"/>
          <p:cNvGrpSpPr>
            <a:grpSpLocks/>
          </p:cNvGrpSpPr>
          <p:nvPr/>
        </p:nvGrpSpPr>
        <p:grpSpPr bwMode="auto">
          <a:xfrm>
            <a:off x="2051050" y="6397625"/>
            <a:ext cx="4425950" cy="460375"/>
            <a:chOff x="1292" y="4030"/>
            <a:chExt cx="2788" cy="290"/>
          </a:xfrm>
        </p:grpSpPr>
        <p:sp>
          <p:nvSpPr>
            <p:cNvPr id="59406" name="Rectangle 9"/>
            <p:cNvSpPr>
              <a:spLocks noChangeArrowheads="1"/>
            </p:cNvSpPr>
            <p:nvPr/>
          </p:nvSpPr>
          <p:spPr bwMode="auto">
            <a:xfrm>
              <a:off x="1292" y="4030"/>
              <a:ext cx="2788" cy="290"/>
            </a:xfrm>
            <a:prstGeom prst="rect">
              <a:avLst/>
            </a:prstGeom>
            <a:solidFill>
              <a:srgbClr val="FFFF99"/>
            </a:solidFill>
            <a:ln w="6350">
              <a:solidFill>
                <a:srgbClr val="000000"/>
              </a:solidFill>
              <a:miter lim="800000"/>
              <a:headEnd/>
              <a:tailEnd/>
            </a:ln>
          </p:spPr>
          <p:txBody>
            <a:bodyPr/>
            <a:lstStyle/>
            <a:p>
              <a:endParaRPr lang="en-US"/>
            </a:p>
          </p:txBody>
        </p:sp>
        <p:sp>
          <p:nvSpPr>
            <p:cNvPr id="59407" name="Rectangle 10"/>
            <p:cNvSpPr>
              <a:spLocks noChangeArrowheads="1"/>
            </p:cNvSpPr>
            <p:nvPr/>
          </p:nvSpPr>
          <p:spPr bwMode="auto">
            <a:xfrm>
              <a:off x="1993" y="4030"/>
              <a:ext cx="829" cy="192"/>
            </a:xfrm>
            <a:prstGeom prst="rect">
              <a:avLst/>
            </a:prstGeom>
            <a:noFill/>
            <a:ln w="9525">
              <a:noFill/>
              <a:miter lim="800000"/>
              <a:headEnd/>
              <a:tailEnd/>
            </a:ln>
          </p:spPr>
          <p:txBody>
            <a:bodyPr wrap="none" lIns="0" tIns="0" rIns="0" bIns="0">
              <a:spAutoFit/>
            </a:bodyPr>
            <a:lstStyle/>
            <a:p>
              <a:pPr algn="ctr"/>
              <a:r>
                <a:rPr lang="en-GB" sz="2000" b="1">
                  <a:latin typeface="Arial Narrow" pitchFamily="34" charset="0"/>
                </a:rPr>
                <a:t>Phospholipid</a:t>
              </a:r>
            </a:p>
          </p:txBody>
        </p:sp>
        <p:sp>
          <p:nvSpPr>
            <p:cNvPr id="59408" name="Rectangle 11"/>
            <p:cNvSpPr>
              <a:spLocks noChangeArrowheads="1"/>
            </p:cNvSpPr>
            <p:nvPr/>
          </p:nvSpPr>
          <p:spPr bwMode="auto">
            <a:xfrm>
              <a:off x="2878" y="4032"/>
              <a:ext cx="664" cy="192"/>
            </a:xfrm>
            <a:prstGeom prst="rect">
              <a:avLst/>
            </a:prstGeom>
            <a:noFill/>
            <a:ln w="9525">
              <a:noFill/>
              <a:miter lim="800000"/>
              <a:headEnd/>
              <a:tailEnd/>
            </a:ln>
          </p:spPr>
          <p:txBody>
            <a:bodyPr wrap="none" lIns="0" tIns="0" rIns="0" bIns="0">
              <a:spAutoFit/>
            </a:bodyPr>
            <a:lstStyle/>
            <a:p>
              <a:pPr algn="ctr"/>
              <a:r>
                <a:rPr lang="en-GB" sz="2000" b="1">
                  <a:latin typeface="Arial Narrow" pitchFamily="34" charset="0"/>
                </a:rPr>
                <a:t>membrane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3.61111E-6 4.56059E-6 L 0.06302 0.07331 " pathEditMode="relative" ptsTypes="AA">
                                      <p:cBhvr>
                                        <p:cTn id="9" dur="2000" fill="hold"/>
                                        <p:tgtEl>
                                          <p:spTgt spid="3"/>
                                        </p:tgtEl>
                                        <p:attrNameLst>
                                          <p:attrName>ppt_x</p:attrName>
                                          <p:attrName>ppt_y</p:attrName>
                                        </p:attrNameLst>
                                      </p:cBhvr>
                                    </p:animMotion>
                                  </p:childTnLst>
                                </p:cTn>
                              </p:par>
                              <p:par>
                                <p:cTn id="10" presetID="0" presetClass="path" presetSubtype="0" accel="50000" decel="50000" fill="hold" nodeType="withEffect">
                                  <p:stCondLst>
                                    <p:cond delay="0"/>
                                  </p:stCondLst>
                                  <p:childTnLst>
                                    <p:animMotion origin="layout" path="M 4.44444E-6 -8.51064E-7 L -0.07084 0.08395 " pathEditMode="relative" ptsTypes="AA">
                                      <p:cBhvr>
                                        <p:cTn id="11" dur="2000" fill="hold"/>
                                        <p:tgtEl>
                                          <p:spTgt spid="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525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5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7" grpId="0"/>
      <p:bldP spid="9525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449263" y="1285875"/>
          <a:ext cx="8001000" cy="5572125"/>
        </p:xfrm>
        <a:graphic>
          <a:graphicData uri="http://schemas.openxmlformats.org/presentationml/2006/ole">
            <mc:AlternateContent xmlns:mc="http://schemas.openxmlformats.org/markup-compatibility/2006">
              <mc:Choice xmlns:v="urn:schemas-microsoft-com:vml" Requires="v">
                <p:oleObj spid="_x0000_s3082" name="Photo Editor Photo" r:id="rId4" imgW="9000000" imgH="5571429" progId="">
                  <p:embed/>
                </p:oleObj>
              </mc:Choice>
              <mc:Fallback>
                <p:oleObj name="Photo Editor Photo" r:id="rId4" imgW="9000000" imgH="5571429"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1285875"/>
                        <a:ext cx="8001000"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7935913" y="381000"/>
            <a:ext cx="881062" cy="6248400"/>
          </a:xfrm>
          <a:prstGeom prst="rect">
            <a:avLst/>
          </a:prstGeom>
          <a:solidFill>
            <a:schemeClr val="bg1"/>
          </a:solidFill>
          <a:ln w="9525">
            <a:noFill/>
            <a:miter lim="800000"/>
            <a:headEnd/>
            <a:tailEnd/>
          </a:ln>
        </p:spPr>
        <p:txBody>
          <a:bodyPr wrap="none" anchor="ctr"/>
          <a:lstStyle/>
          <a:p>
            <a:endParaRPr lang="en-US"/>
          </a:p>
        </p:txBody>
      </p:sp>
      <p:sp>
        <p:nvSpPr>
          <p:cNvPr id="3076" name="Text Box 4"/>
          <p:cNvSpPr txBox="1">
            <a:spLocks noChangeArrowheads="1"/>
          </p:cNvSpPr>
          <p:nvPr/>
        </p:nvSpPr>
        <p:spPr bwMode="auto">
          <a:xfrm>
            <a:off x="947738" y="258763"/>
            <a:ext cx="7048500" cy="701675"/>
          </a:xfrm>
          <a:prstGeom prst="rect">
            <a:avLst/>
          </a:prstGeom>
          <a:noFill/>
          <a:ln w="9525">
            <a:noFill/>
            <a:miter lim="800000"/>
            <a:headEnd/>
            <a:tailEnd/>
          </a:ln>
        </p:spPr>
        <p:txBody>
          <a:bodyPr wrap="none">
            <a:spAutoFit/>
          </a:bodyPr>
          <a:lstStyle/>
          <a:p>
            <a:pPr eaLnBrk="0" hangingPunct="0"/>
            <a:r>
              <a:rPr lang="en-GB" sz="4000" dirty="0">
                <a:solidFill>
                  <a:schemeClr val="bg2"/>
                </a:solidFill>
                <a:latin typeface="Franklin Gothic Book" pitchFamily="34" charset="0"/>
              </a:rPr>
              <a:t>Thrombin generation in haemophilia</a:t>
            </a:r>
          </a:p>
        </p:txBody>
      </p:sp>
      <p:sp>
        <p:nvSpPr>
          <p:cNvPr id="3077" name="Line 5"/>
          <p:cNvSpPr>
            <a:spLocks noChangeShapeType="1"/>
          </p:cNvSpPr>
          <p:nvPr/>
        </p:nvSpPr>
        <p:spPr bwMode="auto">
          <a:xfrm>
            <a:off x="7761288" y="1435100"/>
            <a:ext cx="0" cy="4397375"/>
          </a:xfrm>
          <a:prstGeom prst="line">
            <a:avLst/>
          </a:prstGeom>
          <a:noFill/>
          <a:ln w="28575">
            <a:solidFill>
              <a:schemeClr val="tx1"/>
            </a:solidFill>
            <a:round/>
            <a:headEnd/>
            <a:tailEnd/>
          </a:ln>
        </p:spPr>
        <p:txBody>
          <a:bodyPr/>
          <a:lstStyle/>
          <a:p>
            <a:endParaRPr lang="en-US"/>
          </a:p>
        </p:txBody>
      </p:sp>
      <p:sp>
        <p:nvSpPr>
          <p:cNvPr id="3078" name="Line 6"/>
          <p:cNvSpPr>
            <a:spLocks noChangeShapeType="1"/>
          </p:cNvSpPr>
          <p:nvPr/>
        </p:nvSpPr>
        <p:spPr bwMode="auto">
          <a:xfrm>
            <a:off x="1408113" y="1430338"/>
            <a:ext cx="0" cy="4397375"/>
          </a:xfrm>
          <a:prstGeom prst="line">
            <a:avLst/>
          </a:prstGeom>
          <a:noFill/>
          <a:ln w="28575">
            <a:solidFill>
              <a:schemeClr val="tx1"/>
            </a:solidFill>
            <a:round/>
            <a:headEnd/>
            <a:tailEnd/>
          </a:ln>
        </p:spPr>
        <p:txBody>
          <a:bodyPr/>
          <a:lstStyle/>
          <a:p>
            <a:endParaRPr lang="en-US"/>
          </a:p>
        </p:txBody>
      </p:sp>
      <p:sp>
        <p:nvSpPr>
          <p:cNvPr id="3079" name="Line 7"/>
          <p:cNvSpPr>
            <a:spLocks noChangeShapeType="1"/>
          </p:cNvSpPr>
          <p:nvPr/>
        </p:nvSpPr>
        <p:spPr bwMode="auto">
          <a:xfrm>
            <a:off x="1373188" y="1435100"/>
            <a:ext cx="6403975" cy="0"/>
          </a:xfrm>
          <a:prstGeom prst="line">
            <a:avLst/>
          </a:prstGeom>
          <a:noFill/>
          <a:ln w="28575">
            <a:solidFill>
              <a:schemeClr val="tx1"/>
            </a:solidFill>
            <a:round/>
            <a:headEnd/>
            <a:tailEnd/>
          </a:ln>
        </p:spPr>
        <p:txBody>
          <a:bodyPr/>
          <a:lstStyle/>
          <a:p>
            <a:endParaRPr lang="en-US"/>
          </a:p>
        </p:txBody>
      </p:sp>
      <p:sp>
        <p:nvSpPr>
          <p:cNvPr id="3080" name="Line 8"/>
          <p:cNvSpPr>
            <a:spLocks noChangeShapeType="1"/>
          </p:cNvSpPr>
          <p:nvPr/>
        </p:nvSpPr>
        <p:spPr bwMode="auto">
          <a:xfrm>
            <a:off x="1397000" y="5829300"/>
            <a:ext cx="6403975" cy="0"/>
          </a:xfrm>
          <a:prstGeom prst="line">
            <a:avLst/>
          </a:prstGeom>
          <a:noFill/>
          <a:ln w="28575">
            <a:solidFill>
              <a:schemeClr val="tx1"/>
            </a:solidFill>
            <a:round/>
            <a:headEnd/>
            <a:tailEnd/>
          </a:ln>
        </p:spPr>
        <p:txBody>
          <a:bodyPr/>
          <a:lstStyle/>
          <a:p>
            <a:endParaRPr lang="en-US"/>
          </a:p>
        </p:txBody>
      </p:sp>
      <p:sp>
        <p:nvSpPr>
          <p:cNvPr id="3081" name="Text Box 9"/>
          <p:cNvSpPr txBox="1">
            <a:spLocks noChangeArrowheads="1"/>
          </p:cNvSpPr>
          <p:nvPr/>
        </p:nvSpPr>
        <p:spPr bwMode="auto">
          <a:xfrm>
            <a:off x="7302500" y="6323013"/>
            <a:ext cx="1512888" cy="366712"/>
          </a:xfrm>
          <a:prstGeom prst="rect">
            <a:avLst/>
          </a:prstGeom>
          <a:noFill/>
          <a:ln w="9525">
            <a:noFill/>
            <a:miter lim="800000"/>
            <a:headEnd/>
            <a:tailEnd/>
          </a:ln>
        </p:spPr>
        <p:txBody>
          <a:bodyPr wrap="none">
            <a:spAutoFit/>
          </a:bodyPr>
          <a:lstStyle/>
          <a:p>
            <a:r>
              <a:rPr lang="en-GB">
                <a:latin typeface="Verdana" pitchFamily="34" charset="0"/>
              </a:rPr>
              <a:t>Lawson 1994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2" name="Group 2"/>
          <p:cNvGrpSpPr>
            <a:grpSpLocks/>
          </p:cNvGrpSpPr>
          <p:nvPr/>
        </p:nvGrpSpPr>
        <p:grpSpPr bwMode="auto">
          <a:xfrm>
            <a:off x="923925" y="1936750"/>
            <a:ext cx="7497763" cy="4191000"/>
            <a:chOff x="548" y="1219"/>
            <a:chExt cx="5313" cy="2640"/>
          </a:xfrm>
        </p:grpSpPr>
        <p:graphicFrame>
          <p:nvGraphicFramePr>
            <p:cNvPr id="4101" name="Object 3"/>
            <p:cNvGraphicFramePr>
              <a:graphicFrameLocks noChangeAspect="1"/>
            </p:cNvGraphicFramePr>
            <p:nvPr/>
          </p:nvGraphicFramePr>
          <p:xfrm>
            <a:off x="548" y="1219"/>
            <a:ext cx="5313" cy="2640"/>
          </p:xfrm>
          <a:graphic>
            <a:graphicData uri="http://schemas.openxmlformats.org/presentationml/2006/ole">
              <mc:AlternateContent xmlns:mc="http://schemas.openxmlformats.org/markup-compatibility/2006">
                <mc:Choice xmlns:v="urn:schemas-microsoft-com:vml" Requires="v">
                  <p:oleObj spid="_x0000_s4130" name="Chart" r:id="rId5" imgW="4686414" imgH="2629014" progId="Excel.Sheet.8">
                    <p:embed followColorScheme="full"/>
                  </p:oleObj>
                </mc:Choice>
                <mc:Fallback>
                  <p:oleObj name="Chart" r:id="rId5" imgW="4686414" imgH="2629014" progId="Excel.Sheet.8">
                    <p:embed followColorScheme="full"/>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 y="1219"/>
                          <a:ext cx="5313" cy="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0" name="Rectangle 4"/>
            <p:cNvSpPr>
              <a:spLocks noChangeArrowheads="1"/>
            </p:cNvSpPr>
            <p:nvPr/>
          </p:nvSpPr>
          <p:spPr bwMode="auto">
            <a:xfrm>
              <a:off x="4861" y="2314"/>
              <a:ext cx="919" cy="647"/>
            </a:xfrm>
            <a:prstGeom prst="rect">
              <a:avLst/>
            </a:prstGeom>
            <a:solidFill>
              <a:schemeClr val="bg1"/>
            </a:solidFill>
            <a:ln w="9525">
              <a:noFill/>
              <a:miter lim="800000"/>
              <a:headEnd/>
              <a:tailEnd/>
            </a:ln>
          </p:spPr>
          <p:txBody>
            <a:bodyPr wrap="none" anchor="ctr"/>
            <a:lstStyle/>
            <a:p>
              <a:endParaRPr lang="en-US"/>
            </a:p>
          </p:txBody>
        </p:sp>
      </p:grpSp>
      <p:grpSp>
        <p:nvGrpSpPr>
          <p:cNvPr id="3" name="Group 5"/>
          <p:cNvGrpSpPr>
            <a:grpSpLocks/>
          </p:cNvGrpSpPr>
          <p:nvPr/>
        </p:nvGrpSpPr>
        <p:grpSpPr bwMode="auto">
          <a:xfrm>
            <a:off x="920750" y="1943100"/>
            <a:ext cx="7504113" cy="4179888"/>
            <a:chOff x="551" y="1223"/>
            <a:chExt cx="5317" cy="2633"/>
          </a:xfrm>
        </p:grpSpPr>
        <p:graphicFrame>
          <p:nvGraphicFramePr>
            <p:cNvPr id="4100" name="Object 6"/>
            <p:cNvGraphicFramePr>
              <a:graphicFrameLocks noChangeAspect="1"/>
            </p:cNvGraphicFramePr>
            <p:nvPr/>
          </p:nvGraphicFramePr>
          <p:xfrm>
            <a:off x="551" y="1223"/>
            <a:ext cx="5317" cy="2633"/>
          </p:xfrm>
          <a:graphic>
            <a:graphicData uri="http://schemas.openxmlformats.org/presentationml/2006/ole">
              <mc:AlternateContent xmlns:mc="http://schemas.openxmlformats.org/markup-compatibility/2006">
                <mc:Choice xmlns:v="urn:schemas-microsoft-com:vml" Requires="v">
                  <p:oleObj spid="_x0000_s4131" name="Chart" r:id="rId8" imgW="4676813" imgH="2629014" progId="Excel.Sheet.8">
                    <p:embed followColorScheme="full"/>
                  </p:oleObj>
                </mc:Choice>
                <mc:Fallback>
                  <p:oleObj name="Chart" r:id="rId8" imgW="4676813" imgH="2629014" progId="Excel.Sheet.8">
                    <p:embed followColorScheme="full"/>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 y="1223"/>
                          <a:ext cx="5317" cy="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9" name="Rectangle 7"/>
            <p:cNvSpPr>
              <a:spLocks noChangeArrowheads="1"/>
            </p:cNvSpPr>
            <p:nvPr/>
          </p:nvSpPr>
          <p:spPr bwMode="auto">
            <a:xfrm>
              <a:off x="4851" y="2324"/>
              <a:ext cx="919" cy="617"/>
            </a:xfrm>
            <a:prstGeom prst="rect">
              <a:avLst/>
            </a:prstGeom>
            <a:solidFill>
              <a:schemeClr val="bg1"/>
            </a:solidFill>
            <a:ln w="9525">
              <a:noFill/>
              <a:miter lim="800000"/>
              <a:headEnd/>
              <a:tailEnd/>
            </a:ln>
          </p:spPr>
          <p:txBody>
            <a:bodyPr wrap="none" anchor="ctr"/>
            <a:lstStyle/>
            <a:p>
              <a:endParaRPr lang="en-US"/>
            </a:p>
          </p:txBody>
        </p:sp>
      </p:grpSp>
      <p:sp>
        <p:nvSpPr>
          <p:cNvPr id="4104" name="Rectangle 8"/>
          <p:cNvSpPr>
            <a:spLocks noGrp="1" noChangeArrowheads="1"/>
          </p:cNvSpPr>
          <p:nvPr>
            <p:ph type="title" sz="quarter"/>
          </p:nvPr>
        </p:nvSpPr>
        <p:spPr/>
        <p:txBody>
          <a:bodyPr/>
          <a:lstStyle/>
          <a:p>
            <a:pPr eaLnBrk="1" hangingPunct="1"/>
            <a:r>
              <a:rPr lang="en-GB" smtClean="0">
                <a:latin typeface="Franklin Gothic Book" pitchFamily="34" charset="0"/>
              </a:rPr>
              <a:t>Thrombin generation and FVIII</a:t>
            </a:r>
          </a:p>
        </p:txBody>
      </p:sp>
      <p:grpSp>
        <p:nvGrpSpPr>
          <p:cNvPr id="4" name="Group 9"/>
          <p:cNvGrpSpPr>
            <a:grpSpLocks/>
          </p:cNvGrpSpPr>
          <p:nvPr/>
        </p:nvGrpSpPr>
        <p:grpSpPr bwMode="auto">
          <a:xfrm>
            <a:off x="895350" y="1944688"/>
            <a:ext cx="7553325" cy="4171950"/>
            <a:chOff x="528" y="1224"/>
            <a:chExt cx="5352" cy="2628"/>
          </a:xfrm>
        </p:grpSpPr>
        <p:graphicFrame>
          <p:nvGraphicFramePr>
            <p:cNvPr id="4099" name="Object 10"/>
            <p:cNvGraphicFramePr>
              <a:graphicFrameLocks noChangeAspect="1"/>
            </p:cNvGraphicFramePr>
            <p:nvPr/>
          </p:nvGraphicFramePr>
          <p:xfrm>
            <a:off x="528" y="1224"/>
            <a:ext cx="5352" cy="2628"/>
          </p:xfrm>
          <a:graphic>
            <a:graphicData uri="http://schemas.openxmlformats.org/presentationml/2006/ole">
              <mc:AlternateContent xmlns:mc="http://schemas.openxmlformats.org/markup-compatibility/2006">
                <mc:Choice xmlns:v="urn:schemas-microsoft-com:vml" Requires="v">
                  <p:oleObj spid="_x0000_s4132" name="Chart" r:id="rId11" imgW="4676813" imgH="2629014" progId="Excel.Sheet.8">
                    <p:embed followColorScheme="full"/>
                  </p:oleObj>
                </mc:Choice>
                <mc:Fallback>
                  <p:oleObj name="Chart" r:id="rId11" imgW="4676813" imgH="2629014" progId="Excel.Sheet.8">
                    <p:embed followColorScheme="full"/>
                    <p:pic>
                      <p:nvPicPr>
                        <p:cNvPr id="0"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 y="1224"/>
                          <a:ext cx="5352" cy="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8" name="Rectangle 11"/>
            <p:cNvSpPr>
              <a:spLocks noChangeArrowheads="1"/>
            </p:cNvSpPr>
            <p:nvPr/>
          </p:nvSpPr>
          <p:spPr bwMode="auto">
            <a:xfrm>
              <a:off x="4830" y="2304"/>
              <a:ext cx="950" cy="627"/>
            </a:xfrm>
            <a:prstGeom prst="rect">
              <a:avLst/>
            </a:prstGeom>
            <a:solidFill>
              <a:schemeClr val="bg1"/>
            </a:solidFill>
            <a:ln w="9525">
              <a:noFill/>
              <a:miter lim="800000"/>
              <a:headEnd/>
              <a:tailEnd/>
            </a:ln>
          </p:spPr>
          <p:txBody>
            <a:bodyPr wrap="none" anchor="ctr"/>
            <a:lstStyle/>
            <a:p>
              <a:endParaRPr lang="en-US"/>
            </a:p>
          </p:txBody>
        </p:sp>
      </p:grpSp>
      <p:grpSp>
        <p:nvGrpSpPr>
          <p:cNvPr id="5" name="Group 12"/>
          <p:cNvGrpSpPr>
            <a:grpSpLocks/>
          </p:cNvGrpSpPr>
          <p:nvPr/>
        </p:nvGrpSpPr>
        <p:grpSpPr bwMode="auto">
          <a:xfrm>
            <a:off x="892175" y="1911350"/>
            <a:ext cx="7561263" cy="4249738"/>
            <a:chOff x="531" y="1207"/>
            <a:chExt cx="5359" cy="2677"/>
          </a:xfrm>
        </p:grpSpPr>
        <p:graphicFrame>
          <p:nvGraphicFramePr>
            <p:cNvPr id="4098" name="Object 13"/>
            <p:cNvGraphicFramePr>
              <a:graphicFrameLocks noChangeAspect="1"/>
            </p:cNvGraphicFramePr>
            <p:nvPr/>
          </p:nvGraphicFramePr>
          <p:xfrm>
            <a:off x="531" y="1207"/>
            <a:ext cx="5359" cy="2677"/>
          </p:xfrm>
          <a:graphic>
            <a:graphicData uri="http://schemas.openxmlformats.org/presentationml/2006/ole">
              <mc:AlternateContent xmlns:mc="http://schemas.openxmlformats.org/markup-compatibility/2006">
                <mc:Choice xmlns:v="urn:schemas-microsoft-com:vml" Requires="v">
                  <p:oleObj spid="_x0000_s4133" name="Chart" r:id="rId14" imgW="4676813" imgH="2629014" progId="Excel.Sheet.8">
                    <p:embed followColorScheme="full"/>
                  </p:oleObj>
                </mc:Choice>
                <mc:Fallback>
                  <p:oleObj name="Chart" r:id="rId14" imgW="4676813" imgH="2629014" progId="Excel.Sheet.8">
                    <p:embed followColorScheme="full"/>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1" y="1207"/>
                          <a:ext cx="5359" cy="26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4"/>
            <p:cNvSpPr>
              <a:spLocks noChangeArrowheads="1"/>
            </p:cNvSpPr>
            <p:nvPr/>
          </p:nvSpPr>
          <p:spPr bwMode="auto">
            <a:xfrm>
              <a:off x="4871" y="2294"/>
              <a:ext cx="919" cy="637"/>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spect="1" noChangeArrowheads="1"/>
          </p:cNvSpPr>
          <p:nvPr/>
        </p:nvSpPr>
        <p:spPr bwMode="auto">
          <a:xfrm>
            <a:off x="755650" y="1844675"/>
            <a:ext cx="7488238" cy="4408488"/>
          </a:xfrm>
          <a:prstGeom prst="rect">
            <a:avLst/>
          </a:prstGeom>
          <a:noFill/>
          <a:ln w="9525">
            <a:noFill/>
            <a:miter lim="800000"/>
            <a:headEnd/>
            <a:tailEnd/>
          </a:ln>
        </p:spPr>
        <p:txBody>
          <a:bodyPr/>
          <a:lstStyle/>
          <a:p>
            <a:endParaRPr lang="en-US"/>
          </a:p>
        </p:txBody>
      </p:sp>
      <p:sp>
        <p:nvSpPr>
          <p:cNvPr id="60419" name="Line 3"/>
          <p:cNvSpPr>
            <a:spLocks noChangeShapeType="1"/>
          </p:cNvSpPr>
          <p:nvPr/>
        </p:nvSpPr>
        <p:spPr bwMode="auto">
          <a:xfrm>
            <a:off x="1851025" y="4597400"/>
            <a:ext cx="6027738" cy="1588"/>
          </a:xfrm>
          <a:prstGeom prst="line">
            <a:avLst/>
          </a:prstGeom>
          <a:noFill/>
          <a:ln w="0">
            <a:solidFill>
              <a:srgbClr val="000000"/>
            </a:solidFill>
            <a:round/>
            <a:headEnd/>
            <a:tailEnd/>
          </a:ln>
        </p:spPr>
        <p:txBody>
          <a:bodyPr/>
          <a:lstStyle/>
          <a:p>
            <a:endParaRPr lang="en-US"/>
          </a:p>
        </p:txBody>
      </p:sp>
      <p:sp>
        <p:nvSpPr>
          <p:cNvPr id="60420" name="Line 4"/>
          <p:cNvSpPr>
            <a:spLocks noChangeShapeType="1"/>
          </p:cNvSpPr>
          <p:nvPr/>
        </p:nvSpPr>
        <p:spPr bwMode="auto">
          <a:xfrm>
            <a:off x="1851025" y="4021138"/>
            <a:ext cx="6027738" cy="0"/>
          </a:xfrm>
          <a:prstGeom prst="line">
            <a:avLst/>
          </a:prstGeom>
          <a:noFill/>
          <a:ln w="0">
            <a:solidFill>
              <a:srgbClr val="000000"/>
            </a:solidFill>
            <a:round/>
            <a:headEnd/>
            <a:tailEnd/>
          </a:ln>
        </p:spPr>
        <p:txBody>
          <a:bodyPr/>
          <a:lstStyle/>
          <a:p>
            <a:endParaRPr lang="en-US"/>
          </a:p>
        </p:txBody>
      </p:sp>
      <p:sp>
        <p:nvSpPr>
          <p:cNvPr id="60421" name="Line 5"/>
          <p:cNvSpPr>
            <a:spLocks noChangeShapeType="1"/>
          </p:cNvSpPr>
          <p:nvPr/>
        </p:nvSpPr>
        <p:spPr bwMode="auto">
          <a:xfrm>
            <a:off x="1851025" y="3427413"/>
            <a:ext cx="6027738" cy="0"/>
          </a:xfrm>
          <a:prstGeom prst="line">
            <a:avLst/>
          </a:prstGeom>
          <a:noFill/>
          <a:ln w="0">
            <a:solidFill>
              <a:srgbClr val="000000"/>
            </a:solidFill>
            <a:round/>
            <a:headEnd/>
            <a:tailEnd/>
          </a:ln>
        </p:spPr>
        <p:txBody>
          <a:bodyPr/>
          <a:lstStyle/>
          <a:p>
            <a:endParaRPr lang="en-US"/>
          </a:p>
        </p:txBody>
      </p:sp>
      <p:sp>
        <p:nvSpPr>
          <p:cNvPr id="60422" name="Line 6"/>
          <p:cNvSpPr>
            <a:spLocks noChangeShapeType="1"/>
          </p:cNvSpPr>
          <p:nvPr/>
        </p:nvSpPr>
        <p:spPr bwMode="auto">
          <a:xfrm>
            <a:off x="1851025" y="2847975"/>
            <a:ext cx="6027738" cy="1588"/>
          </a:xfrm>
          <a:prstGeom prst="line">
            <a:avLst/>
          </a:prstGeom>
          <a:noFill/>
          <a:ln w="0">
            <a:solidFill>
              <a:srgbClr val="000000"/>
            </a:solidFill>
            <a:round/>
            <a:headEnd/>
            <a:tailEnd/>
          </a:ln>
        </p:spPr>
        <p:txBody>
          <a:bodyPr/>
          <a:lstStyle/>
          <a:p>
            <a:endParaRPr lang="en-US"/>
          </a:p>
        </p:txBody>
      </p:sp>
      <p:sp>
        <p:nvSpPr>
          <p:cNvPr id="60423" name="Line 7"/>
          <p:cNvSpPr>
            <a:spLocks noChangeShapeType="1"/>
          </p:cNvSpPr>
          <p:nvPr/>
        </p:nvSpPr>
        <p:spPr bwMode="auto">
          <a:xfrm>
            <a:off x="1851025" y="2847975"/>
            <a:ext cx="1588" cy="2328863"/>
          </a:xfrm>
          <a:prstGeom prst="line">
            <a:avLst/>
          </a:prstGeom>
          <a:noFill/>
          <a:ln w="0">
            <a:solidFill>
              <a:srgbClr val="000000"/>
            </a:solidFill>
            <a:round/>
            <a:headEnd/>
            <a:tailEnd/>
          </a:ln>
        </p:spPr>
        <p:txBody>
          <a:bodyPr/>
          <a:lstStyle/>
          <a:p>
            <a:endParaRPr lang="en-US"/>
          </a:p>
        </p:txBody>
      </p:sp>
      <p:sp>
        <p:nvSpPr>
          <p:cNvPr id="60424" name="Line 8"/>
          <p:cNvSpPr>
            <a:spLocks noChangeShapeType="1"/>
          </p:cNvSpPr>
          <p:nvPr/>
        </p:nvSpPr>
        <p:spPr bwMode="auto">
          <a:xfrm>
            <a:off x="1790700" y="5176838"/>
            <a:ext cx="60325" cy="0"/>
          </a:xfrm>
          <a:prstGeom prst="line">
            <a:avLst/>
          </a:prstGeom>
          <a:noFill/>
          <a:ln w="0">
            <a:solidFill>
              <a:srgbClr val="000000"/>
            </a:solidFill>
            <a:round/>
            <a:headEnd/>
            <a:tailEnd/>
          </a:ln>
        </p:spPr>
        <p:txBody>
          <a:bodyPr/>
          <a:lstStyle/>
          <a:p>
            <a:endParaRPr lang="en-US"/>
          </a:p>
        </p:txBody>
      </p:sp>
      <p:sp>
        <p:nvSpPr>
          <p:cNvPr id="60425" name="Line 9"/>
          <p:cNvSpPr>
            <a:spLocks noChangeShapeType="1"/>
          </p:cNvSpPr>
          <p:nvPr/>
        </p:nvSpPr>
        <p:spPr bwMode="auto">
          <a:xfrm>
            <a:off x="1790700" y="4597400"/>
            <a:ext cx="60325" cy="1588"/>
          </a:xfrm>
          <a:prstGeom prst="line">
            <a:avLst/>
          </a:prstGeom>
          <a:noFill/>
          <a:ln w="0">
            <a:solidFill>
              <a:srgbClr val="000000"/>
            </a:solidFill>
            <a:round/>
            <a:headEnd/>
            <a:tailEnd/>
          </a:ln>
        </p:spPr>
        <p:txBody>
          <a:bodyPr/>
          <a:lstStyle/>
          <a:p>
            <a:endParaRPr lang="en-US"/>
          </a:p>
        </p:txBody>
      </p:sp>
      <p:sp>
        <p:nvSpPr>
          <p:cNvPr id="60426" name="Line 10"/>
          <p:cNvSpPr>
            <a:spLocks noChangeShapeType="1"/>
          </p:cNvSpPr>
          <p:nvPr/>
        </p:nvSpPr>
        <p:spPr bwMode="auto">
          <a:xfrm>
            <a:off x="1790700" y="4021138"/>
            <a:ext cx="60325" cy="0"/>
          </a:xfrm>
          <a:prstGeom prst="line">
            <a:avLst/>
          </a:prstGeom>
          <a:noFill/>
          <a:ln w="0">
            <a:solidFill>
              <a:srgbClr val="000000"/>
            </a:solidFill>
            <a:round/>
            <a:headEnd/>
            <a:tailEnd/>
          </a:ln>
        </p:spPr>
        <p:txBody>
          <a:bodyPr/>
          <a:lstStyle/>
          <a:p>
            <a:endParaRPr lang="en-US"/>
          </a:p>
        </p:txBody>
      </p:sp>
      <p:sp>
        <p:nvSpPr>
          <p:cNvPr id="60427" name="Line 11"/>
          <p:cNvSpPr>
            <a:spLocks noChangeShapeType="1"/>
          </p:cNvSpPr>
          <p:nvPr/>
        </p:nvSpPr>
        <p:spPr bwMode="auto">
          <a:xfrm>
            <a:off x="1790700" y="3427413"/>
            <a:ext cx="60325" cy="0"/>
          </a:xfrm>
          <a:prstGeom prst="line">
            <a:avLst/>
          </a:prstGeom>
          <a:noFill/>
          <a:ln w="0">
            <a:solidFill>
              <a:srgbClr val="000000"/>
            </a:solidFill>
            <a:round/>
            <a:headEnd/>
            <a:tailEnd/>
          </a:ln>
        </p:spPr>
        <p:txBody>
          <a:bodyPr/>
          <a:lstStyle/>
          <a:p>
            <a:endParaRPr lang="en-US"/>
          </a:p>
        </p:txBody>
      </p:sp>
      <p:sp>
        <p:nvSpPr>
          <p:cNvPr id="60428" name="Line 12"/>
          <p:cNvSpPr>
            <a:spLocks noChangeShapeType="1"/>
          </p:cNvSpPr>
          <p:nvPr/>
        </p:nvSpPr>
        <p:spPr bwMode="auto">
          <a:xfrm>
            <a:off x="1790700" y="2847975"/>
            <a:ext cx="60325" cy="1588"/>
          </a:xfrm>
          <a:prstGeom prst="line">
            <a:avLst/>
          </a:prstGeom>
          <a:noFill/>
          <a:ln w="0">
            <a:solidFill>
              <a:srgbClr val="000000"/>
            </a:solidFill>
            <a:round/>
            <a:headEnd/>
            <a:tailEnd/>
          </a:ln>
        </p:spPr>
        <p:txBody>
          <a:bodyPr/>
          <a:lstStyle/>
          <a:p>
            <a:endParaRPr lang="en-US"/>
          </a:p>
        </p:txBody>
      </p:sp>
      <p:sp>
        <p:nvSpPr>
          <p:cNvPr id="60429" name="Line 13"/>
          <p:cNvSpPr>
            <a:spLocks noChangeShapeType="1"/>
          </p:cNvSpPr>
          <p:nvPr/>
        </p:nvSpPr>
        <p:spPr bwMode="auto">
          <a:xfrm>
            <a:off x="1851025" y="5176838"/>
            <a:ext cx="6027738" cy="0"/>
          </a:xfrm>
          <a:prstGeom prst="line">
            <a:avLst/>
          </a:prstGeom>
          <a:noFill/>
          <a:ln w="0">
            <a:solidFill>
              <a:srgbClr val="000000"/>
            </a:solidFill>
            <a:round/>
            <a:headEnd/>
            <a:tailEnd/>
          </a:ln>
        </p:spPr>
        <p:txBody>
          <a:bodyPr/>
          <a:lstStyle/>
          <a:p>
            <a:endParaRPr lang="en-US"/>
          </a:p>
        </p:txBody>
      </p:sp>
      <p:sp>
        <p:nvSpPr>
          <p:cNvPr id="60430" name="Line 14"/>
          <p:cNvSpPr>
            <a:spLocks noChangeShapeType="1"/>
          </p:cNvSpPr>
          <p:nvPr/>
        </p:nvSpPr>
        <p:spPr bwMode="auto">
          <a:xfrm flipV="1">
            <a:off x="1851025" y="5176838"/>
            <a:ext cx="1588" cy="60325"/>
          </a:xfrm>
          <a:prstGeom prst="line">
            <a:avLst/>
          </a:prstGeom>
          <a:noFill/>
          <a:ln w="0">
            <a:solidFill>
              <a:srgbClr val="000000"/>
            </a:solidFill>
            <a:round/>
            <a:headEnd/>
            <a:tailEnd/>
          </a:ln>
        </p:spPr>
        <p:txBody>
          <a:bodyPr/>
          <a:lstStyle/>
          <a:p>
            <a:endParaRPr lang="en-US"/>
          </a:p>
        </p:txBody>
      </p:sp>
      <p:sp>
        <p:nvSpPr>
          <p:cNvPr id="60431" name="Line 15"/>
          <p:cNvSpPr>
            <a:spLocks noChangeShapeType="1"/>
          </p:cNvSpPr>
          <p:nvPr/>
        </p:nvSpPr>
        <p:spPr bwMode="auto">
          <a:xfrm flipV="1">
            <a:off x="2855913" y="5176838"/>
            <a:ext cx="1587" cy="60325"/>
          </a:xfrm>
          <a:prstGeom prst="line">
            <a:avLst/>
          </a:prstGeom>
          <a:noFill/>
          <a:ln w="0">
            <a:solidFill>
              <a:srgbClr val="000000"/>
            </a:solidFill>
            <a:round/>
            <a:headEnd/>
            <a:tailEnd/>
          </a:ln>
        </p:spPr>
        <p:txBody>
          <a:bodyPr/>
          <a:lstStyle/>
          <a:p>
            <a:endParaRPr lang="en-US"/>
          </a:p>
        </p:txBody>
      </p:sp>
      <p:sp>
        <p:nvSpPr>
          <p:cNvPr id="60432" name="Line 16"/>
          <p:cNvSpPr>
            <a:spLocks noChangeShapeType="1"/>
          </p:cNvSpPr>
          <p:nvPr/>
        </p:nvSpPr>
        <p:spPr bwMode="auto">
          <a:xfrm flipV="1">
            <a:off x="3860800" y="5176838"/>
            <a:ext cx="0" cy="60325"/>
          </a:xfrm>
          <a:prstGeom prst="line">
            <a:avLst/>
          </a:prstGeom>
          <a:noFill/>
          <a:ln w="0">
            <a:solidFill>
              <a:srgbClr val="000000"/>
            </a:solidFill>
            <a:round/>
            <a:headEnd/>
            <a:tailEnd/>
          </a:ln>
        </p:spPr>
        <p:txBody>
          <a:bodyPr/>
          <a:lstStyle/>
          <a:p>
            <a:endParaRPr lang="en-US"/>
          </a:p>
        </p:txBody>
      </p:sp>
      <p:sp>
        <p:nvSpPr>
          <p:cNvPr id="60433" name="Line 17"/>
          <p:cNvSpPr>
            <a:spLocks noChangeShapeType="1"/>
          </p:cNvSpPr>
          <p:nvPr/>
        </p:nvSpPr>
        <p:spPr bwMode="auto">
          <a:xfrm flipV="1">
            <a:off x="4865688" y="5176838"/>
            <a:ext cx="0" cy="60325"/>
          </a:xfrm>
          <a:prstGeom prst="line">
            <a:avLst/>
          </a:prstGeom>
          <a:noFill/>
          <a:ln w="0">
            <a:solidFill>
              <a:srgbClr val="000000"/>
            </a:solidFill>
            <a:round/>
            <a:headEnd/>
            <a:tailEnd/>
          </a:ln>
        </p:spPr>
        <p:txBody>
          <a:bodyPr/>
          <a:lstStyle/>
          <a:p>
            <a:endParaRPr lang="en-US"/>
          </a:p>
        </p:txBody>
      </p:sp>
      <p:sp>
        <p:nvSpPr>
          <p:cNvPr id="60434" name="Line 18"/>
          <p:cNvSpPr>
            <a:spLocks noChangeShapeType="1"/>
          </p:cNvSpPr>
          <p:nvPr/>
        </p:nvSpPr>
        <p:spPr bwMode="auto">
          <a:xfrm flipV="1">
            <a:off x="5868988" y="5176838"/>
            <a:ext cx="1587" cy="60325"/>
          </a:xfrm>
          <a:prstGeom prst="line">
            <a:avLst/>
          </a:prstGeom>
          <a:noFill/>
          <a:ln w="0">
            <a:solidFill>
              <a:srgbClr val="000000"/>
            </a:solidFill>
            <a:round/>
            <a:headEnd/>
            <a:tailEnd/>
          </a:ln>
        </p:spPr>
        <p:txBody>
          <a:bodyPr/>
          <a:lstStyle/>
          <a:p>
            <a:endParaRPr lang="en-US"/>
          </a:p>
        </p:txBody>
      </p:sp>
      <p:sp>
        <p:nvSpPr>
          <p:cNvPr id="60435" name="Line 19"/>
          <p:cNvSpPr>
            <a:spLocks noChangeShapeType="1"/>
          </p:cNvSpPr>
          <p:nvPr/>
        </p:nvSpPr>
        <p:spPr bwMode="auto">
          <a:xfrm flipV="1">
            <a:off x="6873875" y="5176838"/>
            <a:ext cx="1588" cy="60325"/>
          </a:xfrm>
          <a:prstGeom prst="line">
            <a:avLst/>
          </a:prstGeom>
          <a:noFill/>
          <a:ln w="0">
            <a:solidFill>
              <a:srgbClr val="000000"/>
            </a:solidFill>
            <a:round/>
            <a:headEnd/>
            <a:tailEnd/>
          </a:ln>
        </p:spPr>
        <p:txBody>
          <a:bodyPr/>
          <a:lstStyle/>
          <a:p>
            <a:endParaRPr lang="en-US"/>
          </a:p>
        </p:txBody>
      </p:sp>
      <p:sp>
        <p:nvSpPr>
          <p:cNvPr id="60436" name="Line 20"/>
          <p:cNvSpPr>
            <a:spLocks noChangeShapeType="1"/>
          </p:cNvSpPr>
          <p:nvPr/>
        </p:nvSpPr>
        <p:spPr bwMode="auto">
          <a:xfrm flipV="1">
            <a:off x="7878763" y="5176838"/>
            <a:ext cx="1587" cy="60325"/>
          </a:xfrm>
          <a:prstGeom prst="line">
            <a:avLst/>
          </a:prstGeom>
          <a:noFill/>
          <a:ln w="0">
            <a:solidFill>
              <a:srgbClr val="000000"/>
            </a:solidFill>
            <a:round/>
            <a:headEnd/>
            <a:tailEnd/>
          </a:ln>
        </p:spPr>
        <p:txBody>
          <a:bodyPr/>
          <a:lstStyle/>
          <a:p>
            <a:endParaRPr lang="en-US"/>
          </a:p>
        </p:txBody>
      </p:sp>
      <p:sp>
        <p:nvSpPr>
          <p:cNvPr id="60437" name="Freeform 21"/>
          <p:cNvSpPr>
            <a:spLocks/>
          </p:cNvSpPr>
          <p:nvPr/>
        </p:nvSpPr>
        <p:spPr bwMode="auto">
          <a:xfrm>
            <a:off x="1957388" y="4552950"/>
            <a:ext cx="152400" cy="258763"/>
          </a:xfrm>
          <a:custGeom>
            <a:avLst/>
            <a:gdLst>
              <a:gd name="T0" fmla="*/ 0 w 150"/>
              <a:gd name="T1" fmla="*/ 255 h 255"/>
              <a:gd name="T2" fmla="*/ 60 w 150"/>
              <a:gd name="T3" fmla="*/ 120 h 255"/>
              <a:gd name="T4" fmla="*/ 150 w 150"/>
              <a:gd name="T5" fmla="*/ 0 h 255"/>
              <a:gd name="T6" fmla="*/ 0 60000 65536"/>
              <a:gd name="T7" fmla="*/ 0 60000 65536"/>
              <a:gd name="T8" fmla="*/ 0 60000 65536"/>
              <a:gd name="T9" fmla="*/ 0 w 150"/>
              <a:gd name="T10" fmla="*/ 0 h 255"/>
              <a:gd name="T11" fmla="*/ 150 w 150"/>
              <a:gd name="T12" fmla="*/ 255 h 255"/>
            </a:gdLst>
            <a:ahLst/>
            <a:cxnLst>
              <a:cxn ang="T6">
                <a:pos x="T0" y="T1"/>
              </a:cxn>
              <a:cxn ang="T7">
                <a:pos x="T2" y="T3"/>
              </a:cxn>
              <a:cxn ang="T8">
                <a:pos x="T4" y="T5"/>
              </a:cxn>
            </a:cxnLst>
            <a:rect l="T9" t="T10" r="T11" b="T12"/>
            <a:pathLst>
              <a:path w="150" h="255">
                <a:moveTo>
                  <a:pt x="0" y="255"/>
                </a:moveTo>
                <a:lnTo>
                  <a:pt x="60" y="120"/>
                </a:lnTo>
                <a:lnTo>
                  <a:pt x="150" y="0"/>
                </a:lnTo>
              </a:path>
            </a:pathLst>
          </a:custGeom>
          <a:noFill/>
          <a:ln w="28575">
            <a:solidFill>
              <a:srgbClr val="000080"/>
            </a:solidFill>
            <a:round/>
            <a:headEnd/>
            <a:tailEnd/>
          </a:ln>
        </p:spPr>
        <p:txBody>
          <a:bodyPr/>
          <a:lstStyle/>
          <a:p>
            <a:endParaRPr lang="en-US"/>
          </a:p>
        </p:txBody>
      </p:sp>
      <p:sp>
        <p:nvSpPr>
          <p:cNvPr id="60438" name="Freeform 22"/>
          <p:cNvSpPr>
            <a:spLocks/>
          </p:cNvSpPr>
          <p:nvPr/>
        </p:nvSpPr>
        <p:spPr bwMode="auto">
          <a:xfrm>
            <a:off x="2109788" y="4324350"/>
            <a:ext cx="244475" cy="228600"/>
          </a:xfrm>
          <a:custGeom>
            <a:avLst/>
            <a:gdLst>
              <a:gd name="T0" fmla="*/ 0 w 240"/>
              <a:gd name="T1" fmla="*/ 225 h 225"/>
              <a:gd name="T2" fmla="*/ 105 w 240"/>
              <a:gd name="T3" fmla="*/ 105 h 225"/>
              <a:gd name="T4" fmla="*/ 165 w 240"/>
              <a:gd name="T5" fmla="*/ 60 h 225"/>
              <a:gd name="T6" fmla="*/ 240 w 240"/>
              <a:gd name="T7" fmla="*/ 0 h 225"/>
              <a:gd name="T8" fmla="*/ 0 60000 65536"/>
              <a:gd name="T9" fmla="*/ 0 60000 65536"/>
              <a:gd name="T10" fmla="*/ 0 60000 65536"/>
              <a:gd name="T11" fmla="*/ 0 60000 65536"/>
              <a:gd name="T12" fmla="*/ 0 w 240"/>
              <a:gd name="T13" fmla="*/ 0 h 225"/>
              <a:gd name="T14" fmla="*/ 240 w 240"/>
              <a:gd name="T15" fmla="*/ 225 h 225"/>
            </a:gdLst>
            <a:ahLst/>
            <a:cxnLst>
              <a:cxn ang="T8">
                <a:pos x="T0" y="T1"/>
              </a:cxn>
              <a:cxn ang="T9">
                <a:pos x="T2" y="T3"/>
              </a:cxn>
              <a:cxn ang="T10">
                <a:pos x="T4" y="T5"/>
              </a:cxn>
              <a:cxn ang="T11">
                <a:pos x="T6" y="T7"/>
              </a:cxn>
            </a:cxnLst>
            <a:rect l="T12" t="T13" r="T14" b="T15"/>
            <a:pathLst>
              <a:path w="240" h="225">
                <a:moveTo>
                  <a:pt x="0" y="225"/>
                </a:moveTo>
                <a:lnTo>
                  <a:pt x="105" y="105"/>
                </a:lnTo>
                <a:lnTo>
                  <a:pt x="165" y="60"/>
                </a:lnTo>
                <a:lnTo>
                  <a:pt x="240" y="0"/>
                </a:lnTo>
              </a:path>
            </a:pathLst>
          </a:custGeom>
          <a:noFill/>
          <a:ln w="28575">
            <a:solidFill>
              <a:srgbClr val="000080"/>
            </a:solidFill>
            <a:round/>
            <a:headEnd/>
            <a:tailEnd/>
          </a:ln>
        </p:spPr>
        <p:txBody>
          <a:bodyPr/>
          <a:lstStyle/>
          <a:p>
            <a:endParaRPr lang="en-US"/>
          </a:p>
        </p:txBody>
      </p:sp>
      <p:sp>
        <p:nvSpPr>
          <p:cNvPr id="60439" name="Freeform 23"/>
          <p:cNvSpPr>
            <a:spLocks/>
          </p:cNvSpPr>
          <p:nvPr/>
        </p:nvSpPr>
        <p:spPr bwMode="auto">
          <a:xfrm>
            <a:off x="2354263" y="4111625"/>
            <a:ext cx="501650" cy="212725"/>
          </a:xfrm>
          <a:custGeom>
            <a:avLst/>
            <a:gdLst>
              <a:gd name="T0" fmla="*/ 0 w 495"/>
              <a:gd name="T1" fmla="*/ 209 h 209"/>
              <a:gd name="T2" fmla="*/ 30 w 495"/>
              <a:gd name="T3" fmla="*/ 194 h 209"/>
              <a:gd name="T4" fmla="*/ 60 w 495"/>
              <a:gd name="T5" fmla="*/ 179 h 209"/>
              <a:gd name="T6" fmla="*/ 105 w 495"/>
              <a:gd name="T7" fmla="*/ 149 h 209"/>
              <a:gd name="T8" fmla="*/ 165 w 495"/>
              <a:gd name="T9" fmla="*/ 119 h 209"/>
              <a:gd name="T10" fmla="*/ 315 w 495"/>
              <a:gd name="T11" fmla="*/ 59 h 209"/>
              <a:gd name="T12" fmla="*/ 495 w 495"/>
              <a:gd name="T13" fmla="*/ 0 h 209"/>
              <a:gd name="T14" fmla="*/ 0 60000 65536"/>
              <a:gd name="T15" fmla="*/ 0 60000 65536"/>
              <a:gd name="T16" fmla="*/ 0 60000 65536"/>
              <a:gd name="T17" fmla="*/ 0 60000 65536"/>
              <a:gd name="T18" fmla="*/ 0 60000 65536"/>
              <a:gd name="T19" fmla="*/ 0 60000 65536"/>
              <a:gd name="T20" fmla="*/ 0 60000 65536"/>
              <a:gd name="T21" fmla="*/ 0 w 495"/>
              <a:gd name="T22" fmla="*/ 0 h 209"/>
              <a:gd name="T23" fmla="*/ 495 w 495"/>
              <a:gd name="T24" fmla="*/ 209 h 2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5" h="209">
                <a:moveTo>
                  <a:pt x="0" y="209"/>
                </a:moveTo>
                <a:lnTo>
                  <a:pt x="30" y="194"/>
                </a:lnTo>
                <a:lnTo>
                  <a:pt x="60" y="179"/>
                </a:lnTo>
                <a:lnTo>
                  <a:pt x="105" y="149"/>
                </a:lnTo>
                <a:lnTo>
                  <a:pt x="165" y="119"/>
                </a:lnTo>
                <a:lnTo>
                  <a:pt x="315" y="59"/>
                </a:lnTo>
                <a:lnTo>
                  <a:pt x="495" y="0"/>
                </a:lnTo>
              </a:path>
            </a:pathLst>
          </a:custGeom>
          <a:noFill/>
          <a:ln w="28575">
            <a:solidFill>
              <a:srgbClr val="000080"/>
            </a:solidFill>
            <a:round/>
            <a:headEnd/>
            <a:tailEnd/>
          </a:ln>
        </p:spPr>
        <p:txBody>
          <a:bodyPr/>
          <a:lstStyle/>
          <a:p>
            <a:endParaRPr lang="en-US"/>
          </a:p>
        </p:txBody>
      </p:sp>
      <p:sp>
        <p:nvSpPr>
          <p:cNvPr id="60440" name="Freeform 24"/>
          <p:cNvSpPr>
            <a:spLocks/>
          </p:cNvSpPr>
          <p:nvPr/>
        </p:nvSpPr>
        <p:spPr bwMode="auto">
          <a:xfrm>
            <a:off x="2855913" y="3136900"/>
            <a:ext cx="4017962" cy="974725"/>
          </a:xfrm>
          <a:custGeom>
            <a:avLst/>
            <a:gdLst>
              <a:gd name="T0" fmla="*/ 0 w 3960"/>
              <a:gd name="T1" fmla="*/ 960 h 960"/>
              <a:gd name="T2" fmla="*/ 150 w 3960"/>
              <a:gd name="T3" fmla="*/ 915 h 960"/>
              <a:gd name="T4" fmla="*/ 330 w 3960"/>
              <a:gd name="T5" fmla="*/ 870 h 960"/>
              <a:gd name="T6" fmla="*/ 525 w 3960"/>
              <a:gd name="T7" fmla="*/ 825 h 960"/>
              <a:gd name="T8" fmla="*/ 750 w 3960"/>
              <a:gd name="T9" fmla="*/ 780 h 960"/>
              <a:gd name="T10" fmla="*/ 975 w 3960"/>
              <a:gd name="T11" fmla="*/ 720 h 960"/>
              <a:gd name="T12" fmla="*/ 1230 w 3960"/>
              <a:gd name="T13" fmla="*/ 660 h 960"/>
              <a:gd name="T14" fmla="*/ 1500 w 3960"/>
              <a:gd name="T15" fmla="*/ 585 h 960"/>
              <a:gd name="T16" fmla="*/ 1770 w 3960"/>
              <a:gd name="T17" fmla="*/ 525 h 960"/>
              <a:gd name="T18" fmla="*/ 2325 w 3960"/>
              <a:gd name="T19" fmla="*/ 390 h 960"/>
              <a:gd name="T20" fmla="*/ 2895 w 3960"/>
              <a:gd name="T21" fmla="*/ 255 h 960"/>
              <a:gd name="T22" fmla="*/ 3435 w 3960"/>
              <a:gd name="T23" fmla="*/ 120 h 960"/>
              <a:gd name="T24" fmla="*/ 3705 w 3960"/>
              <a:gd name="T25" fmla="*/ 60 h 960"/>
              <a:gd name="T26" fmla="*/ 3960 w 3960"/>
              <a:gd name="T27" fmla="*/ 0 h 9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60"/>
              <a:gd name="T43" fmla="*/ 0 h 960"/>
              <a:gd name="T44" fmla="*/ 3960 w 3960"/>
              <a:gd name="T45" fmla="*/ 960 h 9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60" h="960">
                <a:moveTo>
                  <a:pt x="0" y="960"/>
                </a:moveTo>
                <a:lnTo>
                  <a:pt x="150" y="915"/>
                </a:lnTo>
                <a:lnTo>
                  <a:pt x="330" y="870"/>
                </a:lnTo>
                <a:lnTo>
                  <a:pt x="525" y="825"/>
                </a:lnTo>
                <a:lnTo>
                  <a:pt x="750" y="780"/>
                </a:lnTo>
                <a:lnTo>
                  <a:pt x="975" y="720"/>
                </a:lnTo>
                <a:lnTo>
                  <a:pt x="1230" y="660"/>
                </a:lnTo>
                <a:lnTo>
                  <a:pt x="1500" y="585"/>
                </a:lnTo>
                <a:lnTo>
                  <a:pt x="1770" y="525"/>
                </a:lnTo>
                <a:lnTo>
                  <a:pt x="2325" y="390"/>
                </a:lnTo>
                <a:lnTo>
                  <a:pt x="2895" y="255"/>
                </a:lnTo>
                <a:lnTo>
                  <a:pt x="3435" y="120"/>
                </a:lnTo>
                <a:lnTo>
                  <a:pt x="3705" y="60"/>
                </a:lnTo>
                <a:lnTo>
                  <a:pt x="3960" y="0"/>
                </a:lnTo>
              </a:path>
            </a:pathLst>
          </a:custGeom>
          <a:noFill/>
          <a:ln w="28575">
            <a:solidFill>
              <a:srgbClr val="000080"/>
            </a:solidFill>
            <a:round/>
            <a:headEnd/>
            <a:tailEnd/>
          </a:ln>
        </p:spPr>
        <p:txBody>
          <a:bodyPr/>
          <a:lstStyle/>
          <a:p>
            <a:endParaRPr lang="en-US"/>
          </a:p>
        </p:txBody>
      </p:sp>
      <p:sp>
        <p:nvSpPr>
          <p:cNvPr id="60441" name="Line 25"/>
          <p:cNvSpPr>
            <a:spLocks noChangeShapeType="1"/>
          </p:cNvSpPr>
          <p:nvPr/>
        </p:nvSpPr>
        <p:spPr bwMode="auto">
          <a:xfrm flipV="1">
            <a:off x="1851025" y="5160963"/>
            <a:ext cx="1588" cy="15875"/>
          </a:xfrm>
          <a:prstGeom prst="line">
            <a:avLst/>
          </a:prstGeom>
          <a:noFill/>
          <a:ln w="9525">
            <a:solidFill>
              <a:srgbClr val="000000"/>
            </a:solidFill>
            <a:round/>
            <a:headEnd/>
            <a:tailEnd/>
          </a:ln>
        </p:spPr>
        <p:txBody>
          <a:bodyPr/>
          <a:lstStyle/>
          <a:p>
            <a:endParaRPr lang="en-US"/>
          </a:p>
        </p:txBody>
      </p:sp>
      <p:sp>
        <p:nvSpPr>
          <p:cNvPr id="60442" name="Line 26"/>
          <p:cNvSpPr>
            <a:spLocks noChangeShapeType="1"/>
          </p:cNvSpPr>
          <p:nvPr/>
        </p:nvSpPr>
        <p:spPr bwMode="auto">
          <a:xfrm>
            <a:off x="1806575" y="5160963"/>
            <a:ext cx="106363" cy="1587"/>
          </a:xfrm>
          <a:prstGeom prst="line">
            <a:avLst/>
          </a:prstGeom>
          <a:noFill/>
          <a:ln w="9525">
            <a:solidFill>
              <a:srgbClr val="000000"/>
            </a:solidFill>
            <a:round/>
            <a:headEnd/>
            <a:tailEnd/>
          </a:ln>
        </p:spPr>
        <p:txBody>
          <a:bodyPr/>
          <a:lstStyle/>
          <a:p>
            <a:endParaRPr lang="en-US"/>
          </a:p>
        </p:txBody>
      </p:sp>
      <p:sp>
        <p:nvSpPr>
          <p:cNvPr id="60443" name="Line 27"/>
          <p:cNvSpPr>
            <a:spLocks noChangeShapeType="1"/>
          </p:cNvSpPr>
          <p:nvPr/>
        </p:nvSpPr>
        <p:spPr bwMode="auto">
          <a:xfrm flipV="1">
            <a:off x="1957388" y="4735513"/>
            <a:ext cx="1587" cy="76200"/>
          </a:xfrm>
          <a:prstGeom prst="line">
            <a:avLst/>
          </a:prstGeom>
          <a:noFill/>
          <a:ln w="9525">
            <a:solidFill>
              <a:srgbClr val="000000"/>
            </a:solidFill>
            <a:round/>
            <a:headEnd/>
            <a:tailEnd/>
          </a:ln>
        </p:spPr>
        <p:txBody>
          <a:bodyPr/>
          <a:lstStyle/>
          <a:p>
            <a:endParaRPr lang="en-US"/>
          </a:p>
        </p:txBody>
      </p:sp>
      <p:sp>
        <p:nvSpPr>
          <p:cNvPr id="60444" name="Line 28"/>
          <p:cNvSpPr>
            <a:spLocks noChangeShapeType="1"/>
          </p:cNvSpPr>
          <p:nvPr/>
        </p:nvSpPr>
        <p:spPr bwMode="auto">
          <a:xfrm>
            <a:off x="1912938" y="4735513"/>
            <a:ext cx="106362" cy="0"/>
          </a:xfrm>
          <a:prstGeom prst="line">
            <a:avLst/>
          </a:prstGeom>
          <a:noFill/>
          <a:ln w="9525">
            <a:solidFill>
              <a:srgbClr val="000000"/>
            </a:solidFill>
            <a:round/>
            <a:headEnd/>
            <a:tailEnd/>
          </a:ln>
        </p:spPr>
        <p:txBody>
          <a:bodyPr/>
          <a:lstStyle/>
          <a:p>
            <a:endParaRPr lang="en-US"/>
          </a:p>
        </p:txBody>
      </p:sp>
      <p:sp>
        <p:nvSpPr>
          <p:cNvPr id="60445" name="Line 29"/>
          <p:cNvSpPr>
            <a:spLocks noChangeShapeType="1"/>
          </p:cNvSpPr>
          <p:nvPr/>
        </p:nvSpPr>
        <p:spPr bwMode="auto">
          <a:xfrm flipV="1">
            <a:off x="2109788" y="4476750"/>
            <a:ext cx="1587" cy="76200"/>
          </a:xfrm>
          <a:prstGeom prst="line">
            <a:avLst/>
          </a:prstGeom>
          <a:noFill/>
          <a:ln w="9525">
            <a:solidFill>
              <a:srgbClr val="000000"/>
            </a:solidFill>
            <a:round/>
            <a:headEnd/>
            <a:tailEnd/>
          </a:ln>
        </p:spPr>
        <p:txBody>
          <a:bodyPr/>
          <a:lstStyle/>
          <a:p>
            <a:endParaRPr lang="en-US"/>
          </a:p>
        </p:txBody>
      </p:sp>
      <p:sp>
        <p:nvSpPr>
          <p:cNvPr id="60446" name="Line 30"/>
          <p:cNvSpPr>
            <a:spLocks noChangeShapeType="1"/>
          </p:cNvSpPr>
          <p:nvPr/>
        </p:nvSpPr>
        <p:spPr bwMode="auto">
          <a:xfrm>
            <a:off x="2065338" y="4476750"/>
            <a:ext cx="106362" cy="0"/>
          </a:xfrm>
          <a:prstGeom prst="line">
            <a:avLst/>
          </a:prstGeom>
          <a:noFill/>
          <a:ln w="9525">
            <a:solidFill>
              <a:srgbClr val="000000"/>
            </a:solidFill>
            <a:round/>
            <a:headEnd/>
            <a:tailEnd/>
          </a:ln>
        </p:spPr>
        <p:txBody>
          <a:bodyPr/>
          <a:lstStyle/>
          <a:p>
            <a:endParaRPr lang="en-US"/>
          </a:p>
        </p:txBody>
      </p:sp>
      <p:sp>
        <p:nvSpPr>
          <p:cNvPr id="60447" name="Line 31"/>
          <p:cNvSpPr>
            <a:spLocks noChangeShapeType="1"/>
          </p:cNvSpPr>
          <p:nvPr/>
        </p:nvSpPr>
        <p:spPr bwMode="auto">
          <a:xfrm flipV="1">
            <a:off x="2354263" y="4232275"/>
            <a:ext cx="0" cy="92075"/>
          </a:xfrm>
          <a:prstGeom prst="line">
            <a:avLst/>
          </a:prstGeom>
          <a:noFill/>
          <a:ln w="9525">
            <a:solidFill>
              <a:srgbClr val="000000"/>
            </a:solidFill>
            <a:round/>
            <a:headEnd/>
            <a:tailEnd/>
          </a:ln>
        </p:spPr>
        <p:txBody>
          <a:bodyPr/>
          <a:lstStyle/>
          <a:p>
            <a:endParaRPr lang="en-US"/>
          </a:p>
        </p:txBody>
      </p:sp>
      <p:sp>
        <p:nvSpPr>
          <p:cNvPr id="60448" name="Line 32"/>
          <p:cNvSpPr>
            <a:spLocks noChangeShapeType="1"/>
          </p:cNvSpPr>
          <p:nvPr/>
        </p:nvSpPr>
        <p:spPr bwMode="auto">
          <a:xfrm>
            <a:off x="2308225" y="4232275"/>
            <a:ext cx="106363" cy="1588"/>
          </a:xfrm>
          <a:prstGeom prst="line">
            <a:avLst/>
          </a:prstGeom>
          <a:noFill/>
          <a:ln w="9525">
            <a:solidFill>
              <a:srgbClr val="000000"/>
            </a:solidFill>
            <a:round/>
            <a:headEnd/>
            <a:tailEnd/>
          </a:ln>
        </p:spPr>
        <p:txBody>
          <a:bodyPr/>
          <a:lstStyle/>
          <a:p>
            <a:endParaRPr lang="en-US"/>
          </a:p>
        </p:txBody>
      </p:sp>
      <p:sp>
        <p:nvSpPr>
          <p:cNvPr id="60449" name="Line 33"/>
          <p:cNvSpPr>
            <a:spLocks noChangeShapeType="1"/>
          </p:cNvSpPr>
          <p:nvPr/>
        </p:nvSpPr>
        <p:spPr bwMode="auto">
          <a:xfrm flipV="1">
            <a:off x="2855913" y="3975100"/>
            <a:ext cx="1587" cy="136525"/>
          </a:xfrm>
          <a:prstGeom prst="line">
            <a:avLst/>
          </a:prstGeom>
          <a:noFill/>
          <a:ln w="9525">
            <a:solidFill>
              <a:srgbClr val="000000"/>
            </a:solidFill>
            <a:round/>
            <a:headEnd/>
            <a:tailEnd/>
          </a:ln>
        </p:spPr>
        <p:txBody>
          <a:bodyPr/>
          <a:lstStyle/>
          <a:p>
            <a:endParaRPr lang="en-US"/>
          </a:p>
        </p:txBody>
      </p:sp>
      <p:sp>
        <p:nvSpPr>
          <p:cNvPr id="60450" name="Line 34"/>
          <p:cNvSpPr>
            <a:spLocks noChangeShapeType="1"/>
          </p:cNvSpPr>
          <p:nvPr/>
        </p:nvSpPr>
        <p:spPr bwMode="auto">
          <a:xfrm>
            <a:off x="2809875" y="3975100"/>
            <a:ext cx="106363" cy="0"/>
          </a:xfrm>
          <a:prstGeom prst="line">
            <a:avLst/>
          </a:prstGeom>
          <a:noFill/>
          <a:ln w="9525">
            <a:solidFill>
              <a:srgbClr val="000000"/>
            </a:solidFill>
            <a:round/>
            <a:headEnd/>
            <a:tailEnd/>
          </a:ln>
        </p:spPr>
        <p:txBody>
          <a:bodyPr/>
          <a:lstStyle/>
          <a:p>
            <a:endParaRPr lang="en-US"/>
          </a:p>
        </p:txBody>
      </p:sp>
      <p:sp>
        <p:nvSpPr>
          <p:cNvPr id="60451" name="Line 35"/>
          <p:cNvSpPr>
            <a:spLocks noChangeShapeType="1"/>
          </p:cNvSpPr>
          <p:nvPr/>
        </p:nvSpPr>
        <p:spPr bwMode="auto">
          <a:xfrm flipV="1">
            <a:off x="6873875" y="3000375"/>
            <a:ext cx="1588" cy="136525"/>
          </a:xfrm>
          <a:prstGeom prst="line">
            <a:avLst/>
          </a:prstGeom>
          <a:noFill/>
          <a:ln w="9525">
            <a:solidFill>
              <a:srgbClr val="000000"/>
            </a:solidFill>
            <a:round/>
            <a:headEnd/>
            <a:tailEnd/>
          </a:ln>
        </p:spPr>
        <p:txBody>
          <a:bodyPr/>
          <a:lstStyle/>
          <a:p>
            <a:endParaRPr lang="en-US"/>
          </a:p>
        </p:txBody>
      </p:sp>
      <p:sp>
        <p:nvSpPr>
          <p:cNvPr id="60452" name="Line 36"/>
          <p:cNvSpPr>
            <a:spLocks noChangeShapeType="1"/>
          </p:cNvSpPr>
          <p:nvPr/>
        </p:nvSpPr>
        <p:spPr bwMode="auto">
          <a:xfrm>
            <a:off x="6827838" y="3000375"/>
            <a:ext cx="106362" cy="1588"/>
          </a:xfrm>
          <a:prstGeom prst="line">
            <a:avLst/>
          </a:prstGeom>
          <a:noFill/>
          <a:ln w="9525">
            <a:solidFill>
              <a:srgbClr val="000000"/>
            </a:solidFill>
            <a:round/>
            <a:headEnd/>
            <a:tailEnd/>
          </a:ln>
        </p:spPr>
        <p:txBody>
          <a:bodyPr/>
          <a:lstStyle/>
          <a:p>
            <a:endParaRPr lang="en-US"/>
          </a:p>
        </p:txBody>
      </p:sp>
      <p:sp>
        <p:nvSpPr>
          <p:cNvPr id="60453" name="Line 37"/>
          <p:cNvSpPr>
            <a:spLocks noChangeShapeType="1"/>
          </p:cNvSpPr>
          <p:nvPr/>
        </p:nvSpPr>
        <p:spPr bwMode="auto">
          <a:xfrm>
            <a:off x="1851025" y="5176838"/>
            <a:ext cx="1588" cy="0"/>
          </a:xfrm>
          <a:prstGeom prst="line">
            <a:avLst/>
          </a:prstGeom>
          <a:noFill/>
          <a:ln w="9525">
            <a:solidFill>
              <a:srgbClr val="000000"/>
            </a:solidFill>
            <a:round/>
            <a:headEnd/>
            <a:tailEnd/>
          </a:ln>
        </p:spPr>
        <p:txBody>
          <a:bodyPr/>
          <a:lstStyle/>
          <a:p>
            <a:endParaRPr lang="en-US"/>
          </a:p>
        </p:txBody>
      </p:sp>
      <p:sp>
        <p:nvSpPr>
          <p:cNvPr id="60454" name="Line 38"/>
          <p:cNvSpPr>
            <a:spLocks noChangeShapeType="1"/>
          </p:cNvSpPr>
          <p:nvPr/>
        </p:nvSpPr>
        <p:spPr bwMode="auto">
          <a:xfrm>
            <a:off x="1806575" y="5176838"/>
            <a:ext cx="106363" cy="0"/>
          </a:xfrm>
          <a:prstGeom prst="line">
            <a:avLst/>
          </a:prstGeom>
          <a:noFill/>
          <a:ln w="9525">
            <a:solidFill>
              <a:srgbClr val="000000"/>
            </a:solidFill>
            <a:round/>
            <a:headEnd/>
            <a:tailEnd/>
          </a:ln>
        </p:spPr>
        <p:txBody>
          <a:bodyPr/>
          <a:lstStyle/>
          <a:p>
            <a:endParaRPr lang="en-US"/>
          </a:p>
        </p:txBody>
      </p:sp>
      <p:sp>
        <p:nvSpPr>
          <p:cNvPr id="60455" name="Line 39"/>
          <p:cNvSpPr>
            <a:spLocks noChangeShapeType="1"/>
          </p:cNvSpPr>
          <p:nvPr/>
        </p:nvSpPr>
        <p:spPr bwMode="auto">
          <a:xfrm>
            <a:off x="1957388" y="4811713"/>
            <a:ext cx="1587" cy="90487"/>
          </a:xfrm>
          <a:prstGeom prst="line">
            <a:avLst/>
          </a:prstGeom>
          <a:noFill/>
          <a:ln w="9525">
            <a:solidFill>
              <a:srgbClr val="000000"/>
            </a:solidFill>
            <a:round/>
            <a:headEnd/>
            <a:tailEnd/>
          </a:ln>
        </p:spPr>
        <p:txBody>
          <a:bodyPr/>
          <a:lstStyle/>
          <a:p>
            <a:endParaRPr lang="en-US"/>
          </a:p>
        </p:txBody>
      </p:sp>
      <p:sp>
        <p:nvSpPr>
          <p:cNvPr id="60456" name="Line 40"/>
          <p:cNvSpPr>
            <a:spLocks noChangeShapeType="1"/>
          </p:cNvSpPr>
          <p:nvPr/>
        </p:nvSpPr>
        <p:spPr bwMode="auto">
          <a:xfrm>
            <a:off x="1912938" y="4902200"/>
            <a:ext cx="106362" cy="1588"/>
          </a:xfrm>
          <a:prstGeom prst="line">
            <a:avLst/>
          </a:prstGeom>
          <a:noFill/>
          <a:ln w="9525">
            <a:solidFill>
              <a:srgbClr val="000000"/>
            </a:solidFill>
            <a:round/>
            <a:headEnd/>
            <a:tailEnd/>
          </a:ln>
        </p:spPr>
        <p:txBody>
          <a:bodyPr/>
          <a:lstStyle/>
          <a:p>
            <a:endParaRPr lang="en-US"/>
          </a:p>
        </p:txBody>
      </p:sp>
      <p:sp>
        <p:nvSpPr>
          <p:cNvPr id="60457" name="Line 41"/>
          <p:cNvSpPr>
            <a:spLocks noChangeShapeType="1"/>
          </p:cNvSpPr>
          <p:nvPr/>
        </p:nvSpPr>
        <p:spPr bwMode="auto">
          <a:xfrm>
            <a:off x="2109788" y="4552950"/>
            <a:ext cx="1587" cy="90488"/>
          </a:xfrm>
          <a:prstGeom prst="line">
            <a:avLst/>
          </a:prstGeom>
          <a:noFill/>
          <a:ln w="9525">
            <a:solidFill>
              <a:srgbClr val="000000"/>
            </a:solidFill>
            <a:round/>
            <a:headEnd/>
            <a:tailEnd/>
          </a:ln>
        </p:spPr>
        <p:txBody>
          <a:bodyPr/>
          <a:lstStyle/>
          <a:p>
            <a:endParaRPr lang="en-US"/>
          </a:p>
        </p:txBody>
      </p:sp>
      <p:sp>
        <p:nvSpPr>
          <p:cNvPr id="60458" name="Line 42"/>
          <p:cNvSpPr>
            <a:spLocks noChangeShapeType="1"/>
          </p:cNvSpPr>
          <p:nvPr/>
        </p:nvSpPr>
        <p:spPr bwMode="auto">
          <a:xfrm>
            <a:off x="2065338" y="4643438"/>
            <a:ext cx="106362" cy="1587"/>
          </a:xfrm>
          <a:prstGeom prst="line">
            <a:avLst/>
          </a:prstGeom>
          <a:noFill/>
          <a:ln w="9525">
            <a:solidFill>
              <a:srgbClr val="000000"/>
            </a:solidFill>
            <a:round/>
            <a:headEnd/>
            <a:tailEnd/>
          </a:ln>
        </p:spPr>
        <p:txBody>
          <a:bodyPr/>
          <a:lstStyle/>
          <a:p>
            <a:endParaRPr lang="en-US"/>
          </a:p>
        </p:txBody>
      </p:sp>
      <p:sp>
        <p:nvSpPr>
          <p:cNvPr id="60459" name="Line 43"/>
          <p:cNvSpPr>
            <a:spLocks noChangeShapeType="1"/>
          </p:cNvSpPr>
          <p:nvPr/>
        </p:nvSpPr>
        <p:spPr bwMode="auto">
          <a:xfrm>
            <a:off x="2354263" y="4324350"/>
            <a:ext cx="0" cy="90488"/>
          </a:xfrm>
          <a:prstGeom prst="line">
            <a:avLst/>
          </a:prstGeom>
          <a:noFill/>
          <a:ln w="9525">
            <a:solidFill>
              <a:srgbClr val="000000"/>
            </a:solidFill>
            <a:round/>
            <a:headEnd/>
            <a:tailEnd/>
          </a:ln>
        </p:spPr>
        <p:txBody>
          <a:bodyPr/>
          <a:lstStyle/>
          <a:p>
            <a:endParaRPr lang="en-US"/>
          </a:p>
        </p:txBody>
      </p:sp>
      <p:sp>
        <p:nvSpPr>
          <p:cNvPr id="60460" name="Line 44"/>
          <p:cNvSpPr>
            <a:spLocks noChangeShapeType="1"/>
          </p:cNvSpPr>
          <p:nvPr/>
        </p:nvSpPr>
        <p:spPr bwMode="auto">
          <a:xfrm>
            <a:off x="2308225" y="4414838"/>
            <a:ext cx="106363" cy="1587"/>
          </a:xfrm>
          <a:prstGeom prst="line">
            <a:avLst/>
          </a:prstGeom>
          <a:noFill/>
          <a:ln w="9525">
            <a:solidFill>
              <a:srgbClr val="000000"/>
            </a:solidFill>
            <a:round/>
            <a:headEnd/>
            <a:tailEnd/>
          </a:ln>
        </p:spPr>
        <p:txBody>
          <a:bodyPr/>
          <a:lstStyle/>
          <a:p>
            <a:endParaRPr lang="en-US"/>
          </a:p>
        </p:txBody>
      </p:sp>
      <p:sp>
        <p:nvSpPr>
          <p:cNvPr id="60461" name="Line 45"/>
          <p:cNvSpPr>
            <a:spLocks noChangeShapeType="1"/>
          </p:cNvSpPr>
          <p:nvPr/>
        </p:nvSpPr>
        <p:spPr bwMode="auto">
          <a:xfrm>
            <a:off x="2855913" y="4111625"/>
            <a:ext cx="1587" cy="120650"/>
          </a:xfrm>
          <a:prstGeom prst="line">
            <a:avLst/>
          </a:prstGeom>
          <a:noFill/>
          <a:ln w="9525">
            <a:solidFill>
              <a:srgbClr val="000000"/>
            </a:solidFill>
            <a:round/>
            <a:headEnd/>
            <a:tailEnd/>
          </a:ln>
        </p:spPr>
        <p:txBody>
          <a:bodyPr/>
          <a:lstStyle/>
          <a:p>
            <a:endParaRPr lang="en-US"/>
          </a:p>
        </p:txBody>
      </p:sp>
      <p:sp>
        <p:nvSpPr>
          <p:cNvPr id="60462" name="Line 46"/>
          <p:cNvSpPr>
            <a:spLocks noChangeShapeType="1"/>
          </p:cNvSpPr>
          <p:nvPr/>
        </p:nvSpPr>
        <p:spPr bwMode="auto">
          <a:xfrm>
            <a:off x="2809875" y="4232275"/>
            <a:ext cx="106363" cy="1588"/>
          </a:xfrm>
          <a:prstGeom prst="line">
            <a:avLst/>
          </a:prstGeom>
          <a:noFill/>
          <a:ln w="9525">
            <a:solidFill>
              <a:srgbClr val="000000"/>
            </a:solidFill>
            <a:round/>
            <a:headEnd/>
            <a:tailEnd/>
          </a:ln>
        </p:spPr>
        <p:txBody>
          <a:bodyPr/>
          <a:lstStyle/>
          <a:p>
            <a:endParaRPr lang="en-US"/>
          </a:p>
        </p:txBody>
      </p:sp>
      <p:sp>
        <p:nvSpPr>
          <p:cNvPr id="60463" name="Line 47"/>
          <p:cNvSpPr>
            <a:spLocks noChangeShapeType="1"/>
          </p:cNvSpPr>
          <p:nvPr/>
        </p:nvSpPr>
        <p:spPr bwMode="auto">
          <a:xfrm>
            <a:off x="6873875" y="3136900"/>
            <a:ext cx="1588" cy="138113"/>
          </a:xfrm>
          <a:prstGeom prst="line">
            <a:avLst/>
          </a:prstGeom>
          <a:noFill/>
          <a:ln w="9525">
            <a:solidFill>
              <a:srgbClr val="000000"/>
            </a:solidFill>
            <a:round/>
            <a:headEnd/>
            <a:tailEnd/>
          </a:ln>
        </p:spPr>
        <p:txBody>
          <a:bodyPr/>
          <a:lstStyle/>
          <a:p>
            <a:endParaRPr lang="en-US"/>
          </a:p>
        </p:txBody>
      </p:sp>
      <p:sp>
        <p:nvSpPr>
          <p:cNvPr id="60464" name="Line 48"/>
          <p:cNvSpPr>
            <a:spLocks noChangeShapeType="1"/>
          </p:cNvSpPr>
          <p:nvPr/>
        </p:nvSpPr>
        <p:spPr bwMode="auto">
          <a:xfrm>
            <a:off x="6827838" y="3275013"/>
            <a:ext cx="106362" cy="0"/>
          </a:xfrm>
          <a:prstGeom prst="line">
            <a:avLst/>
          </a:prstGeom>
          <a:noFill/>
          <a:ln w="9525">
            <a:solidFill>
              <a:srgbClr val="000000"/>
            </a:solidFill>
            <a:round/>
            <a:headEnd/>
            <a:tailEnd/>
          </a:ln>
        </p:spPr>
        <p:txBody>
          <a:bodyPr/>
          <a:lstStyle/>
          <a:p>
            <a:endParaRPr lang="en-US"/>
          </a:p>
        </p:txBody>
      </p:sp>
      <p:sp>
        <p:nvSpPr>
          <p:cNvPr id="60465" name="Freeform 49"/>
          <p:cNvSpPr>
            <a:spLocks/>
          </p:cNvSpPr>
          <p:nvPr/>
        </p:nvSpPr>
        <p:spPr bwMode="auto">
          <a:xfrm>
            <a:off x="1912938" y="4765675"/>
            <a:ext cx="90487" cy="90488"/>
          </a:xfrm>
          <a:custGeom>
            <a:avLst/>
            <a:gdLst>
              <a:gd name="T0" fmla="*/ 45 w 90"/>
              <a:gd name="T1" fmla="*/ 0 h 90"/>
              <a:gd name="T2" fmla="*/ 90 w 90"/>
              <a:gd name="T3" fmla="*/ 45 h 90"/>
              <a:gd name="T4" fmla="*/ 45 w 90"/>
              <a:gd name="T5" fmla="*/ 90 h 90"/>
              <a:gd name="T6" fmla="*/ 0 w 90"/>
              <a:gd name="T7" fmla="*/ 45 h 90"/>
              <a:gd name="T8" fmla="*/ 45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80"/>
          </a:solidFill>
          <a:ln w="9525">
            <a:solidFill>
              <a:srgbClr val="000080"/>
            </a:solidFill>
            <a:round/>
            <a:headEnd/>
            <a:tailEnd/>
          </a:ln>
        </p:spPr>
        <p:txBody>
          <a:bodyPr/>
          <a:lstStyle/>
          <a:p>
            <a:endParaRPr lang="en-US"/>
          </a:p>
        </p:txBody>
      </p:sp>
      <p:sp>
        <p:nvSpPr>
          <p:cNvPr id="60466" name="Freeform 50"/>
          <p:cNvSpPr>
            <a:spLocks/>
          </p:cNvSpPr>
          <p:nvPr/>
        </p:nvSpPr>
        <p:spPr bwMode="auto">
          <a:xfrm>
            <a:off x="2065338" y="4506913"/>
            <a:ext cx="90487" cy="90487"/>
          </a:xfrm>
          <a:custGeom>
            <a:avLst/>
            <a:gdLst>
              <a:gd name="T0" fmla="*/ 45 w 90"/>
              <a:gd name="T1" fmla="*/ 0 h 90"/>
              <a:gd name="T2" fmla="*/ 90 w 90"/>
              <a:gd name="T3" fmla="*/ 45 h 90"/>
              <a:gd name="T4" fmla="*/ 45 w 90"/>
              <a:gd name="T5" fmla="*/ 90 h 90"/>
              <a:gd name="T6" fmla="*/ 0 w 90"/>
              <a:gd name="T7" fmla="*/ 45 h 90"/>
              <a:gd name="T8" fmla="*/ 45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80"/>
          </a:solidFill>
          <a:ln w="9525">
            <a:solidFill>
              <a:srgbClr val="000080"/>
            </a:solidFill>
            <a:round/>
            <a:headEnd/>
            <a:tailEnd/>
          </a:ln>
        </p:spPr>
        <p:txBody>
          <a:bodyPr/>
          <a:lstStyle/>
          <a:p>
            <a:endParaRPr lang="en-US"/>
          </a:p>
        </p:txBody>
      </p:sp>
      <p:sp>
        <p:nvSpPr>
          <p:cNvPr id="60467" name="Freeform 51"/>
          <p:cNvSpPr>
            <a:spLocks/>
          </p:cNvSpPr>
          <p:nvPr/>
        </p:nvSpPr>
        <p:spPr bwMode="auto">
          <a:xfrm>
            <a:off x="2308225" y="4278313"/>
            <a:ext cx="90488" cy="92075"/>
          </a:xfrm>
          <a:custGeom>
            <a:avLst/>
            <a:gdLst>
              <a:gd name="T0" fmla="*/ 45 w 90"/>
              <a:gd name="T1" fmla="*/ 0 h 90"/>
              <a:gd name="T2" fmla="*/ 90 w 90"/>
              <a:gd name="T3" fmla="*/ 45 h 90"/>
              <a:gd name="T4" fmla="*/ 45 w 90"/>
              <a:gd name="T5" fmla="*/ 90 h 90"/>
              <a:gd name="T6" fmla="*/ 0 w 90"/>
              <a:gd name="T7" fmla="*/ 45 h 90"/>
              <a:gd name="T8" fmla="*/ 45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80"/>
          </a:solidFill>
          <a:ln w="9525">
            <a:solidFill>
              <a:srgbClr val="000080"/>
            </a:solidFill>
            <a:round/>
            <a:headEnd/>
            <a:tailEnd/>
          </a:ln>
        </p:spPr>
        <p:txBody>
          <a:bodyPr/>
          <a:lstStyle/>
          <a:p>
            <a:endParaRPr lang="en-US"/>
          </a:p>
        </p:txBody>
      </p:sp>
      <p:sp>
        <p:nvSpPr>
          <p:cNvPr id="60468" name="Freeform 52"/>
          <p:cNvSpPr>
            <a:spLocks/>
          </p:cNvSpPr>
          <p:nvPr/>
        </p:nvSpPr>
        <p:spPr bwMode="auto">
          <a:xfrm>
            <a:off x="2809875" y="4065588"/>
            <a:ext cx="92075" cy="90487"/>
          </a:xfrm>
          <a:custGeom>
            <a:avLst/>
            <a:gdLst>
              <a:gd name="T0" fmla="*/ 45 w 90"/>
              <a:gd name="T1" fmla="*/ 0 h 89"/>
              <a:gd name="T2" fmla="*/ 90 w 90"/>
              <a:gd name="T3" fmla="*/ 45 h 89"/>
              <a:gd name="T4" fmla="*/ 45 w 90"/>
              <a:gd name="T5" fmla="*/ 89 h 89"/>
              <a:gd name="T6" fmla="*/ 0 w 90"/>
              <a:gd name="T7" fmla="*/ 45 h 89"/>
              <a:gd name="T8" fmla="*/ 45 w 90"/>
              <a:gd name="T9" fmla="*/ 0 h 89"/>
              <a:gd name="T10" fmla="*/ 0 60000 65536"/>
              <a:gd name="T11" fmla="*/ 0 60000 65536"/>
              <a:gd name="T12" fmla="*/ 0 60000 65536"/>
              <a:gd name="T13" fmla="*/ 0 60000 65536"/>
              <a:gd name="T14" fmla="*/ 0 60000 65536"/>
              <a:gd name="T15" fmla="*/ 0 w 90"/>
              <a:gd name="T16" fmla="*/ 0 h 89"/>
              <a:gd name="T17" fmla="*/ 90 w 90"/>
              <a:gd name="T18" fmla="*/ 89 h 89"/>
            </a:gdLst>
            <a:ahLst/>
            <a:cxnLst>
              <a:cxn ang="T10">
                <a:pos x="T0" y="T1"/>
              </a:cxn>
              <a:cxn ang="T11">
                <a:pos x="T2" y="T3"/>
              </a:cxn>
              <a:cxn ang="T12">
                <a:pos x="T4" y="T5"/>
              </a:cxn>
              <a:cxn ang="T13">
                <a:pos x="T6" y="T7"/>
              </a:cxn>
              <a:cxn ang="T14">
                <a:pos x="T8" y="T9"/>
              </a:cxn>
            </a:cxnLst>
            <a:rect l="T15" t="T16" r="T17" b="T18"/>
            <a:pathLst>
              <a:path w="90" h="89">
                <a:moveTo>
                  <a:pt x="45" y="0"/>
                </a:moveTo>
                <a:lnTo>
                  <a:pt x="90" y="45"/>
                </a:lnTo>
                <a:lnTo>
                  <a:pt x="45" y="89"/>
                </a:lnTo>
                <a:lnTo>
                  <a:pt x="0" y="45"/>
                </a:lnTo>
                <a:lnTo>
                  <a:pt x="45" y="0"/>
                </a:lnTo>
                <a:close/>
              </a:path>
            </a:pathLst>
          </a:custGeom>
          <a:solidFill>
            <a:srgbClr val="000080"/>
          </a:solidFill>
          <a:ln w="9525">
            <a:solidFill>
              <a:srgbClr val="000080"/>
            </a:solidFill>
            <a:round/>
            <a:headEnd/>
            <a:tailEnd/>
          </a:ln>
        </p:spPr>
        <p:txBody>
          <a:bodyPr/>
          <a:lstStyle/>
          <a:p>
            <a:endParaRPr lang="en-US"/>
          </a:p>
        </p:txBody>
      </p:sp>
      <p:sp>
        <p:nvSpPr>
          <p:cNvPr id="60469" name="Freeform 53"/>
          <p:cNvSpPr>
            <a:spLocks/>
          </p:cNvSpPr>
          <p:nvPr/>
        </p:nvSpPr>
        <p:spPr bwMode="auto">
          <a:xfrm>
            <a:off x="6827838" y="3092450"/>
            <a:ext cx="92075" cy="90488"/>
          </a:xfrm>
          <a:custGeom>
            <a:avLst/>
            <a:gdLst>
              <a:gd name="T0" fmla="*/ 45 w 90"/>
              <a:gd name="T1" fmla="*/ 0 h 90"/>
              <a:gd name="T2" fmla="*/ 90 w 90"/>
              <a:gd name="T3" fmla="*/ 45 h 90"/>
              <a:gd name="T4" fmla="*/ 45 w 90"/>
              <a:gd name="T5" fmla="*/ 90 h 90"/>
              <a:gd name="T6" fmla="*/ 0 w 90"/>
              <a:gd name="T7" fmla="*/ 45 h 90"/>
              <a:gd name="T8" fmla="*/ 45 w 90"/>
              <a:gd name="T9" fmla="*/ 0 h 90"/>
              <a:gd name="T10" fmla="*/ 0 60000 65536"/>
              <a:gd name="T11" fmla="*/ 0 60000 65536"/>
              <a:gd name="T12" fmla="*/ 0 60000 65536"/>
              <a:gd name="T13" fmla="*/ 0 60000 65536"/>
              <a:gd name="T14" fmla="*/ 0 60000 65536"/>
              <a:gd name="T15" fmla="*/ 0 w 90"/>
              <a:gd name="T16" fmla="*/ 0 h 90"/>
              <a:gd name="T17" fmla="*/ 90 w 90"/>
              <a:gd name="T18" fmla="*/ 90 h 90"/>
            </a:gdLst>
            <a:ahLst/>
            <a:cxnLst>
              <a:cxn ang="T10">
                <a:pos x="T0" y="T1"/>
              </a:cxn>
              <a:cxn ang="T11">
                <a:pos x="T2" y="T3"/>
              </a:cxn>
              <a:cxn ang="T12">
                <a:pos x="T4" y="T5"/>
              </a:cxn>
              <a:cxn ang="T13">
                <a:pos x="T6" y="T7"/>
              </a:cxn>
              <a:cxn ang="T14">
                <a:pos x="T8" y="T9"/>
              </a:cxn>
            </a:cxnLst>
            <a:rect l="T15" t="T16" r="T17" b="T18"/>
            <a:pathLst>
              <a:path w="90" h="90">
                <a:moveTo>
                  <a:pt x="45" y="0"/>
                </a:moveTo>
                <a:lnTo>
                  <a:pt x="90" y="45"/>
                </a:lnTo>
                <a:lnTo>
                  <a:pt x="45" y="90"/>
                </a:lnTo>
                <a:lnTo>
                  <a:pt x="0" y="45"/>
                </a:lnTo>
                <a:lnTo>
                  <a:pt x="45" y="0"/>
                </a:lnTo>
                <a:close/>
              </a:path>
            </a:pathLst>
          </a:custGeom>
          <a:solidFill>
            <a:srgbClr val="000080"/>
          </a:solidFill>
          <a:ln w="9525">
            <a:solidFill>
              <a:srgbClr val="000080"/>
            </a:solidFill>
            <a:round/>
            <a:headEnd/>
            <a:tailEnd/>
          </a:ln>
        </p:spPr>
        <p:txBody>
          <a:bodyPr/>
          <a:lstStyle/>
          <a:p>
            <a:endParaRPr lang="en-US"/>
          </a:p>
        </p:txBody>
      </p:sp>
      <p:sp>
        <p:nvSpPr>
          <p:cNvPr id="60470" name="Rectangle 54"/>
          <p:cNvSpPr>
            <a:spLocks noChangeArrowheads="1"/>
          </p:cNvSpPr>
          <p:nvPr/>
        </p:nvSpPr>
        <p:spPr bwMode="auto">
          <a:xfrm>
            <a:off x="1485900" y="4476750"/>
            <a:ext cx="271463" cy="560388"/>
          </a:xfrm>
          <a:prstGeom prst="rect">
            <a:avLst/>
          </a:prstGeom>
          <a:noFill/>
          <a:ln w="9525">
            <a:noFill/>
            <a:miter lim="800000"/>
            <a:headEnd/>
            <a:tailEnd/>
          </a:ln>
        </p:spPr>
        <p:txBody>
          <a:bodyPr lIns="0" tIns="0" rIns="0" bIns="0"/>
          <a:lstStyle/>
          <a:p>
            <a:r>
              <a:rPr lang="en-US" sz="1400">
                <a:solidFill>
                  <a:srgbClr val="000000"/>
                </a:solidFill>
              </a:rPr>
              <a:t>50</a:t>
            </a:r>
            <a:endParaRPr lang="en-GB" sz="2000"/>
          </a:p>
        </p:txBody>
      </p:sp>
      <p:sp>
        <p:nvSpPr>
          <p:cNvPr id="60471" name="Rectangle 55"/>
          <p:cNvSpPr>
            <a:spLocks noChangeArrowheads="1"/>
          </p:cNvSpPr>
          <p:nvPr/>
        </p:nvSpPr>
        <p:spPr bwMode="auto">
          <a:xfrm>
            <a:off x="1379538" y="3898900"/>
            <a:ext cx="406400" cy="560388"/>
          </a:xfrm>
          <a:prstGeom prst="rect">
            <a:avLst/>
          </a:prstGeom>
          <a:noFill/>
          <a:ln w="9525">
            <a:noFill/>
            <a:miter lim="800000"/>
            <a:headEnd/>
            <a:tailEnd/>
          </a:ln>
        </p:spPr>
        <p:txBody>
          <a:bodyPr lIns="0" tIns="0" rIns="0" bIns="0"/>
          <a:lstStyle/>
          <a:p>
            <a:r>
              <a:rPr lang="en-US" sz="1400">
                <a:solidFill>
                  <a:srgbClr val="000000"/>
                </a:solidFill>
              </a:rPr>
              <a:t>100</a:t>
            </a:r>
            <a:endParaRPr lang="en-GB" sz="2000"/>
          </a:p>
        </p:txBody>
      </p:sp>
      <p:sp>
        <p:nvSpPr>
          <p:cNvPr id="60472" name="Rectangle 56"/>
          <p:cNvSpPr>
            <a:spLocks noChangeArrowheads="1"/>
          </p:cNvSpPr>
          <p:nvPr/>
        </p:nvSpPr>
        <p:spPr bwMode="auto">
          <a:xfrm>
            <a:off x="1379538" y="3305175"/>
            <a:ext cx="406400" cy="560388"/>
          </a:xfrm>
          <a:prstGeom prst="rect">
            <a:avLst/>
          </a:prstGeom>
          <a:noFill/>
          <a:ln w="9525">
            <a:noFill/>
            <a:miter lim="800000"/>
            <a:headEnd/>
            <a:tailEnd/>
          </a:ln>
        </p:spPr>
        <p:txBody>
          <a:bodyPr lIns="0" tIns="0" rIns="0" bIns="0"/>
          <a:lstStyle/>
          <a:p>
            <a:r>
              <a:rPr lang="en-US" sz="1400">
                <a:solidFill>
                  <a:srgbClr val="000000"/>
                </a:solidFill>
              </a:rPr>
              <a:t>150</a:t>
            </a:r>
            <a:endParaRPr lang="en-GB" sz="2000"/>
          </a:p>
        </p:txBody>
      </p:sp>
      <p:sp>
        <p:nvSpPr>
          <p:cNvPr id="60473" name="Rectangle 57"/>
          <p:cNvSpPr>
            <a:spLocks noChangeArrowheads="1"/>
          </p:cNvSpPr>
          <p:nvPr/>
        </p:nvSpPr>
        <p:spPr bwMode="auto">
          <a:xfrm>
            <a:off x="1379538" y="2727325"/>
            <a:ext cx="406400" cy="558800"/>
          </a:xfrm>
          <a:prstGeom prst="rect">
            <a:avLst/>
          </a:prstGeom>
          <a:noFill/>
          <a:ln w="9525">
            <a:noFill/>
            <a:miter lim="800000"/>
            <a:headEnd/>
            <a:tailEnd/>
          </a:ln>
        </p:spPr>
        <p:txBody>
          <a:bodyPr lIns="0" tIns="0" rIns="0" bIns="0"/>
          <a:lstStyle/>
          <a:p>
            <a:r>
              <a:rPr lang="en-US" sz="1400">
                <a:solidFill>
                  <a:srgbClr val="000000"/>
                </a:solidFill>
              </a:rPr>
              <a:t>200</a:t>
            </a:r>
            <a:endParaRPr lang="en-GB" sz="2000"/>
          </a:p>
        </p:txBody>
      </p:sp>
      <p:sp>
        <p:nvSpPr>
          <p:cNvPr id="60474" name="Rectangle 58"/>
          <p:cNvSpPr>
            <a:spLocks noChangeArrowheads="1"/>
          </p:cNvSpPr>
          <p:nvPr/>
        </p:nvSpPr>
        <p:spPr bwMode="auto">
          <a:xfrm>
            <a:off x="1806575" y="5343525"/>
            <a:ext cx="134938" cy="280988"/>
          </a:xfrm>
          <a:prstGeom prst="rect">
            <a:avLst/>
          </a:prstGeom>
          <a:noFill/>
          <a:ln w="9525">
            <a:noFill/>
            <a:miter lim="800000"/>
            <a:headEnd/>
            <a:tailEnd/>
          </a:ln>
        </p:spPr>
        <p:txBody>
          <a:bodyPr lIns="0" tIns="0" rIns="0" bIns="0"/>
          <a:lstStyle/>
          <a:p>
            <a:r>
              <a:rPr lang="en-US" sz="1400">
                <a:solidFill>
                  <a:srgbClr val="000000"/>
                </a:solidFill>
              </a:rPr>
              <a:t>0</a:t>
            </a:r>
            <a:endParaRPr lang="en-GB" sz="2000"/>
          </a:p>
        </p:txBody>
      </p:sp>
      <p:sp>
        <p:nvSpPr>
          <p:cNvPr id="60475" name="Rectangle 59"/>
          <p:cNvSpPr>
            <a:spLocks noChangeArrowheads="1"/>
          </p:cNvSpPr>
          <p:nvPr/>
        </p:nvSpPr>
        <p:spPr bwMode="auto">
          <a:xfrm>
            <a:off x="2749550" y="5343525"/>
            <a:ext cx="271463" cy="560388"/>
          </a:xfrm>
          <a:prstGeom prst="rect">
            <a:avLst/>
          </a:prstGeom>
          <a:noFill/>
          <a:ln w="9525">
            <a:noFill/>
            <a:miter lim="800000"/>
            <a:headEnd/>
            <a:tailEnd/>
          </a:ln>
        </p:spPr>
        <p:txBody>
          <a:bodyPr lIns="0" tIns="0" rIns="0" bIns="0"/>
          <a:lstStyle/>
          <a:p>
            <a:r>
              <a:rPr lang="en-US" sz="1400">
                <a:solidFill>
                  <a:srgbClr val="000000"/>
                </a:solidFill>
              </a:rPr>
              <a:t>10</a:t>
            </a:r>
            <a:endParaRPr lang="en-GB" sz="2000"/>
          </a:p>
        </p:txBody>
      </p:sp>
      <p:sp>
        <p:nvSpPr>
          <p:cNvPr id="60476" name="Rectangle 60"/>
          <p:cNvSpPr>
            <a:spLocks noChangeArrowheads="1"/>
          </p:cNvSpPr>
          <p:nvPr/>
        </p:nvSpPr>
        <p:spPr bwMode="auto">
          <a:xfrm>
            <a:off x="3754438" y="5343525"/>
            <a:ext cx="269875" cy="560388"/>
          </a:xfrm>
          <a:prstGeom prst="rect">
            <a:avLst/>
          </a:prstGeom>
          <a:noFill/>
          <a:ln w="9525">
            <a:noFill/>
            <a:miter lim="800000"/>
            <a:headEnd/>
            <a:tailEnd/>
          </a:ln>
        </p:spPr>
        <p:txBody>
          <a:bodyPr lIns="0" tIns="0" rIns="0" bIns="0"/>
          <a:lstStyle/>
          <a:p>
            <a:r>
              <a:rPr lang="en-US" sz="1400">
                <a:solidFill>
                  <a:srgbClr val="000000"/>
                </a:solidFill>
              </a:rPr>
              <a:t>20</a:t>
            </a:r>
            <a:endParaRPr lang="en-GB" sz="2000"/>
          </a:p>
        </p:txBody>
      </p:sp>
      <p:sp>
        <p:nvSpPr>
          <p:cNvPr id="60477" name="Rectangle 61"/>
          <p:cNvSpPr>
            <a:spLocks noChangeArrowheads="1"/>
          </p:cNvSpPr>
          <p:nvPr/>
        </p:nvSpPr>
        <p:spPr bwMode="auto">
          <a:xfrm>
            <a:off x="4757738" y="5343525"/>
            <a:ext cx="271462" cy="560388"/>
          </a:xfrm>
          <a:prstGeom prst="rect">
            <a:avLst/>
          </a:prstGeom>
          <a:noFill/>
          <a:ln w="9525">
            <a:noFill/>
            <a:miter lim="800000"/>
            <a:headEnd/>
            <a:tailEnd/>
          </a:ln>
        </p:spPr>
        <p:txBody>
          <a:bodyPr lIns="0" tIns="0" rIns="0" bIns="0"/>
          <a:lstStyle/>
          <a:p>
            <a:r>
              <a:rPr lang="en-US" sz="1400">
                <a:solidFill>
                  <a:srgbClr val="000000"/>
                </a:solidFill>
              </a:rPr>
              <a:t>30</a:t>
            </a:r>
            <a:endParaRPr lang="en-GB" sz="2000"/>
          </a:p>
        </p:txBody>
      </p:sp>
      <p:sp>
        <p:nvSpPr>
          <p:cNvPr id="60478" name="Rectangle 62"/>
          <p:cNvSpPr>
            <a:spLocks noChangeArrowheads="1"/>
          </p:cNvSpPr>
          <p:nvPr/>
        </p:nvSpPr>
        <p:spPr bwMode="auto">
          <a:xfrm>
            <a:off x="5762625" y="5343525"/>
            <a:ext cx="271463" cy="560388"/>
          </a:xfrm>
          <a:prstGeom prst="rect">
            <a:avLst/>
          </a:prstGeom>
          <a:noFill/>
          <a:ln w="9525">
            <a:noFill/>
            <a:miter lim="800000"/>
            <a:headEnd/>
            <a:tailEnd/>
          </a:ln>
        </p:spPr>
        <p:txBody>
          <a:bodyPr lIns="0" tIns="0" rIns="0" bIns="0"/>
          <a:lstStyle/>
          <a:p>
            <a:r>
              <a:rPr lang="en-US" sz="1400">
                <a:solidFill>
                  <a:srgbClr val="000000"/>
                </a:solidFill>
              </a:rPr>
              <a:t>40</a:t>
            </a:r>
            <a:endParaRPr lang="en-GB" sz="2000"/>
          </a:p>
        </p:txBody>
      </p:sp>
      <p:sp>
        <p:nvSpPr>
          <p:cNvPr id="60479" name="Rectangle 63"/>
          <p:cNvSpPr>
            <a:spLocks noChangeArrowheads="1"/>
          </p:cNvSpPr>
          <p:nvPr/>
        </p:nvSpPr>
        <p:spPr bwMode="auto">
          <a:xfrm>
            <a:off x="6767513" y="5343525"/>
            <a:ext cx="271462" cy="560388"/>
          </a:xfrm>
          <a:prstGeom prst="rect">
            <a:avLst/>
          </a:prstGeom>
          <a:noFill/>
          <a:ln w="9525">
            <a:noFill/>
            <a:miter lim="800000"/>
            <a:headEnd/>
            <a:tailEnd/>
          </a:ln>
        </p:spPr>
        <p:txBody>
          <a:bodyPr lIns="0" tIns="0" rIns="0" bIns="0"/>
          <a:lstStyle/>
          <a:p>
            <a:r>
              <a:rPr lang="en-US" sz="1400">
                <a:solidFill>
                  <a:srgbClr val="000000"/>
                </a:solidFill>
              </a:rPr>
              <a:t>50</a:t>
            </a:r>
            <a:endParaRPr lang="en-GB" sz="2000"/>
          </a:p>
        </p:txBody>
      </p:sp>
      <p:sp>
        <p:nvSpPr>
          <p:cNvPr id="60480" name="Rectangle 64"/>
          <p:cNvSpPr>
            <a:spLocks noChangeArrowheads="1"/>
          </p:cNvSpPr>
          <p:nvPr/>
        </p:nvSpPr>
        <p:spPr bwMode="auto">
          <a:xfrm>
            <a:off x="7772400" y="5343525"/>
            <a:ext cx="269875" cy="560388"/>
          </a:xfrm>
          <a:prstGeom prst="rect">
            <a:avLst/>
          </a:prstGeom>
          <a:noFill/>
          <a:ln w="9525">
            <a:noFill/>
            <a:miter lim="800000"/>
            <a:headEnd/>
            <a:tailEnd/>
          </a:ln>
        </p:spPr>
        <p:txBody>
          <a:bodyPr lIns="0" tIns="0" rIns="0" bIns="0"/>
          <a:lstStyle/>
          <a:p>
            <a:r>
              <a:rPr lang="en-US" sz="1400">
                <a:solidFill>
                  <a:srgbClr val="000000"/>
                </a:solidFill>
              </a:rPr>
              <a:t>60</a:t>
            </a:r>
            <a:endParaRPr lang="en-GB" sz="2000"/>
          </a:p>
        </p:txBody>
      </p:sp>
      <p:sp>
        <p:nvSpPr>
          <p:cNvPr id="60481" name="Rectangle 65"/>
          <p:cNvSpPr>
            <a:spLocks noChangeArrowheads="1"/>
          </p:cNvSpPr>
          <p:nvPr/>
        </p:nvSpPr>
        <p:spPr bwMode="auto">
          <a:xfrm>
            <a:off x="4408488" y="5680075"/>
            <a:ext cx="1027112" cy="560388"/>
          </a:xfrm>
          <a:prstGeom prst="rect">
            <a:avLst/>
          </a:prstGeom>
          <a:noFill/>
          <a:ln w="9525">
            <a:noFill/>
            <a:miter lim="800000"/>
            <a:headEnd/>
            <a:tailEnd/>
          </a:ln>
        </p:spPr>
        <p:txBody>
          <a:bodyPr lIns="0" tIns="0" rIns="0" bIns="0"/>
          <a:lstStyle/>
          <a:p>
            <a:r>
              <a:rPr lang="en-US" sz="2000" b="1">
                <a:solidFill>
                  <a:srgbClr val="000000"/>
                </a:solidFill>
              </a:rPr>
              <a:t>FVIII %</a:t>
            </a:r>
            <a:endParaRPr lang="en-GB" sz="3200" b="1"/>
          </a:p>
        </p:txBody>
      </p:sp>
      <p:sp>
        <p:nvSpPr>
          <p:cNvPr id="60482" name="Rectangle 66"/>
          <p:cNvSpPr>
            <a:spLocks noChangeArrowheads="1"/>
          </p:cNvSpPr>
          <p:nvPr/>
        </p:nvSpPr>
        <p:spPr bwMode="auto">
          <a:xfrm rot="-5400000">
            <a:off x="827088" y="3717925"/>
            <a:ext cx="863600" cy="574675"/>
          </a:xfrm>
          <a:prstGeom prst="rect">
            <a:avLst/>
          </a:prstGeom>
          <a:noFill/>
          <a:ln w="9525">
            <a:noFill/>
            <a:miter lim="800000"/>
            <a:headEnd/>
            <a:tailEnd/>
          </a:ln>
        </p:spPr>
        <p:txBody>
          <a:bodyPr lIns="0" tIns="0" rIns="0" bIns="0"/>
          <a:lstStyle/>
          <a:p>
            <a:r>
              <a:rPr lang="en-US" sz="2000" b="1">
                <a:solidFill>
                  <a:srgbClr val="000000"/>
                </a:solidFill>
              </a:rPr>
              <a:t>PEAK</a:t>
            </a:r>
            <a:endParaRPr lang="en-GB" sz="3200"/>
          </a:p>
        </p:txBody>
      </p:sp>
      <p:sp>
        <p:nvSpPr>
          <p:cNvPr id="60483" name="Rectangle 67"/>
          <p:cNvSpPr>
            <a:spLocks noChangeArrowheads="1"/>
          </p:cNvSpPr>
          <p:nvPr/>
        </p:nvSpPr>
        <p:spPr bwMode="auto">
          <a:xfrm>
            <a:off x="831850" y="1920875"/>
            <a:ext cx="7319963" cy="4243388"/>
          </a:xfrm>
          <a:prstGeom prst="rect">
            <a:avLst/>
          </a:prstGeom>
          <a:noFill/>
          <a:ln w="0">
            <a:solidFill>
              <a:srgbClr val="000000"/>
            </a:solidFill>
            <a:miter lim="800000"/>
            <a:headEnd/>
            <a:tailEnd/>
          </a:ln>
        </p:spPr>
        <p:txBody>
          <a:bodyPr/>
          <a:lstStyle/>
          <a:p>
            <a:endParaRPr lang="en-US"/>
          </a:p>
        </p:txBody>
      </p:sp>
      <p:sp>
        <p:nvSpPr>
          <p:cNvPr id="60484" name="Rectangle 68"/>
          <p:cNvSpPr>
            <a:spLocks noChangeArrowheads="1"/>
          </p:cNvSpPr>
          <p:nvPr/>
        </p:nvSpPr>
        <p:spPr bwMode="auto">
          <a:xfrm>
            <a:off x="487363" y="485775"/>
            <a:ext cx="7543800" cy="809625"/>
          </a:xfrm>
          <a:prstGeom prst="rect">
            <a:avLst/>
          </a:prstGeom>
          <a:noFill/>
          <a:ln w="9525">
            <a:noFill/>
            <a:miter lim="800000"/>
            <a:headEnd/>
            <a:tailEnd/>
          </a:ln>
        </p:spPr>
        <p:txBody>
          <a:bodyPr anchor="b"/>
          <a:lstStyle/>
          <a:p>
            <a:pPr algn="ctr"/>
            <a:r>
              <a:rPr lang="en-GB" sz="4400">
                <a:solidFill>
                  <a:schemeClr val="tx2"/>
                </a:solidFill>
                <a:latin typeface="Franklin Gothic Book" pitchFamily="34" charset="0"/>
              </a:rPr>
              <a:t>FVIII:C and thrombin generation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ln w="28575">
            <a:solidFill>
              <a:srgbClr val="FF0000"/>
            </a:solidFill>
          </a:ln>
        </p:spPr>
        <p:txBody>
          <a:bodyPr/>
          <a:lstStyle/>
          <a:p>
            <a:pPr eaLnBrk="1" hangingPunct="1"/>
            <a:r>
              <a:rPr lang="en-GB" dirty="0" smtClean="0"/>
              <a:t>Factor VIII and disease</a:t>
            </a:r>
          </a:p>
        </p:txBody>
      </p:sp>
      <p:sp>
        <p:nvSpPr>
          <p:cNvPr id="196611" name="Rectangle 3"/>
          <p:cNvSpPr>
            <a:spLocks noGrp="1" noChangeArrowheads="1"/>
          </p:cNvSpPr>
          <p:nvPr>
            <p:ph type="body" idx="1"/>
          </p:nvPr>
        </p:nvSpPr>
        <p:spPr>
          <a:xfrm>
            <a:off x="611560" y="1916832"/>
            <a:ext cx="8229600" cy="4525963"/>
          </a:xfrm>
        </p:spPr>
        <p:txBody>
          <a:bodyPr/>
          <a:lstStyle/>
          <a:p>
            <a:pPr eaLnBrk="1" hangingPunct="1"/>
            <a:r>
              <a:rPr lang="en-GB" dirty="0" smtClean="0"/>
              <a:t>Low levels</a:t>
            </a:r>
          </a:p>
          <a:p>
            <a:pPr lvl="1" eaLnBrk="1" hangingPunct="1"/>
            <a:r>
              <a:rPr lang="en-GB" dirty="0" smtClean="0"/>
              <a:t>Haemophilia A</a:t>
            </a:r>
          </a:p>
          <a:p>
            <a:pPr eaLnBrk="1" hangingPunct="1"/>
            <a:r>
              <a:rPr lang="en-GB" dirty="0" smtClean="0"/>
              <a:t>High levels</a:t>
            </a:r>
          </a:p>
          <a:p>
            <a:pPr lvl="1" eaLnBrk="1" hangingPunct="1"/>
            <a:r>
              <a:rPr lang="en-GB" dirty="0" smtClean="0"/>
              <a:t>Increased risk of thrombosis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66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744538" y="381000"/>
            <a:ext cx="6514925" cy="584775"/>
          </a:xfrm>
          <a:prstGeom prst="rect">
            <a:avLst/>
          </a:prstGeom>
          <a:noFill/>
          <a:ln w="9525">
            <a:solidFill>
              <a:srgbClr val="FF0000"/>
            </a:solidFill>
            <a:miter lim="800000"/>
            <a:headEnd/>
            <a:tailEnd/>
          </a:ln>
        </p:spPr>
        <p:txBody>
          <a:bodyPr wrap="none">
            <a:spAutoFit/>
          </a:bodyPr>
          <a:lstStyle/>
          <a:p>
            <a:pPr eaLnBrk="0" hangingPunct="0"/>
            <a:r>
              <a:rPr lang="en-GB" altLang="en-US" sz="3200" dirty="0"/>
              <a:t>FVIII and thrombosis: Leiden study</a:t>
            </a:r>
          </a:p>
        </p:txBody>
      </p:sp>
      <p:sp>
        <p:nvSpPr>
          <p:cNvPr id="62467" name="Rectangle 3"/>
          <p:cNvSpPr>
            <a:spLocks noChangeArrowheads="1"/>
          </p:cNvSpPr>
          <p:nvPr/>
        </p:nvSpPr>
        <p:spPr bwMode="auto">
          <a:xfrm>
            <a:off x="3705225" y="1630363"/>
            <a:ext cx="301625" cy="304800"/>
          </a:xfrm>
          <a:prstGeom prst="rect">
            <a:avLst/>
          </a:prstGeom>
          <a:noFill/>
          <a:ln w="9525">
            <a:noFill/>
            <a:miter lim="800000"/>
            <a:headEnd/>
            <a:tailEnd/>
          </a:ln>
        </p:spPr>
        <p:txBody>
          <a:bodyPr wrap="none" lIns="0" tIns="0" rIns="0" bIns="0">
            <a:spAutoFit/>
          </a:bodyPr>
          <a:lstStyle/>
          <a:p>
            <a:pPr eaLnBrk="0" hangingPunct="0"/>
            <a:r>
              <a:rPr lang="en-GB" altLang="en-US" sz="2000" b="1"/>
              <a:t>Un</a:t>
            </a:r>
            <a:endParaRPr lang="en-GB" altLang="en-US" sz="2400"/>
          </a:p>
        </p:txBody>
      </p:sp>
      <p:sp>
        <p:nvSpPr>
          <p:cNvPr id="62468" name="Rectangle 4"/>
          <p:cNvSpPr>
            <a:spLocks noChangeArrowheads="1"/>
          </p:cNvSpPr>
          <p:nvPr/>
        </p:nvSpPr>
        <p:spPr bwMode="auto">
          <a:xfrm>
            <a:off x="4006850" y="1630363"/>
            <a:ext cx="127000" cy="304800"/>
          </a:xfrm>
          <a:prstGeom prst="rect">
            <a:avLst/>
          </a:prstGeom>
          <a:noFill/>
          <a:ln w="9525">
            <a:noFill/>
            <a:miter lim="800000"/>
            <a:headEnd/>
            <a:tailEnd/>
          </a:ln>
        </p:spPr>
        <p:txBody>
          <a:bodyPr wrap="none" lIns="0" tIns="0" rIns="0" bIns="0">
            <a:spAutoFit/>
          </a:bodyPr>
          <a:lstStyle/>
          <a:p>
            <a:pPr eaLnBrk="0" hangingPunct="0"/>
            <a:r>
              <a:rPr lang="en-GB" altLang="en-US" sz="2000" b="1"/>
              <a:t>a</a:t>
            </a:r>
            <a:endParaRPr lang="en-GB" altLang="en-US" sz="2400"/>
          </a:p>
        </p:txBody>
      </p:sp>
      <p:sp>
        <p:nvSpPr>
          <p:cNvPr id="62469" name="Rectangle 5"/>
          <p:cNvSpPr>
            <a:spLocks noChangeArrowheads="1"/>
          </p:cNvSpPr>
          <p:nvPr/>
        </p:nvSpPr>
        <p:spPr bwMode="auto">
          <a:xfrm>
            <a:off x="4132263" y="1630363"/>
            <a:ext cx="138112" cy="304800"/>
          </a:xfrm>
          <a:prstGeom prst="rect">
            <a:avLst/>
          </a:prstGeom>
          <a:noFill/>
          <a:ln w="9525">
            <a:noFill/>
            <a:miter lim="800000"/>
            <a:headEnd/>
            <a:tailEnd/>
          </a:ln>
        </p:spPr>
        <p:txBody>
          <a:bodyPr wrap="none" lIns="0" tIns="0" rIns="0" bIns="0">
            <a:spAutoFit/>
          </a:bodyPr>
          <a:lstStyle/>
          <a:p>
            <a:pPr eaLnBrk="0" hangingPunct="0"/>
            <a:r>
              <a:rPr lang="en-GB" altLang="en-US" sz="2000" b="1"/>
              <a:t>d</a:t>
            </a:r>
            <a:endParaRPr lang="en-GB" altLang="en-US" sz="2400"/>
          </a:p>
        </p:txBody>
      </p:sp>
      <p:sp>
        <p:nvSpPr>
          <p:cNvPr id="62470" name="Rectangle 6"/>
          <p:cNvSpPr>
            <a:spLocks noChangeArrowheads="1"/>
          </p:cNvSpPr>
          <p:nvPr/>
        </p:nvSpPr>
        <p:spPr bwMode="auto">
          <a:xfrm>
            <a:off x="4270375" y="1630363"/>
            <a:ext cx="325438" cy="304800"/>
          </a:xfrm>
          <a:prstGeom prst="rect">
            <a:avLst/>
          </a:prstGeom>
          <a:noFill/>
          <a:ln w="9525">
            <a:noFill/>
            <a:miter lim="800000"/>
            <a:headEnd/>
            <a:tailEnd/>
          </a:ln>
        </p:spPr>
        <p:txBody>
          <a:bodyPr wrap="none" lIns="0" tIns="0" rIns="0" bIns="0">
            <a:spAutoFit/>
          </a:bodyPr>
          <a:lstStyle/>
          <a:p>
            <a:pPr eaLnBrk="0" hangingPunct="0"/>
            <a:r>
              <a:rPr lang="en-GB" altLang="en-US" sz="2000" b="1"/>
              <a:t>jus</a:t>
            </a:r>
            <a:endParaRPr lang="en-GB" altLang="en-US" sz="2400"/>
          </a:p>
        </p:txBody>
      </p:sp>
      <p:sp>
        <p:nvSpPr>
          <p:cNvPr id="62471" name="Rectangle 7"/>
          <p:cNvSpPr>
            <a:spLocks noChangeArrowheads="1"/>
          </p:cNvSpPr>
          <p:nvPr/>
        </p:nvSpPr>
        <p:spPr bwMode="auto">
          <a:xfrm>
            <a:off x="4591050" y="1630363"/>
            <a:ext cx="76200" cy="304800"/>
          </a:xfrm>
          <a:prstGeom prst="rect">
            <a:avLst/>
          </a:prstGeom>
          <a:noFill/>
          <a:ln w="9525">
            <a:noFill/>
            <a:miter lim="800000"/>
            <a:headEnd/>
            <a:tailEnd/>
          </a:ln>
        </p:spPr>
        <p:txBody>
          <a:bodyPr wrap="none" lIns="0" tIns="0" rIns="0" bIns="0">
            <a:spAutoFit/>
          </a:bodyPr>
          <a:lstStyle/>
          <a:p>
            <a:pPr eaLnBrk="0" hangingPunct="0"/>
            <a:r>
              <a:rPr lang="en-GB" altLang="en-US" sz="2000" b="1"/>
              <a:t>t</a:t>
            </a:r>
            <a:endParaRPr lang="en-GB" altLang="en-US" sz="2400"/>
          </a:p>
        </p:txBody>
      </p:sp>
      <p:sp>
        <p:nvSpPr>
          <p:cNvPr id="62472" name="Rectangle 8"/>
          <p:cNvSpPr>
            <a:spLocks noChangeArrowheads="1"/>
          </p:cNvSpPr>
          <p:nvPr/>
        </p:nvSpPr>
        <p:spPr bwMode="auto">
          <a:xfrm>
            <a:off x="4667250" y="1630363"/>
            <a:ext cx="127000" cy="304800"/>
          </a:xfrm>
          <a:prstGeom prst="rect">
            <a:avLst/>
          </a:prstGeom>
          <a:noFill/>
          <a:ln w="9525">
            <a:noFill/>
            <a:miter lim="800000"/>
            <a:headEnd/>
            <a:tailEnd/>
          </a:ln>
        </p:spPr>
        <p:txBody>
          <a:bodyPr wrap="none" lIns="0" tIns="0" rIns="0" bIns="0">
            <a:spAutoFit/>
          </a:bodyPr>
          <a:lstStyle/>
          <a:p>
            <a:pPr eaLnBrk="0" hangingPunct="0"/>
            <a:r>
              <a:rPr lang="en-GB" altLang="en-US" sz="2000" b="1"/>
              <a:t>e</a:t>
            </a:r>
            <a:endParaRPr lang="en-GB" altLang="en-US" sz="2400"/>
          </a:p>
        </p:txBody>
      </p:sp>
      <p:sp>
        <p:nvSpPr>
          <p:cNvPr id="62473" name="Rectangle 9"/>
          <p:cNvSpPr>
            <a:spLocks noChangeArrowheads="1"/>
          </p:cNvSpPr>
          <p:nvPr/>
        </p:nvSpPr>
        <p:spPr bwMode="auto">
          <a:xfrm>
            <a:off x="4792663" y="1630363"/>
            <a:ext cx="374650" cy="304800"/>
          </a:xfrm>
          <a:prstGeom prst="rect">
            <a:avLst/>
          </a:prstGeom>
          <a:noFill/>
          <a:ln w="9525">
            <a:noFill/>
            <a:miter lim="800000"/>
            <a:headEnd/>
            <a:tailEnd/>
          </a:ln>
        </p:spPr>
        <p:txBody>
          <a:bodyPr wrap="none" lIns="0" tIns="0" rIns="0" bIns="0">
            <a:spAutoFit/>
          </a:bodyPr>
          <a:lstStyle/>
          <a:p>
            <a:pPr eaLnBrk="0" hangingPunct="0"/>
            <a:r>
              <a:rPr lang="en-GB" altLang="en-US" sz="2000" b="1"/>
              <a:t>d O</a:t>
            </a:r>
            <a:endParaRPr lang="en-GB" altLang="en-US" sz="2400"/>
          </a:p>
        </p:txBody>
      </p:sp>
      <p:sp>
        <p:nvSpPr>
          <p:cNvPr id="62474" name="Rectangle 10"/>
          <p:cNvSpPr>
            <a:spLocks noChangeArrowheads="1"/>
          </p:cNvSpPr>
          <p:nvPr/>
        </p:nvSpPr>
        <p:spPr bwMode="auto">
          <a:xfrm>
            <a:off x="5168900" y="1630363"/>
            <a:ext cx="250825" cy="304800"/>
          </a:xfrm>
          <a:prstGeom prst="rect">
            <a:avLst/>
          </a:prstGeom>
          <a:noFill/>
          <a:ln w="9525">
            <a:noFill/>
            <a:miter lim="800000"/>
            <a:headEnd/>
            <a:tailEnd/>
          </a:ln>
        </p:spPr>
        <p:txBody>
          <a:bodyPr wrap="none" lIns="0" tIns="0" rIns="0" bIns="0">
            <a:spAutoFit/>
          </a:bodyPr>
          <a:lstStyle/>
          <a:p>
            <a:pPr eaLnBrk="0" hangingPunct="0"/>
            <a:r>
              <a:rPr lang="en-GB" altLang="en-US" sz="2000" b="1"/>
              <a:t>R*</a:t>
            </a:r>
            <a:endParaRPr lang="en-GB" altLang="en-US" sz="2400"/>
          </a:p>
        </p:txBody>
      </p:sp>
      <p:sp>
        <p:nvSpPr>
          <p:cNvPr id="62475" name="Rectangle 11"/>
          <p:cNvSpPr>
            <a:spLocks noChangeArrowheads="1"/>
          </p:cNvSpPr>
          <p:nvPr/>
        </p:nvSpPr>
        <p:spPr bwMode="auto">
          <a:xfrm>
            <a:off x="5621338" y="1630363"/>
            <a:ext cx="303212" cy="304800"/>
          </a:xfrm>
          <a:prstGeom prst="rect">
            <a:avLst/>
          </a:prstGeom>
          <a:noFill/>
          <a:ln w="9525">
            <a:noFill/>
            <a:miter lim="800000"/>
            <a:headEnd/>
            <a:tailEnd/>
          </a:ln>
        </p:spPr>
        <p:txBody>
          <a:bodyPr wrap="none" lIns="0" tIns="0" rIns="0" bIns="0">
            <a:spAutoFit/>
          </a:bodyPr>
          <a:lstStyle/>
          <a:p>
            <a:pPr eaLnBrk="0" hangingPunct="0"/>
            <a:r>
              <a:rPr lang="en-GB" altLang="en-US" sz="2000" b="1"/>
              <a:t>Ad</a:t>
            </a:r>
            <a:endParaRPr lang="en-GB" altLang="en-US" sz="2400"/>
          </a:p>
        </p:txBody>
      </p:sp>
      <p:sp>
        <p:nvSpPr>
          <p:cNvPr id="62476" name="Rectangle 12"/>
          <p:cNvSpPr>
            <a:spLocks noChangeArrowheads="1"/>
          </p:cNvSpPr>
          <p:nvPr/>
        </p:nvSpPr>
        <p:spPr bwMode="auto">
          <a:xfrm>
            <a:off x="5922963" y="1630363"/>
            <a:ext cx="200025" cy="304800"/>
          </a:xfrm>
          <a:prstGeom prst="rect">
            <a:avLst/>
          </a:prstGeom>
          <a:noFill/>
          <a:ln w="9525">
            <a:noFill/>
            <a:miter lim="800000"/>
            <a:headEnd/>
            <a:tailEnd/>
          </a:ln>
        </p:spPr>
        <p:txBody>
          <a:bodyPr wrap="none" lIns="0" tIns="0" rIns="0" bIns="0">
            <a:spAutoFit/>
          </a:bodyPr>
          <a:lstStyle/>
          <a:p>
            <a:pPr eaLnBrk="0" hangingPunct="0"/>
            <a:r>
              <a:rPr lang="en-GB" altLang="en-US" sz="2000" b="1"/>
              <a:t>ju</a:t>
            </a:r>
            <a:endParaRPr lang="en-GB" altLang="en-US" sz="2400"/>
          </a:p>
        </p:txBody>
      </p:sp>
      <p:sp>
        <p:nvSpPr>
          <p:cNvPr id="62477" name="Rectangle 13"/>
          <p:cNvSpPr>
            <a:spLocks noChangeArrowheads="1"/>
          </p:cNvSpPr>
          <p:nvPr/>
        </p:nvSpPr>
        <p:spPr bwMode="auto">
          <a:xfrm>
            <a:off x="6119813" y="1630363"/>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b="1"/>
              <a:t>s</a:t>
            </a:r>
            <a:endParaRPr lang="en-GB" altLang="en-US" sz="2400"/>
          </a:p>
        </p:txBody>
      </p:sp>
      <p:sp>
        <p:nvSpPr>
          <p:cNvPr id="62478" name="Rectangle 14"/>
          <p:cNvSpPr>
            <a:spLocks noChangeArrowheads="1"/>
          </p:cNvSpPr>
          <p:nvPr/>
        </p:nvSpPr>
        <p:spPr bwMode="auto">
          <a:xfrm>
            <a:off x="6248400" y="1630363"/>
            <a:ext cx="200025" cy="304800"/>
          </a:xfrm>
          <a:prstGeom prst="rect">
            <a:avLst/>
          </a:prstGeom>
          <a:noFill/>
          <a:ln w="9525">
            <a:noFill/>
            <a:miter lim="800000"/>
            <a:headEnd/>
            <a:tailEnd/>
          </a:ln>
        </p:spPr>
        <p:txBody>
          <a:bodyPr wrap="none" lIns="0" tIns="0" rIns="0" bIns="0">
            <a:spAutoFit/>
          </a:bodyPr>
          <a:lstStyle/>
          <a:p>
            <a:pPr eaLnBrk="0" hangingPunct="0"/>
            <a:r>
              <a:rPr lang="en-GB" altLang="en-US" sz="2000" b="1"/>
              <a:t>te</a:t>
            </a:r>
            <a:endParaRPr lang="en-GB" altLang="en-US" sz="2400"/>
          </a:p>
        </p:txBody>
      </p:sp>
      <p:sp>
        <p:nvSpPr>
          <p:cNvPr id="62479" name="Rectangle 15"/>
          <p:cNvSpPr>
            <a:spLocks noChangeArrowheads="1"/>
          </p:cNvSpPr>
          <p:nvPr/>
        </p:nvSpPr>
        <p:spPr bwMode="auto">
          <a:xfrm>
            <a:off x="6445250" y="1630363"/>
            <a:ext cx="630238" cy="304800"/>
          </a:xfrm>
          <a:prstGeom prst="rect">
            <a:avLst/>
          </a:prstGeom>
          <a:noFill/>
          <a:ln w="9525">
            <a:noFill/>
            <a:miter lim="800000"/>
            <a:headEnd/>
            <a:tailEnd/>
          </a:ln>
        </p:spPr>
        <p:txBody>
          <a:bodyPr wrap="none" lIns="0" tIns="0" rIns="0" bIns="0">
            <a:spAutoFit/>
          </a:bodyPr>
          <a:lstStyle/>
          <a:p>
            <a:pPr eaLnBrk="0" hangingPunct="0"/>
            <a:r>
              <a:rPr lang="en-GB" altLang="en-US" sz="2000" b="1"/>
              <a:t>d OR°</a:t>
            </a:r>
            <a:endParaRPr lang="en-GB" altLang="en-US" sz="2400"/>
          </a:p>
        </p:txBody>
      </p:sp>
      <p:sp>
        <p:nvSpPr>
          <p:cNvPr id="62480" name="Rectangle 16"/>
          <p:cNvSpPr>
            <a:spLocks noChangeArrowheads="1"/>
          </p:cNvSpPr>
          <p:nvPr/>
        </p:nvSpPr>
        <p:spPr bwMode="auto">
          <a:xfrm>
            <a:off x="1804988" y="2219325"/>
            <a:ext cx="163512" cy="304800"/>
          </a:xfrm>
          <a:prstGeom prst="rect">
            <a:avLst/>
          </a:prstGeom>
          <a:noFill/>
          <a:ln w="9525">
            <a:noFill/>
            <a:miter lim="800000"/>
            <a:headEnd/>
            <a:tailEnd/>
          </a:ln>
        </p:spPr>
        <p:txBody>
          <a:bodyPr wrap="none" lIns="0" tIns="0" rIns="0" bIns="0">
            <a:spAutoFit/>
          </a:bodyPr>
          <a:lstStyle/>
          <a:p>
            <a:pPr eaLnBrk="0" hangingPunct="0"/>
            <a:r>
              <a:rPr lang="en-GB" altLang="en-US" sz="2000" b="1"/>
              <a:t>B</a:t>
            </a:r>
            <a:endParaRPr lang="en-GB" altLang="en-US" sz="2400"/>
          </a:p>
        </p:txBody>
      </p:sp>
      <p:sp>
        <p:nvSpPr>
          <p:cNvPr id="62481" name="Rectangle 17"/>
          <p:cNvSpPr>
            <a:spLocks noChangeArrowheads="1"/>
          </p:cNvSpPr>
          <p:nvPr/>
        </p:nvSpPr>
        <p:spPr bwMode="auto">
          <a:xfrm>
            <a:off x="1966913" y="2219325"/>
            <a:ext cx="61912" cy="304800"/>
          </a:xfrm>
          <a:prstGeom prst="rect">
            <a:avLst/>
          </a:prstGeom>
          <a:noFill/>
          <a:ln w="9525">
            <a:noFill/>
            <a:miter lim="800000"/>
            <a:headEnd/>
            <a:tailEnd/>
          </a:ln>
        </p:spPr>
        <p:txBody>
          <a:bodyPr wrap="none" lIns="0" tIns="0" rIns="0" bIns="0">
            <a:spAutoFit/>
          </a:bodyPr>
          <a:lstStyle/>
          <a:p>
            <a:pPr eaLnBrk="0" hangingPunct="0"/>
            <a:r>
              <a:rPr lang="en-GB" altLang="en-US" sz="2000" b="1"/>
              <a:t>l</a:t>
            </a:r>
            <a:endParaRPr lang="en-GB" altLang="en-US" sz="2400"/>
          </a:p>
        </p:txBody>
      </p:sp>
      <p:sp>
        <p:nvSpPr>
          <p:cNvPr id="62482" name="Rectangle 18"/>
          <p:cNvSpPr>
            <a:spLocks noChangeArrowheads="1"/>
          </p:cNvSpPr>
          <p:nvPr/>
        </p:nvSpPr>
        <p:spPr bwMode="auto">
          <a:xfrm>
            <a:off x="2028825" y="2219325"/>
            <a:ext cx="138113" cy="304800"/>
          </a:xfrm>
          <a:prstGeom prst="rect">
            <a:avLst/>
          </a:prstGeom>
          <a:noFill/>
          <a:ln w="9525">
            <a:noFill/>
            <a:miter lim="800000"/>
            <a:headEnd/>
            <a:tailEnd/>
          </a:ln>
        </p:spPr>
        <p:txBody>
          <a:bodyPr wrap="none" lIns="0" tIns="0" rIns="0" bIns="0">
            <a:spAutoFit/>
          </a:bodyPr>
          <a:lstStyle/>
          <a:p>
            <a:pPr eaLnBrk="0" hangingPunct="0"/>
            <a:r>
              <a:rPr lang="en-GB" altLang="en-US" sz="2000" b="1"/>
              <a:t>o</a:t>
            </a:r>
            <a:endParaRPr lang="en-GB" altLang="en-US" sz="2400"/>
          </a:p>
        </p:txBody>
      </p:sp>
      <p:sp>
        <p:nvSpPr>
          <p:cNvPr id="62483" name="Rectangle 19"/>
          <p:cNvSpPr>
            <a:spLocks noChangeArrowheads="1"/>
          </p:cNvSpPr>
          <p:nvPr/>
        </p:nvSpPr>
        <p:spPr bwMode="auto">
          <a:xfrm>
            <a:off x="2166938" y="2219325"/>
            <a:ext cx="138112" cy="304800"/>
          </a:xfrm>
          <a:prstGeom prst="rect">
            <a:avLst/>
          </a:prstGeom>
          <a:noFill/>
          <a:ln w="9525">
            <a:noFill/>
            <a:miter lim="800000"/>
            <a:headEnd/>
            <a:tailEnd/>
          </a:ln>
        </p:spPr>
        <p:txBody>
          <a:bodyPr wrap="none" lIns="0" tIns="0" rIns="0" bIns="0">
            <a:spAutoFit/>
          </a:bodyPr>
          <a:lstStyle/>
          <a:p>
            <a:pPr eaLnBrk="0" hangingPunct="0"/>
            <a:r>
              <a:rPr lang="en-GB" altLang="en-US" sz="2000" b="1"/>
              <a:t>o</a:t>
            </a:r>
            <a:endParaRPr lang="en-GB" altLang="en-US" sz="2400"/>
          </a:p>
        </p:txBody>
      </p:sp>
      <p:sp>
        <p:nvSpPr>
          <p:cNvPr id="62484" name="Rectangle 20"/>
          <p:cNvSpPr>
            <a:spLocks noChangeArrowheads="1"/>
          </p:cNvSpPr>
          <p:nvPr/>
        </p:nvSpPr>
        <p:spPr bwMode="auto">
          <a:xfrm>
            <a:off x="2303463" y="2219325"/>
            <a:ext cx="338137" cy="304800"/>
          </a:xfrm>
          <a:prstGeom prst="rect">
            <a:avLst/>
          </a:prstGeom>
          <a:noFill/>
          <a:ln w="9525">
            <a:noFill/>
            <a:miter lim="800000"/>
            <a:headEnd/>
            <a:tailEnd/>
          </a:ln>
        </p:spPr>
        <p:txBody>
          <a:bodyPr wrap="none" lIns="0" tIns="0" rIns="0" bIns="0">
            <a:spAutoFit/>
          </a:bodyPr>
          <a:lstStyle/>
          <a:p>
            <a:pPr eaLnBrk="0" hangingPunct="0"/>
            <a:r>
              <a:rPr lang="en-GB" altLang="en-US" sz="2000" b="1"/>
              <a:t>d g</a:t>
            </a:r>
            <a:endParaRPr lang="en-GB" altLang="en-US" sz="2400"/>
          </a:p>
        </p:txBody>
      </p:sp>
      <p:sp>
        <p:nvSpPr>
          <p:cNvPr id="62485" name="Rectangle 21"/>
          <p:cNvSpPr>
            <a:spLocks noChangeArrowheads="1"/>
          </p:cNvSpPr>
          <p:nvPr/>
        </p:nvSpPr>
        <p:spPr bwMode="auto">
          <a:xfrm>
            <a:off x="2641600" y="2219325"/>
            <a:ext cx="87313" cy="304800"/>
          </a:xfrm>
          <a:prstGeom prst="rect">
            <a:avLst/>
          </a:prstGeom>
          <a:noFill/>
          <a:ln w="9525">
            <a:noFill/>
            <a:miter lim="800000"/>
            <a:headEnd/>
            <a:tailEnd/>
          </a:ln>
        </p:spPr>
        <p:txBody>
          <a:bodyPr wrap="none" lIns="0" tIns="0" rIns="0" bIns="0">
            <a:spAutoFit/>
          </a:bodyPr>
          <a:lstStyle/>
          <a:p>
            <a:pPr eaLnBrk="0" hangingPunct="0"/>
            <a:r>
              <a:rPr lang="en-GB" altLang="en-US" sz="2000" b="1"/>
              <a:t>r</a:t>
            </a:r>
            <a:endParaRPr lang="en-GB" altLang="en-US" sz="2400"/>
          </a:p>
        </p:txBody>
      </p:sp>
      <p:sp>
        <p:nvSpPr>
          <p:cNvPr id="62486" name="Rectangle 22"/>
          <p:cNvSpPr>
            <a:spLocks noChangeArrowheads="1"/>
          </p:cNvSpPr>
          <p:nvPr/>
        </p:nvSpPr>
        <p:spPr bwMode="auto">
          <a:xfrm>
            <a:off x="2727325" y="2219325"/>
            <a:ext cx="276225" cy="304800"/>
          </a:xfrm>
          <a:prstGeom prst="rect">
            <a:avLst/>
          </a:prstGeom>
          <a:noFill/>
          <a:ln w="9525">
            <a:noFill/>
            <a:miter lim="800000"/>
            <a:headEnd/>
            <a:tailEnd/>
          </a:ln>
        </p:spPr>
        <p:txBody>
          <a:bodyPr wrap="none" lIns="0" tIns="0" rIns="0" bIns="0">
            <a:spAutoFit/>
          </a:bodyPr>
          <a:lstStyle/>
          <a:p>
            <a:pPr eaLnBrk="0" hangingPunct="0"/>
            <a:r>
              <a:rPr lang="en-GB" altLang="en-US" sz="2000" b="1"/>
              <a:t>ou</a:t>
            </a:r>
            <a:endParaRPr lang="en-GB" altLang="en-US" sz="2400"/>
          </a:p>
        </p:txBody>
      </p:sp>
      <p:sp>
        <p:nvSpPr>
          <p:cNvPr id="62487" name="Rectangle 23"/>
          <p:cNvSpPr>
            <a:spLocks noChangeArrowheads="1"/>
          </p:cNvSpPr>
          <p:nvPr/>
        </p:nvSpPr>
        <p:spPr bwMode="auto">
          <a:xfrm>
            <a:off x="3003550" y="2219325"/>
            <a:ext cx="139700" cy="304800"/>
          </a:xfrm>
          <a:prstGeom prst="rect">
            <a:avLst/>
          </a:prstGeom>
          <a:noFill/>
          <a:ln w="9525">
            <a:noFill/>
            <a:miter lim="800000"/>
            <a:headEnd/>
            <a:tailEnd/>
          </a:ln>
        </p:spPr>
        <p:txBody>
          <a:bodyPr wrap="none" lIns="0" tIns="0" rIns="0" bIns="0">
            <a:spAutoFit/>
          </a:bodyPr>
          <a:lstStyle/>
          <a:p>
            <a:pPr eaLnBrk="0" hangingPunct="0"/>
            <a:r>
              <a:rPr lang="en-GB" altLang="en-US" sz="2000" b="1"/>
              <a:t>p</a:t>
            </a:r>
            <a:endParaRPr lang="en-GB" altLang="en-US" sz="2400"/>
          </a:p>
        </p:txBody>
      </p:sp>
      <p:sp>
        <p:nvSpPr>
          <p:cNvPr id="62488" name="Rectangle 24"/>
          <p:cNvSpPr>
            <a:spLocks noChangeArrowheads="1"/>
          </p:cNvSpPr>
          <p:nvPr/>
        </p:nvSpPr>
        <p:spPr bwMode="auto">
          <a:xfrm>
            <a:off x="3705225" y="2219325"/>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2.0 </a:t>
            </a:r>
            <a:endParaRPr lang="en-GB" altLang="en-US" sz="2400"/>
          </a:p>
        </p:txBody>
      </p:sp>
      <p:sp>
        <p:nvSpPr>
          <p:cNvPr id="62489" name="Rectangle 25"/>
          <p:cNvSpPr>
            <a:spLocks noChangeArrowheads="1"/>
          </p:cNvSpPr>
          <p:nvPr/>
        </p:nvSpPr>
        <p:spPr bwMode="auto">
          <a:xfrm>
            <a:off x="4079875" y="2219325"/>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490" name="Rectangle 26"/>
          <p:cNvSpPr>
            <a:spLocks noChangeArrowheads="1"/>
          </p:cNvSpPr>
          <p:nvPr/>
        </p:nvSpPr>
        <p:spPr bwMode="auto">
          <a:xfrm>
            <a:off x="4156075" y="2219325"/>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1.4</a:t>
            </a:r>
            <a:endParaRPr lang="en-GB" altLang="en-US" sz="2400"/>
          </a:p>
        </p:txBody>
      </p:sp>
      <p:sp>
        <p:nvSpPr>
          <p:cNvPr id="62491" name="Rectangle 27"/>
          <p:cNvSpPr>
            <a:spLocks noChangeArrowheads="1"/>
          </p:cNvSpPr>
          <p:nvPr/>
        </p:nvSpPr>
        <p:spPr bwMode="auto">
          <a:xfrm>
            <a:off x="4467225" y="2219325"/>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492" name="Rectangle 28"/>
          <p:cNvSpPr>
            <a:spLocks noChangeArrowheads="1"/>
          </p:cNvSpPr>
          <p:nvPr/>
        </p:nvSpPr>
        <p:spPr bwMode="auto">
          <a:xfrm>
            <a:off x="4543425" y="2219325"/>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2.9</a:t>
            </a:r>
            <a:endParaRPr lang="en-GB" altLang="en-US" sz="2400"/>
          </a:p>
        </p:txBody>
      </p:sp>
      <p:sp>
        <p:nvSpPr>
          <p:cNvPr id="62493" name="Rectangle 29"/>
          <p:cNvSpPr>
            <a:spLocks noChangeArrowheads="1"/>
          </p:cNvSpPr>
          <p:nvPr/>
        </p:nvSpPr>
        <p:spPr bwMode="auto">
          <a:xfrm>
            <a:off x="4856163" y="2219325"/>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494" name="Rectangle 30"/>
          <p:cNvSpPr>
            <a:spLocks noChangeArrowheads="1"/>
          </p:cNvSpPr>
          <p:nvPr/>
        </p:nvSpPr>
        <p:spPr bwMode="auto">
          <a:xfrm>
            <a:off x="5621338" y="2219325"/>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1.5 </a:t>
            </a:r>
            <a:endParaRPr lang="en-GB" altLang="en-US" sz="2400"/>
          </a:p>
        </p:txBody>
      </p:sp>
      <p:sp>
        <p:nvSpPr>
          <p:cNvPr id="62495" name="Rectangle 31"/>
          <p:cNvSpPr>
            <a:spLocks noChangeArrowheads="1"/>
          </p:cNvSpPr>
          <p:nvPr/>
        </p:nvSpPr>
        <p:spPr bwMode="auto">
          <a:xfrm>
            <a:off x="5995988" y="2219325"/>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496" name="Rectangle 32"/>
          <p:cNvSpPr>
            <a:spLocks noChangeArrowheads="1"/>
          </p:cNvSpPr>
          <p:nvPr/>
        </p:nvSpPr>
        <p:spPr bwMode="auto">
          <a:xfrm>
            <a:off x="6072188" y="2219325"/>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1.0</a:t>
            </a:r>
            <a:endParaRPr lang="en-GB" altLang="en-US" sz="2400"/>
          </a:p>
        </p:txBody>
      </p:sp>
      <p:sp>
        <p:nvSpPr>
          <p:cNvPr id="62497" name="Rectangle 33"/>
          <p:cNvSpPr>
            <a:spLocks noChangeArrowheads="1"/>
          </p:cNvSpPr>
          <p:nvPr/>
        </p:nvSpPr>
        <p:spPr bwMode="auto">
          <a:xfrm>
            <a:off x="6383338" y="2219325"/>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498" name="Rectangle 34"/>
          <p:cNvSpPr>
            <a:spLocks noChangeArrowheads="1"/>
          </p:cNvSpPr>
          <p:nvPr/>
        </p:nvSpPr>
        <p:spPr bwMode="auto">
          <a:xfrm>
            <a:off x="6457950" y="2219325"/>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2.2</a:t>
            </a:r>
            <a:endParaRPr lang="en-GB" altLang="en-US" sz="2400"/>
          </a:p>
        </p:txBody>
      </p:sp>
      <p:sp>
        <p:nvSpPr>
          <p:cNvPr id="62499" name="Rectangle 35"/>
          <p:cNvSpPr>
            <a:spLocks noChangeArrowheads="1"/>
          </p:cNvSpPr>
          <p:nvPr/>
        </p:nvSpPr>
        <p:spPr bwMode="auto">
          <a:xfrm>
            <a:off x="6770688" y="2219325"/>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00" name="Rectangle 36"/>
          <p:cNvSpPr>
            <a:spLocks noChangeArrowheads="1"/>
          </p:cNvSpPr>
          <p:nvPr/>
        </p:nvSpPr>
        <p:spPr bwMode="auto">
          <a:xfrm>
            <a:off x="1735138" y="2166938"/>
            <a:ext cx="1903412" cy="6350"/>
          </a:xfrm>
          <a:prstGeom prst="rect">
            <a:avLst/>
          </a:prstGeom>
          <a:solidFill>
            <a:srgbClr val="000000"/>
          </a:solidFill>
          <a:ln w="9525">
            <a:solidFill>
              <a:schemeClr val="tx1"/>
            </a:solidFill>
            <a:miter lim="800000"/>
            <a:headEnd/>
            <a:tailEnd/>
          </a:ln>
        </p:spPr>
        <p:txBody>
          <a:bodyPr/>
          <a:lstStyle/>
          <a:p>
            <a:endParaRPr lang="en-US"/>
          </a:p>
        </p:txBody>
      </p:sp>
      <p:sp>
        <p:nvSpPr>
          <p:cNvPr id="62501" name="Rectangle 37"/>
          <p:cNvSpPr>
            <a:spLocks noChangeArrowheads="1"/>
          </p:cNvSpPr>
          <p:nvPr/>
        </p:nvSpPr>
        <p:spPr bwMode="auto">
          <a:xfrm>
            <a:off x="3643313" y="2166938"/>
            <a:ext cx="1911350" cy="6350"/>
          </a:xfrm>
          <a:prstGeom prst="rect">
            <a:avLst/>
          </a:prstGeom>
          <a:solidFill>
            <a:srgbClr val="000000"/>
          </a:solidFill>
          <a:ln w="9525">
            <a:solidFill>
              <a:schemeClr val="tx1"/>
            </a:solidFill>
            <a:miter lim="800000"/>
            <a:headEnd/>
            <a:tailEnd/>
          </a:ln>
        </p:spPr>
        <p:txBody>
          <a:bodyPr/>
          <a:lstStyle/>
          <a:p>
            <a:endParaRPr lang="en-US"/>
          </a:p>
        </p:txBody>
      </p:sp>
      <p:sp>
        <p:nvSpPr>
          <p:cNvPr id="62502" name="Rectangle 38"/>
          <p:cNvSpPr>
            <a:spLocks noChangeArrowheads="1"/>
          </p:cNvSpPr>
          <p:nvPr/>
        </p:nvSpPr>
        <p:spPr bwMode="auto">
          <a:xfrm>
            <a:off x="5554663" y="2206625"/>
            <a:ext cx="3175" cy="6350"/>
          </a:xfrm>
          <a:prstGeom prst="rect">
            <a:avLst/>
          </a:prstGeom>
          <a:solidFill>
            <a:srgbClr val="000000"/>
          </a:solidFill>
          <a:ln w="9525">
            <a:noFill/>
            <a:miter lim="800000"/>
            <a:headEnd/>
            <a:tailEnd/>
          </a:ln>
        </p:spPr>
        <p:txBody>
          <a:bodyPr/>
          <a:lstStyle/>
          <a:p>
            <a:endParaRPr lang="en-US"/>
          </a:p>
        </p:txBody>
      </p:sp>
      <p:sp>
        <p:nvSpPr>
          <p:cNvPr id="62503" name="Rectangle 39"/>
          <p:cNvSpPr>
            <a:spLocks noChangeArrowheads="1"/>
          </p:cNvSpPr>
          <p:nvPr/>
        </p:nvSpPr>
        <p:spPr bwMode="auto">
          <a:xfrm>
            <a:off x="5557838" y="2166938"/>
            <a:ext cx="1838325" cy="6350"/>
          </a:xfrm>
          <a:prstGeom prst="rect">
            <a:avLst/>
          </a:prstGeom>
          <a:solidFill>
            <a:srgbClr val="000000"/>
          </a:solidFill>
          <a:ln w="9525">
            <a:solidFill>
              <a:schemeClr val="tx1"/>
            </a:solidFill>
            <a:miter lim="800000"/>
            <a:headEnd/>
            <a:tailEnd/>
          </a:ln>
        </p:spPr>
        <p:txBody>
          <a:bodyPr/>
          <a:lstStyle/>
          <a:p>
            <a:endParaRPr lang="en-US"/>
          </a:p>
        </p:txBody>
      </p:sp>
      <p:sp>
        <p:nvSpPr>
          <p:cNvPr id="62504" name="Rectangle 40"/>
          <p:cNvSpPr>
            <a:spLocks noChangeArrowheads="1"/>
          </p:cNvSpPr>
          <p:nvPr/>
        </p:nvSpPr>
        <p:spPr bwMode="auto">
          <a:xfrm>
            <a:off x="1804988" y="2741613"/>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b="1"/>
              <a:t>v</a:t>
            </a:r>
            <a:endParaRPr lang="en-GB" altLang="en-US" sz="2400"/>
          </a:p>
        </p:txBody>
      </p:sp>
      <p:sp>
        <p:nvSpPr>
          <p:cNvPr id="62505" name="Rectangle 41"/>
          <p:cNvSpPr>
            <a:spLocks noChangeArrowheads="1"/>
          </p:cNvSpPr>
          <p:nvPr/>
        </p:nvSpPr>
        <p:spPr bwMode="auto">
          <a:xfrm>
            <a:off x="1928813" y="2741613"/>
            <a:ext cx="212725" cy="304800"/>
          </a:xfrm>
          <a:prstGeom prst="rect">
            <a:avLst/>
          </a:prstGeom>
          <a:noFill/>
          <a:ln w="9525">
            <a:noFill/>
            <a:miter lim="800000"/>
            <a:headEnd/>
            <a:tailEnd/>
          </a:ln>
        </p:spPr>
        <p:txBody>
          <a:bodyPr wrap="none" lIns="0" tIns="0" rIns="0" bIns="0">
            <a:spAutoFit/>
          </a:bodyPr>
          <a:lstStyle/>
          <a:p>
            <a:pPr eaLnBrk="0" hangingPunct="0"/>
            <a:r>
              <a:rPr lang="en-GB" altLang="en-US" sz="2000" b="1"/>
              <a:t>W</a:t>
            </a:r>
            <a:endParaRPr lang="en-GB" altLang="en-US" sz="2400"/>
          </a:p>
        </p:txBody>
      </p:sp>
      <p:sp>
        <p:nvSpPr>
          <p:cNvPr id="62506" name="Rectangle 42"/>
          <p:cNvSpPr>
            <a:spLocks noChangeArrowheads="1"/>
          </p:cNvSpPr>
          <p:nvPr/>
        </p:nvSpPr>
        <p:spPr bwMode="auto">
          <a:xfrm>
            <a:off x="2143125" y="2741613"/>
            <a:ext cx="200025" cy="304800"/>
          </a:xfrm>
          <a:prstGeom prst="rect">
            <a:avLst/>
          </a:prstGeom>
          <a:noFill/>
          <a:ln w="9525">
            <a:noFill/>
            <a:miter lim="800000"/>
            <a:headEnd/>
            <a:tailEnd/>
          </a:ln>
        </p:spPr>
        <p:txBody>
          <a:bodyPr wrap="none" lIns="0" tIns="0" rIns="0" bIns="0">
            <a:spAutoFit/>
          </a:bodyPr>
          <a:lstStyle/>
          <a:p>
            <a:pPr eaLnBrk="0" hangingPunct="0"/>
            <a:r>
              <a:rPr lang="en-GB" altLang="en-US" sz="2000" b="1"/>
              <a:t>F </a:t>
            </a:r>
            <a:endParaRPr lang="en-GB" altLang="en-US" sz="2400"/>
          </a:p>
        </p:txBody>
      </p:sp>
      <p:sp>
        <p:nvSpPr>
          <p:cNvPr id="62507" name="Rectangle 43"/>
          <p:cNvSpPr>
            <a:spLocks noChangeArrowheads="1"/>
          </p:cNvSpPr>
          <p:nvPr/>
        </p:nvSpPr>
        <p:spPr bwMode="auto">
          <a:xfrm>
            <a:off x="2341563" y="2741613"/>
            <a:ext cx="301625" cy="304800"/>
          </a:xfrm>
          <a:prstGeom prst="rect">
            <a:avLst/>
          </a:prstGeom>
          <a:noFill/>
          <a:ln w="9525">
            <a:noFill/>
            <a:miter lim="800000"/>
            <a:headEnd/>
            <a:tailEnd/>
          </a:ln>
        </p:spPr>
        <p:txBody>
          <a:bodyPr wrap="none" lIns="0" tIns="0" rIns="0" bIns="0">
            <a:spAutoFit/>
          </a:bodyPr>
          <a:lstStyle/>
          <a:p>
            <a:pPr eaLnBrk="0" hangingPunct="0"/>
            <a:r>
              <a:rPr lang="en-GB" altLang="en-US" sz="2000" b="1"/>
              <a:t>Ag</a:t>
            </a:r>
            <a:endParaRPr lang="en-GB" altLang="en-US" sz="2400"/>
          </a:p>
        </p:txBody>
      </p:sp>
      <p:sp>
        <p:nvSpPr>
          <p:cNvPr id="62508" name="Rectangle 44"/>
          <p:cNvSpPr>
            <a:spLocks noChangeArrowheads="1"/>
          </p:cNvSpPr>
          <p:nvPr/>
        </p:nvSpPr>
        <p:spPr bwMode="auto">
          <a:xfrm>
            <a:off x="3638550" y="2505075"/>
            <a:ext cx="4763" cy="6350"/>
          </a:xfrm>
          <a:prstGeom prst="rect">
            <a:avLst/>
          </a:prstGeom>
          <a:solidFill>
            <a:srgbClr val="000000"/>
          </a:solidFill>
          <a:ln w="9525">
            <a:noFill/>
            <a:miter lim="800000"/>
            <a:headEnd/>
            <a:tailEnd/>
          </a:ln>
        </p:spPr>
        <p:txBody>
          <a:bodyPr/>
          <a:lstStyle/>
          <a:p>
            <a:endParaRPr lang="en-US"/>
          </a:p>
        </p:txBody>
      </p:sp>
      <p:sp>
        <p:nvSpPr>
          <p:cNvPr id="62509" name="Rectangle 45"/>
          <p:cNvSpPr>
            <a:spLocks noChangeArrowheads="1"/>
          </p:cNvSpPr>
          <p:nvPr/>
        </p:nvSpPr>
        <p:spPr bwMode="auto">
          <a:xfrm>
            <a:off x="1804988" y="3033713"/>
            <a:ext cx="131762" cy="304800"/>
          </a:xfrm>
          <a:prstGeom prst="rect">
            <a:avLst/>
          </a:prstGeom>
          <a:noFill/>
          <a:ln w="9525">
            <a:noFill/>
            <a:miter lim="800000"/>
            <a:headEnd/>
            <a:tailEnd/>
          </a:ln>
        </p:spPr>
        <p:txBody>
          <a:bodyPr wrap="none" lIns="0" tIns="0" rIns="0" bIns="0">
            <a:spAutoFit/>
          </a:bodyPr>
          <a:lstStyle/>
          <a:p>
            <a:pPr eaLnBrk="0" hangingPunct="0"/>
            <a:r>
              <a:rPr lang="en-GB" altLang="en-US" sz="2000"/>
              <a:t>&lt;</a:t>
            </a:r>
            <a:endParaRPr lang="en-GB" altLang="en-US" sz="2400"/>
          </a:p>
        </p:txBody>
      </p:sp>
      <p:sp>
        <p:nvSpPr>
          <p:cNvPr id="62510" name="Rectangle 46"/>
          <p:cNvSpPr>
            <a:spLocks noChangeArrowheads="1"/>
          </p:cNvSpPr>
          <p:nvPr/>
        </p:nvSpPr>
        <p:spPr bwMode="auto">
          <a:xfrm>
            <a:off x="1935163" y="3033713"/>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1</a:t>
            </a:r>
            <a:endParaRPr lang="en-GB" altLang="en-US" sz="2400"/>
          </a:p>
        </p:txBody>
      </p:sp>
      <p:sp>
        <p:nvSpPr>
          <p:cNvPr id="62511" name="Rectangle 47"/>
          <p:cNvSpPr>
            <a:spLocks noChangeArrowheads="1"/>
          </p:cNvSpPr>
          <p:nvPr/>
        </p:nvSpPr>
        <p:spPr bwMode="auto">
          <a:xfrm>
            <a:off x="2062163" y="3033713"/>
            <a:ext cx="187325" cy="304800"/>
          </a:xfrm>
          <a:prstGeom prst="rect">
            <a:avLst/>
          </a:prstGeom>
          <a:noFill/>
          <a:ln w="9525">
            <a:noFill/>
            <a:miter lim="800000"/>
            <a:headEnd/>
            <a:tailEnd/>
          </a:ln>
        </p:spPr>
        <p:txBody>
          <a:bodyPr wrap="none" lIns="0" tIns="0" rIns="0" bIns="0">
            <a:spAutoFit/>
          </a:bodyPr>
          <a:lstStyle/>
          <a:p>
            <a:pPr eaLnBrk="0" hangingPunct="0"/>
            <a:r>
              <a:rPr lang="en-GB" altLang="en-US" sz="2000"/>
              <a:t>.0</a:t>
            </a:r>
            <a:endParaRPr lang="en-GB" altLang="en-US" sz="2400"/>
          </a:p>
        </p:txBody>
      </p:sp>
      <p:sp>
        <p:nvSpPr>
          <p:cNvPr id="62512" name="Rectangle 48"/>
          <p:cNvSpPr>
            <a:spLocks noChangeArrowheads="1"/>
          </p:cNvSpPr>
          <p:nvPr/>
        </p:nvSpPr>
        <p:spPr bwMode="auto">
          <a:xfrm>
            <a:off x="3705225" y="3033713"/>
            <a:ext cx="125413" cy="304800"/>
          </a:xfrm>
          <a:prstGeom prst="rect">
            <a:avLst/>
          </a:prstGeom>
          <a:noFill/>
          <a:ln w="9525">
            <a:noFill/>
            <a:miter lim="800000"/>
            <a:headEnd/>
            <a:tailEnd/>
          </a:ln>
        </p:spPr>
        <p:txBody>
          <a:bodyPr wrap="none" lIns="0" tIns="0" rIns="0" bIns="0">
            <a:spAutoFit/>
          </a:bodyPr>
          <a:lstStyle/>
          <a:p>
            <a:pPr eaLnBrk="0" hangingPunct="0"/>
            <a:r>
              <a:rPr lang="en-GB" altLang="en-US" sz="2000"/>
              <a:t>1</a:t>
            </a:r>
            <a:endParaRPr lang="en-GB" altLang="en-US" sz="2400"/>
          </a:p>
        </p:txBody>
      </p:sp>
      <p:sp>
        <p:nvSpPr>
          <p:cNvPr id="62513" name="Rectangle 49"/>
          <p:cNvSpPr>
            <a:spLocks noChangeArrowheads="1"/>
          </p:cNvSpPr>
          <p:nvPr/>
        </p:nvSpPr>
        <p:spPr bwMode="auto">
          <a:xfrm>
            <a:off x="5621338" y="3033713"/>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1</a:t>
            </a:r>
            <a:endParaRPr lang="en-GB" altLang="en-US" sz="2400"/>
          </a:p>
        </p:txBody>
      </p:sp>
      <p:sp>
        <p:nvSpPr>
          <p:cNvPr id="62514" name="Rectangle 50"/>
          <p:cNvSpPr>
            <a:spLocks noChangeArrowheads="1"/>
          </p:cNvSpPr>
          <p:nvPr/>
        </p:nvSpPr>
        <p:spPr bwMode="auto">
          <a:xfrm>
            <a:off x="1804988" y="332740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1.0</a:t>
            </a:r>
            <a:endParaRPr lang="en-GB" altLang="en-US" sz="2400"/>
          </a:p>
        </p:txBody>
      </p:sp>
      <p:sp>
        <p:nvSpPr>
          <p:cNvPr id="62515" name="Rectangle 51"/>
          <p:cNvSpPr>
            <a:spLocks noChangeArrowheads="1"/>
          </p:cNvSpPr>
          <p:nvPr/>
        </p:nvSpPr>
        <p:spPr bwMode="auto">
          <a:xfrm>
            <a:off x="2114550" y="3327400"/>
            <a:ext cx="76200"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16" name="Rectangle 52"/>
          <p:cNvSpPr>
            <a:spLocks noChangeArrowheads="1"/>
          </p:cNvSpPr>
          <p:nvPr/>
        </p:nvSpPr>
        <p:spPr bwMode="auto">
          <a:xfrm>
            <a:off x="2190750" y="332740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1.2</a:t>
            </a:r>
            <a:endParaRPr lang="en-GB" altLang="en-US" sz="2400"/>
          </a:p>
        </p:txBody>
      </p:sp>
      <p:sp>
        <p:nvSpPr>
          <p:cNvPr id="62517" name="Rectangle 53"/>
          <p:cNvSpPr>
            <a:spLocks noChangeArrowheads="1"/>
          </p:cNvSpPr>
          <p:nvPr/>
        </p:nvSpPr>
        <p:spPr bwMode="auto">
          <a:xfrm>
            <a:off x="2503488" y="332740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4</a:t>
            </a:r>
            <a:endParaRPr lang="en-GB" altLang="en-US" sz="2400"/>
          </a:p>
        </p:txBody>
      </p:sp>
      <p:sp>
        <p:nvSpPr>
          <p:cNvPr id="62518" name="Rectangle 54"/>
          <p:cNvSpPr>
            <a:spLocks noChangeArrowheads="1"/>
          </p:cNvSpPr>
          <p:nvPr/>
        </p:nvSpPr>
        <p:spPr bwMode="auto">
          <a:xfrm>
            <a:off x="2630488" y="332740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9</a:t>
            </a:r>
            <a:endParaRPr lang="en-GB" altLang="en-US" sz="2400"/>
          </a:p>
        </p:txBody>
      </p:sp>
      <p:sp>
        <p:nvSpPr>
          <p:cNvPr id="62519" name="Rectangle 55"/>
          <p:cNvSpPr>
            <a:spLocks noChangeArrowheads="1"/>
          </p:cNvSpPr>
          <p:nvPr/>
        </p:nvSpPr>
        <p:spPr bwMode="auto">
          <a:xfrm>
            <a:off x="3705225" y="3327400"/>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1.5 </a:t>
            </a:r>
            <a:endParaRPr lang="en-GB" altLang="en-US" sz="2400"/>
          </a:p>
        </p:txBody>
      </p:sp>
      <p:sp>
        <p:nvSpPr>
          <p:cNvPr id="62520" name="Rectangle 56"/>
          <p:cNvSpPr>
            <a:spLocks noChangeArrowheads="1"/>
          </p:cNvSpPr>
          <p:nvPr/>
        </p:nvSpPr>
        <p:spPr bwMode="auto">
          <a:xfrm>
            <a:off x="4079875" y="332740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21" name="Rectangle 57"/>
          <p:cNvSpPr>
            <a:spLocks noChangeArrowheads="1"/>
          </p:cNvSpPr>
          <p:nvPr/>
        </p:nvSpPr>
        <p:spPr bwMode="auto">
          <a:xfrm>
            <a:off x="4156075" y="3327400"/>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0.9</a:t>
            </a:r>
            <a:endParaRPr lang="en-GB" altLang="en-US" sz="2400"/>
          </a:p>
        </p:txBody>
      </p:sp>
      <p:sp>
        <p:nvSpPr>
          <p:cNvPr id="62522" name="Rectangle 58"/>
          <p:cNvSpPr>
            <a:spLocks noChangeArrowheads="1"/>
          </p:cNvSpPr>
          <p:nvPr/>
        </p:nvSpPr>
        <p:spPr bwMode="auto">
          <a:xfrm>
            <a:off x="4467225" y="332740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23" name="Rectangle 59"/>
          <p:cNvSpPr>
            <a:spLocks noChangeArrowheads="1"/>
          </p:cNvSpPr>
          <p:nvPr/>
        </p:nvSpPr>
        <p:spPr bwMode="auto">
          <a:xfrm>
            <a:off x="4543425" y="332740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2.9</a:t>
            </a:r>
            <a:endParaRPr lang="en-GB" altLang="en-US" sz="2400"/>
          </a:p>
        </p:txBody>
      </p:sp>
      <p:sp>
        <p:nvSpPr>
          <p:cNvPr id="62524" name="Rectangle 60"/>
          <p:cNvSpPr>
            <a:spLocks noChangeArrowheads="1"/>
          </p:cNvSpPr>
          <p:nvPr/>
        </p:nvSpPr>
        <p:spPr bwMode="auto">
          <a:xfrm>
            <a:off x="4856163" y="33274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25" name="Rectangle 61"/>
          <p:cNvSpPr>
            <a:spLocks noChangeArrowheads="1"/>
          </p:cNvSpPr>
          <p:nvPr/>
        </p:nvSpPr>
        <p:spPr bwMode="auto">
          <a:xfrm>
            <a:off x="5621338" y="3327400"/>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1.1 </a:t>
            </a:r>
            <a:endParaRPr lang="en-GB" altLang="en-US" sz="2400"/>
          </a:p>
        </p:txBody>
      </p:sp>
      <p:sp>
        <p:nvSpPr>
          <p:cNvPr id="62526" name="Rectangle 62"/>
          <p:cNvSpPr>
            <a:spLocks noChangeArrowheads="1"/>
          </p:cNvSpPr>
          <p:nvPr/>
        </p:nvSpPr>
        <p:spPr bwMode="auto">
          <a:xfrm>
            <a:off x="5995988" y="33274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27" name="Rectangle 63"/>
          <p:cNvSpPr>
            <a:spLocks noChangeArrowheads="1"/>
          </p:cNvSpPr>
          <p:nvPr/>
        </p:nvSpPr>
        <p:spPr bwMode="auto">
          <a:xfrm>
            <a:off x="6072188" y="332740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0.7</a:t>
            </a:r>
            <a:endParaRPr lang="en-GB" altLang="en-US" sz="2400"/>
          </a:p>
        </p:txBody>
      </p:sp>
      <p:sp>
        <p:nvSpPr>
          <p:cNvPr id="62528" name="Rectangle 64"/>
          <p:cNvSpPr>
            <a:spLocks noChangeArrowheads="1"/>
          </p:cNvSpPr>
          <p:nvPr/>
        </p:nvSpPr>
        <p:spPr bwMode="auto">
          <a:xfrm>
            <a:off x="6383338" y="33274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29" name="Rectangle 65"/>
          <p:cNvSpPr>
            <a:spLocks noChangeArrowheads="1"/>
          </p:cNvSpPr>
          <p:nvPr/>
        </p:nvSpPr>
        <p:spPr bwMode="auto">
          <a:xfrm>
            <a:off x="6457950" y="332740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1.9</a:t>
            </a:r>
            <a:endParaRPr lang="en-GB" altLang="en-US" sz="2400"/>
          </a:p>
        </p:txBody>
      </p:sp>
      <p:sp>
        <p:nvSpPr>
          <p:cNvPr id="62530" name="Rectangle 66"/>
          <p:cNvSpPr>
            <a:spLocks noChangeArrowheads="1"/>
          </p:cNvSpPr>
          <p:nvPr/>
        </p:nvSpPr>
        <p:spPr bwMode="auto">
          <a:xfrm>
            <a:off x="6770688" y="33274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31" name="Rectangle 67"/>
          <p:cNvSpPr>
            <a:spLocks noChangeArrowheads="1"/>
          </p:cNvSpPr>
          <p:nvPr/>
        </p:nvSpPr>
        <p:spPr bwMode="auto">
          <a:xfrm>
            <a:off x="1804988" y="361950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1.5</a:t>
            </a:r>
            <a:endParaRPr lang="en-GB" altLang="en-US" sz="2400"/>
          </a:p>
        </p:txBody>
      </p:sp>
      <p:sp>
        <p:nvSpPr>
          <p:cNvPr id="62532" name="Rectangle 68"/>
          <p:cNvSpPr>
            <a:spLocks noChangeArrowheads="1"/>
          </p:cNvSpPr>
          <p:nvPr/>
        </p:nvSpPr>
        <p:spPr bwMode="auto">
          <a:xfrm>
            <a:off x="2114550" y="3619500"/>
            <a:ext cx="76200"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33" name="Rectangle 69"/>
          <p:cNvSpPr>
            <a:spLocks noChangeArrowheads="1"/>
          </p:cNvSpPr>
          <p:nvPr/>
        </p:nvSpPr>
        <p:spPr bwMode="auto">
          <a:xfrm>
            <a:off x="2190750" y="361950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1.4</a:t>
            </a:r>
            <a:endParaRPr lang="en-GB" altLang="en-US" sz="2400"/>
          </a:p>
        </p:txBody>
      </p:sp>
      <p:sp>
        <p:nvSpPr>
          <p:cNvPr id="62534" name="Rectangle 70"/>
          <p:cNvSpPr>
            <a:spLocks noChangeArrowheads="1"/>
          </p:cNvSpPr>
          <p:nvPr/>
        </p:nvSpPr>
        <p:spPr bwMode="auto">
          <a:xfrm>
            <a:off x="2503488" y="361950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9</a:t>
            </a:r>
            <a:endParaRPr lang="en-GB" altLang="en-US" sz="2400"/>
          </a:p>
        </p:txBody>
      </p:sp>
      <p:sp>
        <p:nvSpPr>
          <p:cNvPr id="62535" name="Rectangle 71"/>
          <p:cNvSpPr>
            <a:spLocks noChangeArrowheads="1"/>
          </p:cNvSpPr>
          <p:nvPr/>
        </p:nvSpPr>
        <p:spPr bwMode="auto">
          <a:xfrm>
            <a:off x="2630488" y="361950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9</a:t>
            </a:r>
            <a:endParaRPr lang="en-GB" altLang="en-US" sz="2400"/>
          </a:p>
        </p:txBody>
      </p:sp>
      <p:sp>
        <p:nvSpPr>
          <p:cNvPr id="62536" name="Rectangle 72"/>
          <p:cNvSpPr>
            <a:spLocks noChangeArrowheads="1"/>
          </p:cNvSpPr>
          <p:nvPr/>
        </p:nvSpPr>
        <p:spPr bwMode="auto">
          <a:xfrm>
            <a:off x="3705225" y="3619500"/>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2.1 </a:t>
            </a:r>
            <a:endParaRPr lang="en-GB" altLang="en-US" sz="2400"/>
          </a:p>
        </p:txBody>
      </p:sp>
      <p:sp>
        <p:nvSpPr>
          <p:cNvPr id="62537" name="Rectangle 73"/>
          <p:cNvSpPr>
            <a:spLocks noChangeArrowheads="1"/>
          </p:cNvSpPr>
          <p:nvPr/>
        </p:nvSpPr>
        <p:spPr bwMode="auto">
          <a:xfrm>
            <a:off x="4079875" y="361950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38" name="Rectangle 74"/>
          <p:cNvSpPr>
            <a:spLocks noChangeArrowheads="1"/>
          </p:cNvSpPr>
          <p:nvPr/>
        </p:nvSpPr>
        <p:spPr bwMode="auto">
          <a:xfrm>
            <a:off x="4156075" y="3619500"/>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1.3</a:t>
            </a:r>
            <a:endParaRPr lang="en-GB" altLang="en-US" sz="2400"/>
          </a:p>
        </p:txBody>
      </p:sp>
      <p:sp>
        <p:nvSpPr>
          <p:cNvPr id="62539" name="Rectangle 75"/>
          <p:cNvSpPr>
            <a:spLocks noChangeArrowheads="1"/>
          </p:cNvSpPr>
          <p:nvPr/>
        </p:nvSpPr>
        <p:spPr bwMode="auto">
          <a:xfrm>
            <a:off x="4467225" y="361950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40" name="Rectangle 76"/>
          <p:cNvSpPr>
            <a:spLocks noChangeArrowheads="1"/>
          </p:cNvSpPr>
          <p:nvPr/>
        </p:nvSpPr>
        <p:spPr bwMode="auto">
          <a:xfrm>
            <a:off x="4543425" y="361950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3.4</a:t>
            </a:r>
            <a:endParaRPr lang="en-GB" altLang="en-US" sz="2400"/>
          </a:p>
        </p:txBody>
      </p:sp>
      <p:sp>
        <p:nvSpPr>
          <p:cNvPr id="62541" name="Rectangle 77"/>
          <p:cNvSpPr>
            <a:spLocks noChangeArrowheads="1"/>
          </p:cNvSpPr>
          <p:nvPr/>
        </p:nvSpPr>
        <p:spPr bwMode="auto">
          <a:xfrm>
            <a:off x="4856163" y="36195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42" name="Rectangle 78"/>
          <p:cNvSpPr>
            <a:spLocks noChangeArrowheads="1"/>
          </p:cNvSpPr>
          <p:nvPr/>
        </p:nvSpPr>
        <p:spPr bwMode="auto">
          <a:xfrm>
            <a:off x="5621338" y="3619500"/>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1.3 </a:t>
            </a:r>
            <a:endParaRPr lang="en-GB" altLang="en-US" sz="2400"/>
          </a:p>
        </p:txBody>
      </p:sp>
      <p:sp>
        <p:nvSpPr>
          <p:cNvPr id="62543" name="Rectangle 79"/>
          <p:cNvSpPr>
            <a:spLocks noChangeArrowheads="1"/>
          </p:cNvSpPr>
          <p:nvPr/>
        </p:nvSpPr>
        <p:spPr bwMode="auto">
          <a:xfrm>
            <a:off x="5995988" y="36195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44" name="Rectangle 80"/>
          <p:cNvSpPr>
            <a:spLocks noChangeArrowheads="1"/>
          </p:cNvSpPr>
          <p:nvPr/>
        </p:nvSpPr>
        <p:spPr bwMode="auto">
          <a:xfrm>
            <a:off x="6072188" y="361950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0.7</a:t>
            </a:r>
            <a:endParaRPr lang="en-GB" altLang="en-US" sz="2400"/>
          </a:p>
        </p:txBody>
      </p:sp>
      <p:sp>
        <p:nvSpPr>
          <p:cNvPr id="62545" name="Rectangle 81"/>
          <p:cNvSpPr>
            <a:spLocks noChangeArrowheads="1"/>
          </p:cNvSpPr>
          <p:nvPr/>
        </p:nvSpPr>
        <p:spPr bwMode="auto">
          <a:xfrm>
            <a:off x="6383338" y="36195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46" name="Rectangle 82"/>
          <p:cNvSpPr>
            <a:spLocks noChangeArrowheads="1"/>
          </p:cNvSpPr>
          <p:nvPr/>
        </p:nvSpPr>
        <p:spPr bwMode="auto">
          <a:xfrm>
            <a:off x="6457950" y="361950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2.2</a:t>
            </a:r>
            <a:endParaRPr lang="en-GB" altLang="en-US" sz="2400"/>
          </a:p>
        </p:txBody>
      </p:sp>
      <p:sp>
        <p:nvSpPr>
          <p:cNvPr id="62547" name="Rectangle 83"/>
          <p:cNvSpPr>
            <a:spLocks noChangeArrowheads="1"/>
          </p:cNvSpPr>
          <p:nvPr/>
        </p:nvSpPr>
        <p:spPr bwMode="auto">
          <a:xfrm>
            <a:off x="6770688" y="361950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48" name="Rectangle 84"/>
          <p:cNvSpPr>
            <a:spLocks noChangeArrowheads="1"/>
          </p:cNvSpPr>
          <p:nvPr/>
        </p:nvSpPr>
        <p:spPr bwMode="auto">
          <a:xfrm>
            <a:off x="1804988" y="3913188"/>
            <a:ext cx="123825"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49" name="Rectangle 85"/>
          <p:cNvSpPr>
            <a:spLocks noChangeArrowheads="1"/>
          </p:cNvSpPr>
          <p:nvPr/>
        </p:nvSpPr>
        <p:spPr bwMode="auto">
          <a:xfrm>
            <a:off x="1928813" y="3913188"/>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1.5</a:t>
            </a:r>
            <a:endParaRPr lang="en-GB" altLang="en-US" sz="2400"/>
          </a:p>
        </p:txBody>
      </p:sp>
      <p:sp>
        <p:nvSpPr>
          <p:cNvPr id="62550" name="Rectangle 86"/>
          <p:cNvSpPr>
            <a:spLocks noChangeArrowheads="1"/>
          </p:cNvSpPr>
          <p:nvPr/>
        </p:nvSpPr>
        <p:spPr bwMode="auto">
          <a:xfrm>
            <a:off x="3705225" y="3913188"/>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3.0 </a:t>
            </a:r>
            <a:endParaRPr lang="en-GB" altLang="en-US" sz="2400"/>
          </a:p>
        </p:txBody>
      </p:sp>
      <p:sp>
        <p:nvSpPr>
          <p:cNvPr id="62551" name="Rectangle 87"/>
          <p:cNvSpPr>
            <a:spLocks noChangeArrowheads="1"/>
          </p:cNvSpPr>
          <p:nvPr/>
        </p:nvSpPr>
        <p:spPr bwMode="auto">
          <a:xfrm>
            <a:off x="4079875" y="3913188"/>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52" name="Rectangle 88"/>
          <p:cNvSpPr>
            <a:spLocks noChangeArrowheads="1"/>
          </p:cNvSpPr>
          <p:nvPr/>
        </p:nvSpPr>
        <p:spPr bwMode="auto">
          <a:xfrm>
            <a:off x="4156075" y="3913188"/>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1.8</a:t>
            </a:r>
            <a:endParaRPr lang="en-GB" altLang="en-US" sz="2400"/>
          </a:p>
        </p:txBody>
      </p:sp>
      <p:sp>
        <p:nvSpPr>
          <p:cNvPr id="62553" name="Rectangle 89"/>
          <p:cNvSpPr>
            <a:spLocks noChangeArrowheads="1"/>
          </p:cNvSpPr>
          <p:nvPr/>
        </p:nvSpPr>
        <p:spPr bwMode="auto">
          <a:xfrm>
            <a:off x="4467225" y="3913188"/>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54" name="Rectangle 90"/>
          <p:cNvSpPr>
            <a:spLocks noChangeArrowheads="1"/>
          </p:cNvSpPr>
          <p:nvPr/>
        </p:nvSpPr>
        <p:spPr bwMode="auto">
          <a:xfrm>
            <a:off x="4543425" y="3913188"/>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4.9</a:t>
            </a:r>
            <a:endParaRPr lang="en-GB" altLang="en-US" sz="2400"/>
          </a:p>
        </p:txBody>
      </p:sp>
      <p:sp>
        <p:nvSpPr>
          <p:cNvPr id="62555" name="Rectangle 91"/>
          <p:cNvSpPr>
            <a:spLocks noChangeArrowheads="1"/>
          </p:cNvSpPr>
          <p:nvPr/>
        </p:nvSpPr>
        <p:spPr bwMode="auto">
          <a:xfrm>
            <a:off x="4856163" y="391318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56" name="Rectangle 92"/>
          <p:cNvSpPr>
            <a:spLocks noChangeArrowheads="1"/>
          </p:cNvSpPr>
          <p:nvPr/>
        </p:nvSpPr>
        <p:spPr bwMode="auto">
          <a:xfrm>
            <a:off x="5621338" y="3913188"/>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1.2 </a:t>
            </a:r>
            <a:endParaRPr lang="en-GB" altLang="en-US" sz="2400"/>
          </a:p>
        </p:txBody>
      </p:sp>
      <p:sp>
        <p:nvSpPr>
          <p:cNvPr id="62557" name="Rectangle 93"/>
          <p:cNvSpPr>
            <a:spLocks noChangeArrowheads="1"/>
          </p:cNvSpPr>
          <p:nvPr/>
        </p:nvSpPr>
        <p:spPr bwMode="auto">
          <a:xfrm>
            <a:off x="5995988" y="391318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58" name="Rectangle 94"/>
          <p:cNvSpPr>
            <a:spLocks noChangeArrowheads="1"/>
          </p:cNvSpPr>
          <p:nvPr/>
        </p:nvSpPr>
        <p:spPr bwMode="auto">
          <a:xfrm>
            <a:off x="6072188" y="3913188"/>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0.6</a:t>
            </a:r>
            <a:endParaRPr lang="en-GB" altLang="en-US" sz="2400"/>
          </a:p>
        </p:txBody>
      </p:sp>
      <p:sp>
        <p:nvSpPr>
          <p:cNvPr id="62559" name="Rectangle 95"/>
          <p:cNvSpPr>
            <a:spLocks noChangeArrowheads="1"/>
          </p:cNvSpPr>
          <p:nvPr/>
        </p:nvSpPr>
        <p:spPr bwMode="auto">
          <a:xfrm>
            <a:off x="6383338" y="391318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60" name="Rectangle 96"/>
          <p:cNvSpPr>
            <a:spLocks noChangeArrowheads="1"/>
          </p:cNvSpPr>
          <p:nvPr/>
        </p:nvSpPr>
        <p:spPr bwMode="auto">
          <a:xfrm>
            <a:off x="6457950" y="3913188"/>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2.1</a:t>
            </a:r>
            <a:endParaRPr lang="en-GB" altLang="en-US" sz="2400"/>
          </a:p>
        </p:txBody>
      </p:sp>
      <p:sp>
        <p:nvSpPr>
          <p:cNvPr id="62561" name="Rectangle 97"/>
          <p:cNvSpPr>
            <a:spLocks noChangeArrowheads="1"/>
          </p:cNvSpPr>
          <p:nvPr/>
        </p:nvSpPr>
        <p:spPr bwMode="auto">
          <a:xfrm>
            <a:off x="6770688" y="391318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62" name="Rectangle 98"/>
          <p:cNvSpPr>
            <a:spLocks noChangeArrowheads="1"/>
          </p:cNvSpPr>
          <p:nvPr/>
        </p:nvSpPr>
        <p:spPr bwMode="auto">
          <a:xfrm>
            <a:off x="1804988" y="4500563"/>
            <a:ext cx="138112" cy="304800"/>
          </a:xfrm>
          <a:prstGeom prst="rect">
            <a:avLst/>
          </a:prstGeom>
          <a:noFill/>
          <a:ln w="9525">
            <a:noFill/>
            <a:miter lim="800000"/>
            <a:headEnd/>
            <a:tailEnd/>
          </a:ln>
        </p:spPr>
        <p:txBody>
          <a:bodyPr wrap="none" lIns="0" tIns="0" rIns="0" bIns="0">
            <a:spAutoFit/>
          </a:bodyPr>
          <a:lstStyle/>
          <a:p>
            <a:pPr eaLnBrk="0" hangingPunct="0"/>
            <a:r>
              <a:rPr lang="en-GB" altLang="en-US" sz="2000" b="1"/>
              <a:t>F</a:t>
            </a:r>
            <a:endParaRPr lang="en-GB" altLang="en-US" sz="2400"/>
          </a:p>
        </p:txBody>
      </p:sp>
      <p:sp>
        <p:nvSpPr>
          <p:cNvPr id="62563" name="Rectangle 99"/>
          <p:cNvSpPr>
            <a:spLocks noChangeArrowheads="1"/>
          </p:cNvSpPr>
          <p:nvPr/>
        </p:nvSpPr>
        <p:spPr bwMode="auto">
          <a:xfrm>
            <a:off x="1941513" y="4500563"/>
            <a:ext cx="463550" cy="304800"/>
          </a:xfrm>
          <a:prstGeom prst="rect">
            <a:avLst/>
          </a:prstGeom>
          <a:noFill/>
          <a:ln w="9525">
            <a:noFill/>
            <a:miter lim="800000"/>
            <a:headEnd/>
            <a:tailEnd/>
          </a:ln>
        </p:spPr>
        <p:txBody>
          <a:bodyPr wrap="none" lIns="0" tIns="0" rIns="0" bIns="0">
            <a:spAutoFit/>
          </a:bodyPr>
          <a:lstStyle/>
          <a:p>
            <a:pPr eaLnBrk="0" hangingPunct="0"/>
            <a:r>
              <a:rPr lang="en-GB" altLang="en-US" sz="2000" b="1"/>
              <a:t>VIIIc</a:t>
            </a:r>
            <a:endParaRPr lang="en-GB" altLang="en-US" sz="2400"/>
          </a:p>
        </p:txBody>
      </p:sp>
      <p:sp>
        <p:nvSpPr>
          <p:cNvPr id="62564" name="Rectangle 100"/>
          <p:cNvSpPr>
            <a:spLocks noChangeArrowheads="1"/>
          </p:cNvSpPr>
          <p:nvPr/>
        </p:nvSpPr>
        <p:spPr bwMode="auto">
          <a:xfrm>
            <a:off x="5554663" y="4264025"/>
            <a:ext cx="3175" cy="6350"/>
          </a:xfrm>
          <a:prstGeom prst="rect">
            <a:avLst/>
          </a:prstGeom>
          <a:solidFill>
            <a:srgbClr val="000000"/>
          </a:solidFill>
          <a:ln w="9525">
            <a:noFill/>
            <a:miter lim="800000"/>
            <a:headEnd/>
            <a:tailEnd/>
          </a:ln>
        </p:spPr>
        <p:txBody>
          <a:bodyPr/>
          <a:lstStyle/>
          <a:p>
            <a:endParaRPr lang="en-US"/>
          </a:p>
        </p:txBody>
      </p:sp>
      <p:sp>
        <p:nvSpPr>
          <p:cNvPr id="62565" name="Rectangle 101"/>
          <p:cNvSpPr>
            <a:spLocks noChangeArrowheads="1"/>
          </p:cNvSpPr>
          <p:nvPr/>
        </p:nvSpPr>
        <p:spPr bwMode="auto">
          <a:xfrm>
            <a:off x="1804988" y="4794250"/>
            <a:ext cx="131762" cy="304800"/>
          </a:xfrm>
          <a:prstGeom prst="rect">
            <a:avLst/>
          </a:prstGeom>
          <a:noFill/>
          <a:ln w="9525">
            <a:noFill/>
            <a:miter lim="800000"/>
            <a:headEnd/>
            <a:tailEnd/>
          </a:ln>
        </p:spPr>
        <p:txBody>
          <a:bodyPr wrap="none" lIns="0" tIns="0" rIns="0" bIns="0">
            <a:spAutoFit/>
          </a:bodyPr>
          <a:lstStyle/>
          <a:p>
            <a:pPr eaLnBrk="0" hangingPunct="0"/>
            <a:r>
              <a:rPr lang="en-GB" altLang="en-US" sz="2000"/>
              <a:t>&lt;</a:t>
            </a:r>
            <a:endParaRPr lang="en-GB" altLang="en-US" sz="2400"/>
          </a:p>
        </p:txBody>
      </p:sp>
      <p:sp>
        <p:nvSpPr>
          <p:cNvPr id="62566" name="Rectangle 102"/>
          <p:cNvSpPr>
            <a:spLocks noChangeArrowheads="1"/>
          </p:cNvSpPr>
          <p:nvPr/>
        </p:nvSpPr>
        <p:spPr bwMode="auto">
          <a:xfrm>
            <a:off x="1935163" y="479425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1</a:t>
            </a:r>
            <a:endParaRPr lang="en-GB" altLang="en-US" sz="2400"/>
          </a:p>
        </p:txBody>
      </p:sp>
      <p:sp>
        <p:nvSpPr>
          <p:cNvPr id="62567" name="Rectangle 103"/>
          <p:cNvSpPr>
            <a:spLocks noChangeArrowheads="1"/>
          </p:cNvSpPr>
          <p:nvPr/>
        </p:nvSpPr>
        <p:spPr bwMode="auto">
          <a:xfrm>
            <a:off x="2062163" y="4794250"/>
            <a:ext cx="187325" cy="304800"/>
          </a:xfrm>
          <a:prstGeom prst="rect">
            <a:avLst/>
          </a:prstGeom>
          <a:noFill/>
          <a:ln w="9525">
            <a:noFill/>
            <a:miter lim="800000"/>
            <a:headEnd/>
            <a:tailEnd/>
          </a:ln>
        </p:spPr>
        <p:txBody>
          <a:bodyPr wrap="none" lIns="0" tIns="0" rIns="0" bIns="0">
            <a:spAutoFit/>
          </a:bodyPr>
          <a:lstStyle/>
          <a:p>
            <a:pPr eaLnBrk="0" hangingPunct="0"/>
            <a:r>
              <a:rPr lang="en-GB" altLang="en-US" sz="2000"/>
              <a:t>.0</a:t>
            </a:r>
            <a:endParaRPr lang="en-GB" altLang="en-US" sz="2400"/>
          </a:p>
        </p:txBody>
      </p:sp>
      <p:sp>
        <p:nvSpPr>
          <p:cNvPr id="62568" name="Rectangle 104"/>
          <p:cNvSpPr>
            <a:spLocks noChangeArrowheads="1"/>
          </p:cNvSpPr>
          <p:nvPr/>
        </p:nvSpPr>
        <p:spPr bwMode="auto">
          <a:xfrm>
            <a:off x="3705225" y="4794250"/>
            <a:ext cx="125413" cy="304800"/>
          </a:xfrm>
          <a:prstGeom prst="rect">
            <a:avLst/>
          </a:prstGeom>
          <a:noFill/>
          <a:ln w="9525">
            <a:noFill/>
            <a:miter lim="800000"/>
            <a:headEnd/>
            <a:tailEnd/>
          </a:ln>
        </p:spPr>
        <p:txBody>
          <a:bodyPr wrap="none" lIns="0" tIns="0" rIns="0" bIns="0">
            <a:spAutoFit/>
          </a:bodyPr>
          <a:lstStyle/>
          <a:p>
            <a:pPr eaLnBrk="0" hangingPunct="0"/>
            <a:r>
              <a:rPr lang="en-GB" altLang="en-US" sz="2000"/>
              <a:t>1</a:t>
            </a:r>
            <a:endParaRPr lang="en-GB" altLang="en-US" sz="2400"/>
          </a:p>
        </p:txBody>
      </p:sp>
      <p:sp>
        <p:nvSpPr>
          <p:cNvPr id="62569" name="Rectangle 105"/>
          <p:cNvSpPr>
            <a:spLocks noChangeArrowheads="1"/>
          </p:cNvSpPr>
          <p:nvPr/>
        </p:nvSpPr>
        <p:spPr bwMode="auto">
          <a:xfrm>
            <a:off x="5621338" y="479425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1</a:t>
            </a:r>
            <a:endParaRPr lang="en-GB" altLang="en-US" sz="2400"/>
          </a:p>
        </p:txBody>
      </p:sp>
      <p:sp>
        <p:nvSpPr>
          <p:cNvPr id="62570" name="Rectangle 106"/>
          <p:cNvSpPr>
            <a:spLocks noChangeArrowheads="1"/>
          </p:cNvSpPr>
          <p:nvPr/>
        </p:nvSpPr>
        <p:spPr bwMode="auto">
          <a:xfrm>
            <a:off x="1804988" y="508635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1.0</a:t>
            </a:r>
            <a:endParaRPr lang="en-GB" altLang="en-US" sz="2400"/>
          </a:p>
        </p:txBody>
      </p:sp>
      <p:sp>
        <p:nvSpPr>
          <p:cNvPr id="62571" name="Rectangle 107"/>
          <p:cNvSpPr>
            <a:spLocks noChangeArrowheads="1"/>
          </p:cNvSpPr>
          <p:nvPr/>
        </p:nvSpPr>
        <p:spPr bwMode="auto">
          <a:xfrm>
            <a:off x="2114550" y="5086350"/>
            <a:ext cx="76200"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72" name="Rectangle 108"/>
          <p:cNvSpPr>
            <a:spLocks noChangeArrowheads="1"/>
          </p:cNvSpPr>
          <p:nvPr/>
        </p:nvSpPr>
        <p:spPr bwMode="auto">
          <a:xfrm>
            <a:off x="2190750" y="508635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1.2</a:t>
            </a:r>
            <a:endParaRPr lang="en-GB" altLang="en-US" sz="2400"/>
          </a:p>
        </p:txBody>
      </p:sp>
      <p:sp>
        <p:nvSpPr>
          <p:cNvPr id="62573" name="Rectangle 109"/>
          <p:cNvSpPr>
            <a:spLocks noChangeArrowheads="1"/>
          </p:cNvSpPr>
          <p:nvPr/>
        </p:nvSpPr>
        <p:spPr bwMode="auto">
          <a:xfrm>
            <a:off x="2503488" y="508635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4</a:t>
            </a:r>
            <a:endParaRPr lang="en-GB" altLang="en-US" sz="2400"/>
          </a:p>
        </p:txBody>
      </p:sp>
      <p:sp>
        <p:nvSpPr>
          <p:cNvPr id="62574" name="Rectangle 110"/>
          <p:cNvSpPr>
            <a:spLocks noChangeArrowheads="1"/>
          </p:cNvSpPr>
          <p:nvPr/>
        </p:nvSpPr>
        <p:spPr bwMode="auto">
          <a:xfrm>
            <a:off x="2630488" y="508635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9</a:t>
            </a:r>
            <a:endParaRPr lang="en-GB" altLang="en-US" sz="2400"/>
          </a:p>
        </p:txBody>
      </p:sp>
      <p:sp>
        <p:nvSpPr>
          <p:cNvPr id="62575" name="Rectangle 111"/>
          <p:cNvSpPr>
            <a:spLocks noChangeArrowheads="1"/>
          </p:cNvSpPr>
          <p:nvPr/>
        </p:nvSpPr>
        <p:spPr bwMode="auto">
          <a:xfrm>
            <a:off x="3705225" y="5086350"/>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2.5 </a:t>
            </a:r>
            <a:endParaRPr lang="en-GB" altLang="en-US" sz="2400"/>
          </a:p>
        </p:txBody>
      </p:sp>
      <p:sp>
        <p:nvSpPr>
          <p:cNvPr id="62576" name="Rectangle 112"/>
          <p:cNvSpPr>
            <a:spLocks noChangeArrowheads="1"/>
          </p:cNvSpPr>
          <p:nvPr/>
        </p:nvSpPr>
        <p:spPr bwMode="auto">
          <a:xfrm>
            <a:off x="4079875" y="508635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77" name="Rectangle 113"/>
          <p:cNvSpPr>
            <a:spLocks noChangeArrowheads="1"/>
          </p:cNvSpPr>
          <p:nvPr/>
        </p:nvSpPr>
        <p:spPr bwMode="auto">
          <a:xfrm>
            <a:off x="4156075" y="5086350"/>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1.5</a:t>
            </a:r>
            <a:endParaRPr lang="en-GB" altLang="en-US" sz="2400"/>
          </a:p>
        </p:txBody>
      </p:sp>
      <p:sp>
        <p:nvSpPr>
          <p:cNvPr id="62578" name="Rectangle 114"/>
          <p:cNvSpPr>
            <a:spLocks noChangeArrowheads="1"/>
          </p:cNvSpPr>
          <p:nvPr/>
        </p:nvSpPr>
        <p:spPr bwMode="auto">
          <a:xfrm>
            <a:off x="4467225" y="508635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79" name="Rectangle 115"/>
          <p:cNvSpPr>
            <a:spLocks noChangeArrowheads="1"/>
          </p:cNvSpPr>
          <p:nvPr/>
        </p:nvSpPr>
        <p:spPr bwMode="auto">
          <a:xfrm>
            <a:off x="4543425" y="508635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4.2</a:t>
            </a:r>
            <a:endParaRPr lang="en-GB" altLang="en-US" sz="2400"/>
          </a:p>
        </p:txBody>
      </p:sp>
      <p:sp>
        <p:nvSpPr>
          <p:cNvPr id="62580" name="Rectangle 116"/>
          <p:cNvSpPr>
            <a:spLocks noChangeArrowheads="1"/>
          </p:cNvSpPr>
          <p:nvPr/>
        </p:nvSpPr>
        <p:spPr bwMode="auto">
          <a:xfrm>
            <a:off x="4856163" y="50863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81" name="Rectangle 117"/>
          <p:cNvSpPr>
            <a:spLocks noChangeArrowheads="1"/>
          </p:cNvSpPr>
          <p:nvPr/>
        </p:nvSpPr>
        <p:spPr bwMode="auto">
          <a:xfrm>
            <a:off x="5621338" y="5086350"/>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2.3 </a:t>
            </a:r>
            <a:endParaRPr lang="en-GB" altLang="en-US" sz="2400"/>
          </a:p>
        </p:txBody>
      </p:sp>
      <p:sp>
        <p:nvSpPr>
          <p:cNvPr id="62582" name="Rectangle 118"/>
          <p:cNvSpPr>
            <a:spLocks noChangeArrowheads="1"/>
          </p:cNvSpPr>
          <p:nvPr/>
        </p:nvSpPr>
        <p:spPr bwMode="auto">
          <a:xfrm>
            <a:off x="5995988" y="50863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83" name="Rectangle 119"/>
          <p:cNvSpPr>
            <a:spLocks noChangeArrowheads="1"/>
          </p:cNvSpPr>
          <p:nvPr/>
        </p:nvSpPr>
        <p:spPr bwMode="auto">
          <a:xfrm>
            <a:off x="6072188" y="508635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1.3</a:t>
            </a:r>
            <a:endParaRPr lang="en-GB" altLang="en-US" sz="2400"/>
          </a:p>
        </p:txBody>
      </p:sp>
      <p:sp>
        <p:nvSpPr>
          <p:cNvPr id="62584" name="Rectangle 120"/>
          <p:cNvSpPr>
            <a:spLocks noChangeArrowheads="1"/>
          </p:cNvSpPr>
          <p:nvPr/>
        </p:nvSpPr>
        <p:spPr bwMode="auto">
          <a:xfrm>
            <a:off x="6383338" y="50863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85" name="Rectangle 121"/>
          <p:cNvSpPr>
            <a:spLocks noChangeArrowheads="1"/>
          </p:cNvSpPr>
          <p:nvPr/>
        </p:nvSpPr>
        <p:spPr bwMode="auto">
          <a:xfrm>
            <a:off x="6457950" y="508635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3.8</a:t>
            </a:r>
            <a:endParaRPr lang="en-GB" altLang="en-US" sz="2400"/>
          </a:p>
        </p:txBody>
      </p:sp>
      <p:sp>
        <p:nvSpPr>
          <p:cNvPr id="62586" name="Rectangle 122"/>
          <p:cNvSpPr>
            <a:spLocks noChangeArrowheads="1"/>
          </p:cNvSpPr>
          <p:nvPr/>
        </p:nvSpPr>
        <p:spPr bwMode="auto">
          <a:xfrm>
            <a:off x="6770688" y="50863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87" name="Rectangle 123"/>
          <p:cNvSpPr>
            <a:spLocks noChangeArrowheads="1"/>
          </p:cNvSpPr>
          <p:nvPr/>
        </p:nvSpPr>
        <p:spPr bwMode="auto">
          <a:xfrm>
            <a:off x="1804988" y="537845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1.5</a:t>
            </a:r>
            <a:endParaRPr lang="en-GB" altLang="en-US" sz="2400"/>
          </a:p>
        </p:txBody>
      </p:sp>
      <p:sp>
        <p:nvSpPr>
          <p:cNvPr id="62588" name="Rectangle 124"/>
          <p:cNvSpPr>
            <a:spLocks noChangeArrowheads="1"/>
          </p:cNvSpPr>
          <p:nvPr/>
        </p:nvSpPr>
        <p:spPr bwMode="auto">
          <a:xfrm>
            <a:off x="2114550" y="5378450"/>
            <a:ext cx="76200"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89" name="Rectangle 125"/>
          <p:cNvSpPr>
            <a:spLocks noChangeArrowheads="1"/>
          </p:cNvSpPr>
          <p:nvPr/>
        </p:nvSpPr>
        <p:spPr bwMode="auto">
          <a:xfrm>
            <a:off x="2190750" y="537845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1.4</a:t>
            </a:r>
            <a:endParaRPr lang="en-GB" altLang="en-US" sz="2400"/>
          </a:p>
        </p:txBody>
      </p:sp>
      <p:sp>
        <p:nvSpPr>
          <p:cNvPr id="62590" name="Rectangle 126"/>
          <p:cNvSpPr>
            <a:spLocks noChangeArrowheads="1"/>
          </p:cNvSpPr>
          <p:nvPr/>
        </p:nvSpPr>
        <p:spPr bwMode="auto">
          <a:xfrm>
            <a:off x="2503488" y="537845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9</a:t>
            </a:r>
            <a:endParaRPr lang="en-GB" altLang="en-US" sz="2400"/>
          </a:p>
        </p:txBody>
      </p:sp>
      <p:sp>
        <p:nvSpPr>
          <p:cNvPr id="62591" name="Rectangle 127"/>
          <p:cNvSpPr>
            <a:spLocks noChangeArrowheads="1"/>
          </p:cNvSpPr>
          <p:nvPr/>
        </p:nvSpPr>
        <p:spPr bwMode="auto">
          <a:xfrm>
            <a:off x="2630488" y="5378450"/>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9</a:t>
            </a:r>
            <a:endParaRPr lang="en-GB" altLang="en-US" sz="2400"/>
          </a:p>
        </p:txBody>
      </p:sp>
      <p:sp>
        <p:nvSpPr>
          <p:cNvPr id="62592" name="Rectangle 128"/>
          <p:cNvSpPr>
            <a:spLocks noChangeArrowheads="1"/>
          </p:cNvSpPr>
          <p:nvPr/>
        </p:nvSpPr>
        <p:spPr bwMode="auto">
          <a:xfrm>
            <a:off x="3705225" y="5378450"/>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3.7 </a:t>
            </a:r>
            <a:endParaRPr lang="en-GB" altLang="en-US" sz="2400"/>
          </a:p>
        </p:txBody>
      </p:sp>
      <p:sp>
        <p:nvSpPr>
          <p:cNvPr id="62593" name="Rectangle 129"/>
          <p:cNvSpPr>
            <a:spLocks noChangeArrowheads="1"/>
          </p:cNvSpPr>
          <p:nvPr/>
        </p:nvSpPr>
        <p:spPr bwMode="auto">
          <a:xfrm>
            <a:off x="4079875" y="537845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94" name="Rectangle 130"/>
          <p:cNvSpPr>
            <a:spLocks noChangeArrowheads="1"/>
          </p:cNvSpPr>
          <p:nvPr/>
        </p:nvSpPr>
        <p:spPr bwMode="auto">
          <a:xfrm>
            <a:off x="4156075" y="5378450"/>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2.2</a:t>
            </a:r>
            <a:endParaRPr lang="en-GB" altLang="en-US" sz="2400"/>
          </a:p>
        </p:txBody>
      </p:sp>
      <p:sp>
        <p:nvSpPr>
          <p:cNvPr id="62595" name="Rectangle 131"/>
          <p:cNvSpPr>
            <a:spLocks noChangeArrowheads="1"/>
          </p:cNvSpPr>
          <p:nvPr/>
        </p:nvSpPr>
        <p:spPr bwMode="auto">
          <a:xfrm>
            <a:off x="4467225" y="5378450"/>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96" name="Rectangle 132"/>
          <p:cNvSpPr>
            <a:spLocks noChangeArrowheads="1"/>
          </p:cNvSpPr>
          <p:nvPr/>
        </p:nvSpPr>
        <p:spPr bwMode="auto">
          <a:xfrm>
            <a:off x="4543425" y="537845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6.4</a:t>
            </a:r>
            <a:endParaRPr lang="en-GB" altLang="en-US" sz="2400"/>
          </a:p>
        </p:txBody>
      </p:sp>
      <p:sp>
        <p:nvSpPr>
          <p:cNvPr id="62597" name="Rectangle 133"/>
          <p:cNvSpPr>
            <a:spLocks noChangeArrowheads="1"/>
          </p:cNvSpPr>
          <p:nvPr/>
        </p:nvSpPr>
        <p:spPr bwMode="auto">
          <a:xfrm>
            <a:off x="4856163" y="53784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598" name="Rectangle 134"/>
          <p:cNvSpPr>
            <a:spLocks noChangeArrowheads="1"/>
          </p:cNvSpPr>
          <p:nvPr/>
        </p:nvSpPr>
        <p:spPr bwMode="auto">
          <a:xfrm>
            <a:off x="5621338" y="5378450"/>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3.0 </a:t>
            </a:r>
            <a:endParaRPr lang="en-GB" altLang="en-US" sz="2400"/>
          </a:p>
        </p:txBody>
      </p:sp>
      <p:sp>
        <p:nvSpPr>
          <p:cNvPr id="62599" name="Rectangle 135"/>
          <p:cNvSpPr>
            <a:spLocks noChangeArrowheads="1"/>
          </p:cNvSpPr>
          <p:nvPr/>
        </p:nvSpPr>
        <p:spPr bwMode="auto">
          <a:xfrm>
            <a:off x="5995988" y="53784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00" name="Rectangle 136"/>
          <p:cNvSpPr>
            <a:spLocks noChangeArrowheads="1"/>
          </p:cNvSpPr>
          <p:nvPr/>
        </p:nvSpPr>
        <p:spPr bwMode="auto">
          <a:xfrm>
            <a:off x="6072188" y="5378450"/>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1.6</a:t>
            </a:r>
            <a:endParaRPr lang="en-GB" altLang="en-US" sz="2400"/>
          </a:p>
        </p:txBody>
      </p:sp>
      <p:sp>
        <p:nvSpPr>
          <p:cNvPr id="62601" name="Rectangle 137"/>
          <p:cNvSpPr>
            <a:spLocks noChangeArrowheads="1"/>
          </p:cNvSpPr>
          <p:nvPr/>
        </p:nvSpPr>
        <p:spPr bwMode="auto">
          <a:xfrm>
            <a:off x="6383338" y="53784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02" name="Rectangle 138"/>
          <p:cNvSpPr>
            <a:spLocks noChangeArrowheads="1"/>
          </p:cNvSpPr>
          <p:nvPr/>
        </p:nvSpPr>
        <p:spPr bwMode="auto">
          <a:xfrm>
            <a:off x="6457950" y="5378450"/>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5.7</a:t>
            </a:r>
            <a:endParaRPr lang="en-GB" altLang="en-US" sz="2400"/>
          </a:p>
        </p:txBody>
      </p:sp>
      <p:sp>
        <p:nvSpPr>
          <p:cNvPr id="62603" name="Rectangle 139"/>
          <p:cNvSpPr>
            <a:spLocks noChangeArrowheads="1"/>
          </p:cNvSpPr>
          <p:nvPr/>
        </p:nvSpPr>
        <p:spPr bwMode="auto">
          <a:xfrm>
            <a:off x="6770688" y="5378450"/>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04" name="Rectangle 140"/>
          <p:cNvSpPr>
            <a:spLocks noChangeArrowheads="1"/>
          </p:cNvSpPr>
          <p:nvPr/>
        </p:nvSpPr>
        <p:spPr bwMode="auto">
          <a:xfrm>
            <a:off x="1804988" y="5672138"/>
            <a:ext cx="123825"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05" name="Rectangle 141"/>
          <p:cNvSpPr>
            <a:spLocks noChangeArrowheads="1"/>
          </p:cNvSpPr>
          <p:nvPr/>
        </p:nvSpPr>
        <p:spPr bwMode="auto">
          <a:xfrm>
            <a:off x="1928813" y="5672138"/>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1.5</a:t>
            </a:r>
            <a:endParaRPr lang="en-GB" altLang="en-US" sz="2400"/>
          </a:p>
        </p:txBody>
      </p:sp>
      <p:sp>
        <p:nvSpPr>
          <p:cNvPr id="62606" name="Rectangle 142"/>
          <p:cNvSpPr>
            <a:spLocks noChangeArrowheads="1"/>
          </p:cNvSpPr>
          <p:nvPr/>
        </p:nvSpPr>
        <p:spPr bwMode="auto">
          <a:xfrm>
            <a:off x="3705225" y="5672138"/>
            <a:ext cx="376238" cy="304800"/>
          </a:xfrm>
          <a:prstGeom prst="rect">
            <a:avLst/>
          </a:prstGeom>
          <a:noFill/>
          <a:ln w="9525">
            <a:noFill/>
            <a:miter lim="800000"/>
            <a:headEnd/>
            <a:tailEnd/>
          </a:ln>
        </p:spPr>
        <p:txBody>
          <a:bodyPr wrap="none" lIns="0" tIns="0" rIns="0" bIns="0">
            <a:spAutoFit/>
          </a:bodyPr>
          <a:lstStyle/>
          <a:p>
            <a:pPr eaLnBrk="0" hangingPunct="0"/>
            <a:r>
              <a:rPr lang="en-GB" altLang="en-US" sz="2000"/>
              <a:t>6.2 </a:t>
            </a:r>
            <a:endParaRPr lang="en-GB" altLang="en-US" sz="2400"/>
          </a:p>
        </p:txBody>
      </p:sp>
      <p:sp>
        <p:nvSpPr>
          <p:cNvPr id="62607" name="Rectangle 143"/>
          <p:cNvSpPr>
            <a:spLocks noChangeArrowheads="1"/>
          </p:cNvSpPr>
          <p:nvPr/>
        </p:nvSpPr>
        <p:spPr bwMode="auto">
          <a:xfrm>
            <a:off x="4079875" y="5672138"/>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08" name="Rectangle 144"/>
          <p:cNvSpPr>
            <a:spLocks noChangeArrowheads="1"/>
          </p:cNvSpPr>
          <p:nvPr/>
        </p:nvSpPr>
        <p:spPr bwMode="auto">
          <a:xfrm>
            <a:off x="4156075" y="5672138"/>
            <a:ext cx="312738" cy="304800"/>
          </a:xfrm>
          <a:prstGeom prst="rect">
            <a:avLst/>
          </a:prstGeom>
          <a:noFill/>
          <a:ln w="9525">
            <a:noFill/>
            <a:miter lim="800000"/>
            <a:headEnd/>
            <a:tailEnd/>
          </a:ln>
        </p:spPr>
        <p:txBody>
          <a:bodyPr wrap="none" lIns="0" tIns="0" rIns="0" bIns="0">
            <a:spAutoFit/>
          </a:bodyPr>
          <a:lstStyle/>
          <a:p>
            <a:pPr eaLnBrk="0" hangingPunct="0"/>
            <a:r>
              <a:rPr lang="en-GB" altLang="en-US" sz="2000"/>
              <a:t>3.4</a:t>
            </a:r>
            <a:endParaRPr lang="en-GB" altLang="en-US" sz="2400"/>
          </a:p>
        </p:txBody>
      </p:sp>
      <p:sp>
        <p:nvSpPr>
          <p:cNvPr id="62609" name="Rectangle 145"/>
          <p:cNvSpPr>
            <a:spLocks noChangeArrowheads="1"/>
          </p:cNvSpPr>
          <p:nvPr/>
        </p:nvSpPr>
        <p:spPr bwMode="auto">
          <a:xfrm>
            <a:off x="4467225" y="5672138"/>
            <a:ext cx="74613"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10" name="Rectangle 146"/>
          <p:cNvSpPr>
            <a:spLocks noChangeArrowheads="1"/>
          </p:cNvSpPr>
          <p:nvPr/>
        </p:nvSpPr>
        <p:spPr bwMode="auto">
          <a:xfrm>
            <a:off x="4543425" y="5672138"/>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11.</a:t>
            </a:r>
            <a:endParaRPr lang="en-GB" altLang="en-US" sz="2400"/>
          </a:p>
        </p:txBody>
      </p:sp>
      <p:sp>
        <p:nvSpPr>
          <p:cNvPr id="62611" name="Rectangle 147"/>
          <p:cNvSpPr>
            <a:spLocks noChangeArrowheads="1"/>
          </p:cNvSpPr>
          <p:nvPr/>
        </p:nvSpPr>
        <p:spPr bwMode="auto">
          <a:xfrm>
            <a:off x="4856163" y="5672138"/>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0</a:t>
            </a:r>
            <a:endParaRPr lang="en-GB" altLang="en-US" sz="2400"/>
          </a:p>
        </p:txBody>
      </p:sp>
      <p:sp>
        <p:nvSpPr>
          <p:cNvPr id="62612" name="Rectangle 148"/>
          <p:cNvSpPr>
            <a:spLocks noChangeArrowheads="1"/>
          </p:cNvSpPr>
          <p:nvPr/>
        </p:nvSpPr>
        <p:spPr bwMode="auto">
          <a:xfrm>
            <a:off x="4983163" y="567213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13" name="Rectangle 149"/>
          <p:cNvSpPr>
            <a:spLocks noChangeArrowheads="1"/>
          </p:cNvSpPr>
          <p:nvPr/>
        </p:nvSpPr>
        <p:spPr bwMode="auto">
          <a:xfrm>
            <a:off x="5621338" y="5672138"/>
            <a:ext cx="376237" cy="304800"/>
          </a:xfrm>
          <a:prstGeom prst="rect">
            <a:avLst/>
          </a:prstGeom>
          <a:noFill/>
          <a:ln w="9525">
            <a:noFill/>
            <a:miter lim="800000"/>
            <a:headEnd/>
            <a:tailEnd/>
          </a:ln>
        </p:spPr>
        <p:txBody>
          <a:bodyPr wrap="none" lIns="0" tIns="0" rIns="0" bIns="0">
            <a:spAutoFit/>
          </a:bodyPr>
          <a:lstStyle/>
          <a:p>
            <a:pPr eaLnBrk="0" hangingPunct="0"/>
            <a:r>
              <a:rPr lang="en-GB" altLang="en-US" sz="2000"/>
              <a:t>4.8 </a:t>
            </a:r>
            <a:endParaRPr lang="en-GB" altLang="en-US" sz="2400"/>
          </a:p>
        </p:txBody>
      </p:sp>
      <p:sp>
        <p:nvSpPr>
          <p:cNvPr id="62614" name="Rectangle 150"/>
          <p:cNvSpPr>
            <a:spLocks noChangeArrowheads="1"/>
          </p:cNvSpPr>
          <p:nvPr/>
        </p:nvSpPr>
        <p:spPr bwMode="auto">
          <a:xfrm>
            <a:off x="5995988" y="567213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15" name="Rectangle 151"/>
          <p:cNvSpPr>
            <a:spLocks noChangeArrowheads="1"/>
          </p:cNvSpPr>
          <p:nvPr/>
        </p:nvSpPr>
        <p:spPr bwMode="auto">
          <a:xfrm>
            <a:off x="6072188" y="5672138"/>
            <a:ext cx="312737" cy="304800"/>
          </a:xfrm>
          <a:prstGeom prst="rect">
            <a:avLst/>
          </a:prstGeom>
          <a:noFill/>
          <a:ln w="9525">
            <a:noFill/>
            <a:miter lim="800000"/>
            <a:headEnd/>
            <a:tailEnd/>
          </a:ln>
        </p:spPr>
        <p:txBody>
          <a:bodyPr wrap="none" lIns="0" tIns="0" rIns="0" bIns="0">
            <a:spAutoFit/>
          </a:bodyPr>
          <a:lstStyle/>
          <a:p>
            <a:pPr eaLnBrk="0" hangingPunct="0"/>
            <a:r>
              <a:rPr lang="en-GB" altLang="en-US" sz="2000"/>
              <a:t>2.3</a:t>
            </a:r>
            <a:endParaRPr lang="en-GB" altLang="en-US" sz="2400"/>
          </a:p>
        </p:txBody>
      </p:sp>
      <p:sp>
        <p:nvSpPr>
          <p:cNvPr id="62616" name="Rectangle 152"/>
          <p:cNvSpPr>
            <a:spLocks noChangeArrowheads="1"/>
          </p:cNvSpPr>
          <p:nvPr/>
        </p:nvSpPr>
        <p:spPr bwMode="auto">
          <a:xfrm>
            <a:off x="6383338" y="567213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17" name="Rectangle 153"/>
          <p:cNvSpPr>
            <a:spLocks noChangeArrowheads="1"/>
          </p:cNvSpPr>
          <p:nvPr/>
        </p:nvSpPr>
        <p:spPr bwMode="auto">
          <a:xfrm>
            <a:off x="6457950" y="5672138"/>
            <a:ext cx="314325" cy="304800"/>
          </a:xfrm>
          <a:prstGeom prst="rect">
            <a:avLst/>
          </a:prstGeom>
          <a:noFill/>
          <a:ln w="9525">
            <a:noFill/>
            <a:miter lim="800000"/>
            <a:headEnd/>
            <a:tailEnd/>
          </a:ln>
        </p:spPr>
        <p:txBody>
          <a:bodyPr wrap="none" lIns="0" tIns="0" rIns="0" bIns="0">
            <a:spAutoFit/>
          </a:bodyPr>
          <a:lstStyle/>
          <a:p>
            <a:pPr eaLnBrk="0" hangingPunct="0"/>
            <a:r>
              <a:rPr lang="en-GB" altLang="en-US" sz="2000"/>
              <a:t>10.</a:t>
            </a:r>
            <a:endParaRPr lang="en-GB" altLang="en-US" sz="2400"/>
          </a:p>
        </p:txBody>
      </p:sp>
      <p:sp>
        <p:nvSpPr>
          <p:cNvPr id="62618" name="Rectangle 154"/>
          <p:cNvSpPr>
            <a:spLocks noChangeArrowheads="1"/>
          </p:cNvSpPr>
          <p:nvPr/>
        </p:nvSpPr>
        <p:spPr bwMode="auto">
          <a:xfrm>
            <a:off x="6770688" y="5672138"/>
            <a:ext cx="125412" cy="304800"/>
          </a:xfrm>
          <a:prstGeom prst="rect">
            <a:avLst/>
          </a:prstGeom>
          <a:noFill/>
          <a:ln w="9525">
            <a:noFill/>
            <a:miter lim="800000"/>
            <a:headEnd/>
            <a:tailEnd/>
          </a:ln>
        </p:spPr>
        <p:txBody>
          <a:bodyPr wrap="none" lIns="0" tIns="0" rIns="0" bIns="0">
            <a:spAutoFit/>
          </a:bodyPr>
          <a:lstStyle/>
          <a:p>
            <a:pPr eaLnBrk="0" hangingPunct="0"/>
            <a:r>
              <a:rPr lang="en-GB" altLang="en-US" sz="2000"/>
              <a:t>0</a:t>
            </a:r>
            <a:endParaRPr lang="en-GB" altLang="en-US" sz="2400"/>
          </a:p>
        </p:txBody>
      </p:sp>
      <p:sp>
        <p:nvSpPr>
          <p:cNvPr id="62619" name="Rectangle 155"/>
          <p:cNvSpPr>
            <a:spLocks noChangeArrowheads="1"/>
          </p:cNvSpPr>
          <p:nvPr/>
        </p:nvSpPr>
        <p:spPr bwMode="auto">
          <a:xfrm>
            <a:off x="6897688" y="5672138"/>
            <a:ext cx="74612" cy="304800"/>
          </a:xfrm>
          <a:prstGeom prst="rect">
            <a:avLst/>
          </a:prstGeom>
          <a:noFill/>
          <a:ln w="9525">
            <a:noFill/>
            <a:miter lim="800000"/>
            <a:headEnd/>
            <a:tailEnd/>
          </a:ln>
        </p:spPr>
        <p:txBody>
          <a:bodyPr wrap="none" lIns="0" tIns="0" rIns="0" bIns="0">
            <a:spAutoFit/>
          </a:bodyPr>
          <a:lstStyle/>
          <a:p>
            <a:pPr eaLnBrk="0" hangingPunct="0"/>
            <a:r>
              <a:rPr lang="en-GB" altLang="en-US" sz="2000"/>
              <a:t>)</a:t>
            </a:r>
            <a:endParaRPr lang="en-GB" altLang="en-US" sz="2400"/>
          </a:p>
        </p:txBody>
      </p:sp>
      <p:sp>
        <p:nvSpPr>
          <p:cNvPr id="62620" name="Rectangle 156"/>
          <p:cNvSpPr>
            <a:spLocks noChangeArrowheads="1"/>
          </p:cNvSpPr>
          <p:nvPr/>
        </p:nvSpPr>
        <p:spPr bwMode="auto">
          <a:xfrm>
            <a:off x="3638550" y="5730875"/>
            <a:ext cx="4763" cy="6350"/>
          </a:xfrm>
          <a:prstGeom prst="rect">
            <a:avLst/>
          </a:prstGeom>
          <a:solidFill>
            <a:srgbClr val="000000"/>
          </a:solidFill>
          <a:ln w="9525">
            <a:noFill/>
            <a:miter lim="800000"/>
            <a:headEnd/>
            <a:tailEnd/>
          </a:ln>
        </p:spPr>
        <p:txBody>
          <a:bodyPr/>
          <a:lstStyle/>
          <a:p>
            <a:endParaRPr lang="en-US"/>
          </a:p>
        </p:txBody>
      </p:sp>
      <p:sp>
        <p:nvSpPr>
          <p:cNvPr id="62621" name="Rectangle 157"/>
          <p:cNvSpPr>
            <a:spLocks noChangeArrowheads="1"/>
          </p:cNvSpPr>
          <p:nvPr/>
        </p:nvSpPr>
        <p:spPr bwMode="auto">
          <a:xfrm>
            <a:off x="5554663" y="5730875"/>
            <a:ext cx="3175" cy="6350"/>
          </a:xfrm>
          <a:prstGeom prst="rect">
            <a:avLst/>
          </a:prstGeom>
          <a:solidFill>
            <a:srgbClr val="000000"/>
          </a:solidFill>
          <a:ln w="9525">
            <a:noFill/>
            <a:miter lim="800000"/>
            <a:headEnd/>
            <a:tailEnd/>
          </a:ln>
        </p:spPr>
        <p:txBody>
          <a:bodyPr/>
          <a:lstStyle/>
          <a:p>
            <a:endParaRPr lang="en-US"/>
          </a:p>
        </p:txBody>
      </p:sp>
      <p:sp>
        <p:nvSpPr>
          <p:cNvPr id="62622" name="Text Box 158"/>
          <p:cNvSpPr txBox="1">
            <a:spLocks noChangeArrowheads="1"/>
          </p:cNvSpPr>
          <p:nvPr/>
        </p:nvSpPr>
        <p:spPr bwMode="auto">
          <a:xfrm>
            <a:off x="7642225" y="6461125"/>
            <a:ext cx="1138238" cy="336550"/>
          </a:xfrm>
          <a:prstGeom prst="rect">
            <a:avLst/>
          </a:prstGeom>
          <a:noFill/>
          <a:ln w="9525">
            <a:noFill/>
            <a:miter lim="800000"/>
            <a:headEnd/>
            <a:tailEnd/>
          </a:ln>
        </p:spPr>
        <p:txBody>
          <a:bodyPr wrap="none">
            <a:spAutoFit/>
          </a:bodyPr>
          <a:lstStyle/>
          <a:p>
            <a:pPr eaLnBrk="0" hangingPunct="0"/>
            <a:r>
              <a:rPr lang="en-GB" altLang="en-US" sz="1600"/>
              <a:t>Koster 1995</a:t>
            </a:r>
          </a:p>
        </p:txBody>
      </p:sp>
      <p:sp>
        <p:nvSpPr>
          <p:cNvPr id="62623" name="Text Box 159"/>
          <p:cNvSpPr txBox="1">
            <a:spLocks noChangeArrowheads="1"/>
          </p:cNvSpPr>
          <p:nvPr/>
        </p:nvSpPr>
        <p:spPr bwMode="auto">
          <a:xfrm>
            <a:off x="3657600" y="6176963"/>
            <a:ext cx="3425825" cy="366712"/>
          </a:xfrm>
          <a:prstGeom prst="rect">
            <a:avLst/>
          </a:prstGeom>
          <a:noFill/>
          <a:ln w="9525">
            <a:noFill/>
            <a:miter lim="800000"/>
            <a:headEnd/>
            <a:tailEnd/>
          </a:ln>
        </p:spPr>
        <p:txBody>
          <a:bodyPr wrap="none">
            <a:spAutoFit/>
          </a:bodyPr>
          <a:lstStyle/>
          <a:p>
            <a:pPr eaLnBrk="0" hangingPunct="0"/>
            <a:r>
              <a:rPr lang="en-GB" altLang="en-US" b="1">
                <a:solidFill>
                  <a:schemeClr val="tx2"/>
                </a:solidFill>
              </a:rPr>
              <a:t>* unaffected by smoking, DM, BMI</a:t>
            </a:r>
          </a:p>
        </p:txBody>
      </p:sp>
      <p:grpSp>
        <p:nvGrpSpPr>
          <p:cNvPr id="62624" name="Group 160"/>
          <p:cNvGrpSpPr>
            <a:grpSpLocks/>
          </p:cNvGrpSpPr>
          <p:nvPr/>
        </p:nvGrpSpPr>
        <p:grpSpPr bwMode="auto">
          <a:xfrm>
            <a:off x="1735138" y="2624138"/>
            <a:ext cx="5661025" cy="6350"/>
            <a:chOff x="1326" y="2710"/>
            <a:chExt cx="4011" cy="4"/>
          </a:xfrm>
        </p:grpSpPr>
        <p:sp>
          <p:nvSpPr>
            <p:cNvPr id="62636" name="Rectangle 161"/>
            <p:cNvSpPr>
              <a:spLocks noChangeArrowheads="1"/>
            </p:cNvSpPr>
            <p:nvPr/>
          </p:nvSpPr>
          <p:spPr bwMode="auto">
            <a:xfrm>
              <a:off x="1326" y="2710"/>
              <a:ext cx="1348" cy="4"/>
            </a:xfrm>
            <a:prstGeom prst="rect">
              <a:avLst/>
            </a:prstGeom>
            <a:solidFill>
              <a:srgbClr val="000000"/>
            </a:solidFill>
            <a:ln w="9525">
              <a:solidFill>
                <a:schemeClr val="tx1"/>
              </a:solidFill>
              <a:miter lim="800000"/>
              <a:headEnd/>
              <a:tailEnd/>
            </a:ln>
          </p:spPr>
          <p:txBody>
            <a:bodyPr/>
            <a:lstStyle/>
            <a:p>
              <a:endParaRPr lang="en-US"/>
            </a:p>
          </p:txBody>
        </p:sp>
        <p:sp>
          <p:nvSpPr>
            <p:cNvPr id="62637" name="Rectangle 162"/>
            <p:cNvSpPr>
              <a:spLocks noChangeArrowheads="1"/>
            </p:cNvSpPr>
            <p:nvPr/>
          </p:nvSpPr>
          <p:spPr bwMode="auto">
            <a:xfrm>
              <a:off x="2674" y="2710"/>
              <a:ext cx="4" cy="4"/>
            </a:xfrm>
            <a:prstGeom prst="rect">
              <a:avLst/>
            </a:prstGeom>
            <a:solidFill>
              <a:srgbClr val="000000"/>
            </a:solidFill>
            <a:ln w="9525">
              <a:solidFill>
                <a:schemeClr val="tx1"/>
              </a:solidFill>
              <a:miter lim="800000"/>
              <a:headEnd/>
              <a:tailEnd/>
            </a:ln>
          </p:spPr>
          <p:txBody>
            <a:bodyPr/>
            <a:lstStyle/>
            <a:p>
              <a:endParaRPr lang="en-US"/>
            </a:p>
          </p:txBody>
        </p:sp>
        <p:sp>
          <p:nvSpPr>
            <p:cNvPr id="62638" name="Rectangle 163"/>
            <p:cNvSpPr>
              <a:spLocks noChangeArrowheads="1"/>
            </p:cNvSpPr>
            <p:nvPr/>
          </p:nvSpPr>
          <p:spPr bwMode="auto">
            <a:xfrm>
              <a:off x="2678" y="2710"/>
              <a:ext cx="1354" cy="4"/>
            </a:xfrm>
            <a:prstGeom prst="rect">
              <a:avLst/>
            </a:prstGeom>
            <a:solidFill>
              <a:srgbClr val="000000"/>
            </a:solidFill>
            <a:ln w="9525">
              <a:solidFill>
                <a:schemeClr val="tx1"/>
              </a:solidFill>
              <a:miter lim="800000"/>
              <a:headEnd/>
              <a:tailEnd/>
            </a:ln>
          </p:spPr>
          <p:txBody>
            <a:bodyPr/>
            <a:lstStyle/>
            <a:p>
              <a:endParaRPr lang="en-US"/>
            </a:p>
          </p:txBody>
        </p:sp>
        <p:sp>
          <p:nvSpPr>
            <p:cNvPr id="62639" name="Rectangle 164"/>
            <p:cNvSpPr>
              <a:spLocks noChangeArrowheads="1"/>
            </p:cNvSpPr>
            <p:nvPr/>
          </p:nvSpPr>
          <p:spPr bwMode="auto">
            <a:xfrm>
              <a:off x="4035" y="2710"/>
              <a:ext cx="1302" cy="4"/>
            </a:xfrm>
            <a:prstGeom prst="rect">
              <a:avLst/>
            </a:prstGeom>
            <a:solidFill>
              <a:srgbClr val="000000"/>
            </a:solidFill>
            <a:ln w="9525">
              <a:solidFill>
                <a:schemeClr val="tx1"/>
              </a:solidFill>
              <a:miter lim="800000"/>
              <a:headEnd/>
              <a:tailEnd/>
            </a:ln>
          </p:spPr>
          <p:txBody>
            <a:bodyPr/>
            <a:lstStyle/>
            <a:p>
              <a:endParaRPr lang="en-US"/>
            </a:p>
          </p:txBody>
        </p:sp>
      </p:grpSp>
      <p:grpSp>
        <p:nvGrpSpPr>
          <p:cNvPr id="62625" name="Group 165"/>
          <p:cNvGrpSpPr>
            <a:grpSpLocks/>
          </p:cNvGrpSpPr>
          <p:nvPr/>
        </p:nvGrpSpPr>
        <p:grpSpPr bwMode="auto">
          <a:xfrm>
            <a:off x="1735138" y="4452938"/>
            <a:ext cx="5661025" cy="6350"/>
            <a:chOff x="1326" y="2710"/>
            <a:chExt cx="4011" cy="4"/>
          </a:xfrm>
        </p:grpSpPr>
        <p:sp>
          <p:nvSpPr>
            <p:cNvPr id="62632" name="Rectangle 166"/>
            <p:cNvSpPr>
              <a:spLocks noChangeArrowheads="1"/>
            </p:cNvSpPr>
            <p:nvPr/>
          </p:nvSpPr>
          <p:spPr bwMode="auto">
            <a:xfrm>
              <a:off x="1326" y="2710"/>
              <a:ext cx="1348" cy="4"/>
            </a:xfrm>
            <a:prstGeom prst="rect">
              <a:avLst/>
            </a:prstGeom>
            <a:solidFill>
              <a:srgbClr val="000000"/>
            </a:solidFill>
            <a:ln w="9525">
              <a:solidFill>
                <a:schemeClr val="tx1"/>
              </a:solidFill>
              <a:miter lim="800000"/>
              <a:headEnd/>
              <a:tailEnd/>
            </a:ln>
          </p:spPr>
          <p:txBody>
            <a:bodyPr/>
            <a:lstStyle/>
            <a:p>
              <a:endParaRPr lang="en-US"/>
            </a:p>
          </p:txBody>
        </p:sp>
        <p:sp>
          <p:nvSpPr>
            <p:cNvPr id="62633" name="Rectangle 167"/>
            <p:cNvSpPr>
              <a:spLocks noChangeArrowheads="1"/>
            </p:cNvSpPr>
            <p:nvPr/>
          </p:nvSpPr>
          <p:spPr bwMode="auto">
            <a:xfrm>
              <a:off x="2674" y="2710"/>
              <a:ext cx="4" cy="4"/>
            </a:xfrm>
            <a:prstGeom prst="rect">
              <a:avLst/>
            </a:prstGeom>
            <a:solidFill>
              <a:srgbClr val="000000"/>
            </a:solidFill>
            <a:ln w="9525">
              <a:solidFill>
                <a:schemeClr val="tx1"/>
              </a:solidFill>
              <a:miter lim="800000"/>
              <a:headEnd/>
              <a:tailEnd/>
            </a:ln>
          </p:spPr>
          <p:txBody>
            <a:bodyPr/>
            <a:lstStyle/>
            <a:p>
              <a:endParaRPr lang="en-US"/>
            </a:p>
          </p:txBody>
        </p:sp>
        <p:sp>
          <p:nvSpPr>
            <p:cNvPr id="62634" name="Rectangle 168"/>
            <p:cNvSpPr>
              <a:spLocks noChangeArrowheads="1"/>
            </p:cNvSpPr>
            <p:nvPr/>
          </p:nvSpPr>
          <p:spPr bwMode="auto">
            <a:xfrm>
              <a:off x="2678" y="2710"/>
              <a:ext cx="1354" cy="4"/>
            </a:xfrm>
            <a:prstGeom prst="rect">
              <a:avLst/>
            </a:prstGeom>
            <a:solidFill>
              <a:srgbClr val="000000"/>
            </a:solidFill>
            <a:ln w="9525">
              <a:solidFill>
                <a:schemeClr val="tx1"/>
              </a:solidFill>
              <a:miter lim="800000"/>
              <a:headEnd/>
              <a:tailEnd/>
            </a:ln>
          </p:spPr>
          <p:txBody>
            <a:bodyPr/>
            <a:lstStyle/>
            <a:p>
              <a:endParaRPr lang="en-US"/>
            </a:p>
          </p:txBody>
        </p:sp>
        <p:sp>
          <p:nvSpPr>
            <p:cNvPr id="62635" name="Rectangle 169"/>
            <p:cNvSpPr>
              <a:spLocks noChangeArrowheads="1"/>
            </p:cNvSpPr>
            <p:nvPr/>
          </p:nvSpPr>
          <p:spPr bwMode="auto">
            <a:xfrm>
              <a:off x="4035" y="2710"/>
              <a:ext cx="1302" cy="4"/>
            </a:xfrm>
            <a:prstGeom prst="rect">
              <a:avLst/>
            </a:prstGeom>
            <a:solidFill>
              <a:srgbClr val="000000"/>
            </a:solidFill>
            <a:ln w="9525">
              <a:solidFill>
                <a:schemeClr val="tx1"/>
              </a:solidFill>
              <a:miter lim="800000"/>
              <a:headEnd/>
              <a:tailEnd/>
            </a:ln>
          </p:spPr>
          <p:txBody>
            <a:bodyPr/>
            <a:lstStyle/>
            <a:p>
              <a:endParaRPr lang="en-US"/>
            </a:p>
          </p:txBody>
        </p:sp>
      </p:grpSp>
      <p:grpSp>
        <p:nvGrpSpPr>
          <p:cNvPr id="62626" name="Group 170"/>
          <p:cNvGrpSpPr>
            <a:grpSpLocks/>
          </p:cNvGrpSpPr>
          <p:nvPr/>
        </p:nvGrpSpPr>
        <p:grpSpPr bwMode="auto">
          <a:xfrm>
            <a:off x="1735138" y="6015038"/>
            <a:ext cx="5661025" cy="6350"/>
            <a:chOff x="1326" y="2710"/>
            <a:chExt cx="4011" cy="4"/>
          </a:xfrm>
        </p:grpSpPr>
        <p:sp>
          <p:nvSpPr>
            <p:cNvPr id="62628" name="Rectangle 171"/>
            <p:cNvSpPr>
              <a:spLocks noChangeArrowheads="1"/>
            </p:cNvSpPr>
            <p:nvPr/>
          </p:nvSpPr>
          <p:spPr bwMode="auto">
            <a:xfrm>
              <a:off x="1326" y="2710"/>
              <a:ext cx="1348" cy="4"/>
            </a:xfrm>
            <a:prstGeom prst="rect">
              <a:avLst/>
            </a:prstGeom>
            <a:solidFill>
              <a:srgbClr val="000000"/>
            </a:solidFill>
            <a:ln w="9525">
              <a:solidFill>
                <a:schemeClr val="tx1"/>
              </a:solidFill>
              <a:miter lim="800000"/>
              <a:headEnd/>
              <a:tailEnd/>
            </a:ln>
          </p:spPr>
          <p:txBody>
            <a:bodyPr/>
            <a:lstStyle/>
            <a:p>
              <a:endParaRPr lang="en-US"/>
            </a:p>
          </p:txBody>
        </p:sp>
        <p:sp>
          <p:nvSpPr>
            <p:cNvPr id="62629" name="Rectangle 172"/>
            <p:cNvSpPr>
              <a:spLocks noChangeArrowheads="1"/>
            </p:cNvSpPr>
            <p:nvPr/>
          </p:nvSpPr>
          <p:spPr bwMode="auto">
            <a:xfrm>
              <a:off x="2674" y="2710"/>
              <a:ext cx="4" cy="4"/>
            </a:xfrm>
            <a:prstGeom prst="rect">
              <a:avLst/>
            </a:prstGeom>
            <a:solidFill>
              <a:srgbClr val="000000"/>
            </a:solidFill>
            <a:ln w="9525">
              <a:solidFill>
                <a:schemeClr val="tx1"/>
              </a:solidFill>
              <a:miter lim="800000"/>
              <a:headEnd/>
              <a:tailEnd/>
            </a:ln>
          </p:spPr>
          <p:txBody>
            <a:bodyPr/>
            <a:lstStyle/>
            <a:p>
              <a:endParaRPr lang="en-US"/>
            </a:p>
          </p:txBody>
        </p:sp>
        <p:sp>
          <p:nvSpPr>
            <p:cNvPr id="62630" name="Rectangle 173"/>
            <p:cNvSpPr>
              <a:spLocks noChangeArrowheads="1"/>
            </p:cNvSpPr>
            <p:nvPr/>
          </p:nvSpPr>
          <p:spPr bwMode="auto">
            <a:xfrm>
              <a:off x="2678" y="2710"/>
              <a:ext cx="1354" cy="4"/>
            </a:xfrm>
            <a:prstGeom prst="rect">
              <a:avLst/>
            </a:prstGeom>
            <a:solidFill>
              <a:srgbClr val="000000"/>
            </a:solidFill>
            <a:ln w="9525">
              <a:solidFill>
                <a:schemeClr val="tx1"/>
              </a:solidFill>
              <a:miter lim="800000"/>
              <a:headEnd/>
              <a:tailEnd/>
            </a:ln>
          </p:spPr>
          <p:txBody>
            <a:bodyPr/>
            <a:lstStyle/>
            <a:p>
              <a:endParaRPr lang="en-US"/>
            </a:p>
          </p:txBody>
        </p:sp>
        <p:sp>
          <p:nvSpPr>
            <p:cNvPr id="62631" name="Rectangle 174"/>
            <p:cNvSpPr>
              <a:spLocks noChangeArrowheads="1"/>
            </p:cNvSpPr>
            <p:nvPr/>
          </p:nvSpPr>
          <p:spPr bwMode="auto">
            <a:xfrm>
              <a:off x="4035" y="2710"/>
              <a:ext cx="1302" cy="4"/>
            </a:xfrm>
            <a:prstGeom prst="rect">
              <a:avLst/>
            </a:prstGeom>
            <a:solidFill>
              <a:srgbClr val="000000"/>
            </a:solidFill>
            <a:ln w="9525">
              <a:solidFill>
                <a:schemeClr val="tx1"/>
              </a:solidFill>
              <a:miter lim="800000"/>
              <a:headEnd/>
              <a:tailEnd/>
            </a:ln>
          </p:spPr>
          <p:txBody>
            <a:bodyPr/>
            <a:lstStyle/>
            <a:p>
              <a:endParaRPr lang="en-US"/>
            </a:p>
          </p:txBody>
        </p:sp>
      </p:grpSp>
      <p:sp>
        <p:nvSpPr>
          <p:cNvPr id="62627" name="Text Box 175"/>
          <p:cNvSpPr txBox="1">
            <a:spLocks noChangeArrowheads="1"/>
          </p:cNvSpPr>
          <p:nvPr/>
        </p:nvSpPr>
        <p:spPr bwMode="auto">
          <a:xfrm>
            <a:off x="3657600" y="6518275"/>
            <a:ext cx="2616200" cy="366713"/>
          </a:xfrm>
          <a:prstGeom prst="rect">
            <a:avLst/>
          </a:prstGeom>
          <a:noFill/>
          <a:ln w="9525">
            <a:noFill/>
            <a:miter lim="800000"/>
            <a:headEnd/>
            <a:tailEnd/>
          </a:ln>
        </p:spPr>
        <p:txBody>
          <a:bodyPr wrap="none">
            <a:spAutoFit/>
          </a:bodyPr>
          <a:lstStyle/>
          <a:p>
            <a:pPr eaLnBrk="0" hangingPunct="0"/>
            <a:r>
              <a:rPr lang="en-GB" altLang="en-US" b="1">
                <a:solidFill>
                  <a:schemeClr val="tx2"/>
                </a:solidFill>
              </a:rPr>
              <a:t>° adjusted for bg/vWF/VIII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4340" name="Rectangle 4"/>
          <p:cNvSpPr>
            <a:spLocks noChangeArrowheads="1"/>
          </p:cNvSpPr>
          <p:nvPr/>
        </p:nvSpPr>
        <p:spPr bwMode="auto">
          <a:xfrm>
            <a:off x="3606800" y="3552825"/>
            <a:ext cx="258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t>
            </a:r>
            <a:endParaRPr lang="en-GB" sz="3600">
              <a:latin typeface="Times New Roman" pitchFamily="18" charset="0"/>
            </a:endParaRPr>
          </a:p>
        </p:txBody>
      </p:sp>
      <p:sp>
        <p:nvSpPr>
          <p:cNvPr id="14341" name="Rectangle 5"/>
          <p:cNvSpPr>
            <a:spLocks noChangeArrowheads="1"/>
          </p:cNvSpPr>
          <p:nvPr/>
        </p:nvSpPr>
        <p:spPr bwMode="auto">
          <a:xfrm>
            <a:off x="2522538" y="2819400"/>
            <a:ext cx="32702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t>
            </a:r>
            <a:endParaRPr lang="en-GB" sz="3600">
              <a:latin typeface="Times New Roman" pitchFamily="18" charset="0"/>
            </a:endParaRPr>
          </a:p>
        </p:txBody>
      </p:sp>
      <p:sp>
        <p:nvSpPr>
          <p:cNvPr id="14342" name="Rectangle 6"/>
          <p:cNvSpPr>
            <a:spLocks noChangeArrowheads="1"/>
          </p:cNvSpPr>
          <p:nvPr/>
        </p:nvSpPr>
        <p:spPr bwMode="auto">
          <a:xfrm>
            <a:off x="1252538" y="4410075"/>
            <a:ext cx="39528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t>
            </a:r>
            <a:endParaRPr lang="en-GB" sz="3600">
              <a:latin typeface="Times New Roman" pitchFamily="18" charset="0"/>
            </a:endParaRPr>
          </a:p>
        </p:txBody>
      </p:sp>
      <p:sp>
        <p:nvSpPr>
          <p:cNvPr id="14343" name="Rectangle 7"/>
          <p:cNvSpPr>
            <a:spLocks noChangeArrowheads="1"/>
          </p:cNvSpPr>
          <p:nvPr/>
        </p:nvSpPr>
        <p:spPr bwMode="auto">
          <a:xfrm>
            <a:off x="4521200" y="4276725"/>
            <a:ext cx="2492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FII</a:t>
            </a:r>
            <a:endParaRPr lang="en-GB" sz="3600">
              <a:latin typeface="Times New Roman" pitchFamily="18" charset="0"/>
            </a:endParaRPr>
          </a:p>
        </p:txBody>
      </p:sp>
      <p:sp>
        <p:nvSpPr>
          <p:cNvPr id="14344" name="Rectangle 8"/>
          <p:cNvSpPr>
            <a:spLocks noChangeArrowheads="1"/>
          </p:cNvSpPr>
          <p:nvPr/>
        </p:nvSpPr>
        <p:spPr bwMode="auto">
          <a:xfrm>
            <a:off x="52990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4345" name="Rectangle 9"/>
          <p:cNvSpPr>
            <a:spLocks noChangeArrowheads="1"/>
          </p:cNvSpPr>
          <p:nvPr/>
        </p:nvSpPr>
        <p:spPr bwMode="auto">
          <a:xfrm>
            <a:off x="5926138" y="4257675"/>
            <a:ext cx="1223962" cy="258763"/>
          </a:xfrm>
          <a:prstGeom prst="rect">
            <a:avLst/>
          </a:prstGeom>
          <a:noFill/>
          <a:ln w="9525">
            <a:noFill/>
            <a:miter lim="800000"/>
            <a:headEnd/>
            <a:tailEnd/>
          </a:ln>
        </p:spPr>
        <p:txBody>
          <a:bodyPr wrap="none" lIns="0" tIns="0" rIns="0" bIns="0">
            <a:spAutoFit/>
          </a:bodyPr>
          <a:lstStyle/>
          <a:p>
            <a:pPr defTabSz="762000" eaLnBrk="0" hangingPunct="0"/>
            <a:r>
              <a:rPr lang="en-GB" sz="1700" b="1">
                <a:solidFill>
                  <a:srgbClr val="000000"/>
                </a:solidFill>
                <a:latin typeface="Times" charset="0"/>
              </a:rPr>
              <a:t>THROMBIN</a:t>
            </a:r>
            <a:endParaRPr lang="en-GB" sz="3600">
              <a:latin typeface="Times New Roman" pitchFamily="18" charset="0"/>
            </a:endParaRPr>
          </a:p>
        </p:txBody>
      </p:sp>
      <p:sp>
        <p:nvSpPr>
          <p:cNvPr id="14346" name="Rectangle 10"/>
          <p:cNvSpPr>
            <a:spLocks noChangeArrowheads="1"/>
          </p:cNvSpPr>
          <p:nvPr/>
        </p:nvSpPr>
        <p:spPr bwMode="auto">
          <a:xfrm>
            <a:off x="6705600" y="4800600"/>
            <a:ext cx="558800" cy="274638"/>
          </a:xfrm>
          <a:prstGeom prst="rect">
            <a:avLst/>
          </a:prstGeom>
          <a:noFill/>
          <a:ln w="9525">
            <a:noFill/>
            <a:miter lim="800000"/>
            <a:headEnd/>
            <a:tailEnd/>
          </a:ln>
        </p:spPr>
        <p:txBody>
          <a:bodyPr wrap="none" lIns="0" tIns="0" rIns="0" bIns="0">
            <a:spAutoFit/>
          </a:bodyPr>
          <a:lstStyle/>
          <a:p>
            <a:pPr defTabSz="762000" eaLnBrk="0" hangingPunct="0"/>
            <a:r>
              <a:rPr lang="en-GB">
                <a:solidFill>
                  <a:srgbClr val="000000"/>
                </a:solidFill>
                <a:latin typeface="Times" charset="0"/>
              </a:rPr>
              <a:t>Fibrin</a:t>
            </a:r>
            <a:endParaRPr lang="en-GB" sz="4000">
              <a:latin typeface="Times New Roman" pitchFamily="18" charset="0"/>
            </a:endParaRPr>
          </a:p>
        </p:txBody>
      </p:sp>
      <p:sp>
        <p:nvSpPr>
          <p:cNvPr id="14347" name="Rectangle 11"/>
          <p:cNvSpPr>
            <a:spLocks noChangeArrowheads="1"/>
          </p:cNvSpPr>
          <p:nvPr/>
        </p:nvSpPr>
        <p:spPr bwMode="auto">
          <a:xfrm>
            <a:off x="4419600" y="4810125"/>
            <a:ext cx="893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Fibrinogen</a:t>
            </a:r>
            <a:endParaRPr lang="en-GB" sz="3600">
              <a:latin typeface="Times New Roman" pitchFamily="18" charset="0"/>
            </a:endParaRPr>
          </a:p>
        </p:txBody>
      </p:sp>
      <p:sp>
        <p:nvSpPr>
          <p:cNvPr id="14348" name="Rectangle 12"/>
          <p:cNvSpPr>
            <a:spLocks noChangeArrowheads="1"/>
          </p:cNvSpPr>
          <p:nvPr/>
        </p:nvSpPr>
        <p:spPr bwMode="auto">
          <a:xfrm>
            <a:off x="525463" y="44100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sp>
        <p:nvSpPr>
          <p:cNvPr id="14349" name="Rectangle 13"/>
          <p:cNvSpPr>
            <a:spLocks noChangeArrowheads="1"/>
          </p:cNvSpPr>
          <p:nvPr/>
        </p:nvSpPr>
        <p:spPr bwMode="auto">
          <a:xfrm>
            <a:off x="5994400" y="3381375"/>
            <a:ext cx="2365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PL</a:t>
            </a:r>
            <a:endParaRPr lang="en-GB" sz="3600">
              <a:latin typeface="Times New Roman" pitchFamily="18" charset="0"/>
            </a:endParaRPr>
          </a:p>
        </p:txBody>
      </p:sp>
      <p:grpSp>
        <p:nvGrpSpPr>
          <p:cNvPr id="14350" name="Group 14"/>
          <p:cNvGrpSpPr>
            <a:grpSpLocks/>
          </p:cNvGrpSpPr>
          <p:nvPr/>
        </p:nvGrpSpPr>
        <p:grpSpPr bwMode="auto">
          <a:xfrm>
            <a:off x="3962400" y="3581400"/>
            <a:ext cx="1133475" cy="95250"/>
            <a:chOff x="2496" y="2256"/>
            <a:chExt cx="714" cy="60"/>
          </a:xfrm>
        </p:grpSpPr>
        <p:sp>
          <p:nvSpPr>
            <p:cNvPr id="14411" name="Freeform 15"/>
            <p:cNvSpPr>
              <a:spLocks/>
            </p:cNvSpPr>
            <p:nvPr/>
          </p:nvSpPr>
          <p:spPr bwMode="auto">
            <a:xfrm>
              <a:off x="3018" y="2256"/>
              <a:ext cx="192" cy="60"/>
            </a:xfrm>
            <a:custGeom>
              <a:avLst/>
              <a:gdLst>
                <a:gd name="T0" fmla="*/ 192 w 192"/>
                <a:gd name="T1" fmla="*/ 30 h 60"/>
                <a:gd name="T2" fmla="*/ 0 w 192"/>
                <a:gd name="T3" fmla="*/ 60 h 60"/>
                <a:gd name="T4" fmla="*/ 0 w 192"/>
                <a:gd name="T5" fmla="*/ 30 h 60"/>
                <a:gd name="T6" fmla="*/ 0 w 192"/>
                <a:gd name="T7" fmla="*/ 0 h 60"/>
                <a:gd name="T8" fmla="*/ 192 w 192"/>
                <a:gd name="T9" fmla="*/ 30 h 60"/>
                <a:gd name="T10" fmla="*/ 0 60000 65536"/>
                <a:gd name="T11" fmla="*/ 0 60000 65536"/>
                <a:gd name="T12" fmla="*/ 0 60000 65536"/>
                <a:gd name="T13" fmla="*/ 0 60000 65536"/>
                <a:gd name="T14" fmla="*/ 0 60000 65536"/>
                <a:gd name="T15" fmla="*/ 0 w 192"/>
                <a:gd name="T16" fmla="*/ 0 h 60"/>
                <a:gd name="T17" fmla="*/ 192 w 192"/>
                <a:gd name="T18" fmla="*/ 60 h 60"/>
              </a:gdLst>
              <a:ahLst/>
              <a:cxnLst>
                <a:cxn ang="T10">
                  <a:pos x="T0" y="T1"/>
                </a:cxn>
                <a:cxn ang="T11">
                  <a:pos x="T2" y="T3"/>
                </a:cxn>
                <a:cxn ang="T12">
                  <a:pos x="T4" y="T5"/>
                </a:cxn>
                <a:cxn ang="T13">
                  <a:pos x="T6" y="T7"/>
                </a:cxn>
                <a:cxn ang="T14">
                  <a:pos x="T8" y="T9"/>
                </a:cxn>
              </a:cxnLst>
              <a:rect l="T15" t="T16" r="T17" b="T18"/>
              <a:pathLst>
                <a:path w="192" h="60">
                  <a:moveTo>
                    <a:pt x="192" y="30"/>
                  </a:moveTo>
                  <a:lnTo>
                    <a:pt x="0" y="60"/>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4412" name="Line 16"/>
            <p:cNvSpPr>
              <a:spLocks noChangeShapeType="1"/>
            </p:cNvSpPr>
            <p:nvPr/>
          </p:nvSpPr>
          <p:spPr bwMode="auto">
            <a:xfrm>
              <a:off x="2496" y="2286"/>
              <a:ext cx="522" cy="1"/>
            </a:xfrm>
            <a:prstGeom prst="line">
              <a:avLst/>
            </a:prstGeom>
            <a:noFill/>
            <a:ln w="33338">
              <a:solidFill>
                <a:srgbClr val="000000"/>
              </a:solidFill>
              <a:round/>
              <a:headEnd/>
              <a:tailEnd/>
            </a:ln>
          </p:spPr>
          <p:txBody>
            <a:bodyPr/>
            <a:lstStyle/>
            <a:p>
              <a:endParaRPr lang="en-US"/>
            </a:p>
          </p:txBody>
        </p:sp>
      </p:grpSp>
      <p:grpSp>
        <p:nvGrpSpPr>
          <p:cNvPr id="14351" name="Group 17"/>
          <p:cNvGrpSpPr>
            <a:grpSpLocks/>
          </p:cNvGrpSpPr>
          <p:nvPr/>
        </p:nvGrpSpPr>
        <p:grpSpPr bwMode="auto">
          <a:xfrm>
            <a:off x="3098800" y="2857500"/>
            <a:ext cx="863600" cy="85725"/>
            <a:chOff x="1952" y="1800"/>
            <a:chExt cx="544" cy="54"/>
          </a:xfrm>
        </p:grpSpPr>
        <p:sp>
          <p:nvSpPr>
            <p:cNvPr id="14409" name="Freeform 18"/>
            <p:cNvSpPr>
              <a:spLocks/>
            </p:cNvSpPr>
            <p:nvPr/>
          </p:nvSpPr>
          <p:spPr bwMode="auto">
            <a:xfrm>
              <a:off x="2304" y="1800"/>
              <a:ext cx="192" cy="54"/>
            </a:xfrm>
            <a:custGeom>
              <a:avLst/>
              <a:gdLst>
                <a:gd name="T0" fmla="*/ 192 w 192"/>
                <a:gd name="T1" fmla="*/ 30 h 54"/>
                <a:gd name="T2" fmla="*/ 0 w 192"/>
                <a:gd name="T3" fmla="*/ 54 h 54"/>
                <a:gd name="T4" fmla="*/ 0 w 192"/>
                <a:gd name="T5" fmla="*/ 30 h 54"/>
                <a:gd name="T6" fmla="*/ 0 w 192"/>
                <a:gd name="T7" fmla="*/ 0 h 54"/>
                <a:gd name="T8" fmla="*/ 192 w 192"/>
                <a:gd name="T9" fmla="*/ 30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92" y="30"/>
                  </a:moveTo>
                  <a:lnTo>
                    <a:pt x="0" y="54"/>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4410" name="Line 19"/>
            <p:cNvSpPr>
              <a:spLocks noChangeShapeType="1"/>
            </p:cNvSpPr>
            <p:nvPr/>
          </p:nvSpPr>
          <p:spPr bwMode="auto">
            <a:xfrm>
              <a:off x="1952" y="1830"/>
              <a:ext cx="352" cy="1"/>
            </a:xfrm>
            <a:prstGeom prst="line">
              <a:avLst/>
            </a:prstGeom>
            <a:noFill/>
            <a:ln w="33338">
              <a:solidFill>
                <a:srgbClr val="000000"/>
              </a:solidFill>
              <a:round/>
              <a:headEnd/>
              <a:tailEnd/>
            </a:ln>
          </p:spPr>
          <p:txBody>
            <a:bodyPr/>
            <a:lstStyle/>
            <a:p>
              <a:endParaRPr lang="en-US"/>
            </a:p>
          </p:txBody>
        </p:sp>
      </p:grpSp>
      <p:grpSp>
        <p:nvGrpSpPr>
          <p:cNvPr id="14352" name="Group 20"/>
          <p:cNvGrpSpPr>
            <a:grpSpLocks/>
          </p:cNvGrpSpPr>
          <p:nvPr/>
        </p:nvGrpSpPr>
        <p:grpSpPr bwMode="auto">
          <a:xfrm>
            <a:off x="4841875" y="4305300"/>
            <a:ext cx="1016000" cy="76200"/>
            <a:chOff x="3050" y="2712"/>
            <a:chExt cx="640" cy="48"/>
          </a:xfrm>
        </p:grpSpPr>
        <p:sp>
          <p:nvSpPr>
            <p:cNvPr id="14407" name="Freeform 21"/>
            <p:cNvSpPr>
              <a:spLocks/>
            </p:cNvSpPr>
            <p:nvPr/>
          </p:nvSpPr>
          <p:spPr bwMode="auto">
            <a:xfrm>
              <a:off x="3488" y="2712"/>
              <a:ext cx="202" cy="48"/>
            </a:xfrm>
            <a:custGeom>
              <a:avLst/>
              <a:gdLst>
                <a:gd name="T0" fmla="*/ 202 w 202"/>
                <a:gd name="T1" fmla="*/ 24 h 48"/>
                <a:gd name="T2" fmla="*/ 0 w 202"/>
                <a:gd name="T3" fmla="*/ 48 h 48"/>
                <a:gd name="T4" fmla="*/ 0 w 202"/>
                <a:gd name="T5" fmla="*/ 24 h 48"/>
                <a:gd name="T6" fmla="*/ 0 w 202"/>
                <a:gd name="T7" fmla="*/ 0 h 48"/>
                <a:gd name="T8" fmla="*/ 202 w 202"/>
                <a:gd name="T9" fmla="*/ 24 h 48"/>
                <a:gd name="T10" fmla="*/ 0 60000 65536"/>
                <a:gd name="T11" fmla="*/ 0 60000 65536"/>
                <a:gd name="T12" fmla="*/ 0 60000 65536"/>
                <a:gd name="T13" fmla="*/ 0 60000 65536"/>
                <a:gd name="T14" fmla="*/ 0 60000 65536"/>
                <a:gd name="T15" fmla="*/ 0 w 202"/>
                <a:gd name="T16" fmla="*/ 0 h 48"/>
                <a:gd name="T17" fmla="*/ 202 w 202"/>
                <a:gd name="T18" fmla="*/ 48 h 48"/>
              </a:gdLst>
              <a:ahLst/>
              <a:cxnLst>
                <a:cxn ang="T10">
                  <a:pos x="T0" y="T1"/>
                </a:cxn>
                <a:cxn ang="T11">
                  <a:pos x="T2" y="T3"/>
                </a:cxn>
                <a:cxn ang="T12">
                  <a:pos x="T4" y="T5"/>
                </a:cxn>
                <a:cxn ang="T13">
                  <a:pos x="T6" y="T7"/>
                </a:cxn>
                <a:cxn ang="T14">
                  <a:pos x="T8" y="T9"/>
                </a:cxn>
              </a:cxnLst>
              <a:rect l="T15" t="T16" r="T17" b="T18"/>
              <a:pathLst>
                <a:path w="202" h="48">
                  <a:moveTo>
                    <a:pt x="202" y="24"/>
                  </a:moveTo>
                  <a:lnTo>
                    <a:pt x="0" y="48"/>
                  </a:lnTo>
                  <a:lnTo>
                    <a:pt x="0" y="24"/>
                  </a:lnTo>
                  <a:lnTo>
                    <a:pt x="0" y="0"/>
                  </a:lnTo>
                  <a:lnTo>
                    <a:pt x="202" y="24"/>
                  </a:lnTo>
                  <a:close/>
                </a:path>
              </a:pathLst>
            </a:custGeom>
            <a:solidFill>
              <a:srgbClr val="000000"/>
            </a:solidFill>
            <a:ln w="9525">
              <a:noFill/>
              <a:round/>
              <a:headEnd/>
              <a:tailEnd/>
            </a:ln>
          </p:spPr>
          <p:txBody>
            <a:bodyPr/>
            <a:lstStyle/>
            <a:p>
              <a:endParaRPr lang="en-US"/>
            </a:p>
          </p:txBody>
        </p:sp>
        <p:sp>
          <p:nvSpPr>
            <p:cNvPr id="14408" name="Line 22"/>
            <p:cNvSpPr>
              <a:spLocks noChangeShapeType="1"/>
            </p:cNvSpPr>
            <p:nvPr/>
          </p:nvSpPr>
          <p:spPr bwMode="auto">
            <a:xfrm>
              <a:off x="3050" y="2736"/>
              <a:ext cx="438" cy="1"/>
            </a:xfrm>
            <a:prstGeom prst="line">
              <a:avLst/>
            </a:prstGeom>
            <a:noFill/>
            <a:ln w="33338">
              <a:solidFill>
                <a:srgbClr val="000000"/>
              </a:solidFill>
              <a:round/>
              <a:headEnd/>
              <a:tailEnd/>
            </a:ln>
          </p:spPr>
          <p:txBody>
            <a:bodyPr/>
            <a:lstStyle/>
            <a:p>
              <a:endParaRPr lang="en-US"/>
            </a:p>
          </p:txBody>
        </p:sp>
      </p:grpSp>
      <p:grpSp>
        <p:nvGrpSpPr>
          <p:cNvPr id="14353" name="Group 23"/>
          <p:cNvGrpSpPr>
            <a:grpSpLocks/>
          </p:cNvGrpSpPr>
          <p:nvPr/>
        </p:nvGrpSpPr>
        <p:grpSpPr bwMode="auto">
          <a:xfrm>
            <a:off x="5689600" y="4848225"/>
            <a:ext cx="863600" cy="85725"/>
            <a:chOff x="3584" y="3054"/>
            <a:chExt cx="544" cy="54"/>
          </a:xfrm>
        </p:grpSpPr>
        <p:sp>
          <p:nvSpPr>
            <p:cNvPr id="14405" name="Freeform 24"/>
            <p:cNvSpPr>
              <a:spLocks/>
            </p:cNvSpPr>
            <p:nvPr/>
          </p:nvSpPr>
          <p:spPr bwMode="auto">
            <a:xfrm>
              <a:off x="3925" y="3054"/>
              <a:ext cx="203" cy="54"/>
            </a:xfrm>
            <a:custGeom>
              <a:avLst/>
              <a:gdLst>
                <a:gd name="T0" fmla="*/ 203 w 203"/>
                <a:gd name="T1" fmla="*/ 24 h 54"/>
                <a:gd name="T2" fmla="*/ 0 w 203"/>
                <a:gd name="T3" fmla="*/ 54 h 54"/>
                <a:gd name="T4" fmla="*/ 0 w 203"/>
                <a:gd name="T5" fmla="*/ 24 h 54"/>
                <a:gd name="T6" fmla="*/ 0 w 203"/>
                <a:gd name="T7" fmla="*/ 0 h 54"/>
                <a:gd name="T8" fmla="*/ 203 w 203"/>
                <a:gd name="T9" fmla="*/ 24 h 54"/>
                <a:gd name="T10" fmla="*/ 0 60000 65536"/>
                <a:gd name="T11" fmla="*/ 0 60000 65536"/>
                <a:gd name="T12" fmla="*/ 0 60000 65536"/>
                <a:gd name="T13" fmla="*/ 0 60000 65536"/>
                <a:gd name="T14" fmla="*/ 0 60000 65536"/>
                <a:gd name="T15" fmla="*/ 0 w 203"/>
                <a:gd name="T16" fmla="*/ 0 h 54"/>
                <a:gd name="T17" fmla="*/ 203 w 203"/>
                <a:gd name="T18" fmla="*/ 54 h 54"/>
              </a:gdLst>
              <a:ahLst/>
              <a:cxnLst>
                <a:cxn ang="T10">
                  <a:pos x="T0" y="T1"/>
                </a:cxn>
                <a:cxn ang="T11">
                  <a:pos x="T2" y="T3"/>
                </a:cxn>
                <a:cxn ang="T12">
                  <a:pos x="T4" y="T5"/>
                </a:cxn>
                <a:cxn ang="T13">
                  <a:pos x="T6" y="T7"/>
                </a:cxn>
                <a:cxn ang="T14">
                  <a:pos x="T8" y="T9"/>
                </a:cxn>
              </a:cxnLst>
              <a:rect l="T15" t="T16" r="T17" b="T18"/>
              <a:pathLst>
                <a:path w="203" h="54">
                  <a:moveTo>
                    <a:pt x="203" y="24"/>
                  </a:moveTo>
                  <a:lnTo>
                    <a:pt x="0" y="54"/>
                  </a:lnTo>
                  <a:lnTo>
                    <a:pt x="0" y="24"/>
                  </a:lnTo>
                  <a:lnTo>
                    <a:pt x="0" y="0"/>
                  </a:lnTo>
                  <a:lnTo>
                    <a:pt x="203" y="24"/>
                  </a:lnTo>
                  <a:close/>
                </a:path>
              </a:pathLst>
            </a:custGeom>
            <a:solidFill>
              <a:srgbClr val="000000"/>
            </a:solidFill>
            <a:ln w="9525">
              <a:noFill/>
              <a:round/>
              <a:headEnd/>
              <a:tailEnd/>
            </a:ln>
          </p:spPr>
          <p:txBody>
            <a:bodyPr/>
            <a:lstStyle/>
            <a:p>
              <a:endParaRPr lang="en-US"/>
            </a:p>
          </p:txBody>
        </p:sp>
        <p:sp>
          <p:nvSpPr>
            <p:cNvPr id="14406" name="Line 25"/>
            <p:cNvSpPr>
              <a:spLocks noChangeShapeType="1"/>
            </p:cNvSpPr>
            <p:nvPr/>
          </p:nvSpPr>
          <p:spPr bwMode="auto">
            <a:xfrm>
              <a:off x="3584" y="3078"/>
              <a:ext cx="341" cy="1"/>
            </a:xfrm>
            <a:prstGeom prst="line">
              <a:avLst/>
            </a:prstGeom>
            <a:noFill/>
            <a:ln w="33338">
              <a:solidFill>
                <a:srgbClr val="000000"/>
              </a:solidFill>
              <a:round/>
              <a:headEnd/>
              <a:tailEnd/>
            </a:ln>
          </p:spPr>
          <p:txBody>
            <a:bodyPr/>
            <a:lstStyle/>
            <a:p>
              <a:endParaRPr lang="en-US"/>
            </a:p>
          </p:txBody>
        </p:sp>
      </p:grpSp>
      <p:grpSp>
        <p:nvGrpSpPr>
          <p:cNvPr id="14354" name="Group 26"/>
          <p:cNvGrpSpPr>
            <a:grpSpLocks/>
          </p:cNvGrpSpPr>
          <p:nvPr/>
        </p:nvGrpSpPr>
        <p:grpSpPr bwMode="auto">
          <a:xfrm>
            <a:off x="947738" y="3867150"/>
            <a:ext cx="136525" cy="485775"/>
            <a:chOff x="597" y="2436"/>
            <a:chExt cx="86" cy="306"/>
          </a:xfrm>
        </p:grpSpPr>
        <p:sp>
          <p:nvSpPr>
            <p:cNvPr id="14403" name="Freeform 27"/>
            <p:cNvSpPr>
              <a:spLocks/>
            </p:cNvSpPr>
            <p:nvPr/>
          </p:nvSpPr>
          <p:spPr bwMode="auto">
            <a:xfrm>
              <a:off x="597" y="2436"/>
              <a:ext cx="86" cy="114"/>
            </a:xfrm>
            <a:custGeom>
              <a:avLst/>
              <a:gdLst>
                <a:gd name="T0" fmla="*/ 43 w 86"/>
                <a:gd name="T1" fmla="*/ 0 h 114"/>
                <a:gd name="T2" fmla="*/ 86 w 86"/>
                <a:gd name="T3" fmla="*/ 114 h 114"/>
                <a:gd name="T4" fmla="*/ 43 w 86"/>
                <a:gd name="T5" fmla="*/ 114 h 114"/>
                <a:gd name="T6" fmla="*/ 0 w 86"/>
                <a:gd name="T7" fmla="*/ 114 h 114"/>
                <a:gd name="T8" fmla="*/ 43 w 86"/>
                <a:gd name="T9" fmla="*/ 0 h 114"/>
                <a:gd name="T10" fmla="*/ 0 60000 65536"/>
                <a:gd name="T11" fmla="*/ 0 60000 65536"/>
                <a:gd name="T12" fmla="*/ 0 60000 65536"/>
                <a:gd name="T13" fmla="*/ 0 60000 65536"/>
                <a:gd name="T14" fmla="*/ 0 60000 65536"/>
                <a:gd name="T15" fmla="*/ 0 w 86"/>
                <a:gd name="T16" fmla="*/ 0 h 114"/>
                <a:gd name="T17" fmla="*/ 86 w 86"/>
                <a:gd name="T18" fmla="*/ 114 h 114"/>
              </a:gdLst>
              <a:ahLst/>
              <a:cxnLst>
                <a:cxn ang="T10">
                  <a:pos x="T0" y="T1"/>
                </a:cxn>
                <a:cxn ang="T11">
                  <a:pos x="T2" y="T3"/>
                </a:cxn>
                <a:cxn ang="T12">
                  <a:pos x="T4" y="T5"/>
                </a:cxn>
                <a:cxn ang="T13">
                  <a:pos x="T6" y="T7"/>
                </a:cxn>
                <a:cxn ang="T14">
                  <a:pos x="T8" y="T9"/>
                </a:cxn>
              </a:cxnLst>
              <a:rect l="T15" t="T16" r="T17" b="T18"/>
              <a:pathLst>
                <a:path w="86" h="114">
                  <a:moveTo>
                    <a:pt x="43" y="0"/>
                  </a:moveTo>
                  <a:lnTo>
                    <a:pt x="86" y="114"/>
                  </a:lnTo>
                  <a:lnTo>
                    <a:pt x="43" y="114"/>
                  </a:lnTo>
                  <a:lnTo>
                    <a:pt x="0" y="114"/>
                  </a:lnTo>
                  <a:lnTo>
                    <a:pt x="43" y="0"/>
                  </a:lnTo>
                  <a:close/>
                </a:path>
              </a:pathLst>
            </a:custGeom>
            <a:noFill/>
            <a:ln w="9525">
              <a:noFill/>
              <a:round/>
              <a:headEnd/>
              <a:tailEnd/>
            </a:ln>
          </p:spPr>
          <p:txBody>
            <a:bodyPr/>
            <a:lstStyle/>
            <a:p>
              <a:endParaRPr lang="en-US"/>
            </a:p>
          </p:txBody>
        </p:sp>
        <p:sp>
          <p:nvSpPr>
            <p:cNvPr id="14404" name="Line 28"/>
            <p:cNvSpPr>
              <a:spLocks noChangeShapeType="1"/>
            </p:cNvSpPr>
            <p:nvPr/>
          </p:nvSpPr>
          <p:spPr bwMode="auto">
            <a:xfrm flipV="1">
              <a:off x="640" y="2550"/>
              <a:ext cx="1" cy="192"/>
            </a:xfrm>
            <a:prstGeom prst="line">
              <a:avLst/>
            </a:prstGeom>
            <a:noFill/>
            <a:ln w="33338">
              <a:solidFill>
                <a:srgbClr val="000000"/>
              </a:solidFill>
              <a:round/>
              <a:headEnd/>
              <a:tailEnd/>
            </a:ln>
          </p:spPr>
          <p:txBody>
            <a:bodyPr/>
            <a:lstStyle/>
            <a:p>
              <a:endParaRPr lang="en-US"/>
            </a:p>
          </p:txBody>
        </p:sp>
      </p:grpSp>
      <p:grpSp>
        <p:nvGrpSpPr>
          <p:cNvPr id="14355" name="Group 29"/>
          <p:cNvGrpSpPr>
            <a:grpSpLocks/>
          </p:cNvGrpSpPr>
          <p:nvPr/>
        </p:nvGrpSpPr>
        <p:grpSpPr bwMode="auto">
          <a:xfrm>
            <a:off x="5451475" y="3867150"/>
            <a:ext cx="136525" cy="381000"/>
            <a:chOff x="3434" y="2436"/>
            <a:chExt cx="86" cy="240"/>
          </a:xfrm>
        </p:grpSpPr>
        <p:sp>
          <p:nvSpPr>
            <p:cNvPr id="14401" name="Freeform 30"/>
            <p:cNvSpPr>
              <a:spLocks/>
            </p:cNvSpPr>
            <p:nvPr/>
          </p:nvSpPr>
          <p:spPr bwMode="auto">
            <a:xfrm>
              <a:off x="3434" y="2568"/>
              <a:ext cx="86" cy="108"/>
            </a:xfrm>
            <a:custGeom>
              <a:avLst/>
              <a:gdLst>
                <a:gd name="T0" fmla="*/ 43 w 86"/>
                <a:gd name="T1" fmla="*/ 108 h 108"/>
                <a:gd name="T2" fmla="*/ 0 w 86"/>
                <a:gd name="T3" fmla="*/ 0 h 108"/>
                <a:gd name="T4" fmla="*/ 43 w 86"/>
                <a:gd name="T5" fmla="*/ 0 h 108"/>
                <a:gd name="T6" fmla="*/ 86 w 86"/>
                <a:gd name="T7" fmla="*/ 0 h 108"/>
                <a:gd name="T8" fmla="*/ 43 w 86"/>
                <a:gd name="T9" fmla="*/ 108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43" y="108"/>
                  </a:moveTo>
                  <a:lnTo>
                    <a:pt x="0" y="0"/>
                  </a:lnTo>
                  <a:lnTo>
                    <a:pt x="43" y="0"/>
                  </a:lnTo>
                  <a:lnTo>
                    <a:pt x="86" y="0"/>
                  </a:lnTo>
                  <a:lnTo>
                    <a:pt x="43" y="108"/>
                  </a:lnTo>
                  <a:close/>
                </a:path>
              </a:pathLst>
            </a:custGeom>
            <a:solidFill>
              <a:srgbClr val="000000"/>
            </a:solidFill>
            <a:ln w="12700">
              <a:solidFill>
                <a:srgbClr val="000000"/>
              </a:solidFill>
              <a:round/>
              <a:headEnd/>
              <a:tailEnd/>
            </a:ln>
          </p:spPr>
          <p:txBody>
            <a:bodyPr/>
            <a:lstStyle/>
            <a:p>
              <a:endParaRPr lang="en-US"/>
            </a:p>
          </p:txBody>
        </p:sp>
        <p:sp>
          <p:nvSpPr>
            <p:cNvPr id="14402" name="Line 31"/>
            <p:cNvSpPr>
              <a:spLocks noChangeShapeType="1"/>
            </p:cNvSpPr>
            <p:nvPr/>
          </p:nvSpPr>
          <p:spPr bwMode="auto">
            <a:xfrm>
              <a:off x="3477" y="2436"/>
              <a:ext cx="1" cy="132"/>
            </a:xfrm>
            <a:prstGeom prst="line">
              <a:avLst/>
            </a:prstGeom>
            <a:noFill/>
            <a:ln w="12700">
              <a:solidFill>
                <a:srgbClr val="000000"/>
              </a:solidFill>
              <a:round/>
              <a:headEnd/>
              <a:tailEnd/>
            </a:ln>
          </p:spPr>
          <p:txBody>
            <a:bodyPr/>
            <a:lstStyle/>
            <a:p>
              <a:endParaRPr lang="en-US"/>
            </a:p>
          </p:txBody>
        </p:sp>
      </p:grpSp>
      <p:grpSp>
        <p:nvGrpSpPr>
          <p:cNvPr id="14356" name="Group 32"/>
          <p:cNvGrpSpPr>
            <a:grpSpLocks/>
          </p:cNvGrpSpPr>
          <p:nvPr/>
        </p:nvGrpSpPr>
        <p:grpSpPr bwMode="auto">
          <a:xfrm>
            <a:off x="6045200" y="4467225"/>
            <a:ext cx="152400" cy="381000"/>
            <a:chOff x="3808" y="2814"/>
            <a:chExt cx="96" cy="240"/>
          </a:xfrm>
        </p:grpSpPr>
        <p:sp>
          <p:nvSpPr>
            <p:cNvPr id="14399" name="Freeform 33"/>
            <p:cNvSpPr>
              <a:spLocks/>
            </p:cNvSpPr>
            <p:nvPr/>
          </p:nvSpPr>
          <p:spPr bwMode="auto">
            <a:xfrm>
              <a:off x="3808" y="2946"/>
              <a:ext cx="96" cy="108"/>
            </a:xfrm>
            <a:custGeom>
              <a:avLst/>
              <a:gdLst>
                <a:gd name="T0" fmla="*/ 53 w 96"/>
                <a:gd name="T1" fmla="*/ 108 h 108"/>
                <a:gd name="T2" fmla="*/ 0 w 96"/>
                <a:gd name="T3" fmla="*/ 0 h 108"/>
                <a:gd name="T4" fmla="*/ 53 w 96"/>
                <a:gd name="T5" fmla="*/ 0 h 108"/>
                <a:gd name="T6" fmla="*/ 96 w 96"/>
                <a:gd name="T7" fmla="*/ 0 h 108"/>
                <a:gd name="T8" fmla="*/ 5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53" y="108"/>
                  </a:moveTo>
                  <a:lnTo>
                    <a:pt x="0" y="0"/>
                  </a:lnTo>
                  <a:lnTo>
                    <a:pt x="53" y="0"/>
                  </a:lnTo>
                  <a:lnTo>
                    <a:pt x="96" y="0"/>
                  </a:lnTo>
                  <a:lnTo>
                    <a:pt x="53" y="108"/>
                  </a:lnTo>
                  <a:close/>
                </a:path>
              </a:pathLst>
            </a:custGeom>
            <a:solidFill>
              <a:srgbClr val="000000"/>
            </a:solidFill>
            <a:ln w="12700">
              <a:solidFill>
                <a:srgbClr val="000000"/>
              </a:solidFill>
              <a:round/>
              <a:headEnd/>
              <a:tailEnd/>
            </a:ln>
          </p:spPr>
          <p:txBody>
            <a:bodyPr/>
            <a:lstStyle/>
            <a:p>
              <a:endParaRPr lang="en-US"/>
            </a:p>
          </p:txBody>
        </p:sp>
        <p:sp>
          <p:nvSpPr>
            <p:cNvPr id="14400" name="Line 34"/>
            <p:cNvSpPr>
              <a:spLocks noChangeShapeType="1"/>
            </p:cNvSpPr>
            <p:nvPr/>
          </p:nvSpPr>
          <p:spPr bwMode="auto">
            <a:xfrm>
              <a:off x="3861" y="2814"/>
              <a:ext cx="1" cy="132"/>
            </a:xfrm>
            <a:prstGeom prst="line">
              <a:avLst/>
            </a:prstGeom>
            <a:noFill/>
            <a:ln w="12700">
              <a:solidFill>
                <a:srgbClr val="000000"/>
              </a:solidFill>
              <a:round/>
              <a:headEnd/>
              <a:tailEnd/>
            </a:ln>
          </p:spPr>
          <p:txBody>
            <a:bodyPr/>
            <a:lstStyle/>
            <a:p>
              <a:endParaRPr lang="en-US"/>
            </a:p>
          </p:txBody>
        </p:sp>
      </p:grpSp>
      <p:grpSp>
        <p:nvGrpSpPr>
          <p:cNvPr id="14357" name="Group 35"/>
          <p:cNvGrpSpPr>
            <a:grpSpLocks/>
          </p:cNvGrpSpPr>
          <p:nvPr/>
        </p:nvGrpSpPr>
        <p:grpSpPr bwMode="auto">
          <a:xfrm>
            <a:off x="5113338" y="3305175"/>
            <a:ext cx="1355725" cy="477838"/>
            <a:chOff x="3221" y="2082"/>
            <a:chExt cx="854" cy="301"/>
          </a:xfrm>
        </p:grpSpPr>
        <p:grpSp>
          <p:nvGrpSpPr>
            <p:cNvPr id="14379" name="Group 36"/>
            <p:cNvGrpSpPr>
              <a:grpSpLocks/>
            </p:cNvGrpSpPr>
            <p:nvPr/>
          </p:nvGrpSpPr>
          <p:grpSpPr bwMode="auto">
            <a:xfrm>
              <a:off x="3221" y="2082"/>
              <a:ext cx="843" cy="1"/>
              <a:chOff x="3221" y="2082"/>
              <a:chExt cx="843" cy="1"/>
            </a:xfrm>
          </p:grpSpPr>
          <p:sp>
            <p:nvSpPr>
              <p:cNvPr id="14394" name="Line 37"/>
              <p:cNvSpPr>
                <a:spLocks noChangeShapeType="1"/>
              </p:cNvSpPr>
              <p:nvPr/>
            </p:nvSpPr>
            <p:spPr bwMode="auto">
              <a:xfrm>
                <a:off x="3221" y="2082"/>
                <a:ext cx="96" cy="1"/>
              </a:xfrm>
              <a:prstGeom prst="line">
                <a:avLst/>
              </a:prstGeom>
              <a:noFill/>
              <a:ln w="17463">
                <a:solidFill>
                  <a:srgbClr val="000000"/>
                </a:solidFill>
                <a:round/>
                <a:headEnd/>
                <a:tailEnd/>
              </a:ln>
            </p:spPr>
            <p:txBody>
              <a:bodyPr/>
              <a:lstStyle/>
              <a:p>
                <a:endParaRPr lang="en-US"/>
              </a:p>
            </p:txBody>
          </p:sp>
          <p:sp>
            <p:nvSpPr>
              <p:cNvPr id="14395" name="Line 38"/>
              <p:cNvSpPr>
                <a:spLocks noChangeShapeType="1"/>
              </p:cNvSpPr>
              <p:nvPr/>
            </p:nvSpPr>
            <p:spPr bwMode="auto">
              <a:xfrm>
                <a:off x="3434" y="2082"/>
                <a:ext cx="86" cy="1"/>
              </a:xfrm>
              <a:prstGeom prst="line">
                <a:avLst/>
              </a:prstGeom>
              <a:noFill/>
              <a:ln w="17463">
                <a:solidFill>
                  <a:srgbClr val="000000"/>
                </a:solidFill>
                <a:round/>
                <a:headEnd/>
                <a:tailEnd/>
              </a:ln>
            </p:spPr>
            <p:txBody>
              <a:bodyPr/>
              <a:lstStyle/>
              <a:p>
                <a:endParaRPr lang="en-US"/>
              </a:p>
            </p:txBody>
          </p:sp>
          <p:sp>
            <p:nvSpPr>
              <p:cNvPr id="14396" name="Line 39"/>
              <p:cNvSpPr>
                <a:spLocks noChangeShapeType="1"/>
              </p:cNvSpPr>
              <p:nvPr/>
            </p:nvSpPr>
            <p:spPr bwMode="auto">
              <a:xfrm>
                <a:off x="3637" y="2082"/>
                <a:ext cx="96" cy="1"/>
              </a:xfrm>
              <a:prstGeom prst="line">
                <a:avLst/>
              </a:prstGeom>
              <a:noFill/>
              <a:ln w="17463">
                <a:solidFill>
                  <a:srgbClr val="000000"/>
                </a:solidFill>
                <a:round/>
                <a:headEnd/>
                <a:tailEnd/>
              </a:ln>
            </p:spPr>
            <p:txBody>
              <a:bodyPr/>
              <a:lstStyle/>
              <a:p>
                <a:endParaRPr lang="en-US"/>
              </a:p>
            </p:txBody>
          </p:sp>
          <p:sp>
            <p:nvSpPr>
              <p:cNvPr id="14397" name="Line 40"/>
              <p:cNvSpPr>
                <a:spLocks noChangeShapeType="1"/>
              </p:cNvSpPr>
              <p:nvPr/>
            </p:nvSpPr>
            <p:spPr bwMode="auto">
              <a:xfrm>
                <a:off x="3850" y="2082"/>
                <a:ext cx="86" cy="1"/>
              </a:xfrm>
              <a:prstGeom prst="line">
                <a:avLst/>
              </a:prstGeom>
              <a:noFill/>
              <a:ln w="17463">
                <a:solidFill>
                  <a:srgbClr val="000000"/>
                </a:solidFill>
                <a:round/>
                <a:headEnd/>
                <a:tailEnd/>
              </a:ln>
            </p:spPr>
            <p:txBody>
              <a:bodyPr/>
              <a:lstStyle/>
              <a:p>
                <a:endParaRPr lang="en-US"/>
              </a:p>
            </p:txBody>
          </p:sp>
          <p:sp>
            <p:nvSpPr>
              <p:cNvPr id="14398" name="Line 41"/>
              <p:cNvSpPr>
                <a:spLocks noChangeShapeType="1"/>
              </p:cNvSpPr>
              <p:nvPr/>
            </p:nvSpPr>
            <p:spPr bwMode="auto">
              <a:xfrm>
                <a:off x="4053" y="2082"/>
                <a:ext cx="11" cy="1"/>
              </a:xfrm>
              <a:prstGeom prst="line">
                <a:avLst/>
              </a:prstGeom>
              <a:noFill/>
              <a:ln w="17463">
                <a:solidFill>
                  <a:srgbClr val="000000"/>
                </a:solidFill>
                <a:round/>
                <a:headEnd/>
                <a:tailEnd/>
              </a:ln>
            </p:spPr>
            <p:txBody>
              <a:bodyPr/>
              <a:lstStyle/>
              <a:p>
                <a:endParaRPr lang="en-US"/>
              </a:p>
            </p:txBody>
          </p:sp>
        </p:grpSp>
        <p:grpSp>
          <p:nvGrpSpPr>
            <p:cNvPr id="14380" name="Group 42"/>
            <p:cNvGrpSpPr>
              <a:grpSpLocks/>
            </p:cNvGrpSpPr>
            <p:nvPr/>
          </p:nvGrpSpPr>
          <p:grpSpPr bwMode="auto">
            <a:xfrm>
              <a:off x="4074" y="2082"/>
              <a:ext cx="1" cy="282"/>
              <a:chOff x="4074" y="2082"/>
              <a:chExt cx="1" cy="282"/>
            </a:xfrm>
          </p:grpSpPr>
          <p:sp>
            <p:nvSpPr>
              <p:cNvPr id="14391" name="Line 43"/>
              <p:cNvSpPr>
                <a:spLocks noChangeShapeType="1"/>
              </p:cNvSpPr>
              <p:nvPr/>
            </p:nvSpPr>
            <p:spPr bwMode="auto">
              <a:xfrm>
                <a:off x="4074" y="2082"/>
                <a:ext cx="1" cy="48"/>
              </a:xfrm>
              <a:prstGeom prst="line">
                <a:avLst/>
              </a:prstGeom>
              <a:noFill/>
              <a:ln w="17463">
                <a:solidFill>
                  <a:srgbClr val="000000"/>
                </a:solidFill>
                <a:round/>
                <a:headEnd/>
                <a:tailEnd/>
              </a:ln>
            </p:spPr>
            <p:txBody>
              <a:bodyPr/>
              <a:lstStyle/>
              <a:p>
                <a:endParaRPr lang="en-US"/>
              </a:p>
            </p:txBody>
          </p:sp>
          <p:sp>
            <p:nvSpPr>
              <p:cNvPr id="14392" name="Line 44"/>
              <p:cNvSpPr>
                <a:spLocks noChangeShapeType="1"/>
              </p:cNvSpPr>
              <p:nvPr/>
            </p:nvSpPr>
            <p:spPr bwMode="auto">
              <a:xfrm>
                <a:off x="4074" y="2196"/>
                <a:ext cx="1" cy="54"/>
              </a:xfrm>
              <a:prstGeom prst="line">
                <a:avLst/>
              </a:prstGeom>
              <a:noFill/>
              <a:ln w="17463">
                <a:solidFill>
                  <a:srgbClr val="000000"/>
                </a:solidFill>
                <a:round/>
                <a:headEnd/>
                <a:tailEnd/>
              </a:ln>
            </p:spPr>
            <p:txBody>
              <a:bodyPr/>
              <a:lstStyle/>
              <a:p>
                <a:endParaRPr lang="en-US"/>
              </a:p>
            </p:txBody>
          </p:sp>
          <p:sp>
            <p:nvSpPr>
              <p:cNvPr id="14393" name="Line 45"/>
              <p:cNvSpPr>
                <a:spLocks noChangeShapeType="1"/>
              </p:cNvSpPr>
              <p:nvPr/>
            </p:nvSpPr>
            <p:spPr bwMode="auto">
              <a:xfrm>
                <a:off x="4074" y="2316"/>
                <a:ext cx="1" cy="48"/>
              </a:xfrm>
              <a:prstGeom prst="line">
                <a:avLst/>
              </a:prstGeom>
              <a:noFill/>
              <a:ln w="17463">
                <a:solidFill>
                  <a:srgbClr val="000000"/>
                </a:solidFill>
                <a:round/>
                <a:headEnd/>
                <a:tailEnd/>
              </a:ln>
            </p:spPr>
            <p:txBody>
              <a:bodyPr/>
              <a:lstStyle/>
              <a:p>
                <a:endParaRPr lang="en-US"/>
              </a:p>
            </p:txBody>
          </p:sp>
        </p:grpSp>
        <p:grpSp>
          <p:nvGrpSpPr>
            <p:cNvPr id="14381" name="Group 46"/>
            <p:cNvGrpSpPr>
              <a:grpSpLocks/>
            </p:cNvGrpSpPr>
            <p:nvPr/>
          </p:nvGrpSpPr>
          <p:grpSpPr bwMode="auto">
            <a:xfrm>
              <a:off x="3221" y="2088"/>
              <a:ext cx="1" cy="282"/>
              <a:chOff x="3221" y="2088"/>
              <a:chExt cx="1" cy="282"/>
            </a:xfrm>
          </p:grpSpPr>
          <p:sp>
            <p:nvSpPr>
              <p:cNvPr id="14388" name="Line 47"/>
              <p:cNvSpPr>
                <a:spLocks noChangeShapeType="1"/>
              </p:cNvSpPr>
              <p:nvPr/>
            </p:nvSpPr>
            <p:spPr bwMode="auto">
              <a:xfrm>
                <a:off x="3221" y="2088"/>
                <a:ext cx="1" cy="54"/>
              </a:xfrm>
              <a:prstGeom prst="line">
                <a:avLst/>
              </a:prstGeom>
              <a:noFill/>
              <a:ln w="17463">
                <a:solidFill>
                  <a:srgbClr val="000000"/>
                </a:solidFill>
                <a:round/>
                <a:headEnd/>
                <a:tailEnd/>
              </a:ln>
            </p:spPr>
            <p:txBody>
              <a:bodyPr/>
              <a:lstStyle/>
              <a:p>
                <a:endParaRPr lang="en-US"/>
              </a:p>
            </p:txBody>
          </p:sp>
          <p:sp>
            <p:nvSpPr>
              <p:cNvPr id="14389" name="Line 48"/>
              <p:cNvSpPr>
                <a:spLocks noChangeShapeType="1"/>
              </p:cNvSpPr>
              <p:nvPr/>
            </p:nvSpPr>
            <p:spPr bwMode="auto">
              <a:xfrm>
                <a:off x="3221" y="2202"/>
                <a:ext cx="1" cy="54"/>
              </a:xfrm>
              <a:prstGeom prst="line">
                <a:avLst/>
              </a:prstGeom>
              <a:noFill/>
              <a:ln w="17463">
                <a:solidFill>
                  <a:srgbClr val="000000"/>
                </a:solidFill>
                <a:round/>
                <a:headEnd/>
                <a:tailEnd/>
              </a:ln>
            </p:spPr>
            <p:txBody>
              <a:bodyPr/>
              <a:lstStyle/>
              <a:p>
                <a:endParaRPr lang="en-US"/>
              </a:p>
            </p:txBody>
          </p:sp>
          <p:sp>
            <p:nvSpPr>
              <p:cNvPr id="14390" name="Line 49"/>
              <p:cNvSpPr>
                <a:spLocks noChangeShapeType="1"/>
              </p:cNvSpPr>
              <p:nvPr/>
            </p:nvSpPr>
            <p:spPr bwMode="auto">
              <a:xfrm>
                <a:off x="3221" y="2322"/>
                <a:ext cx="1" cy="48"/>
              </a:xfrm>
              <a:prstGeom prst="line">
                <a:avLst/>
              </a:prstGeom>
              <a:noFill/>
              <a:ln w="17463">
                <a:solidFill>
                  <a:srgbClr val="000000"/>
                </a:solidFill>
                <a:round/>
                <a:headEnd/>
                <a:tailEnd/>
              </a:ln>
            </p:spPr>
            <p:txBody>
              <a:bodyPr/>
              <a:lstStyle/>
              <a:p>
                <a:endParaRPr lang="en-US"/>
              </a:p>
            </p:txBody>
          </p:sp>
        </p:grpSp>
        <p:grpSp>
          <p:nvGrpSpPr>
            <p:cNvPr id="14382" name="Group 50"/>
            <p:cNvGrpSpPr>
              <a:grpSpLocks/>
            </p:cNvGrpSpPr>
            <p:nvPr/>
          </p:nvGrpSpPr>
          <p:grpSpPr bwMode="auto">
            <a:xfrm>
              <a:off x="3221" y="2382"/>
              <a:ext cx="843" cy="1"/>
              <a:chOff x="3221" y="2382"/>
              <a:chExt cx="843" cy="1"/>
            </a:xfrm>
          </p:grpSpPr>
          <p:sp>
            <p:nvSpPr>
              <p:cNvPr id="14383" name="Line 51"/>
              <p:cNvSpPr>
                <a:spLocks noChangeShapeType="1"/>
              </p:cNvSpPr>
              <p:nvPr/>
            </p:nvSpPr>
            <p:spPr bwMode="auto">
              <a:xfrm>
                <a:off x="3221" y="2382"/>
                <a:ext cx="96" cy="1"/>
              </a:xfrm>
              <a:prstGeom prst="line">
                <a:avLst/>
              </a:prstGeom>
              <a:noFill/>
              <a:ln w="17463">
                <a:solidFill>
                  <a:srgbClr val="000000"/>
                </a:solidFill>
                <a:round/>
                <a:headEnd/>
                <a:tailEnd/>
              </a:ln>
            </p:spPr>
            <p:txBody>
              <a:bodyPr/>
              <a:lstStyle/>
              <a:p>
                <a:endParaRPr lang="en-US"/>
              </a:p>
            </p:txBody>
          </p:sp>
          <p:sp>
            <p:nvSpPr>
              <p:cNvPr id="14384" name="Line 52"/>
              <p:cNvSpPr>
                <a:spLocks noChangeShapeType="1"/>
              </p:cNvSpPr>
              <p:nvPr/>
            </p:nvSpPr>
            <p:spPr bwMode="auto">
              <a:xfrm>
                <a:off x="3434" y="2382"/>
                <a:ext cx="86" cy="1"/>
              </a:xfrm>
              <a:prstGeom prst="line">
                <a:avLst/>
              </a:prstGeom>
              <a:noFill/>
              <a:ln w="17463">
                <a:solidFill>
                  <a:srgbClr val="000000"/>
                </a:solidFill>
                <a:round/>
                <a:headEnd/>
                <a:tailEnd/>
              </a:ln>
            </p:spPr>
            <p:txBody>
              <a:bodyPr/>
              <a:lstStyle/>
              <a:p>
                <a:endParaRPr lang="en-US"/>
              </a:p>
            </p:txBody>
          </p:sp>
          <p:sp>
            <p:nvSpPr>
              <p:cNvPr id="14385" name="Line 53"/>
              <p:cNvSpPr>
                <a:spLocks noChangeShapeType="1"/>
              </p:cNvSpPr>
              <p:nvPr/>
            </p:nvSpPr>
            <p:spPr bwMode="auto">
              <a:xfrm>
                <a:off x="3637" y="2382"/>
                <a:ext cx="96" cy="1"/>
              </a:xfrm>
              <a:prstGeom prst="line">
                <a:avLst/>
              </a:prstGeom>
              <a:noFill/>
              <a:ln w="17463">
                <a:solidFill>
                  <a:srgbClr val="000000"/>
                </a:solidFill>
                <a:round/>
                <a:headEnd/>
                <a:tailEnd/>
              </a:ln>
            </p:spPr>
            <p:txBody>
              <a:bodyPr/>
              <a:lstStyle/>
              <a:p>
                <a:endParaRPr lang="en-US"/>
              </a:p>
            </p:txBody>
          </p:sp>
          <p:sp>
            <p:nvSpPr>
              <p:cNvPr id="14386" name="Line 54"/>
              <p:cNvSpPr>
                <a:spLocks noChangeShapeType="1"/>
              </p:cNvSpPr>
              <p:nvPr/>
            </p:nvSpPr>
            <p:spPr bwMode="auto">
              <a:xfrm>
                <a:off x="3850" y="2382"/>
                <a:ext cx="86" cy="1"/>
              </a:xfrm>
              <a:prstGeom prst="line">
                <a:avLst/>
              </a:prstGeom>
              <a:noFill/>
              <a:ln w="17463">
                <a:solidFill>
                  <a:srgbClr val="000000"/>
                </a:solidFill>
                <a:round/>
                <a:headEnd/>
                <a:tailEnd/>
              </a:ln>
            </p:spPr>
            <p:txBody>
              <a:bodyPr/>
              <a:lstStyle/>
              <a:p>
                <a:endParaRPr lang="en-US"/>
              </a:p>
            </p:txBody>
          </p:sp>
          <p:sp>
            <p:nvSpPr>
              <p:cNvPr id="14387" name="Line 55"/>
              <p:cNvSpPr>
                <a:spLocks noChangeShapeType="1"/>
              </p:cNvSpPr>
              <p:nvPr/>
            </p:nvSpPr>
            <p:spPr bwMode="auto">
              <a:xfrm>
                <a:off x="4053" y="2382"/>
                <a:ext cx="11" cy="1"/>
              </a:xfrm>
              <a:prstGeom prst="line">
                <a:avLst/>
              </a:prstGeom>
              <a:noFill/>
              <a:ln w="17463">
                <a:solidFill>
                  <a:srgbClr val="000000"/>
                </a:solidFill>
                <a:round/>
                <a:headEnd/>
                <a:tailEnd/>
              </a:ln>
            </p:spPr>
            <p:txBody>
              <a:bodyPr/>
              <a:lstStyle/>
              <a:p>
                <a:endParaRPr lang="en-US"/>
              </a:p>
            </p:txBody>
          </p:sp>
        </p:grpSp>
      </p:grpSp>
      <p:sp>
        <p:nvSpPr>
          <p:cNvPr id="14358" name="Arc 56"/>
          <p:cNvSpPr>
            <a:spLocks/>
          </p:cNvSpPr>
          <p:nvPr/>
        </p:nvSpPr>
        <p:spPr bwMode="auto">
          <a:xfrm>
            <a:off x="2828925" y="2578100"/>
            <a:ext cx="476250" cy="146050"/>
          </a:xfrm>
          <a:custGeom>
            <a:avLst/>
            <a:gdLst>
              <a:gd name="T0" fmla="*/ 0 w 21619"/>
              <a:gd name="T1" fmla="*/ 0 h 21600"/>
              <a:gd name="T2" fmla="*/ 476250 w 21619"/>
              <a:gd name="T3" fmla="*/ 146050 h 21600"/>
              <a:gd name="T4" fmla="*/ 419 w 21619"/>
              <a:gd name="T5" fmla="*/ 146050 h 21600"/>
              <a:gd name="T6" fmla="*/ 0 60000 65536"/>
              <a:gd name="T7" fmla="*/ 0 60000 65536"/>
              <a:gd name="T8" fmla="*/ 0 60000 65536"/>
              <a:gd name="T9" fmla="*/ 0 w 21619"/>
              <a:gd name="T10" fmla="*/ 0 h 21600"/>
              <a:gd name="T11" fmla="*/ 21619 w 21619"/>
              <a:gd name="T12" fmla="*/ 21600 h 21600"/>
            </a:gdLst>
            <a:ahLst/>
            <a:cxnLst>
              <a:cxn ang="T6">
                <a:pos x="T0" y="T1"/>
              </a:cxn>
              <a:cxn ang="T7">
                <a:pos x="T2" y="T3"/>
              </a:cxn>
              <a:cxn ang="T8">
                <a:pos x="T4" y="T5"/>
              </a:cxn>
            </a:cxnLst>
            <a:rect l="T9" t="T10" r="T11" b="T12"/>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33338">
            <a:solidFill>
              <a:srgbClr val="000000"/>
            </a:solidFill>
            <a:round/>
            <a:headEnd/>
            <a:tailEnd/>
          </a:ln>
        </p:spPr>
        <p:txBody>
          <a:bodyPr/>
          <a:lstStyle/>
          <a:p>
            <a:endParaRPr lang="en-US"/>
          </a:p>
        </p:txBody>
      </p:sp>
      <p:sp>
        <p:nvSpPr>
          <p:cNvPr id="14359" name="Arc 57"/>
          <p:cNvSpPr>
            <a:spLocks/>
          </p:cNvSpPr>
          <p:nvPr/>
        </p:nvSpPr>
        <p:spPr bwMode="auto">
          <a:xfrm>
            <a:off x="1049338" y="2578100"/>
            <a:ext cx="1779587" cy="1022350"/>
          </a:xfrm>
          <a:custGeom>
            <a:avLst/>
            <a:gdLst>
              <a:gd name="T0" fmla="*/ 0 w 21600"/>
              <a:gd name="T1" fmla="*/ 1022350 h 21600"/>
              <a:gd name="T2" fmla="*/ 1778022 w 21600"/>
              <a:gd name="T3" fmla="*/ 0 h 21600"/>
              <a:gd name="T4" fmla="*/ 1779587 w 21600"/>
              <a:gd name="T5" fmla="*/ 1022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9" y="10"/>
                  <a:pt x="21581" y="0"/>
                </a:cubicBezTo>
              </a:path>
              <a:path w="21600" h="21600" stroke="0" extrusionOk="0">
                <a:moveTo>
                  <a:pt x="0" y="21600"/>
                </a:moveTo>
                <a:cubicBezTo>
                  <a:pt x="0" y="9678"/>
                  <a:pt x="9659" y="10"/>
                  <a:pt x="21581" y="0"/>
                </a:cubicBezTo>
                <a:lnTo>
                  <a:pt x="21600" y="21600"/>
                </a:lnTo>
                <a:close/>
              </a:path>
            </a:pathLst>
          </a:custGeom>
          <a:noFill/>
          <a:ln w="33338">
            <a:solidFill>
              <a:srgbClr val="000000"/>
            </a:solidFill>
            <a:round/>
            <a:headEnd/>
            <a:tailEnd/>
          </a:ln>
        </p:spPr>
        <p:txBody>
          <a:bodyPr/>
          <a:lstStyle/>
          <a:p>
            <a:endParaRPr lang="en-US"/>
          </a:p>
        </p:txBody>
      </p:sp>
      <p:sp>
        <p:nvSpPr>
          <p:cNvPr id="14360" name="Arc 58"/>
          <p:cNvSpPr>
            <a:spLocks/>
          </p:cNvSpPr>
          <p:nvPr/>
        </p:nvSpPr>
        <p:spPr bwMode="auto">
          <a:xfrm>
            <a:off x="1050925" y="3235325"/>
            <a:ext cx="2209800" cy="350838"/>
          </a:xfrm>
          <a:custGeom>
            <a:avLst/>
            <a:gdLst>
              <a:gd name="T0" fmla="*/ 0 w 21598"/>
              <a:gd name="T1" fmla="*/ 346079 h 21600"/>
              <a:gd name="T2" fmla="*/ 2200694 w 21598"/>
              <a:gd name="T3" fmla="*/ 0 h 21600"/>
              <a:gd name="T4" fmla="*/ 2209800 w 21598"/>
              <a:gd name="T5" fmla="*/ 350838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06"/>
                </a:moveTo>
                <a:cubicBezTo>
                  <a:pt x="159" y="9527"/>
                  <a:pt x="9728" y="48"/>
                  <a:pt x="21509" y="0"/>
                </a:cubicBezTo>
              </a:path>
              <a:path w="21598" h="21600" stroke="0" extrusionOk="0">
                <a:moveTo>
                  <a:pt x="-1" y="21306"/>
                </a:moveTo>
                <a:cubicBezTo>
                  <a:pt x="159" y="9527"/>
                  <a:pt x="9728" y="48"/>
                  <a:pt x="21509" y="0"/>
                </a:cubicBezTo>
                <a:lnTo>
                  <a:pt x="21598" y="21600"/>
                </a:lnTo>
                <a:close/>
              </a:path>
            </a:pathLst>
          </a:custGeom>
          <a:noFill/>
          <a:ln w="33338">
            <a:solidFill>
              <a:srgbClr val="000000"/>
            </a:solidFill>
            <a:round/>
            <a:headEnd/>
            <a:tailEnd/>
          </a:ln>
        </p:spPr>
        <p:txBody>
          <a:bodyPr/>
          <a:lstStyle/>
          <a:p>
            <a:endParaRPr lang="en-US"/>
          </a:p>
        </p:txBody>
      </p:sp>
      <p:sp>
        <p:nvSpPr>
          <p:cNvPr id="14361" name="Arc 59"/>
          <p:cNvSpPr>
            <a:spLocks/>
          </p:cNvSpPr>
          <p:nvPr/>
        </p:nvSpPr>
        <p:spPr bwMode="auto">
          <a:xfrm>
            <a:off x="3254375" y="3235325"/>
            <a:ext cx="1098550" cy="241300"/>
          </a:xfrm>
          <a:custGeom>
            <a:avLst/>
            <a:gdLst>
              <a:gd name="T0" fmla="*/ 0 w 21716"/>
              <a:gd name="T1" fmla="*/ 0 h 21600"/>
              <a:gd name="T2" fmla="*/ 1098550 w 21716"/>
              <a:gd name="T3" fmla="*/ 241300 h 21600"/>
              <a:gd name="T4" fmla="*/ 5868 w 21716"/>
              <a:gd name="T5" fmla="*/ 241300 h 21600"/>
              <a:gd name="T6" fmla="*/ 0 60000 65536"/>
              <a:gd name="T7" fmla="*/ 0 60000 65536"/>
              <a:gd name="T8" fmla="*/ 0 60000 65536"/>
              <a:gd name="T9" fmla="*/ 0 w 21716"/>
              <a:gd name="T10" fmla="*/ 0 h 21600"/>
              <a:gd name="T11" fmla="*/ 21716 w 21716"/>
              <a:gd name="T12" fmla="*/ 21600 h 21600"/>
            </a:gdLst>
            <a:ahLst/>
            <a:cxnLst>
              <a:cxn ang="T6">
                <a:pos x="T0" y="T1"/>
              </a:cxn>
              <a:cxn ang="T7">
                <a:pos x="T2" y="T3"/>
              </a:cxn>
              <a:cxn ang="T8">
                <a:pos x="T4" y="T5"/>
              </a:cxn>
            </a:cxnLst>
            <a:rect l="T9" t="T10" r="T11" b="T12"/>
            <a:pathLst>
              <a:path w="21716" h="21600" fill="none" extrusionOk="0">
                <a:moveTo>
                  <a:pt x="0" y="0"/>
                </a:moveTo>
                <a:cubicBezTo>
                  <a:pt x="38" y="0"/>
                  <a:pt x="77" y="-1"/>
                  <a:pt x="116" y="0"/>
                </a:cubicBezTo>
                <a:cubicBezTo>
                  <a:pt x="12045" y="0"/>
                  <a:pt x="21716" y="9670"/>
                  <a:pt x="21716" y="21600"/>
                </a:cubicBezTo>
              </a:path>
              <a:path w="21716" h="21600" stroke="0" extrusionOk="0">
                <a:moveTo>
                  <a:pt x="0" y="0"/>
                </a:moveTo>
                <a:cubicBezTo>
                  <a:pt x="38" y="0"/>
                  <a:pt x="77" y="-1"/>
                  <a:pt x="116" y="0"/>
                </a:cubicBezTo>
                <a:cubicBezTo>
                  <a:pt x="12045" y="0"/>
                  <a:pt x="21716" y="9670"/>
                  <a:pt x="21716" y="21600"/>
                </a:cubicBezTo>
                <a:lnTo>
                  <a:pt x="116" y="21600"/>
                </a:lnTo>
                <a:close/>
              </a:path>
            </a:pathLst>
          </a:custGeom>
          <a:noFill/>
          <a:ln w="33338">
            <a:solidFill>
              <a:srgbClr val="000000"/>
            </a:solidFill>
            <a:round/>
            <a:headEnd/>
            <a:tailEnd/>
          </a:ln>
        </p:spPr>
        <p:txBody>
          <a:bodyPr/>
          <a:lstStyle/>
          <a:p>
            <a:endParaRPr lang="en-US"/>
          </a:p>
        </p:txBody>
      </p:sp>
      <p:grpSp>
        <p:nvGrpSpPr>
          <p:cNvPr id="14362" name="Group 60"/>
          <p:cNvGrpSpPr>
            <a:grpSpLocks/>
          </p:cNvGrpSpPr>
          <p:nvPr/>
        </p:nvGrpSpPr>
        <p:grpSpPr bwMode="auto">
          <a:xfrm>
            <a:off x="4284663" y="3467100"/>
            <a:ext cx="117475" cy="142875"/>
            <a:chOff x="2699" y="2184"/>
            <a:chExt cx="74" cy="90"/>
          </a:xfrm>
        </p:grpSpPr>
        <p:sp>
          <p:nvSpPr>
            <p:cNvPr id="14377" name="Freeform 61"/>
            <p:cNvSpPr>
              <a:spLocks/>
            </p:cNvSpPr>
            <p:nvPr/>
          </p:nvSpPr>
          <p:spPr bwMode="auto">
            <a:xfrm>
              <a:off x="2699" y="2184"/>
              <a:ext cx="74" cy="90"/>
            </a:xfrm>
            <a:custGeom>
              <a:avLst/>
              <a:gdLst>
                <a:gd name="T0" fmla="*/ 42 w 74"/>
                <a:gd name="T1" fmla="*/ 90 h 90"/>
                <a:gd name="T2" fmla="*/ 0 w 74"/>
                <a:gd name="T3" fmla="*/ 0 h 90"/>
                <a:gd name="T4" fmla="*/ 42 w 74"/>
                <a:gd name="T5" fmla="*/ 0 h 90"/>
                <a:gd name="T6" fmla="*/ 74 w 74"/>
                <a:gd name="T7" fmla="*/ 0 h 90"/>
                <a:gd name="T8" fmla="*/ 42 w 74"/>
                <a:gd name="T9" fmla="*/ 90 h 90"/>
                <a:gd name="T10" fmla="*/ 0 60000 65536"/>
                <a:gd name="T11" fmla="*/ 0 60000 65536"/>
                <a:gd name="T12" fmla="*/ 0 60000 65536"/>
                <a:gd name="T13" fmla="*/ 0 60000 65536"/>
                <a:gd name="T14" fmla="*/ 0 60000 65536"/>
                <a:gd name="T15" fmla="*/ 0 w 74"/>
                <a:gd name="T16" fmla="*/ 0 h 90"/>
                <a:gd name="T17" fmla="*/ 74 w 74"/>
                <a:gd name="T18" fmla="*/ 90 h 90"/>
              </a:gdLst>
              <a:ahLst/>
              <a:cxnLst>
                <a:cxn ang="T10">
                  <a:pos x="T0" y="T1"/>
                </a:cxn>
                <a:cxn ang="T11">
                  <a:pos x="T2" y="T3"/>
                </a:cxn>
                <a:cxn ang="T12">
                  <a:pos x="T4" y="T5"/>
                </a:cxn>
                <a:cxn ang="T13">
                  <a:pos x="T6" y="T7"/>
                </a:cxn>
                <a:cxn ang="T14">
                  <a:pos x="T8" y="T9"/>
                </a:cxn>
              </a:cxnLst>
              <a:rect l="T15" t="T16" r="T17" b="T18"/>
              <a:pathLst>
                <a:path w="74" h="90">
                  <a:moveTo>
                    <a:pt x="42" y="90"/>
                  </a:moveTo>
                  <a:lnTo>
                    <a:pt x="0" y="0"/>
                  </a:lnTo>
                  <a:lnTo>
                    <a:pt x="42" y="0"/>
                  </a:lnTo>
                  <a:lnTo>
                    <a:pt x="74" y="0"/>
                  </a:lnTo>
                  <a:lnTo>
                    <a:pt x="42" y="90"/>
                  </a:lnTo>
                  <a:close/>
                </a:path>
              </a:pathLst>
            </a:custGeom>
            <a:solidFill>
              <a:srgbClr val="000000"/>
            </a:solidFill>
            <a:ln w="9525">
              <a:noFill/>
              <a:round/>
              <a:headEnd/>
              <a:tailEnd/>
            </a:ln>
          </p:spPr>
          <p:txBody>
            <a:bodyPr/>
            <a:lstStyle/>
            <a:p>
              <a:endParaRPr lang="en-US"/>
            </a:p>
          </p:txBody>
        </p:sp>
        <p:sp>
          <p:nvSpPr>
            <p:cNvPr id="14378" name="Line 62"/>
            <p:cNvSpPr>
              <a:spLocks noChangeShapeType="1"/>
            </p:cNvSpPr>
            <p:nvPr/>
          </p:nvSpPr>
          <p:spPr bwMode="auto">
            <a:xfrm flipV="1">
              <a:off x="2741" y="2184"/>
              <a:ext cx="1" cy="6"/>
            </a:xfrm>
            <a:prstGeom prst="line">
              <a:avLst/>
            </a:prstGeom>
            <a:noFill/>
            <a:ln w="17463">
              <a:solidFill>
                <a:srgbClr val="000000"/>
              </a:solidFill>
              <a:round/>
              <a:headEnd/>
              <a:tailEnd/>
            </a:ln>
          </p:spPr>
          <p:txBody>
            <a:bodyPr/>
            <a:lstStyle/>
            <a:p>
              <a:endParaRPr lang="en-US"/>
            </a:p>
          </p:txBody>
        </p:sp>
      </p:grpSp>
      <p:grpSp>
        <p:nvGrpSpPr>
          <p:cNvPr id="14363" name="Group 63"/>
          <p:cNvGrpSpPr>
            <a:grpSpLocks/>
          </p:cNvGrpSpPr>
          <p:nvPr/>
        </p:nvGrpSpPr>
        <p:grpSpPr bwMode="auto">
          <a:xfrm>
            <a:off x="3233738" y="2714625"/>
            <a:ext cx="152400" cy="142875"/>
            <a:chOff x="2037" y="1710"/>
            <a:chExt cx="96" cy="90"/>
          </a:xfrm>
        </p:grpSpPr>
        <p:sp>
          <p:nvSpPr>
            <p:cNvPr id="14375" name="Freeform 64"/>
            <p:cNvSpPr>
              <a:spLocks/>
            </p:cNvSpPr>
            <p:nvPr/>
          </p:nvSpPr>
          <p:spPr bwMode="auto">
            <a:xfrm>
              <a:off x="2037" y="1710"/>
              <a:ext cx="96" cy="90"/>
            </a:xfrm>
            <a:custGeom>
              <a:avLst/>
              <a:gdLst>
                <a:gd name="T0" fmla="*/ 43 w 96"/>
                <a:gd name="T1" fmla="*/ 90 h 90"/>
                <a:gd name="T2" fmla="*/ 0 w 96"/>
                <a:gd name="T3" fmla="*/ 0 h 90"/>
                <a:gd name="T4" fmla="*/ 43 w 96"/>
                <a:gd name="T5" fmla="*/ 0 h 90"/>
                <a:gd name="T6" fmla="*/ 96 w 96"/>
                <a:gd name="T7" fmla="*/ 0 h 90"/>
                <a:gd name="T8" fmla="*/ 4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43" y="90"/>
                  </a:moveTo>
                  <a:lnTo>
                    <a:pt x="0" y="0"/>
                  </a:lnTo>
                  <a:lnTo>
                    <a:pt x="43" y="0"/>
                  </a:lnTo>
                  <a:lnTo>
                    <a:pt x="96" y="0"/>
                  </a:lnTo>
                  <a:lnTo>
                    <a:pt x="43" y="90"/>
                  </a:lnTo>
                  <a:close/>
                </a:path>
              </a:pathLst>
            </a:custGeom>
            <a:solidFill>
              <a:srgbClr val="000000"/>
            </a:solidFill>
            <a:ln w="9525">
              <a:noFill/>
              <a:round/>
              <a:headEnd/>
              <a:tailEnd/>
            </a:ln>
          </p:spPr>
          <p:txBody>
            <a:bodyPr/>
            <a:lstStyle/>
            <a:p>
              <a:endParaRPr lang="en-US"/>
            </a:p>
          </p:txBody>
        </p:sp>
        <p:sp>
          <p:nvSpPr>
            <p:cNvPr id="14376" name="Line 65"/>
            <p:cNvSpPr>
              <a:spLocks noChangeShapeType="1"/>
            </p:cNvSpPr>
            <p:nvPr/>
          </p:nvSpPr>
          <p:spPr bwMode="auto">
            <a:xfrm flipV="1">
              <a:off x="2080" y="1710"/>
              <a:ext cx="1" cy="6"/>
            </a:xfrm>
            <a:prstGeom prst="line">
              <a:avLst/>
            </a:prstGeom>
            <a:noFill/>
            <a:ln w="17463">
              <a:solidFill>
                <a:srgbClr val="000000"/>
              </a:solidFill>
              <a:round/>
              <a:headEnd/>
              <a:tailEnd/>
            </a:ln>
          </p:spPr>
          <p:txBody>
            <a:bodyPr/>
            <a:lstStyle/>
            <a:p>
              <a:endParaRPr lang="en-US"/>
            </a:p>
          </p:txBody>
        </p:sp>
      </p:grpSp>
      <p:sp>
        <p:nvSpPr>
          <p:cNvPr id="14364" name="Rectangle 66"/>
          <p:cNvSpPr>
            <a:spLocks noChangeArrowheads="1"/>
          </p:cNvSpPr>
          <p:nvPr/>
        </p:nvSpPr>
        <p:spPr bwMode="auto">
          <a:xfrm>
            <a:off x="322263" y="4752975"/>
            <a:ext cx="2624137" cy="200025"/>
          </a:xfrm>
          <a:prstGeom prst="rect">
            <a:avLst/>
          </a:prstGeom>
          <a:solidFill>
            <a:srgbClr val="FFFFFF"/>
          </a:solidFill>
          <a:ln w="9525">
            <a:noFill/>
            <a:miter lim="800000"/>
            <a:headEnd/>
            <a:tailEnd/>
          </a:ln>
        </p:spPr>
        <p:txBody>
          <a:bodyPr/>
          <a:lstStyle/>
          <a:p>
            <a:endParaRPr lang="en-US"/>
          </a:p>
        </p:txBody>
      </p:sp>
      <p:sp>
        <p:nvSpPr>
          <p:cNvPr id="14365" name="Rectangle 67"/>
          <p:cNvSpPr>
            <a:spLocks noChangeArrowheads="1"/>
          </p:cNvSpPr>
          <p:nvPr/>
        </p:nvSpPr>
        <p:spPr bwMode="auto">
          <a:xfrm>
            <a:off x="338138" y="4733925"/>
            <a:ext cx="1995487"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Extrinsic Pathway</a:t>
            </a:r>
            <a:endParaRPr lang="en-GB" sz="3600">
              <a:latin typeface="Times New Roman" pitchFamily="18" charset="0"/>
            </a:endParaRPr>
          </a:p>
        </p:txBody>
      </p:sp>
      <p:grpSp>
        <p:nvGrpSpPr>
          <p:cNvPr id="14366" name="Group 68"/>
          <p:cNvGrpSpPr>
            <a:grpSpLocks/>
          </p:cNvGrpSpPr>
          <p:nvPr/>
        </p:nvGrpSpPr>
        <p:grpSpPr bwMode="auto">
          <a:xfrm>
            <a:off x="660400" y="3695700"/>
            <a:ext cx="808038" cy="244475"/>
            <a:chOff x="416" y="2328"/>
            <a:chExt cx="509" cy="154"/>
          </a:xfrm>
        </p:grpSpPr>
        <p:sp>
          <p:nvSpPr>
            <p:cNvPr id="14373" name="Rectangle 69"/>
            <p:cNvSpPr>
              <a:spLocks noChangeArrowheads="1"/>
            </p:cNvSpPr>
            <p:nvPr/>
          </p:nvSpPr>
          <p:spPr bwMode="auto">
            <a:xfrm>
              <a:off x="619" y="2328"/>
              <a:ext cx="306"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4374" name="Rectangle 70"/>
            <p:cNvSpPr>
              <a:spLocks noChangeArrowheads="1"/>
            </p:cNvSpPr>
            <p:nvPr/>
          </p:nvSpPr>
          <p:spPr bwMode="auto">
            <a:xfrm>
              <a:off x="416" y="2328"/>
              <a:ext cx="19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grpSp>
      <p:sp>
        <p:nvSpPr>
          <p:cNvPr id="14367" name="Rectangle 71"/>
          <p:cNvSpPr>
            <a:spLocks noChangeArrowheads="1"/>
          </p:cNvSpPr>
          <p:nvPr/>
        </p:nvSpPr>
        <p:spPr bwMode="auto">
          <a:xfrm>
            <a:off x="931863" y="4419600"/>
            <a:ext cx="11430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Geneva" charset="0"/>
              </a:rPr>
              <a:t>+</a:t>
            </a:r>
            <a:endParaRPr lang="en-GB" sz="3600">
              <a:latin typeface="Times New Roman" pitchFamily="18" charset="0"/>
            </a:endParaRPr>
          </a:p>
        </p:txBody>
      </p:sp>
      <p:grpSp>
        <p:nvGrpSpPr>
          <p:cNvPr id="14368" name="Group 72"/>
          <p:cNvGrpSpPr>
            <a:grpSpLocks/>
          </p:cNvGrpSpPr>
          <p:nvPr/>
        </p:nvGrpSpPr>
        <p:grpSpPr bwMode="auto">
          <a:xfrm>
            <a:off x="5299075" y="3343275"/>
            <a:ext cx="409575" cy="282575"/>
            <a:chOff x="3338" y="2106"/>
            <a:chExt cx="258" cy="178"/>
          </a:xfrm>
        </p:grpSpPr>
        <p:sp>
          <p:nvSpPr>
            <p:cNvPr id="14371" name="Rectangle 73"/>
            <p:cNvSpPr>
              <a:spLocks noChangeArrowheads="1"/>
            </p:cNvSpPr>
            <p:nvPr/>
          </p:nvSpPr>
          <p:spPr bwMode="auto">
            <a:xfrm>
              <a:off x="3338" y="2130"/>
              <a:ext cx="14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Ca</a:t>
              </a:r>
              <a:endParaRPr lang="en-GB" sz="3600">
                <a:latin typeface="Times New Roman" pitchFamily="18" charset="0"/>
              </a:endParaRPr>
            </a:p>
          </p:txBody>
        </p:sp>
        <p:sp>
          <p:nvSpPr>
            <p:cNvPr id="14372" name="Rectangle 74"/>
            <p:cNvSpPr>
              <a:spLocks noChangeArrowheads="1"/>
            </p:cNvSpPr>
            <p:nvPr/>
          </p:nvSpPr>
          <p:spPr bwMode="auto">
            <a:xfrm>
              <a:off x="3488" y="2106"/>
              <a:ext cx="108" cy="115"/>
            </a:xfrm>
            <a:prstGeom prst="rect">
              <a:avLst/>
            </a:prstGeom>
            <a:noFill/>
            <a:ln w="9525">
              <a:noFill/>
              <a:miter lim="800000"/>
              <a:headEnd/>
              <a:tailEnd/>
            </a:ln>
          </p:spPr>
          <p:txBody>
            <a:bodyPr wrap="none" lIns="0" tIns="0" rIns="0" bIns="0">
              <a:spAutoFit/>
            </a:bodyPr>
            <a:lstStyle/>
            <a:p>
              <a:pPr defTabSz="762000" eaLnBrk="0" hangingPunct="0"/>
              <a:r>
                <a:rPr lang="en-GB" sz="1200">
                  <a:solidFill>
                    <a:srgbClr val="000000"/>
                  </a:solidFill>
                  <a:latin typeface="Times" charset="0"/>
                </a:rPr>
                <a:t>++</a:t>
              </a:r>
              <a:endParaRPr lang="en-GB" sz="3600">
                <a:latin typeface="Times New Roman" pitchFamily="18" charset="0"/>
              </a:endParaRPr>
            </a:p>
          </p:txBody>
        </p:sp>
      </p:grpSp>
      <p:sp>
        <p:nvSpPr>
          <p:cNvPr id="14369" name="Rectangle 75"/>
          <p:cNvSpPr>
            <a:spLocks noChangeArrowheads="1"/>
          </p:cNvSpPr>
          <p:nvPr/>
        </p:nvSpPr>
        <p:spPr bwMode="auto">
          <a:xfrm>
            <a:off x="6477000" y="1066800"/>
            <a:ext cx="1938338"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Intrinsic Pathway</a:t>
            </a:r>
            <a:endParaRPr lang="en-GB" sz="3600">
              <a:latin typeface="Times New Roman" pitchFamily="18" charset="0"/>
            </a:endParaRPr>
          </a:p>
        </p:txBody>
      </p:sp>
      <p:sp>
        <p:nvSpPr>
          <p:cNvPr id="14370" name="Rectangle 76"/>
          <p:cNvSpPr>
            <a:spLocks noChangeArrowheads="1"/>
          </p:cNvSpPr>
          <p:nvPr/>
        </p:nvSpPr>
        <p:spPr bwMode="auto">
          <a:xfrm>
            <a:off x="3962400" y="2743200"/>
            <a:ext cx="41751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a:t>
            </a:r>
            <a:endParaRPr lang="en-GB" sz="36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02f1"/>
          <p:cNvPicPr>
            <a:picLocks noChangeAspect="1" noChangeArrowheads="1"/>
          </p:cNvPicPr>
          <p:nvPr/>
        </p:nvPicPr>
        <p:blipFill>
          <a:blip r:embed="rId3" cstate="print"/>
          <a:srcRect/>
          <a:stretch>
            <a:fillRect/>
          </a:stretch>
        </p:blipFill>
        <p:spPr bwMode="auto">
          <a:xfrm>
            <a:off x="1500188" y="1485900"/>
            <a:ext cx="5483225" cy="5360988"/>
          </a:xfrm>
          <a:prstGeom prst="rect">
            <a:avLst/>
          </a:prstGeom>
          <a:noFill/>
          <a:ln w="9525">
            <a:noFill/>
            <a:miter lim="800000"/>
            <a:headEnd/>
            <a:tailEnd/>
          </a:ln>
        </p:spPr>
      </p:pic>
      <p:sp>
        <p:nvSpPr>
          <p:cNvPr id="63491" name="Text Box 3"/>
          <p:cNvSpPr txBox="1">
            <a:spLocks noChangeArrowheads="1"/>
          </p:cNvSpPr>
          <p:nvPr/>
        </p:nvSpPr>
        <p:spPr bwMode="auto">
          <a:xfrm>
            <a:off x="251520" y="452438"/>
            <a:ext cx="8824788" cy="707886"/>
          </a:xfrm>
          <a:prstGeom prst="rect">
            <a:avLst/>
          </a:prstGeom>
          <a:noFill/>
          <a:ln w="9525">
            <a:solidFill>
              <a:srgbClr val="FF0000"/>
            </a:solidFill>
            <a:miter lim="800000"/>
            <a:headEnd/>
            <a:tailEnd/>
          </a:ln>
        </p:spPr>
        <p:txBody>
          <a:bodyPr wrap="none">
            <a:spAutoFit/>
          </a:bodyPr>
          <a:lstStyle/>
          <a:p>
            <a:pPr eaLnBrk="0" hangingPunct="0"/>
            <a:r>
              <a:rPr lang="en-GB" sz="4000" dirty="0">
                <a:latin typeface="Franklin Gothic Book" pitchFamily="34" charset="0"/>
              </a:rPr>
              <a:t>Factor VIII and recurrence of thrombosis</a:t>
            </a:r>
          </a:p>
        </p:txBody>
      </p:sp>
      <p:sp>
        <p:nvSpPr>
          <p:cNvPr id="63492" name="Text Box 4"/>
          <p:cNvSpPr txBox="1">
            <a:spLocks noChangeArrowheads="1"/>
          </p:cNvSpPr>
          <p:nvPr/>
        </p:nvSpPr>
        <p:spPr bwMode="auto">
          <a:xfrm>
            <a:off x="7739063" y="6308725"/>
            <a:ext cx="1066800" cy="336550"/>
          </a:xfrm>
          <a:prstGeom prst="rect">
            <a:avLst/>
          </a:prstGeom>
          <a:noFill/>
          <a:ln w="9525">
            <a:noFill/>
            <a:miter lim="800000"/>
            <a:headEnd/>
            <a:tailEnd/>
          </a:ln>
        </p:spPr>
        <p:txBody>
          <a:bodyPr wrap="none">
            <a:spAutoFit/>
          </a:bodyPr>
          <a:lstStyle/>
          <a:p>
            <a:pPr eaLnBrk="0" hangingPunct="0"/>
            <a:r>
              <a:rPr lang="en-GB" sz="1600" b="1"/>
              <a:t>Kyrle 2000</a:t>
            </a:r>
          </a:p>
        </p:txBody>
      </p:sp>
      <p:sp>
        <p:nvSpPr>
          <p:cNvPr id="63493" name="Text Box 5"/>
          <p:cNvSpPr txBox="1">
            <a:spLocks noChangeArrowheads="1"/>
          </p:cNvSpPr>
          <p:nvPr/>
        </p:nvSpPr>
        <p:spPr bwMode="auto">
          <a:xfrm>
            <a:off x="7124700" y="3260725"/>
            <a:ext cx="1377950" cy="366713"/>
          </a:xfrm>
          <a:prstGeom prst="rect">
            <a:avLst/>
          </a:prstGeom>
          <a:noFill/>
          <a:ln w="9525">
            <a:noFill/>
            <a:miter lim="800000"/>
            <a:headEnd/>
            <a:tailEnd/>
          </a:ln>
        </p:spPr>
        <p:txBody>
          <a:bodyPr>
            <a:spAutoFit/>
          </a:bodyPr>
          <a:lstStyle/>
          <a:p>
            <a:r>
              <a:rPr lang="en-GB">
                <a:latin typeface="Verdana" pitchFamily="34" charset="0"/>
              </a:rPr>
              <a:t>(&gt;234 u/dl)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07504" y="333375"/>
            <a:ext cx="8884420" cy="646331"/>
          </a:xfrm>
          <a:prstGeom prst="rect">
            <a:avLst/>
          </a:prstGeom>
          <a:noFill/>
          <a:ln w="9525">
            <a:solidFill>
              <a:srgbClr val="FF0000"/>
            </a:solidFill>
            <a:miter lim="800000"/>
            <a:headEnd/>
            <a:tailEnd/>
          </a:ln>
        </p:spPr>
        <p:txBody>
          <a:bodyPr wrap="none">
            <a:spAutoFit/>
          </a:bodyPr>
          <a:lstStyle/>
          <a:p>
            <a:pPr eaLnBrk="0" hangingPunct="0"/>
            <a:r>
              <a:rPr lang="en-GB" sz="3600" dirty="0">
                <a:latin typeface="Franklin Gothic Book" pitchFamily="34" charset="0"/>
              </a:rPr>
              <a:t>FVIII in the population: Caerphilly heart study</a:t>
            </a:r>
          </a:p>
        </p:txBody>
      </p:sp>
      <p:sp>
        <p:nvSpPr>
          <p:cNvPr id="64515" name="Text Box 3"/>
          <p:cNvSpPr txBox="1">
            <a:spLocks noChangeArrowheads="1"/>
          </p:cNvSpPr>
          <p:nvPr/>
        </p:nvSpPr>
        <p:spPr bwMode="auto">
          <a:xfrm>
            <a:off x="7585075" y="6356350"/>
            <a:ext cx="1266825" cy="336550"/>
          </a:xfrm>
          <a:prstGeom prst="rect">
            <a:avLst/>
          </a:prstGeom>
          <a:noFill/>
          <a:ln w="9525">
            <a:noFill/>
            <a:miter lim="800000"/>
            <a:headEnd/>
            <a:tailEnd/>
          </a:ln>
        </p:spPr>
        <p:txBody>
          <a:bodyPr wrap="none">
            <a:spAutoFit/>
          </a:bodyPr>
          <a:lstStyle/>
          <a:p>
            <a:pPr eaLnBrk="0" hangingPunct="0"/>
            <a:r>
              <a:rPr lang="en-GB" sz="1600" b="1"/>
              <a:t>Rumley 1999</a:t>
            </a:r>
          </a:p>
        </p:txBody>
      </p:sp>
      <p:sp>
        <p:nvSpPr>
          <p:cNvPr id="64516" name="Line 4"/>
          <p:cNvSpPr>
            <a:spLocks noChangeShapeType="1"/>
          </p:cNvSpPr>
          <p:nvPr/>
        </p:nvSpPr>
        <p:spPr bwMode="auto">
          <a:xfrm>
            <a:off x="1560513" y="1503363"/>
            <a:ext cx="0" cy="2425700"/>
          </a:xfrm>
          <a:prstGeom prst="line">
            <a:avLst/>
          </a:prstGeom>
          <a:noFill/>
          <a:ln w="9525">
            <a:solidFill>
              <a:schemeClr val="tx1"/>
            </a:solidFill>
            <a:round/>
            <a:headEnd/>
            <a:tailEnd/>
          </a:ln>
        </p:spPr>
        <p:txBody>
          <a:bodyPr/>
          <a:lstStyle/>
          <a:p>
            <a:endParaRPr lang="en-US"/>
          </a:p>
        </p:txBody>
      </p:sp>
      <p:sp>
        <p:nvSpPr>
          <p:cNvPr id="64517" name="Line 5"/>
          <p:cNvSpPr>
            <a:spLocks noChangeShapeType="1"/>
          </p:cNvSpPr>
          <p:nvPr/>
        </p:nvSpPr>
        <p:spPr bwMode="auto">
          <a:xfrm flipV="1">
            <a:off x="1563688" y="3860800"/>
            <a:ext cx="3328987" cy="0"/>
          </a:xfrm>
          <a:prstGeom prst="line">
            <a:avLst/>
          </a:prstGeom>
          <a:noFill/>
          <a:ln w="9525">
            <a:solidFill>
              <a:schemeClr val="tx1"/>
            </a:solidFill>
            <a:round/>
            <a:headEnd/>
            <a:tailEnd/>
          </a:ln>
        </p:spPr>
        <p:txBody>
          <a:bodyPr/>
          <a:lstStyle/>
          <a:p>
            <a:endParaRPr lang="en-US"/>
          </a:p>
        </p:txBody>
      </p:sp>
      <p:sp>
        <p:nvSpPr>
          <p:cNvPr id="64518" name="Rectangle 6"/>
          <p:cNvSpPr>
            <a:spLocks noChangeArrowheads="1"/>
          </p:cNvSpPr>
          <p:nvPr/>
        </p:nvSpPr>
        <p:spPr bwMode="auto">
          <a:xfrm>
            <a:off x="2100263" y="3525838"/>
            <a:ext cx="254000" cy="3333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19" name="Rectangle 7"/>
          <p:cNvSpPr>
            <a:spLocks noChangeArrowheads="1"/>
          </p:cNvSpPr>
          <p:nvPr/>
        </p:nvSpPr>
        <p:spPr bwMode="auto">
          <a:xfrm>
            <a:off x="2352675" y="1868488"/>
            <a:ext cx="254000" cy="19907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0" name="Rectangle 8"/>
          <p:cNvSpPr>
            <a:spLocks noChangeArrowheads="1"/>
          </p:cNvSpPr>
          <p:nvPr/>
        </p:nvSpPr>
        <p:spPr bwMode="auto">
          <a:xfrm>
            <a:off x="2606675" y="1820863"/>
            <a:ext cx="254000" cy="20383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1" name="Rectangle 9"/>
          <p:cNvSpPr>
            <a:spLocks noChangeArrowheads="1"/>
          </p:cNvSpPr>
          <p:nvPr/>
        </p:nvSpPr>
        <p:spPr bwMode="auto">
          <a:xfrm>
            <a:off x="2859088" y="2954338"/>
            <a:ext cx="254000" cy="9048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2" name="Rectangle 10"/>
          <p:cNvSpPr>
            <a:spLocks noChangeArrowheads="1"/>
          </p:cNvSpPr>
          <p:nvPr/>
        </p:nvSpPr>
        <p:spPr bwMode="auto">
          <a:xfrm>
            <a:off x="3113088" y="3587750"/>
            <a:ext cx="254000" cy="271463"/>
          </a:xfrm>
          <a:prstGeom prst="rect">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64523" name="Rectangle 11"/>
          <p:cNvSpPr>
            <a:spLocks noChangeArrowheads="1"/>
          </p:cNvSpPr>
          <p:nvPr/>
        </p:nvSpPr>
        <p:spPr bwMode="auto">
          <a:xfrm>
            <a:off x="3365500" y="3732213"/>
            <a:ext cx="254000" cy="127000"/>
          </a:xfrm>
          <a:prstGeom prst="rect">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64524" name="Rectangle 12"/>
          <p:cNvSpPr>
            <a:spLocks noChangeArrowheads="1"/>
          </p:cNvSpPr>
          <p:nvPr/>
        </p:nvSpPr>
        <p:spPr bwMode="auto">
          <a:xfrm>
            <a:off x="3619500" y="3789363"/>
            <a:ext cx="254000" cy="69850"/>
          </a:xfrm>
          <a:prstGeom prst="rect">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64525" name="Rectangle 13"/>
          <p:cNvSpPr>
            <a:spLocks noChangeArrowheads="1"/>
          </p:cNvSpPr>
          <p:nvPr/>
        </p:nvSpPr>
        <p:spPr bwMode="auto">
          <a:xfrm>
            <a:off x="3871913" y="3810000"/>
            <a:ext cx="276225" cy="492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6" name="Rectangle 14"/>
          <p:cNvSpPr>
            <a:spLocks noChangeArrowheads="1"/>
          </p:cNvSpPr>
          <p:nvPr/>
        </p:nvSpPr>
        <p:spPr bwMode="auto">
          <a:xfrm>
            <a:off x="1822450" y="3810000"/>
            <a:ext cx="277813" cy="492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7" name="Text Box 15"/>
          <p:cNvSpPr txBox="1">
            <a:spLocks noChangeArrowheads="1"/>
          </p:cNvSpPr>
          <p:nvPr/>
        </p:nvSpPr>
        <p:spPr bwMode="auto">
          <a:xfrm>
            <a:off x="1724025" y="3822700"/>
            <a:ext cx="3519488" cy="244475"/>
          </a:xfrm>
          <a:prstGeom prst="rect">
            <a:avLst/>
          </a:prstGeom>
          <a:noFill/>
          <a:ln w="9525">
            <a:noFill/>
            <a:miter lim="800000"/>
            <a:headEnd/>
            <a:tailEnd/>
          </a:ln>
        </p:spPr>
        <p:txBody>
          <a:bodyPr>
            <a:spAutoFit/>
          </a:bodyPr>
          <a:lstStyle/>
          <a:p>
            <a:r>
              <a:rPr lang="en-GB" sz="1000">
                <a:latin typeface="Verdana" pitchFamily="34" charset="0"/>
              </a:rPr>
              <a:t>0           60         120      180       240        300   iu/dl</a:t>
            </a:r>
          </a:p>
        </p:txBody>
      </p:sp>
      <p:sp>
        <p:nvSpPr>
          <p:cNvPr id="64528" name="Text Box 16"/>
          <p:cNvSpPr txBox="1">
            <a:spLocks noChangeArrowheads="1"/>
          </p:cNvSpPr>
          <p:nvPr/>
        </p:nvSpPr>
        <p:spPr bwMode="auto">
          <a:xfrm>
            <a:off x="1238250" y="1444625"/>
            <a:ext cx="406400" cy="2547938"/>
          </a:xfrm>
          <a:prstGeom prst="rect">
            <a:avLst/>
          </a:prstGeom>
          <a:noFill/>
          <a:ln w="9525">
            <a:noFill/>
            <a:miter lim="800000"/>
            <a:headEnd/>
            <a:tailEnd/>
          </a:ln>
        </p:spPr>
        <p:txBody>
          <a:bodyPr wrap="none">
            <a:spAutoFit/>
          </a:bodyPr>
          <a:lstStyle/>
          <a:p>
            <a:pPr>
              <a:lnSpc>
                <a:spcPct val="95000"/>
              </a:lnSpc>
            </a:pPr>
            <a:r>
              <a:rPr lang="en-GB" sz="1000">
                <a:latin typeface="Verdana" pitchFamily="34" charset="0"/>
              </a:rPr>
              <a:t>40 -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30 -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20 -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10 -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0   -</a:t>
            </a:r>
          </a:p>
        </p:txBody>
      </p:sp>
      <p:sp>
        <p:nvSpPr>
          <p:cNvPr id="64529" name="Text Box 17"/>
          <p:cNvSpPr txBox="1">
            <a:spLocks noChangeArrowheads="1"/>
          </p:cNvSpPr>
          <p:nvPr/>
        </p:nvSpPr>
        <p:spPr bwMode="auto">
          <a:xfrm>
            <a:off x="366713" y="2687638"/>
            <a:ext cx="1039812" cy="517525"/>
          </a:xfrm>
          <a:prstGeom prst="rect">
            <a:avLst/>
          </a:prstGeom>
          <a:noFill/>
          <a:ln w="9525">
            <a:noFill/>
            <a:miter lim="800000"/>
            <a:headEnd/>
            <a:tailEnd/>
          </a:ln>
        </p:spPr>
        <p:txBody>
          <a:bodyPr wrap="none">
            <a:spAutoFit/>
          </a:bodyPr>
          <a:lstStyle/>
          <a:p>
            <a:r>
              <a:rPr lang="en-GB" sz="1400">
                <a:latin typeface="Verdana" pitchFamily="34" charset="0"/>
              </a:rPr>
              <a:t>Frequency </a:t>
            </a:r>
          </a:p>
          <a:p>
            <a:r>
              <a:rPr lang="en-GB" sz="1400">
                <a:latin typeface="Verdana" pitchFamily="34" charset="0"/>
              </a:rPr>
              <a:t>(%)</a:t>
            </a:r>
          </a:p>
        </p:txBody>
      </p:sp>
      <p:sp>
        <p:nvSpPr>
          <p:cNvPr id="64530" name="Text Box 18"/>
          <p:cNvSpPr txBox="1">
            <a:spLocks noChangeArrowheads="1"/>
          </p:cNvSpPr>
          <p:nvPr/>
        </p:nvSpPr>
        <p:spPr bwMode="auto">
          <a:xfrm>
            <a:off x="4654550" y="1771650"/>
            <a:ext cx="2149475" cy="336550"/>
          </a:xfrm>
          <a:prstGeom prst="rect">
            <a:avLst/>
          </a:prstGeom>
          <a:noFill/>
          <a:ln w="9525">
            <a:noFill/>
            <a:miter lim="800000"/>
            <a:headEnd/>
            <a:tailEnd/>
          </a:ln>
        </p:spPr>
        <p:txBody>
          <a:bodyPr wrap="none">
            <a:spAutoFit/>
          </a:bodyPr>
          <a:lstStyle/>
          <a:p>
            <a:r>
              <a:rPr lang="en-GB" sz="1600">
                <a:latin typeface="Verdana" pitchFamily="34" charset="0"/>
              </a:rPr>
              <a:t>Factor VIIIc   n=1423</a:t>
            </a:r>
          </a:p>
        </p:txBody>
      </p:sp>
      <p:sp>
        <p:nvSpPr>
          <p:cNvPr id="64531" name="Text Box 19"/>
          <p:cNvSpPr txBox="1">
            <a:spLocks noChangeArrowheads="1"/>
          </p:cNvSpPr>
          <p:nvPr/>
        </p:nvSpPr>
        <p:spPr bwMode="auto">
          <a:xfrm>
            <a:off x="4887913" y="2095500"/>
            <a:ext cx="1546225" cy="581025"/>
          </a:xfrm>
          <a:prstGeom prst="rect">
            <a:avLst/>
          </a:prstGeom>
          <a:noFill/>
          <a:ln w="9525">
            <a:noFill/>
            <a:miter lim="800000"/>
            <a:headEnd/>
            <a:tailEnd/>
          </a:ln>
        </p:spPr>
        <p:txBody>
          <a:bodyPr wrap="none">
            <a:spAutoFit/>
          </a:bodyPr>
          <a:lstStyle/>
          <a:p>
            <a:r>
              <a:rPr lang="en-GB" sz="1600">
                <a:latin typeface="Verdana" pitchFamily="34" charset="0"/>
              </a:rPr>
              <a:t>Mean = 99.05</a:t>
            </a:r>
          </a:p>
          <a:p>
            <a:r>
              <a:rPr lang="en-GB" sz="1600">
                <a:latin typeface="Verdana" pitchFamily="34" charset="0"/>
              </a:rPr>
              <a:t>Range = 7-261</a:t>
            </a:r>
          </a:p>
        </p:txBody>
      </p:sp>
      <p:sp>
        <p:nvSpPr>
          <p:cNvPr id="64532" name="Line 20"/>
          <p:cNvSpPr>
            <a:spLocks noChangeShapeType="1"/>
          </p:cNvSpPr>
          <p:nvPr/>
        </p:nvSpPr>
        <p:spPr bwMode="auto">
          <a:xfrm flipV="1">
            <a:off x="1597025" y="6454775"/>
            <a:ext cx="3328988" cy="0"/>
          </a:xfrm>
          <a:prstGeom prst="line">
            <a:avLst/>
          </a:prstGeom>
          <a:noFill/>
          <a:ln w="9525">
            <a:solidFill>
              <a:schemeClr val="tx1"/>
            </a:solidFill>
            <a:round/>
            <a:headEnd/>
            <a:tailEnd/>
          </a:ln>
        </p:spPr>
        <p:txBody>
          <a:bodyPr/>
          <a:lstStyle/>
          <a:p>
            <a:endParaRPr lang="en-US"/>
          </a:p>
        </p:txBody>
      </p:sp>
      <p:sp>
        <p:nvSpPr>
          <p:cNvPr id="64533" name="Rectangle 21"/>
          <p:cNvSpPr>
            <a:spLocks noChangeArrowheads="1"/>
          </p:cNvSpPr>
          <p:nvPr/>
        </p:nvSpPr>
        <p:spPr bwMode="auto">
          <a:xfrm>
            <a:off x="2133600" y="5586413"/>
            <a:ext cx="254000" cy="8667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34" name="Rectangle 22"/>
          <p:cNvSpPr>
            <a:spLocks noChangeArrowheads="1"/>
          </p:cNvSpPr>
          <p:nvPr/>
        </p:nvSpPr>
        <p:spPr bwMode="auto">
          <a:xfrm>
            <a:off x="2386013" y="4246563"/>
            <a:ext cx="254000" cy="22066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35" name="Rectangle 23"/>
          <p:cNvSpPr>
            <a:spLocks noChangeArrowheads="1"/>
          </p:cNvSpPr>
          <p:nvPr/>
        </p:nvSpPr>
        <p:spPr bwMode="auto">
          <a:xfrm>
            <a:off x="2640013" y="4783138"/>
            <a:ext cx="254000" cy="16700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36" name="Rectangle 24"/>
          <p:cNvSpPr>
            <a:spLocks noChangeArrowheads="1"/>
          </p:cNvSpPr>
          <p:nvPr/>
        </p:nvSpPr>
        <p:spPr bwMode="auto">
          <a:xfrm>
            <a:off x="2890838" y="5764213"/>
            <a:ext cx="254000" cy="68897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37" name="Rectangle 25"/>
          <p:cNvSpPr>
            <a:spLocks noChangeArrowheads="1"/>
          </p:cNvSpPr>
          <p:nvPr/>
        </p:nvSpPr>
        <p:spPr bwMode="auto">
          <a:xfrm>
            <a:off x="3144838" y="6308725"/>
            <a:ext cx="254000" cy="144463"/>
          </a:xfrm>
          <a:prstGeom prst="rect">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64538" name="Rectangle 26"/>
          <p:cNvSpPr>
            <a:spLocks noChangeArrowheads="1"/>
          </p:cNvSpPr>
          <p:nvPr/>
        </p:nvSpPr>
        <p:spPr bwMode="auto">
          <a:xfrm>
            <a:off x="3411538" y="6376988"/>
            <a:ext cx="254000" cy="76200"/>
          </a:xfrm>
          <a:prstGeom prst="rect">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64539" name="Rectangle 27"/>
          <p:cNvSpPr>
            <a:spLocks noChangeArrowheads="1"/>
          </p:cNvSpPr>
          <p:nvPr/>
        </p:nvSpPr>
        <p:spPr bwMode="auto">
          <a:xfrm>
            <a:off x="3678238" y="6410325"/>
            <a:ext cx="254000" cy="42863"/>
          </a:xfrm>
          <a:prstGeom prst="rect">
            <a:avLst/>
          </a:prstGeom>
          <a:solidFill>
            <a:schemeClr val="accent1"/>
          </a:solidFill>
          <a:ln w="9525">
            <a:solidFill>
              <a:schemeClr val="tx1"/>
            </a:solidFill>
            <a:miter lim="800000"/>
            <a:headEnd/>
            <a:tailEnd/>
          </a:ln>
        </p:spPr>
        <p:txBody>
          <a:bodyPr wrap="none" anchor="ctr"/>
          <a:lstStyle/>
          <a:p>
            <a:pPr algn="ctr"/>
            <a:endParaRPr lang="en-US">
              <a:latin typeface="Verdana" pitchFamily="34" charset="0"/>
            </a:endParaRPr>
          </a:p>
        </p:txBody>
      </p:sp>
      <p:sp>
        <p:nvSpPr>
          <p:cNvPr id="64540" name="Rectangle 28"/>
          <p:cNvSpPr>
            <a:spLocks noChangeArrowheads="1"/>
          </p:cNvSpPr>
          <p:nvPr/>
        </p:nvSpPr>
        <p:spPr bwMode="auto">
          <a:xfrm>
            <a:off x="3930650" y="6403975"/>
            <a:ext cx="277813" cy="492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41" name="Rectangle 29"/>
          <p:cNvSpPr>
            <a:spLocks noChangeArrowheads="1"/>
          </p:cNvSpPr>
          <p:nvPr/>
        </p:nvSpPr>
        <p:spPr bwMode="auto">
          <a:xfrm>
            <a:off x="1857375" y="6403975"/>
            <a:ext cx="276225" cy="4921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42" name="Text Box 30"/>
          <p:cNvSpPr txBox="1">
            <a:spLocks noChangeArrowheads="1"/>
          </p:cNvSpPr>
          <p:nvPr/>
        </p:nvSpPr>
        <p:spPr bwMode="auto">
          <a:xfrm>
            <a:off x="1746250" y="6454775"/>
            <a:ext cx="3708400" cy="244475"/>
          </a:xfrm>
          <a:prstGeom prst="rect">
            <a:avLst/>
          </a:prstGeom>
          <a:noFill/>
          <a:ln w="9525">
            <a:noFill/>
            <a:miter lim="800000"/>
            <a:headEnd/>
            <a:tailEnd/>
          </a:ln>
        </p:spPr>
        <p:txBody>
          <a:bodyPr>
            <a:spAutoFit/>
          </a:bodyPr>
          <a:lstStyle/>
          <a:p>
            <a:r>
              <a:rPr lang="en-GB" sz="1000">
                <a:latin typeface="Verdana" pitchFamily="34" charset="0"/>
              </a:rPr>
              <a:t>0           80         160      240     320       400   iu/dl</a:t>
            </a:r>
          </a:p>
        </p:txBody>
      </p:sp>
      <p:sp>
        <p:nvSpPr>
          <p:cNvPr id="64543" name="Text Box 31"/>
          <p:cNvSpPr txBox="1">
            <a:spLocks noChangeArrowheads="1"/>
          </p:cNvSpPr>
          <p:nvPr/>
        </p:nvSpPr>
        <p:spPr bwMode="auto">
          <a:xfrm>
            <a:off x="366713" y="4738688"/>
            <a:ext cx="1039812" cy="517525"/>
          </a:xfrm>
          <a:prstGeom prst="rect">
            <a:avLst/>
          </a:prstGeom>
          <a:noFill/>
          <a:ln w="9525">
            <a:noFill/>
            <a:miter lim="800000"/>
            <a:headEnd/>
            <a:tailEnd/>
          </a:ln>
        </p:spPr>
        <p:txBody>
          <a:bodyPr wrap="none">
            <a:spAutoFit/>
          </a:bodyPr>
          <a:lstStyle/>
          <a:p>
            <a:r>
              <a:rPr lang="en-GB" sz="1400">
                <a:latin typeface="Verdana" pitchFamily="34" charset="0"/>
              </a:rPr>
              <a:t>Frequency </a:t>
            </a:r>
          </a:p>
          <a:p>
            <a:r>
              <a:rPr lang="en-GB" sz="1400">
                <a:latin typeface="Verdana" pitchFamily="34" charset="0"/>
              </a:rPr>
              <a:t>(%)</a:t>
            </a:r>
          </a:p>
        </p:txBody>
      </p:sp>
      <p:sp>
        <p:nvSpPr>
          <p:cNvPr id="64544" name="Text Box 32"/>
          <p:cNvSpPr txBox="1">
            <a:spLocks noChangeArrowheads="1"/>
          </p:cNvSpPr>
          <p:nvPr/>
        </p:nvSpPr>
        <p:spPr bwMode="auto">
          <a:xfrm>
            <a:off x="4743450" y="4479925"/>
            <a:ext cx="2238375" cy="336550"/>
          </a:xfrm>
          <a:prstGeom prst="rect">
            <a:avLst/>
          </a:prstGeom>
          <a:noFill/>
          <a:ln w="9525">
            <a:noFill/>
            <a:miter lim="800000"/>
            <a:headEnd/>
            <a:tailEnd/>
          </a:ln>
        </p:spPr>
        <p:txBody>
          <a:bodyPr wrap="none">
            <a:spAutoFit/>
          </a:bodyPr>
          <a:lstStyle/>
          <a:p>
            <a:r>
              <a:rPr lang="en-GB" sz="1600">
                <a:latin typeface="Verdana" pitchFamily="34" charset="0"/>
              </a:rPr>
              <a:t>VWF Antigen   n=1997</a:t>
            </a:r>
          </a:p>
        </p:txBody>
      </p:sp>
      <p:sp>
        <p:nvSpPr>
          <p:cNvPr id="64545" name="Text Box 33"/>
          <p:cNvSpPr txBox="1">
            <a:spLocks noChangeArrowheads="1"/>
          </p:cNvSpPr>
          <p:nvPr/>
        </p:nvSpPr>
        <p:spPr bwMode="auto">
          <a:xfrm>
            <a:off x="4978400" y="4803775"/>
            <a:ext cx="1660525" cy="581025"/>
          </a:xfrm>
          <a:prstGeom prst="rect">
            <a:avLst/>
          </a:prstGeom>
          <a:noFill/>
          <a:ln w="9525">
            <a:noFill/>
            <a:miter lim="800000"/>
            <a:headEnd/>
            <a:tailEnd/>
          </a:ln>
        </p:spPr>
        <p:txBody>
          <a:bodyPr wrap="none">
            <a:spAutoFit/>
          </a:bodyPr>
          <a:lstStyle/>
          <a:p>
            <a:r>
              <a:rPr lang="en-GB" sz="1600">
                <a:latin typeface="Verdana" pitchFamily="34" charset="0"/>
              </a:rPr>
              <a:t>Mean = 119.7</a:t>
            </a:r>
          </a:p>
          <a:p>
            <a:r>
              <a:rPr lang="en-GB" sz="1600">
                <a:latin typeface="Verdana" pitchFamily="34" charset="0"/>
              </a:rPr>
              <a:t>Range = 28-375</a:t>
            </a:r>
          </a:p>
        </p:txBody>
      </p:sp>
      <p:sp>
        <p:nvSpPr>
          <p:cNvPr id="64546" name="Line 34"/>
          <p:cNvSpPr>
            <a:spLocks noChangeShapeType="1"/>
          </p:cNvSpPr>
          <p:nvPr/>
        </p:nvSpPr>
        <p:spPr bwMode="auto">
          <a:xfrm>
            <a:off x="1562100" y="4076700"/>
            <a:ext cx="0" cy="2425700"/>
          </a:xfrm>
          <a:prstGeom prst="line">
            <a:avLst/>
          </a:prstGeom>
          <a:noFill/>
          <a:ln w="9525">
            <a:solidFill>
              <a:schemeClr val="tx1"/>
            </a:solidFill>
            <a:round/>
            <a:headEnd/>
            <a:tailEnd/>
          </a:ln>
        </p:spPr>
        <p:txBody>
          <a:bodyPr/>
          <a:lstStyle/>
          <a:p>
            <a:endParaRPr lang="en-US"/>
          </a:p>
        </p:txBody>
      </p:sp>
      <p:sp>
        <p:nvSpPr>
          <p:cNvPr id="64547" name="Text Box 35"/>
          <p:cNvSpPr txBox="1">
            <a:spLocks noChangeArrowheads="1"/>
          </p:cNvSpPr>
          <p:nvPr/>
        </p:nvSpPr>
        <p:spPr bwMode="auto">
          <a:xfrm>
            <a:off x="1239838" y="4017963"/>
            <a:ext cx="404812" cy="2547937"/>
          </a:xfrm>
          <a:prstGeom prst="rect">
            <a:avLst/>
          </a:prstGeom>
          <a:noFill/>
          <a:ln w="9525">
            <a:noFill/>
            <a:miter lim="800000"/>
            <a:headEnd/>
            <a:tailEnd/>
          </a:ln>
        </p:spPr>
        <p:txBody>
          <a:bodyPr wrap="none">
            <a:spAutoFit/>
          </a:bodyPr>
          <a:lstStyle/>
          <a:p>
            <a:pPr>
              <a:lnSpc>
                <a:spcPct val="95000"/>
              </a:lnSpc>
            </a:pPr>
            <a:r>
              <a:rPr lang="en-GB" sz="1000">
                <a:latin typeface="Verdana" pitchFamily="34" charset="0"/>
              </a:rPr>
              <a:t>40 -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30 -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20 -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10 -</a:t>
            </a: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endParaRPr lang="en-GB" sz="1000">
              <a:latin typeface="Verdana" pitchFamily="34" charset="0"/>
            </a:endParaRPr>
          </a:p>
          <a:p>
            <a:pPr>
              <a:lnSpc>
                <a:spcPct val="95000"/>
              </a:lnSpc>
            </a:pPr>
            <a:r>
              <a:rPr lang="en-GB" sz="1000">
                <a:latin typeface="Verdana" pitchFamily="34" charset="0"/>
              </a:rPr>
              <a:t>0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95536" y="260648"/>
            <a:ext cx="8229600" cy="1143000"/>
          </a:xfrm>
          <a:ln w="38100">
            <a:solidFill>
              <a:srgbClr val="0070C0"/>
            </a:solidFill>
          </a:ln>
        </p:spPr>
        <p:txBody>
          <a:bodyPr/>
          <a:lstStyle/>
          <a:p>
            <a:pPr eaLnBrk="1" hangingPunct="1"/>
            <a:r>
              <a:rPr lang="en-GB" dirty="0" smtClean="0"/>
              <a:t>Factor V  and disease</a:t>
            </a:r>
          </a:p>
        </p:txBody>
      </p:sp>
      <p:sp>
        <p:nvSpPr>
          <p:cNvPr id="65539" name="Rectangle 3"/>
          <p:cNvSpPr>
            <a:spLocks noGrp="1" noChangeArrowheads="1"/>
          </p:cNvSpPr>
          <p:nvPr>
            <p:ph type="body" idx="1"/>
          </p:nvPr>
        </p:nvSpPr>
        <p:spPr>
          <a:xfrm>
            <a:off x="539552" y="1772816"/>
            <a:ext cx="8229600" cy="4525963"/>
          </a:xfrm>
        </p:spPr>
        <p:txBody>
          <a:bodyPr/>
          <a:lstStyle/>
          <a:p>
            <a:pPr eaLnBrk="1" hangingPunct="1"/>
            <a:r>
              <a:rPr lang="en-GB" sz="2800" dirty="0" smtClean="0"/>
              <a:t>Low levels</a:t>
            </a:r>
          </a:p>
          <a:p>
            <a:pPr lvl="1" eaLnBrk="1" hangingPunct="1"/>
            <a:r>
              <a:rPr lang="en-GB" sz="2400" dirty="0" err="1" smtClean="0"/>
              <a:t>Parahaemophilia</a:t>
            </a:r>
            <a:r>
              <a:rPr lang="en-GB" sz="2400" dirty="0" smtClean="0"/>
              <a:t>- similar bleeding pattern to haemophilia</a:t>
            </a:r>
          </a:p>
          <a:p>
            <a:pPr lvl="1" eaLnBrk="1" hangingPunct="1"/>
            <a:r>
              <a:rPr lang="en-GB" sz="2400" dirty="0" smtClean="0"/>
              <a:t>Much rarer because autosomal</a:t>
            </a:r>
          </a:p>
          <a:p>
            <a:pPr lvl="1" eaLnBrk="1" hangingPunct="1"/>
            <a:r>
              <a:rPr lang="en-GB" sz="2400" dirty="0" smtClean="0"/>
              <a:t>Complete deficiency lethal in mice</a:t>
            </a:r>
          </a:p>
          <a:p>
            <a:pPr lvl="1" eaLnBrk="1" hangingPunct="1"/>
            <a:r>
              <a:rPr lang="en-GB" sz="2400" dirty="0" smtClean="0"/>
              <a:t>Some FV stored in platelet alpha-granules</a:t>
            </a:r>
          </a:p>
          <a:p>
            <a:pPr eaLnBrk="1" hangingPunct="1"/>
            <a:r>
              <a:rPr lang="en-GB" sz="2800" dirty="0" smtClean="0"/>
              <a:t>High levels</a:t>
            </a:r>
          </a:p>
          <a:p>
            <a:pPr lvl="1" eaLnBrk="1" hangingPunct="1"/>
            <a:r>
              <a:rPr lang="en-GB" sz="2400" u="sng" dirty="0" smtClean="0"/>
              <a:t>Not</a:t>
            </a:r>
            <a:r>
              <a:rPr lang="en-GB" sz="2400" dirty="0" smtClean="0"/>
              <a:t> an acute phase reactant: much less variable than FVIII</a:t>
            </a:r>
          </a:p>
          <a:p>
            <a:pPr lvl="1" eaLnBrk="1" hangingPunct="1"/>
            <a:r>
              <a:rPr lang="en-GB" sz="2400" u="sng" dirty="0" smtClean="0"/>
              <a:t>No</a:t>
            </a:r>
            <a:r>
              <a:rPr lang="en-GB" sz="2400" dirty="0" smtClean="0"/>
              <a:t> increased risk of thrombosis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715436" cy="1143000"/>
          </a:xfrm>
        </p:spPr>
        <p:txBody>
          <a:bodyPr/>
          <a:lstStyle/>
          <a:p>
            <a:r>
              <a:rPr lang="en-GB" dirty="0" smtClean="0"/>
              <a:t>Factor V and thrombin generation</a:t>
            </a:r>
            <a:endParaRPr lang="en-US" dirty="0"/>
          </a:p>
        </p:txBody>
      </p:sp>
      <p:pic>
        <p:nvPicPr>
          <p:cNvPr id="154627" name="Picture 3"/>
          <p:cNvPicPr>
            <a:picLocks noGrp="1" noChangeAspect="1" noChangeArrowheads="1"/>
          </p:cNvPicPr>
          <p:nvPr>
            <p:ph idx="1"/>
          </p:nvPr>
        </p:nvPicPr>
        <p:blipFill>
          <a:blip r:embed="rId3" cstate="print"/>
          <a:srcRect/>
          <a:stretch>
            <a:fillRect/>
          </a:stretch>
        </p:blipFill>
        <p:spPr bwMode="auto">
          <a:xfrm>
            <a:off x="928662" y="1428736"/>
            <a:ext cx="6143668" cy="5010930"/>
          </a:xfrm>
          <a:prstGeom prst="rect">
            <a:avLst/>
          </a:prstGeom>
          <a:noFill/>
          <a:ln w="9525">
            <a:noFill/>
            <a:miter lim="800000"/>
            <a:headEnd/>
            <a:tailEnd/>
          </a:ln>
          <a:effectLst/>
        </p:spPr>
      </p:pic>
      <p:sp>
        <p:nvSpPr>
          <p:cNvPr id="7" name="TextBox 6"/>
          <p:cNvSpPr txBox="1"/>
          <p:nvPr/>
        </p:nvSpPr>
        <p:spPr>
          <a:xfrm>
            <a:off x="7035833" y="6274378"/>
            <a:ext cx="2085827" cy="461665"/>
          </a:xfrm>
          <a:prstGeom prst="rect">
            <a:avLst/>
          </a:prstGeom>
          <a:noFill/>
        </p:spPr>
        <p:txBody>
          <a:bodyPr wrap="none" rtlCol="0">
            <a:spAutoFit/>
          </a:bodyPr>
          <a:lstStyle/>
          <a:p>
            <a:r>
              <a:rPr lang="en-GB" sz="2400" dirty="0" err="1" smtClean="0"/>
              <a:t>Butenas</a:t>
            </a:r>
            <a:r>
              <a:rPr lang="en-GB" sz="2400" dirty="0" smtClean="0"/>
              <a:t> 1999</a:t>
            </a:r>
            <a:endParaRPr lang="en-US" sz="2400" dirty="0"/>
          </a:p>
        </p:txBody>
      </p:sp>
      <p:sp>
        <p:nvSpPr>
          <p:cNvPr id="8" name="Line Callout 1 7"/>
          <p:cNvSpPr/>
          <p:nvPr/>
        </p:nvSpPr>
        <p:spPr>
          <a:xfrm>
            <a:off x="7286644" y="4143380"/>
            <a:ext cx="914400" cy="612648"/>
          </a:xfrm>
          <a:prstGeom prst="borderCallout1">
            <a:avLst>
              <a:gd name="adj1" fmla="val 18750"/>
              <a:gd name="adj2" fmla="val -8333"/>
              <a:gd name="adj3" fmla="val 93843"/>
              <a:gd name="adj4" fmla="val -117500"/>
            </a:avLst>
          </a:prstGeom>
          <a:noFill/>
          <a:ln w="3810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rPr>
              <a:t>50%</a:t>
            </a:r>
            <a:endParaRPr lang="en-US" sz="2000" b="1" dirty="0">
              <a:solidFill>
                <a:srgbClr val="FF0000"/>
              </a:solidFill>
            </a:endParaRPr>
          </a:p>
        </p:txBody>
      </p:sp>
      <p:sp>
        <p:nvSpPr>
          <p:cNvPr id="9" name="Line Callout 1 8"/>
          <p:cNvSpPr/>
          <p:nvPr/>
        </p:nvSpPr>
        <p:spPr>
          <a:xfrm>
            <a:off x="7286644" y="2857496"/>
            <a:ext cx="914400" cy="612648"/>
          </a:xfrm>
          <a:prstGeom prst="borderCallout1">
            <a:avLst>
              <a:gd name="adj1" fmla="val 18750"/>
              <a:gd name="adj2" fmla="val -8333"/>
              <a:gd name="adj3" fmla="val 243097"/>
              <a:gd name="adj4" fmla="val -234166"/>
            </a:avLst>
          </a:prstGeom>
          <a:noFill/>
          <a:ln w="38100">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rPr>
              <a:t>100%</a:t>
            </a:r>
            <a:endParaRPr lang="en-US" sz="2000" b="1" dirty="0">
              <a:solidFill>
                <a:srgbClr val="FF0000"/>
              </a:solidFill>
            </a:endParaRPr>
          </a:p>
        </p:txBody>
      </p:sp>
      <p:sp>
        <p:nvSpPr>
          <p:cNvPr id="10" name="Line Callout 1 9"/>
          <p:cNvSpPr/>
          <p:nvPr/>
        </p:nvSpPr>
        <p:spPr>
          <a:xfrm>
            <a:off x="7286644" y="1857364"/>
            <a:ext cx="914400" cy="612648"/>
          </a:xfrm>
          <a:prstGeom prst="borderCallout1">
            <a:avLst>
              <a:gd name="adj1" fmla="val 18750"/>
              <a:gd name="adj2" fmla="val -8333"/>
              <a:gd name="adj3" fmla="val 156033"/>
              <a:gd name="adj4" fmla="val -352917"/>
            </a:avLst>
          </a:prstGeom>
          <a:noFill/>
          <a:ln w="44450">
            <a:solidFill>
              <a:srgbClr val="0070C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rPr>
              <a:t>150%</a:t>
            </a:r>
            <a:endParaRPr lang="en-US" sz="2000" b="1" dirty="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GB" smtClean="0"/>
              <a:t>Factor V Ag and thrombosis</a:t>
            </a:r>
          </a:p>
        </p:txBody>
      </p:sp>
      <p:pic>
        <p:nvPicPr>
          <p:cNvPr id="66563" name="Picture 3"/>
          <p:cNvPicPr>
            <a:picLocks noGrp="1" noChangeAspect="1" noChangeArrowheads="1"/>
          </p:cNvPicPr>
          <p:nvPr>
            <p:ph type="body" idx="1"/>
          </p:nvPr>
        </p:nvPicPr>
        <p:blipFill>
          <a:blip r:embed="rId3" cstate="print"/>
          <a:srcRect/>
          <a:stretch>
            <a:fillRect/>
          </a:stretch>
        </p:blipFill>
        <p:spPr>
          <a:xfrm>
            <a:off x="1042988" y="1557338"/>
            <a:ext cx="6923087" cy="4781550"/>
          </a:xfrm>
        </p:spPr>
      </p:pic>
      <p:sp>
        <p:nvSpPr>
          <p:cNvPr id="66564" name="Text Box 4"/>
          <p:cNvSpPr txBox="1">
            <a:spLocks noChangeArrowheads="1"/>
          </p:cNvSpPr>
          <p:nvPr/>
        </p:nvSpPr>
        <p:spPr bwMode="auto">
          <a:xfrm>
            <a:off x="1403350" y="5229225"/>
            <a:ext cx="6924675" cy="376238"/>
          </a:xfrm>
          <a:prstGeom prst="rect">
            <a:avLst/>
          </a:prstGeom>
          <a:noFill/>
          <a:ln w="9525">
            <a:solidFill>
              <a:srgbClr val="FF0000"/>
            </a:solidFill>
            <a:miter lim="800000"/>
            <a:headEnd/>
            <a:tailEnd/>
          </a:ln>
        </p:spPr>
        <p:txBody>
          <a:bodyPr wrap="none">
            <a:spAutoFit/>
          </a:bodyPr>
          <a:lstStyle/>
          <a:p>
            <a:r>
              <a:rPr lang="en-GB" b="1"/>
              <a:t>OR	1					1.2 (0.8-1.7)</a:t>
            </a:r>
          </a:p>
        </p:txBody>
      </p:sp>
      <p:sp>
        <p:nvSpPr>
          <p:cNvPr id="66565" name="Text Box 5"/>
          <p:cNvSpPr txBox="1">
            <a:spLocks noChangeArrowheads="1"/>
          </p:cNvSpPr>
          <p:nvPr/>
        </p:nvSpPr>
        <p:spPr bwMode="auto">
          <a:xfrm>
            <a:off x="7118350" y="6515100"/>
            <a:ext cx="1909763" cy="336550"/>
          </a:xfrm>
          <a:prstGeom prst="rect">
            <a:avLst/>
          </a:prstGeom>
          <a:noFill/>
          <a:ln w="9525">
            <a:noFill/>
            <a:miter lim="800000"/>
            <a:headEnd/>
            <a:tailEnd/>
          </a:ln>
        </p:spPr>
        <p:txBody>
          <a:bodyPr wrap="none">
            <a:spAutoFit/>
          </a:bodyPr>
          <a:lstStyle/>
          <a:p>
            <a:r>
              <a:rPr lang="en-GB" sz="1600" b="1"/>
              <a:t>Kamphuisen 2000</a:t>
            </a:r>
          </a:p>
        </p:txBody>
      </p:sp>
      <p:sp>
        <p:nvSpPr>
          <p:cNvPr id="66566" name="Rectangle 6"/>
          <p:cNvSpPr>
            <a:spLocks noChangeArrowheads="1"/>
          </p:cNvSpPr>
          <p:nvPr/>
        </p:nvSpPr>
        <p:spPr bwMode="auto">
          <a:xfrm>
            <a:off x="7812088" y="1341438"/>
            <a:ext cx="720725" cy="2663825"/>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mtClean="0"/>
              <a:t>Factor VIII</a:t>
            </a:r>
          </a:p>
        </p:txBody>
      </p:sp>
      <p:sp>
        <p:nvSpPr>
          <p:cNvPr id="67587" name="Rectangle 3"/>
          <p:cNvSpPr>
            <a:spLocks noGrp="1" noChangeArrowheads="1"/>
          </p:cNvSpPr>
          <p:nvPr>
            <p:ph type="body" idx="1"/>
          </p:nvPr>
        </p:nvSpPr>
        <p:spPr>
          <a:xfrm>
            <a:off x="179388" y="1557338"/>
            <a:ext cx="8929687" cy="4525962"/>
          </a:xfrm>
        </p:spPr>
        <p:txBody>
          <a:bodyPr/>
          <a:lstStyle/>
          <a:p>
            <a:pPr eaLnBrk="1" hangingPunct="1">
              <a:lnSpc>
                <a:spcPct val="80000"/>
              </a:lnSpc>
              <a:buFontTx/>
              <a:buNone/>
            </a:pPr>
            <a:r>
              <a:rPr lang="en-GB" sz="2000" smtClean="0"/>
              <a:t>Mr					3000000</a:t>
            </a:r>
          </a:p>
          <a:p>
            <a:pPr eaLnBrk="1" hangingPunct="1">
              <a:lnSpc>
                <a:spcPct val="80000"/>
              </a:lnSpc>
              <a:buFontTx/>
              <a:buNone/>
            </a:pPr>
            <a:r>
              <a:rPr lang="en-GB" sz="2000" smtClean="0"/>
              <a:t>Concentration			0.4nM</a:t>
            </a:r>
          </a:p>
          <a:p>
            <a:pPr eaLnBrk="1" hangingPunct="1">
              <a:lnSpc>
                <a:spcPct val="80000"/>
              </a:lnSpc>
              <a:buFontTx/>
              <a:buNone/>
            </a:pPr>
            <a:r>
              <a:rPr lang="en-GB" sz="2000" smtClean="0"/>
              <a:t>Structure			Circulates as heterodimer varying B chain</a:t>
            </a:r>
          </a:p>
          <a:p>
            <a:pPr eaLnBrk="1" hangingPunct="1">
              <a:lnSpc>
                <a:spcPct val="80000"/>
              </a:lnSpc>
              <a:buFontTx/>
              <a:buNone/>
            </a:pPr>
            <a:r>
              <a:rPr lang="en-GB" sz="2000" smtClean="0"/>
              <a:t>Synthesis			Liver and some endothelium</a:t>
            </a:r>
          </a:p>
          <a:p>
            <a:pPr eaLnBrk="1" hangingPunct="1">
              <a:lnSpc>
                <a:spcPct val="80000"/>
              </a:lnSpc>
              <a:buFontTx/>
              <a:buNone/>
            </a:pPr>
            <a:r>
              <a:rPr lang="en-GB" sz="2000" smtClean="0"/>
              <a:t>Gene				X chromosome</a:t>
            </a:r>
          </a:p>
          <a:p>
            <a:pPr eaLnBrk="1" hangingPunct="1">
              <a:lnSpc>
                <a:spcPct val="80000"/>
              </a:lnSpc>
              <a:buFontTx/>
              <a:buNone/>
            </a:pPr>
            <a:r>
              <a:rPr lang="en-GB" sz="2000" smtClean="0"/>
              <a:t>Distribution			Plasma and some endothelium</a:t>
            </a:r>
          </a:p>
          <a:p>
            <a:pPr eaLnBrk="1" hangingPunct="1">
              <a:lnSpc>
                <a:spcPct val="80000"/>
              </a:lnSpc>
              <a:buFontTx/>
              <a:buNone/>
            </a:pPr>
            <a:r>
              <a:rPr lang="en-GB" sz="2000" smtClean="0"/>
              <a:t>Mouse ko			Mod severe bleeding</a:t>
            </a:r>
          </a:p>
          <a:p>
            <a:pPr eaLnBrk="1" hangingPunct="1">
              <a:lnSpc>
                <a:spcPct val="80000"/>
              </a:lnSpc>
              <a:buFontTx/>
              <a:buNone/>
            </a:pPr>
            <a:r>
              <a:rPr lang="en-GB" sz="2000" smtClean="0"/>
              <a:t>					Human – haemophilia A</a:t>
            </a:r>
          </a:p>
          <a:p>
            <a:pPr eaLnBrk="1" hangingPunct="1">
              <a:lnSpc>
                <a:spcPct val="80000"/>
              </a:lnSpc>
              <a:buFontTx/>
              <a:buNone/>
            </a:pPr>
            <a:r>
              <a:rPr lang="en-GB" sz="2000" smtClean="0"/>
              <a:t>					(1 in 5000 males)</a:t>
            </a:r>
          </a:p>
          <a:p>
            <a:pPr eaLnBrk="1" hangingPunct="1">
              <a:lnSpc>
                <a:spcPct val="80000"/>
              </a:lnSpc>
              <a:buFontTx/>
              <a:buNone/>
            </a:pPr>
            <a:r>
              <a:rPr lang="en-GB" sz="2000" smtClean="0"/>
              <a:t>Plasma T1/2			8-12 hours (bound to VWF)</a:t>
            </a:r>
          </a:p>
          <a:p>
            <a:pPr eaLnBrk="1" hangingPunct="1">
              <a:lnSpc>
                <a:spcPct val="80000"/>
              </a:lnSpc>
              <a:buFontTx/>
              <a:buNone/>
            </a:pPr>
            <a:r>
              <a:rPr lang="en-GB" sz="2000" smtClean="0"/>
              <a:t>Activation			thrombin cleavage – heterotrimer</a:t>
            </a:r>
          </a:p>
          <a:p>
            <a:pPr eaLnBrk="1" hangingPunct="1">
              <a:lnSpc>
                <a:spcPct val="80000"/>
              </a:lnSpc>
              <a:buFontTx/>
              <a:buNone/>
            </a:pPr>
            <a:r>
              <a:rPr lang="en-GB" sz="2000" smtClean="0"/>
              <a:t>Inactivation 			Dissociation ± APC</a:t>
            </a:r>
          </a:p>
          <a:p>
            <a:pPr eaLnBrk="1" hangingPunct="1">
              <a:lnSpc>
                <a:spcPct val="80000"/>
              </a:lnSpc>
              <a:buFontTx/>
              <a:buNone/>
            </a:pPr>
            <a:r>
              <a:rPr lang="en-GB" sz="2000" smtClean="0"/>
              <a:t>Acute phase/pregnancy		Rises several fold</a:t>
            </a:r>
          </a:p>
          <a:p>
            <a:pPr eaLnBrk="1" hangingPunct="1">
              <a:lnSpc>
                <a:spcPct val="80000"/>
              </a:lnSpc>
              <a:buFontTx/>
              <a:buNone/>
            </a:pPr>
            <a:r>
              <a:rPr lang="en-GB" sz="2000" smtClean="0"/>
              <a:t>High levels			Increased risk of thrombosis</a:t>
            </a:r>
          </a:p>
          <a:p>
            <a:pPr eaLnBrk="1" hangingPunct="1">
              <a:lnSpc>
                <a:spcPct val="80000"/>
              </a:lnSpc>
              <a:buFontTx/>
              <a:buNone/>
            </a:pPr>
            <a:endParaRPr lang="en-GB" sz="2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mtClean="0"/>
              <a:t>Factor V</a:t>
            </a:r>
          </a:p>
        </p:txBody>
      </p:sp>
      <p:sp>
        <p:nvSpPr>
          <p:cNvPr id="68611" name="Rectangle 3"/>
          <p:cNvSpPr>
            <a:spLocks noGrp="1" noChangeArrowheads="1"/>
          </p:cNvSpPr>
          <p:nvPr>
            <p:ph type="body" idx="1"/>
          </p:nvPr>
        </p:nvSpPr>
        <p:spPr>
          <a:xfrm>
            <a:off x="179388" y="1557338"/>
            <a:ext cx="8929687" cy="4525962"/>
          </a:xfrm>
        </p:spPr>
        <p:txBody>
          <a:bodyPr/>
          <a:lstStyle/>
          <a:p>
            <a:pPr eaLnBrk="1" hangingPunct="1">
              <a:lnSpc>
                <a:spcPct val="80000"/>
              </a:lnSpc>
              <a:buFontTx/>
              <a:buNone/>
            </a:pPr>
            <a:r>
              <a:rPr lang="en-GB" sz="2000" smtClean="0"/>
              <a:t>Mr					3300000</a:t>
            </a:r>
          </a:p>
          <a:p>
            <a:pPr eaLnBrk="1" hangingPunct="1">
              <a:lnSpc>
                <a:spcPct val="80000"/>
              </a:lnSpc>
              <a:buFontTx/>
              <a:buNone/>
            </a:pPr>
            <a:r>
              <a:rPr lang="en-GB" sz="2000" smtClean="0"/>
              <a:t>Concentration			20nM</a:t>
            </a:r>
          </a:p>
          <a:p>
            <a:pPr eaLnBrk="1" hangingPunct="1">
              <a:lnSpc>
                <a:spcPct val="80000"/>
              </a:lnSpc>
              <a:buFontTx/>
              <a:buNone/>
            </a:pPr>
            <a:r>
              <a:rPr lang="en-GB" sz="2000" smtClean="0"/>
              <a:t>Structure			Circulates as single chain</a:t>
            </a:r>
          </a:p>
          <a:p>
            <a:pPr eaLnBrk="1" hangingPunct="1">
              <a:lnSpc>
                <a:spcPct val="80000"/>
              </a:lnSpc>
              <a:buFontTx/>
              <a:buNone/>
            </a:pPr>
            <a:r>
              <a:rPr lang="en-GB" sz="2000" smtClean="0"/>
              <a:t>Synthesis			Liver and megakaryocytes</a:t>
            </a:r>
          </a:p>
          <a:p>
            <a:pPr eaLnBrk="1" hangingPunct="1">
              <a:lnSpc>
                <a:spcPct val="80000"/>
              </a:lnSpc>
              <a:buFontTx/>
              <a:buNone/>
            </a:pPr>
            <a:r>
              <a:rPr lang="en-GB" sz="2000" smtClean="0"/>
              <a:t>Gene 				Chr 1</a:t>
            </a:r>
          </a:p>
          <a:p>
            <a:pPr eaLnBrk="1" hangingPunct="1">
              <a:lnSpc>
                <a:spcPct val="80000"/>
              </a:lnSpc>
              <a:buFontTx/>
              <a:buNone/>
            </a:pPr>
            <a:r>
              <a:rPr lang="en-GB" sz="2000" smtClean="0"/>
              <a:t>Distribution			Plasma and platelets (20%)</a:t>
            </a:r>
          </a:p>
          <a:p>
            <a:pPr eaLnBrk="1" hangingPunct="1">
              <a:lnSpc>
                <a:spcPct val="80000"/>
              </a:lnSpc>
              <a:buFontTx/>
              <a:buNone/>
            </a:pPr>
            <a:r>
              <a:rPr lang="en-GB" sz="2000" smtClean="0"/>
              <a:t>Mouse ko			Lethal (parahaemophilia)</a:t>
            </a:r>
          </a:p>
          <a:p>
            <a:pPr eaLnBrk="1" hangingPunct="1">
              <a:lnSpc>
                <a:spcPct val="80000"/>
              </a:lnSpc>
              <a:buFontTx/>
              <a:buNone/>
            </a:pPr>
            <a:r>
              <a:rPr lang="en-GB" sz="2000" smtClean="0"/>
              <a:t>					human variable but severe if absent</a:t>
            </a:r>
          </a:p>
          <a:p>
            <a:pPr eaLnBrk="1" hangingPunct="1">
              <a:lnSpc>
                <a:spcPct val="80000"/>
              </a:lnSpc>
              <a:buFontTx/>
              <a:buNone/>
            </a:pPr>
            <a:r>
              <a:rPr lang="en-GB" sz="2000" smtClean="0"/>
              <a:t>					Aut rec. 1 in 10</a:t>
            </a:r>
            <a:r>
              <a:rPr lang="en-GB" sz="2000" baseline="30000" smtClean="0"/>
              <a:t>6</a:t>
            </a:r>
            <a:r>
              <a:rPr lang="en-GB" sz="2000" smtClean="0"/>
              <a:t> </a:t>
            </a:r>
          </a:p>
          <a:p>
            <a:pPr eaLnBrk="1" hangingPunct="1">
              <a:lnSpc>
                <a:spcPct val="80000"/>
              </a:lnSpc>
              <a:buFontTx/>
              <a:buNone/>
            </a:pPr>
            <a:r>
              <a:rPr lang="en-GB" sz="2000" smtClean="0"/>
              <a:t>Plasma T1/2			20 hours (no carrier protein) ?TFPI</a:t>
            </a:r>
          </a:p>
          <a:p>
            <a:pPr eaLnBrk="1" hangingPunct="1">
              <a:lnSpc>
                <a:spcPct val="80000"/>
              </a:lnSpc>
              <a:buFontTx/>
              <a:buNone/>
            </a:pPr>
            <a:r>
              <a:rPr lang="en-GB" sz="2000" smtClean="0"/>
              <a:t>Activation			thrombin cleavage – heterodimer</a:t>
            </a:r>
          </a:p>
          <a:p>
            <a:pPr eaLnBrk="1" hangingPunct="1">
              <a:lnSpc>
                <a:spcPct val="80000"/>
              </a:lnSpc>
              <a:buFontTx/>
              <a:buNone/>
            </a:pPr>
            <a:r>
              <a:rPr lang="en-GB" sz="2000" smtClean="0"/>
              <a:t>Inactivation 			APC cleavage</a:t>
            </a:r>
          </a:p>
          <a:p>
            <a:pPr eaLnBrk="1" hangingPunct="1">
              <a:lnSpc>
                <a:spcPct val="80000"/>
              </a:lnSpc>
              <a:buFontTx/>
              <a:buNone/>
            </a:pPr>
            <a:r>
              <a:rPr lang="en-GB" sz="2000" smtClean="0"/>
              <a:t>Acute phase/pregnancy		No change</a:t>
            </a:r>
          </a:p>
          <a:p>
            <a:pPr eaLnBrk="1" hangingPunct="1">
              <a:lnSpc>
                <a:spcPct val="80000"/>
              </a:lnSpc>
              <a:buFontTx/>
              <a:buNone/>
            </a:pPr>
            <a:r>
              <a:rPr lang="en-GB" sz="2000" smtClean="0"/>
              <a:t>Elevated levels 			(unusual) no association with thrombosis.</a:t>
            </a:r>
          </a:p>
          <a:p>
            <a:pPr eaLnBrk="1" hangingPunct="1">
              <a:lnSpc>
                <a:spcPct val="80000"/>
              </a:lnSpc>
              <a:buFontTx/>
              <a:buNone/>
            </a:pPr>
            <a:endParaRPr lang="en-GB" sz="20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a:ln w="28575">
            <a:solidFill>
              <a:srgbClr val="0070C0"/>
            </a:solidFill>
          </a:ln>
        </p:spPr>
        <p:txBody>
          <a:bodyPr/>
          <a:lstStyle/>
          <a:p>
            <a:pPr eaLnBrk="1" hangingPunct="1"/>
            <a:r>
              <a:rPr lang="en-GB" sz="3600" dirty="0" smtClean="0"/>
              <a:t>Similarities between FV and FVIII</a:t>
            </a:r>
          </a:p>
        </p:txBody>
      </p:sp>
      <p:sp>
        <p:nvSpPr>
          <p:cNvPr id="69635" name="Rectangle 3"/>
          <p:cNvSpPr>
            <a:spLocks noGrp="1" noChangeArrowheads="1"/>
          </p:cNvSpPr>
          <p:nvPr>
            <p:ph type="body" idx="1"/>
          </p:nvPr>
        </p:nvSpPr>
        <p:spPr>
          <a:xfrm>
            <a:off x="685800" y="1352550"/>
            <a:ext cx="7772400" cy="4819650"/>
          </a:xfrm>
        </p:spPr>
        <p:txBody>
          <a:bodyPr/>
          <a:lstStyle/>
          <a:p>
            <a:pPr eaLnBrk="1" hangingPunct="1">
              <a:lnSpc>
                <a:spcPct val="90000"/>
              </a:lnSpc>
            </a:pPr>
            <a:r>
              <a:rPr lang="en-GB" sz="2800" smtClean="0"/>
              <a:t>Gene structure</a:t>
            </a:r>
          </a:p>
          <a:p>
            <a:pPr eaLnBrk="1" hangingPunct="1">
              <a:lnSpc>
                <a:spcPct val="90000"/>
              </a:lnSpc>
            </a:pPr>
            <a:r>
              <a:rPr lang="en-GB" sz="2800" smtClean="0"/>
              <a:t>Protein domain structure</a:t>
            </a:r>
          </a:p>
          <a:p>
            <a:pPr eaLnBrk="1" hangingPunct="1">
              <a:lnSpc>
                <a:spcPct val="90000"/>
              </a:lnSpc>
            </a:pPr>
            <a:r>
              <a:rPr lang="en-GB" sz="2800" smtClean="0"/>
              <a:t>Absence of either causes bleeding disorder</a:t>
            </a:r>
          </a:p>
          <a:p>
            <a:pPr eaLnBrk="1" hangingPunct="1">
              <a:lnSpc>
                <a:spcPct val="90000"/>
              </a:lnSpc>
            </a:pPr>
            <a:r>
              <a:rPr lang="en-GB" sz="2800" smtClean="0"/>
              <a:t>Both require specific cleavages by thrombin to become active cofactors</a:t>
            </a:r>
          </a:p>
          <a:p>
            <a:pPr eaLnBrk="1" hangingPunct="1">
              <a:lnSpc>
                <a:spcPct val="90000"/>
              </a:lnSpc>
            </a:pPr>
            <a:r>
              <a:rPr lang="en-GB" sz="2800" smtClean="0"/>
              <a:t>B domains both highly glycosylated</a:t>
            </a:r>
          </a:p>
          <a:p>
            <a:pPr eaLnBrk="1" hangingPunct="1">
              <a:lnSpc>
                <a:spcPct val="90000"/>
              </a:lnSpc>
            </a:pPr>
            <a:r>
              <a:rPr lang="en-GB" sz="2800" smtClean="0"/>
              <a:t>Both active cofactors assemble into PL-located complexes with an active serine protease, to cleave another zymogen</a:t>
            </a:r>
          </a:p>
          <a:p>
            <a:pPr eaLnBrk="1" hangingPunct="1">
              <a:lnSpc>
                <a:spcPct val="90000"/>
              </a:lnSpc>
            </a:pPr>
            <a:r>
              <a:rPr lang="en-GB" sz="2800" smtClean="0"/>
              <a:t>Activated protein C cleavage switches them both off</a:t>
            </a:r>
          </a:p>
          <a:p>
            <a:pPr eaLnBrk="1" hangingPunct="1">
              <a:lnSpc>
                <a:spcPct val="90000"/>
              </a:lnSpc>
            </a:pPr>
            <a:endParaRPr lang="en-GB" sz="2800" smtClean="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143000"/>
          </a:xfrm>
          <a:ln w="28575">
            <a:solidFill>
              <a:srgbClr val="0070C0"/>
            </a:solidFill>
          </a:ln>
        </p:spPr>
        <p:txBody>
          <a:bodyPr/>
          <a:lstStyle/>
          <a:p>
            <a:pPr eaLnBrk="1" hangingPunct="1"/>
            <a:r>
              <a:rPr lang="en-GB" sz="3600" dirty="0" smtClean="0"/>
              <a:t>Differences between FV and FVIII</a:t>
            </a:r>
          </a:p>
        </p:txBody>
      </p:sp>
      <p:sp>
        <p:nvSpPr>
          <p:cNvPr id="70659" name="Rectangle 3"/>
          <p:cNvSpPr>
            <a:spLocks noGrp="1" noChangeArrowheads="1"/>
          </p:cNvSpPr>
          <p:nvPr>
            <p:ph type="body" idx="1"/>
          </p:nvPr>
        </p:nvSpPr>
        <p:spPr>
          <a:xfrm>
            <a:off x="685800" y="1600200"/>
            <a:ext cx="7772400" cy="4686300"/>
          </a:xfrm>
        </p:spPr>
        <p:txBody>
          <a:bodyPr/>
          <a:lstStyle/>
          <a:p>
            <a:pPr eaLnBrk="1" hangingPunct="1">
              <a:lnSpc>
                <a:spcPct val="90000"/>
              </a:lnSpc>
            </a:pPr>
            <a:endParaRPr lang="en-GB" sz="2800" dirty="0" smtClean="0"/>
          </a:p>
          <a:p>
            <a:pPr eaLnBrk="1" hangingPunct="1">
              <a:lnSpc>
                <a:spcPct val="90000"/>
              </a:lnSpc>
            </a:pPr>
            <a:r>
              <a:rPr lang="en-GB" sz="2800" dirty="0" smtClean="0"/>
              <a:t>High levels of FVIII associated with thrombosis but not FV.</a:t>
            </a:r>
          </a:p>
          <a:p>
            <a:pPr eaLnBrk="1" hangingPunct="1">
              <a:lnSpc>
                <a:spcPct val="90000"/>
              </a:lnSpc>
            </a:pPr>
            <a:r>
              <a:rPr lang="en-GB" sz="2800" dirty="0" smtClean="0"/>
              <a:t>Presence of acidic peptide sequences between domains in FVIII, not FV</a:t>
            </a:r>
          </a:p>
          <a:p>
            <a:pPr eaLnBrk="1" hangingPunct="1">
              <a:lnSpc>
                <a:spcPct val="90000"/>
              </a:lnSpc>
            </a:pPr>
            <a:r>
              <a:rPr lang="en-GB" sz="2800" dirty="0" smtClean="0"/>
              <a:t>Different proteolytic cleavages for activation</a:t>
            </a:r>
          </a:p>
          <a:p>
            <a:pPr eaLnBrk="1" hangingPunct="1">
              <a:lnSpc>
                <a:spcPct val="90000"/>
              </a:lnSpc>
            </a:pPr>
            <a:r>
              <a:rPr lang="en-GB" sz="2800" dirty="0" smtClean="0"/>
              <a:t>Completely different B domain sequences</a:t>
            </a:r>
          </a:p>
          <a:p>
            <a:pPr eaLnBrk="1" hangingPunct="1">
              <a:lnSpc>
                <a:spcPct val="90000"/>
              </a:lnSpc>
            </a:pPr>
            <a:r>
              <a:rPr lang="en-GB" sz="2800" dirty="0" smtClean="0"/>
              <a:t>Interaction of FVIII with carrier protein VWF</a:t>
            </a:r>
          </a:p>
          <a:p>
            <a:pPr eaLnBrk="1" hangingPunct="1">
              <a:lnSpc>
                <a:spcPct val="90000"/>
              </a:lnSpc>
            </a:pPr>
            <a:r>
              <a:rPr lang="en-GB" sz="2800" dirty="0" smtClean="0"/>
              <a:t>Different genetics and clinical prevalence (haemophilia A X-linked and much more common)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536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5364" name="Rectangle 4"/>
          <p:cNvSpPr>
            <a:spLocks noChangeArrowheads="1"/>
          </p:cNvSpPr>
          <p:nvPr/>
        </p:nvSpPr>
        <p:spPr bwMode="auto">
          <a:xfrm>
            <a:off x="3606800" y="3552825"/>
            <a:ext cx="258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t>
            </a:r>
            <a:endParaRPr lang="en-GB" sz="3600">
              <a:latin typeface="Times New Roman" pitchFamily="18" charset="0"/>
            </a:endParaRPr>
          </a:p>
        </p:txBody>
      </p:sp>
      <p:sp>
        <p:nvSpPr>
          <p:cNvPr id="15365" name="Rectangle 5"/>
          <p:cNvSpPr>
            <a:spLocks noChangeArrowheads="1"/>
          </p:cNvSpPr>
          <p:nvPr/>
        </p:nvSpPr>
        <p:spPr bwMode="auto">
          <a:xfrm>
            <a:off x="2522538" y="2819400"/>
            <a:ext cx="32702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t>
            </a:r>
            <a:endParaRPr lang="en-GB" sz="3600">
              <a:latin typeface="Times New Roman" pitchFamily="18" charset="0"/>
            </a:endParaRPr>
          </a:p>
        </p:txBody>
      </p:sp>
      <p:sp>
        <p:nvSpPr>
          <p:cNvPr id="15366" name="Rectangle 6"/>
          <p:cNvSpPr>
            <a:spLocks noChangeArrowheads="1"/>
          </p:cNvSpPr>
          <p:nvPr/>
        </p:nvSpPr>
        <p:spPr bwMode="auto">
          <a:xfrm>
            <a:off x="1252538" y="4410075"/>
            <a:ext cx="39528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t>
            </a:r>
            <a:endParaRPr lang="en-GB" sz="3600">
              <a:latin typeface="Times New Roman" pitchFamily="18" charset="0"/>
            </a:endParaRPr>
          </a:p>
        </p:txBody>
      </p:sp>
      <p:sp>
        <p:nvSpPr>
          <p:cNvPr id="15367" name="Rectangle 7"/>
          <p:cNvSpPr>
            <a:spLocks noChangeArrowheads="1"/>
          </p:cNvSpPr>
          <p:nvPr/>
        </p:nvSpPr>
        <p:spPr bwMode="auto">
          <a:xfrm>
            <a:off x="4521200" y="4276725"/>
            <a:ext cx="2492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FII</a:t>
            </a:r>
            <a:endParaRPr lang="en-GB" sz="3600">
              <a:latin typeface="Times New Roman" pitchFamily="18" charset="0"/>
            </a:endParaRPr>
          </a:p>
        </p:txBody>
      </p:sp>
      <p:sp>
        <p:nvSpPr>
          <p:cNvPr id="15368" name="Rectangle 8"/>
          <p:cNvSpPr>
            <a:spLocks noChangeArrowheads="1"/>
          </p:cNvSpPr>
          <p:nvPr/>
        </p:nvSpPr>
        <p:spPr bwMode="auto">
          <a:xfrm>
            <a:off x="52990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5369" name="Rectangle 9"/>
          <p:cNvSpPr>
            <a:spLocks noChangeArrowheads="1"/>
          </p:cNvSpPr>
          <p:nvPr/>
        </p:nvSpPr>
        <p:spPr bwMode="auto">
          <a:xfrm>
            <a:off x="5926138" y="4257675"/>
            <a:ext cx="1223962" cy="258763"/>
          </a:xfrm>
          <a:prstGeom prst="rect">
            <a:avLst/>
          </a:prstGeom>
          <a:noFill/>
          <a:ln w="9525">
            <a:noFill/>
            <a:miter lim="800000"/>
            <a:headEnd/>
            <a:tailEnd/>
          </a:ln>
        </p:spPr>
        <p:txBody>
          <a:bodyPr wrap="none" lIns="0" tIns="0" rIns="0" bIns="0">
            <a:spAutoFit/>
          </a:bodyPr>
          <a:lstStyle/>
          <a:p>
            <a:pPr defTabSz="762000" eaLnBrk="0" hangingPunct="0"/>
            <a:r>
              <a:rPr lang="en-GB" sz="1700" b="1">
                <a:solidFill>
                  <a:srgbClr val="000000"/>
                </a:solidFill>
                <a:latin typeface="Times" charset="0"/>
              </a:rPr>
              <a:t>THROMBIN</a:t>
            </a:r>
            <a:endParaRPr lang="en-GB" sz="3600">
              <a:latin typeface="Times New Roman" pitchFamily="18" charset="0"/>
            </a:endParaRPr>
          </a:p>
        </p:txBody>
      </p:sp>
      <p:sp>
        <p:nvSpPr>
          <p:cNvPr id="15370" name="Rectangle 10"/>
          <p:cNvSpPr>
            <a:spLocks noChangeArrowheads="1"/>
          </p:cNvSpPr>
          <p:nvPr/>
        </p:nvSpPr>
        <p:spPr bwMode="auto">
          <a:xfrm>
            <a:off x="6705600" y="4800600"/>
            <a:ext cx="558800" cy="274638"/>
          </a:xfrm>
          <a:prstGeom prst="rect">
            <a:avLst/>
          </a:prstGeom>
          <a:noFill/>
          <a:ln w="9525">
            <a:noFill/>
            <a:miter lim="800000"/>
            <a:headEnd/>
            <a:tailEnd/>
          </a:ln>
        </p:spPr>
        <p:txBody>
          <a:bodyPr wrap="none" lIns="0" tIns="0" rIns="0" bIns="0">
            <a:spAutoFit/>
          </a:bodyPr>
          <a:lstStyle/>
          <a:p>
            <a:pPr defTabSz="762000" eaLnBrk="0" hangingPunct="0"/>
            <a:r>
              <a:rPr lang="en-GB">
                <a:solidFill>
                  <a:srgbClr val="000000"/>
                </a:solidFill>
                <a:latin typeface="Times" charset="0"/>
              </a:rPr>
              <a:t>Fibrin</a:t>
            </a:r>
            <a:endParaRPr lang="en-GB" sz="4000">
              <a:latin typeface="Times New Roman" pitchFamily="18" charset="0"/>
            </a:endParaRPr>
          </a:p>
        </p:txBody>
      </p:sp>
      <p:sp>
        <p:nvSpPr>
          <p:cNvPr id="15371" name="Rectangle 11"/>
          <p:cNvSpPr>
            <a:spLocks noChangeArrowheads="1"/>
          </p:cNvSpPr>
          <p:nvPr/>
        </p:nvSpPr>
        <p:spPr bwMode="auto">
          <a:xfrm>
            <a:off x="4419600" y="4810125"/>
            <a:ext cx="893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Fibrinogen</a:t>
            </a:r>
            <a:endParaRPr lang="en-GB" sz="3600">
              <a:latin typeface="Times New Roman" pitchFamily="18" charset="0"/>
            </a:endParaRPr>
          </a:p>
        </p:txBody>
      </p:sp>
      <p:sp>
        <p:nvSpPr>
          <p:cNvPr id="15372" name="Rectangle 12"/>
          <p:cNvSpPr>
            <a:spLocks noChangeArrowheads="1"/>
          </p:cNvSpPr>
          <p:nvPr/>
        </p:nvSpPr>
        <p:spPr bwMode="auto">
          <a:xfrm>
            <a:off x="525463" y="44100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sp>
        <p:nvSpPr>
          <p:cNvPr id="15373" name="Rectangle 13"/>
          <p:cNvSpPr>
            <a:spLocks noChangeArrowheads="1"/>
          </p:cNvSpPr>
          <p:nvPr/>
        </p:nvSpPr>
        <p:spPr bwMode="auto">
          <a:xfrm>
            <a:off x="4216400" y="2819400"/>
            <a:ext cx="41751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a:t>
            </a:r>
            <a:endParaRPr lang="en-GB" sz="3600">
              <a:latin typeface="Times New Roman" pitchFamily="18" charset="0"/>
            </a:endParaRPr>
          </a:p>
        </p:txBody>
      </p:sp>
      <p:grpSp>
        <p:nvGrpSpPr>
          <p:cNvPr id="15374" name="Group 14"/>
          <p:cNvGrpSpPr>
            <a:grpSpLocks/>
          </p:cNvGrpSpPr>
          <p:nvPr/>
        </p:nvGrpSpPr>
        <p:grpSpPr bwMode="auto">
          <a:xfrm>
            <a:off x="3962400" y="3581400"/>
            <a:ext cx="1133475" cy="95250"/>
            <a:chOff x="2496" y="2256"/>
            <a:chExt cx="714" cy="60"/>
          </a:xfrm>
        </p:grpSpPr>
        <p:sp>
          <p:nvSpPr>
            <p:cNvPr id="15423" name="Freeform 15"/>
            <p:cNvSpPr>
              <a:spLocks/>
            </p:cNvSpPr>
            <p:nvPr/>
          </p:nvSpPr>
          <p:spPr bwMode="auto">
            <a:xfrm>
              <a:off x="3018" y="2256"/>
              <a:ext cx="192" cy="60"/>
            </a:xfrm>
            <a:custGeom>
              <a:avLst/>
              <a:gdLst>
                <a:gd name="T0" fmla="*/ 192 w 192"/>
                <a:gd name="T1" fmla="*/ 30 h 60"/>
                <a:gd name="T2" fmla="*/ 0 w 192"/>
                <a:gd name="T3" fmla="*/ 60 h 60"/>
                <a:gd name="T4" fmla="*/ 0 w 192"/>
                <a:gd name="T5" fmla="*/ 30 h 60"/>
                <a:gd name="T6" fmla="*/ 0 w 192"/>
                <a:gd name="T7" fmla="*/ 0 h 60"/>
                <a:gd name="T8" fmla="*/ 192 w 192"/>
                <a:gd name="T9" fmla="*/ 30 h 60"/>
                <a:gd name="T10" fmla="*/ 0 60000 65536"/>
                <a:gd name="T11" fmla="*/ 0 60000 65536"/>
                <a:gd name="T12" fmla="*/ 0 60000 65536"/>
                <a:gd name="T13" fmla="*/ 0 60000 65536"/>
                <a:gd name="T14" fmla="*/ 0 60000 65536"/>
                <a:gd name="T15" fmla="*/ 0 w 192"/>
                <a:gd name="T16" fmla="*/ 0 h 60"/>
                <a:gd name="T17" fmla="*/ 192 w 192"/>
                <a:gd name="T18" fmla="*/ 60 h 60"/>
              </a:gdLst>
              <a:ahLst/>
              <a:cxnLst>
                <a:cxn ang="T10">
                  <a:pos x="T0" y="T1"/>
                </a:cxn>
                <a:cxn ang="T11">
                  <a:pos x="T2" y="T3"/>
                </a:cxn>
                <a:cxn ang="T12">
                  <a:pos x="T4" y="T5"/>
                </a:cxn>
                <a:cxn ang="T13">
                  <a:pos x="T6" y="T7"/>
                </a:cxn>
                <a:cxn ang="T14">
                  <a:pos x="T8" y="T9"/>
                </a:cxn>
              </a:cxnLst>
              <a:rect l="T15" t="T16" r="T17" b="T18"/>
              <a:pathLst>
                <a:path w="192" h="60">
                  <a:moveTo>
                    <a:pt x="192" y="30"/>
                  </a:moveTo>
                  <a:lnTo>
                    <a:pt x="0" y="60"/>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5424" name="Line 16"/>
            <p:cNvSpPr>
              <a:spLocks noChangeShapeType="1"/>
            </p:cNvSpPr>
            <p:nvPr/>
          </p:nvSpPr>
          <p:spPr bwMode="auto">
            <a:xfrm>
              <a:off x="2496" y="2286"/>
              <a:ext cx="522" cy="1"/>
            </a:xfrm>
            <a:prstGeom prst="line">
              <a:avLst/>
            </a:prstGeom>
            <a:noFill/>
            <a:ln w="33338">
              <a:solidFill>
                <a:srgbClr val="000000"/>
              </a:solidFill>
              <a:round/>
              <a:headEnd/>
              <a:tailEnd/>
            </a:ln>
          </p:spPr>
          <p:txBody>
            <a:bodyPr/>
            <a:lstStyle/>
            <a:p>
              <a:endParaRPr lang="en-US"/>
            </a:p>
          </p:txBody>
        </p:sp>
      </p:grpSp>
      <p:grpSp>
        <p:nvGrpSpPr>
          <p:cNvPr id="15375" name="Group 17"/>
          <p:cNvGrpSpPr>
            <a:grpSpLocks/>
          </p:cNvGrpSpPr>
          <p:nvPr/>
        </p:nvGrpSpPr>
        <p:grpSpPr bwMode="auto">
          <a:xfrm>
            <a:off x="3098800" y="2857500"/>
            <a:ext cx="863600" cy="85725"/>
            <a:chOff x="1952" y="1800"/>
            <a:chExt cx="544" cy="54"/>
          </a:xfrm>
        </p:grpSpPr>
        <p:sp>
          <p:nvSpPr>
            <p:cNvPr id="15421" name="Freeform 18"/>
            <p:cNvSpPr>
              <a:spLocks/>
            </p:cNvSpPr>
            <p:nvPr/>
          </p:nvSpPr>
          <p:spPr bwMode="auto">
            <a:xfrm>
              <a:off x="2304" y="1800"/>
              <a:ext cx="192" cy="54"/>
            </a:xfrm>
            <a:custGeom>
              <a:avLst/>
              <a:gdLst>
                <a:gd name="T0" fmla="*/ 192 w 192"/>
                <a:gd name="T1" fmla="*/ 30 h 54"/>
                <a:gd name="T2" fmla="*/ 0 w 192"/>
                <a:gd name="T3" fmla="*/ 54 h 54"/>
                <a:gd name="T4" fmla="*/ 0 w 192"/>
                <a:gd name="T5" fmla="*/ 30 h 54"/>
                <a:gd name="T6" fmla="*/ 0 w 192"/>
                <a:gd name="T7" fmla="*/ 0 h 54"/>
                <a:gd name="T8" fmla="*/ 192 w 192"/>
                <a:gd name="T9" fmla="*/ 30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92" y="30"/>
                  </a:moveTo>
                  <a:lnTo>
                    <a:pt x="0" y="54"/>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5422" name="Line 19"/>
            <p:cNvSpPr>
              <a:spLocks noChangeShapeType="1"/>
            </p:cNvSpPr>
            <p:nvPr/>
          </p:nvSpPr>
          <p:spPr bwMode="auto">
            <a:xfrm>
              <a:off x="1952" y="1830"/>
              <a:ext cx="352" cy="1"/>
            </a:xfrm>
            <a:prstGeom prst="line">
              <a:avLst/>
            </a:prstGeom>
            <a:noFill/>
            <a:ln w="33338">
              <a:solidFill>
                <a:srgbClr val="000000"/>
              </a:solidFill>
              <a:round/>
              <a:headEnd/>
              <a:tailEnd/>
            </a:ln>
          </p:spPr>
          <p:txBody>
            <a:bodyPr/>
            <a:lstStyle/>
            <a:p>
              <a:endParaRPr lang="en-US"/>
            </a:p>
          </p:txBody>
        </p:sp>
      </p:grpSp>
      <p:grpSp>
        <p:nvGrpSpPr>
          <p:cNvPr id="15376" name="Group 20"/>
          <p:cNvGrpSpPr>
            <a:grpSpLocks/>
          </p:cNvGrpSpPr>
          <p:nvPr/>
        </p:nvGrpSpPr>
        <p:grpSpPr bwMode="auto">
          <a:xfrm>
            <a:off x="4841875" y="4305300"/>
            <a:ext cx="1016000" cy="76200"/>
            <a:chOff x="3050" y="2712"/>
            <a:chExt cx="640" cy="48"/>
          </a:xfrm>
        </p:grpSpPr>
        <p:sp>
          <p:nvSpPr>
            <p:cNvPr id="15419" name="Freeform 21"/>
            <p:cNvSpPr>
              <a:spLocks/>
            </p:cNvSpPr>
            <p:nvPr/>
          </p:nvSpPr>
          <p:spPr bwMode="auto">
            <a:xfrm>
              <a:off x="3488" y="2712"/>
              <a:ext cx="202" cy="48"/>
            </a:xfrm>
            <a:custGeom>
              <a:avLst/>
              <a:gdLst>
                <a:gd name="T0" fmla="*/ 202 w 202"/>
                <a:gd name="T1" fmla="*/ 24 h 48"/>
                <a:gd name="T2" fmla="*/ 0 w 202"/>
                <a:gd name="T3" fmla="*/ 48 h 48"/>
                <a:gd name="T4" fmla="*/ 0 w 202"/>
                <a:gd name="T5" fmla="*/ 24 h 48"/>
                <a:gd name="T6" fmla="*/ 0 w 202"/>
                <a:gd name="T7" fmla="*/ 0 h 48"/>
                <a:gd name="T8" fmla="*/ 202 w 202"/>
                <a:gd name="T9" fmla="*/ 24 h 48"/>
                <a:gd name="T10" fmla="*/ 0 60000 65536"/>
                <a:gd name="T11" fmla="*/ 0 60000 65536"/>
                <a:gd name="T12" fmla="*/ 0 60000 65536"/>
                <a:gd name="T13" fmla="*/ 0 60000 65536"/>
                <a:gd name="T14" fmla="*/ 0 60000 65536"/>
                <a:gd name="T15" fmla="*/ 0 w 202"/>
                <a:gd name="T16" fmla="*/ 0 h 48"/>
                <a:gd name="T17" fmla="*/ 202 w 202"/>
                <a:gd name="T18" fmla="*/ 48 h 48"/>
              </a:gdLst>
              <a:ahLst/>
              <a:cxnLst>
                <a:cxn ang="T10">
                  <a:pos x="T0" y="T1"/>
                </a:cxn>
                <a:cxn ang="T11">
                  <a:pos x="T2" y="T3"/>
                </a:cxn>
                <a:cxn ang="T12">
                  <a:pos x="T4" y="T5"/>
                </a:cxn>
                <a:cxn ang="T13">
                  <a:pos x="T6" y="T7"/>
                </a:cxn>
                <a:cxn ang="T14">
                  <a:pos x="T8" y="T9"/>
                </a:cxn>
              </a:cxnLst>
              <a:rect l="T15" t="T16" r="T17" b="T18"/>
              <a:pathLst>
                <a:path w="202" h="48">
                  <a:moveTo>
                    <a:pt x="202" y="24"/>
                  </a:moveTo>
                  <a:lnTo>
                    <a:pt x="0" y="48"/>
                  </a:lnTo>
                  <a:lnTo>
                    <a:pt x="0" y="24"/>
                  </a:lnTo>
                  <a:lnTo>
                    <a:pt x="0" y="0"/>
                  </a:lnTo>
                  <a:lnTo>
                    <a:pt x="202" y="24"/>
                  </a:lnTo>
                  <a:close/>
                </a:path>
              </a:pathLst>
            </a:custGeom>
            <a:solidFill>
              <a:srgbClr val="000000"/>
            </a:solidFill>
            <a:ln w="9525">
              <a:noFill/>
              <a:round/>
              <a:headEnd/>
              <a:tailEnd/>
            </a:ln>
          </p:spPr>
          <p:txBody>
            <a:bodyPr/>
            <a:lstStyle/>
            <a:p>
              <a:endParaRPr lang="en-US"/>
            </a:p>
          </p:txBody>
        </p:sp>
        <p:sp>
          <p:nvSpPr>
            <p:cNvPr id="15420" name="Line 22"/>
            <p:cNvSpPr>
              <a:spLocks noChangeShapeType="1"/>
            </p:cNvSpPr>
            <p:nvPr/>
          </p:nvSpPr>
          <p:spPr bwMode="auto">
            <a:xfrm>
              <a:off x="3050" y="2736"/>
              <a:ext cx="438" cy="1"/>
            </a:xfrm>
            <a:prstGeom prst="line">
              <a:avLst/>
            </a:prstGeom>
            <a:noFill/>
            <a:ln w="33338">
              <a:solidFill>
                <a:srgbClr val="000000"/>
              </a:solidFill>
              <a:round/>
              <a:headEnd/>
              <a:tailEnd/>
            </a:ln>
          </p:spPr>
          <p:txBody>
            <a:bodyPr/>
            <a:lstStyle/>
            <a:p>
              <a:endParaRPr lang="en-US"/>
            </a:p>
          </p:txBody>
        </p:sp>
      </p:grpSp>
      <p:grpSp>
        <p:nvGrpSpPr>
          <p:cNvPr id="15377" name="Group 23"/>
          <p:cNvGrpSpPr>
            <a:grpSpLocks/>
          </p:cNvGrpSpPr>
          <p:nvPr/>
        </p:nvGrpSpPr>
        <p:grpSpPr bwMode="auto">
          <a:xfrm>
            <a:off x="5689600" y="4848225"/>
            <a:ext cx="863600" cy="85725"/>
            <a:chOff x="3584" y="3054"/>
            <a:chExt cx="544" cy="54"/>
          </a:xfrm>
        </p:grpSpPr>
        <p:sp>
          <p:nvSpPr>
            <p:cNvPr id="15417" name="Freeform 24"/>
            <p:cNvSpPr>
              <a:spLocks/>
            </p:cNvSpPr>
            <p:nvPr/>
          </p:nvSpPr>
          <p:spPr bwMode="auto">
            <a:xfrm>
              <a:off x="3925" y="3054"/>
              <a:ext cx="203" cy="54"/>
            </a:xfrm>
            <a:custGeom>
              <a:avLst/>
              <a:gdLst>
                <a:gd name="T0" fmla="*/ 203 w 203"/>
                <a:gd name="T1" fmla="*/ 24 h 54"/>
                <a:gd name="T2" fmla="*/ 0 w 203"/>
                <a:gd name="T3" fmla="*/ 54 h 54"/>
                <a:gd name="T4" fmla="*/ 0 w 203"/>
                <a:gd name="T5" fmla="*/ 24 h 54"/>
                <a:gd name="T6" fmla="*/ 0 w 203"/>
                <a:gd name="T7" fmla="*/ 0 h 54"/>
                <a:gd name="T8" fmla="*/ 203 w 203"/>
                <a:gd name="T9" fmla="*/ 24 h 54"/>
                <a:gd name="T10" fmla="*/ 0 60000 65536"/>
                <a:gd name="T11" fmla="*/ 0 60000 65536"/>
                <a:gd name="T12" fmla="*/ 0 60000 65536"/>
                <a:gd name="T13" fmla="*/ 0 60000 65536"/>
                <a:gd name="T14" fmla="*/ 0 60000 65536"/>
                <a:gd name="T15" fmla="*/ 0 w 203"/>
                <a:gd name="T16" fmla="*/ 0 h 54"/>
                <a:gd name="T17" fmla="*/ 203 w 203"/>
                <a:gd name="T18" fmla="*/ 54 h 54"/>
              </a:gdLst>
              <a:ahLst/>
              <a:cxnLst>
                <a:cxn ang="T10">
                  <a:pos x="T0" y="T1"/>
                </a:cxn>
                <a:cxn ang="T11">
                  <a:pos x="T2" y="T3"/>
                </a:cxn>
                <a:cxn ang="T12">
                  <a:pos x="T4" y="T5"/>
                </a:cxn>
                <a:cxn ang="T13">
                  <a:pos x="T6" y="T7"/>
                </a:cxn>
                <a:cxn ang="T14">
                  <a:pos x="T8" y="T9"/>
                </a:cxn>
              </a:cxnLst>
              <a:rect l="T15" t="T16" r="T17" b="T18"/>
              <a:pathLst>
                <a:path w="203" h="54">
                  <a:moveTo>
                    <a:pt x="203" y="24"/>
                  </a:moveTo>
                  <a:lnTo>
                    <a:pt x="0" y="54"/>
                  </a:lnTo>
                  <a:lnTo>
                    <a:pt x="0" y="24"/>
                  </a:lnTo>
                  <a:lnTo>
                    <a:pt x="0" y="0"/>
                  </a:lnTo>
                  <a:lnTo>
                    <a:pt x="203" y="24"/>
                  </a:lnTo>
                  <a:close/>
                </a:path>
              </a:pathLst>
            </a:custGeom>
            <a:solidFill>
              <a:srgbClr val="000000"/>
            </a:solidFill>
            <a:ln w="9525">
              <a:noFill/>
              <a:round/>
              <a:headEnd/>
              <a:tailEnd/>
            </a:ln>
          </p:spPr>
          <p:txBody>
            <a:bodyPr/>
            <a:lstStyle/>
            <a:p>
              <a:endParaRPr lang="en-US"/>
            </a:p>
          </p:txBody>
        </p:sp>
        <p:sp>
          <p:nvSpPr>
            <p:cNvPr id="15418" name="Line 25"/>
            <p:cNvSpPr>
              <a:spLocks noChangeShapeType="1"/>
            </p:cNvSpPr>
            <p:nvPr/>
          </p:nvSpPr>
          <p:spPr bwMode="auto">
            <a:xfrm>
              <a:off x="3584" y="3078"/>
              <a:ext cx="341" cy="1"/>
            </a:xfrm>
            <a:prstGeom prst="line">
              <a:avLst/>
            </a:prstGeom>
            <a:noFill/>
            <a:ln w="33338">
              <a:solidFill>
                <a:srgbClr val="000000"/>
              </a:solidFill>
              <a:round/>
              <a:headEnd/>
              <a:tailEnd/>
            </a:ln>
          </p:spPr>
          <p:txBody>
            <a:bodyPr/>
            <a:lstStyle/>
            <a:p>
              <a:endParaRPr lang="en-US"/>
            </a:p>
          </p:txBody>
        </p:sp>
      </p:grpSp>
      <p:grpSp>
        <p:nvGrpSpPr>
          <p:cNvPr id="15378" name="Group 26"/>
          <p:cNvGrpSpPr>
            <a:grpSpLocks/>
          </p:cNvGrpSpPr>
          <p:nvPr/>
        </p:nvGrpSpPr>
        <p:grpSpPr bwMode="auto">
          <a:xfrm>
            <a:off x="947738" y="3867150"/>
            <a:ext cx="136525" cy="485775"/>
            <a:chOff x="597" y="2436"/>
            <a:chExt cx="86" cy="306"/>
          </a:xfrm>
        </p:grpSpPr>
        <p:sp>
          <p:nvSpPr>
            <p:cNvPr id="15415" name="Freeform 27"/>
            <p:cNvSpPr>
              <a:spLocks/>
            </p:cNvSpPr>
            <p:nvPr/>
          </p:nvSpPr>
          <p:spPr bwMode="auto">
            <a:xfrm>
              <a:off x="597" y="2436"/>
              <a:ext cx="86" cy="114"/>
            </a:xfrm>
            <a:custGeom>
              <a:avLst/>
              <a:gdLst>
                <a:gd name="T0" fmla="*/ 43 w 86"/>
                <a:gd name="T1" fmla="*/ 0 h 114"/>
                <a:gd name="T2" fmla="*/ 86 w 86"/>
                <a:gd name="T3" fmla="*/ 114 h 114"/>
                <a:gd name="T4" fmla="*/ 43 w 86"/>
                <a:gd name="T5" fmla="*/ 114 h 114"/>
                <a:gd name="T6" fmla="*/ 0 w 86"/>
                <a:gd name="T7" fmla="*/ 114 h 114"/>
                <a:gd name="T8" fmla="*/ 43 w 86"/>
                <a:gd name="T9" fmla="*/ 0 h 114"/>
                <a:gd name="T10" fmla="*/ 0 60000 65536"/>
                <a:gd name="T11" fmla="*/ 0 60000 65536"/>
                <a:gd name="T12" fmla="*/ 0 60000 65536"/>
                <a:gd name="T13" fmla="*/ 0 60000 65536"/>
                <a:gd name="T14" fmla="*/ 0 60000 65536"/>
                <a:gd name="T15" fmla="*/ 0 w 86"/>
                <a:gd name="T16" fmla="*/ 0 h 114"/>
                <a:gd name="T17" fmla="*/ 86 w 86"/>
                <a:gd name="T18" fmla="*/ 114 h 114"/>
              </a:gdLst>
              <a:ahLst/>
              <a:cxnLst>
                <a:cxn ang="T10">
                  <a:pos x="T0" y="T1"/>
                </a:cxn>
                <a:cxn ang="T11">
                  <a:pos x="T2" y="T3"/>
                </a:cxn>
                <a:cxn ang="T12">
                  <a:pos x="T4" y="T5"/>
                </a:cxn>
                <a:cxn ang="T13">
                  <a:pos x="T6" y="T7"/>
                </a:cxn>
                <a:cxn ang="T14">
                  <a:pos x="T8" y="T9"/>
                </a:cxn>
              </a:cxnLst>
              <a:rect l="T15" t="T16" r="T17" b="T18"/>
              <a:pathLst>
                <a:path w="86" h="114">
                  <a:moveTo>
                    <a:pt x="43" y="0"/>
                  </a:moveTo>
                  <a:lnTo>
                    <a:pt x="86" y="114"/>
                  </a:lnTo>
                  <a:lnTo>
                    <a:pt x="43" y="114"/>
                  </a:lnTo>
                  <a:lnTo>
                    <a:pt x="0" y="114"/>
                  </a:lnTo>
                  <a:lnTo>
                    <a:pt x="43" y="0"/>
                  </a:lnTo>
                  <a:close/>
                </a:path>
              </a:pathLst>
            </a:custGeom>
            <a:noFill/>
            <a:ln w="9525">
              <a:noFill/>
              <a:round/>
              <a:headEnd/>
              <a:tailEnd/>
            </a:ln>
          </p:spPr>
          <p:txBody>
            <a:bodyPr/>
            <a:lstStyle/>
            <a:p>
              <a:endParaRPr lang="en-US"/>
            </a:p>
          </p:txBody>
        </p:sp>
        <p:sp>
          <p:nvSpPr>
            <p:cNvPr id="15416" name="Line 28"/>
            <p:cNvSpPr>
              <a:spLocks noChangeShapeType="1"/>
            </p:cNvSpPr>
            <p:nvPr/>
          </p:nvSpPr>
          <p:spPr bwMode="auto">
            <a:xfrm flipV="1">
              <a:off x="640" y="2550"/>
              <a:ext cx="1" cy="192"/>
            </a:xfrm>
            <a:prstGeom prst="line">
              <a:avLst/>
            </a:prstGeom>
            <a:noFill/>
            <a:ln w="33338">
              <a:solidFill>
                <a:srgbClr val="000000"/>
              </a:solidFill>
              <a:round/>
              <a:headEnd/>
              <a:tailEnd/>
            </a:ln>
          </p:spPr>
          <p:txBody>
            <a:bodyPr/>
            <a:lstStyle/>
            <a:p>
              <a:endParaRPr lang="en-US"/>
            </a:p>
          </p:txBody>
        </p:sp>
      </p:grpSp>
      <p:grpSp>
        <p:nvGrpSpPr>
          <p:cNvPr id="15379" name="Group 29"/>
          <p:cNvGrpSpPr>
            <a:grpSpLocks/>
          </p:cNvGrpSpPr>
          <p:nvPr/>
        </p:nvGrpSpPr>
        <p:grpSpPr bwMode="auto">
          <a:xfrm>
            <a:off x="5451475" y="3867150"/>
            <a:ext cx="136525" cy="381000"/>
            <a:chOff x="3434" y="2436"/>
            <a:chExt cx="86" cy="240"/>
          </a:xfrm>
        </p:grpSpPr>
        <p:sp>
          <p:nvSpPr>
            <p:cNvPr id="15413" name="Freeform 30"/>
            <p:cNvSpPr>
              <a:spLocks/>
            </p:cNvSpPr>
            <p:nvPr/>
          </p:nvSpPr>
          <p:spPr bwMode="auto">
            <a:xfrm>
              <a:off x="3434" y="2568"/>
              <a:ext cx="86" cy="108"/>
            </a:xfrm>
            <a:custGeom>
              <a:avLst/>
              <a:gdLst>
                <a:gd name="T0" fmla="*/ 43 w 86"/>
                <a:gd name="T1" fmla="*/ 108 h 108"/>
                <a:gd name="T2" fmla="*/ 0 w 86"/>
                <a:gd name="T3" fmla="*/ 0 h 108"/>
                <a:gd name="T4" fmla="*/ 43 w 86"/>
                <a:gd name="T5" fmla="*/ 0 h 108"/>
                <a:gd name="T6" fmla="*/ 86 w 86"/>
                <a:gd name="T7" fmla="*/ 0 h 108"/>
                <a:gd name="T8" fmla="*/ 43 w 86"/>
                <a:gd name="T9" fmla="*/ 108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43" y="108"/>
                  </a:moveTo>
                  <a:lnTo>
                    <a:pt x="0" y="0"/>
                  </a:lnTo>
                  <a:lnTo>
                    <a:pt x="43" y="0"/>
                  </a:lnTo>
                  <a:lnTo>
                    <a:pt x="86" y="0"/>
                  </a:lnTo>
                  <a:lnTo>
                    <a:pt x="43" y="108"/>
                  </a:lnTo>
                  <a:close/>
                </a:path>
              </a:pathLst>
            </a:custGeom>
            <a:solidFill>
              <a:srgbClr val="000000"/>
            </a:solidFill>
            <a:ln w="12700">
              <a:solidFill>
                <a:srgbClr val="000000"/>
              </a:solidFill>
              <a:round/>
              <a:headEnd/>
              <a:tailEnd/>
            </a:ln>
          </p:spPr>
          <p:txBody>
            <a:bodyPr/>
            <a:lstStyle/>
            <a:p>
              <a:endParaRPr lang="en-US"/>
            </a:p>
          </p:txBody>
        </p:sp>
        <p:sp>
          <p:nvSpPr>
            <p:cNvPr id="15414" name="Line 31"/>
            <p:cNvSpPr>
              <a:spLocks noChangeShapeType="1"/>
            </p:cNvSpPr>
            <p:nvPr/>
          </p:nvSpPr>
          <p:spPr bwMode="auto">
            <a:xfrm>
              <a:off x="3477" y="2436"/>
              <a:ext cx="1" cy="132"/>
            </a:xfrm>
            <a:prstGeom prst="line">
              <a:avLst/>
            </a:prstGeom>
            <a:noFill/>
            <a:ln w="12700">
              <a:solidFill>
                <a:srgbClr val="000000"/>
              </a:solidFill>
              <a:round/>
              <a:headEnd/>
              <a:tailEnd/>
            </a:ln>
          </p:spPr>
          <p:txBody>
            <a:bodyPr/>
            <a:lstStyle/>
            <a:p>
              <a:endParaRPr lang="en-US"/>
            </a:p>
          </p:txBody>
        </p:sp>
      </p:grpSp>
      <p:grpSp>
        <p:nvGrpSpPr>
          <p:cNvPr id="15380" name="Group 32"/>
          <p:cNvGrpSpPr>
            <a:grpSpLocks/>
          </p:cNvGrpSpPr>
          <p:nvPr/>
        </p:nvGrpSpPr>
        <p:grpSpPr bwMode="auto">
          <a:xfrm>
            <a:off x="6045200" y="4467225"/>
            <a:ext cx="152400" cy="381000"/>
            <a:chOff x="3808" y="2814"/>
            <a:chExt cx="96" cy="240"/>
          </a:xfrm>
        </p:grpSpPr>
        <p:sp>
          <p:nvSpPr>
            <p:cNvPr id="15411" name="Freeform 33"/>
            <p:cNvSpPr>
              <a:spLocks/>
            </p:cNvSpPr>
            <p:nvPr/>
          </p:nvSpPr>
          <p:spPr bwMode="auto">
            <a:xfrm>
              <a:off x="3808" y="2946"/>
              <a:ext cx="96" cy="108"/>
            </a:xfrm>
            <a:custGeom>
              <a:avLst/>
              <a:gdLst>
                <a:gd name="T0" fmla="*/ 53 w 96"/>
                <a:gd name="T1" fmla="*/ 108 h 108"/>
                <a:gd name="T2" fmla="*/ 0 w 96"/>
                <a:gd name="T3" fmla="*/ 0 h 108"/>
                <a:gd name="T4" fmla="*/ 53 w 96"/>
                <a:gd name="T5" fmla="*/ 0 h 108"/>
                <a:gd name="T6" fmla="*/ 96 w 96"/>
                <a:gd name="T7" fmla="*/ 0 h 108"/>
                <a:gd name="T8" fmla="*/ 5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53" y="108"/>
                  </a:moveTo>
                  <a:lnTo>
                    <a:pt x="0" y="0"/>
                  </a:lnTo>
                  <a:lnTo>
                    <a:pt x="53" y="0"/>
                  </a:lnTo>
                  <a:lnTo>
                    <a:pt x="96" y="0"/>
                  </a:lnTo>
                  <a:lnTo>
                    <a:pt x="53" y="108"/>
                  </a:lnTo>
                  <a:close/>
                </a:path>
              </a:pathLst>
            </a:custGeom>
            <a:solidFill>
              <a:srgbClr val="000000"/>
            </a:solidFill>
            <a:ln w="12700">
              <a:solidFill>
                <a:srgbClr val="000000"/>
              </a:solidFill>
              <a:round/>
              <a:headEnd/>
              <a:tailEnd/>
            </a:ln>
          </p:spPr>
          <p:txBody>
            <a:bodyPr/>
            <a:lstStyle/>
            <a:p>
              <a:endParaRPr lang="en-US"/>
            </a:p>
          </p:txBody>
        </p:sp>
        <p:sp>
          <p:nvSpPr>
            <p:cNvPr id="15412" name="Line 34"/>
            <p:cNvSpPr>
              <a:spLocks noChangeShapeType="1"/>
            </p:cNvSpPr>
            <p:nvPr/>
          </p:nvSpPr>
          <p:spPr bwMode="auto">
            <a:xfrm>
              <a:off x="3861" y="2814"/>
              <a:ext cx="1" cy="132"/>
            </a:xfrm>
            <a:prstGeom prst="line">
              <a:avLst/>
            </a:prstGeom>
            <a:noFill/>
            <a:ln w="12700">
              <a:solidFill>
                <a:srgbClr val="000000"/>
              </a:solidFill>
              <a:round/>
              <a:headEnd/>
              <a:tailEnd/>
            </a:ln>
          </p:spPr>
          <p:txBody>
            <a:bodyPr/>
            <a:lstStyle/>
            <a:p>
              <a:endParaRPr lang="en-US"/>
            </a:p>
          </p:txBody>
        </p:sp>
      </p:grpSp>
      <p:sp>
        <p:nvSpPr>
          <p:cNvPr id="15381" name="Arc 35"/>
          <p:cNvSpPr>
            <a:spLocks/>
          </p:cNvSpPr>
          <p:nvPr/>
        </p:nvSpPr>
        <p:spPr bwMode="auto">
          <a:xfrm>
            <a:off x="2828925" y="2578100"/>
            <a:ext cx="476250" cy="146050"/>
          </a:xfrm>
          <a:custGeom>
            <a:avLst/>
            <a:gdLst>
              <a:gd name="T0" fmla="*/ 0 w 21619"/>
              <a:gd name="T1" fmla="*/ 0 h 21600"/>
              <a:gd name="T2" fmla="*/ 476250 w 21619"/>
              <a:gd name="T3" fmla="*/ 146050 h 21600"/>
              <a:gd name="T4" fmla="*/ 419 w 21619"/>
              <a:gd name="T5" fmla="*/ 146050 h 21600"/>
              <a:gd name="T6" fmla="*/ 0 60000 65536"/>
              <a:gd name="T7" fmla="*/ 0 60000 65536"/>
              <a:gd name="T8" fmla="*/ 0 60000 65536"/>
              <a:gd name="T9" fmla="*/ 0 w 21619"/>
              <a:gd name="T10" fmla="*/ 0 h 21600"/>
              <a:gd name="T11" fmla="*/ 21619 w 21619"/>
              <a:gd name="T12" fmla="*/ 21600 h 21600"/>
            </a:gdLst>
            <a:ahLst/>
            <a:cxnLst>
              <a:cxn ang="T6">
                <a:pos x="T0" y="T1"/>
              </a:cxn>
              <a:cxn ang="T7">
                <a:pos x="T2" y="T3"/>
              </a:cxn>
              <a:cxn ang="T8">
                <a:pos x="T4" y="T5"/>
              </a:cxn>
            </a:cxnLst>
            <a:rect l="T9" t="T10" r="T11" b="T12"/>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33338">
            <a:solidFill>
              <a:srgbClr val="000000"/>
            </a:solidFill>
            <a:prstDash val="sysDot"/>
            <a:round/>
            <a:headEnd/>
            <a:tailEnd/>
          </a:ln>
        </p:spPr>
        <p:txBody>
          <a:bodyPr/>
          <a:lstStyle/>
          <a:p>
            <a:endParaRPr lang="en-US"/>
          </a:p>
        </p:txBody>
      </p:sp>
      <p:sp>
        <p:nvSpPr>
          <p:cNvPr id="15382" name="Arc 36"/>
          <p:cNvSpPr>
            <a:spLocks/>
          </p:cNvSpPr>
          <p:nvPr/>
        </p:nvSpPr>
        <p:spPr bwMode="auto">
          <a:xfrm>
            <a:off x="1049338" y="2578100"/>
            <a:ext cx="1779587" cy="1022350"/>
          </a:xfrm>
          <a:custGeom>
            <a:avLst/>
            <a:gdLst>
              <a:gd name="T0" fmla="*/ 0 w 21600"/>
              <a:gd name="T1" fmla="*/ 1022350 h 21600"/>
              <a:gd name="T2" fmla="*/ 1778022 w 21600"/>
              <a:gd name="T3" fmla="*/ 0 h 21600"/>
              <a:gd name="T4" fmla="*/ 1779587 w 21600"/>
              <a:gd name="T5" fmla="*/ 1022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9" y="10"/>
                  <a:pt x="21581" y="0"/>
                </a:cubicBezTo>
              </a:path>
              <a:path w="21600" h="21600" stroke="0" extrusionOk="0">
                <a:moveTo>
                  <a:pt x="0" y="21600"/>
                </a:moveTo>
                <a:cubicBezTo>
                  <a:pt x="0" y="9678"/>
                  <a:pt x="9659" y="10"/>
                  <a:pt x="21581" y="0"/>
                </a:cubicBezTo>
                <a:lnTo>
                  <a:pt x="21600" y="21600"/>
                </a:lnTo>
                <a:close/>
              </a:path>
            </a:pathLst>
          </a:custGeom>
          <a:noFill/>
          <a:ln w="33338">
            <a:solidFill>
              <a:srgbClr val="000000"/>
            </a:solidFill>
            <a:prstDash val="sysDot"/>
            <a:round/>
            <a:headEnd/>
            <a:tailEnd/>
          </a:ln>
        </p:spPr>
        <p:txBody>
          <a:bodyPr/>
          <a:lstStyle/>
          <a:p>
            <a:endParaRPr lang="en-US"/>
          </a:p>
        </p:txBody>
      </p:sp>
      <p:sp>
        <p:nvSpPr>
          <p:cNvPr id="15383" name="Arc 37"/>
          <p:cNvSpPr>
            <a:spLocks/>
          </p:cNvSpPr>
          <p:nvPr/>
        </p:nvSpPr>
        <p:spPr bwMode="auto">
          <a:xfrm>
            <a:off x="1050925" y="3235325"/>
            <a:ext cx="2209800" cy="350838"/>
          </a:xfrm>
          <a:custGeom>
            <a:avLst/>
            <a:gdLst>
              <a:gd name="T0" fmla="*/ 0 w 21598"/>
              <a:gd name="T1" fmla="*/ 346079 h 21600"/>
              <a:gd name="T2" fmla="*/ 2200694 w 21598"/>
              <a:gd name="T3" fmla="*/ 0 h 21600"/>
              <a:gd name="T4" fmla="*/ 2209800 w 21598"/>
              <a:gd name="T5" fmla="*/ 350838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06"/>
                </a:moveTo>
                <a:cubicBezTo>
                  <a:pt x="159" y="9527"/>
                  <a:pt x="9728" y="48"/>
                  <a:pt x="21509" y="0"/>
                </a:cubicBezTo>
              </a:path>
              <a:path w="21598" h="21600" stroke="0" extrusionOk="0">
                <a:moveTo>
                  <a:pt x="-1" y="21306"/>
                </a:moveTo>
                <a:cubicBezTo>
                  <a:pt x="159" y="9527"/>
                  <a:pt x="9728" y="48"/>
                  <a:pt x="21509" y="0"/>
                </a:cubicBezTo>
                <a:lnTo>
                  <a:pt x="21598" y="21600"/>
                </a:lnTo>
                <a:close/>
              </a:path>
            </a:pathLst>
          </a:custGeom>
          <a:noFill/>
          <a:ln w="33338">
            <a:solidFill>
              <a:srgbClr val="000000"/>
            </a:solidFill>
            <a:prstDash val="sysDot"/>
            <a:round/>
            <a:headEnd/>
            <a:tailEnd/>
          </a:ln>
        </p:spPr>
        <p:txBody>
          <a:bodyPr/>
          <a:lstStyle/>
          <a:p>
            <a:endParaRPr lang="en-US"/>
          </a:p>
        </p:txBody>
      </p:sp>
      <p:sp>
        <p:nvSpPr>
          <p:cNvPr id="15384" name="Arc 38"/>
          <p:cNvSpPr>
            <a:spLocks/>
          </p:cNvSpPr>
          <p:nvPr/>
        </p:nvSpPr>
        <p:spPr bwMode="auto">
          <a:xfrm>
            <a:off x="3254375" y="3235325"/>
            <a:ext cx="1098550" cy="241300"/>
          </a:xfrm>
          <a:custGeom>
            <a:avLst/>
            <a:gdLst>
              <a:gd name="T0" fmla="*/ 0 w 21716"/>
              <a:gd name="T1" fmla="*/ 0 h 21600"/>
              <a:gd name="T2" fmla="*/ 1098550 w 21716"/>
              <a:gd name="T3" fmla="*/ 241300 h 21600"/>
              <a:gd name="T4" fmla="*/ 5868 w 21716"/>
              <a:gd name="T5" fmla="*/ 241300 h 21600"/>
              <a:gd name="T6" fmla="*/ 0 60000 65536"/>
              <a:gd name="T7" fmla="*/ 0 60000 65536"/>
              <a:gd name="T8" fmla="*/ 0 60000 65536"/>
              <a:gd name="T9" fmla="*/ 0 w 21716"/>
              <a:gd name="T10" fmla="*/ 0 h 21600"/>
              <a:gd name="T11" fmla="*/ 21716 w 21716"/>
              <a:gd name="T12" fmla="*/ 21600 h 21600"/>
            </a:gdLst>
            <a:ahLst/>
            <a:cxnLst>
              <a:cxn ang="T6">
                <a:pos x="T0" y="T1"/>
              </a:cxn>
              <a:cxn ang="T7">
                <a:pos x="T2" y="T3"/>
              </a:cxn>
              <a:cxn ang="T8">
                <a:pos x="T4" y="T5"/>
              </a:cxn>
            </a:cxnLst>
            <a:rect l="T9" t="T10" r="T11" b="T12"/>
            <a:pathLst>
              <a:path w="21716" h="21600" fill="none" extrusionOk="0">
                <a:moveTo>
                  <a:pt x="0" y="0"/>
                </a:moveTo>
                <a:cubicBezTo>
                  <a:pt x="38" y="0"/>
                  <a:pt x="77" y="-1"/>
                  <a:pt x="116" y="0"/>
                </a:cubicBezTo>
                <a:cubicBezTo>
                  <a:pt x="12045" y="0"/>
                  <a:pt x="21716" y="9670"/>
                  <a:pt x="21716" y="21600"/>
                </a:cubicBezTo>
              </a:path>
              <a:path w="21716" h="21600" stroke="0" extrusionOk="0">
                <a:moveTo>
                  <a:pt x="0" y="0"/>
                </a:moveTo>
                <a:cubicBezTo>
                  <a:pt x="38" y="0"/>
                  <a:pt x="77" y="-1"/>
                  <a:pt x="116" y="0"/>
                </a:cubicBezTo>
                <a:cubicBezTo>
                  <a:pt x="12045" y="0"/>
                  <a:pt x="21716" y="9670"/>
                  <a:pt x="21716" y="21600"/>
                </a:cubicBezTo>
                <a:lnTo>
                  <a:pt x="116" y="21600"/>
                </a:lnTo>
                <a:close/>
              </a:path>
            </a:pathLst>
          </a:custGeom>
          <a:noFill/>
          <a:ln w="33338">
            <a:solidFill>
              <a:srgbClr val="000000"/>
            </a:solidFill>
            <a:prstDash val="sysDot"/>
            <a:round/>
            <a:headEnd/>
            <a:tailEnd/>
          </a:ln>
        </p:spPr>
        <p:txBody>
          <a:bodyPr/>
          <a:lstStyle/>
          <a:p>
            <a:endParaRPr lang="en-US"/>
          </a:p>
        </p:txBody>
      </p:sp>
      <p:grpSp>
        <p:nvGrpSpPr>
          <p:cNvPr id="15385" name="Group 39"/>
          <p:cNvGrpSpPr>
            <a:grpSpLocks/>
          </p:cNvGrpSpPr>
          <p:nvPr/>
        </p:nvGrpSpPr>
        <p:grpSpPr bwMode="auto">
          <a:xfrm>
            <a:off x="4284663" y="3467100"/>
            <a:ext cx="117475" cy="142875"/>
            <a:chOff x="2699" y="2184"/>
            <a:chExt cx="74" cy="90"/>
          </a:xfrm>
        </p:grpSpPr>
        <p:sp>
          <p:nvSpPr>
            <p:cNvPr id="15409" name="Freeform 40"/>
            <p:cNvSpPr>
              <a:spLocks/>
            </p:cNvSpPr>
            <p:nvPr/>
          </p:nvSpPr>
          <p:spPr bwMode="auto">
            <a:xfrm>
              <a:off x="2699" y="2184"/>
              <a:ext cx="74" cy="90"/>
            </a:xfrm>
            <a:custGeom>
              <a:avLst/>
              <a:gdLst>
                <a:gd name="T0" fmla="*/ 42 w 74"/>
                <a:gd name="T1" fmla="*/ 90 h 90"/>
                <a:gd name="T2" fmla="*/ 0 w 74"/>
                <a:gd name="T3" fmla="*/ 0 h 90"/>
                <a:gd name="T4" fmla="*/ 42 w 74"/>
                <a:gd name="T5" fmla="*/ 0 h 90"/>
                <a:gd name="T6" fmla="*/ 74 w 74"/>
                <a:gd name="T7" fmla="*/ 0 h 90"/>
                <a:gd name="T8" fmla="*/ 42 w 74"/>
                <a:gd name="T9" fmla="*/ 90 h 90"/>
                <a:gd name="T10" fmla="*/ 0 60000 65536"/>
                <a:gd name="T11" fmla="*/ 0 60000 65536"/>
                <a:gd name="T12" fmla="*/ 0 60000 65536"/>
                <a:gd name="T13" fmla="*/ 0 60000 65536"/>
                <a:gd name="T14" fmla="*/ 0 60000 65536"/>
                <a:gd name="T15" fmla="*/ 0 w 74"/>
                <a:gd name="T16" fmla="*/ 0 h 90"/>
                <a:gd name="T17" fmla="*/ 74 w 74"/>
                <a:gd name="T18" fmla="*/ 90 h 90"/>
              </a:gdLst>
              <a:ahLst/>
              <a:cxnLst>
                <a:cxn ang="T10">
                  <a:pos x="T0" y="T1"/>
                </a:cxn>
                <a:cxn ang="T11">
                  <a:pos x="T2" y="T3"/>
                </a:cxn>
                <a:cxn ang="T12">
                  <a:pos x="T4" y="T5"/>
                </a:cxn>
                <a:cxn ang="T13">
                  <a:pos x="T6" y="T7"/>
                </a:cxn>
                <a:cxn ang="T14">
                  <a:pos x="T8" y="T9"/>
                </a:cxn>
              </a:cxnLst>
              <a:rect l="T15" t="T16" r="T17" b="T18"/>
              <a:pathLst>
                <a:path w="74" h="90">
                  <a:moveTo>
                    <a:pt x="42" y="90"/>
                  </a:moveTo>
                  <a:lnTo>
                    <a:pt x="0" y="0"/>
                  </a:lnTo>
                  <a:lnTo>
                    <a:pt x="42" y="0"/>
                  </a:lnTo>
                  <a:lnTo>
                    <a:pt x="74" y="0"/>
                  </a:lnTo>
                  <a:lnTo>
                    <a:pt x="42" y="90"/>
                  </a:lnTo>
                  <a:close/>
                </a:path>
              </a:pathLst>
            </a:custGeom>
            <a:solidFill>
              <a:srgbClr val="000000"/>
            </a:solidFill>
            <a:ln w="9525">
              <a:noFill/>
              <a:round/>
              <a:headEnd/>
              <a:tailEnd/>
            </a:ln>
          </p:spPr>
          <p:txBody>
            <a:bodyPr/>
            <a:lstStyle/>
            <a:p>
              <a:endParaRPr lang="en-US"/>
            </a:p>
          </p:txBody>
        </p:sp>
        <p:sp>
          <p:nvSpPr>
            <p:cNvPr id="15410" name="Line 41"/>
            <p:cNvSpPr>
              <a:spLocks noChangeShapeType="1"/>
            </p:cNvSpPr>
            <p:nvPr/>
          </p:nvSpPr>
          <p:spPr bwMode="auto">
            <a:xfrm flipV="1">
              <a:off x="2741" y="2184"/>
              <a:ext cx="1" cy="6"/>
            </a:xfrm>
            <a:prstGeom prst="line">
              <a:avLst/>
            </a:prstGeom>
            <a:noFill/>
            <a:ln w="17463">
              <a:solidFill>
                <a:srgbClr val="000000"/>
              </a:solidFill>
              <a:round/>
              <a:headEnd/>
              <a:tailEnd/>
            </a:ln>
          </p:spPr>
          <p:txBody>
            <a:bodyPr/>
            <a:lstStyle/>
            <a:p>
              <a:endParaRPr lang="en-US"/>
            </a:p>
          </p:txBody>
        </p:sp>
      </p:grpSp>
      <p:grpSp>
        <p:nvGrpSpPr>
          <p:cNvPr id="15386" name="Group 42"/>
          <p:cNvGrpSpPr>
            <a:grpSpLocks/>
          </p:cNvGrpSpPr>
          <p:nvPr/>
        </p:nvGrpSpPr>
        <p:grpSpPr bwMode="auto">
          <a:xfrm>
            <a:off x="3233738" y="2714625"/>
            <a:ext cx="152400" cy="142875"/>
            <a:chOff x="2037" y="1710"/>
            <a:chExt cx="96" cy="90"/>
          </a:xfrm>
        </p:grpSpPr>
        <p:sp>
          <p:nvSpPr>
            <p:cNvPr id="15407" name="Freeform 43"/>
            <p:cNvSpPr>
              <a:spLocks/>
            </p:cNvSpPr>
            <p:nvPr/>
          </p:nvSpPr>
          <p:spPr bwMode="auto">
            <a:xfrm>
              <a:off x="2037" y="1710"/>
              <a:ext cx="96" cy="90"/>
            </a:xfrm>
            <a:custGeom>
              <a:avLst/>
              <a:gdLst>
                <a:gd name="T0" fmla="*/ 43 w 96"/>
                <a:gd name="T1" fmla="*/ 90 h 90"/>
                <a:gd name="T2" fmla="*/ 0 w 96"/>
                <a:gd name="T3" fmla="*/ 0 h 90"/>
                <a:gd name="T4" fmla="*/ 43 w 96"/>
                <a:gd name="T5" fmla="*/ 0 h 90"/>
                <a:gd name="T6" fmla="*/ 96 w 96"/>
                <a:gd name="T7" fmla="*/ 0 h 90"/>
                <a:gd name="T8" fmla="*/ 4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43" y="90"/>
                  </a:moveTo>
                  <a:lnTo>
                    <a:pt x="0" y="0"/>
                  </a:lnTo>
                  <a:lnTo>
                    <a:pt x="43" y="0"/>
                  </a:lnTo>
                  <a:lnTo>
                    <a:pt x="96" y="0"/>
                  </a:lnTo>
                  <a:lnTo>
                    <a:pt x="43" y="90"/>
                  </a:lnTo>
                  <a:close/>
                </a:path>
              </a:pathLst>
            </a:custGeom>
            <a:solidFill>
              <a:srgbClr val="000000"/>
            </a:solidFill>
            <a:ln w="9525">
              <a:noFill/>
              <a:round/>
              <a:headEnd/>
              <a:tailEnd/>
            </a:ln>
          </p:spPr>
          <p:txBody>
            <a:bodyPr/>
            <a:lstStyle/>
            <a:p>
              <a:endParaRPr lang="en-US"/>
            </a:p>
          </p:txBody>
        </p:sp>
        <p:sp>
          <p:nvSpPr>
            <p:cNvPr id="15408" name="Line 44"/>
            <p:cNvSpPr>
              <a:spLocks noChangeShapeType="1"/>
            </p:cNvSpPr>
            <p:nvPr/>
          </p:nvSpPr>
          <p:spPr bwMode="auto">
            <a:xfrm flipV="1">
              <a:off x="2080" y="1710"/>
              <a:ext cx="1" cy="6"/>
            </a:xfrm>
            <a:prstGeom prst="line">
              <a:avLst/>
            </a:prstGeom>
            <a:noFill/>
            <a:ln w="17463">
              <a:solidFill>
                <a:srgbClr val="000000"/>
              </a:solidFill>
              <a:round/>
              <a:headEnd/>
              <a:tailEnd/>
            </a:ln>
          </p:spPr>
          <p:txBody>
            <a:bodyPr/>
            <a:lstStyle/>
            <a:p>
              <a:endParaRPr lang="en-US"/>
            </a:p>
          </p:txBody>
        </p:sp>
      </p:grpSp>
      <p:sp>
        <p:nvSpPr>
          <p:cNvPr id="15387" name="Rectangle 45"/>
          <p:cNvSpPr>
            <a:spLocks noChangeArrowheads="1"/>
          </p:cNvSpPr>
          <p:nvPr/>
        </p:nvSpPr>
        <p:spPr bwMode="auto">
          <a:xfrm>
            <a:off x="322263" y="4752975"/>
            <a:ext cx="2624137" cy="200025"/>
          </a:xfrm>
          <a:prstGeom prst="rect">
            <a:avLst/>
          </a:prstGeom>
          <a:solidFill>
            <a:srgbClr val="FFFFFF"/>
          </a:solidFill>
          <a:ln w="9525">
            <a:noFill/>
            <a:miter lim="800000"/>
            <a:headEnd/>
            <a:tailEnd/>
          </a:ln>
        </p:spPr>
        <p:txBody>
          <a:bodyPr/>
          <a:lstStyle/>
          <a:p>
            <a:endParaRPr lang="en-US"/>
          </a:p>
        </p:txBody>
      </p:sp>
      <p:sp>
        <p:nvSpPr>
          <p:cNvPr id="15388" name="Rectangle 46"/>
          <p:cNvSpPr>
            <a:spLocks noChangeArrowheads="1"/>
          </p:cNvSpPr>
          <p:nvPr/>
        </p:nvSpPr>
        <p:spPr bwMode="auto">
          <a:xfrm>
            <a:off x="338138" y="4733925"/>
            <a:ext cx="1995487"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Extrinsic Pathway</a:t>
            </a:r>
            <a:endParaRPr lang="en-GB" sz="3600">
              <a:latin typeface="Times New Roman" pitchFamily="18" charset="0"/>
            </a:endParaRPr>
          </a:p>
        </p:txBody>
      </p:sp>
      <p:grpSp>
        <p:nvGrpSpPr>
          <p:cNvPr id="15389" name="Group 47"/>
          <p:cNvGrpSpPr>
            <a:grpSpLocks/>
          </p:cNvGrpSpPr>
          <p:nvPr/>
        </p:nvGrpSpPr>
        <p:grpSpPr bwMode="auto">
          <a:xfrm>
            <a:off x="660400" y="3695700"/>
            <a:ext cx="808038" cy="244475"/>
            <a:chOff x="416" y="2328"/>
            <a:chExt cx="509" cy="154"/>
          </a:xfrm>
        </p:grpSpPr>
        <p:sp>
          <p:nvSpPr>
            <p:cNvPr id="15405" name="Rectangle 48"/>
            <p:cNvSpPr>
              <a:spLocks noChangeArrowheads="1"/>
            </p:cNvSpPr>
            <p:nvPr/>
          </p:nvSpPr>
          <p:spPr bwMode="auto">
            <a:xfrm>
              <a:off x="619" y="2328"/>
              <a:ext cx="306"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5406" name="Rectangle 49"/>
            <p:cNvSpPr>
              <a:spLocks noChangeArrowheads="1"/>
            </p:cNvSpPr>
            <p:nvPr/>
          </p:nvSpPr>
          <p:spPr bwMode="auto">
            <a:xfrm>
              <a:off x="416" y="2328"/>
              <a:ext cx="19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grpSp>
      <p:sp>
        <p:nvSpPr>
          <p:cNvPr id="15390" name="Rectangle 50"/>
          <p:cNvSpPr>
            <a:spLocks noChangeArrowheads="1"/>
          </p:cNvSpPr>
          <p:nvPr/>
        </p:nvSpPr>
        <p:spPr bwMode="auto">
          <a:xfrm>
            <a:off x="931863" y="4419600"/>
            <a:ext cx="11906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Geneva" charset="0"/>
              </a:rPr>
              <a:t>+</a:t>
            </a:r>
            <a:endParaRPr lang="en-GB" sz="3600">
              <a:latin typeface="Times New Roman" pitchFamily="18" charset="0"/>
            </a:endParaRPr>
          </a:p>
        </p:txBody>
      </p:sp>
      <p:sp>
        <p:nvSpPr>
          <p:cNvPr id="15391" name="Arc 51"/>
          <p:cNvSpPr>
            <a:spLocks/>
          </p:cNvSpPr>
          <p:nvPr/>
        </p:nvSpPr>
        <p:spPr bwMode="auto">
          <a:xfrm>
            <a:off x="3863975" y="3676650"/>
            <a:ext cx="490538" cy="641350"/>
          </a:xfrm>
          <a:custGeom>
            <a:avLst/>
            <a:gdLst>
              <a:gd name="T0" fmla="*/ 490538 w 21889"/>
              <a:gd name="T1" fmla="*/ 0 h 21600"/>
              <a:gd name="T2" fmla="*/ 0 w 21889"/>
              <a:gd name="T3" fmla="*/ 641291 h 21600"/>
              <a:gd name="T4" fmla="*/ 6477 w 21889"/>
              <a:gd name="T5" fmla="*/ 0 h 21600"/>
              <a:gd name="T6" fmla="*/ 0 60000 65536"/>
              <a:gd name="T7" fmla="*/ 0 60000 65536"/>
              <a:gd name="T8" fmla="*/ 0 60000 65536"/>
              <a:gd name="T9" fmla="*/ 0 w 21889"/>
              <a:gd name="T10" fmla="*/ 0 h 21600"/>
              <a:gd name="T11" fmla="*/ 21889 w 21889"/>
              <a:gd name="T12" fmla="*/ 21600 h 21600"/>
            </a:gdLst>
            <a:ahLst/>
            <a:cxnLst>
              <a:cxn ang="T6">
                <a:pos x="T0" y="T1"/>
              </a:cxn>
              <a:cxn ang="T7">
                <a:pos x="T2" y="T3"/>
              </a:cxn>
              <a:cxn ang="T8">
                <a:pos x="T4" y="T5"/>
              </a:cxn>
            </a:cxnLst>
            <a:rect l="T9" t="T10" r="T11" b="T12"/>
            <a:pathLst>
              <a:path w="21889" h="21600" fill="none" extrusionOk="0">
                <a:moveTo>
                  <a:pt x="21889" y="0"/>
                </a:moveTo>
                <a:cubicBezTo>
                  <a:pt x="21889" y="11929"/>
                  <a:pt x="12218" y="21600"/>
                  <a:pt x="289" y="21600"/>
                </a:cubicBezTo>
                <a:cubicBezTo>
                  <a:pt x="192" y="21600"/>
                  <a:pt x="96" y="21599"/>
                  <a:pt x="-1" y="21598"/>
                </a:cubicBezTo>
              </a:path>
              <a:path w="21889" h="21600" stroke="0" extrusionOk="0">
                <a:moveTo>
                  <a:pt x="21889" y="0"/>
                </a:moveTo>
                <a:cubicBezTo>
                  <a:pt x="21889" y="11929"/>
                  <a:pt x="12218" y="21600"/>
                  <a:pt x="289" y="21600"/>
                </a:cubicBezTo>
                <a:cubicBezTo>
                  <a:pt x="192" y="21600"/>
                  <a:pt x="96" y="21599"/>
                  <a:pt x="-1" y="21598"/>
                </a:cubicBezTo>
                <a:lnTo>
                  <a:pt x="289" y="0"/>
                </a:lnTo>
                <a:close/>
              </a:path>
            </a:pathLst>
          </a:custGeom>
          <a:noFill/>
          <a:ln w="33338">
            <a:solidFill>
              <a:srgbClr val="000000"/>
            </a:solidFill>
            <a:round/>
            <a:headEnd/>
            <a:tailEnd/>
          </a:ln>
        </p:spPr>
        <p:txBody>
          <a:bodyPr/>
          <a:lstStyle/>
          <a:p>
            <a:endParaRPr lang="en-US"/>
          </a:p>
        </p:txBody>
      </p:sp>
      <p:sp>
        <p:nvSpPr>
          <p:cNvPr id="15392" name="Rectangle 52"/>
          <p:cNvSpPr>
            <a:spLocks noChangeArrowheads="1"/>
          </p:cNvSpPr>
          <p:nvPr/>
        </p:nvSpPr>
        <p:spPr bwMode="auto">
          <a:xfrm>
            <a:off x="2362200" y="4114800"/>
            <a:ext cx="1143000" cy="533400"/>
          </a:xfrm>
          <a:prstGeom prst="rect">
            <a:avLst/>
          </a:prstGeom>
          <a:solidFill>
            <a:srgbClr val="FF7C80"/>
          </a:solidFill>
          <a:ln w="17463">
            <a:solidFill>
              <a:srgbClr val="FF7C80"/>
            </a:solidFill>
            <a:miter lim="800000"/>
            <a:headEnd/>
            <a:tailEnd/>
          </a:ln>
        </p:spPr>
        <p:txBody>
          <a:bodyPr/>
          <a:lstStyle/>
          <a:p>
            <a:endParaRPr lang="en-US"/>
          </a:p>
        </p:txBody>
      </p:sp>
      <p:sp>
        <p:nvSpPr>
          <p:cNvPr id="15393" name="Rectangle 53"/>
          <p:cNvSpPr>
            <a:spLocks noChangeArrowheads="1"/>
          </p:cNvSpPr>
          <p:nvPr/>
        </p:nvSpPr>
        <p:spPr bwMode="auto">
          <a:xfrm>
            <a:off x="2827338" y="4191000"/>
            <a:ext cx="48577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5394" name="Rectangle 54"/>
          <p:cNvSpPr>
            <a:spLocks noChangeArrowheads="1"/>
          </p:cNvSpPr>
          <p:nvPr/>
        </p:nvSpPr>
        <p:spPr bwMode="auto">
          <a:xfrm>
            <a:off x="2420938" y="4191000"/>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sp>
        <p:nvSpPr>
          <p:cNvPr id="15395" name="Rectangle 55"/>
          <p:cNvSpPr>
            <a:spLocks noChangeArrowheads="1"/>
          </p:cNvSpPr>
          <p:nvPr/>
        </p:nvSpPr>
        <p:spPr bwMode="auto">
          <a:xfrm>
            <a:off x="2438400" y="44037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5396" name="Rectangle 56"/>
          <p:cNvSpPr>
            <a:spLocks noChangeArrowheads="1"/>
          </p:cNvSpPr>
          <p:nvPr/>
        </p:nvSpPr>
        <p:spPr bwMode="auto">
          <a:xfrm>
            <a:off x="2928938" y="4403725"/>
            <a:ext cx="41751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TFPI</a:t>
            </a:r>
            <a:endParaRPr lang="en-GB" sz="3600">
              <a:latin typeface="Times New Roman" pitchFamily="18" charset="0"/>
            </a:endParaRPr>
          </a:p>
        </p:txBody>
      </p:sp>
      <p:sp>
        <p:nvSpPr>
          <p:cNvPr id="15397" name="Rectangle 57"/>
          <p:cNvSpPr>
            <a:spLocks noChangeArrowheads="1"/>
          </p:cNvSpPr>
          <p:nvPr/>
        </p:nvSpPr>
        <p:spPr bwMode="auto">
          <a:xfrm>
            <a:off x="2608263" y="3676650"/>
            <a:ext cx="444500" cy="258763"/>
          </a:xfrm>
          <a:prstGeom prst="rect">
            <a:avLst/>
          </a:prstGeom>
          <a:noFill/>
          <a:ln w="9525">
            <a:noFill/>
            <a:miter lim="800000"/>
            <a:headEnd/>
            <a:tailEnd/>
          </a:ln>
        </p:spPr>
        <p:txBody>
          <a:bodyPr wrap="none" lIns="0" tIns="0" rIns="0" bIns="0">
            <a:spAutoFit/>
          </a:bodyPr>
          <a:lstStyle/>
          <a:p>
            <a:pPr defTabSz="762000" eaLnBrk="0" hangingPunct="0"/>
            <a:r>
              <a:rPr lang="en-GB" sz="1700">
                <a:solidFill>
                  <a:srgbClr val="000000"/>
                </a:solidFill>
                <a:latin typeface="Times" charset="0"/>
              </a:rPr>
              <a:t>TFPI</a:t>
            </a:r>
            <a:endParaRPr lang="en-GB" sz="3600">
              <a:latin typeface="Times New Roman" pitchFamily="18" charset="0"/>
            </a:endParaRPr>
          </a:p>
        </p:txBody>
      </p:sp>
      <p:grpSp>
        <p:nvGrpSpPr>
          <p:cNvPr id="15398" name="Group 58"/>
          <p:cNvGrpSpPr>
            <a:grpSpLocks/>
          </p:cNvGrpSpPr>
          <p:nvPr/>
        </p:nvGrpSpPr>
        <p:grpSpPr bwMode="auto">
          <a:xfrm>
            <a:off x="3284538" y="3810000"/>
            <a:ext cx="830262" cy="266700"/>
            <a:chOff x="2069" y="2400"/>
            <a:chExt cx="523" cy="168"/>
          </a:xfrm>
        </p:grpSpPr>
        <p:sp>
          <p:nvSpPr>
            <p:cNvPr id="15403" name="Freeform 59"/>
            <p:cNvSpPr>
              <a:spLocks/>
            </p:cNvSpPr>
            <p:nvPr/>
          </p:nvSpPr>
          <p:spPr bwMode="auto">
            <a:xfrm>
              <a:off x="2389" y="2490"/>
              <a:ext cx="203" cy="78"/>
            </a:xfrm>
            <a:custGeom>
              <a:avLst/>
              <a:gdLst>
                <a:gd name="T0" fmla="*/ 203 w 203"/>
                <a:gd name="T1" fmla="*/ 78 h 78"/>
                <a:gd name="T2" fmla="*/ 0 w 203"/>
                <a:gd name="T3" fmla="*/ 48 h 78"/>
                <a:gd name="T4" fmla="*/ 32 w 203"/>
                <a:gd name="T5" fmla="*/ 24 h 78"/>
                <a:gd name="T6" fmla="*/ 64 w 203"/>
                <a:gd name="T7" fmla="*/ 0 h 78"/>
                <a:gd name="T8" fmla="*/ 203 w 203"/>
                <a:gd name="T9" fmla="*/ 78 h 78"/>
                <a:gd name="T10" fmla="*/ 0 60000 65536"/>
                <a:gd name="T11" fmla="*/ 0 60000 65536"/>
                <a:gd name="T12" fmla="*/ 0 60000 65536"/>
                <a:gd name="T13" fmla="*/ 0 60000 65536"/>
                <a:gd name="T14" fmla="*/ 0 60000 65536"/>
                <a:gd name="T15" fmla="*/ 0 w 203"/>
                <a:gd name="T16" fmla="*/ 0 h 78"/>
                <a:gd name="T17" fmla="*/ 203 w 203"/>
                <a:gd name="T18" fmla="*/ 78 h 78"/>
              </a:gdLst>
              <a:ahLst/>
              <a:cxnLst>
                <a:cxn ang="T10">
                  <a:pos x="T0" y="T1"/>
                </a:cxn>
                <a:cxn ang="T11">
                  <a:pos x="T2" y="T3"/>
                </a:cxn>
                <a:cxn ang="T12">
                  <a:pos x="T4" y="T5"/>
                </a:cxn>
                <a:cxn ang="T13">
                  <a:pos x="T6" y="T7"/>
                </a:cxn>
                <a:cxn ang="T14">
                  <a:pos x="T8" y="T9"/>
                </a:cxn>
              </a:cxnLst>
              <a:rect l="T15" t="T16" r="T17" b="T18"/>
              <a:pathLst>
                <a:path w="203" h="78">
                  <a:moveTo>
                    <a:pt x="203" y="78"/>
                  </a:moveTo>
                  <a:lnTo>
                    <a:pt x="0" y="48"/>
                  </a:lnTo>
                  <a:lnTo>
                    <a:pt x="32" y="24"/>
                  </a:lnTo>
                  <a:lnTo>
                    <a:pt x="64" y="0"/>
                  </a:lnTo>
                  <a:lnTo>
                    <a:pt x="203" y="78"/>
                  </a:lnTo>
                  <a:close/>
                </a:path>
              </a:pathLst>
            </a:custGeom>
            <a:solidFill>
              <a:srgbClr val="000000"/>
            </a:solidFill>
            <a:ln w="9525">
              <a:noFill/>
              <a:round/>
              <a:headEnd/>
              <a:tailEnd/>
            </a:ln>
          </p:spPr>
          <p:txBody>
            <a:bodyPr/>
            <a:lstStyle/>
            <a:p>
              <a:endParaRPr lang="en-US"/>
            </a:p>
          </p:txBody>
        </p:sp>
        <p:sp>
          <p:nvSpPr>
            <p:cNvPr id="15404" name="Line 60"/>
            <p:cNvSpPr>
              <a:spLocks noChangeShapeType="1"/>
            </p:cNvSpPr>
            <p:nvPr/>
          </p:nvSpPr>
          <p:spPr bwMode="auto">
            <a:xfrm>
              <a:off x="2069" y="2400"/>
              <a:ext cx="352" cy="114"/>
            </a:xfrm>
            <a:prstGeom prst="line">
              <a:avLst/>
            </a:prstGeom>
            <a:noFill/>
            <a:ln w="33338">
              <a:solidFill>
                <a:srgbClr val="000000"/>
              </a:solidFill>
              <a:round/>
              <a:headEnd/>
              <a:tailEnd/>
            </a:ln>
          </p:spPr>
          <p:txBody>
            <a:bodyPr/>
            <a:lstStyle/>
            <a:p>
              <a:endParaRPr lang="en-US"/>
            </a:p>
          </p:txBody>
        </p:sp>
      </p:grpSp>
      <p:grpSp>
        <p:nvGrpSpPr>
          <p:cNvPr id="15399" name="Group 61"/>
          <p:cNvGrpSpPr>
            <a:grpSpLocks/>
          </p:cNvGrpSpPr>
          <p:nvPr/>
        </p:nvGrpSpPr>
        <p:grpSpPr bwMode="auto">
          <a:xfrm>
            <a:off x="3505200" y="4267200"/>
            <a:ext cx="355600" cy="95250"/>
            <a:chOff x="2208" y="2688"/>
            <a:chExt cx="224" cy="60"/>
          </a:xfrm>
        </p:grpSpPr>
        <p:sp>
          <p:nvSpPr>
            <p:cNvPr id="15401" name="Freeform 62"/>
            <p:cNvSpPr>
              <a:spLocks/>
            </p:cNvSpPr>
            <p:nvPr/>
          </p:nvSpPr>
          <p:spPr bwMode="auto">
            <a:xfrm>
              <a:off x="2208" y="2688"/>
              <a:ext cx="181" cy="60"/>
            </a:xfrm>
            <a:custGeom>
              <a:avLst/>
              <a:gdLst>
                <a:gd name="T0" fmla="*/ 0 w 181"/>
                <a:gd name="T1" fmla="*/ 36 h 60"/>
                <a:gd name="T2" fmla="*/ 181 w 181"/>
                <a:gd name="T3" fmla="*/ 0 h 60"/>
                <a:gd name="T4" fmla="*/ 181 w 181"/>
                <a:gd name="T5" fmla="*/ 36 h 60"/>
                <a:gd name="T6" fmla="*/ 181 w 181"/>
                <a:gd name="T7" fmla="*/ 60 h 60"/>
                <a:gd name="T8" fmla="*/ 0 w 181"/>
                <a:gd name="T9" fmla="*/ 36 h 60"/>
                <a:gd name="T10" fmla="*/ 0 60000 65536"/>
                <a:gd name="T11" fmla="*/ 0 60000 65536"/>
                <a:gd name="T12" fmla="*/ 0 60000 65536"/>
                <a:gd name="T13" fmla="*/ 0 60000 65536"/>
                <a:gd name="T14" fmla="*/ 0 60000 65536"/>
                <a:gd name="T15" fmla="*/ 0 w 181"/>
                <a:gd name="T16" fmla="*/ 0 h 60"/>
                <a:gd name="T17" fmla="*/ 181 w 181"/>
                <a:gd name="T18" fmla="*/ 60 h 60"/>
              </a:gdLst>
              <a:ahLst/>
              <a:cxnLst>
                <a:cxn ang="T10">
                  <a:pos x="T0" y="T1"/>
                </a:cxn>
                <a:cxn ang="T11">
                  <a:pos x="T2" y="T3"/>
                </a:cxn>
                <a:cxn ang="T12">
                  <a:pos x="T4" y="T5"/>
                </a:cxn>
                <a:cxn ang="T13">
                  <a:pos x="T6" y="T7"/>
                </a:cxn>
                <a:cxn ang="T14">
                  <a:pos x="T8" y="T9"/>
                </a:cxn>
              </a:cxnLst>
              <a:rect l="T15" t="T16" r="T17" b="T18"/>
              <a:pathLst>
                <a:path w="181" h="60">
                  <a:moveTo>
                    <a:pt x="0" y="36"/>
                  </a:moveTo>
                  <a:lnTo>
                    <a:pt x="181" y="0"/>
                  </a:lnTo>
                  <a:lnTo>
                    <a:pt x="181" y="36"/>
                  </a:lnTo>
                  <a:lnTo>
                    <a:pt x="181" y="60"/>
                  </a:lnTo>
                  <a:lnTo>
                    <a:pt x="0" y="36"/>
                  </a:lnTo>
                  <a:close/>
                </a:path>
              </a:pathLst>
            </a:custGeom>
            <a:solidFill>
              <a:srgbClr val="000000"/>
            </a:solidFill>
            <a:ln w="9525">
              <a:noFill/>
              <a:round/>
              <a:headEnd/>
              <a:tailEnd/>
            </a:ln>
          </p:spPr>
          <p:txBody>
            <a:bodyPr/>
            <a:lstStyle/>
            <a:p>
              <a:endParaRPr lang="en-US"/>
            </a:p>
          </p:txBody>
        </p:sp>
        <p:sp>
          <p:nvSpPr>
            <p:cNvPr id="15402" name="Line 63"/>
            <p:cNvSpPr>
              <a:spLocks noChangeShapeType="1"/>
            </p:cNvSpPr>
            <p:nvPr/>
          </p:nvSpPr>
          <p:spPr bwMode="auto">
            <a:xfrm flipH="1">
              <a:off x="2389" y="2724"/>
              <a:ext cx="43" cy="1"/>
            </a:xfrm>
            <a:prstGeom prst="line">
              <a:avLst/>
            </a:prstGeom>
            <a:noFill/>
            <a:ln w="33338">
              <a:solidFill>
                <a:srgbClr val="000000"/>
              </a:solidFill>
              <a:round/>
              <a:headEnd/>
              <a:tailEnd/>
            </a:ln>
          </p:spPr>
          <p:txBody>
            <a:bodyPr/>
            <a:lstStyle/>
            <a:p>
              <a:endParaRPr lang="en-US"/>
            </a:p>
          </p:txBody>
        </p:sp>
      </p:grpSp>
      <p:sp>
        <p:nvSpPr>
          <p:cNvPr id="15400" name="Rectangle 64"/>
          <p:cNvSpPr>
            <a:spLocks noChangeArrowheads="1"/>
          </p:cNvSpPr>
          <p:nvPr/>
        </p:nvSpPr>
        <p:spPr bwMode="auto">
          <a:xfrm>
            <a:off x="6477000" y="1066800"/>
            <a:ext cx="1938338"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Intrinsic Pathway</a:t>
            </a:r>
            <a:endParaRPr lang="en-GB" sz="36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388" name="Rectangle 4"/>
          <p:cNvSpPr>
            <a:spLocks noChangeArrowheads="1"/>
          </p:cNvSpPr>
          <p:nvPr/>
        </p:nvSpPr>
        <p:spPr bwMode="auto">
          <a:xfrm>
            <a:off x="3606800" y="3552825"/>
            <a:ext cx="258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t>
            </a:r>
            <a:endParaRPr lang="en-GB" sz="3600">
              <a:latin typeface="Times New Roman" pitchFamily="18" charset="0"/>
            </a:endParaRPr>
          </a:p>
        </p:txBody>
      </p:sp>
      <p:sp>
        <p:nvSpPr>
          <p:cNvPr id="16389" name="Rectangle 5"/>
          <p:cNvSpPr>
            <a:spLocks noChangeArrowheads="1"/>
          </p:cNvSpPr>
          <p:nvPr/>
        </p:nvSpPr>
        <p:spPr bwMode="auto">
          <a:xfrm>
            <a:off x="2522538" y="2819400"/>
            <a:ext cx="32702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t>
            </a:r>
            <a:endParaRPr lang="en-GB" sz="3600">
              <a:latin typeface="Times New Roman" pitchFamily="18" charset="0"/>
            </a:endParaRPr>
          </a:p>
        </p:txBody>
      </p:sp>
      <p:sp>
        <p:nvSpPr>
          <p:cNvPr id="16390" name="Rectangle 6"/>
          <p:cNvSpPr>
            <a:spLocks noChangeArrowheads="1"/>
          </p:cNvSpPr>
          <p:nvPr/>
        </p:nvSpPr>
        <p:spPr bwMode="auto">
          <a:xfrm>
            <a:off x="1252538" y="4410075"/>
            <a:ext cx="39528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FVII</a:t>
            </a:r>
            <a:endParaRPr lang="en-GB" sz="3600">
              <a:solidFill>
                <a:srgbClr val="969696"/>
              </a:solidFill>
              <a:latin typeface="Times New Roman" pitchFamily="18" charset="0"/>
            </a:endParaRPr>
          </a:p>
        </p:txBody>
      </p:sp>
      <p:sp>
        <p:nvSpPr>
          <p:cNvPr id="16391" name="Rectangle 7"/>
          <p:cNvSpPr>
            <a:spLocks noChangeArrowheads="1"/>
          </p:cNvSpPr>
          <p:nvPr/>
        </p:nvSpPr>
        <p:spPr bwMode="auto">
          <a:xfrm>
            <a:off x="4521200" y="4276725"/>
            <a:ext cx="2492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FII</a:t>
            </a:r>
            <a:endParaRPr lang="en-GB" sz="3600">
              <a:latin typeface="Times New Roman" pitchFamily="18" charset="0"/>
            </a:endParaRPr>
          </a:p>
        </p:txBody>
      </p:sp>
      <p:sp>
        <p:nvSpPr>
          <p:cNvPr id="16392" name="Rectangle 8"/>
          <p:cNvSpPr>
            <a:spLocks noChangeArrowheads="1"/>
          </p:cNvSpPr>
          <p:nvPr/>
        </p:nvSpPr>
        <p:spPr bwMode="auto">
          <a:xfrm>
            <a:off x="52990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6393" name="Rectangle 9"/>
          <p:cNvSpPr>
            <a:spLocks noChangeArrowheads="1"/>
          </p:cNvSpPr>
          <p:nvPr/>
        </p:nvSpPr>
        <p:spPr bwMode="auto">
          <a:xfrm>
            <a:off x="5926138" y="4257675"/>
            <a:ext cx="1223962" cy="258763"/>
          </a:xfrm>
          <a:prstGeom prst="rect">
            <a:avLst/>
          </a:prstGeom>
          <a:noFill/>
          <a:ln w="9525">
            <a:noFill/>
            <a:miter lim="800000"/>
            <a:headEnd/>
            <a:tailEnd/>
          </a:ln>
        </p:spPr>
        <p:txBody>
          <a:bodyPr wrap="none" lIns="0" tIns="0" rIns="0" bIns="0">
            <a:spAutoFit/>
          </a:bodyPr>
          <a:lstStyle/>
          <a:p>
            <a:pPr defTabSz="762000" eaLnBrk="0" hangingPunct="0"/>
            <a:r>
              <a:rPr lang="en-GB" sz="1700" b="1">
                <a:solidFill>
                  <a:srgbClr val="000000"/>
                </a:solidFill>
                <a:latin typeface="Times" charset="0"/>
              </a:rPr>
              <a:t>THROMBIN</a:t>
            </a:r>
            <a:endParaRPr lang="en-GB" sz="3600">
              <a:latin typeface="Times New Roman" pitchFamily="18" charset="0"/>
            </a:endParaRPr>
          </a:p>
        </p:txBody>
      </p:sp>
      <p:sp>
        <p:nvSpPr>
          <p:cNvPr id="16394" name="Rectangle 10"/>
          <p:cNvSpPr>
            <a:spLocks noChangeArrowheads="1"/>
          </p:cNvSpPr>
          <p:nvPr/>
        </p:nvSpPr>
        <p:spPr bwMode="auto">
          <a:xfrm>
            <a:off x="6705600" y="4800600"/>
            <a:ext cx="558800" cy="274638"/>
          </a:xfrm>
          <a:prstGeom prst="rect">
            <a:avLst/>
          </a:prstGeom>
          <a:noFill/>
          <a:ln w="9525">
            <a:noFill/>
            <a:miter lim="800000"/>
            <a:headEnd/>
            <a:tailEnd/>
          </a:ln>
        </p:spPr>
        <p:txBody>
          <a:bodyPr wrap="none" lIns="0" tIns="0" rIns="0" bIns="0">
            <a:spAutoFit/>
          </a:bodyPr>
          <a:lstStyle/>
          <a:p>
            <a:pPr defTabSz="762000" eaLnBrk="0" hangingPunct="0"/>
            <a:r>
              <a:rPr lang="en-GB">
                <a:solidFill>
                  <a:srgbClr val="000000"/>
                </a:solidFill>
                <a:latin typeface="Times" charset="0"/>
              </a:rPr>
              <a:t>Fibrin</a:t>
            </a:r>
            <a:endParaRPr lang="en-GB" sz="4000">
              <a:latin typeface="Times New Roman" pitchFamily="18" charset="0"/>
            </a:endParaRPr>
          </a:p>
        </p:txBody>
      </p:sp>
      <p:sp>
        <p:nvSpPr>
          <p:cNvPr id="16395" name="Rectangle 11"/>
          <p:cNvSpPr>
            <a:spLocks noChangeArrowheads="1"/>
          </p:cNvSpPr>
          <p:nvPr/>
        </p:nvSpPr>
        <p:spPr bwMode="auto">
          <a:xfrm>
            <a:off x="4419600" y="4810125"/>
            <a:ext cx="893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Fibrinogen</a:t>
            </a:r>
            <a:endParaRPr lang="en-GB" sz="3600">
              <a:latin typeface="Times New Roman" pitchFamily="18" charset="0"/>
            </a:endParaRPr>
          </a:p>
        </p:txBody>
      </p:sp>
      <p:sp>
        <p:nvSpPr>
          <p:cNvPr id="16396" name="Rectangle 12"/>
          <p:cNvSpPr>
            <a:spLocks noChangeArrowheads="1"/>
          </p:cNvSpPr>
          <p:nvPr/>
        </p:nvSpPr>
        <p:spPr bwMode="auto">
          <a:xfrm>
            <a:off x="525463" y="44100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TF</a:t>
            </a:r>
            <a:endParaRPr lang="en-GB" sz="3600">
              <a:solidFill>
                <a:srgbClr val="969696"/>
              </a:solidFill>
              <a:latin typeface="Times New Roman" pitchFamily="18" charset="0"/>
            </a:endParaRPr>
          </a:p>
        </p:txBody>
      </p:sp>
      <p:sp>
        <p:nvSpPr>
          <p:cNvPr id="16397" name="Rectangle 13"/>
          <p:cNvSpPr>
            <a:spLocks noChangeArrowheads="1"/>
          </p:cNvSpPr>
          <p:nvPr/>
        </p:nvSpPr>
        <p:spPr bwMode="auto">
          <a:xfrm>
            <a:off x="4216400" y="2819400"/>
            <a:ext cx="41751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a:t>
            </a:r>
            <a:endParaRPr lang="en-GB" sz="3600">
              <a:latin typeface="Times New Roman" pitchFamily="18" charset="0"/>
            </a:endParaRPr>
          </a:p>
        </p:txBody>
      </p:sp>
      <p:grpSp>
        <p:nvGrpSpPr>
          <p:cNvPr id="16398" name="Group 14"/>
          <p:cNvGrpSpPr>
            <a:grpSpLocks/>
          </p:cNvGrpSpPr>
          <p:nvPr/>
        </p:nvGrpSpPr>
        <p:grpSpPr bwMode="auto">
          <a:xfrm>
            <a:off x="3962400" y="3581400"/>
            <a:ext cx="1133475" cy="95250"/>
            <a:chOff x="2496" y="2256"/>
            <a:chExt cx="714" cy="60"/>
          </a:xfrm>
        </p:grpSpPr>
        <p:sp>
          <p:nvSpPr>
            <p:cNvPr id="16447" name="Freeform 15"/>
            <p:cNvSpPr>
              <a:spLocks/>
            </p:cNvSpPr>
            <p:nvPr/>
          </p:nvSpPr>
          <p:spPr bwMode="auto">
            <a:xfrm>
              <a:off x="3018" y="2256"/>
              <a:ext cx="192" cy="60"/>
            </a:xfrm>
            <a:custGeom>
              <a:avLst/>
              <a:gdLst>
                <a:gd name="T0" fmla="*/ 192 w 192"/>
                <a:gd name="T1" fmla="*/ 30 h 60"/>
                <a:gd name="T2" fmla="*/ 0 w 192"/>
                <a:gd name="T3" fmla="*/ 60 h 60"/>
                <a:gd name="T4" fmla="*/ 0 w 192"/>
                <a:gd name="T5" fmla="*/ 30 h 60"/>
                <a:gd name="T6" fmla="*/ 0 w 192"/>
                <a:gd name="T7" fmla="*/ 0 h 60"/>
                <a:gd name="T8" fmla="*/ 192 w 192"/>
                <a:gd name="T9" fmla="*/ 30 h 60"/>
                <a:gd name="T10" fmla="*/ 0 60000 65536"/>
                <a:gd name="T11" fmla="*/ 0 60000 65536"/>
                <a:gd name="T12" fmla="*/ 0 60000 65536"/>
                <a:gd name="T13" fmla="*/ 0 60000 65536"/>
                <a:gd name="T14" fmla="*/ 0 60000 65536"/>
                <a:gd name="T15" fmla="*/ 0 w 192"/>
                <a:gd name="T16" fmla="*/ 0 h 60"/>
                <a:gd name="T17" fmla="*/ 192 w 192"/>
                <a:gd name="T18" fmla="*/ 60 h 60"/>
              </a:gdLst>
              <a:ahLst/>
              <a:cxnLst>
                <a:cxn ang="T10">
                  <a:pos x="T0" y="T1"/>
                </a:cxn>
                <a:cxn ang="T11">
                  <a:pos x="T2" y="T3"/>
                </a:cxn>
                <a:cxn ang="T12">
                  <a:pos x="T4" y="T5"/>
                </a:cxn>
                <a:cxn ang="T13">
                  <a:pos x="T6" y="T7"/>
                </a:cxn>
                <a:cxn ang="T14">
                  <a:pos x="T8" y="T9"/>
                </a:cxn>
              </a:cxnLst>
              <a:rect l="T15" t="T16" r="T17" b="T18"/>
              <a:pathLst>
                <a:path w="192" h="60">
                  <a:moveTo>
                    <a:pt x="192" y="30"/>
                  </a:moveTo>
                  <a:lnTo>
                    <a:pt x="0" y="60"/>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6448" name="Line 16"/>
            <p:cNvSpPr>
              <a:spLocks noChangeShapeType="1"/>
            </p:cNvSpPr>
            <p:nvPr/>
          </p:nvSpPr>
          <p:spPr bwMode="auto">
            <a:xfrm>
              <a:off x="2496" y="2286"/>
              <a:ext cx="522" cy="1"/>
            </a:xfrm>
            <a:prstGeom prst="line">
              <a:avLst/>
            </a:prstGeom>
            <a:noFill/>
            <a:ln w="33338">
              <a:solidFill>
                <a:srgbClr val="000000"/>
              </a:solidFill>
              <a:round/>
              <a:headEnd/>
              <a:tailEnd/>
            </a:ln>
          </p:spPr>
          <p:txBody>
            <a:bodyPr/>
            <a:lstStyle/>
            <a:p>
              <a:endParaRPr lang="en-US"/>
            </a:p>
          </p:txBody>
        </p:sp>
      </p:grpSp>
      <p:grpSp>
        <p:nvGrpSpPr>
          <p:cNvPr id="16399" name="Group 17"/>
          <p:cNvGrpSpPr>
            <a:grpSpLocks/>
          </p:cNvGrpSpPr>
          <p:nvPr/>
        </p:nvGrpSpPr>
        <p:grpSpPr bwMode="auto">
          <a:xfrm>
            <a:off x="3098800" y="2857500"/>
            <a:ext cx="863600" cy="85725"/>
            <a:chOff x="1952" y="1800"/>
            <a:chExt cx="544" cy="54"/>
          </a:xfrm>
        </p:grpSpPr>
        <p:sp>
          <p:nvSpPr>
            <p:cNvPr id="16445" name="Freeform 18"/>
            <p:cNvSpPr>
              <a:spLocks/>
            </p:cNvSpPr>
            <p:nvPr/>
          </p:nvSpPr>
          <p:spPr bwMode="auto">
            <a:xfrm>
              <a:off x="2304" y="1800"/>
              <a:ext cx="192" cy="54"/>
            </a:xfrm>
            <a:custGeom>
              <a:avLst/>
              <a:gdLst>
                <a:gd name="T0" fmla="*/ 192 w 192"/>
                <a:gd name="T1" fmla="*/ 30 h 54"/>
                <a:gd name="T2" fmla="*/ 0 w 192"/>
                <a:gd name="T3" fmla="*/ 54 h 54"/>
                <a:gd name="T4" fmla="*/ 0 w 192"/>
                <a:gd name="T5" fmla="*/ 30 h 54"/>
                <a:gd name="T6" fmla="*/ 0 w 192"/>
                <a:gd name="T7" fmla="*/ 0 h 54"/>
                <a:gd name="T8" fmla="*/ 192 w 192"/>
                <a:gd name="T9" fmla="*/ 30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92" y="30"/>
                  </a:moveTo>
                  <a:lnTo>
                    <a:pt x="0" y="54"/>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6446" name="Line 19"/>
            <p:cNvSpPr>
              <a:spLocks noChangeShapeType="1"/>
            </p:cNvSpPr>
            <p:nvPr/>
          </p:nvSpPr>
          <p:spPr bwMode="auto">
            <a:xfrm>
              <a:off x="1952" y="1830"/>
              <a:ext cx="352" cy="1"/>
            </a:xfrm>
            <a:prstGeom prst="line">
              <a:avLst/>
            </a:prstGeom>
            <a:noFill/>
            <a:ln w="33338">
              <a:solidFill>
                <a:srgbClr val="000000"/>
              </a:solidFill>
              <a:round/>
              <a:headEnd/>
              <a:tailEnd/>
            </a:ln>
          </p:spPr>
          <p:txBody>
            <a:bodyPr/>
            <a:lstStyle/>
            <a:p>
              <a:endParaRPr lang="en-US"/>
            </a:p>
          </p:txBody>
        </p:sp>
      </p:grpSp>
      <p:grpSp>
        <p:nvGrpSpPr>
          <p:cNvPr id="16400" name="Group 20"/>
          <p:cNvGrpSpPr>
            <a:grpSpLocks/>
          </p:cNvGrpSpPr>
          <p:nvPr/>
        </p:nvGrpSpPr>
        <p:grpSpPr bwMode="auto">
          <a:xfrm>
            <a:off x="4841875" y="4305300"/>
            <a:ext cx="1016000" cy="76200"/>
            <a:chOff x="3050" y="2712"/>
            <a:chExt cx="640" cy="48"/>
          </a:xfrm>
        </p:grpSpPr>
        <p:sp>
          <p:nvSpPr>
            <p:cNvPr id="16443" name="Freeform 21"/>
            <p:cNvSpPr>
              <a:spLocks/>
            </p:cNvSpPr>
            <p:nvPr/>
          </p:nvSpPr>
          <p:spPr bwMode="auto">
            <a:xfrm>
              <a:off x="3488" y="2712"/>
              <a:ext cx="202" cy="48"/>
            </a:xfrm>
            <a:custGeom>
              <a:avLst/>
              <a:gdLst>
                <a:gd name="T0" fmla="*/ 202 w 202"/>
                <a:gd name="T1" fmla="*/ 24 h 48"/>
                <a:gd name="T2" fmla="*/ 0 w 202"/>
                <a:gd name="T3" fmla="*/ 48 h 48"/>
                <a:gd name="T4" fmla="*/ 0 w 202"/>
                <a:gd name="T5" fmla="*/ 24 h 48"/>
                <a:gd name="T6" fmla="*/ 0 w 202"/>
                <a:gd name="T7" fmla="*/ 0 h 48"/>
                <a:gd name="T8" fmla="*/ 202 w 202"/>
                <a:gd name="T9" fmla="*/ 24 h 48"/>
                <a:gd name="T10" fmla="*/ 0 60000 65536"/>
                <a:gd name="T11" fmla="*/ 0 60000 65536"/>
                <a:gd name="T12" fmla="*/ 0 60000 65536"/>
                <a:gd name="T13" fmla="*/ 0 60000 65536"/>
                <a:gd name="T14" fmla="*/ 0 60000 65536"/>
                <a:gd name="T15" fmla="*/ 0 w 202"/>
                <a:gd name="T16" fmla="*/ 0 h 48"/>
                <a:gd name="T17" fmla="*/ 202 w 202"/>
                <a:gd name="T18" fmla="*/ 48 h 48"/>
              </a:gdLst>
              <a:ahLst/>
              <a:cxnLst>
                <a:cxn ang="T10">
                  <a:pos x="T0" y="T1"/>
                </a:cxn>
                <a:cxn ang="T11">
                  <a:pos x="T2" y="T3"/>
                </a:cxn>
                <a:cxn ang="T12">
                  <a:pos x="T4" y="T5"/>
                </a:cxn>
                <a:cxn ang="T13">
                  <a:pos x="T6" y="T7"/>
                </a:cxn>
                <a:cxn ang="T14">
                  <a:pos x="T8" y="T9"/>
                </a:cxn>
              </a:cxnLst>
              <a:rect l="T15" t="T16" r="T17" b="T18"/>
              <a:pathLst>
                <a:path w="202" h="48">
                  <a:moveTo>
                    <a:pt x="202" y="24"/>
                  </a:moveTo>
                  <a:lnTo>
                    <a:pt x="0" y="48"/>
                  </a:lnTo>
                  <a:lnTo>
                    <a:pt x="0" y="24"/>
                  </a:lnTo>
                  <a:lnTo>
                    <a:pt x="0" y="0"/>
                  </a:lnTo>
                  <a:lnTo>
                    <a:pt x="202" y="24"/>
                  </a:lnTo>
                  <a:close/>
                </a:path>
              </a:pathLst>
            </a:custGeom>
            <a:solidFill>
              <a:srgbClr val="000000"/>
            </a:solidFill>
            <a:ln w="9525">
              <a:noFill/>
              <a:round/>
              <a:headEnd/>
              <a:tailEnd/>
            </a:ln>
          </p:spPr>
          <p:txBody>
            <a:bodyPr/>
            <a:lstStyle/>
            <a:p>
              <a:endParaRPr lang="en-US"/>
            </a:p>
          </p:txBody>
        </p:sp>
        <p:sp>
          <p:nvSpPr>
            <p:cNvPr id="16444" name="Line 22"/>
            <p:cNvSpPr>
              <a:spLocks noChangeShapeType="1"/>
            </p:cNvSpPr>
            <p:nvPr/>
          </p:nvSpPr>
          <p:spPr bwMode="auto">
            <a:xfrm>
              <a:off x="3050" y="2736"/>
              <a:ext cx="438" cy="1"/>
            </a:xfrm>
            <a:prstGeom prst="line">
              <a:avLst/>
            </a:prstGeom>
            <a:noFill/>
            <a:ln w="33338">
              <a:solidFill>
                <a:srgbClr val="000000"/>
              </a:solidFill>
              <a:round/>
              <a:headEnd/>
              <a:tailEnd/>
            </a:ln>
          </p:spPr>
          <p:txBody>
            <a:bodyPr/>
            <a:lstStyle/>
            <a:p>
              <a:endParaRPr lang="en-US"/>
            </a:p>
          </p:txBody>
        </p:sp>
      </p:grpSp>
      <p:grpSp>
        <p:nvGrpSpPr>
          <p:cNvPr id="16401" name="Group 23"/>
          <p:cNvGrpSpPr>
            <a:grpSpLocks/>
          </p:cNvGrpSpPr>
          <p:nvPr/>
        </p:nvGrpSpPr>
        <p:grpSpPr bwMode="auto">
          <a:xfrm>
            <a:off x="5689600" y="4848225"/>
            <a:ext cx="863600" cy="85725"/>
            <a:chOff x="3584" y="3054"/>
            <a:chExt cx="544" cy="54"/>
          </a:xfrm>
        </p:grpSpPr>
        <p:sp>
          <p:nvSpPr>
            <p:cNvPr id="16441" name="Freeform 24"/>
            <p:cNvSpPr>
              <a:spLocks/>
            </p:cNvSpPr>
            <p:nvPr/>
          </p:nvSpPr>
          <p:spPr bwMode="auto">
            <a:xfrm>
              <a:off x="3925" y="3054"/>
              <a:ext cx="203" cy="54"/>
            </a:xfrm>
            <a:custGeom>
              <a:avLst/>
              <a:gdLst>
                <a:gd name="T0" fmla="*/ 203 w 203"/>
                <a:gd name="T1" fmla="*/ 24 h 54"/>
                <a:gd name="T2" fmla="*/ 0 w 203"/>
                <a:gd name="T3" fmla="*/ 54 h 54"/>
                <a:gd name="T4" fmla="*/ 0 w 203"/>
                <a:gd name="T5" fmla="*/ 24 h 54"/>
                <a:gd name="T6" fmla="*/ 0 w 203"/>
                <a:gd name="T7" fmla="*/ 0 h 54"/>
                <a:gd name="T8" fmla="*/ 203 w 203"/>
                <a:gd name="T9" fmla="*/ 24 h 54"/>
                <a:gd name="T10" fmla="*/ 0 60000 65536"/>
                <a:gd name="T11" fmla="*/ 0 60000 65536"/>
                <a:gd name="T12" fmla="*/ 0 60000 65536"/>
                <a:gd name="T13" fmla="*/ 0 60000 65536"/>
                <a:gd name="T14" fmla="*/ 0 60000 65536"/>
                <a:gd name="T15" fmla="*/ 0 w 203"/>
                <a:gd name="T16" fmla="*/ 0 h 54"/>
                <a:gd name="T17" fmla="*/ 203 w 203"/>
                <a:gd name="T18" fmla="*/ 54 h 54"/>
              </a:gdLst>
              <a:ahLst/>
              <a:cxnLst>
                <a:cxn ang="T10">
                  <a:pos x="T0" y="T1"/>
                </a:cxn>
                <a:cxn ang="T11">
                  <a:pos x="T2" y="T3"/>
                </a:cxn>
                <a:cxn ang="T12">
                  <a:pos x="T4" y="T5"/>
                </a:cxn>
                <a:cxn ang="T13">
                  <a:pos x="T6" y="T7"/>
                </a:cxn>
                <a:cxn ang="T14">
                  <a:pos x="T8" y="T9"/>
                </a:cxn>
              </a:cxnLst>
              <a:rect l="T15" t="T16" r="T17" b="T18"/>
              <a:pathLst>
                <a:path w="203" h="54">
                  <a:moveTo>
                    <a:pt x="203" y="24"/>
                  </a:moveTo>
                  <a:lnTo>
                    <a:pt x="0" y="54"/>
                  </a:lnTo>
                  <a:lnTo>
                    <a:pt x="0" y="24"/>
                  </a:lnTo>
                  <a:lnTo>
                    <a:pt x="0" y="0"/>
                  </a:lnTo>
                  <a:lnTo>
                    <a:pt x="203" y="24"/>
                  </a:lnTo>
                  <a:close/>
                </a:path>
              </a:pathLst>
            </a:custGeom>
            <a:solidFill>
              <a:srgbClr val="000000"/>
            </a:solidFill>
            <a:ln w="9525">
              <a:noFill/>
              <a:round/>
              <a:headEnd/>
              <a:tailEnd/>
            </a:ln>
          </p:spPr>
          <p:txBody>
            <a:bodyPr/>
            <a:lstStyle/>
            <a:p>
              <a:endParaRPr lang="en-US"/>
            </a:p>
          </p:txBody>
        </p:sp>
        <p:sp>
          <p:nvSpPr>
            <p:cNvPr id="16442" name="Line 25"/>
            <p:cNvSpPr>
              <a:spLocks noChangeShapeType="1"/>
            </p:cNvSpPr>
            <p:nvPr/>
          </p:nvSpPr>
          <p:spPr bwMode="auto">
            <a:xfrm>
              <a:off x="3584" y="3078"/>
              <a:ext cx="341" cy="1"/>
            </a:xfrm>
            <a:prstGeom prst="line">
              <a:avLst/>
            </a:prstGeom>
            <a:noFill/>
            <a:ln w="33338">
              <a:solidFill>
                <a:srgbClr val="000000"/>
              </a:solidFill>
              <a:round/>
              <a:headEnd/>
              <a:tailEnd/>
            </a:ln>
          </p:spPr>
          <p:txBody>
            <a:bodyPr/>
            <a:lstStyle/>
            <a:p>
              <a:endParaRPr lang="en-US"/>
            </a:p>
          </p:txBody>
        </p:sp>
      </p:grpSp>
      <p:grpSp>
        <p:nvGrpSpPr>
          <p:cNvPr id="16402" name="Group 26"/>
          <p:cNvGrpSpPr>
            <a:grpSpLocks/>
          </p:cNvGrpSpPr>
          <p:nvPr/>
        </p:nvGrpSpPr>
        <p:grpSpPr bwMode="auto">
          <a:xfrm>
            <a:off x="947738" y="3867150"/>
            <a:ext cx="136525" cy="485775"/>
            <a:chOff x="597" y="2436"/>
            <a:chExt cx="86" cy="306"/>
          </a:xfrm>
        </p:grpSpPr>
        <p:sp>
          <p:nvSpPr>
            <p:cNvPr id="16439" name="Freeform 27"/>
            <p:cNvSpPr>
              <a:spLocks/>
            </p:cNvSpPr>
            <p:nvPr/>
          </p:nvSpPr>
          <p:spPr bwMode="auto">
            <a:xfrm>
              <a:off x="597" y="2436"/>
              <a:ext cx="86" cy="114"/>
            </a:xfrm>
            <a:custGeom>
              <a:avLst/>
              <a:gdLst>
                <a:gd name="T0" fmla="*/ 43 w 86"/>
                <a:gd name="T1" fmla="*/ 0 h 114"/>
                <a:gd name="T2" fmla="*/ 86 w 86"/>
                <a:gd name="T3" fmla="*/ 114 h 114"/>
                <a:gd name="T4" fmla="*/ 43 w 86"/>
                <a:gd name="T5" fmla="*/ 114 h 114"/>
                <a:gd name="T6" fmla="*/ 0 w 86"/>
                <a:gd name="T7" fmla="*/ 114 h 114"/>
                <a:gd name="T8" fmla="*/ 43 w 86"/>
                <a:gd name="T9" fmla="*/ 0 h 114"/>
                <a:gd name="T10" fmla="*/ 0 60000 65536"/>
                <a:gd name="T11" fmla="*/ 0 60000 65536"/>
                <a:gd name="T12" fmla="*/ 0 60000 65536"/>
                <a:gd name="T13" fmla="*/ 0 60000 65536"/>
                <a:gd name="T14" fmla="*/ 0 60000 65536"/>
                <a:gd name="T15" fmla="*/ 0 w 86"/>
                <a:gd name="T16" fmla="*/ 0 h 114"/>
                <a:gd name="T17" fmla="*/ 86 w 86"/>
                <a:gd name="T18" fmla="*/ 114 h 114"/>
              </a:gdLst>
              <a:ahLst/>
              <a:cxnLst>
                <a:cxn ang="T10">
                  <a:pos x="T0" y="T1"/>
                </a:cxn>
                <a:cxn ang="T11">
                  <a:pos x="T2" y="T3"/>
                </a:cxn>
                <a:cxn ang="T12">
                  <a:pos x="T4" y="T5"/>
                </a:cxn>
                <a:cxn ang="T13">
                  <a:pos x="T6" y="T7"/>
                </a:cxn>
                <a:cxn ang="T14">
                  <a:pos x="T8" y="T9"/>
                </a:cxn>
              </a:cxnLst>
              <a:rect l="T15" t="T16" r="T17" b="T18"/>
              <a:pathLst>
                <a:path w="86" h="114">
                  <a:moveTo>
                    <a:pt x="43" y="0"/>
                  </a:moveTo>
                  <a:lnTo>
                    <a:pt x="86" y="114"/>
                  </a:lnTo>
                  <a:lnTo>
                    <a:pt x="43" y="114"/>
                  </a:lnTo>
                  <a:lnTo>
                    <a:pt x="0" y="114"/>
                  </a:lnTo>
                  <a:lnTo>
                    <a:pt x="43" y="0"/>
                  </a:lnTo>
                  <a:close/>
                </a:path>
              </a:pathLst>
            </a:custGeom>
            <a:noFill/>
            <a:ln w="9525">
              <a:noFill/>
              <a:round/>
              <a:headEnd/>
              <a:tailEnd/>
            </a:ln>
          </p:spPr>
          <p:txBody>
            <a:bodyPr/>
            <a:lstStyle/>
            <a:p>
              <a:endParaRPr lang="en-US"/>
            </a:p>
          </p:txBody>
        </p:sp>
        <p:sp>
          <p:nvSpPr>
            <p:cNvPr id="16440" name="Line 28"/>
            <p:cNvSpPr>
              <a:spLocks noChangeShapeType="1"/>
            </p:cNvSpPr>
            <p:nvPr/>
          </p:nvSpPr>
          <p:spPr bwMode="auto">
            <a:xfrm flipV="1">
              <a:off x="640" y="2550"/>
              <a:ext cx="1" cy="192"/>
            </a:xfrm>
            <a:prstGeom prst="line">
              <a:avLst/>
            </a:prstGeom>
            <a:noFill/>
            <a:ln w="33338">
              <a:solidFill>
                <a:srgbClr val="000000"/>
              </a:solidFill>
              <a:round/>
              <a:headEnd/>
              <a:tailEnd/>
            </a:ln>
          </p:spPr>
          <p:txBody>
            <a:bodyPr/>
            <a:lstStyle/>
            <a:p>
              <a:endParaRPr lang="en-US"/>
            </a:p>
          </p:txBody>
        </p:sp>
      </p:grpSp>
      <p:grpSp>
        <p:nvGrpSpPr>
          <p:cNvPr id="16403" name="Group 29"/>
          <p:cNvGrpSpPr>
            <a:grpSpLocks/>
          </p:cNvGrpSpPr>
          <p:nvPr/>
        </p:nvGrpSpPr>
        <p:grpSpPr bwMode="auto">
          <a:xfrm>
            <a:off x="5451475" y="3867150"/>
            <a:ext cx="136525" cy="381000"/>
            <a:chOff x="3434" y="2436"/>
            <a:chExt cx="86" cy="240"/>
          </a:xfrm>
        </p:grpSpPr>
        <p:sp>
          <p:nvSpPr>
            <p:cNvPr id="16437" name="Freeform 30"/>
            <p:cNvSpPr>
              <a:spLocks/>
            </p:cNvSpPr>
            <p:nvPr/>
          </p:nvSpPr>
          <p:spPr bwMode="auto">
            <a:xfrm>
              <a:off x="3434" y="2568"/>
              <a:ext cx="86" cy="108"/>
            </a:xfrm>
            <a:custGeom>
              <a:avLst/>
              <a:gdLst>
                <a:gd name="T0" fmla="*/ 43 w 86"/>
                <a:gd name="T1" fmla="*/ 108 h 108"/>
                <a:gd name="T2" fmla="*/ 0 w 86"/>
                <a:gd name="T3" fmla="*/ 0 h 108"/>
                <a:gd name="T4" fmla="*/ 43 w 86"/>
                <a:gd name="T5" fmla="*/ 0 h 108"/>
                <a:gd name="T6" fmla="*/ 86 w 86"/>
                <a:gd name="T7" fmla="*/ 0 h 108"/>
                <a:gd name="T8" fmla="*/ 43 w 86"/>
                <a:gd name="T9" fmla="*/ 108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43" y="108"/>
                  </a:moveTo>
                  <a:lnTo>
                    <a:pt x="0" y="0"/>
                  </a:lnTo>
                  <a:lnTo>
                    <a:pt x="43" y="0"/>
                  </a:lnTo>
                  <a:lnTo>
                    <a:pt x="86" y="0"/>
                  </a:lnTo>
                  <a:lnTo>
                    <a:pt x="43" y="108"/>
                  </a:lnTo>
                  <a:close/>
                </a:path>
              </a:pathLst>
            </a:custGeom>
            <a:solidFill>
              <a:srgbClr val="000000"/>
            </a:solidFill>
            <a:ln w="12700">
              <a:solidFill>
                <a:srgbClr val="000000"/>
              </a:solidFill>
              <a:round/>
              <a:headEnd/>
              <a:tailEnd/>
            </a:ln>
          </p:spPr>
          <p:txBody>
            <a:bodyPr/>
            <a:lstStyle/>
            <a:p>
              <a:endParaRPr lang="en-US"/>
            </a:p>
          </p:txBody>
        </p:sp>
        <p:sp>
          <p:nvSpPr>
            <p:cNvPr id="16438" name="Line 31"/>
            <p:cNvSpPr>
              <a:spLocks noChangeShapeType="1"/>
            </p:cNvSpPr>
            <p:nvPr/>
          </p:nvSpPr>
          <p:spPr bwMode="auto">
            <a:xfrm>
              <a:off x="3477" y="2436"/>
              <a:ext cx="1" cy="132"/>
            </a:xfrm>
            <a:prstGeom prst="line">
              <a:avLst/>
            </a:prstGeom>
            <a:noFill/>
            <a:ln w="12700">
              <a:solidFill>
                <a:srgbClr val="000000"/>
              </a:solidFill>
              <a:round/>
              <a:headEnd/>
              <a:tailEnd/>
            </a:ln>
          </p:spPr>
          <p:txBody>
            <a:bodyPr/>
            <a:lstStyle/>
            <a:p>
              <a:endParaRPr lang="en-US"/>
            </a:p>
          </p:txBody>
        </p:sp>
      </p:grpSp>
      <p:grpSp>
        <p:nvGrpSpPr>
          <p:cNvPr id="16404" name="Group 32"/>
          <p:cNvGrpSpPr>
            <a:grpSpLocks/>
          </p:cNvGrpSpPr>
          <p:nvPr/>
        </p:nvGrpSpPr>
        <p:grpSpPr bwMode="auto">
          <a:xfrm>
            <a:off x="6045200" y="4467225"/>
            <a:ext cx="152400" cy="381000"/>
            <a:chOff x="3808" y="2814"/>
            <a:chExt cx="96" cy="240"/>
          </a:xfrm>
        </p:grpSpPr>
        <p:sp>
          <p:nvSpPr>
            <p:cNvPr id="16435" name="Freeform 33"/>
            <p:cNvSpPr>
              <a:spLocks/>
            </p:cNvSpPr>
            <p:nvPr/>
          </p:nvSpPr>
          <p:spPr bwMode="auto">
            <a:xfrm>
              <a:off x="3808" y="2946"/>
              <a:ext cx="96" cy="108"/>
            </a:xfrm>
            <a:custGeom>
              <a:avLst/>
              <a:gdLst>
                <a:gd name="T0" fmla="*/ 53 w 96"/>
                <a:gd name="T1" fmla="*/ 108 h 108"/>
                <a:gd name="T2" fmla="*/ 0 w 96"/>
                <a:gd name="T3" fmla="*/ 0 h 108"/>
                <a:gd name="T4" fmla="*/ 53 w 96"/>
                <a:gd name="T5" fmla="*/ 0 h 108"/>
                <a:gd name="T6" fmla="*/ 96 w 96"/>
                <a:gd name="T7" fmla="*/ 0 h 108"/>
                <a:gd name="T8" fmla="*/ 5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53" y="108"/>
                  </a:moveTo>
                  <a:lnTo>
                    <a:pt x="0" y="0"/>
                  </a:lnTo>
                  <a:lnTo>
                    <a:pt x="53" y="0"/>
                  </a:lnTo>
                  <a:lnTo>
                    <a:pt x="96" y="0"/>
                  </a:lnTo>
                  <a:lnTo>
                    <a:pt x="53" y="108"/>
                  </a:lnTo>
                  <a:close/>
                </a:path>
              </a:pathLst>
            </a:custGeom>
            <a:solidFill>
              <a:srgbClr val="000000"/>
            </a:solidFill>
            <a:ln w="12700">
              <a:solidFill>
                <a:srgbClr val="000000"/>
              </a:solidFill>
              <a:round/>
              <a:headEnd/>
              <a:tailEnd/>
            </a:ln>
          </p:spPr>
          <p:txBody>
            <a:bodyPr/>
            <a:lstStyle/>
            <a:p>
              <a:endParaRPr lang="en-US"/>
            </a:p>
          </p:txBody>
        </p:sp>
        <p:sp>
          <p:nvSpPr>
            <p:cNvPr id="16436" name="Line 34"/>
            <p:cNvSpPr>
              <a:spLocks noChangeShapeType="1"/>
            </p:cNvSpPr>
            <p:nvPr/>
          </p:nvSpPr>
          <p:spPr bwMode="auto">
            <a:xfrm>
              <a:off x="3861" y="2814"/>
              <a:ext cx="1" cy="132"/>
            </a:xfrm>
            <a:prstGeom prst="line">
              <a:avLst/>
            </a:prstGeom>
            <a:noFill/>
            <a:ln w="12700">
              <a:solidFill>
                <a:srgbClr val="000000"/>
              </a:solidFill>
              <a:round/>
              <a:headEnd/>
              <a:tailEnd/>
            </a:ln>
          </p:spPr>
          <p:txBody>
            <a:bodyPr/>
            <a:lstStyle/>
            <a:p>
              <a:endParaRPr lang="en-US"/>
            </a:p>
          </p:txBody>
        </p:sp>
      </p:grpSp>
      <p:sp>
        <p:nvSpPr>
          <p:cNvPr id="16405" name="Arc 35"/>
          <p:cNvSpPr>
            <a:spLocks/>
          </p:cNvSpPr>
          <p:nvPr/>
        </p:nvSpPr>
        <p:spPr bwMode="auto">
          <a:xfrm>
            <a:off x="2828925" y="2578100"/>
            <a:ext cx="476250" cy="146050"/>
          </a:xfrm>
          <a:custGeom>
            <a:avLst/>
            <a:gdLst>
              <a:gd name="T0" fmla="*/ 0 w 21619"/>
              <a:gd name="T1" fmla="*/ 0 h 21600"/>
              <a:gd name="T2" fmla="*/ 476250 w 21619"/>
              <a:gd name="T3" fmla="*/ 146050 h 21600"/>
              <a:gd name="T4" fmla="*/ 419 w 21619"/>
              <a:gd name="T5" fmla="*/ 146050 h 21600"/>
              <a:gd name="T6" fmla="*/ 0 60000 65536"/>
              <a:gd name="T7" fmla="*/ 0 60000 65536"/>
              <a:gd name="T8" fmla="*/ 0 60000 65536"/>
              <a:gd name="T9" fmla="*/ 0 w 21619"/>
              <a:gd name="T10" fmla="*/ 0 h 21600"/>
              <a:gd name="T11" fmla="*/ 21619 w 21619"/>
              <a:gd name="T12" fmla="*/ 21600 h 21600"/>
            </a:gdLst>
            <a:ahLst/>
            <a:cxnLst>
              <a:cxn ang="T6">
                <a:pos x="T0" y="T1"/>
              </a:cxn>
              <a:cxn ang="T7">
                <a:pos x="T2" y="T3"/>
              </a:cxn>
              <a:cxn ang="T8">
                <a:pos x="T4" y="T5"/>
              </a:cxn>
            </a:cxnLst>
            <a:rect l="T9" t="T10" r="T11" b="T12"/>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33338">
            <a:solidFill>
              <a:schemeClr val="bg2"/>
            </a:solidFill>
            <a:prstDash val="sysDot"/>
            <a:round/>
            <a:headEnd/>
            <a:tailEnd/>
          </a:ln>
        </p:spPr>
        <p:txBody>
          <a:bodyPr/>
          <a:lstStyle/>
          <a:p>
            <a:endParaRPr lang="en-US"/>
          </a:p>
        </p:txBody>
      </p:sp>
      <p:sp>
        <p:nvSpPr>
          <p:cNvPr id="16406" name="Arc 36"/>
          <p:cNvSpPr>
            <a:spLocks/>
          </p:cNvSpPr>
          <p:nvPr/>
        </p:nvSpPr>
        <p:spPr bwMode="auto">
          <a:xfrm>
            <a:off x="1049338" y="2578100"/>
            <a:ext cx="1779587" cy="1022350"/>
          </a:xfrm>
          <a:custGeom>
            <a:avLst/>
            <a:gdLst>
              <a:gd name="T0" fmla="*/ 0 w 21600"/>
              <a:gd name="T1" fmla="*/ 1022350 h 21600"/>
              <a:gd name="T2" fmla="*/ 1778022 w 21600"/>
              <a:gd name="T3" fmla="*/ 0 h 21600"/>
              <a:gd name="T4" fmla="*/ 1779587 w 21600"/>
              <a:gd name="T5" fmla="*/ 1022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9" y="10"/>
                  <a:pt x="21581" y="0"/>
                </a:cubicBezTo>
              </a:path>
              <a:path w="21600" h="21600" stroke="0" extrusionOk="0">
                <a:moveTo>
                  <a:pt x="0" y="21600"/>
                </a:moveTo>
                <a:cubicBezTo>
                  <a:pt x="0" y="9678"/>
                  <a:pt x="9659" y="10"/>
                  <a:pt x="21581" y="0"/>
                </a:cubicBezTo>
                <a:lnTo>
                  <a:pt x="21600" y="21600"/>
                </a:lnTo>
                <a:close/>
              </a:path>
            </a:pathLst>
          </a:custGeom>
          <a:noFill/>
          <a:ln w="33338">
            <a:solidFill>
              <a:schemeClr val="bg2"/>
            </a:solidFill>
            <a:prstDash val="sysDot"/>
            <a:round/>
            <a:headEnd/>
            <a:tailEnd/>
          </a:ln>
        </p:spPr>
        <p:txBody>
          <a:bodyPr/>
          <a:lstStyle/>
          <a:p>
            <a:endParaRPr lang="en-US"/>
          </a:p>
        </p:txBody>
      </p:sp>
      <p:sp>
        <p:nvSpPr>
          <p:cNvPr id="16407" name="Arc 37"/>
          <p:cNvSpPr>
            <a:spLocks/>
          </p:cNvSpPr>
          <p:nvPr/>
        </p:nvSpPr>
        <p:spPr bwMode="auto">
          <a:xfrm>
            <a:off x="1050925" y="3235325"/>
            <a:ext cx="2209800" cy="350838"/>
          </a:xfrm>
          <a:custGeom>
            <a:avLst/>
            <a:gdLst>
              <a:gd name="T0" fmla="*/ 0 w 21598"/>
              <a:gd name="T1" fmla="*/ 346079 h 21600"/>
              <a:gd name="T2" fmla="*/ 2200694 w 21598"/>
              <a:gd name="T3" fmla="*/ 0 h 21600"/>
              <a:gd name="T4" fmla="*/ 2209800 w 21598"/>
              <a:gd name="T5" fmla="*/ 350838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06"/>
                </a:moveTo>
                <a:cubicBezTo>
                  <a:pt x="159" y="9527"/>
                  <a:pt x="9728" y="48"/>
                  <a:pt x="21509" y="0"/>
                </a:cubicBezTo>
              </a:path>
              <a:path w="21598" h="21600" stroke="0" extrusionOk="0">
                <a:moveTo>
                  <a:pt x="-1" y="21306"/>
                </a:moveTo>
                <a:cubicBezTo>
                  <a:pt x="159" y="9527"/>
                  <a:pt x="9728" y="48"/>
                  <a:pt x="21509" y="0"/>
                </a:cubicBezTo>
                <a:lnTo>
                  <a:pt x="21598" y="21600"/>
                </a:lnTo>
                <a:close/>
              </a:path>
            </a:pathLst>
          </a:custGeom>
          <a:noFill/>
          <a:ln w="33338">
            <a:solidFill>
              <a:schemeClr val="bg2"/>
            </a:solidFill>
            <a:prstDash val="sysDot"/>
            <a:round/>
            <a:headEnd/>
            <a:tailEnd/>
          </a:ln>
        </p:spPr>
        <p:txBody>
          <a:bodyPr/>
          <a:lstStyle/>
          <a:p>
            <a:endParaRPr lang="en-US"/>
          </a:p>
        </p:txBody>
      </p:sp>
      <p:sp>
        <p:nvSpPr>
          <p:cNvPr id="16408" name="Arc 38"/>
          <p:cNvSpPr>
            <a:spLocks/>
          </p:cNvSpPr>
          <p:nvPr/>
        </p:nvSpPr>
        <p:spPr bwMode="auto">
          <a:xfrm>
            <a:off x="3254375" y="3235325"/>
            <a:ext cx="1098550" cy="241300"/>
          </a:xfrm>
          <a:custGeom>
            <a:avLst/>
            <a:gdLst>
              <a:gd name="T0" fmla="*/ 0 w 21716"/>
              <a:gd name="T1" fmla="*/ 0 h 21600"/>
              <a:gd name="T2" fmla="*/ 1098550 w 21716"/>
              <a:gd name="T3" fmla="*/ 241300 h 21600"/>
              <a:gd name="T4" fmla="*/ 5868 w 21716"/>
              <a:gd name="T5" fmla="*/ 241300 h 21600"/>
              <a:gd name="T6" fmla="*/ 0 60000 65536"/>
              <a:gd name="T7" fmla="*/ 0 60000 65536"/>
              <a:gd name="T8" fmla="*/ 0 60000 65536"/>
              <a:gd name="T9" fmla="*/ 0 w 21716"/>
              <a:gd name="T10" fmla="*/ 0 h 21600"/>
              <a:gd name="T11" fmla="*/ 21716 w 21716"/>
              <a:gd name="T12" fmla="*/ 21600 h 21600"/>
            </a:gdLst>
            <a:ahLst/>
            <a:cxnLst>
              <a:cxn ang="T6">
                <a:pos x="T0" y="T1"/>
              </a:cxn>
              <a:cxn ang="T7">
                <a:pos x="T2" y="T3"/>
              </a:cxn>
              <a:cxn ang="T8">
                <a:pos x="T4" y="T5"/>
              </a:cxn>
            </a:cxnLst>
            <a:rect l="T9" t="T10" r="T11" b="T12"/>
            <a:pathLst>
              <a:path w="21716" h="21600" fill="none" extrusionOk="0">
                <a:moveTo>
                  <a:pt x="0" y="0"/>
                </a:moveTo>
                <a:cubicBezTo>
                  <a:pt x="38" y="0"/>
                  <a:pt x="77" y="-1"/>
                  <a:pt x="116" y="0"/>
                </a:cubicBezTo>
                <a:cubicBezTo>
                  <a:pt x="12045" y="0"/>
                  <a:pt x="21716" y="9670"/>
                  <a:pt x="21716" y="21600"/>
                </a:cubicBezTo>
              </a:path>
              <a:path w="21716" h="21600" stroke="0" extrusionOk="0">
                <a:moveTo>
                  <a:pt x="0" y="0"/>
                </a:moveTo>
                <a:cubicBezTo>
                  <a:pt x="38" y="0"/>
                  <a:pt x="77" y="-1"/>
                  <a:pt x="116" y="0"/>
                </a:cubicBezTo>
                <a:cubicBezTo>
                  <a:pt x="12045" y="0"/>
                  <a:pt x="21716" y="9670"/>
                  <a:pt x="21716" y="21600"/>
                </a:cubicBezTo>
                <a:lnTo>
                  <a:pt x="116" y="21600"/>
                </a:lnTo>
                <a:close/>
              </a:path>
            </a:pathLst>
          </a:custGeom>
          <a:noFill/>
          <a:ln w="33338">
            <a:solidFill>
              <a:schemeClr val="bg2"/>
            </a:solidFill>
            <a:prstDash val="sysDot"/>
            <a:round/>
            <a:headEnd/>
            <a:tailEnd/>
          </a:ln>
        </p:spPr>
        <p:txBody>
          <a:bodyPr/>
          <a:lstStyle/>
          <a:p>
            <a:endParaRPr lang="en-US"/>
          </a:p>
        </p:txBody>
      </p:sp>
      <p:grpSp>
        <p:nvGrpSpPr>
          <p:cNvPr id="16409" name="Group 39"/>
          <p:cNvGrpSpPr>
            <a:grpSpLocks/>
          </p:cNvGrpSpPr>
          <p:nvPr/>
        </p:nvGrpSpPr>
        <p:grpSpPr bwMode="auto">
          <a:xfrm>
            <a:off x="4284663" y="3467100"/>
            <a:ext cx="117475" cy="142875"/>
            <a:chOff x="2699" y="2184"/>
            <a:chExt cx="74" cy="90"/>
          </a:xfrm>
        </p:grpSpPr>
        <p:sp>
          <p:nvSpPr>
            <p:cNvPr id="16433" name="Freeform 40"/>
            <p:cNvSpPr>
              <a:spLocks/>
            </p:cNvSpPr>
            <p:nvPr/>
          </p:nvSpPr>
          <p:spPr bwMode="auto">
            <a:xfrm>
              <a:off x="2699" y="2184"/>
              <a:ext cx="74" cy="90"/>
            </a:xfrm>
            <a:custGeom>
              <a:avLst/>
              <a:gdLst>
                <a:gd name="T0" fmla="*/ 42 w 74"/>
                <a:gd name="T1" fmla="*/ 90 h 90"/>
                <a:gd name="T2" fmla="*/ 0 w 74"/>
                <a:gd name="T3" fmla="*/ 0 h 90"/>
                <a:gd name="T4" fmla="*/ 42 w 74"/>
                <a:gd name="T5" fmla="*/ 0 h 90"/>
                <a:gd name="T6" fmla="*/ 74 w 74"/>
                <a:gd name="T7" fmla="*/ 0 h 90"/>
                <a:gd name="T8" fmla="*/ 42 w 74"/>
                <a:gd name="T9" fmla="*/ 90 h 90"/>
                <a:gd name="T10" fmla="*/ 0 60000 65536"/>
                <a:gd name="T11" fmla="*/ 0 60000 65536"/>
                <a:gd name="T12" fmla="*/ 0 60000 65536"/>
                <a:gd name="T13" fmla="*/ 0 60000 65536"/>
                <a:gd name="T14" fmla="*/ 0 60000 65536"/>
                <a:gd name="T15" fmla="*/ 0 w 74"/>
                <a:gd name="T16" fmla="*/ 0 h 90"/>
                <a:gd name="T17" fmla="*/ 74 w 74"/>
                <a:gd name="T18" fmla="*/ 90 h 90"/>
              </a:gdLst>
              <a:ahLst/>
              <a:cxnLst>
                <a:cxn ang="T10">
                  <a:pos x="T0" y="T1"/>
                </a:cxn>
                <a:cxn ang="T11">
                  <a:pos x="T2" y="T3"/>
                </a:cxn>
                <a:cxn ang="T12">
                  <a:pos x="T4" y="T5"/>
                </a:cxn>
                <a:cxn ang="T13">
                  <a:pos x="T6" y="T7"/>
                </a:cxn>
                <a:cxn ang="T14">
                  <a:pos x="T8" y="T9"/>
                </a:cxn>
              </a:cxnLst>
              <a:rect l="T15" t="T16" r="T17" b="T18"/>
              <a:pathLst>
                <a:path w="74" h="90">
                  <a:moveTo>
                    <a:pt x="42" y="90"/>
                  </a:moveTo>
                  <a:lnTo>
                    <a:pt x="0" y="0"/>
                  </a:lnTo>
                  <a:lnTo>
                    <a:pt x="42" y="0"/>
                  </a:lnTo>
                  <a:lnTo>
                    <a:pt x="74" y="0"/>
                  </a:lnTo>
                  <a:lnTo>
                    <a:pt x="42" y="90"/>
                  </a:lnTo>
                  <a:close/>
                </a:path>
              </a:pathLst>
            </a:custGeom>
            <a:solidFill>
              <a:srgbClr val="969696"/>
            </a:solidFill>
            <a:ln w="9525">
              <a:solidFill>
                <a:schemeClr val="bg2"/>
              </a:solidFill>
              <a:round/>
              <a:headEnd/>
              <a:tailEnd/>
            </a:ln>
          </p:spPr>
          <p:txBody>
            <a:bodyPr/>
            <a:lstStyle/>
            <a:p>
              <a:endParaRPr lang="en-US"/>
            </a:p>
          </p:txBody>
        </p:sp>
        <p:sp>
          <p:nvSpPr>
            <p:cNvPr id="16434" name="Line 41"/>
            <p:cNvSpPr>
              <a:spLocks noChangeShapeType="1"/>
            </p:cNvSpPr>
            <p:nvPr/>
          </p:nvSpPr>
          <p:spPr bwMode="auto">
            <a:xfrm flipV="1">
              <a:off x="2741" y="2184"/>
              <a:ext cx="1" cy="6"/>
            </a:xfrm>
            <a:prstGeom prst="line">
              <a:avLst/>
            </a:prstGeom>
            <a:noFill/>
            <a:ln w="17463">
              <a:solidFill>
                <a:schemeClr val="bg2"/>
              </a:solidFill>
              <a:round/>
              <a:headEnd/>
              <a:tailEnd/>
            </a:ln>
          </p:spPr>
          <p:txBody>
            <a:bodyPr/>
            <a:lstStyle/>
            <a:p>
              <a:endParaRPr lang="en-US"/>
            </a:p>
          </p:txBody>
        </p:sp>
      </p:grpSp>
      <p:grpSp>
        <p:nvGrpSpPr>
          <p:cNvPr id="16410" name="Group 42"/>
          <p:cNvGrpSpPr>
            <a:grpSpLocks/>
          </p:cNvGrpSpPr>
          <p:nvPr/>
        </p:nvGrpSpPr>
        <p:grpSpPr bwMode="auto">
          <a:xfrm>
            <a:off x="3233738" y="2714625"/>
            <a:ext cx="152400" cy="142875"/>
            <a:chOff x="2037" y="1710"/>
            <a:chExt cx="96" cy="90"/>
          </a:xfrm>
        </p:grpSpPr>
        <p:sp>
          <p:nvSpPr>
            <p:cNvPr id="16431" name="Freeform 43"/>
            <p:cNvSpPr>
              <a:spLocks/>
            </p:cNvSpPr>
            <p:nvPr/>
          </p:nvSpPr>
          <p:spPr bwMode="auto">
            <a:xfrm>
              <a:off x="2037" y="1710"/>
              <a:ext cx="96" cy="90"/>
            </a:xfrm>
            <a:custGeom>
              <a:avLst/>
              <a:gdLst>
                <a:gd name="T0" fmla="*/ 43 w 96"/>
                <a:gd name="T1" fmla="*/ 90 h 90"/>
                <a:gd name="T2" fmla="*/ 0 w 96"/>
                <a:gd name="T3" fmla="*/ 0 h 90"/>
                <a:gd name="T4" fmla="*/ 43 w 96"/>
                <a:gd name="T5" fmla="*/ 0 h 90"/>
                <a:gd name="T6" fmla="*/ 96 w 96"/>
                <a:gd name="T7" fmla="*/ 0 h 90"/>
                <a:gd name="T8" fmla="*/ 4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43" y="90"/>
                  </a:moveTo>
                  <a:lnTo>
                    <a:pt x="0" y="0"/>
                  </a:lnTo>
                  <a:lnTo>
                    <a:pt x="43" y="0"/>
                  </a:lnTo>
                  <a:lnTo>
                    <a:pt x="96" y="0"/>
                  </a:lnTo>
                  <a:lnTo>
                    <a:pt x="43" y="90"/>
                  </a:lnTo>
                  <a:close/>
                </a:path>
              </a:pathLst>
            </a:custGeom>
            <a:solidFill>
              <a:srgbClr val="969696"/>
            </a:solidFill>
            <a:ln w="9525">
              <a:solidFill>
                <a:schemeClr val="bg2"/>
              </a:solidFill>
              <a:round/>
              <a:headEnd/>
              <a:tailEnd/>
            </a:ln>
          </p:spPr>
          <p:txBody>
            <a:bodyPr/>
            <a:lstStyle/>
            <a:p>
              <a:endParaRPr lang="en-US"/>
            </a:p>
          </p:txBody>
        </p:sp>
        <p:sp>
          <p:nvSpPr>
            <p:cNvPr id="16432" name="Line 44"/>
            <p:cNvSpPr>
              <a:spLocks noChangeShapeType="1"/>
            </p:cNvSpPr>
            <p:nvPr/>
          </p:nvSpPr>
          <p:spPr bwMode="auto">
            <a:xfrm flipV="1">
              <a:off x="2080" y="1710"/>
              <a:ext cx="1" cy="6"/>
            </a:xfrm>
            <a:prstGeom prst="line">
              <a:avLst/>
            </a:prstGeom>
            <a:noFill/>
            <a:ln w="17463">
              <a:solidFill>
                <a:schemeClr val="bg2"/>
              </a:solidFill>
              <a:round/>
              <a:headEnd/>
              <a:tailEnd/>
            </a:ln>
          </p:spPr>
          <p:txBody>
            <a:bodyPr/>
            <a:lstStyle/>
            <a:p>
              <a:endParaRPr lang="en-US"/>
            </a:p>
          </p:txBody>
        </p:sp>
      </p:grpSp>
      <p:sp>
        <p:nvSpPr>
          <p:cNvPr id="16411" name="Rectangle 45"/>
          <p:cNvSpPr>
            <a:spLocks noChangeArrowheads="1"/>
          </p:cNvSpPr>
          <p:nvPr/>
        </p:nvSpPr>
        <p:spPr bwMode="auto">
          <a:xfrm>
            <a:off x="322263" y="4752975"/>
            <a:ext cx="2624137" cy="200025"/>
          </a:xfrm>
          <a:prstGeom prst="rect">
            <a:avLst/>
          </a:prstGeom>
          <a:solidFill>
            <a:srgbClr val="FFFFFF"/>
          </a:solidFill>
          <a:ln w="9525">
            <a:noFill/>
            <a:miter lim="800000"/>
            <a:headEnd/>
            <a:tailEnd/>
          </a:ln>
        </p:spPr>
        <p:txBody>
          <a:bodyPr/>
          <a:lstStyle/>
          <a:p>
            <a:endParaRPr lang="en-US"/>
          </a:p>
        </p:txBody>
      </p:sp>
      <p:sp>
        <p:nvSpPr>
          <p:cNvPr id="16412" name="Rectangle 46"/>
          <p:cNvSpPr>
            <a:spLocks noChangeArrowheads="1"/>
          </p:cNvSpPr>
          <p:nvPr/>
        </p:nvSpPr>
        <p:spPr bwMode="auto">
          <a:xfrm>
            <a:off x="338138" y="4733925"/>
            <a:ext cx="1995487"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Extrinsic Pathway</a:t>
            </a:r>
            <a:endParaRPr lang="en-GB" sz="3600">
              <a:latin typeface="Times New Roman" pitchFamily="18" charset="0"/>
            </a:endParaRPr>
          </a:p>
        </p:txBody>
      </p:sp>
      <p:grpSp>
        <p:nvGrpSpPr>
          <p:cNvPr id="16413" name="Group 47"/>
          <p:cNvGrpSpPr>
            <a:grpSpLocks/>
          </p:cNvGrpSpPr>
          <p:nvPr/>
        </p:nvGrpSpPr>
        <p:grpSpPr bwMode="auto">
          <a:xfrm>
            <a:off x="660400" y="3695700"/>
            <a:ext cx="808038" cy="244475"/>
            <a:chOff x="416" y="2328"/>
            <a:chExt cx="509" cy="154"/>
          </a:xfrm>
        </p:grpSpPr>
        <p:sp>
          <p:nvSpPr>
            <p:cNvPr id="16429" name="Rectangle 48"/>
            <p:cNvSpPr>
              <a:spLocks noChangeArrowheads="1"/>
            </p:cNvSpPr>
            <p:nvPr/>
          </p:nvSpPr>
          <p:spPr bwMode="auto">
            <a:xfrm>
              <a:off x="619" y="2328"/>
              <a:ext cx="306"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FVIIa</a:t>
              </a:r>
              <a:endParaRPr lang="en-GB" sz="3600">
                <a:solidFill>
                  <a:srgbClr val="969696"/>
                </a:solidFill>
                <a:latin typeface="Times New Roman" pitchFamily="18" charset="0"/>
              </a:endParaRPr>
            </a:p>
          </p:txBody>
        </p:sp>
        <p:sp>
          <p:nvSpPr>
            <p:cNvPr id="16430" name="Rectangle 49"/>
            <p:cNvSpPr>
              <a:spLocks noChangeArrowheads="1"/>
            </p:cNvSpPr>
            <p:nvPr/>
          </p:nvSpPr>
          <p:spPr bwMode="auto">
            <a:xfrm>
              <a:off x="416" y="2328"/>
              <a:ext cx="19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TF-</a:t>
              </a:r>
              <a:endParaRPr lang="en-GB" sz="3600">
                <a:solidFill>
                  <a:srgbClr val="969696"/>
                </a:solidFill>
                <a:latin typeface="Times New Roman" pitchFamily="18" charset="0"/>
              </a:endParaRPr>
            </a:p>
          </p:txBody>
        </p:sp>
      </p:grpSp>
      <p:sp>
        <p:nvSpPr>
          <p:cNvPr id="16414" name="Rectangle 50"/>
          <p:cNvSpPr>
            <a:spLocks noChangeArrowheads="1"/>
          </p:cNvSpPr>
          <p:nvPr/>
        </p:nvSpPr>
        <p:spPr bwMode="auto">
          <a:xfrm>
            <a:off x="931863" y="4419600"/>
            <a:ext cx="11906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Geneva" charset="0"/>
              </a:rPr>
              <a:t>+</a:t>
            </a:r>
            <a:endParaRPr lang="en-GB" sz="3600">
              <a:solidFill>
                <a:srgbClr val="969696"/>
              </a:solidFill>
              <a:latin typeface="Times New Roman" pitchFamily="18" charset="0"/>
            </a:endParaRPr>
          </a:p>
        </p:txBody>
      </p:sp>
      <p:sp>
        <p:nvSpPr>
          <p:cNvPr id="16415" name="Arc 51"/>
          <p:cNvSpPr>
            <a:spLocks/>
          </p:cNvSpPr>
          <p:nvPr/>
        </p:nvSpPr>
        <p:spPr bwMode="auto">
          <a:xfrm>
            <a:off x="3863975" y="3676650"/>
            <a:ext cx="490538" cy="641350"/>
          </a:xfrm>
          <a:custGeom>
            <a:avLst/>
            <a:gdLst>
              <a:gd name="T0" fmla="*/ 490538 w 21889"/>
              <a:gd name="T1" fmla="*/ 0 h 21600"/>
              <a:gd name="T2" fmla="*/ 0 w 21889"/>
              <a:gd name="T3" fmla="*/ 641291 h 21600"/>
              <a:gd name="T4" fmla="*/ 6477 w 21889"/>
              <a:gd name="T5" fmla="*/ 0 h 21600"/>
              <a:gd name="T6" fmla="*/ 0 60000 65536"/>
              <a:gd name="T7" fmla="*/ 0 60000 65536"/>
              <a:gd name="T8" fmla="*/ 0 60000 65536"/>
              <a:gd name="T9" fmla="*/ 0 w 21889"/>
              <a:gd name="T10" fmla="*/ 0 h 21600"/>
              <a:gd name="T11" fmla="*/ 21889 w 21889"/>
              <a:gd name="T12" fmla="*/ 21600 h 21600"/>
            </a:gdLst>
            <a:ahLst/>
            <a:cxnLst>
              <a:cxn ang="T6">
                <a:pos x="T0" y="T1"/>
              </a:cxn>
              <a:cxn ang="T7">
                <a:pos x="T2" y="T3"/>
              </a:cxn>
              <a:cxn ang="T8">
                <a:pos x="T4" y="T5"/>
              </a:cxn>
            </a:cxnLst>
            <a:rect l="T9" t="T10" r="T11" b="T12"/>
            <a:pathLst>
              <a:path w="21889" h="21600" fill="none" extrusionOk="0">
                <a:moveTo>
                  <a:pt x="21889" y="0"/>
                </a:moveTo>
                <a:cubicBezTo>
                  <a:pt x="21889" y="11929"/>
                  <a:pt x="12218" y="21600"/>
                  <a:pt x="289" y="21600"/>
                </a:cubicBezTo>
                <a:cubicBezTo>
                  <a:pt x="192" y="21600"/>
                  <a:pt x="96" y="21599"/>
                  <a:pt x="-1" y="21598"/>
                </a:cubicBezTo>
              </a:path>
              <a:path w="21889" h="21600" stroke="0" extrusionOk="0">
                <a:moveTo>
                  <a:pt x="21889" y="0"/>
                </a:moveTo>
                <a:cubicBezTo>
                  <a:pt x="21889" y="11929"/>
                  <a:pt x="12218" y="21600"/>
                  <a:pt x="289" y="21600"/>
                </a:cubicBezTo>
                <a:cubicBezTo>
                  <a:pt x="192" y="21600"/>
                  <a:pt x="96" y="21599"/>
                  <a:pt x="-1" y="21598"/>
                </a:cubicBezTo>
                <a:lnTo>
                  <a:pt x="289" y="0"/>
                </a:lnTo>
                <a:close/>
              </a:path>
            </a:pathLst>
          </a:custGeom>
          <a:noFill/>
          <a:ln w="33338">
            <a:solidFill>
              <a:srgbClr val="000000"/>
            </a:solidFill>
            <a:round/>
            <a:headEnd/>
            <a:tailEnd/>
          </a:ln>
        </p:spPr>
        <p:txBody>
          <a:bodyPr/>
          <a:lstStyle/>
          <a:p>
            <a:endParaRPr lang="en-US"/>
          </a:p>
        </p:txBody>
      </p:sp>
      <p:sp>
        <p:nvSpPr>
          <p:cNvPr id="16416" name="Rectangle 52"/>
          <p:cNvSpPr>
            <a:spLocks noChangeArrowheads="1"/>
          </p:cNvSpPr>
          <p:nvPr/>
        </p:nvSpPr>
        <p:spPr bwMode="auto">
          <a:xfrm>
            <a:off x="2362200" y="4114800"/>
            <a:ext cx="1143000" cy="533400"/>
          </a:xfrm>
          <a:prstGeom prst="rect">
            <a:avLst/>
          </a:prstGeom>
          <a:solidFill>
            <a:srgbClr val="FF7C80"/>
          </a:solidFill>
          <a:ln w="17463">
            <a:solidFill>
              <a:srgbClr val="FF7C80"/>
            </a:solidFill>
            <a:miter lim="800000"/>
            <a:headEnd/>
            <a:tailEnd/>
          </a:ln>
        </p:spPr>
        <p:txBody>
          <a:bodyPr/>
          <a:lstStyle/>
          <a:p>
            <a:endParaRPr lang="en-US"/>
          </a:p>
        </p:txBody>
      </p:sp>
      <p:sp>
        <p:nvSpPr>
          <p:cNvPr id="16417" name="Rectangle 53"/>
          <p:cNvSpPr>
            <a:spLocks noChangeArrowheads="1"/>
          </p:cNvSpPr>
          <p:nvPr/>
        </p:nvSpPr>
        <p:spPr bwMode="auto">
          <a:xfrm>
            <a:off x="2827338" y="4191000"/>
            <a:ext cx="48577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6418" name="Rectangle 54"/>
          <p:cNvSpPr>
            <a:spLocks noChangeArrowheads="1"/>
          </p:cNvSpPr>
          <p:nvPr/>
        </p:nvSpPr>
        <p:spPr bwMode="auto">
          <a:xfrm>
            <a:off x="2420938" y="4191000"/>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sp>
        <p:nvSpPr>
          <p:cNvPr id="16419" name="Rectangle 55"/>
          <p:cNvSpPr>
            <a:spLocks noChangeArrowheads="1"/>
          </p:cNvSpPr>
          <p:nvPr/>
        </p:nvSpPr>
        <p:spPr bwMode="auto">
          <a:xfrm>
            <a:off x="2438400" y="44037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6420" name="Rectangle 56"/>
          <p:cNvSpPr>
            <a:spLocks noChangeArrowheads="1"/>
          </p:cNvSpPr>
          <p:nvPr/>
        </p:nvSpPr>
        <p:spPr bwMode="auto">
          <a:xfrm>
            <a:off x="2928938" y="4403725"/>
            <a:ext cx="41751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TFPI</a:t>
            </a:r>
            <a:endParaRPr lang="en-GB" sz="3600">
              <a:latin typeface="Times New Roman" pitchFamily="18" charset="0"/>
            </a:endParaRPr>
          </a:p>
        </p:txBody>
      </p:sp>
      <p:sp>
        <p:nvSpPr>
          <p:cNvPr id="16421" name="Rectangle 57"/>
          <p:cNvSpPr>
            <a:spLocks noChangeArrowheads="1"/>
          </p:cNvSpPr>
          <p:nvPr/>
        </p:nvSpPr>
        <p:spPr bwMode="auto">
          <a:xfrm>
            <a:off x="2608263" y="3676650"/>
            <a:ext cx="444500" cy="258763"/>
          </a:xfrm>
          <a:prstGeom prst="rect">
            <a:avLst/>
          </a:prstGeom>
          <a:noFill/>
          <a:ln w="9525">
            <a:noFill/>
            <a:miter lim="800000"/>
            <a:headEnd/>
            <a:tailEnd/>
          </a:ln>
        </p:spPr>
        <p:txBody>
          <a:bodyPr wrap="none" lIns="0" tIns="0" rIns="0" bIns="0">
            <a:spAutoFit/>
          </a:bodyPr>
          <a:lstStyle/>
          <a:p>
            <a:pPr defTabSz="762000" eaLnBrk="0" hangingPunct="0"/>
            <a:r>
              <a:rPr lang="en-GB" sz="1700">
                <a:solidFill>
                  <a:srgbClr val="000000"/>
                </a:solidFill>
                <a:latin typeface="Times" charset="0"/>
              </a:rPr>
              <a:t>TFPI</a:t>
            </a:r>
            <a:endParaRPr lang="en-GB" sz="3600">
              <a:latin typeface="Times New Roman" pitchFamily="18" charset="0"/>
            </a:endParaRPr>
          </a:p>
        </p:txBody>
      </p:sp>
      <p:grpSp>
        <p:nvGrpSpPr>
          <p:cNvPr id="16422" name="Group 58"/>
          <p:cNvGrpSpPr>
            <a:grpSpLocks/>
          </p:cNvGrpSpPr>
          <p:nvPr/>
        </p:nvGrpSpPr>
        <p:grpSpPr bwMode="auto">
          <a:xfrm>
            <a:off x="3284538" y="3810000"/>
            <a:ext cx="830262" cy="266700"/>
            <a:chOff x="2069" y="2400"/>
            <a:chExt cx="523" cy="168"/>
          </a:xfrm>
        </p:grpSpPr>
        <p:sp>
          <p:nvSpPr>
            <p:cNvPr id="16427" name="Freeform 59"/>
            <p:cNvSpPr>
              <a:spLocks/>
            </p:cNvSpPr>
            <p:nvPr/>
          </p:nvSpPr>
          <p:spPr bwMode="auto">
            <a:xfrm>
              <a:off x="2389" y="2490"/>
              <a:ext cx="203" cy="78"/>
            </a:xfrm>
            <a:custGeom>
              <a:avLst/>
              <a:gdLst>
                <a:gd name="T0" fmla="*/ 203 w 203"/>
                <a:gd name="T1" fmla="*/ 78 h 78"/>
                <a:gd name="T2" fmla="*/ 0 w 203"/>
                <a:gd name="T3" fmla="*/ 48 h 78"/>
                <a:gd name="T4" fmla="*/ 32 w 203"/>
                <a:gd name="T5" fmla="*/ 24 h 78"/>
                <a:gd name="T6" fmla="*/ 64 w 203"/>
                <a:gd name="T7" fmla="*/ 0 h 78"/>
                <a:gd name="T8" fmla="*/ 203 w 203"/>
                <a:gd name="T9" fmla="*/ 78 h 78"/>
                <a:gd name="T10" fmla="*/ 0 60000 65536"/>
                <a:gd name="T11" fmla="*/ 0 60000 65536"/>
                <a:gd name="T12" fmla="*/ 0 60000 65536"/>
                <a:gd name="T13" fmla="*/ 0 60000 65536"/>
                <a:gd name="T14" fmla="*/ 0 60000 65536"/>
                <a:gd name="T15" fmla="*/ 0 w 203"/>
                <a:gd name="T16" fmla="*/ 0 h 78"/>
                <a:gd name="T17" fmla="*/ 203 w 203"/>
                <a:gd name="T18" fmla="*/ 78 h 78"/>
              </a:gdLst>
              <a:ahLst/>
              <a:cxnLst>
                <a:cxn ang="T10">
                  <a:pos x="T0" y="T1"/>
                </a:cxn>
                <a:cxn ang="T11">
                  <a:pos x="T2" y="T3"/>
                </a:cxn>
                <a:cxn ang="T12">
                  <a:pos x="T4" y="T5"/>
                </a:cxn>
                <a:cxn ang="T13">
                  <a:pos x="T6" y="T7"/>
                </a:cxn>
                <a:cxn ang="T14">
                  <a:pos x="T8" y="T9"/>
                </a:cxn>
              </a:cxnLst>
              <a:rect l="T15" t="T16" r="T17" b="T18"/>
              <a:pathLst>
                <a:path w="203" h="78">
                  <a:moveTo>
                    <a:pt x="203" y="78"/>
                  </a:moveTo>
                  <a:lnTo>
                    <a:pt x="0" y="48"/>
                  </a:lnTo>
                  <a:lnTo>
                    <a:pt x="32" y="24"/>
                  </a:lnTo>
                  <a:lnTo>
                    <a:pt x="64" y="0"/>
                  </a:lnTo>
                  <a:lnTo>
                    <a:pt x="203" y="78"/>
                  </a:lnTo>
                  <a:close/>
                </a:path>
              </a:pathLst>
            </a:custGeom>
            <a:solidFill>
              <a:srgbClr val="000000"/>
            </a:solidFill>
            <a:ln w="9525">
              <a:noFill/>
              <a:round/>
              <a:headEnd/>
              <a:tailEnd/>
            </a:ln>
          </p:spPr>
          <p:txBody>
            <a:bodyPr/>
            <a:lstStyle/>
            <a:p>
              <a:endParaRPr lang="en-US"/>
            </a:p>
          </p:txBody>
        </p:sp>
        <p:sp>
          <p:nvSpPr>
            <p:cNvPr id="16428" name="Line 60"/>
            <p:cNvSpPr>
              <a:spLocks noChangeShapeType="1"/>
            </p:cNvSpPr>
            <p:nvPr/>
          </p:nvSpPr>
          <p:spPr bwMode="auto">
            <a:xfrm>
              <a:off x="2069" y="2400"/>
              <a:ext cx="352" cy="114"/>
            </a:xfrm>
            <a:prstGeom prst="line">
              <a:avLst/>
            </a:prstGeom>
            <a:noFill/>
            <a:ln w="33338">
              <a:solidFill>
                <a:srgbClr val="000000"/>
              </a:solidFill>
              <a:round/>
              <a:headEnd/>
              <a:tailEnd/>
            </a:ln>
          </p:spPr>
          <p:txBody>
            <a:bodyPr/>
            <a:lstStyle/>
            <a:p>
              <a:endParaRPr lang="en-US"/>
            </a:p>
          </p:txBody>
        </p:sp>
      </p:grpSp>
      <p:grpSp>
        <p:nvGrpSpPr>
          <p:cNvPr id="16423" name="Group 61"/>
          <p:cNvGrpSpPr>
            <a:grpSpLocks/>
          </p:cNvGrpSpPr>
          <p:nvPr/>
        </p:nvGrpSpPr>
        <p:grpSpPr bwMode="auto">
          <a:xfrm>
            <a:off x="3505200" y="4267200"/>
            <a:ext cx="355600" cy="95250"/>
            <a:chOff x="2208" y="2688"/>
            <a:chExt cx="224" cy="60"/>
          </a:xfrm>
        </p:grpSpPr>
        <p:sp>
          <p:nvSpPr>
            <p:cNvPr id="16425" name="Freeform 62"/>
            <p:cNvSpPr>
              <a:spLocks/>
            </p:cNvSpPr>
            <p:nvPr/>
          </p:nvSpPr>
          <p:spPr bwMode="auto">
            <a:xfrm>
              <a:off x="2208" y="2688"/>
              <a:ext cx="181" cy="60"/>
            </a:xfrm>
            <a:custGeom>
              <a:avLst/>
              <a:gdLst>
                <a:gd name="T0" fmla="*/ 0 w 181"/>
                <a:gd name="T1" fmla="*/ 36 h 60"/>
                <a:gd name="T2" fmla="*/ 181 w 181"/>
                <a:gd name="T3" fmla="*/ 0 h 60"/>
                <a:gd name="T4" fmla="*/ 181 w 181"/>
                <a:gd name="T5" fmla="*/ 36 h 60"/>
                <a:gd name="T6" fmla="*/ 181 w 181"/>
                <a:gd name="T7" fmla="*/ 60 h 60"/>
                <a:gd name="T8" fmla="*/ 0 w 181"/>
                <a:gd name="T9" fmla="*/ 36 h 60"/>
                <a:gd name="T10" fmla="*/ 0 60000 65536"/>
                <a:gd name="T11" fmla="*/ 0 60000 65536"/>
                <a:gd name="T12" fmla="*/ 0 60000 65536"/>
                <a:gd name="T13" fmla="*/ 0 60000 65536"/>
                <a:gd name="T14" fmla="*/ 0 60000 65536"/>
                <a:gd name="T15" fmla="*/ 0 w 181"/>
                <a:gd name="T16" fmla="*/ 0 h 60"/>
                <a:gd name="T17" fmla="*/ 181 w 181"/>
                <a:gd name="T18" fmla="*/ 60 h 60"/>
              </a:gdLst>
              <a:ahLst/>
              <a:cxnLst>
                <a:cxn ang="T10">
                  <a:pos x="T0" y="T1"/>
                </a:cxn>
                <a:cxn ang="T11">
                  <a:pos x="T2" y="T3"/>
                </a:cxn>
                <a:cxn ang="T12">
                  <a:pos x="T4" y="T5"/>
                </a:cxn>
                <a:cxn ang="T13">
                  <a:pos x="T6" y="T7"/>
                </a:cxn>
                <a:cxn ang="T14">
                  <a:pos x="T8" y="T9"/>
                </a:cxn>
              </a:cxnLst>
              <a:rect l="T15" t="T16" r="T17" b="T18"/>
              <a:pathLst>
                <a:path w="181" h="60">
                  <a:moveTo>
                    <a:pt x="0" y="36"/>
                  </a:moveTo>
                  <a:lnTo>
                    <a:pt x="181" y="0"/>
                  </a:lnTo>
                  <a:lnTo>
                    <a:pt x="181" y="36"/>
                  </a:lnTo>
                  <a:lnTo>
                    <a:pt x="181" y="60"/>
                  </a:lnTo>
                  <a:lnTo>
                    <a:pt x="0" y="36"/>
                  </a:lnTo>
                  <a:close/>
                </a:path>
              </a:pathLst>
            </a:custGeom>
            <a:solidFill>
              <a:srgbClr val="000000"/>
            </a:solidFill>
            <a:ln w="9525">
              <a:noFill/>
              <a:round/>
              <a:headEnd/>
              <a:tailEnd/>
            </a:ln>
          </p:spPr>
          <p:txBody>
            <a:bodyPr/>
            <a:lstStyle/>
            <a:p>
              <a:endParaRPr lang="en-US"/>
            </a:p>
          </p:txBody>
        </p:sp>
        <p:sp>
          <p:nvSpPr>
            <p:cNvPr id="16426" name="Line 63"/>
            <p:cNvSpPr>
              <a:spLocks noChangeShapeType="1"/>
            </p:cNvSpPr>
            <p:nvPr/>
          </p:nvSpPr>
          <p:spPr bwMode="auto">
            <a:xfrm flipH="1">
              <a:off x="2389" y="2724"/>
              <a:ext cx="43" cy="1"/>
            </a:xfrm>
            <a:prstGeom prst="line">
              <a:avLst/>
            </a:prstGeom>
            <a:noFill/>
            <a:ln w="33338">
              <a:solidFill>
                <a:srgbClr val="000000"/>
              </a:solidFill>
              <a:round/>
              <a:headEnd/>
              <a:tailEnd/>
            </a:ln>
          </p:spPr>
          <p:txBody>
            <a:bodyPr/>
            <a:lstStyle/>
            <a:p>
              <a:endParaRPr lang="en-US"/>
            </a:p>
          </p:txBody>
        </p:sp>
      </p:grpSp>
      <p:sp>
        <p:nvSpPr>
          <p:cNvPr id="16424" name="Rectangle 64"/>
          <p:cNvSpPr>
            <a:spLocks noChangeArrowheads="1"/>
          </p:cNvSpPr>
          <p:nvPr/>
        </p:nvSpPr>
        <p:spPr bwMode="auto">
          <a:xfrm>
            <a:off x="6477000" y="1066800"/>
            <a:ext cx="1938338"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Intrinsic Pathway</a:t>
            </a:r>
            <a:endParaRPr lang="en-GB" sz="3600">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1741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412" name="Rectangle 4"/>
          <p:cNvSpPr>
            <a:spLocks noChangeArrowheads="1"/>
          </p:cNvSpPr>
          <p:nvPr/>
        </p:nvSpPr>
        <p:spPr bwMode="auto">
          <a:xfrm>
            <a:off x="3606800" y="3552825"/>
            <a:ext cx="258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t>
            </a:r>
            <a:endParaRPr lang="en-GB" sz="3600">
              <a:latin typeface="Times New Roman" pitchFamily="18" charset="0"/>
            </a:endParaRPr>
          </a:p>
        </p:txBody>
      </p:sp>
      <p:sp>
        <p:nvSpPr>
          <p:cNvPr id="17413" name="Rectangle 5"/>
          <p:cNvSpPr>
            <a:spLocks noChangeArrowheads="1"/>
          </p:cNvSpPr>
          <p:nvPr/>
        </p:nvSpPr>
        <p:spPr bwMode="auto">
          <a:xfrm>
            <a:off x="2522538" y="2819400"/>
            <a:ext cx="32702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t>
            </a:r>
            <a:endParaRPr lang="en-GB" sz="3600">
              <a:latin typeface="Times New Roman" pitchFamily="18" charset="0"/>
            </a:endParaRPr>
          </a:p>
        </p:txBody>
      </p:sp>
      <p:sp>
        <p:nvSpPr>
          <p:cNvPr id="17414" name="Rectangle 7"/>
          <p:cNvSpPr>
            <a:spLocks noChangeArrowheads="1"/>
          </p:cNvSpPr>
          <p:nvPr/>
        </p:nvSpPr>
        <p:spPr bwMode="auto">
          <a:xfrm>
            <a:off x="1252538" y="4410075"/>
            <a:ext cx="39528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FVII</a:t>
            </a:r>
            <a:endParaRPr lang="en-GB" sz="3600">
              <a:solidFill>
                <a:srgbClr val="969696"/>
              </a:solidFill>
              <a:latin typeface="Times New Roman" pitchFamily="18" charset="0"/>
            </a:endParaRPr>
          </a:p>
        </p:txBody>
      </p:sp>
      <p:sp>
        <p:nvSpPr>
          <p:cNvPr id="17415" name="Rectangle 8"/>
          <p:cNvSpPr>
            <a:spLocks noChangeArrowheads="1"/>
          </p:cNvSpPr>
          <p:nvPr/>
        </p:nvSpPr>
        <p:spPr bwMode="auto">
          <a:xfrm>
            <a:off x="4521200" y="4276725"/>
            <a:ext cx="2492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FII</a:t>
            </a:r>
            <a:endParaRPr lang="en-GB" sz="3600">
              <a:latin typeface="Times New Roman" pitchFamily="18" charset="0"/>
            </a:endParaRPr>
          </a:p>
        </p:txBody>
      </p:sp>
      <p:sp>
        <p:nvSpPr>
          <p:cNvPr id="17416" name="Rectangle 9"/>
          <p:cNvSpPr>
            <a:spLocks noChangeArrowheads="1"/>
          </p:cNvSpPr>
          <p:nvPr/>
        </p:nvSpPr>
        <p:spPr bwMode="auto">
          <a:xfrm>
            <a:off x="52990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7417" name="Rectangle 10"/>
          <p:cNvSpPr>
            <a:spLocks noChangeArrowheads="1"/>
          </p:cNvSpPr>
          <p:nvPr/>
        </p:nvSpPr>
        <p:spPr bwMode="auto">
          <a:xfrm>
            <a:off x="5926138" y="4257675"/>
            <a:ext cx="1223962" cy="258763"/>
          </a:xfrm>
          <a:prstGeom prst="rect">
            <a:avLst/>
          </a:prstGeom>
          <a:noFill/>
          <a:ln w="9525">
            <a:noFill/>
            <a:miter lim="800000"/>
            <a:headEnd/>
            <a:tailEnd/>
          </a:ln>
        </p:spPr>
        <p:txBody>
          <a:bodyPr wrap="none" lIns="0" tIns="0" rIns="0" bIns="0">
            <a:spAutoFit/>
          </a:bodyPr>
          <a:lstStyle/>
          <a:p>
            <a:pPr defTabSz="762000" eaLnBrk="0" hangingPunct="0"/>
            <a:r>
              <a:rPr lang="en-GB" sz="1700" b="1">
                <a:solidFill>
                  <a:srgbClr val="000000"/>
                </a:solidFill>
                <a:latin typeface="Times" charset="0"/>
              </a:rPr>
              <a:t>THROMBIN</a:t>
            </a:r>
            <a:endParaRPr lang="en-GB" sz="3600">
              <a:latin typeface="Times New Roman" pitchFamily="18" charset="0"/>
            </a:endParaRPr>
          </a:p>
        </p:txBody>
      </p:sp>
      <p:sp>
        <p:nvSpPr>
          <p:cNvPr id="17418" name="Rectangle 11"/>
          <p:cNvSpPr>
            <a:spLocks noChangeArrowheads="1"/>
          </p:cNvSpPr>
          <p:nvPr/>
        </p:nvSpPr>
        <p:spPr bwMode="auto">
          <a:xfrm>
            <a:off x="6705600" y="4800600"/>
            <a:ext cx="558800" cy="274638"/>
          </a:xfrm>
          <a:prstGeom prst="rect">
            <a:avLst/>
          </a:prstGeom>
          <a:noFill/>
          <a:ln w="9525">
            <a:noFill/>
            <a:miter lim="800000"/>
            <a:headEnd/>
            <a:tailEnd/>
          </a:ln>
        </p:spPr>
        <p:txBody>
          <a:bodyPr wrap="none" lIns="0" tIns="0" rIns="0" bIns="0">
            <a:spAutoFit/>
          </a:bodyPr>
          <a:lstStyle/>
          <a:p>
            <a:pPr defTabSz="762000" eaLnBrk="0" hangingPunct="0"/>
            <a:r>
              <a:rPr lang="en-GB">
                <a:solidFill>
                  <a:srgbClr val="000000"/>
                </a:solidFill>
                <a:latin typeface="Times" charset="0"/>
              </a:rPr>
              <a:t>Fibrin</a:t>
            </a:r>
            <a:endParaRPr lang="en-GB" sz="4000">
              <a:latin typeface="Times New Roman" pitchFamily="18" charset="0"/>
            </a:endParaRPr>
          </a:p>
        </p:txBody>
      </p:sp>
      <p:sp>
        <p:nvSpPr>
          <p:cNvPr id="17419" name="Rectangle 12"/>
          <p:cNvSpPr>
            <a:spLocks noChangeArrowheads="1"/>
          </p:cNvSpPr>
          <p:nvPr/>
        </p:nvSpPr>
        <p:spPr bwMode="auto">
          <a:xfrm>
            <a:off x="4419600" y="4810125"/>
            <a:ext cx="89376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Fibrinogen</a:t>
            </a:r>
            <a:endParaRPr lang="en-GB" sz="3600">
              <a:latin typeface="Times New Roman" pitchFamily="18" charset="0"/>
            </a:endParaRPr>
          </a:p>
        </p:txBody>
      </p:sp>
      <p:sp>
        <p:nvSpPr>
          <p:cNvPr id="17420" name="Rectangle 13"/>
          <p:cNvSpPr>
            <a:spLocks noChangeArrowheads="1"/>
          </p:cNvSpPr>
          <p:nvPr/>
        </p:nvSpPr>
        <p:spPr bwMode="auto">
          <a:xfrm>
            <a:off x="525463" y="44100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TF</a:t>
            </a:r>
            <a:endParaRPr lang="en-GB" sz="3600">
              <a:solidFill>
                <a:srgbClr val="969696"/>
              </a:solidFill>
              <a:latin typeface="Times New Roman" pitchFamily="18" charset="0"/>
            </a:endParaRPr>
          </a:p>
        </p:txBody>
      </p:sp>
      <p:sp>
        <p:nvSpPr>
          <p:cNvPr id="17421" name="Rectangle 14"/>
          <p:cNvSpPr>
            <a:spLocks noChangeArrowheads="1"/>
          </p:cNvSpPr>
          <p:nvPr/>
        </p:nvSpPr>
        <p:spPr bwMode="auto">
          <a:xfrm>
            <a:off x="5994400" y="3381375"/>
            <a:ext cx="236538"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PL</a:t>
            </a:r>
            <a:endParaRPr lang="en-GB" sz="3600">
              <a:latin typeface="Times New Roman" pitchFamily="18" charset="0"/>
            </a:endParaRPr>
          </a:p>
        </p:txBody>
      </p:sp>
      <p:sp>
        <p:nvSpPr>
          <p:cNvPr id="17422" name="Rectangle 15"/>
          <p:cNvSpPr>
            <a:spLocks noChangeArrowheads="1"/>
          </p:cNvSpPr>
          <p:nvPr/>
        </p:nvSpPr>
        <p:spPr bwMode="auto">
          <a:xfrm>
            <a:off x="4216400" y="2819400"/>
            <a:ext cx="417513"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FIXa</a:t>
            </a:r>
            <a:endParaRPr lang="en-GB" sz="3600">
              <a:latin typeface="Times New Roman" pitchFamily="18" charset="0"/>
            </a:endParaRPr>
          </a:p>
        </p:txBody>
      </p:sp>
      <p:sp>
        <p:nvSpPr>
          <p:cNvPr id="17423" name="Rectangle 16"/>
          <p:cNvSpPr>
            <a:spLocks noChangeArrowheads="1"/>
          </p:cNvSpPr>
          <p:nvPr/>
        </p:nvSpPr>
        <p:spPr bwMode="auto">
          <a:xfrm>
            <a:off x="4859338" y="2819400"/>
            <a:ext cx="5540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FVIIIa</a:t>
            </a:r>
            <a:endParaRPr lang="en-GB" sz="3600">
              <a:latin typeface="Times New Roman" pitchFamily="18" charset="0"/>
            </a:endParaRPr>
          </a:p>
        </p:txBody>
      </p:sp>
      <p:sp>
        <p:nvSpPr>
          <p:cNvPr id="17424" name="Rectangle 17"/>
          <p:cNvSpPr>
            <a:spLocks noChangeArrowheads="1"/>
          </p:cNvSpPr>
          <p:nvPr/>
        </p:nvSpPr>
        <p:spPr bwMode="auto">
          <a:xfrm>
            <a:off x="5011738" y="2619375"/>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PL</a:t>
            </a:r>
            <a:endParaRPr lang="en-GB" sz="3600">
              <a:latin typeface="Times New Roman" pitchFamily="18" charset="0"/>
            </a:endParaRPr>
          </a:p>
        </p:txBody>
      </p:sp>
      <p:sp>
        <p:nvSpPr>
          <p:cNvPr id="17425" name="Rectangle 18"/>
          <p:cNvSpPr>
            <a:spLocks noChangeArrowheads="1"/>
          </p:cNvSpPr>
          <p:nvPr/>
        </p:nvSpPr>
        <p:spPr bwMode="auto">
          <a:xfrm>
            <a:off x="5959475" y="35528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FVa</a:t>
            </a:r>
            <a:endParaRPr lang="en-GB" sz="3600">
              <a:latin typeface="Times New Roman" pitchFamily="18" charset="0"/>
            </a:endParaRPr>
          </a:p>
        </p:txBody>
      </p:sp>
      <p:grpSp>
        <p:nvGrpSpPr>
          <p:cNvPr id="17426" name="Group 20"/>
          <p:cNvGrpSpPr>
            <a:grpSpLocks/>
          </p:cNvGrpSpPr>
          <p:nvPr/>
        </p:nvGrpSpPr>
        <p:grpSpPr bwMode="auto">
          <a:xfrm>
            <a:off x="3962400" y="3581400"/>
            <a:ext cx="1133475" cy="95250"/>
            <a:chOff x="2496" y="2256"/>
            <a:chExt cx="714" cy="60"/>
          </a:xfrm>
        </p:grpSpPr>
        <p:sp>
          <p:nvSpPr>
            <p:cNvPr id="17545" name="Freeform 21"/>
            <p:cNvSpPr>
              <a:spLocks/>
            </p:cNvSpPr>
            <p:nvPr/>
          </p:nvSpPr>
          <p:spPr bwMode="auto">
            <a:xfrm>
              <a:off x="3018" y="2256"/>
              <a:ext cx="192" cy="60"/>
            </a:xfrm>
            <a:custGeom>
              <a:avLst/>
              <a:gdLst>
                <a:gd name="T0" fmla="*/ 192 w 192"/>
                <a:gd name="T1" fmla="*/ 30 h 60"/>
                <a:gd name="T2" fmla="*/ 0 w 192"/>
                <a:gd name="T3" fmla="*/ 60 h 60"/>
                <a:gd name="T4" fmla="*/ 0 w 192"/>
                <a:gd name="T5" fmla="*/ 30 h 60"/>
                <a:gd name="T6" fmla="*/ 0 w 192"/>
                <a:gd name="T7" fmla="*/ 0 h 60"/>
                <a:gd name="T8" fmla="*/ 192 w 192"/>
                <a:gd name="T9" fmla="*/ 30 h 60"/>
                <a:gd name="T10" fmla="*/ 0 60000 65536"/>
                <a:gd name="T11" fmla="*/ 0 60000 65536"/>
                <a:gd name="T12" fmla="*/ 0 60000 65536"/>
                <a:gd name="T13" fmla="*/ 0 60000 65536"/>
                <a:gd name="T14" fmla="*/ 0 60000 65536"/>
                <a:gd name="T15" fmla="*/ 0 w 192"/>
                <a:gd name="T16" fmla="*/ 0 h 60"/>
                <a:gd name="T17" fmla="*/ 192 w 192"/>
                <a:gd name="T18" fmla="*/ 60 h 60"/>
              </a:gdLst>
              <a:ahLst/>
              <a:cxnLst>
                <a:cxn ang="T10">
                  <a:pos x="T0" y="T1"/>
                </a:cxn>
                <a:cxn ang="T11">
                  <a:pos x="T2" y="T3"/>
                </a:cxn>
                <a:cxn ang="T12">
                  <a:pos x="T4" y="T5"/>
                </a:cxn>
                <a:cxn ang="T13">
                  <a:pos x="T6" y="T7"/>
                </a:cxn>
                <a:cxn ang="T14">
                  <a:pos x="T8" y="T9"/>
                </a:cxn>
              </a:cxnLst>
              <a:rect l="T15" t="T16" r="T17" b="T18"/>
              <a:pathLst>
                <a:path w="192" h="60">
                  <a:moveTo>
                    <a:pt x="192" y="30"/>
                  </a:moveTo>
                  <a:lnTo>
                    <a:pt x="0" y="60"/>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7546" name="Line 22"/>
            <p:cNvSpPr>
              <a:spLocks noChangeShapeType="1"/>
            </p:cNvSpPr>
            <p:nvPr/>
          </p:nvSpPr>
          <p:spPr bwMode="auto">
            <a:xfrm>
              <a:off x="2496" y="2286"/>
              <a:ext cx="522" cy="1"/>
            </a:xfrm>
            <a:prstGeom prst="line">
              <a:avLst/>
            </a:prstGeom>
            <a:noFill/>
            <a:ln w="33338">
              <a:solidFill>
                <a:srgbClr val="000000"/>
              </a:solidFill>
              <a:round/>
              <a:headEnd/>
              <a:tailEnd/>
            </a:ln>
          </p:spPr>
          <p:txBody>
            <a:bodyPr/>
            <a:lstStyle/>
            <a:p>
              <a:endParaRPr lang="en-US"/>
            </a:p>
          </p:txBody>
        </p:sp>
      </p:grpSp>
      <p:grpSp>
        <p:nvGrpSpPr>
          <p:cNvPr id="17427" name="Group 23"/>
          <p:cNvGrpSpPr>
            <a:grpSpLocks/>
          </p:cNvGrpSpPr>
          <p:nvPr/>
        </p:nvGrpSpPr>
        <p:grpSpPr bwMode="auto">
          <a:xfrm>
            <a:off x="3098800" y="2857500"/>
            <a:ext cx="863600" cy="85725"/>
            <a:chOff x="1952" y="1800"/>
            <a:chExt cx="544" cy="54"/>
          </a:xfrm>
        </p:grpSpPr>
        <p:sp>
          <p:nvSpPr>
            <p:cNvPr id="17543" name="Freeform 24"/>
            <p:cNvSpPr>
              <a:spLocks/>
            </p:cNvSpPr>
            <p:nvPr/>
          </p:nvSpPr>
          <p:spPr bwMode="auto">
            <a:xfrm>
              <a:off x="2304" y="1800"/>
              <a:ext cx="192" cy="54"/>
            </a:xfrm>
            <a:custGeom>
              <a:avLst/>
              <a:gdLst>
                <a:gd name="T0" fmla="*/ 192 w 192"/>
                <a:gd name="T1" fmla="*/ 30 h 54"/>
                <a:gd name="T2" fmla="*/ 0 w 192"/>
                <a:gd name="T3" fmla="*/ 54 h 54"/>
                <a:gd name="T4" fmla="*/ 0 w 192"/>
                <a:gd name="T5" fmla="*/ 30 h 54"/>
                <a:gd name="T6" fmla="*/ 0 w 192"/>
                <a:gd name="T7" fmla="*/ 0 h 54"/>
                <a:gd name="T8" fmla="*/ 192 w 192"/>
                <a:gd name="T9" fmla="*/ 30 h 54"/>
                <a:gd name="T10" fmla="*/ 0 60000 65536"/>
                <a:gd name="T11" fmla="*/ 0 60000 65536"/>
                <a:gd name="T12" fmla="*/ 0 60000 65536"/>
                <a:gd name="T13" fmla="*/ 0 60000 65536"/>
                <a:gd name="T14" fmla="*/ 0 60000 65536"/>
                <a:gd name="T15" fmla="*/ 0 w 192"/>
                <a:gd name="T16" fmla="*/ 0 h 54"/>
                <a:gd name="T17" fmla="*/ 192 w 192"/>
                <a:gd name="T18" fmla="*/ 54 h 54"/>
              </a:gdLst>
              <a:ahLst/>
              <a:cxnLst>
                <a:cxn ang="T10">
                  <a:pos x="T0" y="T1"/>
                </a:cxn>
                <a:cxn ang="T11">
                  <a:pos x="T2" y="T3"/>
                </a:cxn>
                <a:cxn ang="T12">
                  <a:pos x="T4" y="T5"/>
                </a:cxn>
                <a:cxn ang="T13">
                  <a:pos x="T6" y="T7"/>
                </a:cxn>
                <a:cxn ang="T14">
                  <a:pos x="T8" y="T9"/>
                </a:cxn>
              </a:cxnLst>
              <a:rect l="T15" t="T16" r="T17" b="T18"/>
              <a:pathLst>
                <a:path w="192" h="54">
                  <a:moveTo>
                    <a:pt x="192" y="30"/>
                  </a:moveTo>
                  <a:lnTo>
                    <a:pt x="0" y="54"/>
                  </a:lnTo>
                  <a:lnTo>
                    <a:pt x="0" y="30"/>
                  </a:lnTo>
                  <a:lnTo>
                    <a:pt x="0" y="0"/>
                  </a:lnTo>
                  <a:lnTo>
                    <a:pt x="192" y="30"/>
                  </a:lnTo>
                  <a:close/>
                </a:path>
              </a:pathLst>
            </a:custGeom>
            <a:solidFill>
              <a:srgbClr val="000000"/>
            </a:solidFill>
            <a:ln w="9525">
              <a:noFill/>
              <a:round/>
              <a:headEnd/>
              <a:tailEnd/>
            </a:ln>
          </p:spPr>
          <p:txBody>
            <a:bodyPr/>
            <a:lstStyle/>
            <a:p>
              <a:endParaRPr lang="en-US"/>
            </a:p>
          </p:txBody>
        </p:sp>
        <p:sp>
          <p:nvSpPr>
            <p:cNvPr id="17544" name="Line 25"/>
            <p:cNvSpPr>
              <a:spLocks noChangeShapeType="1"/>
            </p:cNvSpPr>
            <p:nvPr/>
          </p:nvSpPr>
          <p:spPr bwMode="auto">
            <a:xfrm>
              <a:off x="1952" y="1830"/>
              <a:ext cx="352" cy="1"/>
            </a:xfrm>
            <a:prstGeom prst="line">
              <a:avLst/>
            </a:prstGeom>
            <a:noFill/>
            <a:ln w="33338">
              <a:solidFill>
                <a:srgbClr val="000000"/>
              </a:solidFill>
              <a:round/>
              <a:headEnd/>
              <a:tailEnd/>
            </a:ln>
          </p:spPr>
          <p:txBody>
            <a:bodyPr/>
            <a:lstStyle/>
            <a:p>
              <a:endParaRPr lang="en-US"/>
            </a:p>
          </p:txBody>
        </p:sp>
      </p:grpSp>
      <p:grpSp>
        <p:nvGrpSpPr>
          <p:cNvPr id="17428" name="Group 26"/>
          <p:cNvGrpSpPr>
            <a:grpSpLocks/>
          </p:cNvGrpSpPr>
          <p:nvPr/>
        </p:nvGrpSpPr>
        <p:grpSpPr bwMode="auto">
          <a:xfrm>
            <a:off x="4841875" y="4305300"/>
            <a:ext cx="1016000" cy="76200"/>
            <a:chOff x="3050" y="2712"/>
            <a:chExt cx="640" cy="48"/>
          </a:xfrm>
        </p:grpSpPr>
        <p:sp>
          <p:nvSpPr>
            <p:cNvPr id="17541" name="Freeform 27"/>
            <p:cNvSpPr>
              <a:spLocks/>
            </p:cNvSpPr>
            <p:nvPr/>
          </p:nvSpPr>
          <p:spPr bwMode="auto">
            <a:xfrm>
              <a:off x="3488" y="2712"/>
              <a:ext cx="202" cy="48"/>
            </a:xfrm>
            <a:custGeom>
              <a:avLst/>
              <a:gdLst>
                <a:gd name="T0" fmla="*/ 202 w 202"/>
                <a:gd name="T1" fmla="*/ 24 h 48"/>
                <a:gd name="T2" fmla="*/ 0 w 202"/>
                <a:gd name="T3" fmla="*/ 48 h 48"/>
                <a:gd name="T4" fmla="*/ 0 w 202"/>
                <a:gd name="T5" fmla="*/ 24 h 48"/>
                <a:gd name="T6" fmla="*/ 0 w 202"/>
                <a:gd name="T7" fmla="*/ 0 h 48"/>
                <a:gd name="T8" fmla="*/ 202 w 202"/>
                <a:gd name="T9" fmla="*/ 24 h 48"/>
                <a:gd name="T10" fmla="*/ 0 60000 65536"/>
                <a:gd name="T11" fmla="*/ 0 60000 65536"/>
                <a:gd name="T12" fmla="*/ 0 60000 65536"/>
                <a:gd name="T13" fmla="*/ 0 60000 65536"/>
                <a:gd name="T14" fmla="*/ 0 60000 65536"/>
                <a:gd name="T15" fmla="*/ 0 w 202"/>
                <a:gd name="T16" fmla="*/ 0 h 48"/>
                <a:gd name="T17" fmla="*/ 202 w 202"/>
                <a:gd name="T18" fmla="*/ 48 h 48"/>
              </a:gdLst>
              <a:ahLst/>
              <a:cxnLst>
                <a:cxn ang="T10">
                  <a:pos x="T0" y="T1"/>
                </a:cxn>
                <a:cxn ang="T11">
                  <a:pos x="T2" y="T3"/>
                </a:cxn>
                <a:cxn ang="T12">
                  <a:pos x="T4" y="T5"/>
                </a:cxn>
                <a:cxn ang="T13">
                  <a:pos x="T6" y="T7"/>
                </a:cxn>
                <a:cxn ang="T14">
                  <a:pos x="T8" y="T9"/>
                </a:cxn>
              </a:cxnLst>
              <a:rect l="T15" t="T16" r="T17" b="T18"/>
              <a:pathLst>
                <a:path w="202" h="48">
                  <a:moveTo>
                    <a:pt x="202" y="24"/>
                  </a:moveTo>
                  <a:lnTo>
                    <a:pt x="0" y="48"/>
                  </a:lnTo>
                  <a:lnTo>
                    <a:pt x="0" y="24"/>
                  </a:lnTo>
                  <a:lnTo>
                    <a:pt x="0" y="0"/>
                  </a:lnTo>
                  <a:lnTo>
                    <a:pt x="202" y="24"/>
                  </a:lnTo>
                  <a:close/>
                </a:path>
              </a:pathLst>
            </a:custGeom>
            <a:solidFill>
              <a:srgbClr val="000000"/>
            </a:solidFill>
            <a:ln w="9525">
              <a:noFill/>
              <a:round/>
              <a:headEnd/>
              <a:tailEnd/>
            </a:ln>
          </p:spPr>
          <p:txBody>
            <a:bodyPr/>
            <a:lstStyle/>
            <a:p>
              <a:endParaRPr lang="en-US"/>
            </a:p>
          </p:txBody>
        </p:sp>
        <p:sp>
          <p:nvSpPr>
            <p:cNvPr id="17542" name="Line 28"/>
            <p:cNvSpPr>
              <a:spLocks noChangeShapeType="1"/>
            </p:cNvSpPr>
            <p:nvPr/>
          </p:nvSpPr>
          <p:spPr bwMode="auto">
            <a:xfrm>
              <a:off x="3050" y="2736"/>
              <a:ext cx="438" cy="1"/>
            </a:xfrm>
            <a:prstGeom prst="line">
              <a:avLst/>
            </a:prstGeom>
            <a:noFill/>
            <a:ln w="33338">
              <a:solidFill>
                <a:srgbClr val="000000"/>
              </a:solidFill>
              <a:round/>
              <a:headEnd/>
              <a:tailEnd/>
            </a:ln>
          </p:spPr>
          <p:txBody>
            <a:bodyPr/>
            <a:lstStyle/>
            <a:p>
              <a:endParaRPr lang="en-US"/>
            </a:p>
          </p:txBody>
        </p:sp>
      </p:grpSp>
      <p:grpSp>
        <p:nvGrpSpPr>
          <p:cNvPr id="17429" name="Group 29"/>
          <p:cNvGrpSpPr>
            <a:grpSpLocks/>
          </p:cNvGrpSpPr>
          <p:nvPr/>
        </p:nvGrpSpPr>
        <p:grpSpPr bwMode="auto">
          <a:xfrm>
            <a:off x="5689600" y="4848225"/>
            <a:ext cx="863600" cy="85725"/>
            <a:chOff x="3584" y="3054"/>
            <a:chExt cx="544" cy="54"/>
          </a:xfrm>
        </p:grpSpPr>
        <p:sp>
          <p:nvSpPr>
            <p:cNvPr id="17539" name="Freeform 30"/>
            <p:cNvSpPr>
              <a:spLocks/>
            </p:cNvSpPr>
            <p:nvPr/>
          </p:nvSpPr>
          <p:spPr bwMode="auto">
            <a:xfrm>
              <a:off x="3925" y="3054"/>
              <a:ext cx="203" cy="54"/>
            </a:xfrm>
            <a:custGeom>
              <a:avLst/>
              <a:gdLst>
                <a:gd name="T0" fmla="*/ 203 w 203"/>
                <a:gd name="T1" fmla="*/ 24 h 54"/>
                <a:gd name="T2" fmla="*/ 0 w 203"/>
                <a:gd name="T3" fmla="*/ 54 h 54"/>
                <a:gd name="T4" fmla="*/ 0 w 203"/>
                <a:gd name="T5" fmla="*/ 24 h 54"/>
                <a:gd name="T6" fmla="*/ 0 w 203"/>
                <a:gd name="T7" fmla="*/ 0 h 54"/>
                <a:gd name="T8" fmla="*/ 203 w 203"/>
                <a:gd name="T9" fmla="*/ 24 h 54"/>
                <a:gd name="T10" fmla="*/ 0 60000 65536"/>
                <a:gd name="T11" fmla="*/ 0 60000 65536"/>
                <a:gd name="T12" fmla="*/ 0 60000 65536"/>
                <a:gd name="T13" fmla="*/ 0 60000 65536"/>
                <a:gd name="T14" fmla="*/ 0 60000 65536"/>
                <a:gd name="T15" fmla="*/ 0 w 203"/>
                <a:gd name="T16" fmla="*/ 0 h 54"/>
                <a:gd name="T17" fmla="*/ 203 w 203"/>
                <a:gd name="T18" fmla="*/ 54 h 54"/>
              </a:gdLst>
              <a:ahLst/>
              <a:cxnLst>
                <a:cxn ang="T10">
                  <a:pos x="T0" y="T1"/>
                </a:cxn>
                <a:cxn ang="T11">
                  <a:pos x="T2" y="T3"/>
                </a:cxn>
                <a:cxn ang="T12">
                  <a:pos x="T4" y="T5"/>
                </a:cxn>
                <a:cxn ang="T13">
                  <a:pos x="T6" y="T7"/>
                </a:cxn>
                <a:cxn ang="T14">
                  <a:pos x="T8" y="T9"/>
                </a:cxn>
              </a:cxnLst>
              <a:rect l="T15" t="T16" r="T17" b="T18"/>
              <a:pathLst>
                <a:path w="203" h="54">
                  <a:moveTo>
                    <a:pt x="203" y="24"/>
                  </a:moveTo>
                  <a:lnTo>
                    <a:pt x="0" y="54"/>
                  </a:lnTo>
                  <a:lnTo>
                    <a:pt x="0" y="24"/>
                  </a:lnTo>
                  <a:lnTo>
                    <a:pt x="0" y="0"/>
                  </a:lnTo>
                  <a:lnTo>
                    <a:pt x="203" y="24"/>
                  </a:lnTo>
                  <a:close/>
                </a:path>
              </a:pathLst>
            </a:custGeom>
            <a:solidFill>
              <a:srgbClr val="000000"/>
            </a:solidFill>
            <a:ln w="9525">
              <a:noFill/>
              <a:round/>
              <a:headEnd/>
              <a:tailEnd/>
            </a:ln>
          </p:spPr>
          <p:txBody>
            <a:bodyPr/>
            <a:lstStyle/>
            <a:p>
              <a:endParaRPr lang="en-US"/>
            </a:p>
          </p:txBody>
        </p:sp>
        <p:sp>
          <p:nvSpPr>
            <p:cNvPr id="17540" name="Line 31"/>
            <p:cNvSpPr>
              <a:spLocks noChangeShapeType="1"/>
            </p:cNvSpPr>
            <p:nvPr/>
          </p:nvSpPr>
          <p:spPr bwMode="auto">
            <a:xfrm>
              <a:off x="3584" y="3078"/>
              <a:ext cx="341" cy="1"/>
            </a:xfrm>
            <a:prstGeom prst="line">
              <a:avLst/>
            </a:prstGeom>
            <a:noFill/>
            <a:ln w="33338">
              <a:solidFill>
                <a:srgbClr val="000000"/>
              </a:solidFill>
              <a:round/>
              <a:headEnd/>
              <a:tailEnd/>
            </a:ln>
          </p:spPr>
          <p:txBody>
            <a:bodyPr/>
            <a:lstStyle/>
            <a:p>
              <a:endParaRPr lang="en-US"/>
            </a:p>
          </p:txBody>
        </p:sp>
      </p:grpSp>
      <p:grpSp>
        <p:nvGrpSpPr>
          <p:cNvPr id="17430" name="Group 32"/>
          <p:cNvGrpSpPr>
            <a:grpSpLocks/>
          </p:cNvGrpSpPr>
          <p:nvPr/>
        </p:nvGrpSpPr>
        <p:grpSpPr bwMode="auto">
          <a:xfrm>
            <a:off x="947738" y="3867150"/>
            <a:ext cx="136525" cy="485775"/>
            <a:chOff x="597" y="2436"/>
            <a:chExt cx="86" cy="306"/>
          </a:xfrm>
        </p:grpSpPr>
        <p:sp>
          <p:nvSpPr>
            <p:cNvPr id="17537" name="Freeform 33"/>
            <p:cNvSpPr>
              <a:spLocks/>
            </p:cNvSpPr>
            <p:nvPr/>
          </p:nvSpPr>
          <p:spPr bwMode="auto">
            <a:xfrm>
              <a:off x="597" y="2436"/>
              <a:ext cx="86" cy="114"/>
            </a:xfrm>
            <a:custGeom>
              <a:avLst/>
              <a:gdLst>
                <a:gd name="T0" fmla="*/ 43 w 86"/>
                <a:gd name="T1" fmla="*/ 0 h 114"/>
                <a:gd name="T2" fmla="*/ 86 w 86"/>
                <a:gd name="T3" fmla="*/ 114 h 114"/>
                <a:gd name="T4" fmla="*/ 43 w 86"/>
                <a:gd name="T5" fmla="*/ 114 h 114"/>
                <a:gd name="T6" fmla="*/ 0 w 86"/>
                <a:gd name="T7" fmla="*/ 114 h 114"/>
                <a:gd name="T8" fmla="*/ 43 w 86"/>
                <a:gd name="T9" fmla="*/ 0 h 114"/>
                <a:gd name="T10" fmla="*/ 0 60000 65536"/>
                <a:gd name="T11" fmla="*/ 0 60000 65536"/>
                <a:gd name="T12" fmla="*/ 0 60000 65536"/>
                <a:gd name="T13" fmla="*/ 0 60000 65536"/>
                <a:gd name="T14" fmla="*/ 0 60000 65536"/>
                <a:gd name="T15" fmla="*/ 0 w 86"/>
                <a:gd name="T16" fmla="*/ 0 h 114"/>
                <a:gd name="T17" fmla="*/ 86 w 86"/>
                <a:gd name="T18" fmla="*/ 114 h 114"/>
              </a:gdLst>
              <a:ahLst/>
              <a:cxnLst>
                <a:cxn ang="T10">
                  <a:pos x="T0" y="T1"/>
                </a:cxn>
                <a:cxn ang="T11">
                  <a:pos x="T2" y="T3"/>
                </a:cxn>
                <a:cxn ang="T12">
                  <a:pos x="T4" y="T5"/>
                </a:cxn>
                <a:cxn ang="T13">
                  <a:pos x="T6" y="T7"/>
                </a:cxn>
                <a:cxn ang="T14">
                  <a:pos x="T8" y="T9"/>
                </a:cxn>
              </a:cxnLst>
              <a:rect l="T15" t="T16" r="T17" b="T18"/>
              <a:pathLst>
                <a:path w="86" h="114">
                  <a:moveTo>
                    <a:pt x="43" y="0"/>
                  </a:moveTo>
                  <a:lnTo>
                    <a:pt x="86" y="114"/>
                  </a:lnTo>
                  <a:lnTo>
                    <a:pt x="43" y="114"/>
                  </a:lnTo>
                  <a:lnTo>
                    <a:pt x="0" y="114"/>
                  </a:lnTo>
                  <a:lnTo>
                    <a:pt x="43" y="0"/>
                  </a:lnTo>
                  <a:close/>
                </a:path>
              </a:pathLst>
            </a:custGeom>
            <a:solidFill>
              <a:srgbClr val="969696"/>
            </a:solidFill>
            <a:ln w="9525">
              <a:solidFill>
                <a:schemeClr val="bg2"/>
              </a:solidFill>
              <a:round/>
              <a:headEnd/>
              <a:tailEnd/>
            </a:ln>
          </p:spPr>
          <p:txBody>
            <a:bodyPr/>
            <a:lstStyle/>
            <a:p>
              <a:endParaRPr lang="en-US"/>
            </a:p>
          </p:txBody>
        </p:sp>
        <p:sp>
          <p:nvSpPr>
            <p:cNvPr id="17538" name="Line 34"/>
            <p:cNvSpPr>
              <a:spLocks noChangeShapeType="1"/>
            </p:cNvSpPr>
            <p:nvPr/>
          </p:nvSpPr>
          <p:spPr bwMode="auto">
            <a:xfrm flipV="1">
              <a:off x="640" y="2550"/>
              <a:ext cx="1" cy="192"/>
            </a:xfrm>
            <a:prstGeom prst="line">
              <a:avLst/>
            </a:prstGeom>
            <a:noFill/>
            <a:ln w="33338">
              <a:solidFill>
                <a:schemeClr val="bg2"/>
              </a:solidFill>
              <a:round/>
              <a:headEnd/>
              <a:tailEnd/>
            </a:ln>
          </p:spPr>
          <p:txBody>
            <a:bodyPr/>
            <a:lstStyle/>
            <a:p>
              <a:endParaRPr lang="en-US"/>
            </a:p>
          </p:txBody>
        </p:sp>
      </p:grpSp>
      <p:grpSp>
        <p:nvGrpSpPr>
          <p:cNvPr id="17431" name="Group 35"/>
          <p:cNvGrpSpPr>
            <a:grpSpLocks/>
          </p:cNvGrpSpPr>
          <p:nvPr/>
        </p:nvGrpSpPr>
        <p:grpSpPr bwMode="auto">
          <a:xfrm>
            <a:off x="6535738" y="3590925"/>
            <a:ext cx="846137" cy="76200"/>
            <a:chOff x="4117" y="2262"/>
            <a:chExt cx="533" cy="48"/>
          </a:xfrm>
        </p:grpSpPr>
        <p:sp>
          <p:nvSpPr>
            <p:cNvPr id="17535" name="Freeform 36"/>
            <p:cNvSpPr>
              <a:spLocks/>
            </p:cNvSpPr>
            <p:nvPr/>
          </p:nvSpPr>
          <p:spPr bwMode="auto">
            <a:xfrm>
              <a:off x="4117" y="2262"/>
              <a:ext cx="160" cy="48"/>
            </a:xfrm>
            <a:custGeom>
              <a:avLst/>
              <a:gdLst>
                <a:gd name="T0" fmla="*/ 0 w 160"/>
                <a:gd name="T1" fmla="*/ 24 h 48"/>
                <a:gd name="T2" fmla="*/ 160 w 160"/>
                <a:gd name="T3" fmla="*/ 0 h 48"/>
                <a:gd name="T4" fmla="*/ 160 w 160"/>
                <a:gd name="T5" fmla="*/ 24 h 48"/>
                <a:gd name="T6" fmla="*/ 160 w 160"/>
                <a:gd name="T7" fmla="*/ 48 h 48"/>
                <a:gd name="T8" fmla="*/ 0 w 160"/>
                <a:gd name="T9" fmla="*/ 24 h 48"/>
                <a:gd name="T10" fmla="*/ 0 60000 65536"/>
                <a:gd name="T11" fmla="*/ 0 60000 65536"/>
                <a:gd name="T12" fmla="*/ 0 60000 65536"/>
                <a:gd name="T13" fmla="*/ 0 60000 65536"/>
                <a:gd name="T14" fmla="*/ 0 60000 65536"/>
                <a:gd name="T15" fmla="*/ 0 w 160"/>
                <a:gd name="T16" fmla="*/ 0 h 48"/>
                <a:gd name="T17" fmla="*/ 160 w 160"/>
                <a:gd name="T18" fmla="*/ 48 h 48"/>
              </a:gdLst>
              <a:ahLst/>
              <a:cxnLst>
                <a:cxn ang="T10">
                  <a:pos x="T0" y="T1"/>
                </a:cxn>
                <a:cxn ang="T11">
                  <a:pos x="T2" y="T3"/>
                </a:cxn>
                <a:cxn ang="T12">
                  <a:pos x="T4" y="T5"/>
                </a:cxn>
                <a:cxn ang="T13">
                  <a:pos x="T6" y="T7"/>
                </a:cxn>
                <a:cxn ang="T14">
                  <a:pos x="T8" y="T9"/>
                </a:cxn>
              </a:cxnLst>
              <a:rect l="T15" t="T16" r="T17" b="T18"/>
              <a:pathLst>
                <a:path w="160" h="48">
                  <a:moveTo>
                    <a:pt x="0" y="24"/>
                  </a:moveTo>
                  <a:lnTo>
                    <a:pt x="160" y="0"/>
                  </a:lnTo>
                  <a:lnTo>
                    <a:pt x="160" y="24"/>
                  </a:lnTo>
                  <a:lnTo>
                    <a:pt x="160" y="48"/>
                  </a:lnTo>
                  <a:lnTo>
                    <a:pt x="0" y="24"/>
                  </a:lnTo>
                  <a:close/>
                </a:path>
              </a:pathLst>
            </a:custGeom>
            <a:solidFill>
              <a:srgbClr val="000000"/>
            </a:solidFill>
            <a:ln w="9525">
              <a:noFill/>
              <a:round/>
              <a:headEnd/>
              <a:tailEnd/>
            </a:ln>
          </p:spPr>
          <p:txBody>
            <a:bodyPr/>
            <a:lstStyle/>
            <a:p>
              <a:endParaRPr lang="en-US"/>
            </a:p>
          </p:txBody>
        </p:sp>
        <p:sp>
          <p:nvSpPr>
            <p:cNvPr id="17536" name="Line 37"/>
            <p:cNvSpPr>
              <a:spLocks noChangeShapeType="1"/>
            </p:cNvSpPr>
            <p:nvPr/>
          </p:nvSpPr>
          <p:spPr bwMode="auto">
            <a:xfrm flipH="1">
              <a:off x="4277" y="2286"/>
              <a:ext cx="373" cy="1"/>
            </a:xfrm>
            <a:prstGeom prst="line">
              <a:avLst/>
            </a:prstGeom>
            <a:noFill/>
            <a:ln w="17463">
              <a:solidFill>
                <a:srgbClr val="000000"/>
              </a:solidFill>
              <a:round/>
              <a:headEnd/>
              <a:tailEnd/>
            </a:ln>
          </p:spPr>
          <p:txBody>
            <a:bodyPr/>
            <a:lstStyle/>
            <a:p>
              <a:endParaRPr lang="en-US"/>
            </a:p>
          </p:txBody>
        </p:sp>
      </p:grpSp>
      <p:grpSp>
        <p:nvGrpSpPr>
          <p:cNvPr id="17432" name="Group 38"/>
          <p:cNvGrpSpPr>
            <a:grpSpLocks/>
          </p:cNvGrpSpPr>
          <p:nvPr/>
        </p:nvGrpSpPr>
        <p:grpSpPr bwMode="auto">
          <a:xfrm>
            <a:off x="5588000" y="2857500"/>
            <a:ext cx="1049338" cy="85725"/>
            <a:chOff x="3520" y="1800"/>
            <a:chExt cx="661" cy="54"/>
          </a:xfrm>
        </p:grpSpPr>
        <p:sp>
          <p:nvSpPr>
            <p:cNvPr id="17533" name="Freeform 39"/>
            <p:cNvSpPr>
              <a:spLocks/>
            </p:cNvSpPr>
            <p:nvPr/>
          </p:nvSpPr>
          <p:spPr bwMode="auto">
            <a:xfrm>
              <a:off x="3520" y="1800"/>
              <a:ext cx="170" cy="54"/>
            </a:xfrm>
            <a:custGeom>
              <a:avLst/>
              <a:gdLst>
                <a:gd name="T0" fmla="*/ 0 w 170"/>
                <a:gd name="T1" fmla="*/ 30 h 54"/>
                <a:gd name="T2" fmla="*/ 170 w 170"/>
                <a:gd name="T3" fmla="*/ 0 h 54"/>
                <a:gd name="T4" fmla="*/ 170 w 170"/>
                <a:gd name="T5" fmla="*/ 30 h 54"/>
                <a:gd name="T6" fmla="*/ 170 w 170"/>
                <a:gd name="T7" fmla="*/ 54 h 54"/>
                <a:gd name="T8" fmla="*/ 0 w 170"/>
                <a:gd name="T9" fmla="*/ 30 h 54"/>
                <a:gd name="T10" fmla="*/ 0 60000 65536"/>
                <a:gd name="T11" fmla="*/ 0 60000 65536"/>
                <a:gd name="T12" fmla="*/ 0 60000 65536"/>
                <a:gd name="T13" fmla="*/ 0 60000 65536"/>
                <a:gd name="T14" fmla="*/ 0 60000 65536"/>
                <a:gd name="T15" fmla="*/ 0 w 170"/>
                <a:gd name="T16" fmla="*/ 0 h 54"/>
                <a:gd name="T17" fmla="*/ 170 w 170"/>
                <a:gd name="T18" fmla="*/ 54 h 54"/>
              </a:gdLst>
              <a:ahLst/>
              <a:cxnLst>
                <a:cxn ang="T10">
                  <a:pos x="T0" y="T1"/>
                </a:cxn>
                <a:cxn ang="T11">
                  <a:pos x="T2" y="T3"/>
                </a:cxn>
                <a:cxn ang="T12">
                  <a:pos x="T4" y="T5"/>
                </a:cxn>
                <a:cxn ang="T13">
                  <a:pos x="T6" y="T7"/>
                </a:cxn>
                <a:cxn ang="T14">
                  <a:pos x="T8" y="T9"/>
                </a:cxn>
              </a:cxnLst>
              <a:rect l="T15" t="T16" r="T17" b="T18"/>
              <a:pathLst>
                <a:path w="170" h="54">
                  <a:moveTo>
                    <a:pt x="0" y="30"/>
                  </a:moveTo>
                  <a:lnTo>
                    <a:pt x="170" y="0"/>
                  </a:lnTo>
                  <a:lnTo>
                    <a:pt x="170" y="30"/>
                  </a:lnTo>
                  <a:lnTo>
                    <a:pt x="170" y="54"/>
                  </a:lnTo>
                  <a:lnTo>
                    <a:pt x="0" y="30"/>
                  </a:lnTo>
                  <a:close/>
                </a:path>
              </a:pathLst>
            </a:custGeom>
            <a:solidFill>
              <a:srgbClr val="000000"/>
            </a:solidFill>
            <a:ln w="9525">
              <a:noFill/>
              <a:round/>
              <a:headEnd/>
              <a:tailEnd/>
            </a:ln>
          </p:spPr>
          <p:txBody>
            <a:bodyPr/>
            <a:lstStyle/>
            <a:p>
              <a:endParaRPr lang="en-US"/>
            </a:p>
          </p:txBody>
        </p:sp>
        <p:sp>
          <p:nvSpPr>
            <p:cNvPr id="17534" name="Line 40"/>
            <p:cNvSpPr>
              <a:spLocks noChangeShapeType="1"/>
            </p:cNvSpPr>
            <p:nvPr/>
          </p:nvSpPr>
          <p:spPr bwMode="auto">
            <a:xfrm flipH="1">
              <a:off x="3690" y="1830"/>
              <a:ext cx="491" cy="1"/>
            </a:xfrm>
            <a:prstGeom prst="line">
              <a:avLst/>
            </a:prstGeom>
            <a:noFill/>
            <a:ln w="17463">
              <a:solidFill>
                <a:srgbClr val="000000"/>
              </a:solidFill>
              <a:round/>
              <a:headEnd/>
              <a:tailEnd/>
            </a:ln>
          </p:spPr>
          <p:txBody>
            <a:bodyPr/>
            <a:lstStyle/>
            <a:p>
              <a:endParaRPr lang="en-US"/>
            </a:p>
          </p:txBody>
        </p:sp>
      </p:grpSp>
      <p:grpSp>
        <p:nvGrpSpPr>
          <p:cNvPr id="17433" name="Group 41"/>
          <p:cNvGrpSpPr>
            <a:grpSpLocks/>
          </p:cNvGrpSpPr>
          <p:nvPr/>
        </p:nvGrpSpPr>
        <p:grpSpPr bwMode="auto">
          <a:xfrm>
            <a:off x="4572000" y="3086100"/>
            <a:ext cx="152400" cy="533400"/>
            <a:chOff x="2880" y="1944"/>
            <a:chExt cx="96" cy="336"/>
          </a:xfrm>
        </p:grpSpPr>
        <p:sp>
          <p:nvSpPr>
            <p:cNvPr id="17531" name="Freeform 42"/>
            <p:cNvSpPr>
              <a:spLocks/>
            </p:cNvSpPr>
            <p:nvPr/>
          </p:nvSpPr>
          <p:spPr bwMode="auto">
            <a:xfrm>
              <a:off x="2880" y="2172"/>
              <a:ext cx="96" cy="108"/>
            </a:xfrm>
            <a:custGeom>
              <a:avLst/>
              <a:gdLst>
                <a:gd name="T0" fmla="*/ 43 w 96"/>
                <a:gd name="T1" fmla="*/ 108 h 108"/>
                <a:gd name="T2" fmla="*/ 0 w 96"/>
                <a:gd name="T3" fmla="*/ 0 h 108"/>
                <a:gd name="T4" fmla="*/ 43 w 96"/>
                <a:gd name="T5" fmla="*/ 0 h 108"/>
                <a:gd name="T6" fmla="*/ 96 w 96"/>
                <a:gd name="T7" fmla="*/ 0 h 108"/>
                <a:gd name="T8" fmla="*/ 4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43" y="108"/>
                  </a:moveTo>
                  <a:lnTo>
                    <a:pt x="0" y="0"/>
                  </a:lnTo>
                  <a:lnTo>
                    <a:pt x="43" y="0"/>
                  </a:lnTo>
                  <a:lnTo>
                    <a:pt x="96" y="0"/>
                  </a:lnTo>
                  <a:lnTo>
                    <a:pt x="43" y="108"/>
                  </a:lnTo>
                  <a:close/>
                </a:path>
              </a:pathLst>
            </a:custGeom>
            <a:solidFill>
              <a:srgbClr val="000000"/>
            </a:solidFill>
            <a:ln w="38100">
              <a:solidFill>
                <a:srgbClr val="000000"/>
              </a:solidFill>
              <a:round/>
              <a:headEnd/>
              <a:tailEnd/>
            </a:ln>
          </p:spPr>
          <p:txBody>
            <a:bodyPr/>
            <a:lstStyle/>
            <a:p>
              <a:endParaRPr lang="en-US"/>
            </a:p>
          </p:txBody>
        </p:sp>
        <p:sp>
          <p:nvSpPr>
            <p:cNvPr id="17532" name="Line 43"/>
            <p:cNvSpPr>
              <a:spLocks noChangeShapeType="1"/>
            </p:cNvSpPr>
            <p:nvPr/>
          </p:nvSpPr>
          <p:spPr bwMode="auto">
            <a:xfrm>
              <a:off x="2923" y="1944"/>
              <a:ext cx="1" cy="228"/>
            </a:xfrm>
            <a:prstGeom prst="line">
              <a:avLst/>
            </a:prstGeom>
            <a:noFill/>
            <a:ln w="38100">
              <a:solidFill>
                <a:srgbClr val="000000"/>
              </a:solidFill>
              <a:round/>
              <a:headEnd/>
              <a:tailEnd/>
            </a:ln>
          </p:spPr>
          <p:txBody>
            <a:bodyPr/>
            <a:lstStyle/>
            <a:p>
              <a:endParaRPr lang="en-US"/>
            </a:p>
          </p:txBody>
        </p:sp>
      </p:grpSp>
      <p:grpSp>
        <p:nvGrpSpPr>
          <p:cNvPr id="17434" name="Group 44"/>
          <p:cNvGrpSpPr>
            <a:grpSpLocks/>
          </p:cNvGrpSpPr>
          <p:nvPr/>
        </p:nvGrpSpPr>
        <p:grpSpPr bwMode="auto">
          <a:xfrm>
            <a:off x="5451475" y="3867150"/>
            <a:ext cx="136525" cy="381000"/>
            <a:chOff x="3434" y="2436"/>
            <a:chExt cx="86" cy="240"/>
          </a:xfrm>
        </p:grpSpPr>
        <p:sp>
          <p:nvSpPr>
            <p:cNvPr id="17529" name="Freeform 45"/>
            <p:cNvSpPr>
              <a:spLocks/>
            </p:cNvSpPr>
            <p:nvPr/>
          </p:nvSpPr>
          <p:spPr bwMode="auto">
            <a:xfrm>
              <a:off x="3434" y="2568"/>
              <a:ext cx="86" cy="108"/>
            </a:xfrm>
            <a:custGeom>
              <a:avLst/>
              <a:gdLst>
                <a:gd name="T0" fmla="*/ 43 w 86"/>
                <a:gd name="T1" fmla="*/ 108 h 108"/>
                <a:gd name="T2" fmla="*/ 0 w 86"/>
                <a:gd name="T3" fmla="*/ 0 h 108"/>
                <a:gd name="T4" fmla="*/ 43 w 86"/>
                <a:gd name="T5" fmla="*/ 0 h 108"/>
                <a:gd name="T6" fmla="*/ 86 w 86"/>
                <a:gd name="T7" fmla="*/ 0 h 108"/>
                <a:gd name="T8" fmla="*/ 43 w 86"/>
                <a:gd name="T9" fmla="*/ 108 h 108"/>
                <a:gd name="T10" fmla="*/ 0 60000 65536"/>
                <a:gd name="T11" fmla="*/ 0 60000 65536"/>
                <a:gd name="T12" fmla="*/ 0 60000 65536"/>
                <a:gd name="T13" fmla="*/ 0 60000 65536"/>
                <a:gd name="T14" fmla="*/ 0 60000 65536"/>
                <a:gd name="T15" fmla="*/ 0 w 86"/>
                <a:gd name="T16" fmla="*/ 0 h 108"/>
                <a:gd name="T17" fmla="*/ 86 w 86"/>
                <a:gd name="T18" fmla="*/ 108 h 108"/>
              </a:gdLst>
              <a:ahLst/>
              <a:cxnLst>
                <a:cxn ang="T10">
                  <a:pos x="T0" y="T1"/>
                </a:cxn>
                <a:cxn ang="T11">
                  <a:pos x="T2" y="T3"/>
                </a:cxn>
                <a:cxn ang="T12">
                  <a:pos x="T4" y="T5"/>
                </a:cxn>
                <a:cxn ang="T13">
                  <a:pos x="T6" y="T7"/>
                </a:cxn>
                <a:cxn ang="T14">
                  <a:pos x="T8" y="T9"/>
                </a:cxn>
              </a:cxnLst>
              <a:rect l="T15" t="T16" r="T17" b="T18"/>
              <a:pathLst>
                <a:path w="86" h="108">
                  <a:moveTo>
                    <a:pt x="43" y="108"/>
                  </a:moveTo>
                  <a:lnTo>
                    <a:pt x="0" y="0"/>
                  </a:lnTo>
                  <a:lnTo>
                    <a:pt x="43" y="0"/>
                  </a:lnTo>
                  <a:lnTo>
                    <a:pt x="86" y="0"/>
                  </a:lnTo>
                  <a:lnTo>
                    <a:pt x="43" y="108"/>
                  </a:lnTo>
                  <a:close/>
                </a:path>
              </a:pathLst>
            </a:custGeom>
            <a:solidFill>
              <a:srgbClr val="000000"/>
            </a:solidFill>
            <a:ln w="57150">
              <a:solidFill>
                <a:srgbClr val="000000"/>
              </a:solidFill>
              <a:round/>
              <a:headEnd/>
              <a:tailEnd/>
            </a:ln>
          </p:spPr>
          <p:txBody>
            <a:bodyPr/>
            <a:lstStyle/>
            <a:p>
              <a:endParaRPr lang="en-US"/>
            </a:p>
          </p:txBody>
        </p:sp>
        <p:sp>
          <p:nvSpPr>
            <p:cNvPr id="17530" name="Line 46"/>
            <p:cNvSpPr>
              <a:spLocks noChangeShapeType="1"/>
            </p:cNvSpPr>
            <p:nvPr/>
          </p:nvSpPr>
          <p:spPr bwMode="auto">
            <a:xfrm>
              <a:off x="3477" y="2436"/>
              <a:ext cx="1" cy="132"/>
            </a:xfrm>
            <a:prstGeom prst="line">
              <a:avLst/>
            </a:prstGeom>
            <a:noFill/>
            <a:ln w="57150">
              <a:solidFill>
                <a:srgbClr val="000000"/>
              </a:solidFill>
              <a:round/>
              <a:headEnd/>
              <a:tailEnd/>
            </a:ln>
          </p:spPr>
          <p:txBody>
            <a:bodyPr/>
            <a:lstStyle/>
            <a:p>
              <a:endParaRPr lang="en-US"/>
            </a:p>
          </p:txBody>
        </p:sp>
      </p:grpSp>
      <p:grpSp>
        <p:nvGrpSpPr>
          <p:cNvPr id="17435" name="Group 47"/>
          <p:cNvGrpSpPr>
            <a:grpSpLocks/>
          </p:cNvGrpSpPr>
          <p:nvPr/>
        </p:nvGrpSpPr>
        <p:grpSpPr bwMode="auto">
          <a:xfrm>
            <a:off x="6045200" y="4467225"/>
            <a:ext cx="152400" cy="381000"/>
            <a:chOff x="3808" y="2814"/>
            <a:chExt cx="96" cy="240"/>
          </a:xfrm>
        </p:grpSpPr>
        <p:sp>
          <p:nvSpPr>
            <p:cNvPr id="17527" name="Freeform 48"/>
            <p:cNvSpPr>
              <a:spLocks/>
            </p:cNvSpPr>
            <p:nvPr/>
          </p:nvSpPr>
          <p:spPr bwMode="auto">
            <a:xfrm>
              <a:off x="3808" y="2946"/>
              <a:ext cx="96" cy="108"/>
            </a:xfrm>
            <a:custGeom>
              <a:avLst/>
              <a:gdLst>
                <a:gd name="T0" fmla="*/ 53 w 96"/>
                <a:gd name="T1" fmla="*/ 108 h 108"/>
                <a:gd name="T2" fmla="*/ 0 w 96"/>
                <a:gd name="T3" fmla="*/ 0 h 108"/>
                <a:gd name="T4" fmla="*/ 53 w 96"/>
                <a:gd name="T5" fmla="*/ 0 h 108"/>
                <a:gd name="T6" fmla="*/ 96 w 96"/>
                <a:gd name="T7" fmla="*/ 0 h 108"/>
                <a:gd name="T8" fmla="*/ 53 w 96"/>
                <a:gd name="T9" fmla="*/ 108 h 108"/>
                <a:gd name="T10" fmla="*/ 0 60000 65536"/>
                <a:gd name="T11" fmla="*/ 0 60000 65536"/>
                <a:gd name="T12" fmla="*/ 0 60000 65536"/>
                <a:gd name="T13" fmla="*/ 0 60000 65536"/>
                <a:gd name="T14" fmla="*/ 0 60000 65536"/>
                <a:gd name="T15" fmla="*/ 0 w 96"/>
                <a:gd name="T16" fmla="*/ 0 h 108"/>
                <a:gd name="T17" fmla="*/ 96 w 96"/>
                <a:gd name="T18" fmla="*/ 108 h 108"/>
              </a:gdLst>
              <a:ahLst/>
              <a:cxnLst>
                <a:cxn ang="T10">
                  <a:pos x="T0" y="T1"/>
                </a:cxn>
                <a:cxn ang="T11">
                  <a:pos x="T2" y="T3"/>
                </a:cxn>
                <a:cxn ang="T12">
                  <a:pos x="T4" y="T5"/>
                </a:cxn>
                <a:cxn ang="T13">
                  <a:pos x="T6" y="T7"/>
                </a:cxn>
                <a:cxn ang="T14">
                  <a:pos x="T8" y="T9"/>
                </a:cxn>
              </a:cxnLst>
              <a:rect l="T15" t="T16" r="T17" b="T18"/>
              <a:pathLst>
                <a:path w="96" h="108">
                  <a:moveTo>
                    <a:pt x="53" y="108"/>
                  </a:moveTo>
                  <a:lnTo>
                    <a:pt x="0" y="0"/>
                  </a:lnTo>
                  <a:lnTo>
                    <a:pt x="53" y="0"/>
                  </a:lnTo>
                  <a:lnTo>
                    <a:pt x="96" y="0"/>
                  </a:lnTo>
                  <a:lnTo>
                    <a:pt x="53" y="108"/>
                  </a:lnTo>
                  <a:close/>
                </a:path>
              </a:pathLst>
            </a:custGeom>
            <a:solidFill>
              <a:srgbClr val="000000"/>
            </a:solidFill>
            <a:ln w="76200">
              <a:solidFill>
                <a:srgbClr val="000000"/>
              </a:solidFill>
              <a:round/>
              <a:headEnd/>
              <a:tailEnd/>
            </a:ln>
          </p:spPr>
          <p:txBody>
            <a:bodyPr/>
            <a:lstStyle/>
            <a:p>
              <a:endParaRPr lang="en-US"/>
            </a:p>
          </p:txBody>
        </p:sp>
        <p:sp>
          <p:nvSpPr>
            <p:cNvPr id="17528" name="Line 49"/>
            <p:cNvSpPr>
              <a:spLocks noChangeShapeType="1"/>
            </p:cNvSpPr>
            <p:nvPr/>
          </p:nvSpPr>
          <p:spPr bwMode="auto">
            <a:xfrm>
              <a:off x="3861" y="2814"/>
              <a:ext cx="1" cy="132"/>
            </a:xfrm>
            <a:prstGeom prst="line">
              <a:avLst/>
            </a:prstGeom>
            <a:noFill/>
            <a:ln w="76200">
              <a:solidFill>
                <a:srgbClr val="000000"/>
              </a:solidFill>
              <a:round/>
              <a:headEnd/>
              <a:tailEnd/>
            </a:ln>
          </p:spPr>
          <p:txBody>
            <a:bodyPr/>
            <a:lstStyle/>
            <a:p>
              <a:endParaRPr lang="en-US"/>
            </a:p>
          </p:txBody>
        </p:sp>
      </p:grpSp>
      <p:grpSp>
        <p:nvGrpSpPr>
          <p:cNvPr id="17436" name="Group 50"/>
          <p:cNvGrpSpPr>
            <a:grpSpLocks/>
          </p:cNvGrpSpPr>
          <p:nvPr/>
        </p:nvGrpSpPr>
        <p:grpSpPr bwMode="auto">
          <a:xfrm>
            <a:off x="4148138" y="2543175"/>
            <a:ext cx="1355725" cy="477838"/>
            <a:chOff x="2613" y="1602"/>
            <a:chExt cx="854" cy="301"/>
          </a:xfrm>
        </p:grpSpPr>
        <p:grpSp>
          <p:nvGrpSpPr>
            <p:cNvPr id="17507" name="Group 51"/>
            <p:cNvGrpSpPr>
              <a:grpSpLocks/>
            </p:cNvGrpSpPr>
            <p:nvPr/>
          </p:nvGrpSpPr>
          <p:grpSpPr bwMode="auto">
            <a:xfrm>
              <a:off x="2613" y="1602"/>
              <a:ext cx="843" cy="1"/>
              <a:chOff x="2613" y="1602"/>
              <a:chExt cx="843" cy="1"/>
            </a:xfrm>
          </p:grpSpPr>
          <p:sp>
            <p:nvSpPr>
              <p:cNvPr id="17522" name="Line 52"/>
              <p:cNvSpPr>
                <a:spLocks noChangeShapeType="1"/>
              </p:cNvSpPr>
              <p:nvPr/>
            </p:nvSpPr>
            <p:spPr bwMode="auto">
              <a:xfrm>
                <a:off x="2613" y="1602"/>
                <a:ext cx="96" cy="1"/>
              </a:xfrm>
              <a:prstGeom prst="line">
                <a:avLst/>
              </a:prstGeom>
              <a:noFill/>
              <a:ln w="17463">
                <a:solidFill>
                  <a:srgbClr val="000000"/>
                </a:solidFill>
                <a:round/>
                <a:headEnd/>
                <a:tailEnd/>
              </a:ln>
            </p:spPr>
            <p:txBody>
              <a:bodyPr/>
              <a:lstStyle/>
              <a:p>
                <a:endParaRPr lang="en-US"/>
              </a:p>
            </p:txBody>
          </p:sp>
          <p:sp>
            <p:nvSpPr>
              <p:cNvPr id="17523" name="Line 53"/>
              <p:cNvSpPr>
                <a:spLocks noChangeShapeType="1"/>
              </p:cNvSpPr>
              <p:nvPr/>
            </p:nvSpPr>
            <p:spPr bwMode="auto">
              <a:xfrm>
                <a:off x="2816" y="1602"/>
                <a:ext cx="96" cy="1"/>
              </a:xfrm>
              <a:prstGeom prst="line">
                <a:avLst/>
              </a:prstGeom>
              <a:noFill/>
              <a:ln w="17463">
                <a:solidFill>
                  <a:srgbClr val="000000"/>
                </a:solidFill>
                <a:round/>
                <a:headEnd/>
                <a:tailEnd/>
              </a:ln>
            </p:spPr>
            <p:txBody>
              <a:bodyPr/>
              <a:lstStyle/>
              <a:p>
                <a:endParaRPr lang="en-US"/>
              </a:p>
            </p:txBody>
          </p:sp>
          <p:sp>
            <p:nvSpPr>
              <p:cNvPr id="17524" name="Line 54"/>
              <p:cNvSpPr>
                <a:spLocks noChangeShapeType="1"/>
              </p:cNvSpPr>
              <p:nvPr/>
            </p:nvSpPr>
            <p:spPr bwMode="auto">
              <a:xfrm>
                <a:off x="3029" y="1602"/>
                <a:ext cx="96" cy="1"/>
              </a:xfrm>
              <a:prstGeom prst="line">
                <a:avLst/>
              </a:prstGeom>
              <a:noFill/>
              <a:ln w="17463">
                <a:solidFill>
                  <a:srgbClr val="000000"/>
                </a:solidFill>
                <a:round/>
                <a:headEnd/>
                <a:tailEnd/>
              </a:ln>
            </p:spPr>
            <p:txBody>
              <a:bodyPr/>
              <a:lstStyle/>
              <a:p>
                <a:endParaRPr lang="en-US"/>
              </a:p>
            </p:txBody>
          </p:sp>
          <p:sp>
            <p:nvSpPr>
              <p:cNvPr id="17525" name="Line 55"/>
              <p:cNvSpPr>
                <a:spLocks noChangeShapeType="1"/>
              </p:cNvSpPr>
              <p:nvPr/>
            </p:nvSpPr>
            <p:spPr bwMode="auto">
              <a:xfrm>
                <a:off x="3232" y="1602"/>
                <a:ext cx="96" cy="1"/>
              </a:xfrm>
              <a:prstGeom prst="line">
                <a:avLst/>
              </a:prstGeom>
              <a:noFill/>
              <a:ln w="17463">
                <a:solidFill>
                  <a:srgbClr val="000000"/>
                </a:solidFill>
                <a:round/>
                <a:headEnd/>
                <a:tailEnd/>
              </a:ln>
            </p:spPr>
            <p:txBody>
              <a:bodyPr/>
              <a:lstStyle/>
              <a:p>
                <a:endParaRPr lang="en-US"/>
              </a:p>
            </p:txBody>
          </p:sp>
          <p:sp>
            <p:nvSpPr>
              <p:cNvPr id="17526" name="Line 56"/>
              <p:cNvSpPr>
                <a:spLocks noChangeShapeType="1"/>
              </p:cNvSpPr>
              <p:nvPr/>
            </p:nvSpPr>
            <p:spPr bwMode="auto">
              <a:xfrm>
                <a:off x="3445" y="1602"/>
                <a:ext cx="11" cy="1"/>
              </a:xfrm>
              <a:prstGeom prst="line">
                <a:avLst/>
              </a:prstGeom>
              <a:noFill/>
              <a:ln w="17463">
                <a:solidFill>
                  <a:srgbClr val="000000"/>
                </a:solidFill>
                <a:round/>
                <a:headEnd/>
                <a:tailEnd/>
              </a:ln>
            </p:spPr>
            <p:txBody>
              <a:bodyPr/>
              <a:lstStyle/>
              <a:p>
                <a:endParaRPr lang="en-US"/>
              </a:p>
            </p:txBody>
          </p:sp>
        </p:grpSp>
        <p:grpSp>
          <p:nvGrpSpPr>
            <p:cNvPr id="17508" name="Group 57"/>
            <p:cNvGrpSpPr>
              <a:grpSpLocks/>
            </p:cNvGrpSpPr>
            <p:nvPr/>
          </p:nvGrpSpPr>
          <p:grpSpPr bwMode="auto">
            <a:xfrm>
              <a:off x="3466" y="1602"/>
              <a:ext cx="1" cy="282"/>
              <a:chOff x="3466" y="1602"/>
              <a:chExt cx="1" cy="282"/>
            </a:xfrm>
          </p:grpSpPr>
          <p:sp>
            <p:nvSpPr>
              <p:cNvPr id="17519" name="Line 58"/>
              <p:cNvSpPr>
                <a:spLocks noChangeShapeType="1"/>
              </p:cNvSpPr>
              <p:nvPr/>
            </p:nvSpPr>
            <p:spPr bwMode="auto">
              <a:xfrm>
                <a:off x="3466" y="1602"/>
                <a:ext cx="1" cy="54"/>
              </a:xfrm>
              <a:prstGeom prst="line">
                <a:avLst/>
              </a:prstGeom>
              <a:noFill/>
              <a:ln w="17463">
                <a:solidFill>
                  <a:srgbClr val="000000"/>
                </a:solidFill>
                <a:round/>
                <a:headEnd/>
                <a:tailEnd/>
              </a:ln>
            </p:spPr>
            <p:txBody>
              <a:bodyPr/>
              <a:lstStyle/>
              <a:p>
                <a:endParaRPr lang="en-US"/>
              </a:p>
            </p:txBody>
          </p:sp>
          <p:sp>
            <p:nvSpPr>
              <p:cNvPr id="17520" name="Line 59"/>
              <p:cNvSpPr>
                <a:spLocks noChangeShapeType="1"/>
              </p:cNvSpPr>
              <p:nvPr/>
            </p:nvSpPr>
            <p:spPr bwMode="auto">
              <a:xfrm>
                <a:off x="3466" y="1716"/>
                <a:ext cx="1" cy="54"/>
              </a:xfrm>
              <a:prstGeom prst="line">
                <a:avLst/>
              </a:prstGeom>
              <a:noFill/>
              <a:ln w="17463">
                <a:solidFill>
                  <a:srgbClr val="000000"/>
                </a:solidFill>
                <a:round/>
                <a:headEnd/>
                <a:tailEnd/>
              </a:ln>
            </p:spPr>
            <p:txBody>
              <a:bodyPr/>
              <a:lstStyle/>
              <a:p>
                <a:endParaRPr lang="en-US"/>
              </a:p>
            </p:txBody>
          </p:sp>
          <p:sp>
            <p:nvSpPr>
              <p:cNvPr id="17521" name="Line 60"/>
              <p:cNvSpPr>
                <a:spLocks noChangeShapeType="1"/>
              </p:cNvSpPr>
              <p:nvPr/>
            </p:nvSpPr>
            <p:spPr bwMode="auto">
              <a:xfrm>
                <a:off x="3466" y="1836"/>
                <a:ext cx="1" cy="48"/>
              </a:xfrm>
              <a:prstGeom prst="line">
                <a:avLst/>
              </a:prstGeom>
              <a:noFill/>
              <a:ln w="17463">
                <a:solidFill>
                  <a:srgbClr val="000000"/>
                </a:solidFill>
                <a:round/>
                <a:headEnd/>
                <a:tailEnd/>
              </a:ln>
            </p:spPr>
            <p:txBody>
              <a:bodyPr/>
              <a:lstStyle/>
              <a:p>
                <a:endParaRPr lang="en-US"/>
              </a:p>
            </p:txBody>
          </p:sp>
        </p:grpSp>
        <p:grpSp>
          <p:nvGrpSpPr>
            <p:cNvPr id="17509" name="Group 61"/>
            <p:cNvGrpSpPr>
              <a:grpSpLocks/>
            </p:cNvGrpSpPr>
            <p:nvPr/>
          </p:nvGrpSpPr>
          <p:grpSpPr bwMode="auto">
            <a:xfrm>
              <a:off x="2613" y="1608"/>
              <a:ext cx="1" cy="288"/>
              <a:chOff x="2613" y="1608"/>
              <a:chExt cx="1" cy="288"/>
            </a:xfrm>
          </p:grpSpPr>
          <p:sp>
            <p:nvSpPr>
              <p:cNvPr id="17516" name="Line 62"/>
              <p:cNvSpPr>
                <a:spLocks noChangeShapeType="1"/>
              </p:cNvSpPr>
              <p:nvPr/>
            </p:nvSpPr>
            <p:spPr bwMode="auto">
              <a:xfrm>
                <a:off x="2613" y="1608"/>
                <a:ext cx="1" cy="54"/>
              </a:xfrm>
              <a:prstGeom prst="line">
                <a:avLst/>
              </a:prstGeom>
              <a:noFill/>
              <a:ln w="17463">
                <a:solidFill>
                  <a:srgbClr val="000000"/>
                </a:solidFill>
                <a:round/>
                <a:headEnd/>
                <a:tailEnd/>
              </a:ln>
            </p:spPr>
            <p:txBody>
              <a:bodyPr/>
              <a:lstStyle/>
              <a:p>
                <a:endParaRPr lang="en-US"/>
              </a:p>
            </p:txBody>
          </p:sp>
          <p:sp>
            <p:nvSpPr>
              <p:cNvPr id="17517" name="Line 63"/>
              <p:cNvSpPr>
                <a:spLocks noChangeShapeType="1"/>
              </p:cNvSpPr>
              <p:nvPr/>
            </p:nvSpPr>
            <p:spPr bwMode="auto">
              <a:xfrm>
                <a:off x="2613" y="1722"/>
                <a:ext cx="1" cy="54"/>
              </a:xfrm>
              <a:prstGeom prst="line">
                <a:avLst/>
              </a:prstGeom>
              <a:noFill/>
              <a:ln w="17463">
                <a:solidFill>
                  <a:srgbClr val="000000"/>
                </a:solidFill>
                <a:round/>
                <a:headEnd/>
                <a:tailEnd/>
              </a:ln>
            </p:spPr>
            <p:txBody>
              <a:bodyPr/>
              <a:lstStyle/>
              <a:p>
                <a:endParaRPr lang="en-US"/>
              </a:p>
            </p:txBody>
          </p:sp>
          <p:sp>
            <p:nvSpPr>
              <p:cNvPr id="17518" name="Line 64"/>
              <p:cNvSpPr>
                <a:spLocks noChangeShapeType="1"/>
              </p:cNvSpPr>
              <p:nvPr/>
            </p:nvSpPr>
            <p:spPr bwMode="auto">
              <a:xfrm>
                <a:off x="2613" y="1842"/>
                <a:ext cx="1" cy="54"/>
              </a:xfrm>
              <a:prstGeom prst="line">
                <a:avLst/>
              </a:prstGeom>
              <a:noFill/>
              <a:ln w="17463">
                <a:solidFill>
                  <a:srgbClr val="000000"/>
                </a:solidFill>
                <a:round/>
                <a:headEnd/>
                <a:tailEnd/>
              </a:ln>
            </p:spPr>
            <p:txBody>
              <a:bodyPr/>
              <a:lstStyle/>
              <a:p>
                <a:endParaRPr lang="en-US"/>
              </a:p>
            </p:txBody>
          </p:sp>
        </p:grpSp>
        <p:grpSp>
          <p:nvGrpSpPr>
            <p:cNvPr id="17510" name="Group 65"/>
            <p:cNvGrpSpPr>
              <a:grpSpLocks/>
            </p:cNvGrpSpPr>
            <p:nvPr/>
          </p:nvGrpSpPr>
          <p:grpSpPr bwMode="auto">
            <a:xfrm>
              <a:off x="2613" y="1902"/>
              <a:ext cx="843" cy="1"/>
              <a:chOff x="2613" y="1902"/>
              <a:chExt cx="843" cy="1"/>
            </a:xfrm>
          </p:grpSpPr>
          <p:sp>
            <p:nvSpPr>
              <p:cNvPr id="17511" name="Line 66"/>
              <p:cNvSpPr>
                <a:spLocks noChangeShapeType="1"/>
              </p:cNvSpPr>
              <p:nvPr/>
            </p:nvSpPr>
            <p:spPr bwMode="auto">
              <a:xfrm>
                <a:off x="2613" y="1902"/>
                <a:ext cx="96" cy="1"/>
              </a:xfrm>
              <a:prstGeom prst="line">
                <a:avLst/>
              </a:prstGeom>
              <a:noFill/>
              <a:ln w="17463">
                <a:solidFill>
                  <a:srgbClr val="000000"/>
                </a:solidFill>
                <a:round/>
                <a:headEnd/>
                <a:tailEnd/>
              </a:ln>
            </p:spPr>
            <p:txBody>
              <a:bodyPr/>
              <a:lstStyle/>
              <a:p>
                <a:endParaRPr lang="en-US"/>
              </a:p>
            </p:txBody>
          </p:sp>
          <p:sp>
            <p:nvSpPr>
              <p:cNvPr id="17512" name="Line 67"/>
              <p:cNvSpPr>
                <a:spLocks noChangeShapeType="1"/>
              </p:cNvSpPr>
              <p:nvPr/>
            </p:nvSpPr>
            <p:spPr bwMode="auto">
              <a:xfrm>
                <a:off x="2816" y="1902"/>
                <a:ext cx="96" cy="1"/>
              </a:xfrm>
              <a:prstGeom prst="line">
                <a:avLst/>
              </a:prstGeom>
              <a:noFill/>
              <a:ln w="17463">
                <a:solidFill>
                  <a:srgbClr val="000000"/>
                </a:solidFill>
                <a:round/>
                <a:headEnd/>
                <a:tailEnd/>
              </a:ln>
            </p:spPr>
            <p:txBody>
              <a:bodyPr/>
              <a:lstStyle/>
              <a:p>
                <a:endParaRPr lang="en-US"/>
              </a:p>
            </p:txBody>
          </p:sp>
          <p:sp>
            <p:nvSpPr>
              <p:cNvPr id="17513" name="Line 68"/>
              <p:cNvSpPr>
                <a:spLocks noChangeShapeType="1"/>
              </p:cNvSpPr>
              <p:nvPr/>
            </p:nvSpPr>
            <p:spPr bwMode="auto">
              <a:xfrm>
                <a:off x="3029" y="1902"/>
                <a:ext cx="96" cy="1"/>
              </a:xfrm>
              <a:prstGeom prst="line">
                <a:avLst/>
              </a:prstGeom>
              <a:noFill/>
              <a:ln w="17463">
                <a:solidFill>
                  <a:srgbClr val="000000"/>
                </a:solidFill>
                <a:round/>
                <a:headEnd/>
                <a:tailEnd/>
              </a:ln>
            </p:spPr>
            <p:txBody>
              <a:bodyPr/>
              <a:lstStyle/>
              <a:p>
                <a:endParaRPr lang="en-US"/>
              </a:p>
            </p:txBody>
          </p:sp>
          <p:sp>
            <p:nvSpPr>
              <p:cNvPr id="17514" name="Line 69"/>
              <p:cNvSpPr>
                <a:spLocks noChangeShapeType="1"/>
              </p:cNvSpPr>
              <p:nvPr/>
            </p:nvSpPr>
            <p:spPr bwMode="auto">
              <a:xfrm>
                <a:off x="3232" y="1902"/>
                <a:ext cx="96" cy="1"/>
              </a:xfrm>
              <a:prstGeom prst="line">
                <a:avLst/>
              </a:prstGeom>
              <a:noFill/>
              <a:ln w="17463">
                <a:solidFill>
                  <a:srgbClr val="000000"/>
                </a:solidFill>
                <a:round/>
                <a:headEnd/>
                <a:tailEnd/>
              </a:ln>
            </p:spPr>
            <p:txBody>
              <a:bodyPr/>
              <a:lstStyle/>
              <a:p>
                <a:endParaRPr lang="en-US"/>
              </a:p>
            </p:txBody>
          </p:sp>
          <p:sp>
            <p:nvSpPr>
              <p:cNvPr id="17515" name="Line 70"/>
              <p:cNvSpPr>
                <a:spLocks noChangeShapeType="1"/>
              </p:cNvSpPr>
              <p:nvPr/>
            </p:nvSpPr>
            <p:spPr bwMode="auto">
              <a:xfrm>
                <a:off x="3445" y="1902"/>
                <a:ext cx="11" cy="1"/>
              </a:xfrm>
              <a:prstGeom prst="line">
                <a:avLst/>
              </a:prstGeom>
              <a:noFill/>
              <a:ln w="17463">
                <a:solidFill>
                  <a:srgbClr val="000000"/>
                </a:solidFill>
                <a:round/>
                <a:headEnd/>
                <a:tailEnd/>
              </a:ln>
            </p:spPr>
            <p:txBody>
              <a:bodyPr/>
              <a:lstStyle/>
              <a:p>
                <a:endParaRPr lang="en-US"/>
              </a:p>
            </p:txBody>
          </p:sp>
        </p:grpSp>
      </p:grpSp>
      <p:grpSp>
        <p:nvGrpSpPr>
          <p:cNvPr id="17437" name="Group 71"/>
          <p:cNvGrpSpPr>
            <a:grpSpLocks/>
          </p:cNvGrpSpPr>
          <p:nvPr/>
        </p:nvGrpSpPr>
        <p:grpSpPr bwMode="auto">
          <a:xfrm>
            <a:off x="5113338" y="3305175"/>
            <a:ext cx="1355725" cy="477838"/>
            <a:chOff x="3221" y="2082"/>
            <a:chExt cx="854" cy="301"/>
          </a:xfrm>
        </p:grpSpPr>
        <p:grpSp>
          <p:nvGrpSpPr>
            <p:cNvPr id="17487" name="Group 72"/>
            <p:cNvGrpSpPr>
              <a:grpSpLocks/>
            </p:cNvGrpSpPr>
            <p:nvPr/>
          </p:nvGrpSpPr>
          <p:grpSpPr bwMode="auto">
            <a:xfrm>
              <a:off x="3221" y="2082"/>
              <a:ext cx="843" cy="1"/>
              <a:chOff x="3221" y="2082"/>
              <a:chExt cx="843" cy="1"/>
            </a:xfrm>
          </p:grpSpPr>
          <p:sp>
            <p:nvSpPr>
              <p:cNvPr id="17502" name="Line 73"/>
              <p:cNvSpPr>
                <a:spLocks noChangeShapeType="1"/>
              </p:cNvSpPr>
              <p:nvPr/>
            </p:nvSpPr>
            <p:spPr bwMode="auto">
              <a:xfrm>
                <a:off x="3221" y="2082"/>
                <a:ext cx="96" cy="1"/>
              </a:xfrm>
              <a:prstGeom prst="line">
                <a:avLst/>
              </a:prstGeom>
              <a:noFill/>
              <a:ln w="17463">
                <a:solidFill>
                  <a:srgbClr val="000000"/>
                </a:solidFill>
                <a:round/>
                <a:headEnd/>
                <a:tailEnd/>
              </a:ln>
            </p:spPr>
            <p:txBody>
              <a:bodyPr/>
              <a:lstStyle/>
              <a:p>
                <a:endParaRPr lang="en-US"/>
              </a:p>
            </p:txBody>
          </p:sp>
          <p:sp>
            <p:nvSpPr>
              <p:cNvPr id="17503" name="Line 74"/>
              <p:cNvSpPr>
                <a:spLocks noChangeShapeType="1"/>
              </p:cNvSpPr>
              <p:nvPr/>
            </p:nvSpPr>
            <p:spPr bwMode="auto">
              <a:xfrm>
                <a:off x="3434" y="2082"/>
                <a:ext cx="86" cy="1"/>
              </a:xfrm>
              <a:prstGeom prst="line">
                <a:avLst/>
              </a:prstGeom>
              <a:noFill/>
              <a:ln w="17463">
                <a:solidFill>
                  <a:srgbClr val="000000"/>
                </a:solidFill>
                <a:round/>
                <a:headEnd/>
                <a:tailEnd/>
              </a:ln>
            </p:spPr>
            <p:txBody>
              <a:bodyPr/>
              <a:lstStyle/>
              <a:p>
                <a:endParaRPr lang="en-US"/>
              </a:p>
            </p:txBody>
          </p:sp>
          <p:sp>
            <p:nvSpPr>
              <p:cNvPr id="17504" name="Line 75"/>
              <p:cNvSpPr>
                <a:spLocks noChangeShapeType="1"/>
              </p:cNvSpPr>
              <p:nvPr/>
            </p:nvSpPr>
            <p:spPr bwMode="auto">
              <a:xfrm>
                <a:off x="3637" y="2082"/>
                <a:ext cx="96" cy="1"/>
              </a:xfrm>
              <a:prstGeom prst="line">
                <a:avLst/>
              </a:prstGeom>
              <a:noFill/>
              <a:ln w="17463">
                <a:solidFill>
                  <a:srgbClr val="000000"/>
                </a:solidFill>
                <a:round/>
                <a:headEnd/>
                <a:tailEnd/>
              </a:ln>
            </p:spPr>
            <p:txBody>
              <a:bodyPr/>
              <a:lstStyle/>
              <a:p>
                <a:endParaRPr lang="en-US"/>
              </a:p>
            </p:txBody>
          </p:sp>
          <p:sp>
            <p:nvSpPr>
              <p:cNvPr id="17505" name="Line 76"/>
              <p:cNvSpPr>
                <a:spLocks noChangeShapeType="1"/>
              </p:cNvSpPr>
              <p:nvPr/>
            </p:nvSpPr>
            <p:spPr bwMode="auto">
              <a:xfrm>
                <a:off x="3850" y="2082"/>
                <a:ext cx="86" cy="1"/>
              </a:xfrm>
              <a:prstGeom prst="line">
                <a:avLst/>
              </a:prstGeom>
              <a:noFill/>
              <a:ln w="17463">
                <a:solidFill>
                  <a:srgbClr val="000000"/>
                </a:solidFill>
                <a:round/>
                <a:headEnd/>
                <a:tailEnd/>
              </a:ln>
            </p:spPr>
            <p:txBody>
              <a:bodyPr/>
              <a:lstStyle/>
              <a:p>
                <a:endParaRPr lang="en-US"/>
              </a:p>
            </p:txBody>
          </p:sp>
          <p:sp>
            <p:nvSpPr>
              <p:cNvPr id="17506" name="Line 77"/>
              <p:cNvSpPr>
                <a:spLocks noChangeShapeType="1"/>
              </p:cNvSpPr>
              <p:nvPr/>
            </p:nvSpPr>
            <p:spPr bwMode="auto">
              <a:xfrm>
                <a:off x="4053" y="2082"/>
                <a:ext cx="11" cy="1"/>
              </a:xfrm>
              <a:prstGeom prst="line">
                <a:avLst/>
              </a:prstGeom>
              <a:noFill/>
              <a:ln w="17463">
                <a:solidFill>
                  <a:srgbClr val="000000"/>
                </a:solidFill>
                <a:round/>
                <a:headEnd/>
                <a:tailEnd/>
              </a:ln>
            </p:spPr>
            <p:txBody>
              <a:bodyPr/>
              <a:lstStyle/>
              <a:p>
                <a:endParaRPr lang="en-US"/>
              </a:p>
            </p:txBody>
          </p:sp>
        </p:grpSp>
        <p:grpSp>
          <p:nvGrpSpPr>
            <p:cNvPr id="17488" name="Group 78"/>
            <p:cNvGrpSpPr>
              <a:grpSpLocks/>
            </p:cNvGrpSpPr>
            <p:nvPr/>
          </p:nvGrpSpPr>
          <p:grpSpPr bwMode="auto">
            <a:xfrm>
              <a:off x="4074" y="2082"/>
              <a:ext cx="1" cy="282"/>
              <a:chOff x="4074" y="2082"/>
              <a:chExt cx="1" cy="282"/>
            </a:xfrm>
          </p:grpSpPr>
          <p:sp>
            <p:nvSpPr>
              <p:cNvPr id="17499" name="Line 79"/>
              <p:cNvSpPr>
                <a:spLocks noChangeShapeType="1"/>
              </p:cNvSpPr>
              <p:nvPr/>
            </p:nvSpPr>
            <p:spPr bwMode="auto">
              <a:xfrm>
                <a:off x="4074" y="2082"/>
                <a:ext cx="1" cy="48"/>
              </a:xfrm>
              <a:prstGeom prst="line">
                <a:avLst/>
              </a:prstGeom>
              <a:noFill/>
              <a:ln w="17463">
                <a:solidFill>
                  <a:srgbClr val="000000"/>
                </a:solidFill>
                <a:round/>
                <a:headEnd/>
                <a:tailEnd/>
              </a:ln>
            </p:spPr>
            <p:txBody>
              <a:bodyPr/>
              <a:lstStyle/>
              <a:p>
                <a:endParaRPr lang="en-US"/>
              </a:p>
            </p:txBody>
          </p:sp>
          <p:sp>
            <p:nvSpPr>
              <p:cNvPr id="17500" name="Line 80"/>
              <p:cNvSpPr>
                <a:spLocks noChangeShapeType="1"/>
              </p:cNvSpPr>
              <p:nvPr/>
            </p:nvSpPr>
            <p:spPr bwMode="auto">
              <a:xfrm>
                <a:off x="4074" y="2196"/>
                <a:ext cx="1" cy="54"/>
              </a:xfrm>
              <a:prstGeom prst="line">
                <a:avLst/>
              </a:prstGeom>
              <a:noFill/>
              <a:ln w="17463">
                <a:solidFill>
                  <a:srgbClr val="000000"/>
                </a:solidFill>
                <a:round/>
                <a:headEnd/>
                <a:tailEnd/>
              </a:ln>
            </p:spPr>
            <p:txBody>
              <a:bodyPr/>
              <a:lstStyle/>
              <a:p>
                <a:endParaRPr lang="en-US"/>
              </a:p>
            </p:txBody>
          </p:sp>
          <p:sp>
            <p:nvSpPr>
              <p:cNvPr id="17501" name="Line 81"/>
              <p:cNvSpPr>
                <a:spLocks noChangeShapeType="1"/>
              </p:cNvSpPr>
              <p:nvPr/>
            </p:nvSpPr>
            <p:spPr bwMode="auto">
              <a:xfrm>
                <a:off x="4074" y="2316"/>
                <a:ext cx="1" cy="48"/>
              </a:xfrm>
              <a:prstGeom prst="line">
                <a:avLst/>
              </a:prstGeom>
              <a:noFill/>
              <a:ln w="17463">
                <a:solidFill>
                  <a:srgbClr val="000000"/>
                </a:solidFill>
                <a:round/>
                <a:headEnd/>
                <a:tailEnd/>
              </a:ln>
            </p:spPr>
            <p:txBody>
              <a:bodyPr/>
              <a:lstStyle/>
              <a:p>
                <a:endParaRPr lang="en-US"/>
              </a:p>
            </p:txBody>
          </p:sp>
        </p:grpSp>
        <p:grpSp>
          <p:nvGrpSpPr>
            <p:cNvPr id="17489" name="Group 82"/>
            <p:cNvGrpSpPr>
              <a:grpSpLocks/>
            </p:cNvGrpSpPr>
            <p:nvPr/>
          </p:nvGrpSpPr>
          <p:grpSpPr bwMode="auto">
            <a:xfrm>
              <a:off x="3221" y="2088"/>
              <a:ext cx="1" cy="282"/>
              <a:chOff x="3221" y="2088"/>
              <a:chExt cx="1" cy="282"/>
            </a:xfrm>
          </p:grpSpPr>
          <p:sp>
            <p:nvSpPr>
              <p:cNvPr id="17496" name="Line 83"/>
              <p:cNvSpPr>
                <a:spLocks noChangeShapeType="1"/>
              </p:cNvSpPr>
              <p:nvPr/>
            </p:nvSpPr>
            <p:spPr bwMode="auto">
              <a:xfrm>
                <a:off x="3221" y="2088"/>
                <a:ext cx="1" cy="54"/>
              </a:xfrm>
              <a:prstGeom prst="line">
                <a:avLst/>
              </a:prstGeom>
              <a:noFill/>
              <a:ln w="17463">
                <a:solidFill>
                  <a:srgbClr val="000000"/>
                </a:solidFill>
                <a:round/>
                <a:headEnd/>
                <a:tailEnd/>
              </a:ln>
            </p:spPr>
            <p:txBody>
              <a:bodyPr/>
              <a:lstStyle/>
              <a:p>
                <a:endParaRPr lang="en-US"/>
              </a:p>
            </p:txBody>
          </p:sp>
          <p:sp>
            <p:nvSpPr>
              <p:cNvPr id="17497" name="Line 84"/>
              <p:cNvSpPr>
                <a:spLocks noChangeShapeType="1"/>
              </p:cNvSpPr>
              <p:nvPr/>
            </p:nvSpPr>
            <p:spPr bwMode="auto">
              <a:xfrm>
                <a:off x="3221" y="2202"/>
                <a:ext cx="1" cy="54"/>
              </a:xfrm>
              <a:prstGeom prst="line">
                <a:avLst/>
              </a:prstGeom>
              <a:noFill/>
              <a:ln w="17463">
                <a:solidFill>
                  <a:srgbClr val="000000"/>
                </a:solidFill>
                <a:round/>
                <a:headEnd/>
                <a:tailEnd/>
              </a:ln>
            </p:spPr>
            <p:txBody>
              <a:bodyPr/>
              <a:lstStyle/>
              <a:p>
                <a:endParaRPr lang="en-US"/>
              </a:p>
            </p:txBody>
          </p:sp>
          <p:sp>
            <p:nvSpPr>
              <p:cNvPr id="17498" name="Line 85"/>
              <p:cNvSpPr>
                <a:spLocks noChangeShapeType="1"/>
              </p:cNvSpPr>
              <p:nvPr/>
            </p:nvSpPr>
            <p:spPr bwMode="auto">
              <a:xfrm>
                <a:off x="3221" y="2322"/>
                <a:ext cx="1" cy="48"/>
              </a:xfrm>
              <a:prstGeom prst="line">
                <a:avLst/>
              </a:prstGeom>
              <a:noFill/>
              <a:ln w="17463">
                <a:solidFill>
                  <a:srgbClr val="000000"/>
                </a:solidFill>
                <a:round/>
                <a:headEnd/>
                <a:tailEnd/>
              </a:ln>
            </p:spPr>
            <p:txBody>
              <a:bodyPr/>
              <a:lstStyle/>
              <a:p>
                <a:endParaRPr lang="en-US"/>
              </a:p>
            </p:txBody>
          </p:sp>
        </p:grpSp>
        <p:grpSp>
          <p:nvGrpSpPr>
            <p:cNvPr id="17490" name="Group 86"/>
            <p:cNvGrpSpPr>
              <a:grpSpLocks/>
            </p:cNvGrpSpPr>
            <p:nvPr/>
          </p:nvGrpSpPr>
          <p:grpSpPr bwMode="auto">
            <a:xfrm>
              <a:off x="3221" y="2382"/>
              <a:ext cx="843" cy="1"/>
              <a:chOff x="3221" y="2382"/>
              <a:chExt cx="843" cy="1"/>
            </a:xfrm>
          </p:grpSpPr>
          <p:sp>
            <p:nvSpPr>
              <p:cNvPr id="17491" name="Line 87"/>
              <p:cNvSpPr>
                <a:spLocks noChangeShapeType="1"/>
              </p:cNvSpPr>
              <p:nvPr/>
            </p:nvSpPr>
            <p:spPr bwMode="auto">
              <a:xfrm>
                <a:off x="3221" y="2382"/>
                <a:ext cx="96" cy="1"/>
              </a:xfrm>
              <a:prstGeom prst="line">
                <a:avLst/>
              </a:prstGeom>
              <a:noFill/>
              <a:ln w="17463">
                <a:solidFill>
                  <a:srgbClr val="000000"/>
                </a:solidFill>
                <a:round/>
                <a:headEnd/>
                <a:tailEnd/>
              </a:ln>
            </p:spPr>
            <p:txBody>
              <a:bodyPr/>
              <a:lstStyle/>
              <a:p>
                <a:endParaRPr lang="en-US"/>
              </a:p>
            </p:txBody>
          </p:sp>
          <p:sp>
            <p:nvSpPr>
              <p:cNvPr id="17492" name="Line 88"/>
              <p:cNvSpPr>
                <a:spLocks noChangeShapeType="1"/>
              </p:cNvSpPr>
              <p:nvPr/>
            </p:nvSpPr>
            <p:spPr bwMode="auto">
              <a:xfrm>
                <a:off x="3434" y="2382"/>
                <a:ext cx="86" cy="1"/>
              </a:xfrm>
              <a:prstGeom prst="line">
                <a:avLst/>
              </a:prstGeom>
              <a:noFill/>
              <a:ln w="17463">
                <a:solidFill>
                  <a:srgbClr val="000000"/>
                </a:solidFill>
                <a:round/>
                <a:headEnd/>
                <a:tailEnd/>
              </a:ln>
            </p:spPr>
            <p:txBody>
              <a:bodyPr/>
              <a:lstStyle/>
              <a:p>
                <a:endParaRPr lang="en-US"/>
              </a:p>
            </p:txBody>
          </p:sp>
          <p:sp>
            <p:nvSpPr>
              <p:cNvPr id="17493" name="Line 89"/>
              <p:cNvSpPr>
                <a:spLocks noChangeShapeType="1"/>
              </p:cNvSpPr>
              <p:nvPr/>
            </p:nvSpPr>
            <p:spPr bwMode="auto">
              <a:xfrm>
                <a:off x="3637" y="2382"/>
                <a:ext cx="96" cy="1"/>
              </a:xfrm>
              <a:prstGeom prst="line">
                <a:avLst/>
              </a:prstGeom>
              <a:noFill/>
              <a:ln w="17463">
                <a:solidFill>
                  <a:srgbClr val="000000"/>
                </a:solidFill>
                <a:round/>
                <a:headEnd/>
                <a:tailEnd/>
              </a:ln>
            </p:spPr>
            <p:txBody>
              <a:bodyPr/>
              <a:lstStyle/>
              <a:p>
                <a:endParaRPr lang="en-US"/>
              </a:p>
            </p:txBody>
          </p:sp>
          <p:sp>
            <p:nvSpPr>
              <p:cNvPr id="17494" name="Line 90"/>
              <p:cNvSpPr>
                <a:spLocks noChangeShapeType="1"/>
              </p:cNvSpPr>
              <p:nvPr/>
            </p:nvSpPr>
            <p:spPr bwMode="auto">
              <a:xfrm>
                <a:off x="3850" y="2382"/>
                <a:ext cx="86" cy="1"/>
              </a:xfrm>
              <a:prstGeom prst="line">
                <a:avLst/>
              </a:prstGeom>
              <a:noFill/>
              <a:ln w="17463">
                <a:solidFill>
                  <a:srgbClr val="000000"/>
                </a:solidFill>
                <a:round/>
                <a:headEnd/>
                <a:tailEnd/>
              </a:ln>
            </p:spPr>
            <p:txBody>
              <a:bodyPr/>
              <a:lstStyle/>
              <a:p>
                <a:endParaRPr lang="en-US"/>
              </a:p>
            </p:txBody>
          </p:sp>
          <p:sp>
            <p:nvSpPr>
              <p:cNvPr id="17495" name="Line 91"/>
              <p:cNvSpPr>
                <a:spLocks noChangeShapeType="1"/>
              </p:cNvSpPr>
              <p:nvPr/>
            </p:nvSpPr>
            <p:spPr bwMode="auto">
              <a:xfrm>
                <a:off x="4053" y="2382"/>
                <a:ext cx="11" cy="1"/>
              </a:xfrm>
              <a:prstGeom prst="line">
                <a:avLst/>
              </a:prstGeom>
              <a:noFill/>
              <a:ln w="17463">
                <a:solidFill>
                  <a:srgbClr val="000000"/>
                </a:solidFill>
                <a:round/>
                <a:headEnd/>
                <a:tailEnd/>
              </a:ln>
            </p:spPr>
            <p:txBody>
              <a:bodyPr/>
              <a:lstStyle/>
              <a:p>
                <a:endParaRPr lang="en-US"/>
              </a:p>
            </p:txBody>
          </p:sp>
        </p:grpSp>
      </p:grpSp>
      <p:sp>
        <p:nvSpPr>
          <p:cNvPr id="17438" name="Arc 92"/>
          <p:cNvSpPr>
            <a:spLocks/>
          </p:cNvSpPr>
          <p:nvPr/>
        </p:nvSpPr>
        <p:spPr bwMode="auto">
          <a:xfrm>
            <a:off x="6332538" y="2416175"/>
            <a:ext cx="931862" cy="331788"/>
          </a:xfrm>
          <a:custGeom>
            <a:avLst/>
            <a:gdLst>
              <a:gd name="T0" fmla="*/ 0 w 21599"/>
              <a:gd name="T1" fmla="*/ 329146 h 21600"/>
              <a:gd name="T2" fmla="*/ 931862 w 21599"/>
              <a:gd name="T3" fmla="*/ 0 h 21600"/>
              <a:gd name="T4" fmla="*/ 931862 w 21599"/>
              <a:gd name="T5" fmla="*/ 331788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27"/>
                </a:moveTo>
                <a:cubicBezTo>
                  <a:pt x="94" y="9566"/>
                  <a:pt x="9736" y="0"/>
                  <a:pt x="21598" y="0"/>
                </a:cubicBezTo>
              </a:path>
              <a:path w="21599" h="21600" stroke="0" extrusionOk="0">
                <a:moveTo>
                  <a:pt x="-1" y="21427"/>
                </a:moveTo>
                <a:cubicBezTo>
                  <a:pt x="94" y="9566"/>
                  <a:pt x="9736" y="0"/>
                  <a:pt x="21598" y="0"/>
                </a:cubicBezTo>
                <a:lnTo>
                  <a:pt x="21599" y="21600"/>
                </a:lnTo>
                <a:close/>
              </a:path>
            </a:pathLst>
          </a:custGeom>
          <a:noFill/>
          <a:ln w="33338">
            <a:solidFill>
              <a:srgbClr val="000000"/>
            </a:solidFill>
            <a:round/>
            <a:headEnd/>
            <a:tailEnd/>
          </a:ln>
        </p:spPr>
        <p:txBody>
          <a:bodyPr/>
          <a:lstStyle/>
          <a:p>
            <a:endParaRPr lang="en-US"/>
          </a:p>
        </p:txBody>
      </p:sp>
      <p:sp>
        <p:nvSpPr>
          <p:cNvPr id="17439" name="Arc 93"/>
          <p:cNvSpPr>
            <a:spLocks/>
          </p:cNvSpPr>
          <p:nvPr/>
        </p:nvSpPr>
        <p:spPr bwMode="auto">
          <a:xfrm>
            <a:off x="7246938" y="2416175"/>
            <a:ext cx="1389062" cy="1117600"/>
          </a:xfrm>
          <a:custGeom>
            <a:avLst/>
            <a:gdLst>
              <a:gd name="T0" fmla="*/ 0 w 21722"/>
              <a:gd name="T1" fmla="*/ 0 h 21600"/>
              <a:gd name="T2" fmla="*/ 1389062 w 21722"/>
              <a:gd name="T3" fmla="*/ 1117600 h 21600"/>
              <a:gd name="T4" fmla="*/ 7802 w 21722"/>
              <a:gd name="T5" fmla="*/ 1117600 h 21600"/>
              <a:gd name="T6" fmla="*/ 0 60000 65536"/>
              <a:gd name="T7" fmla="*/ 0 60000 65536"/>
              <a:gd name="T8" fmla="*/ 0 60000 65536"/>
              <a:gd name="T9" fmla="*/ 0 w 21722"/>
              <a:gd name="T10" fmla="*/ 0 h 21600"/>
              <a:gd name="T11" fmla="*/ 21722 w 21722"/>
              <a:gd name="T12" fmla="*/ 21600 h 21600"/>
            </a:gdLst>
            <a:ahLst/>
            <a:cxnLst>
              <a:cxn ang="T6">
                <a:pos x="T0" y="T1"/>
              </a:cxn>
              <a:cxn ang="T7">
                <a:pos x="T2" y="T3"/>
              </a:cxn>
              <a:cxn ang="T8">
                <a:pos x="T4" y="T5"/>
              </a:cxn>
            </a:cxnLst>
            <a:rect l="T9" t="T10" r="T11" b="T12"/>
            <a:pathLst>
              <a:path w="21722" h="21600" fill="none" extrusionOk="0">
                <a:moveTo>
                  <a:pt x="0" y="0"/>
                </a:moveTo>
                <a:cubicBezTo>
                  <a:pt x="40" y="0"/>
                  <a:pt x="81" y="-1"/>
                  <a:pt x="122" y="0"/>
                </a:cubicBezTo>
                <a:cubicBezTo>
                  <a:pt x="12051" y="0"/>
                  <a:pt x="21722" y="9670"/>
                  <a:pt x="21722" y="21600"/>
                </a:cubicBezTo>
              </a:path>
              <a:path w="21722" h="21600" stroke="0" extrusionOk="0">
                <a:moveTo>
                  <a:pt x="0" y="0"/>
                </a:moveTo>
                <a:cubicBezTo>
                  <a:pt x="40" y="0"/>
                  <a:pt x="81" y="-1"/>
                  <a:pt x="122" y="0"/>
                </a:cubicBezTo>
                <a:cubicBezTo>
                  <a:pt x="12051" y="0"/>
                  <a:pt x="21722" y="9670"/>
                  <a:pt x="21722" y="21600"/>
                </a:cubicBezTo>
                <a:lnTo>
                  <a:pt x="122" y="21600"/>
                </a:lnTo>
                <a:close/>
              </a:path>
            </a:pathLst>
          </a:custGeom>
          <a:noFill/>
          <a:ln w="33338">
            <a:solidFill>
              <a:srgbClr val="000000"/>
            </a:solidFill>
            <a:round/>
            <a:headEnd/>
            <a:tailEnd/>
          </a:ln>
        </p:spPr>
        <p:txBody>
          <a:bodyPr/>
          <a:lstStyle/>
          <a:p>
            <a:endParaRPr lang="en-US"/>
          </a:p>
        </p:txBody>
      </p:sp>
      <p:sp>
        <p:nvSpPr>
          <p:cNvPr id="17440" name="Arc 94"/>
          <p:cNvSpPr>
            <a:spLocks/>
          </p:cNvSpPr>
          <p:nvPr/>
        </p:nvSpPr>
        <p:spPr bwMode="auto">
          <a:xfrm>
            <a:off x="7059613" y="3168650"/>
            <a:ext cx="992187" cy="279400"/>
          </a:xfrm>
          <a:custGeom>
            <a:avLst/>
            <a:gdLst>
              <a:gd name="T0" fmla="*/ 0 w 21600"/>
              <a:gd name="T1" fmla="*/ 279400 h 21600"/>
              <a:gd name="T2" fmla="*/ 986721 w 21600"/>
              <a:gd name="T3" fmla="*/ 0 h 21600"/>
              <a:gd name="T4" fmla="*/ 992187 w 21600"/>
              <a:gd name="T5" fmla="*/ 2794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7"/>
                  <a:pt x="9598" y="65"/>
                  <a:pt x="21481" y="0"/>
                </a:cubicBezTo>
              </a:path>
              <a:path w="21600" h="21600" stroke="0" extrusionOk="0">
                <a:moveTo>
                  <a:pt x="0" y="21600"/>
                </a:moveTo>
                <a:cubicBezTo>
                  <a:pt x="0" y="9717"/>
                  <a:pt x="9598" y="65"/>
                  <a:pt x="21481" y="0"/>
                </a:cubicBezTo>
                <a:lnTo>
                  <a:pt x="21600" y="21600"/>
                </a:lnTo>
                <a:close/>
              </a:path>
            </a:pathLst>
          </a:custGeom>
          <a:noFill/>
          <a:ln w="33338">
            <a:solidFill>
              <a:srgbClr val="000000"/>
            </a:solidFill>
            <a:round/>
            <a:headEnd/>
            <a:tailEnd/>
          </a:ln>
        </p:spPr>
        <p:txBody>
          <a:bodyPr/>
          <a:lstStyle/>
          <a:p>
            <a:endParaRPr lang="en-US"/>
          </a:p>
        </p:txBody>
      </p:sp>
      <p:sp>
        <p:nvSpPr>
          <p:cNvPr id="17441" name="Arc 95"/>
          <p:cNvSpPr>
            <a:spLocks/>
          </p:cNvSpPr>
          <p:nvPr/>
        </p:nvSpPr>
        <p:spPr bwMode="auto">
          <a:xfrm>
            <a:off x="8048625" y="3168650"/>
            <a:ext cx="588963" cy="350838"/>
          </a:xfrm>
          <a:custGeom>
            <a:avLst/>
            <a:gdLst>
              <a:gd name="T0" fmla="*/ 0 w 21729"/>
              <a:gd name="T1" fmla="*/ 0 h 21600"/>
              <a:gd name="T2" fmla="*/ 588963 w 21729"/>
              <a:gd name="T3" fmla="*/ 349019 h 21600"/>
              <a:gd name="T4" fmla="*/ 3497 w 21729"/>
              <a:gd name="T5" fmla="*/ 350838 h 21600"/>
              <a:gd name="T6" fmla="*/ 0 60000 65536"/>
              <a:gd name="T7" fmla="*/ 0 60000 65536"/>
              <a:gd name="T8" fmla="*/ 0 60000 65536"/>
              <a:gd name="T9" fmla="*/ 0 w 21729"/>
              <a:gd name="T10" fmla="*/ 0 h 21600"/>
              <a:gd name="T11" fmla="*/ 21729 w 21729"/>
              <a:gd name="T12" fmla="*/ 21600 h 21600"/>
            </a:gdLst>
            <a:ahLst/>
            <a:cxnLst>
              <a:cxn ang="T6">
                <a:pos x="T0" y="T1"/>
              </a:cxn>
              <a:cxn ang="T7">
                <a:pos x="T2" y="T3"/>
              </a:cxn>
              <a:cxn ang="T8">
                <a:pos x="T4" y="T5"/>
              </a:cxn>
            </a:cxnLst>
            <a:rect l="T9" t="T10" r="T11" b="T12"/>
            <a:pathLst>
              <a:path w="21729" h="21600" fill="none" extrusionOk="0">
                <a:moveTo>
                  <a:pt x="0" y="0"/>
                </a:moveTo>
                <a:cubicBezTo>
                  <a:pt x="43" y="0"/>
                  <a:pt x="86" y="-1"/>
                  <a:pt x="129" y="0"/>
                </a:cubicBezTo>
                <a:cubicBezTo>
                  <a:pt x="12014" y="0"/>
                  <a:pt x="21667" y="9602"/>
                  <a:pt x="21728" y="21488"/>
                </a:cubicBezTo>
              </a:path>
              <a:path w="21729" h="21600" stroke="0" extrusionOk="0">
                <a:moveTo>
                  <a:pt x="0" y="0"/>
                </a:moveTo>
                <a:cubicBezTo>
                  <a:pt x="43" y="0"/>
                  <a:pt x="86" y="-1"/>
                  <a:pt x="129" y="0"/>
                </a:cubicBezTo>
                <a:cubicBezTo>
                  <a:pt x="12014" y="0"/>
                  <a:pt x="21667" y="9602"/>
                  <a:pt x="21728" y="21488"/>
                </a:cubicBezTo>
                <a:lnTo>
                  <a:pt x="129" y="21600"/>
                </a:lnTo>
                <a:close/>
              </a:path>
            </a:pathLst>
          </a:custGeom>
          <a:noFill/>
          <a:ln w="33338">
            <a:solidFill>
              <a:srgbClr val="000000"/>
            </a:solidFill>
            <a:round/>
            <a:headEnd/>
            <a:tailEnd/>
          </a:ln>
        </p:spPr>
        <p:txBody>
          <a:bodyPr/>
          <a:lstStyle/>
          <a:p>
            <a:endParaRPr lang="en-US"/>
          </a:p>
        </p:txBody>
      </p:sp>
      <p:sp>
        <p:nvSpPr>
          <p:cNvPr id="17442" name="Arc 96"/>
          <p:cNvSpPr>
            <a:spLocks/>
          </p:cNvSpPr>
          <p:nvPr/>
        </p:nvSpPr>
        <p:spPr bwMode="auto">
          <a:xfrm>
            <a:off x="7434263" y="3524250"/>
            <a:ext cx="1201737" cy="784225"/>
          </a:xfrm>
          <a:custGeom>
            <a:avLst/>
            <a:gdLst>
              <a:gd name="T0" fmla="*/ 1201737 w 21743"/>
              <a:gd name="T1" fmla="*/ 0 h 21712"/>
              <a:gd name="T2" fmla="*/ 0 w 21743"/>
              <a:gd name="T3" fmla="*/ 784225 h 21712"/>
              <a:gd name="T4" fmla="*/ 7904 w 21743"/>
              <a:gd name="T5" fmla="*/ 4045 h 21712"/>
              <a:gd name="T6" fmla="*/ 0 60000 65536"/>
              <a:gd name="T7" fmla="*/ 0 60000 65536"/>
              <a:gd name="T8" fmla="*/ 0 60000 65536"/>
              <a:gd name="T9" fmla="*/ 0 w 21743"/>
              <a:gd name="T10" fmla="*/ 0 h 21712"/>
              <a:gd name="T11" fmla="*/ 21743 w 21743"/>
              <a:gd name="T12" fmla="*/ 21712 h 21712"/>
            </a:gdLst>
            <a:ahLst/>
            <a:cxnLst>
              <a:cxn ang="T6">
                <a:pos x="T0" y="T1"/>
              </a:cxn>
              <a:cxn ang="T7">
                <a:pos x="T2" y="T3"/>
              </a:cxn>
              <a:cxn ang="T8">
                <a:pos x="T4" y="T5"/>
              </a:cxn>
            </a:cxnLst>
            <a:rect l="T9" t="T10" r="T11" b="T12"/>
            <a:pathLst>
              <a:path w="21743" h="21712" fill="none" extrusionOk="0">
                <a:moveTo>
                  <a:pt x="21742" y="0"/>
                </a:moveTo>
                <a:cubicBezTo>
                  <a:pt x="21742" y="37"/>
                  <a:pt x="21743" y="74"/>
                  <a:pt x="21743" y="112"/>
                </a:cubicBezTo>
                <a:cubicBezTo>
                  <a:pt x="21743" y="12041"/>
                  <a:pt x="12072" y="21712"/>
                  <a:pt x="143" y="21712"/>
                </a:cubicBezTo>
                <a:cubicBezTo>
                  <a:pt x="95" y="21712"/>
                  <a:pt x="47" y="21711"/>
                  <a:pt x="0" y="21711"/>
                </a:cubicBezTo>
              </a:path>
              <a:path w="21743" h="21712" stroke="0" extrusionOk="0">
                <a:moveTo>
                  <a:pt x="21742" y="0"/>
                </a:moveTo>
                <a:cubicBezTo>
                  <a:pt x="21742" y="37"/>
                  <a:pt x="21743" y="74"/>
                  <a:pt x="21743" y="112"/>
                </a:cubicBezTo>
                <a:cubicBezTo>
                  <a:pt x="21743" y="12041"/>
                  <a:pt x="12072" y="21712"/>
                  <a:pt x="143" y="21712"/>
                </a:cubicBezTo>
                <a:cubicBezTo>
                  <a:pt x="95" y="21712"/>
                  <a:pt x="47" y="21711"/>
                  <a:pt x="0" y="21711"/>
                </a:cubicBezTo>
                <a:lnTo>
                  <a:pt x="143" y="112"/>
                </a:lnTo>
                <a:close/>
              </a:path>
            </a:pathLst>
          </a:custGeom>
          <a:noFill/>
          <a:ln w="33338">
            <a:solidFill>
              <a:srgbClr val="000000"/>
            </a:solidFill>
            <a:round/>
            <a:headEnd/>
            <a:tailEnd/>
          </a:ln>
        </p:spPr>
        <p:txBody>
          <a:bodyPr/>
          <a:lstStyle/>
          <a:p>
            <a:endParaRPr lang="en-US"/>
          </a:p>
        </p:txBody>
      </p:sp>
      <p:sp>
        <p:nvSpPr>
          <p:cNvPr id="17443" name="Arc 97"/>
          <p:cNvSpPr>
            <a:spLocks/>
          </p:cNvSpPr>
          <p:nvPr/>
        </p:nvSpPr>
        <p:spPr bwMode="auto">
          <a:xfrm>
            <a:off x="2828925" y="2578100"/>
            <a:ext cx="476250" cy="146050"/>
          </a:xfrm>
          <a:custGeom>
            <a:avLst/>
            <a:gdLst>
              <a:gd name="T0" fmla="*/ 0 w 21619"/>
              <a:gd name="T1" fmla="*/ 0 h 21600"/>
              <a:gd name="T2" fmla="*/ 476250 w 21619"/>
              <a:gd name="T3" fmla="*/ 146050 h 21600"/>
              <a:gd name="T4" fmla="*/ 419 w 21619"/>
              <a:gd name="T5" fmla="*/ 146050 h 21600"/>
              <a:gd name="T6" fmla="*/ 0 60000 65536"/>
              <a:gd name="T7" fmla="*/ 0 60000 65536"/>
              <a:gd name="T8" fmla="*/ 0 60000 65536"/>
              <a:gd name="T9" fmla="*/ 0 w 21619"/>
              <a:gd name="T10" fmla="*/ 0 h 21600"/>
              <a:gd name="T11" fmla="*/ 21619 w 21619"/>
              <a:gd name="T12" fmla="*/ 21600 h 21600"/>
            </a:gdLst>
            <a:ahLst/>
            <a:cxnLst>
              <a:cxn ang="T6">
                <a:pos x="T0" y="T1"/>
              </a:cxn>
              <a:cxn ang="T7">
                <a:pos x="T2" y="T3"/>
              </a:cxn>
              <a:cxn ang="T8">
                <a:pos x="T4" y="T5"/>
              </a:cxn>
            </a:cxnLst>
            <a:rect l="T9" t="T10" r="T11" b="T12"/>
            <a:pathLst>
              <a:path w="21619" h="21600" fill="none" extrusionOk="0">
                <a:moveTo>
                  <a:pt x="0" y="0"/>
                </a:moveTo>
                <a:cubicBezTo>
                  <a:pt x="6" y="0"/>
                  <a:pt x="12" y="-1"/>
                  <a:pt x="19" y="0"/>
                </a:cubicBezTo>
                <a:cubicBezTo>
                  <a:pt x="11948" y="0"/>
                  <a:pt x="21619" y="9670"/>
                  <a:pt x="21619" y="21600"/>
                </a:cubicBezTo>
              </a:path>
              <a:path w="21619" h="21600" stroke="0" extrusionOk="0">
                <a:moveTo>
                  <a:pt x="0" y="0"/>
                </a:moveTo>
                <a:cubicBezTo>
                  <a:pt x="6" y="0"/>
                  <a:pt x="12" y="-1"/>
                  <a:pt x="19" y="0"/>
                </a:cubicBezTo>
                <a:cubicBezTo>
                  <a:pt x="11948" y="0"/>
                  <a:pt x="21619" y="9670"/>
                  <a:pt x="21619" y="21600"/>
                </a:cubicBezTo>
                <a:lnTo>
                  <a:pt x="19" y="21600"/>
                </a:lnTo>
                <a:close/>
              </a:path>
            </a:pathLst>
          </a:custGeom>
          <a:noFill/>
          <a:ln w="33338">
            <a:solidFill>
              <a:schemeClr val="bg2"/>
            </a:solidFill>
            <a:prstDash val="sysDot"/>
            <a:round/>
            <a:headEnd/>
            <a:tailEnd/>
          </a:ln>
        </p:spPr>
        <p:txBody>
          <a:bodyPr/>
          <a:lstStyle/>
          <a:p>
            <a:endParaRPr lang="en-US"/>
          </a:p>
        </p:txBody>
      </p:sp>
      <p:sp>
        <p:nvSpPr>
          <p:cNvPr id="17444" name="Arc 98"/>
          <p:cNvSpPr>
            <a:spLocks/>
          </p:cNvSpPr>
          <p:nvPr/>
        </p:nvSpPr>
        <p:spPr bwMode="auto">
          <a:xfrm>
            <a:off x="1049338" y="2578100"/>
            <a:ext cx="1779587" cy="1022350"/>
          </a:xfrm>
          <a:custGeom>
            <a:avLst/>
            <a:gdLst>
              <a:gd name="T0" fmla="*/ 0 w 21600"/>
              <a:gd name="T1" fmla="*/ 1022350 h 21600"/>
              <a:gd name="T2" fmla="*/ 1778022 w 21600"/>
              <a:gd name="T3" fmla="*/ 0 h 21600"/>
              <a:gd name="T4" fmla="*/ 1779587 w 21600"/>
              <a:gd name="T5" fmla="*/ 102235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9" y="10"/>
                  <a:pt x="21581" y="0"/>
                </a:cubicBezTo>
              </a:path>
              <a:path w="21600" h="21600" stroke="0" extrusionOk="0">
                <a:moveTo>
                  <a:pt x="0" y="21600"/>
                </a:moveTo>
                <a:cubicBezTo>
                  <a:pt x="0" y="9678"/>
                  <a:pt x="9659" y="10"/>
                  <a:pt x="21581" y="0"/>
                </a:cubicBezTo>
                <a:lnTo>
                  <a:pt x="21600" y="21600"/>
                </a:lnTo>
                <a:close/>
              </a:path>
            </a:pathLst>
          </a:custGeom>
          <a:noFill/>
          <a:ln w="33338">
            <a:solidFill>
              <a:schemeClr val="bg2"/>
            </a:solidFill>
            <a:prstDash val="sysDot"/>
            <a:round/>
            <a:headEnd/>
            <a:tailEnd/>
          </a:ln>
        </p:spPr>
        <p:txBody>
          <a:bodyPr/>
          <a:lstStyle/>
          <a:p>
            <a:endParaRPr lang="en-US"/>
          </a:p>
        </p:txBody>
      </p:sp>
      <p:sp>
        <p:nvSpPr>
          <p:cNvPr id="17445" name="Arc 99"/>
          <p:cNvSpPr>
            <a:spLocks/>
          </p:cNvSpPr>
          <p:nvPr/>
        </p:nvSpPr>
        <p:spPr bwMode="auto">
          <a:xfrm>
            <a:off x="1050925" y="3235325"/>
            <a:ext cx="2209800" cy="350838"/>
          </a:xfrm>
          <a:custGeom>
            <a:avLst/>
            <a:gdLst>
              <a:gd name="T0" fmla="*/ 0 w 21598"/>
              <a:gd name="T1" fmla="*/ 346079 h 21600"/>
              <a:gd name="T2" fmla="*/ 2200694 w 21598"/>
              <a:gd name="T3" fmla="*/ 0 h 21600"/>
              <a:gd name="T4" fmla="*/ 2209800 w 21598"/>
              <a:gd name="T5" fmla="*/ 350838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06"/>
                </a:moveTo>
                <a:cubicBezTo>
                  <a:pt x="159" y="9527"/>
                  <a:pt x="9728" y="48"/>
                  <a:pt x="21509" y="0"/>
                </a:cubicBezTo>
              </a:path>
              <a:path w="21598" h="21600" stroke="0" extrusionOk="0">
                <a:moveTo>
                  <a:pt x="-1" y="21306"/>
                </a:moveTo>
                <a:cubicBezTo>
                  <a:pt x="159" y="9527"/>
                  <a:pt x="9728" y="48"/>
                  <a:pt x="21509" y="0"/>
                </a:cubicBezTo>
                <a:lnTo>
                  <a:pt x="21598" y="21600"/>
                </a:lnTo>
                <a:close/>
              </a:path>
            </a:pathLst>
          </a:custGeom>
          <a:noFill/>
          <a:ln w="33338">
            <a:solidFill>
              <a:schemeClr val="bg2"/>
            </a:solidFill>
            <a:prstDash val="sysDot"/>
            <a:round/>
            <a:headEnd/>
            <a:tailEnd/>
          </a:ln>
        </p:spPr>
        <p:txBody>
          <a:bodyPr/>
          <a:lstStyle/>
          <a:p>
            <a:endParaRPr lang="en-US"/>
          </a:p>
        </p:txBody>
      </p:sp>
      <p:sp>
        <p:nvSpPr>
          <p:cNvPr id="17446" name="Arc 100"/>
          <p:cNvSpPr>
            <a:spLocks/>
          </p:cNvSpPr>
          <p:nvPr/>
        </p:nvSpPr>
        <p:spPr bwMode="auto">
          <a:xfrm>
            <a:off x="3254375" y="3235325"/>
            <a:ext cx="1098550" cy="241300"/>
          </a:xfrm>
          <a:custGeom>
            <a:avLst/>
            <a:gdLst>
              <a:gd name="T0" fmla="*/ 0 w 21716"/>
              <a:gd name="T1" fmla="*/ 0 h 21600"/>
              <a:gd name="T2" fmla="*/ 1098550 w 21716"/>
              <a:gd name="T3" fmla="*/ 241300 h 21600"/>
              <a:gd name="T4" fmla="*/ 5868 w 21716"/>
              <a:gd name="T5" fmla="*/ 241300 h 21600"/>
              <a:gd name="T6" fmla="*/ 0 60000 65536"/>
              <a:gd name="T7" fmla="*/ 0 60000 65536"/>
              <a:gd name="T8" fmla="*/ 0 60000 65536"/>
              <a:gd name="T9" fmla="*/ 0 w 21716"/>
              <a:gd name="T10" fmla="*/ 0 h 21600"/>
              <a:gd name="T11" fmla="*/ 21716 w 21716"/>
              <a:gd name="T12" fmla="*/ 21600 h 21600"/>
            </a:gdLst>
            <a:ahLst/>
            <a:cxnLst>
              <a:cxn ang="T6">
                <a:pos x="T0" y="T1"/>
              </a:cxn>
              <a:cxn ang="T7">
                <a:pos x="T2" y="T3"/>
              </a:cxn>
              <a:cxn ang="T8">
                <a:pos x="T4" y="T5"/>
              </a:cxn>
            </a:cxnLst>
            <a:rect l="T9" t="T10" r="T11" b="T12"/>
            <a:pathLst>
              <a:path w="21716" h="21600" fill="none" extrusionOk="0">
                <a:moveTo>
                  <a:pt x="0" y="0"/>
                </a:moveTo>
                <a:cubicBezTo>
                  <a:pt x="38" y="0"/>
                  <a:pt x="77" y="-1"/>
                  <a:pt x="116" y="0"/>
                </a:cubicBezTo>
                <a:cubicBezTo>
                  <a:pt x="12045" y="0"/>
                  <a:pt x="21716" y="9670"/>
                  <a:pt x="21716" y="21600"/>
                </a:cubicBezTo>
              </a:path>
              <a:path w="21716" h="21600" stroke="0" extrusionOk="0">
                <a:moveTo>
                  <a:pt x="0" y="0"/>
                </a:moveTo>
                <a:cubicBezTo>
                  <a:pt x="38" y="0"/>
                  <a:pt x="77" y="-1"/>
                  <a:pt x="116" y="0"/>
                </a:cubicBezTo>
                <a:cubicBezTo>
                  <a:pt x="12045" y="0"/>
                  <a:pt x="21716" y="9670"/>
                  <a:pt x="21716" y="21600"/>
                </a:cubicBezTo>
                <a:lnTo>
                  <a:pt x="116" y="21600"/>
                </a:lnTo>
                <a:close/>
              </a:path>
            </a:pathLst>
          </a:custGeom>
          <a:noFill/>
          <a:ln w="33338">
            <a:solidFill>
              <a:schemeClr val="bg2"/>
            </a:solidFill>
            <a:prstDash val="sysDot"/>
            <a:round/>
            <a:headEnd/>
            <a:tailEnd/>
          </a:ln>
        </p:spPr>
        <p:txBody>
          <a:bodyPr/>
          <a:lstStyle/>
          <a:p>
            <a:endParaRPr lang="en-US"/>
          </a:p>
        </p:txBody>
      </p:sp>
      <p:grpSp>
        <p:nvGrpSpPr>
          <p:cNvPr id="17447" name="Group 101"/>
          <p:cNvGrpSpPr>
            <a:grpSpLocks/>
          </p:cNvGrpSpPr>
          <p:nvPr/>
        </p:nvGrpSpPr>
        <p:grpSpPr bwMode="auto">
          <a:xfrm>
            <a:off x="4284663" y="3467100"/>
            <a:ext cx="117475" cy="142875"/>
            <a:chOff x="2699" y="2184"/>
            <a:chExt cx="74" cy="90"/>
          </a:xfrm>
        </p:grpSpPr>
        <p:sp>
          <p:nvSpPr>
            <p:cNvPr id="17485" name="Freeform 102"/>
            <p:cNvSpPr>
              <a:spLocks/>
            </p:cNvSpPr>
            <p:nvPr/>
          </p:nvSpPr>
          <p:spPr bwMode="auto">
            <a:xfrm>
              <a:off x="2699" y="2184"/>
              <a:ext cx="74" cy="90"/>
            </a:xfrm>
            <a:custGeom>
              <a:avLst/>
              <a:gdLst>
                <a:gd name="T0" fmla="*/ 42 w 74"/>
                <a:gd name="T1" fmla="*/ 90 h 90"/>
                <a:gd name="T2" fmla="*/ 0 w 74"/>
                <a:gd name="T3" fmla="*/ 0 h 90"/>
                <a:gd name="T4" fmla="*/ 42 w 74"/>
                <a:gd name="T5" fmla="*/ 0 h 90"/>
                <a:gd name="T6" fmla="*/ 74 w 74"/>
                <a:gd name="T7" fmla="*/ 0 h 90"/>
                <a:gd name="T8" fmla="*/ 42 w 74"/>
                <a:gd name="T9" fmla="*/ 90 h 90"/>
                <a:gd name="T10" fmla="*/ 0 60000 65536"/>
                <a:gd name="T11" fmla="*/ 0 60000 65536"/>
                <a:gd name="T12" fmla="*/ 0 60000 65536"/>
                <a:gd name="T13" fmla="*/ 0 60000 65536"/>
                <a:gd name="T14" fmla="*/ 0 60000 65536"/>
                <a:gd name="T15" fmla="*/ 0 w 74"/>
                <a:gd name="T16" fmla="*/ 0 h 90"/>
                <a:gd name="T17" fmla="*/ 74 w 74"/>
                <a:gd name="T18" fmla="*/ 90 h 90"/>
              </a:gdLst>
              <a:ahLst/>
              <a:cxnLst>
                <a:cxn ang="T10">
                  <a:pos x="T0" y="T1"/>
                </a:cxn>
                <a:cxn ang="T11">
                  <a:pos x="T2" y="T3"/>
                </a:cxn>
                <a:cxn ang="T12">
                  <a:pos x="T4" y="T5"/>
                </a:cxn>
                <a:cxn ang="T13">
                  <a:pos x="T6" y="T7"/>
                </a:cxn>
                <a:cxn ang="T14">
                  <a:pos x="T8" y="T9"/>
                </a:cxn>
              </a:cxnLst>
              <a:rect l="T15" t="T16" r="T17" b="T18"/>
              <a:pathLst>
                <a:path w="74" h="90">
                  <a:moveTo>
                    <a:pt x="42" y="90"/>
                  </a:moveTo>
                  <a:lnTo>
                    <a:pt x="0" y="0"/>
                  </a:lnTo>
                  <a:lnTo>
                    <a:pt x="42" y="0"/>
                  </a:lnTo>
                  <a:lnTo>
                    <a:pt x="74" y="0"/>
                  </a:lnTo>
                  <a:lnTo>
                    <a:pt x="42" y="90"/>
                  </a:lnTo>
                  <a:close/>
                </a:path>
              </a:pathLst>
            </a:custGeom>
            <a:solidFill>
              <a:srgbClr val="969696"/>
            </a:solidFill>
            <a:ln w="9525">
              <a:noFill/>
              <a:round/>
              <a:headEnd/>
              <a:tailEnd/>
            </a:ln>
          </p:spPr>
          <p:txBody>
            <a:bodyPr/>
            <a:lstStyle/>
            <a:p>
              <a:endParaRPr lang="en-US"/>
            </a:p>
          </p:txBody>
        </p:sp>
        <p:sp>
          <p:nvSpPr>
            <p:cNvPr id="17486" name="Line 103"/>
            <p:cNvSpPr>
              <a:spLocks noChangeShapeType="1"/>
            </p:cNvSpPr>
            <p:nvPr/>
          </p:nvSpPr>
          <p:spPr bwMode="auto">
            <a:xfrm flipV="1">
              <a:off x="2741" y="2184"/>
              <a:ext cx="1" cy="6"/>
            </a:xfrm>
            <a:prstGeom prst="line">
              <a:avLst/>
            </a:prstGeom>
            <a:noFill/>
            <a:ln w="17463">
              <a:solidFill>
                <a:srgbClr val="000000"/>
              </a:solidFill>
              <a:round/>
              <a:headEnd/>
              <a:tailEnd/>
            </a:ln>
          </p:spPr>
          <p:txBody>
            <a:bodyPr/>
            <a:lstStyle/>
            <a:p>
              <a:endParaRPr lang="en-US"/>
            </a:p>
          </p:txBody>
        </p:sp>
      </p:grpSp>
      <p:grpSp>
        <p:nvGrpSpPr>
          <p:cNvPr id="17448" name="Group 104"/>
          <p:cNvGrpSpPr>
            <a:grpSpLocks/>
          </p:cNvGrpSpPr>
          <p:nvPr/>
        </p:nvGrpSpPr>
        <p:grpSpPr bwMode="auto">
          <a:xfrm>
            <a:off x="3233738" y="2714625"/>
            <a:ext cx="152400" cy="142875"/>
            <a:chOff x="2037" y="1710"/>
            <a:chExt cx="96" cy="90"/>
          </a:xfrm>
        </p:grpSpPr>
        <p:sp>
          <p:nvSpPr>
            <p:cNvPr id="17483" name="Freeform 105"/>
            <p:cNvSpPr>
              <a:spLocks/>
            </p:cNvSpPr>
            <p:nvPr/>
          </p:nvSpPr>
          <p:spPr bwMode="auto">
            <a:xfrm>
              <a:off x="2037" y="1710"/>
              <a:ext cx="96" cy="90"/>
            </a:xfrm>
            <a:custGeom>
              <a:avLst/>
              <a:gdLst>
                <a:gd name="T0" fmla="*/ 43 w 96"/>
                <a:gd name="T1" fmla="*/ 90 h 90"/>
                <a:gd name="T2" fmla="*/ 0 w 96"/>
                <a:gd name="T3" fmla="*/ 0 h 90"/>
                <a:gd name="T4" fmla="*/ 43 w 96"/>
                <a:gd name="T5" fmla="*/ 0 h 90"/>
                <a:gd name="T6" fmla="*/ 96 w 96"/>
                <a:gd name="T7" fmla="*/ 0 h 90"/>
                <a:gd name="T8" fmla="*/ 4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43" y="90"/>
                  </a:moveTo>
                  <a:lnTo>
                    <a:pt x="0" y="0"/>
                  </a:lnTo>
                  <a:lnTo>
                    <a:pt x="43" y="0"/>
                  </a:lnTo>
                  <a:lnTo>
                    <a:pt x="96" y="0"/>
                  </a:lnTo>
                  <a:lnTo>
                    <a:pt x="43" y="90"/>
                  </a:lnTo>
                  <a:close/>
                </a:path>
              </a:pathLst>
            </a:custGeom>
            <a:solidFill>
              <a:srgbClr val="969696"/>
            </a:solidFill>
            <a:ln w="9525">
              <a:noFill/>
              <a:round/>
              <a:headEnd/>
              <a:tailEnd/>
            </a:ln>
          </p:spPr>
          <p:txBody>
            <a:bodyPr/>
            <a:lstStyle/>
            <a:p>
              <a:endParaRPr lang="en-US"/>
            </a:p>
          </p:txBody>
        </p:sp>
        <p:sp>
          <p:nvSpPr>
            <p:cNvPr id="17484" name="Line 106"/>
            <p:cNvSpPr>
              <a:spLocks noChangeShapeType="1"/>
            </p:cNvSpPr>
            <p:nvPr/>
          </p:nvSpPr>
          <p:spPr bwMode="auto">
            <a:xfrm flipV="1">
              <a:off x="2080" y="1710"/>
              <a:ext cx="1" cy="6"/>
            </a:xfrm>
            <a:prstGeom prst="line">
              <a:avLst/>
            </a:prstGeom>
            <a:noFill/>
            <a:ln w="17463">
              <a:solidFill>
                <a:srgbClr val="000000"/>
              </a:solidFill>
              <a:round/>
              <a:headEnd/>
              <a:tailEnd/>
            </a:ln>
          </p:spPr>
          <p:txBody>
            <a:bodyPr/>
            <a:lstStyle/>
            <a:p>
              <a:endParaRPr lang="en-US"/>
            </a:p>
          </p:txBody>
        </p:sp>
      </p:grpSp>
      <p:grpSp>
        <p:nvGrpSpPr>
          <p:cNvPr id="17449" name="Group 107"/>
          <p:cNvGrpSpPr>
            <a:grpSpLocks/>
          </p:cNvGrpSpPr>
          <p:nvPr/>
        </p:nvGrpSpPr>
        <p:grpSpPr bwMode="auto">
          <a:xfrm>
            <a:off x="6248400" y="2724150"/>
            <a:ext cx="152400" cy="142875"/>
            <a:chOff x="3936" y="1716"/>
            <a:chExt cx="96" cy="90"/>
          </a:xfrm>
        </p:grpSpPr>
        <p:sp>
          <p:nvSpPr>
            <p:cNvPr id="17481" name="Freeform 108"/>
            <p:cNvSpPr>
              <a:spLocks/>
            </p:cNvSpPr>
            <p:nvPr/>
          </p:nvSpPr>
          <p:spPr bwMode="auto">
            <a:xfrm>
              <a:off x="3936" y="1716"/>
              <a:ext cx="96" cy="90"/>
            </a:xfrm>
            <a:custGeom>
              <a:avLst/>
              <a:gdLst>
                <a:gd name="T0" fmla="*/ 53 w 96"/>
                <a:gd name="T1" fmla="*/ 90 h 90"/>
                <a:gd name="T2" fmla="*/ 0 w 96"/>
                <a:gd name="T3" fmla="*/ 0 h 90"/>
                <a:gd name="T4" fmla="*/ 53 w 96"/>
                <a:gd name="T5" fmla="*/ 0 h 90"/>
                <a:gd name="T6" fmla="*/ 96 w 96"/>
                <a:gd name="T7" fmla="*/ 0 h 90"/>
                <a:gd name="T8" fmla="*/ 53 w 96"/>
                <a:gd name="T9" fmla="*/ 90 h 90"/>
                <a:gd name="T10" fmla="*/ 0 60000 65536"/>
                <a:gd name="T11" fmla="*/ 0 60000 65536"/>
                <a:gd name="T12" fmla="*/ 0 60000 65536"/>
                <a:gd name="T13" fmla="*/ 0 60000 65536"/>
                <a:gd name="T14" fmla="*/ 0 60000 65536"/>
                <a:gd name="T15" fmla="*/ 0 w 96"/>
                <a:gd name="T16" fmla="*/ 0 h 90"/>
                <a:gd name="T17" fmla="*/ 96 w 96"/>
                <a:gd name="T18" fmla="*/ 90 h 90"/>
              </a:gdLst>
              <a:ahLst/>
              <a:cxnLst>
                <a:cxn ang="T10">
                  <a:pos x="T0" y="T1"/>
                </a:cxn>
                <a:cxn ang="T11">
                  <a:pos x="T2" y="T3"/>
                </a:cxn>
                <a:cxn ang="T12">
                  <a:pos x="T4" y="T5"/>
                </a:cxn>
                <a:cxn ang="T13">
                  <a:pos x="T6" y="T7"/>
                </a:cxn>
                <a:cxn ang="T14">
                  <a:pos x="T8" y="T9"/>
                </a:cxn>
              </a:cxnLst>
              <a:rect l="T15" t="T16" r="T17" b="T18"/>
              <a:pathLst>
                <a:path w="96" h="90">
                  <a:moveTo>
                    <a:pt x="53" y="90"/>
                  </a:moveTo>
                  <a:lnTo>
                    <a:pt x="0" y="0"/>
                  </a:lnTo>
                  <a:lnTo>
                    <a:pt x="53" y="0"/>
                  </a:lnTo>
                  <a:lnTo>
                    <a:pt x="96" y="0"/>
                  </a:lnTo>
                  <a:lnTo>
                    <a:pt x="53" y="90"/>
                  </a:lnTo>
                  <a:close/>
                </a:path>
              </a:pathLst>
            </a:custGeom>
            <a:solidFill>
              <a:srgbClr val="000000"/>
            </a:solidFill>
            <a:ln w="9525">
              <a:noFill/>
              <a:round/>
              <a:headEnd/>
              <a:tailEnd/>
            </a:ln>
          </p:spPr>
          <p:txBody>
            <a:bodyPr/>
            <a:lstStyle/>
            <a:p>
              <a:endParaRPr lang="en-US"/>
            </a:p>
          </p:txBody>
        </p:sp>
        <p:sp>
          <p:nvSpPr>
            <p:cNvPr id="17482" name="Line 109"/>
            <p:cNvSpPr>
              <a:spLocks noChangeShapeType="1"/>
            </p:cNvSpPr>
            <p:nvPr/>
          </p:nvSpPr>
          <p:spPr bwMode="auto">
            <a:xfrm>
              <a:off x="3989" y="1716"/>
              <a:ext cx="1" cy="1"/>
            </a:xfrm>
            <a:prstGeom prst="line">
              <a:avLst/>
            </a:prstGeom>
            <a:noFill/>
            <a:ln w="17463">
              <a:solidFill>
                <a:srgbClr val="000000"/>
              </a:solidFill>
              <a:round/>
              <a:headEnd/>
              <a:tailEnd/>
            </a:ln>
          </p:spPr>
          <p:txBody>
            <a:bodyPr/>
            <a:lstStyle/>
            <a:p>
              <a:endParaRPr lang="en-US"/>
            </a:p>
          </p:txBody>
        </p:sp>
      </p:grpSp>
      <p:grpSp>
        <p:nvGrpSpPr>
          <p:cNvPr id="17450" name="Group 110"/>
          <p:cNvGrpSpPr>
            <a:grpSpLocks/>
          </p:cNvGrpSpPr>
          <p:nvPr/>
        </p:nvGrpSpPr>
        <p:grpSpPr bwMode="auto">
          <a:xfrm>
            <a:off x="6992938" y="3429000"/>
            <a:ext cx="134937" cy="161925"/>
            <a:chOff x="4405" y="2160"/>
            <a:chExt cx="85" cy="102"/>
          </a:xfrm>
        </p:grpSpPr>
        <p:sp>
          <p:nvSpPr>
            <p:cNvPr id="17479" name="Freeform 111"/>
            <p:cNvSpPr>
              <a:spLocks/>
            </p:cNvSpPr>
            <p:nvPr/>
          </p:nvSpPr>
          <p:spPr bwMode="auto">
            <a:xfrm>
              <a:off x="4405" y="2172"/>
              <a:ext cx="85" cy="90"/>
            </a:xfrm>
            <a:custGeom>
              <a:avLst/>
              <a:gdLst>
                <a:gd name="T0" fmla="*/ 43 w 85"/>
                <a:gd name="T1" fmla="*/ 90 h 90"/>
                <a:gd name="T2" fmla="*/ 0 w 85"/>
                <a:gd name="T3" fmla="*/ 0 h 90"/>
                <a:gd name="T4" fmla="*/ 43 w 85"/>
                <a:gd name="T5" fmla="*/ 0 h 90"/>
                <a:gd name="T6" fmla="*/ 85 w 85"/>
                <a:gd name="T7" fmla="*/ 0 h 90"/>
                <a:gd name="T8" fmla="*/ 43 w 85"/>
                <a:gd name="T9" fmla="*/ 90 h 90"/>
                <a:gd name="T10" fmla="*/ 0 60000 65536"/>
                <a:gd name="T11" fmla="*/ 0 60000 65536"/>
                <a:gd name="T12" fmla="*/ 0 60000 65536"/>
                <a:gd name="T13" fmla="*/ 0 60000 65536"/>
                <a:gd name="T14" fmla="*/ 0 60000 65536"/>
                <a:gd name="T15" fmla="*/ 0 w 85"/>
                <a:gd name="T16" fmla="*/ 0 h 90"/>
                <a:gd name="T17" fmla="*/ 85 w 85"/>
                <a:gd name="T18" fmla="*/ 90 h 90"/>
              </a:gdLst>
              <a:ahLst/>
              <a:cxnLst>
                <a:cxn ang="T10">
                  <a:pos x="T0" y="T1"/>
                </a:cxn>
                <a:cxn ang="T11">
                  <a:pos x="T2" y="T3"/>
                </a:cxn>
                <a:cxn ang="T12">
                  <a:pos x="T4" y="T5"/>
                </a:cxn>
                <a:cxn ang="T13">
                  <a:pos x="T6" y="T7"/>
                </a:cxn>
                <a:cxn ang="T14">
                  <a:pos x="T8" y="T9"/>
                </a:cxn>
              </a:cxnLst>
              <a:rect l="T15" t="T16" r="T17" b="T18"/>
              <a:pathLst>
                <a:path w="85" h="90">
                  <a:moveTo>
                    <a:pt x="43" y="90"/>
                  </a:moveTo>
                  <a:lnTo>
                    <a:pt x="0" y="0"/>
                  </a:lnTo>
                  <a:lnTo>
                    <a:pt x="43" y="0"/>
                  </a:lnTo>
                  <a:lnTo>
                    <a:pt x="85" y="0"/>
                  </a:lnTo>
                  <a:lnTo>
                    <a:pt x="43" y="90"/>
                  </a:lnTo>
                  <a:close/>
                </a:path>
              </a:pathLst>
            </a:custGeom>
            <a:solidFill>
              <a:srgbClr val="000000"/>
            </a:solidFill>
            <a:ln w="9525">
              <a:noFill/>
              <a:round/>
              <a:headEnd/>
              <a:tailEnd/>
            </a:ln>
          </p:spPr>
          <p:txBody>
            <a:bodyPr/>
            <a:lstStyle/>
            <a:p>
              <a:endParaRPr lang="en-US"/>
            </a:p>
          </p:txBody>
        </p:sp>
        <p:sp>
          <p:nvSpPr>
            <p:cNvPr id="17480" name="Line 112"/>
            <p:cNvSpPr>
              <a:spLocks noChangeShapeType="1"/>
            </p:cNvSpPr>
            <p:nvPr/>
          </p:nvSpPr>
          <p:spPr bwMode="auto">
            <a:xfrm>
              <a:off x="4448" y="2160"/>
              <a:ext cx="1" cy="12"/>
            </a:xfrm>
            <a:prstGeom prst="line">
              <a:avLst/>
            </a:prstGeom>
            <a:noFill/>
            <a:ln w="17463">
              <a:solidFill>
                <a:srgbClr val="000000"/>
              </a:solidFill>
              <a:round/>
              <a:headEnd/>
              <a:tailEnd/>
            </a:ln>
          </p:spPr>
          <p:txBody>
            <a:bodyPr/>
            <a:lstStyle/>
            <a:p>
              <a:endParaRPr lang="en-US"/>
            </a:p>
          </p:txBody>
        </p:sp>
      </p:grpSp>
      <p:sp>
        <p:nvSpPr>
          <p:cNvPr id="17451" name="Rectangle 113"/>
          <p:cNvSpPr>
            <a:spLocks noChangeArrowheads="1"/>
          </p:cNvSpPr>
          <p:nvPr/>
        </p:nvSpPr>
        <p:spPr bwMode="auto">
          <a:xfrm>
            <a:off x="322263" y="4752975"/>
            <a:ext cx="2624137" cy="200025"/>
          </a:xfrm>
          <a:prstGeom prst="rect">
            <a:avLst/>
          </a:prstGeom>
          <a:solidFill>
            <a:srgbClr val="FFFFFF"/>
          </a:solidFill>
          <a:ln w="9525">
            <a:noFill/>
            <a:miter lim="800000"/>
            <a:headEnd/>
            <a:tailEnd/>
          </a:ln>
        </p:spPr>
        <p:txBody>
          <a:bodyPr/>
          <a:lstStyle/>
          <a:p>
            <a:endParaRPr lang="en-US"/>
          </a:p>
        </p:txBody>
      </p:sp>
      <p:sp>
        <p:nvSpPr>
          <p:cNvPr id="17452" name="Rectangle 114"/>
          <p:cNvSpPr>
            <a:spLocks noChangeArrowheads="1"/>
          </p:cNvSpPr>
          <p:nvPr/>
        </p:nvSpPr>
        <p:spPr bwMode="auto">
          <a:xfrm>
            <a:off x="338138" y="4733925"/>
            <a:ext cx="1995487"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Extrinsic Pathway</a:t>
            </a:r>
            <a:endParaRPr lang="en-GB" sz="3600">
              <a:latin typeface="Times New Roman" pitchFamily="18" charset="0"/>
            </a:endParaRPr>
          </a:p>
        </p:txBody>
      </p:sp>
      <p:grpSp>
        <p:nvGrpSpPr>
          <p:cNvPr id="17453" name="Group 115"/>
          <p:cNvGrpSpPr>
            <a:grpSpLocks/>
          </p:cNvGrpSpPr>
          <p:nvPr/>
        </p:nvGrpSpPr>
        <p:grpSpPr bwMode="auto">
          <a:xfrm>
            <a:off x="660400" y="3695700"/>
            <a:ext cx="808038" cy="244475"/>
            <a:chOff x="416" y="2328"/>
            <a:chExt cx="509" cy="154"/>
          </a:xfrm>
        </p:grpSpPr>
        <p:sp>
          <p:nvSpPr>
            <p:cNvPr id="17477" name="Rectangle 116"/>
            <p:cNvSpPr>
              <a:spLocks noChangeArrowheads="1"/>
            </p:cNvSpPr>
            <p:nvPr/>
          </p:nvSpPr>
          <p:spPr bwMode="auto">
            <a:xfrm>
              <a:off x="619" y="2328"/>
              <a:ext cx="306"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FVIIa</a:t>
              </a:r>
              <a:endParaRPr lang="en-GB" sz="3600">
                <a:solidFill>
                  <a:srgbClr val="969696"/>
                </a:solidFill>
                <a:latin typeface="Times New Roman" pitchFamily="18" charset="0"/>
              </a:endParaRPr>
            </a:p>
          </p:txBody>
        </p:sp>
        <p:sp>
          <p:nvSpPr>
            <p:cNvPr id="17478" name="Rectangle 117"/>
            <p:cNvSpPr>
              <a:spLocks noChangeArrowheads="1"/>
            </p:cNvSpPr>
            <p:nvPr/>
          </p:nvSpPr>
          <p:spPr bwMode="auto">
            <a:xfrm>
              <a:off x="416" y="2328"/>
              <a:ext cx="19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Times" charset="0"/>
                </a:rPr>
                <a:t>TF-</a:t>
              </a:r>
              <a:endParaRPr lang="en-GB" sz="3600">
                <a:solidFill>
                  <a:srgbClr val="969696"/>
                </a:solidFill>
                <a:latin typeface="Times New Roman" pitchFamily="18" charset="0"/>
              </a:endParaRPr>
            </a:p>
          </p:txBody>
        </p:sp>
      </p:grpSp>
      <p:sp>
        <p:nvSpPr>
          <p:cNvPr id="17454" name="Rectangle 118"/>
          <p:cNvSpPr>
            <a:spLocks noChangeArrowheads="1"/>
          </p:cNvSpPr>
          <p:nvPr/>
        </p:nvSpPr>
        <p:spPr bwMode="auto">
          <a:xfrm>
            <a:off x="931863" y="4419600"/>
            <a:ext cx="11906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969696"/>
                </a:solidFill>
                <a:latin typeface="Geneva" charset="0"/>
              </a:rPr>
              <a:t>+</a:t>
            </a:r>
            <a:endParaRPr lang="en-GB" sz="3600">
              <a:solidFill>
                <a:srgbClr val="969696"/>
              </a:solidFill>
              <a:latin typeface="Times New Roman" pitchFamily="18" charset="0"/>
            </a:endParaRPr>
          </a:p>
        </p:txBody>
      </p:sp>
      <p:grpSp>
        <p:nvGrpSpPr>
          <p:cNvPr id="17455" name="Group 119"/>
          <p:cNvGrpSpPr>
            <a:grpSpLocks/>
          </p:cNvGrpSpPr>
          <p:nvPr/>
        </p:nvGrpSpPr>
        <p:grpSpPr bwMode="auto">
          <a:xfrm>
            <a:off x="5299075" y="3343275"/>
            <a:ext cx="409575" cy="282575"/>
            <a:chOff x="3338" y="2106"/>
            <a:chExt cx="258" cy="178"/>
          </a:xfrm>
        </p:grpSpPr>
        <p:sp>
          <p:nvSpPr>
            <p:cNvPr id="17475" name="Rectangle 120"/>
            <p:cNvSpPr>
              <a:spLocks noChangeArrowheads="1"/>
            </p:cNvSpPr>
            <p:nvPr/>
          </p:nvSpPr>
          <p:spPr bwMode="auto">
            <a:xfrm>
              <a:off x="3338" y="2130"/>
              <a:ext cx="14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Ca</a:t>
              </a:r>
              <a:endParaRPr lang="en-GB" sz="3600">
                <a:latin typeface="Times New Roman" pitchFamily="18" charset="0"/>
              </a:endParaRPr>
            </a:p>
          </p:txBody>
        </p:sp>
        <p:sp>
          <p:nvSpPr>
            <p:cNvPr id="17476" name="Rectangle 121"/>
            <p:cNvSpPr>
              <a:spLocks noChangeArrowheads="1"/>
            </p:cNvSpPr>
            <p:nvPr/>
          </p:nvSpPr>
          <p:spPr bwMode="auto">
            <a:xfrm>
              <a:off x="3488" y="2106"/>
              <a:ext cx="108" cy="115"/>
            </a:xfrm>
            <a:prstGeom prst="rect">
              <a:avLst/>
            </a:prstGeom>
            <a:noFill/>
            <a:ln w="9525">
              <a:noFill/>
              <a:miter lim="800000"/>
              <a:headEnd/>
              <a:tailEnd/>
            </a:ln>
          </p:spPr>
          <p:txBody>
            <a:bodyPr wrap="none" lIns="0" tIns="0" rIns="0" bIns="0">
              <a:spAutoFit/>
            </a:bodyPr>
            <a:lstStyle/>
            <a:p>
              <a:pPr defTabSz="762000" eaLnBrk="0" hangingPunct="0"/>
              <a:r>
                <a:rPr lang="en-GB" sz="1200">
                  <a:solidFill>
                    <a:srgbClr val="000000"/>
                  </a:solidFill>
                  <a:latin typeface="Times" charset="0"/>
                </a:rPr>
                <a:t>++</a:t>
              </a:r>
              <a:endParaRPr lang="en-GB" sz="3600">
                <a:latin typeface="Times New Roman" pitchFamily="18" charset="0"/>
              </a:endParaRPr>
            </a:p>
          </p:txBody>
        </p:sp>
      </p:grpSp>
      <p:grpSp>
        <p:nvGrpSpPr>
          <p:cNvPr id="17456" name="Group 122"/>
          <p:cNvGrpSpPr>
            <a:grpSpLocks/>
          </p:cNvGrpSpPr>
          <p:nvPr/>
        </p:nvGrpSpPr>
        <p:grpSpPr bwMode="auto">
          <a:xfrm>
            <a:off x="4233863" y="2581275"/>
            <a:ext cx="407987" cy="282575"/>
            <a:chOff x="2667" y="1626"/>
            <a:chExt cx="257" cy="178"/>
          </a:xfrm>
        </p:grpSpPr>
        <p:sp>
          <p:nvSpPr>
            <p:cNvPr id="17473" name="Rectangle 123"/>
            <p:cNvSpPr>
              <a:spLocks noChangeArrowheads="1"/>
            </p:cNvSpPr>
            <p:nvPr/>
          </p:nvSpPr>
          <p:spPr bwMode="auto">
            <a:xfrm>
              <a:off x="2667" y="1650"/>
              <a:ext cx="142" cy="154"/>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Ca</a:t>
              </a:r>
              <a:endParaRPr lang="en-GB" sz="3600">
                <a:latin typeface="Times New Roman" pitchFamily="18" charset="0"/>
              </a:endParaRPr>
            </a:p>
          </p:txBody>
        </p:sp>
        <p:sp>
          <p:nvSpPr>
            <p:cNvPr id="17474" name="Rectangle 124"/>
            <p:cNvSpPr>
              <a:spLocks noChangeArrowheads="1"/>
            </p:cNvSpPr>
            <p:nvPr/>
          </p:nvSpPr>
          <p:spPr bwMode="auto">
            <a:xfrm>
              <a:off x="2816" y="1626"/>
              <a:ext cx="108" cy="115"/>
            </a:xfrm>
            <a:prstGeom prst="rect">
              <a:avLst/>
            </a:prstGeom>
            <a:noFill/>
            <a:ln w="9525">
              <a:noFill/>
              <a:miter lim="800000"/>
              <a:headEnd/>
              <a:tailEnd/>
            </a:ln>
          </p:spPr>
          <p:txBody>
            <a:bodyPr wrap="none" lIns="0" tIns="0" rIns="0" bIns="0">
              <a:spAutoFit/>
            </a:bodyPr>
            <a:lstStyle/>
            <a:p>
              <a:pPr defTabSz="762000" eaLnBrk="0" hangingPunct="0"/>
              <a:r>
                <a:rPr lang="en-GB" sz="1200">
                  <a:solidFill>
                    <a:srgbClr val="000000"/>
                  </a:solidFill>
                  <a:latin typeface="Times" charset="0"/>
                </a:rPr>
                <a:t>++</a:t>
              </a:r>
              <a:endParaRPr lang="en-GB" sz="3600">
                <a:latin typeface="Times New Roman" pitchFamily="18" charset="0"/>
              </a:endParaRPr>
            </a:p>
          </p:txBody>
        </p:sp>
      </p:grpSp>
      <p:sp>
        <p:nvSpPr>
          <p:cNvPr id="17457" name="Arc 125"/>
          <p:cNvSpPr>
            <a:spLocks/>
          </p:cNvSpPr>
          <p:nvPr/>
        </p:nvSpPr>
        <p:spPr bwMode="auto">
          <a:xfrm>
            <a:off x="3863975" y="3676650"/>
            <a:ext cx="490538" cy="641350"/>
          </a:xfrm>
          <a:custGeom>
            <a:avLst/>
            <a:gdLst>
              <a:gd name="T0" fmla="*/ 490538 w 21889"/>
              <a:gd name="T1" fmla="*/ 0 h 21600"/>
              <a:gd name="T2" fmla="*/ 0 w 21889"/>
              <a:gd name="T3" fmla="*/ 641291 h 21600"/>
              <a:gd name="T4" fmla="*/ 6477 w 21889"/>
              <a:gd name="T5" fmla="*/ 0 h 21600"/>
              <a:gd name="T6" fmla="*/ 0 60000 65536"/>
              <a:gd name="T7" fmla="*/ 0 60000 65536"/>
              <a:gd name="T8" fmla="*/ 0 60000 65536"/>
              <a:gd name="T9" fmla="*/ 0 w 21889"/>
              <a:gd name="T10" fmla="*/ 0 h 21600"/>
              <a:gd name="T11" fmla="*/ 21889 w 21889"/>
              <a:gd name="T12" fmla="*/ 21600 h 21600"/>
            </a:gdLst>
            <a:ahLst/>
            <a:cxnLst>
              <a:cxn ang="T6">
                <a:pos x="T0" y="T1"/>
              </a:cxn>
              <a:cxn ang="T7">
                <a:pos x="T2" y="T3"/>
              </a:cxn>
              <a:cxn ang="T8">
                <a:pos x="T4" y="T5"/>
              </a:cxn>
            </a:cxnLst>
            <a:rect l="T9" t="T10" r="T11" b="T12"/>
            <a:pathLst>
              <a:path w="21889" h="21600" fill="none" extrusionOk="0">
                <a:moveTo>
                  <a:pt x="21889" y="0"/>
                </a:moveTo>
                <a:cubicBezTo>
                  <a:pt x="21889" y="11929"/>
                  <a:pt x="12218" y="21600"/>
                  <a:pt x="289" y="21600"/>
                </a:cubicBezTo>
                <a:cubicBezTo>
                  <a:pt x="192" y="21600"/>
                  <a:pt x="96" y="21599"/>
                  <a:pt x="-1" y="21598"/>
                </a:cubicBezTo>
              </a:path>
              <a:path w="21889" h="21600" stroke="0" extrusionOk="0">
                <a:moveTo>
                  <a:pt x="21889" y="0"/>
                </a:moveTo>
                <a:cubicBezTo>
                  <a:pt x="21889" y="11929"/>
                  <a:pt x="12218" y="21600"/>
                  <a:pt x="289" y="21600"/>
                </a:cubicBezTo>
                <a:cubicBezTo>
                  <a:pt x="192" y="21600"/>
                  <a:pt x="96" y="21599"/>
                  <a:pt x="-1" y="21598"/>
                </a:cubicBezTo>
                <a:lnTo>
                  <a:pt x="289" y="0"/>
                </a:lnTo>
                <a:close/>
              </a:path>
            </a:pathLst>
          </a:custGeom>
          <a:noFill/>
          <a:ln w="33338">
            <a:solidFill>
              <a:srgbClr val="000000"/>
            </a:solidFill>
            <a:round/>
            <a:headEnd/>
            <a:tailEnd/>
          </a:ln>
        </p:spPr>
        <p:txBody>
          <a:bodyPr/>
          <a:lstStyle/>
          <a:p>
            <a:endParaRPr lang="en-US"/>
          </a:p>
        </p:txBody>
      </p:sp>
      <p:sp>
        <p:nvSpPr>
          <p:cNvPr id="17458" name="Rectangle 126"/>
          <p:cNvSpPr>
            <a:spLocks noChangeArrowheads="1"/>
          </p:cNvSpPr>
          <p:nvPr/>
        </p:nvSpPr>
        <p:spPr bwMode="auto">
          <a:xfrm>
            <a:off x="2362200" y="4114800"/>
            <a:ext cx="1143000" cy="533400"/>
          </a:xfrm>
          <a:prstGeom prst="rect">
            <a:avLst/>
          </a:prstGeom>
          <a:solidFill>
            <a:srgbClr val="FF7C80"/>
          </a:solidFill>
          <a:ln w="17463">
            <a:solidFill>
              <a:srgbClr val="FF7C80"/>
            </a:solidFill>
            <a:miter lim="800000"/>
            <a:headEnd/>
            <a:tailEnd/>
          </a:ln>
        </p:spPr>
        <p:txBody>
          <a:bodyPr/>
          <a:lstStyle/>
          <a:p>
            <a:endParaRPr lang="en-US"/>
          </a:p>
        </p:txBody>
      </p:sp>
      <p:sp>
        <p:nvSpPr>
          <p:cNvPr id="17459" name="Rectangle 127"/>
          <p:cNvSpPr>
            <a:spLocks noChangeArrowheads="1"/>
          </p:cNvSpPr>
          <p:nvPr/>
        </p:nvSpPr>
        <p:spPr bwMode="auto">
          <a:xfrm>
            <a:off x="2827338" y="4191000"/>
            <a:ext cx="485775"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FVIIa</a:t>
            </a:r>
            <a:endParaRPr lang="en-GB" sz="3600">
              <a:latin typeface="Times New Roman" pitchFamily="18" charset="0"/>
            </a:endParaRPr>
          </a:p>
        </p:txBody>
      </p:sp>
      <p:sp>
        <p:nvSpPr>
          <p:cNvPr id="17460" name="Rectangle 128"/>
          <p:cNvSpPr>
            <a:spLocks noChangeArrowheads="1"/>
          </p:cNvSpPr>
          <p:nvPr/>
        </p:nvSpPr>
        <p:spPr bwMode="auto">
          <a:xfrm>
            <a:off x="2420938" y="4191000"/>
            <a:ext cx="236537"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a:t>
            </a:r>
            <a:endParaRPr lang="en-GB" sz="3600">
              <a:latin typeface="Times New Roman" pitchFamily="18" charset="0"/>
            </a:endParaRPr>
          </a:p>
        </p:txBody>
      </p:sp>
      <p:sp>
        <p:nvSpPr>
          <p:cNvPr id="17461" name="Rectangle 129"/>
          <p:cNvSpPr>
            <a:spLocks noChangeArrowheads="1"/>
          </p:cNvSpPr>
          <p:nvPr/>
        </p:nvSpPr>
        <p:spPr bwMode="auto">
          <a:xfrm>
            <a:off x="2438400" y="4403725"/>
            <a:ext cx="349250"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FXa</a:t>
            </a:r>
            <a:endParaRPr lang="en-GB" sz="3600">
              <a:latin typeface="Times New Roman" pitchFamily="18" charset="0"/>
            </a:endParaRPr>
          </a:p>
        </p:txBody>
      </p:sp>
      <p:sp>
        <p:nvSpPr>
          <p:cNvPr id="17462" name="Rectangle 130"/>
          <p:cNvSpPr>
            <a:spLocks noChangeArrowheads="1"/>
          </p:cNvSpPr>
          <p:nvPr/>
        </p:nvSpPr>
        <p:spPr bwMode="auto">
          <a:xfrm>
            <a:off x="2928938" y="4403725"/>
            <a:ext cx="417512" cy="244475"/>
          </a:xfrm>
          <a:prstGeom prst="rect">
            <a:avLst/>
          </a:prstGeom>
          <a:noFill/>
          <a:ln w="9525">
            <a:noFill/>
            <a:miter lim="800000"/>
            <a:headEnd/>
            <a:tailEnd/>
          </a:ln>
        </p:spPr>
        <p:txBody>
          <a:bodyPr wrap="none" lIns="0" tIns="0" rIns="0" bIns="0">
            <a:spAutoFit/>
          </a:bodyPr>
          <a:lstStyle/>
          <a:p>
            <a:pPr defTabSz="762000" eaLnBrk="0" hangingPunct="0"/>
            <a:r>
              <a:rPr lang="en-GB" sz="1600">
                <a:solidFill>
                  <a:srgbClr val="000000"/>
                </a:solidFill>
                <a:latin typeface="Times" charset="0"/>
              </a:rPr>
              <a:t>TFPI</a:t>
            </a:r>
            <a:endParaRPr lang="en-GB" sz="3600">
              <a:latin typeface="Times New Roman" pitchFamily="18" charset="0"/>
            </a:endParaRPr>
          </a:p>
        </p:txBody>
      </p:sp>
      <p:sp>
        <p:nvSpPr>
          <p:cNvPr id="17463" name="Rectangle 131"/>
          <p:cNvSpPr>
            <a:spLocks noChangeArrowheads="1"/>
          </p:cNvSpPr>
          <p:nvPr/>
        </p:nvSpPr>
        <p:spPr bwMode="auto">
          <a:xfrm>
            <a:off x="2608263" y="3676650"/>
            <a:ext cx="444500" cy="258763"/>
          </a:xfrm>
          <a:prstGeom prst="rect">
            <a:avLst/>
          </a:prstGeom>
          <a:noFill/>
          <a:ln w="9525">
            <a:noFill/>
            <a:miter lim="800000"/>
            <a:headEnd/>
            <a:tailEnd/>
          </a:ln>
        </p:spPr>
        <p:txBody>
          <a:bodyPr wrap="none" lIns="0" tIns="0" rIns="0" bIns="0">
            <a:spAutoFit/>
          </a:bodyPr>
          <a:lstStyle/>
          <a:p>
            <a:pPr defTabSz="762000" eaLnBrk="0" hangingPunct="0"/>
            <a:r>
              <a:rPr lang="en-GB" sz="1700">
                <a:solidFill>
                  <a:srgbClr val="000000"/>
                </a:solidFill>
                <a:latin typeface="Times" charset="0"/>
              </a:rPr>
              <a:t>TFPI</a:t>
            </a:r>
            <a:endParaRPr lang="en-GB" sz="3600">
              <a:latin typeface="Times New Roman" pitchFamily="18" charset="0"/>
            </a:endParaRPr>
          </a:p>
        </p:txBody>
      </p:sp>
      <p:grpSp>
        <p:nvGrpSpPr>
          <p:cNvPr id="17464" name="Group 132"/>
          <p:cNvGrpSpPr>
            <a:grpSpLocks/>
          </p:cNvGrpSpPr>
          <p:nvPr/>
        </p:nvGrpSpPr>
        <p:grpSpPr bwMode="auto">
          <a:xfrm>
            <a:off x="3284538" y="3810000"/>
            <a:ext cx="830262" cy="266700"/>
            <a:chOff x="2069" y="2400"/>
            <a:chExt cx="523" cy="168"/>
          </a:xfrm>
        </p:grpSpPr>
        <p:sp>
          <p:nvSpPr>
            <p:cNvPr id="17471" name="Freeform 133"/>
            <p:cNvSpPr>
              <a:spLocks/>
            </p:cNvSpPr>
            <p:nvPr/>
          </p:nvSpPr>
          <p:spPr bwMode="auto">
            <a:xfrm>
              <a:off x="2389" y="2490"/>
              <a:ext cx="203" cy="78"/>
            </a:xfrm>
            <a:custGeom>
              <a:avLst/>
              <a:gdLst>
                <a:gd name="T0" fmla="*/ 203 w 203"/>
                <a:gd name="T1" fmla="*/ 78 h 78"/>
                <a:gd name="T2" fmla="*/ 0 w 203"/>
                <a:gd name="T3" fmla="*/ 48 h 78"/>
                <a:gd name="T4" fmla="*/ 32 w 203"/>
                <a:gd name="T5" fmla="*/ 24 h 78"/>
                <a:gd name="T6" fmla="*/ 64 w 203"/>
                <a:gd name="T7" fmla="*/ 0 h 78"/>
                <a:gd name="T8" fmla="*/ 203 w 203"/>
                <a:gd name="T9" fmla="*/ 78 h 78"/>
                <a:gd name="T10" fmla="*/ 0 60000 65536"/>
                <a:gd name="T11" fmla="*/ 0 60000 65536"/>
                <a:gd name="T12" fmla="*/ 0 60000 65536"/>
                <a:gd name="T13" fmla="*/ 0 60000 65536"/>
                <a:gd name="T14" fmla="*/ 0 60000 65536"/>
                <a:gd name="T15" fmla="*/ 0 w 203"/>
                <a:gd name="T16" fmla="*/ 0 h 78"/>
                <a:gd name="T17" fmla="*/ 203 w 203"/>
                <a:gd name="T18" fmla="*/ 78 h 78"/>
              </a:gdLst>
              <a:ahLst/>
              <a:cxnLst>
                <a:cxn ang="T10">
                  <a:pos x="T0" y="T1"/>
                </a:cxn>
                <a:cxn ang="T11">
                  <a:pos x="T2" y="T3"/>
                </a:cxn>
                <a:cxn ang="T12">
                  <a:pos x="T4" y="T5"/>
                </a:cxn>
                <a:cxn ang="T13">
                  <a:pos x="T6" y="T7"/>
                </a:cxn>
                <a:cxn ang="T14">
                  <a:pos x="T8" y="T9"/>
                </a:cxn>
              </a:cxnLst>
              <a:rect l="T15" t="T16" r="T17" b="T18"/>
              <a:pathLst>
                <a:path w="203" h="78">
                  <a:moveTo>
                    <a:pt x="203" y="78"/>
                  </a:moveTo>
                  <a:lnTo>
                    <a:pt x="0" y="48"/>
                  </a:lnTo>
                  <a:lnTo>
                    <a:pt x="32" y="24"/>
                  </a:lnTo>
                  <a:lnTo>
                    <a:pt x="64" y="0"/>
                  </a:lnTo>
                  <a:lnTo>
                    <a:pt x="203" y="78"/>
                  </a:lnTo>
                  <a:close/>
                </a:path>
              </a:pathLst>
            </a:custGeom>
            <a:solidFill>
              <a:srgbClr val="000000"/>
            </a:solidFill>
            <a:ln w="9525">
              <a:noFill/>
              <a:round/>
              <a:headEnd/>
              <a:tailEnd/>
            </a:ln>
          </p:spPr>
          <p:txBody>
            <a:bodyPr/>
            <a:lstStyle/>
            <a:p>
              <a:endParaRPr lang="en-US"/>
            </a:p>
          </p:txBody>
        </p:sp>
        <p:sp>
          <p:nvSpPr>
            <p:cNvPr id="17472" name="Line 134"/>
            <p:cNvSpPr>
              <a:spLocks noChangeShapeType="1"/>
            </p:cNvSpPr>
            <p:nvPr/>
          </p:nvSpPr>
          <p:spPr bwMode="auto">
            <a:xfrm>
              <a:off x="2069" y="2400"/>
              <a:ext cx="352" cy="114"/>
            </a:xfrm>
            <a:prstGeom prst="line">
              <a:avLst/>
            </a:prstGeom>
            <a:noFill/>
            <a:ln w="33338">
              <a:solidFill>
                <a:srgbClr val="000000"/>
              </a:solidFill>
              <a:round/>
              <a:headEnd/>
              <a:tailEnd/>
            </a:ln>
          </p:spPr>
          <p:txBody>
            <a:bodyPr/>
            <a:lstStyle/>
            <a:p>
              <a:endParaRPr lang="en-US"/>
            </a:p>
          </p:txBody>
        </p:sp>
      </p:grpSp>
      <p:grpSp>
        <p:nvGrpSpPr>
          <p:cNvPr id="17465" name="Group 135"/>
          <p:cNvGrpSpPr>
            <a:grpSpLocks/>
          </p:cNvGrpSpPr>
          <p:nvPr/>
        </p:nvGrpSpPr>
        <p:grpSpPr bwMode="auto">
          <a:xfrm>
            <a:off x="3505200" y="4267200"/>
            <a:ext cx="355600" cy="95250"/>
            <a:chOff x="2208" y="2688"/>
            <a:chExt cx="224" cy="60"/>
          </a:xfrm>
        </p:grpSpPr>
        <p:sp>
          <p:nvSpPr>
            <p:cNvPr id="17469" name="Freeform 136"/>
            <p:cNvSpPr>
              <a:spLocks/>
            </p:cNvSpPr>
            <p:nvPr/>
          </p:nvSpPr>
          <p:spPr bwMode="auto">
            <a:xfrm>
              <a:off x="2208" y="2688"/>
              <a:ext cx="181" cy="60"/>
            </a:xfrm>
            <a:custGeom>
              <a:avLst/>
              <a:gdLst>
                <a:gd name="T0" fmla="*/ 0 w 181"/>
                <a:gd name="T1" fmla="*/ 36 h 60"/>
                <a:gd name="T2" fmla="*/ 181 w 181"/>
                <a:gd name="T3" fmla="*/ 0 h 60"/>
                <a:gd name="T4" fmla="*/ 181 w 181"/>
                <a:gd name="T5" fmla="*/ 36 h 60"/>
                <a:gd name="T6" fmla="*/ 181 w 181"/>
                <a:gd name="T7" fmla="*/ 60 h 60"/>
                <a:gd name="T8" fmla="*/ 0 w 181"/>
                <a:gd name="T9" fmla="*/ 36 h 60"/>
                <a:gd name="T10" fmla="*/ 0 60000 65536"/>
                <a:gd name="T11" fmla="*/ 0 60000 65536"/>
                <a:gd name="T12" fmla="*/ 0 60000 65536"/>
                <a:gd name="T13" fmla="*/ 0 60000 65536"/>
                <a:gd name="T14" fmla="*/ 0 60000 65536"/>
                <a:gd name="T15" fmla="*/ 0 w 181"/>
                <a:gd name="T16" fmla="*/ 0 h 60"/>
                <a:gd name="T17" fmla="*/ 181 w 181"/>
                <a:gd name="T18" fmla="*/ 60 h 60"/>
              </a:gdLst>
              <a:ahLst/>
              <a:cxnLst>
                <a:cxn ang="T10">
                  <a:pos x="T0" y="T1"/>
                </a:cxn>
                <a:cxn ang="T11">
                  <a:pos x="T2" y="T3"/>
                </a:cxn>
                <a:cxn ang="T12">
                  <a:pos x="T4" y="T5"/>
                </a:cxn>
                <a:cxn ang="T13">
                  <a:pos x="T6" y="T7"/>
                </a:cxn>
                <a:cxn ang="T14">
                  <a:pos x="T8" y="T9"/>
                </a:cxn>
              </a:cxnLst>
              <a:rect l="T15" t="T16" r="T17" b="T18"/>
              <a:pathLst>
                <a:path w="181" h="60">
                  <a:moveTo>
                    <a:pt x="0" y="36"/>
                  </a:moveTo>
                  <a:lnTo>
                    <a:pt x="181" y="0"/>
                  </a:lnTo>
                  <a:lnTo>
                    <a:pt x="181" y="36"/>
                  </a:lnTo>
                  <a:lnTo>
                    <a:pt x="181" y="60"/>
                  </a:lnTo>
                  <a:lnTo>
                    <a:pt x="0" y="36"/>
                  </a:lnTo>
                  <a:close/>
                </a:path>
              </a:pathLst>
            </a:custGeom>
            <a:solidFill>
              <a:srgbClr val="000000"/>
            </a:solidFill>
            <a:ln w="9525">
              <a:noFill/>
              <a:round/>
              <a:headEnd/>
              <a:tailEnd/>
            </a:ln>
          </p:spPr>
          <p:txBody>
            <a:bodyPr/>
            <a:lstStyle/>
            <a:p>
              <a:endParaRPr lang="en-US"/>
            </a:p>
          </p:txBody>
        </p:sp>
        <p:sp>
          <p:nvSpPr>
            <p:cNvPr id="17470" name="Line 137"/>
            <p:cNvSpPr>
              <a:spLocks noChangeShapeType="1"/>
            </p:cNvSpPr>
            <p:nvPr/>
          </p:nvSpPr>
          <p:spPr bwMode="auto">
            <a:xfrm flipH="1">
              <a:off x="2389" y="2724"/>
              <a:ext cx="43" cy="1"/>
            </a:xfrm>
            <a:prstGeom prst="line">
              <a:avLst/>
            </a:prstGeom>
            <a:noFill/>
            <a:ln w="33338">
              <a:solidFill>
                <a:srgbClr val="000000"/>
              </a:solidFill>
              <a:round/>
              <a:headEnd/>
              <a:tailEnd/>
            </a:ln>
          </p:spPr>
          <p:txBody>
            <a:bodyPr/>
            <a:lstStyle/>
            <a:p>
              <a:endParaRPr lang="en-US"/>
            </a:p>
          </p:txBody>
        </p:sp>
      </p:grpSp>
      <p:sp>
        <p:nvSpPr>
          <p:cNvPr id="17466" name="Rectangle 138"/>
          <p:cNvSpPr>
            <a:spLocks noChangeArrowheads="1"/>
          </p:cNvSpPr>
          <p:nvPr/>
        </p:nvSpPr>
        <p:spPr bwMode="auto">
          <a:xfrm>
            <a:off x="6477000" y="1066800"/>
            <a:ext cx="1938338" cy="304800"/>
          </a:xfrm>
          <a:prstGeom prst="rect">
            <a:avLst/>
          </a:prstGeom>
          <a:solidFill>
            <a:schemeClr val="accent1"/>
          </a:solidFill>
          <a:ln w="9525">
            <a:noFill/>
            <a:miter lim="800000"/>
            <a:headEnd/>
            <a:tailEnd/>
          </a:ln>
        </p:spPr>
        <p:txBody>
          <a:bodyPr wrap="none" lIns="0" tIns="0" rIns="0" bIns="0">
            <a:spAutoFit/>
          </a:bodyPr>
          <a:lstStyle/>
          <a:p>
            <a:pPr defTabSz="762000" eaLnBrk="0" hangingPunct="0"/>
            <a:r>
              <a:rPr lang="en-GB" sz="2000" b="1">
                <a:solidFill>
                  <a:srgbClr val="000000"/>
                </a:solidFill>
                <a:latin typeface="Times" charset="0"/>
              </a:rPr>
              <a:t>Intrinsic Pathway</a:t>
            </a:r>
            <a:endParaRPr lang="en-GB" sz="3600">
              <a:latin typeface="Times New Roman" pitchFamily="18" charset="0"/>
            </a:endParaRPr>
          </a:p>
        </p:txBody>
      </p:sp>
      <p:sp>
        <p:nvSpPr>
          <p:cNvPr id="17467" name="Rectangle 139"/>
          <p:cNvSpPr>
            <a:spLocks noChangeArrowheads="1"/>
          </p:cNvSpPr>
          <p:nvPr/>
        </p:nvSpPr>
        <p:spPr bwMode="auto">
          <a:xfrm>
            <a:off x="6772275" y="2733675"/>
            <a:ext cx="571500" cy="274638"/>
          </a:xfrm>
          <a:prstGeom prst="rect">
            <a:avLst/>
          </a:prstGeom>
          <a:noFill/>
          <a:ln w="9525">
            <a:noFill/>
            <a:miter lim="800000"/>
            <a:headEnd/>
            <a:tailEnd/>
          </a:ln>
        </p:spPr>
        <p:txBody>
          <a:bodyPr wrap="none" lIns="0" tIns="0" rIns="0" bIns="0">
            <a:spAutoFit/>
          </a:bodyPr>
          <a:lstStyle/>
          <a:p>
            <a:pPr defTabSz="762000" eaLnBrk="0" hangingPunct="0"/>
            <a:r>
              <a:rPr lang="en-GB" b="1">
                <a:solidFill>
                  <a:srgbClr val="FF0000"/>
                </a:solidFill>
                <a:latin typeface="Times" charset="0"/>
              </a:rPr>
              <a:t>FVIII</a:t>
            </a:r>
            <a:endParaRPr lang="en-GB" sz="4000" b="1">
              <a:solidFill>
                <a:srgbClr val="FF0000"/>
              </a:solidFill>
              <a:latin typeface="Times New Roman" pitchFamily="18" charset="0"/>
            </a:endParaRPr>
          </a:p>
        </p:txBody>
      </p:sp>
      <p:sp>
        <p:nvSpPr>
          <p:cNvPr id="17468" name="Rectangle 140"/>
          <p:cNvSpPr>
            <a:spLocks noChangeArrowheads="1"/>
          </p:cNvSpPr>
          <p:nvPr/>
        </p:nvSpPr>
        <p:spPr bwMode="auto">
          <a:xfrm>
            <a:off x="7620000" y="3476625"/>
            <a:ext cx="304800" cy="274638"/>
          </a:xfrm>
          <a:prstGeom prst="rect">
            <a:avLst/>
          </a:prstGeom>
          <a:noFill/>
          <a:ln w="9525">
            <a:noFill/>
            <a:miter lim="800000"/>
            <a:headEnd/>
            <a:tailEnd/>
          </a:ln>
        </p:spPr>
        <p:txBody>
          <a:bodyPr wrap="none" lIns="0" tIns="0" rIns="0" bIns="0">
            <a:spAutoFit/>
          </a:bodyPr>
          <a:lstStyle/>
          <a:p>
            <a:pPr defTabSz="762000" eaLnBrk="0" hangingPunct="0"/>
            <a:r>
              <a:rPr lang="en-GB" b="1">
                <a:solidFill>
                  <a:srgbClr val="FF0000"/>
                </a:solidFill>
                <a:latin typeface="Times" charset="0"/>
              </a:rPr>
              <a:t>FV</a:t>
            </a:r>
            <a:endParaRPr lang="en-GB" sz="4000" b="1">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8">
      <a:dk1>
        <a:srgbClr val="808080"/>
      </a:dk1>
      <a:lt1>
        <a:srgbClr val="FFFFFF"/>
      </a:lt1>
      <a:dk2>
        <a:srgbClr val="0066CC"/>
      </a:dk2>
      <a:lt2>
        <a:srgbClr val="FFFF66"/>
      </a:lt2>
      <a:accent1>
        <a:srgbClr val="00CC99"/>
      </a:accent1>
      <a:accent2>
        <a:srgbClr val="3333CC"/>
      </a:accent2>
      <a:accent3>
        <a:srgbClr val="AAB8E2"/>
      </a:accent3>
      <a:accent4>
        <a:srgbClr val="DADADA"/>
      </a:accent4>
      <a:accent5>
        <a:srgbClr val="AAE2CA"/>
      </a:accent5>
      <a:accent6>
        <a:srgbClr val="2D2DB9"/>
      </a:accent6>
      <a:hlink>
        <a:srgbClr val="CCCCFF"/>
      </a:hlink>
      <a:folHlink>
        <a:srgbClr val="B2B2B2"/>
      </a:folHlink>
    </a:clrScheme>
    <a:fontScheme name="Blank Presentatio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FF"/>
        </a:lt1>
        <a:dk2>
          <a:srgbClr val="0066CC"/>
        </a:dk2>
        <a:lt2>
          <a:srgbClr val="FFFF66"/>
        </a:lt2>
        <a:accent1>
          <a:srgbClr val="00CC99"/>
        </a:accent1>
        <a:accent2>
          <a:srgbClr val="3333CC"/>
        </a:accent2>
        <a:accent3>
          <a:srgbClr val="AAB8E2"/>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2152</TotalTime>
  <Words>2813</Words>
  <Application>Microsoft Office PowerPoint</Application>
  <PresentationFormat>On-screen Show (4:3)</PresentationFormat>
  <Paragraphs>1018</Paragraphs>
  <Slides>68</Slides>
  <Notes>64</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68</vt:i4>
      </vt:variant>
    </vt:vector>
  </HeadingPairs>
  <TitlesOfParts>
    <vt:vector size="74" baseType="lpstr">
      <vt:lpstr>Default Design</vt:lpstr>
      <vt:lpstr>Blank Presentation</vt:lpstr>
      <vt:lpstr>Level</vt:lpstr>
      <vt:lpstr>Chart</vt:lpstr>
      <vt:lpstr>Worksheet</vt:lpstr>
      <vt:lpstr>Photo Editor Photo</vt:lpstr>
      <vt:lpstr>Factor V and Factor VIII</vt:lpstr>
      <vt:lpstr>Learning Objectives</vt:lpstr>
      <vt:lpstr>Why consider FV and FVIII together?</vt:lpstr>
      <vt:lpstr>Factor V and Factor VIII</vt:lpstr>
      <vt:lpstr>PowerPoint Presentation</vt:lpstr>
      <vt:lpstr>PowerPoint Presentation</vt:lpstr>
      <vt:lpstr>PowerPoint Presentation</vt:lpstr>
      <vt:lpstr>PowerPoint Presentation</vt:lpstr>
      <vt:lpstr>PowerPoint Presentation</vt:lpstr>
      <vt:lpstr>PowerPoint Presentation</vt:lpstr>
      <vt:lpstr>Coagulation factor complexes</vt:lpstr>
      <vt:lpstr>PowerPoint Presentation</vt:lpstr>
      <vt:lpstr>Complexes assemble on phospholipid surfaces</vt:lpstr>
      <vt:lpstr>Factor V and Factor VIII</vt:lpstr>
      <vt:lpstr>PowerPoint Presentation</vt:lpstr>
      <vt:lpstr>Factors V and VIII Domain structure</vt:lpstr>
      <vt:lpstr>Factor VIII crystal structure</vt:lpstr>
      <vt:lpstr>Factor V and Factor VIII structure</vt:lpstr>
      <vt:lpstr>PowerPoint Presentation</vt:lpstr>
      <vt:lpstr>Factor V and FVIII </vt:lpstr>
      <vt:lpstr>FVIII B Domain – a role in synthesis</vt:lpstr>
      <vt:lpstr>Effects of B domains on synthesis</vt:lpstr>
      <vt:lpstr>PowerPoint Presentation</vt:lpstr>
      <vt:lpstr>Combined FVIII and FV deficiency</vt:lpstr>
      <vt:lpstr>PowerPoint Presentation</vt:lpstr>
      <vt:lpstr>Factor VIII B domain and cofactor activity</vt:lpstr>
      <vt:lpstr>PK of FL and BDD FVIII</vt:lpstr>
      <vt:lpstr>FVIII B domain: summary</vt:lpstr>
      <vt:lpstr>The FV B domain</vt:lpstr>
      <vt:lpstr>Factor V B domain and FV cofactor activity</vt:lpstr>
      <vt:lpstr>PowerPoint Presentation</vt:lpstr>
      <vt:lpstr>B domain determines FV cofactor activity</vt:lpstr>
      <vt:lpstr>Factor V and Factor VIII structure</vt:lpstr>
      <vt:lpstr>FVIIIa and FIXa</vt:lpstr>
      <vt:lpstr>Factor V and Factor VIII functional activity </vt:lpstr>
      <vt:lpstr>Factor VIII- life</vt:lpstr>
      <vt:lpstr>PowerPoint Presentation</vt:lpstr>
      <vt:lpstr>VWF and Factor VIII</vt:lpstr>
      <vt:lpstr>Plasma vWF:Ag and ABO genotype. </vt:lpstr>
      <vt:lpstr>Plasma FVIII:Ag and ABO Genotype.</vt:lpstr>
      <vt:lpstr>Factor VIII life</vt:lpstr>
      <vt:lpstr>PowerPoint Presentation</vt:lpstr>
      <vt:lpstr>FVIII and APC</vt:lpstr>
      <vt:lpstr>Factor V - life </vt:lpstr>
      <vt:lpstr>FV and TFPI</vt:lpstr>
      <vt:lpstr>PowerPoint Presentation</vt:lpstr>
      <vt:lpstr>PowerPoint Presentation</vt:lpstr>
      <vt:lpstr>PowerPoint Presentation</vt:lpstr>
      <vt:lpstr>PowerPoint Presentation</vt:lpstr>
      <vt:lpstr>PowerPoint Presentation</vt:lpstr>
      <vt:lpstr>PowerPoint Presentation</vt:lpstr>
      <vt:lpstr>Factor V and Factor VIII</vt:lpstr>
      <vt:lpstr>Coagulation factor activation</vt:lpstr>
      <vt:lpstr>PowerPoint Presentation</vt:lpstr>
      <vt:lpstr>PowerPoint Presentation</vt:lpstr>
      <vt:lpstr>Thrombin generation and FVIII</vt:lpstr>
      <vt:lpstr>PowerPoint Presentation</vt:lpstr>
      <vt:lpstr>Factor VIII and disease</vt:lpstr>
      <vt:lpstr>PowerPoint Presentation</vt:lpstr>
      <vt:lpstr>PowerPoint Presentation</vt:lpstr>
      <vt:lpstr>PowerPoint Presentation</vt:lpstr>
      <vt:lpstr>Factor V  and disease</vt:lpstr>
      <vt:lpstr>Factor V and thrombin generation</vt:lpstr>
      <vt:lpstr>Factor V Ag and thrombosis</vt:lpstr>
      <vt:lpstr>Factor VIII</vt:lpstr>
      <vt:lpstr>Factor V</vt:lpstr>
      <vt:lpstr>Similarities between FV and FVIII</vt:lpstr>
      <vt:lpstr>Differences between FV and FVIII</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V and Factor VIII</dc:title>
  <dc:creator>mlaffan</dc:creator>
  <cp:lastModifiedBy>Shiel, Nuala</cp:lastModifiedBy>
  <cp:revision>66</cp:revision>
  <dcterms:created xsi:type="dcterms:W3CDTF">2007-10-15T20:43:30Z</dcterms:created>
  <dcterms:modified xsi:type="dcterms:W3CDTF">2012-10-12T14:50:40Z</dcterms:modified>
</cp:coreProperties>
</file>