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86" r:id="rId6"/>
    <p:sldId id="257" r:id="rId7"/>
    <p:sldId id="261" r:id="rId8"/>
    <p:sldId id="264" r:id="rId9"/>
    <p:sldId id="263" r:id="rId10"/>
    <p:sldId id="265" r:id="rId11"/>
    <p:sldId id="266" r:id="rId12"/>
    <p:sldId id="267" r:id="rId13"/>
    <p:sldId id="269" r:id="rId14"/>
    <p:sldId id="272" r:id="rId15"/>
    <p:sldId id="270" r:id="rId16"/>
    <p:sldId id="273" r:id="rId17"/>
    <p:sldId id="287" r:id="rId18"/>
    <p:sldId id="268" r:id="rId19"/>
    <p:sldId id="289" r:id="rId20"/>
    <p:sldId id="279" r:id="rId21"/>
    <p:sldId id="280" r:id="rId22"/>
    <p:sldId id="282" r:id="rId23"/>
    <p:sldId id="278" r:id="rId24"/>
    <p:sldId id="288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D47D-1331-4EF1-A609-051776532516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38CD-D97F-4287-9764-062CD4837A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57298"/>
            <a:ext cx="7659734" cy="1470025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Arial" pitchFamily="34" charset="0"/>
                <a:cs typeface="Arial" pitchFamily="34" charset="0"/>
              </a:rPr>
              <a:t>Understanding Enzymes</a:t>
            </a:r>
            <a:br>
              <a:rPr lang="en-GB" sz="5400" dirty="0" smtClean="0">
                <a:latin typeface="Arial" pitchFamily="34" charset="0"/>
                <a:cs typeface="Arial" pitchFamily="34" charset="0"/>
              </a:rPr>
            </a:br>
            <a:r>
              <a:rPr lang="en-GB" sz="5400" dirty="0" smtClean="0">
                <a:latin typeface="Arial" pitchFamily="34" charset="0"/>
                <a:cs typeface="Arial" pitchFamily="34" charset="0"/>
              </a:rPr>
              <a:t>(in haemostasis)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 David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Lane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Haematology</a:t>
            </a:r>
            <a:endParaRPr lang="en-GB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507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BSC Haematology Module 1: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October 2012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66863" y="3365500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657350" y="34258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en-US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44700" y="3487738"/>
            <a:ext cx="1435100" cy="106362"/>
            <a:chOff x="892" y="2107"/>
            <a:chExt cx="904" cy="67"/>
          </a:xfrm>
        </p:grpSpPr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>
              <a:off x="892" y="2140"/>
              <a:ext cx="8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auto">
            <a:xfrm>
              <a:off x="1729" y="2107"/>
              <a:ext cx="67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7" y="33"/>
                </a:cxn>
                <a:cxn ang="0">
                  <a:pos x="0" y="0"/>
                </a:cxn>
                <a:cxn ang="0">
                  <a:pos x="0" y="67"/>
                </a:cxn>
              </a:cxnLst>
              <a:rect l="0" t="0" r="r" b="b"/>
              <a:pathLst>
                <a:path w="67" h="67">
                  <a:moveTo>
                    <a:pt x="0" y="67"/>
                  </a:moveTo>
                  <a:lnTo>
                    <a:pt x="67" y="33"/>
                  </a:lnTo>
                  <a:lnTo>
                    <a:pt x="0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624263" y="3365500"/>
            <a:ext cx="449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3714750" y="3425825"/>
            <a:ext cx="31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Xa</a:t>
            </a:r>
            <a:endParaRPr lang="en-US" sz="280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178300" y="3486150"/>
            <a:ext cx="1435100" cy="106363"/>
            <a:chOff x="2236" y="2106"/>
            <a:chExt cx="904" cy="67"/>
          </a:xfrm>
        </p:grpSpPr>
        <p:sp>
          <p:nvSpPr>
            <p:cNvPr id="102410" name="Line 10"/>
            <p:cNvSpPr>
              <a:spLocks noChangeShapeType="1"/>
            </p:cNvSpPr>
            <p:nvPr/>
          </p:nvSpPr>
          <p:spPr bwMode="auto">
            <a:xfrm>
              <a:off x="2301" y="2140"/>
              <a:ext cx="8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11" name="Freeform 11"/>
            <p:cNvSpPr>
              <a:spLocks/>
            </p:cNvSpPr>
            <p:nvPr/>
          </p:nvSpPr>
          <p:spPr bwMode="auto">
            <a:xfrm>
              <a:off x="2236" y="2106"/>
              <a:ext cx="67" cy="67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34"/>
                </a:cxn>
                <a:cxn ang="0">
                  <a:pos x="67" y="67"/>
                </a:cxn>
                <a:cxn ang="0">
                  <a:pos x="67" y="0"/>
                </a:cxn>
              </a:cxnLst>
              <a:rect l="0" t="0" r="r" b="b"/>
              <a:pathLst>
                <a:path w="67" h="67">
                  <a:moveTo>
                    <a:pt x="67" y="0"/>
                  </a:moveTo>
                  <a:lnTo>
                    <a:pt x="0" y="34"/>
                  </a:lnTo>
                  <a:lnTo>
                    <a:pt x="67" y="6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5834063" y="3365500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5924550" y="34258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en-US" sz="280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327775" y="5737225"/>
            <a:ext cx="106363" cy="520700"/>
            <a:chOff x="3590" y="3632"/>
            <a:chExt cx="67" cy="328"/>
          </a:xfrm>
        </p:grpSpPr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>
              <a:off x="3624" y="3632"/>
              <a:ext cx="1" cy="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16" name="Freeform 16"/>
            <p:cNvSpPr>
              <a:spLocks/>
            </p:cNvSpPr>
            <p:nvPr/>
          </p:nvSpPr>
          <p:spPr bwMode="auto">
            <a:xfrm>
              <a:off x="3590" y="3893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559300" y="5468938"/>
            <a:ext cx="1435100" cy="106362"/>
            <a:chOff x="2476" y="3355"/>
            <a:chExt cx="904" cy="67"/>
          </a:xfrm>
        </p:grpSpPr>
        <p:sp>
          <p:nvSpPr>
            <p:cNvPr id="102418" name="Line 18"/>
            <p:cNvSpPr>
              <a:spLocks noChangeShapeType="1"/>
            </p:cNvSpPr>
            <p:nvPr/>
          </p:nvSpPr>
          <p:spPr bwMode="auto">
            <a:xfrm>
              <a:off x="2476" y="3388"/>
              <a:ext cx="8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19" name="Freeform 19"/>
            <p:cNvSpPr>
              <a:spLocks/>
            </p:cNvSpPr>
            <p:nvPr/>
          </p:nvSpPr>
          <p:spPr bwMode="auto">
            <a:xfrm>
              <a:off x="3313" y="3355"/>
              <a:ext cx="67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7" y="33"/>
                </a:cxn>
                <a:cxn ang="0">
                  <a:pos x="0" y="0"/>
                </a:cxn>
                <a:cxn ang="0">
                  <a:pos x="0" y="67"/>
                </a:cxn>
              </a:cxnLst>
              <a:rect l="0" t="0" r="r" b="b"/>
              <a:pathLst>
                <a:path w="67" h="67">
                  <a:moveTo>
                    <a:pt x="0" y="67"/>
                  </a:moveTo>
                  <a:lnTo>
                    <a:pt x="67" y="33"/>
                  </a:lnTo>
                  <a:lnTo>
                    <a:pt x="0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3243263" y="5346700"/>
            <a:ext cx="1185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21" name="Rectangle 21"/>
          <p:cNvSpPr>
            <a:spLocks noChangeArrowheads="1"/>
          </p:cNvSpPr>
          <p:nvPr/>
        </p:nvSpPr>
        <p:spPr bwMode="auto">
          <a:xfrm>
            <a:off x="3333750" y="5407025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Fibrinogen</a:t>
            </a:r>
            <a:endParaRPr lang="en-US" sz="2800"/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6062663" y="5346700"/>
            <a:ext cx="741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6153150" y="540702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Fibrin</a:t>
            </a:r>
            <a:endParaRPr lang="en-US" sz="2800"/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5605463" y="6318250"/>
            <a:ext cx="18399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5695950" y="6378575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Crosslinked</a:t>
            </a:r>
            <a:endParaRPr lang="en-US" sz="2800"/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6973888" y="6378575"/>
            <a:ext cx="682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 fibrin</a:t>
            </a:r>
            <a:endParaRPr lang="en-US" sz="2800"/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6519863" y="5861050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6610350" y="592137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XIIIa</a:t>
            </a:r>
            <a:endParaRPr lang="en-US" sz="2800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213600" y="5981700"/>
            <a:ext cx="469900" cy="106363"/>
            <a:chOff x="4148" y="3786"/>
            <a:chExt cx="296" cy="67"/>
          </a:xfrm>
        </p:grpSpPr>
        <p:sp>
          <p:nvSpPr>
            <p:cNvPr id="102430" name="Line 30"/>
            <p:cNvSpPr>
              <a:spLocks noChangeShapeType="1"/>
            </p:cNvSpPr>
            <p:nvPr/>
          </p:nvSpPr>
          <p:spPr bwMode="auto">
            <a:xfrm flipH="1">
              <a:off x="4213" y="3820"/>
              <a:ext cx="2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31" name="Freeform 31"/>
            <p:cNvSpPr>
              <a:spLocks/>
            </p:cNvSpPr>
            <p:nvPr/>
          </p:nvSpPr>
          <p:spPr bwMode="auto">
            <a:xfrm>
              <a:off x="4148" y="3786"/>
              <a:ext cx="67" cy="67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34"/>
                </a:cxn>
                <a:cxn ang="0">
                  <a:pos x="67" y="67"/>
                </a:cxn>
                <a:cxn ang="0">
                  <a:pos x="67" y="0"/>
                </a:cxn>
              </a:cxnLst>
              <a:rect l="0" t="0" r="r" b="b"/>
              <a:pathLst>
                <a:path w="67" h="67">
                  <a:moveTo>
                    <a:pt x="67" y="0"/>
                  </a:moveTo>
                  <a:lnTo>
                    <a:pt x="0" y="34"/>
                  </a:lnTo>
                  <a:lnTo>
                    <a:pt x="67" y="6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7739063" y="5861050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7829550" y="592137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XIII</a:t>
            </a:r>
            <a:endParaRPr lang="en-US" sz="2800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813175" y="3775075"/>
            <a:ext cx="106363" cy="596900"/>
            <a:chOff x="2006" y="2288"/>
            <a:chExt cx="67" cy="376"/>
          </a:xfrm>
        </p:grpSpPr>
        <p:sp>
          <p:nvSpPr>
            <p:cNvPr id="102435" name="Line 35"/>
            <p:cNvSpPr>
              <a:spLocks noChangeShapeType="1"/>
            </p:cNvSpPr>
            <p:nvPr/>
          </p:nvSpPr>
          <p:spPr bwMode="auto">
            <a:xfrm>
              <a:off x="2040" y="2288"/>
              <a:ext cx="1" cy="3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36" name="Freeform 36"/>
            <p:cNvSpPr>
              <a:spLocks/>
            </p:cNvSpPr>
            <p:nvPr/>
          </p:nvSpPr>
          <p:spPr bwMode="auto">
            <a:xfrm>
              <a:off x="2006" y="2597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1795463" y="4279900"/>
            <a:ext cx="1338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38" name="Rectangle 38"/>
          <p:cNvSpPr>
            <a:spLocks noChangeArrowheads="1"/>
          </p:cNvSpPr>
          <p:nvPr/>
        </p:nvSpPr>
        <p:spPr bwMode="auto">
          <a:xfrm>
            <a:off x="1885950" y="4340225"/>
            <a:ext cx="1423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Prothrombin</a:t>
            </a:r>
            <a:endParaRPr lang="en-US" sz="2800"/>
          </a:p>
        </p:txBody>
      </p:sp>
      <p:sp>
        <p:nvSpPr>
          <p:cNvPr id="102439" name="Rectangle 39"/>
          <p:cNvSpPr>
            <a:spLocks noChangeArrowheads="1"/>
          </p:cNvSpPr>
          <p:nvPr/>
        </p:nvSpPr>
        <p:spPr bwMode="auto">
          <a:xfrm>
            <a:off x="4767263" y="4279900"/>
            <a:ext cx="1484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0" name="Rectangle 40"/>
          <p:cNvSpPr>
            <a:spLocks noChangeArrowheads="1"/>
          </p:cNvSpPr>
          <p:nvPr/>
        </p:nvSpPr>
        <p:spPr bwMode="auto">
          <a:xfrm>
            <a:off x="4857750" y="434022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thrombin (IIa)</a:t>
            </a:r>
            <a:endParaRPr lang="en-US" sz="2800"/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08575" y="4613275"/>
            <a:ext cx="106363" cy="825500"/>
            <a:chOff x="2822" y="2816"/>
            <a:chExt cx="67" cy="520"/>
          </a:xfrm>
        </p:grpSpPr>
        <p:sp>
          <p:nvSpPr>
            <p:cNvPr id="102442" name="Line 42"/>
            <p:cNvSpPr>
              <a:spLocks noChangeShapeType="1"/>
            </p:cNvSpPr>
            <p:nvPr/>
          </p:nvSpPr>
          <p:spPr bwMode="auto">
            <a:xfrm>
              <a:off x="2856" y="2816"/>
              <a:ext cx="1" cy="4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43" name="Freeform 43"/>
            <p:cNvSpPr>
              <a:spLocks/>
            </p:cNvSpPr>
            <p:nvPr/>
          </p:nvSpPr>
          <p:spPr bwMode="auto">
            <a:xfrm>
              <a:off x="2822" y="3269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032125" y="2174875"/>
            <a:ext cx="106363" cy="1282700"/>
            <a:chOff x="2918" y="1280"/>
            <a:chExt cx="67" cy="808"/>
          </a:xfrm>
        </p:grpSpPr>
        <p:sp>
          <p:nvSpPr>
            <p:cNvPr id="102445" name="Line 45"/>
            <p:cNvSpPr>
              <a:spLocks noChangeShapeType="1"/>
            </p:cNvSpPr>
            <p:nvPr/>
          </p:nvSpPr>
          <p:spPr bwMode="auto">
            <a:xfrm>
              <a:off x="2952" y="1280"/>
              <a:ext cx="1" cy="7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46" name="Freeform 46"/>
            <p:cNvSpPr>
              <a:spLocks/>
            </p:cNvSpPr>
            <p:nvPr/>
          </p:nvSpPr>
          <p:spPr bwMode="auto">
            <a:xfrm>
              <a:off x="2918" y="2021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47" name="Rectangle 47"/>
          <p:cNvSpPr>
            <a:spLocks noChangeArrowheads="1"/>
          </p:cNvSpPr>
          <p:nvPr/>
        </p:nvSpPr>
        <p:spPr bwMode="auto">
          <a:xfrm>
            <a:off x="4995863" y="1765300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8" name="Rectangle 48"/>
          <p:cNvSpPr>
            <a:spLocks noChangeArrowheads="1"/>
          </p:cNvSpPr>
          <p:nvPr/>
        </p:nvSpPr>
        <p:spPr bwMode="auto">
          <a:xfrm>
            <a:off x="2919413" y="1811338"/>
            <a:ext cx="40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IXa</a:t>
            </a:r>
            <a:endParaRPr lang="en-US" sz="2800"/>
          </a:p>
        </p:txBody>
      </p:sp>
      <p:sp>
        <p:nvSpPr>
          <p:cNvPr id="102449" name="Rectangle 49"/>
          <p:cNvSpPr>
            <a:spLocks noChangeArrowheads="1"/>
          </p:cNvSpPr>
          <p:nvPr/>
        </p:nvSpPr>
        <p:spPr bwMode="auto">
          <a:xfrm>
            <a:off x="6672263" y="1765300"/>
            <a:ext cx="423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0" name="Rectangle 50"/>
          <p:cNvSpPr>
            <a:spLocks noChangeArrowheads="1"/>
          </p:cNvSpPr>
          <p:nvPr/>
        </p:nvSpPr>
        <p:spPr bwMode="auto">
          <a:xfrm>
            <a:off x="1133475" y="18256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IX</a:t>
            </a:r>
            <a:endParaRPr lang="en-US" sz="2800"/>
          </a:p>
        </p:txBody>
      </p:sp>
      <p:sp>
        <p:nvSpPr>
          <p:cNvPr id="102451" name="Rectangle 51"/>
          <p:cNvSpPr>
            <a:spLocks noChangeArrowheads="1"/>
          </p:cNvSpPr>
          <p:nvPr/>
        </p:nvSpPr>
        <p:spPr bwMode="auto">
          <a:xfrm>
            <a:off x="2319338" y="2265363"/>
            <a:ext cx="735012" cy="9001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4113" y="22828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VIIIa</a:t>
            </a:r>
            <a:endParaRPr lang="en-US" sz="2800"/>
          </a:p>
        </p:txBody>
      </p:sp>
      <p:sp>
        <p:nvSpPr>
          <p:cNvPr id="102453" name="Rectangle 53"/>
          <p:cNvSpPr>
            <a:spLocks noChangeArrowheads="1"/>
          </p:cNvSpPr>
          <p:nvPr/>
        </p:nvSpPr>
        <p:spPr bwMode="auto">
          <a:xfrm>
            <a:off x="2424113" y="255746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Pl</a:t>
            </a:r>
            <a:endParaRPr lang="en-US" sz="2800"/>
          </a:p>
        </p:txBody>
      </p:sp>
      <p:sp>
        <p:nvSpPr>
          <p:cNvPr id="102454" name="Rectangle 54"/>
          <p:cNvSpPr>
            <a:spLocks noChangeArrowheads="1"/>
          </p:cNvSpPr>
          <p:nvPr/>
        </p:nvSpPr>
        <p:spPr bwMode="auto">
          <a:xfrm>
            <a:off x="2424113" y="2832100"/>
            <a:ext cx="550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Ca </a:t>
            </a:r>
            <a:r>
              <a:rPr lang="en-US" sz="2000" baseline="30000">
                <a:solidFill>
                  <a:srgbClr val="000000"/>
                </a:solidFill>
              </a:rPr>
              <a:t>2+</a:t>
            </a:r>
            <a:endParaRPr lang="en-US" sz="2000">
              <a:solidFill>
                <a:srgbClr val="000000"/>
              </a:solidFill>
            </a:endParaRPr>
          </a:p>
        </p:txBody>
      </p: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1970088" y="1350963"/>
            <a:ext cx="106362" cy="596900"/>
            <a:chOff x="3590" y="752"/>
            <a:chExt cx="67" cy="376"/>
          </a:xfrm>
        </p:grpSpPr>
        <p:sp>
          <p:nvSpPr>
            <p:cNvPr id="102456" name="Line 56"/>
            <p:cNvSpPr>
              <a:spLocks noChangeShapeType="1"/>
            </p:cNvSpPr>
            <p:nvPr/>
          </p:nvSpPr>
          <p:spPr bwMode="auto">
            <a:xfrm>
              <a:off x="3624" y="752"/>
              <a:ext cx="1" cy="3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57" name="Freeform 57"/>
            <p:cNvSpPr>
              <a:spLocks/>
            </p:cNvSpPr>
            <p:nvPr/>
          </p:nvSpPr>
          <p:spPr bwMode="auto">
            <a:xfrm>
              <a:off x="3590" y="1061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58" name="Rectangle 58"/>
          <p:cNvSpPr>
            <a:spLocks noChangeArrowheads="1"/>
          </p:cNvSpPr>
          <p:nvPr/>
        </p:nvSpPr>
        <p:spPr bwMode="auto">
          <a:xfrm>
            <a:off x="6062663" y="1003300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9" name="Rectangle 59"/>
          <p:cNvSpPr>
            <a:spLocks noChangeArrowheads="1"/>
          </p:cNvSpPr>
          <p:nvPr/>
        </p:nvSpPr>
        <p:spPr bwMode="auto">
          <a:xfrm>
            <a:off x="1852613" y="1063625"/>
            <a:ext cx="40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XIa</a:t>
            </a:r>
            <a:endParaRPr lang="en-US" sz="2800"/>
          </a:p>
        </p:txBody>
      </p:sp>
      <p:sp>
        <p:nvSpPr>
          <p:cNvPr id="102460" name="Rectangle 60"/>
          <p:cNvSpPr>
            <a:spLocks noChangeArrowheads="1"/>
          </p:cNvSpPr>
          <p:nvPr/>
        </p:nvSpPr>
        <p:spPr bwMode="auto">
          <a:xfrm>
            <a:off x="7739063" y="1003300"/>
            <a:ext cx="423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1" name="Rectangle 61"/>
          <p:cNvSpPr>
            <a:spLocks noChangeArrowheads="1"/>
          </p:cNvSpPr>
          <p:nvPr/>
        </p:nvSpPr>
        <p:spPr bwMode="auto">
          <a:xfrm>
            <a:off x="874713" y="10636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XI</a:t>
            </a:r>
            <a:endParaRPr lang="en-US" sz="2800"/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1427163" y="679450"/>
            <a:ext cx="106362" cy="444500"/>
            <a:chOff x="4358" y="320"/>
            <a:chExt cx="67" cy="280"/>
          </a:xfrm>
        </p:grpSpPr>
        <p:sp>
          <p:nvSpPr>
            <p:cNvPr id="102463" name="Line 63"/>
            <p:cNvSpPr>
              <a:spLocks noChangeShapeType="1"/>
            </p:cNvSpPr>
            <p:nvPr/>
          </p:nvSpPr>
          <p:spPr bwMode="auto">
            <a:xfrm>
              <a:off x="4392" y="320"/>
              <a:ext cx="1" cy="2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64" name="Freeform 64"/>
            <p:cNvSpPr>
              <a:spLocks/>
            </p:cNvSpPr>
            <p:nvPr/>
          </p:nvSpPr>
          <p:spPr bwMode="auto">
            <a:xfrm>
              <a:off x="4358" y="533"/>
              <a:ext cx="67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67"/>
                </a:cxn>
                <a:cxn ang="0">
                  <a:pos x="67" y="0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34" y="67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65" name="Rectangle 65"/>
          <p:cNvSpPr>
            <a:spLocks noChangeArrowheads="1"/>
          </p:cNvSpPr>
          <p:nvPr/>
        </p:nvSpPr>
        <p:spPr bwMode="auto">
          <a:xfrm>
            <a:off x="1373188" y="446088"/>
            <a:ext cx="3571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XIIa</a:t>
            </a:r>
            <a:endParaRPr lang="en-US" sz="2400"/>
          </a:p>
        </p:txBody>
      </p:sp>
      <p:sp>
        <p:nvSpPr>
          <p:cNvPr id="102466" name="Rectangle 66"/>
          <p:cNvSpPr>
            <a:spLocks noChangeArrowheads="1"/>
          </p:cNvSpPr>
          <p:nvPr/>
        </p:nvSpPr>
        <p:spPr bwMode="auto">
          <a:xfrm>
            <a:off x="820738" y="446088"/>
            <a:ext cx="2682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XII</a:t>
            </a:r>
            <a:endParaRPr lang="en-US" sz="2400"/>
          </a:p>
        </p:txBody>
      </p:sp>
      <p:sp>
        <p:nvSpPr>
          <p:cNvPr id="102467" name="Rectangle 67"/>
          <p:cNvSpPr>
            <a:spLocks noChangeArrowheads="1"/>
          </p:cNvSpPr>
          <p:nvPr/>
        </p:nvSpPr>
        <p:spPr bwMode="auto">
          <a:xfrm>
            <a:off x="3700463" y="1155700"/>
            <a:ext cx="13176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8" name="Rectangle 68"/>
          <p:cNvSpPr>
            <a:spLocks noChangeArrowheads="1"/>
          </p:cNvSpPr>
          <p:nvPr/>
        </p:nvSpPr>
        <p:spPr bwMode="auto">
          <a:xfrm>
            <a:off x="7285038" y="4179888"/>
            <a:ext cx="1328737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COMMON </a:t>
            </a:r>
          </a:p>
          <a:p>
            <a:r>
              <a:rPr lang="en-US" sz="2000">
                <a:solidFill>
                  <a:srgbClr val="000000"/>
                </a:solidFill>
              </a:rPr>
              <a:t>PATHWAY</a:t>
            </a:r>
            <a:endParaRPr lang="en-US" sz="2800"/>
          </a:p>
        </p:txBody>
      </p:sp>
      <p:sp>
        <p:nvSpPr>
          <p:cNvPr id="102469" name="Rectangle 69"/>
          <p:cNvSpPr>
            <a:spLocks noChangeArrowheads="1"/>
          </p:cNvSpPr>
          <p:nvPr/>
        </p:nvSpPr>
        <p:spPr bwMode="auto">
          <a:xfrm>
            <a:off x="4056063" y="3559175"/>
            <a:ext cx="655637" cy="914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70" name="Rectangle 70"/>
          <p:cNvSpPr>
            <a:spLocks noChangeArrowheads="1"/>
          </p:cNvSpPr>
          <p:nvPr/>
        </p:nvSpPr>
        <p:spPr bwMode="auto">
          <a:xfrm>
            <a:off x="4132263" y="3619500"/>
            <a:ext cx="31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Va</a:t>
            </a:r>
            <a:endParaRPr lang="en-US" sz="2800"/>
          </a:p>
        </p:txBody>
      </p:sp>
      <p:sp>
        <p:nvSpPr>
          <p:cNvPr id="102471" name="Rectangle 71"/>
          <p:cNvSpPr>
            <a:spLocks noChangeArrowheads="1"/>
          </p:cNvSpPr>
          <p:nvPr/>
        </p:nvSpPr>
        <p:spPr bwMode="auto">
          <a:xfrm>
            <a:off x="4132263" y="3894138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Pl</a:t>
            </a:r>
            <a:endParaRPr lang="en-US" sz="2800"/>
          </a:p>
        </p:txBody>
      </p:sp>
      <p:sp>
        <p:nvSpPr>
          <p:cNvPr id="102472" name="Rectangle 72"/>
          <p:cNvSpPr>
            <a:spLocks noChangeArrowheads="1"/>
          </p:cNvSpPr>
          <p:nvPr/>
        </p:nvSpPr>
        <p:spPr bwMode="auto">
          <a:xfrm>
            <a:off x="4132263" y="4168775"/>
            <a:ext cx="374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Ca </a:t>
            </a:r>
            <a:endParaRPr lang="en-US" sz="2800"/>
          </a:p>
        </p:txBody>
      </p:sp>
      <p:sp>
        <p:nvSpPr>
          <p:cNvPr id="102473" name="Rectangle 73"/>
          <p:cNvSpPr>
            <a:spLocks noChangeArrowheads="1"/>
          </p:cNvSpPr>
          <p:nvPr/>
        </p:nvSpPr>
        <p:spPr bwMode="auto">
          <a:xfrm>
            <a:off x="4443413" y="4173538"/>
            <a:ext cx="190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2+</a:t>
            </a:r>
            <a:endParaRPr lang="en-US" sz="2800"/>
          </a:p>
        </p:txBody>
      </p:sp>
      <p:sp>
        <p:nvSpPr>
          <p:cNvPr id="102474" name="Rectangle 74"/>
          <p:cNvSpPr>
            <a:spLocks noChangeArrowheads="1"/>
          </p:cNvSpPr>
          <p:nvPr/>
        </p:nvSpPr>
        <p:spPr bwMode="auto">
          <a:xfrm>
            <a:off x="6977063" y="5803900"/>
            <a:ext cx="1020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75" name="Rectangle 75"/>
          <p:cNvSpPr>
            <a:spLocks noChangeArrowheads="1"/>
          </p:cNvSpPr>
          <p:nvPr/>
        </p:nvSpPr>
        <p:spPr bwMode="auto">
          <a:xfrm>
            <a:off x="7067550" y="5692775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thrombin</a:t>
            </a:r>
            <a:endParaRPr lang="en-US" sz="2800"/>
          </a:p>
        </p:txBody>
      </p:sp>
      <p:sp>
        <p:nvSpPr>
          <p:cNvPr id="102476" name="Text Box 76"/>
          <p:cNvSpPr txBox="1">
            <a:spLocks noChangeArrowheads="1"/>
          </p:cNvSpPr>
          <p:nvPr/>
        </p:nvSpPr>
        <p:spPr bwMode="auto">
          <a:xfrm>
            <a:off x="4805363" y="307975"/>
            <a:ext cx="2538412" cy="4667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Blood coagulation</a:t>
            </a:r>
          </a:p>
        </p:txBody>
      </p:sp>
      <p:sp>
        <p:nvSpPr>
          <p:cNvPr id="102477" name="Line 77"/>
          <p:cNvSpPr>
            <a:spLocks noChangeShapeType="1"/>
          </p:cNvSpPr>
          <p:nvPr/>
        </p:nvSpPr>
        <p:spPr bwMode="auto">
          <a:xfrm>
            <a:off x="1235075" y="12271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78" name="Line 78"/>
          <p:cNvSpPr>
            <a:spLocks noChangeShapeType="1"/>
          </p:cNvSpPr>
          <p:nvPr/>
        </p:nvSpPr>
        <p:spPr bwMode="auto">
          <a:xfrm>
            <a:off x="1508125" y="1978025"/>
            <a:ext cx="1227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79" name="Line 79"/>
          <p:cNvSpPr>
            <a:spLocks noChangeShapeType="1"/>
          </p:cNvSpPr>
          <p:nvPr/>
        </p:nvSpPr>
        <p:spPr bwMode="auto">
          <a:xfrm>
            <a:off x="1076325" y="547688"/>
            <a:ext cx="18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80" name="Rectangle 80"/>
          <p:cNvSpPr>
            <a:spLocks noChangeArrowheads="1"/>
          </p:cNvSpPr>
          <p:nvPr/>
        </p:nvSpPr>
        <p:spPr bwMode="auto">
          <a:xfrm>
            <a:off x="6875463" y="1109663"/>
            <a:ext cx="1401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Tissue factor</a:t>
            </a:r>
            <a:endParaRPr lang="en-US" sz="2800"/>
          </a:p>
        </p:txBody>
      </p:sp>
      <p:sp>
        <p:nvSpPr>
          <p:cNvPr id="102481" name="Rectangle 81"/>
          <p:cNvSpPr>
            <a:spLocks noChangeArrowheads="1"/>
          </p:cNvSpPr>
          <p:nvPr/>
        </p:nvSpPr>
        <p:spPr bwMode="auto">
          <a:xfrm>
            <a:off x="6875463" y="1384300"/>
            <a:ext cx="1697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(vessel damage)</a:t>
            </a:r>
            <a:endParaRPr lang="en-US" sz="2800"/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5345113" y="2032000"/>
            <a:ext cx="508000" cy="579438"/>
            <a:chOff x="3214" y="1280"/>
            <a:chExt cx="320" cy="365"/>
          </a:xfrm>
        </p:grpSpPr>
        <p:sp>
          <p:nvSpPr>
            <p:cNvPr id="102483" name="Rectangle 83"/>
            <p:cNvSpPr>
              <a:spLocks noChangeArrowheads="1"/>
            </p:cNvSpPr>
            <p:nvPr/>
          </p:nvSpPr>
          <p:spPr bwMode="auto">
            <a:xfrm>
              <a:off x="3214" y="1280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VIIa</a:t>
              </a:r>
              <a:endParaRPr lang="en-US" sz="2800"/>
            </a:p>
          </p:txBody>
        </p:sp>
        <p:sp>
          <p:nvSpPr>
            <p:cNvPr id="102484" name="Rectangle 84"/>
            <p:cNvSpPr>
              <a:spLocks noChangeArrowheads="1"/>
            </p:cNvSpPr>
            <p:nvPr/>
          </p:nvSpPr>
          <p:spPr bwMode="auto">
            <a:xfrm>
              <a:off x="3214" y="1453"/>
              <a:ext cx="2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Ca </a:t>
              </a:r>
              <a:endParaRPr lang="en-US" sz="2800"/>
            </a:p>
          </p:txBody>
        </p:sp>
        <p:sp>
          <p:nvSpPr>
            <p:cNvPr id="102485" name="Rectangle 85"/>
            <p:cNvSpPr>
              <a:spLocks noChangeArrowheads="1"/>
            </p:cNvSpPr>
            <p:nvPr/>
          </p:nvSpPr>
          <p:spPr bwMode="auto">
            <a:xfrm>
              <a:off x="3410" y="1456"/>
              <a:ext cx="1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2+</a:t>
              </a:r>
              <a:endParaRPr lang="en-US" sz="2800"/>
            </a:p>
          </p:txBody>
        </p:sp>
      </p:grpSp>
      <p:sp>
        <p:nvSpPr>
          <p:cNvPr id="102486" name="Rectangle 86"/>
          <p:cNvSpPr>
            <a:spLocks noChangeArrowheads="1"/>
          </p:cNvSpPr>
          <p:nvPr/>
        </p:nvSpPr>
        <p:spPr bwMode="auto">
          <a:xfrm>
            <a:off x="7539038" y="1984375"/>
            <a:ext cx="1477962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EXTRINSIC </a:t>
            </a:r>
          </a:p>
          <a:p>
            <a:r>
              <a:rPr lang="en-US" sz="2000">
                <a:solidFill>
                  <a:srgbClr val="000000"/>
                </a:solidFill>
              </a:rPr>
              <a:t>PATHWAY</a:t>
            </a:r>
            <a:endParaRPr lang="en-US" sz="2800"/>
          </a:p>
        </p:txBody>
      </p:sp>
      <p:sp>
        <p:nvSpPr>
          <p:cNvPr id="102487" name="Freeform 87"/>
          <p:cNvSpPr>
            <a:spLocks/>
          </p:cNvSpPr>
          <p:nvPr/>
        </p:nvSpPr>
        <p:spPr bwMode="auto">
          <a:xfrm rot="838647">
            <a:off x="5062538" y="1330325"/>
            <a:ext cx="1414462" cy="2224088"/>
          </a:xfrm>
          <a:custGeom>
            <a:avLst/>
            <a:gdLst/>
            <a:ahLst/>
            <a:cxnLst>
              <a:cxn ang="0">
                <a:pos x="86" y="727"/>
              </a:cxn>
              <a:cxn ang="0">
                <a:pos x="104" y="236"/>
              </a:cxn>
              <a:cxn ang="0">
                <a:pos x="713" y="0"/>
              </a:cxn>
            </a:cxnLst>
            <a:rect l="0" t="0" r="r" b="b"/>
            <a:pathLst>
              <a:path w="713" h="727">
                <a:moveTo>
                  <a:pt x="86" y="727"/>
                </a:moveTo>
                <a:cubicBezTo>
                  <a:pt x="43" y="542"/>
                  <a:pt x="0" y="357"/>
                  <a:pt x="104" y="236"/>
                </a:cubicBezTo>
                <a:cubicBezTo>
                  <a:pt x="208" y="115"/>
                  <a:pt x="610" y="41"/>
                  <a:pt x="71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88" name="Freeform 88"/>
          <p:cNvSpPr>
            <a:spLocks/>
          </p:cNvSpPr>
          <p:nvPr/>
        </p:nvSpPr>
        <p:spPr bwMode="auto">
          <a:xfrm>
            <a:off x="2422525" y="1338263"/>
            <a:ext cx="4546600" cy="523875"/>
          </a:xfrm>
          <a:custGeom>
            <a:avLst/>
            <a:gdLst/>
            <a:ahLst/>
            <a:cxnLst>
              <a:cxn ang="0">
                <a:pos x="0" y="330"/>
              </a:cxn>
              <a:cxn ang="0">
                <a:pos x="509" y="75"/>
              </a:cxn>
              <a:cxn ang="0">
                <a:pos x="2508" y="12"/>
              </a:cxn>
              <a:cxn ang="0">
                <a:pos x="2645" y="3"/>
              </a:cxn>
            </a:cxnLst>
            <a:rect l="0" t="0" r="r" b="b"/>
            <a:pathLst>
              <a:path w="2864" h="330">
                <a:moveTo>
                  <a:pt x="0" y="330"/>
                </a:moveTo>
                <a:cubicBezTo>
                  <a:pt x="45" y="229"/>
                  <a:pt x="91" y="128"/>
                  <a:pt x="509" y="75"/>
                </a:cubicBezTo>
                <a:cubicBezTo>
                  <a:pt x="927" y="22"/>
                  <a:pt x="2152" y="24"/>
                  <a:pt x="2508" y="12"/>
                </a:cubicBezTo>
                <a:cubicBezTo>
                  <a:pt x="2864" y="0"/>
                  <a:pt x="2622" y="4"/>
                  <a:pt x="2645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4594225" y="13970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VIIa</a:t>
            </a:r>
            <a:endParaRPr lang="en-US" sz="2800"/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4594225" y="1671638"/>
            <a:ext cx="374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Ca </a:t>
            </a:r>
            <a:endParaRPr lang="en-US" sz="2800"/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4905375" y="1676400"/>
            <a:ext cx="190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2+</a:t>
            </a:r>
            <a:endParaRPr lang="en-US" sz="2800"/>
          </a:p>
        </p:txBody>
      </p:sp>
      <p:grpSp>
        <p:nvGrpSpPr>
          <p:cNvPr id="13" name="Group 92"/>
          <p:cNvGrpSpPr>
            <a:grpSpLocks/>
          </p:cNvGrpSpPr>
          <p:nvPr/>
        </p:nvGrpSpPr>
        <p:grpSpPr bwMode="auto">
          <a:xfrm>
            <a:off x="3263900" y="4402138"/>
            <a:ext cx="1435100" cy="106362"/>
            <a:chOff x="1660" y="2683"/>
            <a:chExt cx="904" cy="67"/>
          </a:xfrm>
        </p:grpSpPr>
        <p:sp>
          <p:nvSpPr>
            <p:cNvPr id="102493" name="Line 93"/>
            <p:cNvSpPr>
              <a:spLocks noChangeShapeType="1"/>
            </p:cNvSpPr>
            <p:nvPr/>
          </p:nvSpPr>
          <p:spPr bwMode="auto">
            <a:xfrm>
              <a:off x="1660" y="2716"/>
              <a:ext cx="8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94" name="Freeform 94"/>
            <p:cNvSpPr>
              <a:spLocks/>
            </p:cNvSpPr>
            <p:nvPr/>
          </p:nvSpPr>
          <p:spPr bwMode="auto">
            <a:xfrm>
              <a:off x="2497" y="2683"/>
              <a:ext cx="67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7" y="33"/>
                </a:cxn>
                <a:cxn ang="0">
                  <a:pos x="0" y="0"/>
                </a:cxn>
                <a:cxn ang="0">
                  <a:pos x="0" y="67"/>
                </a:cxn>
              </a:cxnLst>
              <a:rect l="0" t="0" r="r" b="b"/>
              <a:pathLst>
                <a:path w="67" h="67">
                  <a:moveTo>
                    <a:pt x="0" y="67"/>
                  </a:moveTo>
                  <a:lnTo>
                    <a:pt x="67" y="33"/>
                  </a:lnTo>
                  <a:lnTo>
                    <a:pt x="0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95" name="Rectangle 95"/>
          <p:cNvSpPr>
            <a:spLocks noChangeArrowheads="1"/>
          </p:cNvSpPr>
          <p:nvPr/>
        </p:nvSpPr>
        <p:spPr bwMode="auto">
          <a:xfrm>
            <a:off x="296863" y="2236788"/>
            <a:ext cx="1406525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INTRINSIC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PATHWAY</a:t>
            </a:r>
            <a:endParaRPr lang="en-US" sz="2800" dirty="0"/>
          </a:p>
        </p:txBody>
      </p:sp>
      <p:sp>
        <p:nvSpPr>
          <p:cNvPr id="97" name="TextBox 96"/>
          <p:cNvSpPr txBox="1"/>
          <p:nvPr/>
        </p:nvSpPr>
        <p:spPr>
          <a:xfrm>
            <a:off x="285720" y="4929198"/>
            <a:ext cx="26471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 case study,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prothrombin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activation by </a:t>
            </a:r>
            <a:r>
              <a:rPr lang="en-GB" sz="2800" dirty="0" err="1" smtClean="0">
                <a:solidFill>
                  <a:srgbClr val="FF0000"/>
                </a:solidFill>
              </a:rPr>
              <a:t>FXa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8" name="Isosceles Triangle 97"/>
          <p:cNvSpPr/>
          <p:nvPr/>
        </p:nvSpPr>
        <p:spPr>
          <a:xfrm>
            <a:off x="1000100" y="2928934"/>
            <a:ext cx="6072230" cy="207170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6" name="Oval 54"/>
          <p:cNvSpPr>
            <a:spLocks noChangeArrowheads="1"/>
          </p:cNvSpPr>
          <p:nvPr/>
        </p:nvSpPr>
        <p:spPr bwMode="auto">
          <a:xfrm>
            <a:off x="909638" y="935038"/>
            <a:ext cx="7215187" cy="5527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b="0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241425" y="2797175"/>
            <a:ext cx="1993900" cy="1270000"/>
            <a:chOff x="782" y="1672"/>
            <a:chExt cx="1256" cy="800"/>
          </a:xfrm>
        </p:grpSpPr>
        <p:sp>
          <p:nvSpPr>
            <p:cNvPr id="23591" name="Oval 39"/>
            <p:cNvSpPr>
              <a:spLocks noChangeArrowheads="1"/>
            </p:cNvSpPr>
            <p:nvPr/>
          </p:nvSpPr>
          <p:spPr bwMode="auto">
            <a:xfrm>
              <a:off x="782" y="1672"/>
              <a:ext cx="1256" cy="8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 b="0"/>
            </a:p>
          </p:txBody>
        </p: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1579" y="182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FX</a:t>
              </a:r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987" y="1819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FIXa</a:t>
              </a:r>
            </a:p>
          </p:txBody>
        </p:sp>
        <p:sp>
          <p:nvSpPr>
            <p:cNvPr id="23593" name="Text Box 41"/>
            <p:cNvSpPr txBox="1">
              <a:spLocks noChangeArrowheads="1"/>
            </p:cNvSpPr>
            <p:nvPr/>
          </p:nvSpPr>
          <p:spPr bwMode="auto">
            <a:xfrm>
              <a:off x="1196" y="2050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FVIIIa</a:t>
              </a:r>
            </a:p>
          </p:txBody>
        </p:sp>
      </p:grp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0" y="24733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FIXa</a:t>
            </a:r>
          </a:p>
        </p:txBody>
      </p:sp>
      <p:sp>
        <p:nvSpPr>
          <p:cNvPr id="23588" name="Freeform 36"/>
          <p:cNvSpPr>
            <a:spLocks/>
          </p:cNvSpPr>
          <p:nvPr/>
        </p:nvSpPr>
        <p:spPr bwMode="auto">
          <a:xfrm>
            <a:off x="287338" y="3014663"/>
            <a:ext cx="1212850" cy="700087"/>
          </a:xfrm>
          <a:custGeom>
            <a:avLst/>
            <a:gdLst/>
            <a:ahLst/>
            <a:cxnLst>
              <a:cxn ang="0">
                <a:pos x="764" y="246"/>
              </a:cxn>
              <a:cxn ang="0">
                <a:pos x="245" y="400"/>
              </a:cxn>
              <a:cxn ang="0">
                <a:pos x="0" y="0"/>
              </a:cxn>
            </a:cxnLst>
            <a:rect l="0" t="0" r="r" b="b"/>
            <a:pathLst>
              <a:path w="764" h="441">
                <a:moveTo>
                  <a:pt x="764" y="246"/>
                </a:moveTo>
                <a:cubicBezTo>
                  <a:pt x="568" y="343"/>
                  <a:pt x="372" y="441"/>
                  <a:pt x="245" y="400"/>
                </a:cubicBezTo>
                <a:cubicBezTo>
                  <a:pt x="118" y="359"/>
                  <a:pt x="42" y="67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5" name="Freeform 43"/>
          <p:cNvSpPr>
            <a:spLocks/>
          </p:cNvSpPr>
          <p:nvPr/>
        </p:nvSpPr>
        <p:spPr bwMode="auto">
          <a:xfrm>
            <a:off x="3059113" y="2495550"/>
            <a:ext cx="1544637" cy="663575"/>
          </a:xfrm>
          <a:custGeom>
            <a:avLst/>
            <a:gdLst/>
            <a:ahLst/>
            <a:cxnLst>
              <a:cxn ang="0">
                <a:pos x="973" y="363"/>
              </a:cxn>
              <a:cxn ang="0">
                <a:pos x="482" y="9"/>
              </a:cxn>
              <a:cxn ang="0">
                <a:pos x="0" y="418"/>
              </a:cxn>
            </a:cxnLst>
            <a:rect l="0" t="0" r="r" b="b"/>
            <a:pathLst>
              <a:path w="973" h="418">
                <a:moveTo>
                  <a:pt x="973" y="363"/>
                </a:moveTo>
                <a:cubicBezTo>
                  <a:pt x="808" y="181"/>
                  <a:pt x="644" y="0"/>
                  <a:pt x="482" y="9"/>
                </a:cubicBezTo>
                <a:cubicBezTo>
                  <a:pt x="320" y="18"/>
                  <a:pt x="80" y="348"/>
                  <a:pt x="0" y="41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3402013" y="2009775"/>
            <a:ext cx="7096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FXa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578100" y="4986338"/>
            <a:ext cx="4198938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/>
              <a:t>Platelet membrane phospholipid </a:t>
            </a:r>
          </a:p>
          <a:p>
            <a:pPr algn="ctr"/>
            <a:r>
              <a:rPr lang="en-US" sz="2400" b="0"/>
              <a:t>surface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033463" y="179388"/>
            <a:ext cx="6413500" cy="466725"/>
          </a:xfrm>
          <a:prstGeom prst="rect">
            <a:avLst/>
          </a:prstGeom>
          <a:solidFill>
            <a:srgbClr val="3A56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bg1"/>
                </a:solidFill>
              </a:rPr>
              <a:t>Role of Platelet in Accelerating Blood Coagulation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727200" y="287178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2398713" y="286543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Oval 2"/>
          <p:cNvSpPr>
            <a:spLocks noChangeArrowheads="1"/>
          </p:cNvSpPr>
          <p:nvPr/>
        </p:nvSpPr>
        <p:spPr bwMode="auto">
          <a:xfrm>
            <a:off x="909638" y="935038"/>
            <a:ext cx="7215187" cy="5527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41425" y="2797175"/>
            <a:ext cx="1993900" cy="1270000"/>
            <a:chOff x="782" y="1672"/>
            <a:chExt cx="1256" cy="800"/>
          </a:xfrm>
        </p:grpSpPr>
        <p:sp>
          <p:nvSpPr>
            <p:cNvPr id="107524" name="Oval 4"/>
            <p:cNvSpPr>
              <a:spLocks noChangeArrowheads="1"/>
            </p:cNvSpPr>
            <p:nvPr/>
          </p:nvSpPr>
          <p:spPr bwMode="auto">
            <a:xfrm>
              <a:off x="782" y="1672"/>
              <a:ext cx="1256" cy="8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 b="0"/>
            </a:p>
          </p:txBody>
        </p:sp>
        <p:sp>
          <p:nvSpPr>
            <p:cNvPr id="107525" name="Text Box 5"/>
            <p:cNvSpPr txBox="1">
              <a:spLocks noChangeArrowheads="1"/>
            </p:cNvSpPr>
            <p:nvPr/>
          </p:nvSpPr>
          <p:spPr bwMode="auto">
            <a:xfrm>
              <a:off x="1579" y="182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FX</a:t>
              </a:r>
            </a:p>
          </p:txBody>
        </p:sp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987" y="1819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FIXa</a:t>
              </a:r>
            </a:p>
          </p:txBody>
        </p:sp>
        <p:sp>
          <p:nvSpPr>
            <p:cNvPr id="107527" name="Text Box 7"/>
            <p:cNvSpPr txBox="1">
              <a:spLocks noChangeArrowheads="1"/>
            </p:cNvSpPr>
            <p:nvPr/>
          </p:nvSpPr>
          <p:spPr bwMode="auto">
            <a:xfrm>
              <a:off x="1196" y="2050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FVIIIa</a:t>
              </a:r>
            </a:p>
          </p:txBody>
        </p:sp>
      </p:grp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4237038" y="2776538"/>
            <a:ext cx="1993900" cy="1270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b="0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5402263" y="3014663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FII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4562475" y="30099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FXa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894263" y="3376613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FVa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0" y="24733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FIXa</a:t>
            </a:r>
          </a:p>
        </p:txBody>
      </p:sp>
      <p:sp>
        <p:nvSpPr>
          <p:cNvPr id="107533" name="Freeform 13"/>
          <p:cNvSpPr>
            <a:spLocks/>
          </p:cNvSpPr>
          <p:nvPr/>
        </p:nvSpPr>
        <p:spPr bwMode="auto">
          <a:xfrm>
            <a:off x="287338" y="3014663"/>
            <a:ext cx="1212850" cy="700087"/>
          </a:xfrm>
          <a:custGeom>
            <a:avLst/>
            <a:gdLst/>
            <a:ahLst/>
            <a:cxnLst>
              <a:cxn ang="0">
                <a:pos x="764" y="246"/>
              </a:cxn>
              <a:cxn ang="0">
                <a:pos x="245" y="400"/>
              </a:cxn>
              <a:cxn ang="0">
                <a:pos x="0" y="0"/>
              </a:cxn>
            </a:cxnLst>
            <a:rect l="0" t="0" r="r" b="b"/>
            <a:pathLst>
              <a:path w="764" h="441">
                <a:moveTo>
                  <a:pt x="764" y="246"/>
                </a:moveTo>
                <a:cubicBezTo>
                  <a:pt x="568" y="343"/>
                  <a:pt x="372" y="441"/>
                  <a:pt x="245" y="400"/>
                </a:cubicBezTo>
                <a:cubicBezTo>
                  <a:pt x="118" y="359"/>
                  <a:pt x="42" y="67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7534" name="Freeform 14"/>
          <p:cNvSpPr>
            <a:spLocks/>
          </p:cNvSpPr>
          <p:nvPr/>
        </p:nvSpPr>
        <p:spPr bwMode="auto">
          <a:xfrm>
            <a:off x="3059113" y="2495550"/>
            <a:ext cx="1544637" cy="663575"/>
          </a:xfrm>
          <a:custGeom>
            <a:avLst/>
            <a:gdLst/>
            <a:ahLst/>
            <a:cxnLst>
              <a:cxn ang="0">
                <a:pos x="973" y="363"/>
              </a:cxn>
              <a:cxn ang="0">
                <a:pos x="482" y="9"/>
              </a:cxn>
              <a:cxn ang="0">
                <a:pos x="0" y="418"/>
              </a:cxn>
            </a:cxnLst>
            <a:rect l="0" t="0" r="r" b="b"/>
            <a:pathLst>
              <a:path w="973" h="418">
                <a:moveTo>
                  <a:pt x="973" y="363"/>
                </a:moveTo>
                <a:cubicBezTo>
                  <a:pt x="808" y="181"/>
                  <a:pt x="644" y="0"/>
                  <a:pt x="482" y="9"/>
                </a:cubicBezTo>
                <a:cubicBezTo>
                  <a:pt x="320" y="18"/>
                  <a:pt x="80" y="348"/>
                  <a:pt x="0" y="41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402013" y="2009775"/>
            <a:ext cx="7096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FXa</a:t>
            </a:r>
          </a:p>
        </p:txBody>
      </p:sp>
      <p:sp>
        <p:nvSpPr>
          <p:cNvPr id="107536" name="Freeform 16"/>
          <p:cNvSpPr>
            <a:spLocks/>
          </p:cNvSpPr>
          <p:nvPr/>
        </p:nvSpPr>
        <p:spPr bwMode="auto">
          <a:xfrm>
            <a:off x="6061075" y="1630363"/>
            <a:ext cx="2295525" cy="1865312"/>
          </a:xfrm>
          <a:custGeom>
            <a:avLst/>
            <a:gdLst/>
            <a:ahLst/>
            <a:cxnLst>
              <a:cxn ang="0">
                <a:pos x="1036" y="0"/>
              </a:cxn>
              <a:cxn ang="0">
                <a:pos x="891" y="782"/>
              </a:cxn>
              <a:cxn ang="0">
                <a:pos x="0" y="782"/>
              </a:cxn>
            </a:cxnLst>
            <a:rect l="0" t="0" r="r" b="b"/>
            <a:pathLst>
              <a:path w="1064" h="912">
                <a:moveTo>
                  <a:pt x="1036" y="0"/>
                </a:moveTo>
                <a:cubicBezTo>
                  <a:pt x="1050" y="326"/>
                  <a:pt x="1064" y="652"/>
                  <a:pt x="891" y="782"/>
                </a:cubicBezTo>
                <a:cubicBezTo>
                  <a:pt x="718" y="912"/>
                  <a:pt x="148" y="782"/>
                  <a:pt x="0" y="782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7500938" y="979488"/>
            <a:ext cx="162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thrombin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2578100" y="4986338"/>
            <a:ext cx="4198938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/>
              <a:t>Platelet membrane phospholipid </a:t>
            </a:r>
          </a:p>
          <a:p>
            <a:pPr algn="ctr"/>
            <a:r>
              <a:rPr lang="en-US" sz="2400" b="0"/>
              <a:t>surface</a:t>
            </a: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1727200" y="287178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4779963" y="280828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398713" y="286543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5453063" y="284480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Ca </a:t>
            </a:r>
            <a:r>
              <a:rPr lang="en-US" sz="1400" b="0" baseline="30000"/>
              <a:t>2+</a:t>
            </a:r>
            <a:endParaRPr lang="en-US" sz="1400" b="0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5956300" y="4810125"/>
            <a:ext cx="30257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0"/>
              <a:t>FVa,</a:t>
            </a:r>
          </a:p>
          <a:p>
            <a:pPr algn="r"/>
            <a:r>
              <a:rPr lang="en-US" sz="2400" b="0"/>
              <a:t>FVIIIa,</a:t>
            </a:r>
          </a:p>
          <a:p>
            <a:pPr algn="r"/>
            <a:r>
              <a:rPr lang="en-US" sz="2400" b="0"/>
              <a:t>platelets</a:t>
            </a:r>
          </a:p>
          <a:p>
            <a:pPr algn="r"/>
            <a:r>
              <a:rPr lang="en-US" sz="2400" b="0"/>
              <a:t>accelerate thrombin</a:t>
            </a:r>
          </a:p>
          <a:p>
            <a:pPr algn="r"/>
            <a:r>
              <a:rPr lang="en-US" sz="2400" b="0"/>
              <a:t>generation 10, 000 fold</a:t>
            </a:r>
          </a:p>
        </p:txBody>
      </p:sp>
      <p:sp>
        <p:nvSpPr>
          <p:cNvPr id="25" name="Oval 24"/>
          <p:cNvSpPr/>
          <p:nvPr/>
        </p:nvSpPr>
        <p:spPr>
          <a:xfrm>
            <a:off x="4572000" y="2428868"/>
            <a:ext cx="1500198" cy="2000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1033463" y="179388"/>
            <a:ext cx="6413500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bg1"/>
                </a:solidFill>
              </a:rPr>
              <a:t>Role of Platelet in Accelerating Blood Coagulation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FXa</a:t>
            </a:r>
            <a:r>
              <a:rPr lang="en-GB" dirty="0" smtClean="0"/>
              <a:t> activation of </a:t>
            </a:r>
            <a:r>
              <a:rPr lang="en-GB" dirty="0" err="1" smtClean="0"/>
              <a:t>prothrombin</a:t>
            </a:r>
            <a:endParaRPr lang="en-GB" dirty="0"/>
          </a:p>
        </p:txBody>
      </p:sp>
      <p:grpSp>
        <p:nvGrpSpPr>
          <p:cNvPr id="3434" name="Group 3433"/>
          <p:cNvGrpSpPr/>
          <p:nvPr/>
        </p:nvGrpSpPr>
        <p:grpSpPr>
          <a:xfrm rot="1696864">
            <a:off x="1244125" y="4761098"/>
            <a:ext cx="857256" cy="642942"/>
            <a:chOff x="1214414" y="2000240"/>
            <a:chExt cx="785818" cy="428628"/>
          </a:xfrm>
        </p:grpSpPr>
        <p:sp>
          <p:nvSpPr>
            <p:cNvPr id="3432" name="Oval 3431"/>
            <p:cNvSpPr/>
            <p:nvPr/>
          </p:nvSpPr>
          <p:spPr>
            <a:xfrm>
              <a:off x="1214414" y="200024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33" name="Left Arrow 3432"/>
            <p:cNvSpPr/>
            <p:nvPr/>
          </p:nvSpPr>
          <p:spPr>
            <a:xfrm>
              <a:off x="1571604" y="2071678"/>
              <a:ext cx="428628" cy="285752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52" name="Group 3451"/>
          <p:cNvGrpSpPr/>
          <p:nvPr/>
        </p:nvGrpSpPr>
        <p:grpSpPr>
          <a:xfrm>
            <a:off x="2500298" y="4568619"/>
            <a:ext cx="830354" cy="762786"/>
            <a:chOff x="2553818" y="2207397"/>
            <a:chExt cx="830354" cy="762786"/>
          </a:xfrm>
        </p:grpSpPr>
        <p:sp>
          <p:nvSpPr>
            <p:cNvPr id="3435" name="Rounded Rectangle 3434"/>
            <p:cNvSpPr/>
            <p:nvPr/>
          </p:nvSpPr>
          <p:spPr>
            <a:xfrm rot="7942146">
              <a:off x="2996346" y="2509635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6" name="Rounded Rectangle 3435"/>
            <p:cNvSpPr/>
            <p:nvPr/>
          </p:nvSpPr>
          <p:spPr>
            <a:xfrm rot="7942146">
              <a:off x="2698391" y="2459082"/>
              <a:ext cx="366528" cy="6556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8" name="Oval 3437"/>
            <p:cNvSpPr/>
            <p:nvPr/>
          </p:nvSpPr>
          <p:spPr>
            <a:xfrm rot="18767630">
              <a:off x="2991263" y="2243116"/>
              <a:ext cx="428628" cy="3571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53" name="Group 3452"/>
          <p:cNvGrpSpPr/>
          <p:nvPr/>
        </p:nvGrpSpPr>
        <p:grpSpPr>
          <a:xfrm>
            <a:off x="6929454" y="4643446"/>
            <a:ext cx="654706" cy="409141"/>
            <a:chOff x="5076179" y="2420569"/>
            <a:chExt cx="654706" cy="409141"/>
          </a:xfrm>
        </p:grpSpPr>
        <p:sp>
          <p:nvSpPr>
            <p:cNvPr id="3441" name="Rounded Rectangle 3440"/>
            <p:cNvSpPr/>
            <p:nvPr/>
          </p:nvSpPr>
          <p:spPr>
            <a:xfrm rot="5698868">
              <a:off x="5389477" y="2339381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2" name="Rounded Rectangle 3441"/>
            <p:cNvSpPr/>
            <p:nvPr/>
          </p:nvSpPr>
          <p:spPr>
            <a:xfrm rot="5698868">
              <a:off x="5234906" y="2333731"/>
              <a:ext cx="337252" cy="6547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5" name="Group 3444"/>
          <p:cNvGrpSpPr/>
          <p:nvPr/>
        </p:nvGrpSpPr>
        <p:grpSpPr>
          <a:xfrm rot="18329017">
            <a:off x="5490623" y="4629197"/>
            <a:ext cx="420009" cy="542582"/>
            <a:chOff x="6473516" y="1957724"/>
            <a:chExt cx="420009" cy="542582"/>
          </a:xfrm>
        </p:grpSpPr>
        <p:sp>
          <p:nvSpPr>
            <p:cNvPr id="3443" name="Oval 3442"/>
            <p:cNvSpPr/>
            <p:nvPr/>
          </p:nvSpPr>
          <p:spPr>
            <a:xfrm rot="18524218">
              <a:off x="6438115" y="1993125"/>
              <a:ext cx="490811" cy="42000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4" name="Isosceles Triangle 3443"/>
            <p:cNvSpPr/>
            <p:nvPr/>
          </p:nvSpPr>
          <p:spPr>
            <a:xfrm>
              <a:off x="6572264" y="2285992"/>
              <a:ext cx="214314" cy="21431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47" name="TextBox 3446"/>
          <p:cNvSpPr txBox="1"/>
          <p:nvPr/>
        </p:nvSpPr>
        <p:spPr>
          <a:xfrm>
            <a:off x="1214414" y="4739263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FXa</a:t>
            </a:r>
            <a:endParaRPr lang="en-GB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48" name="TextBox 3447"/>
          <p:cNvSpPr txBox="1"/>
          <p:nvPr/>
        </p:nvSpPr>
        <p:spPr>
          <a:xfrm>
            <a:off x="2071670" y="5497313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prothrombin</a:t>
            </a:r>
            <a:endParaRPr lang="en-GB" b="1" dirty="0"/>
          </a:p>
        </p:txBody>
      </p:sp>
      <p:sp>
        <p:nvSpPr>
          <p:cNvPr id="3449" name="TextBox 3448"/>
          <p:cNvSpPr txBox="1"/>
          <p:nvPr/>
        </p:nvSpPr>
        <p:spPr>
          <a:xfrm>
            <a:off x="5276820" y="5497313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thrombin</a:t>
            </a:r>
            <a:endParaRPr lang="en-GB" b="1" dirty="0"/>
          </a:p>
        </p:txBody>
      </p:sp>
      <p:sp>
        <p:nvSpPr>
          <p:cNvPr id="3462" name="TextBox 3461"/>
          <p:cNvSpPr txBox="1"/>
          <p:nvPr/>
        </p:nvSpPr>
        <p:spPr>
          <a:xfrm>
            <a:off x="2071670" y="464005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+</a:t>
            </a:r>
            <a:endParaRPr lang="en-GB" sz="3600" dirty="0"/>
          </a:p>
        </p:txBody>
      </p:sp>
      <p:cxnSp>
        <p:nvCxnSpPr>
          <p:cNvPr id="3464" name="Straight Arrow Connector 3463"/>
          <p:cNvCxnSpPr/>
          <p:nvPr/>
        </p:nvCxnSpPr>
        <p:spPr>
          <a:xfrm>
            <a:off x="3786182" y="499724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65" name="TextBox 3464"/>
          <p:cNvSpPr txBox="1"/>
          <p:nvPr/>
        </p:nvSpPr>
        <p:spPr>
          <a:xfrm>
            <a:off x="6215074" y="457200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+</a:t>
            </a:r>
            <a:endParaRPr lang="en-GB" sz="3600" dirty="0"/>
          </a:p>
        </p:txBody>
      </p:sp>
      <p:sp>
        <p:nvSpPr>
          <p:cNvPr id="3466" name="TextBox 3465"/>
          <p:cNvSpPr txBox="1"/>
          <p:nvPr/>
        </p:nvSpPr>
        <p:spPr>
          <a:xfrm>
            <a:off x="6858016" y="5429264"/>
            <a:ext cx="1062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inactive </a:t>
            </a:r>
          </a:p>
          <a:p>
            <a:r>
              <a:rPr lang="en-GB" dirty="0" smtClean="0"/>
              <a:t>fragment</a:t>
            </a:r>
            <a:endParaRPr lang="en-GB" dirty="0"/>
          </a:p>
        </p:txBody>
      </p:sp>
      <p:grpSp>
        <p:nvGrpSpPr>
          <p:cNvPr id="3489" name="Group 3488"/>
          <p:cNvGrpSpPr/>
          <p:nvPr/>
        </p:nvGrpSpPr>
        <p:grpSpPr>
          <a:xfrm>
            <a:off x="3357554" y="1857364"/>
            <a:ext cx="2416049" cy="1410501"/>
            <a:chOff x="3357554" y="1857364"/>
            <a:chExt cx="2416049" cy="1410501"/>
          </a:xfrm>
        </p:grpSpPr>
        <p:sp>
          <p:nvSpPr>
            <p:cNvPr id="3479" name="TextBox 3478"/>
            <p:cNvSpPr txBox="1"/>
            <p:nvPr/>
          </p:nvSpPr>
          <p:spPr>
            <a:xfrm>
              <a:off x="3357554" y="2252202"/>
              <a:ext cx="13812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K</a:t>
              </a:r>
              <a:r>
                <a:rPr lang="en-GB" sz="2000" baseline="-25000" dirty="0" smtClean="0"/>
                <a:t>m</a:t>
              </a:r>
              <a:r>
                <a:rPr lang="en-GB" sz="2000" dirty="0" smtClean="0"/>
                <a:t> = </a:t>
              </a:r>
              <a:r>
                <a:rPr lang="en-GB" sz="2000" dirty="0" smtClean="0">
                  <a:latin typeface="Symbol" pitchFamily="18" charset="2"/>
                </a:rPr>
                <a:t>84 </a:t>
              </a:r>
              <a:r>
                <a:rPr lang="en-GB" sz="2000" dirty="0" err="1" smtClean="0">
                  <a:latin typeface="Symbol" pitchFamily="18" charset="2"/>
                </a:rPr>
                <a:t>m</a:t>
              </a:r>
              <a:r>
                <a:rPr lang="en-GB" sz="2000" dirty="0" err="1" smtClean="0"/>
                <a:t>M</a:t>
              </a:r>
              <a:endParaRPr lang="en-GB" sz="2000" dirty="0" smtClean="0"/>
            </a:p>
            <a:p>
              <a:endParaRPr lang="en-GB" sz="2000" dirty="0" smtClean="0"/>
            </a:p>
            <a:p>
              <a:endParaRPr lang="en-GB" sz="2000" dirty="0"/>
            </a:p>
          </p:txBody>
        </p:sp>
        <p:sp>
          <p:nvSpPr>
            <p:cNvPr id="3483" name="TextBox 3482"/>
            <p:cNvSpPr txBox="1"/>
            <p:nvPr/>
          </p:nvSpPr>
          <p:spPr>
            <a:xfrm>
              <a:off x="4500562" y="1857364"/>
              <a:ext cx="1273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low affinity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90" name="Group 3489"/>
          <p:cNvGrpSpPr/>
          <p:nvPr/>
        </p:nvGrpSpPr>
        <p:grpSpPr>
          <a:xfrm>
            <a:off x="3416052" y="2428868"/>
            <a:ext cx="3887651" cy="723510"/>
            <a:chOff x="3416052" y="2428868"/>
            <a:chExt cx="3887651" cy="723510"/>
          </a:xfrm>
        </p:grpSpPr>
        <p:sp>
          <p:nvSpPr>
            <p:cNvPr id="3480" name="TextBox 3479"/>
            <p:cNvSpPr txBox="1"/>
            <p:nvPr/>
          </p:nvSpPr>
          <p:spPr>
            <a:xfrm>
              <a:off x="3416052" y="2752268"/>
              <a:ext cx="1798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baseline="-25000" dirty="0" smtClean="0"/>
                <a:t>  </a:t>
              </a:r>
              <a:r>
                <a:rPr lang="en-GB" sz="2000" dirty="0" smtClean="0"/>
                <a:t> =  0.011 s</a:t>
              </a:r>
              <a:r>
                <a:rPr lang="en-GB" sz="2000" baseline="30000" dirty="0" smtClean="0"/>
                <a:t>-1</a:t>
              </a:r>
              <a:endParaRPr lang="en-GB" sz="2000" baseline="30000" dirty="0"/>
            </a:p>
          </p:txBody>
        </p:sp>
        <p:sp>
          <p:nvSpPr>
            <p:cNvPr id="3484" name="TextBox 3483"/>
            <p:cNvSpPr txBox="1"/>
            <p:nvPr/>
          </p:nvSpPr>
          <p:spPr>
            <a:xfrm>
              <a:off x="5072066" y="2428868"/>
              <a:ext cx="2231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low turnover number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91" name="Group 3490"/>
          <p:cNvGrpSpPr/>
          <p:nvPr/>
        </p:nvGrpSpPr>
        <p:grpSpPr>
          <a:xfrm>
            <a:off x="3357554" y="3000372"/>
            <a:ext cx="4002151" cy="962484"/>
            <a:chOff x="3357554" y="3000372"/>
            <a:chExt cx="4002151" cy="962484"/>
          </a:xfrm>
        </p:grpSpPr>
        <p:sp>
          <p:nvSpPr>
            <p:cNvPr id="3481" name="TextBox 3480"/>
            <p:cNvSpPr txBox="1"/>
            <p:nvPr/>
          </p:nvSpPr>
          <p:spPr>
            <a:xfrm>
              <a:off x="3357554" y="3357562"/>
              <a:ext cx="3357586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dirty="0" smtClean="0"/>
                <a:t>/K</a:t>
              </a:r>
              <a:r>
                <a:rPr lang="en-GB" sz="2000" baseline="-25000" dirty="0" smtClean="0"/>
                <a:t>m      </a:t>
              </a:r>
              <a:r>
                <a:rPr lang="en-GB" sz="2000" dirty="0" smtClean="0"/>
                <a:t>0.135 x 10</a:t>
              </a:r>
              <a:r>
                <a:rPr lang="en-GB" sz="2000" baseline="30000" dirty="0" smtClean="0"/>
                <a:t>3</a:t>
              </a:r>
              <a:r>
                <a:rPr lang="en-GB" sz="2000" dirty="0" smtClean="0"/>
                <a:t> (M x s)</a:t>
              </a:r>
              <a:r>
                <a:rPr lang="en-GB" sz="2000" baseline="30000" dirty="0" smtClean="0"/>
                <a:t>-1</a:t>
              </a:r>
            </a:p>
            <a:p>
              <a:endParaRPr lang="en-GB" sz="2000" baseline="30000" dirty="0"/>
            </a:p>
          </p:txBody>
        </p:sp>
        <p:sp>
          <p:nvSpPr>
            <p:cNvPr id="3485" name="TextBox 3484"/>
            <p:cNvSpPr txBox="1"/>
            <p:nvPr/>
          </p:nvSpPr>
          <p:spPr>
            <a:xfrm>
              <a:off x="5857884" y="3000372"/>
              <a:ext cx="1501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low efficiency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FXa</a:t>
            </a:r>
            <a:r>
              <a:rPr lang="en-GB" dirty="0" smtClean="0"/>
              <a:t> activation of </a:t>
            </a:r>
            <a:r>
              <a:rPr lang="en-GB" dirty="0" err="1" smtClean="0"/>
              <a:t>prothrombin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 err="1" smtClean="0"/>
              <a:t>FVa</a:t>
            </a:r>
            <a:endParaRPr lang="en-GB" dirty="0"/>
          </a:p>
        </p:txBody>
      </p:sp>
      <p:grpSp>
        <p:nvGrpSpPr>
          <p:cNvPr id="3" name="Group 3433"/>
          <p:cNvGrpSpPr/>
          <p:nvPr/>
        </p:nvGrpSpPr>
        <p:grpSpPr>
          <a:xfrm rot="1696864">
            <a:off x="101117" y="4761098"/>
            <a:ext cx="857256" cy="642942"/>
            <a:chOff x="1214414" y="2000240"/>
            <a:chExt cx="785818" cy="428628"/>
          </a:xfrm>
        </p:grpSpPr>
        <p:sp>
          <p:nvSpPr>
            <p:cNvPr id="3432" name="Oval 3431"/>
            <p:cNvSpPr/>
            <p:nvPr/>
          </p:nvSpPr>
          <p:spPr>
            <a:xfrm>
              <a:off x="1214414" y="200024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33" name="Left Arrow 3432"/>
            <p:cNvSpPr/>
            <p:nvPr/>
          </p:nvSpPr>
          <p:spPr>
            <a:xfrm>
              <a:off x="1571604" y="2071678"/>
              <a:ext cx="428628" cy="285752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" name="Group 3451"/>
          <p:cNvGrpSpPr/>
          <p:nvPr/>
        </p:nvGrpSpPr>
        <p:grpSpPr>
          <a:xfrm>
            <a:off x="1071538" y="4523602"/>
            <a:ext cx="830354" cy="762786"/>
            <a:chOff x="2553818" y="2207397"/>
            <a:chExt cx="830354" cy="762786"/>
          </a:xfrm>
        </p:grpSpPr>
        <p:sp>
          <p:nvSpPr>
            <p:cNvPr id="3435" name="Rounded Rectangle 3434"/>
            <p:cNvSpPr/>
            <p:nvPr/>
          </p:nvSpPr>
          <p:spPr>
            <a:xfrm rot="7942146">
              <a:off x="2996346" y="2509635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6" name="Rounded Rectangle 3435"/>
            <p:cNvSpPr/>
            <p:nvPr/>
          </p:nvSpPr>
          <p:spPr>
            <a:xfrm rot="7942146">
              <a:off x="2698391" y="2459082"/>
              <a:ext cx="366528" cy="6556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8" name="Oval 3437"/>
            <p:cNvSpPr/>
            <p:nvPr/>
          </p:nvSpPr>
          <p:spPr>
            <a:xfrm rot="18767630">
              <a:off x="2991263" y="2243116"/>
              <a:ext cx="428628" cy="3571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3452"/>
          <p:cNvGrpSpPr/>
          <p:nvPr/>
        </p:nvGrpSpPr>
        <p:grpSpPr>
          <a:xfrm>
            <a:off x="8153128" y="4643446"/>
            <a:ext cx="654706" cy="409141"/>
            <a:chOff x="5076179" y="2420569"/>
            <a:chExt cx="654706" cy="409141"/>
          </a:xfrm>
        </p:grpSpPr>
        <p:sp>
          <p:nvSpPr>
            <p:cNvPr id="3441" name="Rounded Rectangle 3440"/>
            <p:cNvSpPr/>
            <p:nvPr/>
          </p:nvSpPr>
          <p:spPr>
            <a:xfrm rot="5698868">
              <a:off x="5389477" y="2339381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2" name="Rounded Rectangle 3441"/>
            <p:cNvSpPr/>
            <p:nvPr/>
          </p:nvSpPr>
          <p:spPr>
            <a:xfrm rot="5698868">
              <a:off x="5234906" y="2333731"/>
              <a:ext cx="337252" cy="6547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3444"/>
          <p:cNvGrpSpPr/>
          <p:nvPr/>
        </p:nvGrpSpPr>
        <p:grpSpPr>
          <a:xfrm rot="18329017">
            <a:off x="7162458" y="4629197"/>
            <a:ext cx="420009" cy="542582"/>
            <a:chOff x="6473516" y="1957724"/>
            <a:chExt cx="420009" cy="542582"/>
          </a:xfrm>
        </p:grpSpPr>
        <p:sp>
          <p:nvSpPr>
            <p:cNvPr id="3443" name="Oval 3442"/>
            <p:cNvSpPr/>
            <p:nvPr/>
          </p:nvSpPr>
          <p:spPr>
            <a:xfrm rot="18524218">
              <a:off x="6438115" y="1993125"/>
              <a:ext cx="490811" cy="42000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4" name="Isosceles Triangle 3443"/>
            <p:cNvSpPr/>
            <p:nvPr/>
          </p:nvSpPr>
          <p:spPr>
            <a:xfrm>
              <a:off x="6572264" y="2285992"/>
              <a:ext cx="214314" cy="21431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47" name="TextBox 3446"/>
          <p:cNvSpPr txBox="1"/>
          <p:nvPr/>
        </p:nvSpPr>
        <p:spPr>
          <a:xfrm>
            <a:off x="71406" y="4739263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48" name="TextBox 3447"/>
          <p:cNvSpPr txBox="1"/>
          <p:nvPr/>
        </p:nvSpPr>
        <p:spPr>
          <a:xfrm>
            <a:off x="857224" y="5500702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prothrombin</a:t>
            </a:r>
            <a:endParaRPr lang="en-GB" b="1" dirty="0"/>
          </a:p>
        </p:txBody>
      </p:sp>
      <p:sp>
        <p:nvSpPr>
          <p:cNvPr id="3449" name="TextBox 3448"/>
          <p:cNvSpPr txBox="1"/>
          <p:nvPr/>
        </p:nvSpPr>
        <p:spPr>
          <a:xfrm>
            <a:off x="6919894" y="5497313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thrombin</a:t>
            </a:r>
            <a:endParaRPr lang="en-GB" b="1" dirty="0"/>
          </a:p>
        </p:txBody>
      </p:sp>
      <p:sp>
        <p:nvSpPr>
          <p:cNvPr id="3462" name="TextBox 3461"/>
          <p:cNvSpPr txBox="1"/>
          <p:nvPr/>
        </p:nvSpPr>
        <p:spPr>
          <a:xfrm>
            <a:off x="642910" y="464005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+</a:t>
            </a:r>
            <a:endParaRPr lang="en-GB" sz="3600" dirty="0"/>
          </a:p>
        </p:txBody>
      </p:sp>
      <p:cxnSp>
        <p:nvCxnSpPr>
          <p:cNvPr id="3464" name="Straight Arrow Connector 3463"/>
          <p:cNvCxnSpPr/>
          <p:nvPr/>
        </p:nvCxnSpPr>
        <p:spPr>
          <a:xfrm>
            <a:off x="2000232" y="499724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65" name="TextBox 3464"/>
          <p:cNvSpPr txBox="1"/>
          <p:nvPr/>
        </p:nvSpPr>
        <p:spPr>
          <a:xfrm>
            <a:off x="7658566" y="457200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+</a:t>
            </a:r>
            <a:endParaRPr lang="en-GB" sz="3600" dirty="0"/>
          </a:p>
        </p:txBody>
      </p:sp>
      <p:sp>
        <p:nvSpPr>
          <p:cNvPr id="3466" name="TextBox 3465"/>
          <p:cNvSpPr txBox="1"/>
          <p:nvPr/>
        </p:nvSpPr>
        <p:spPr>
          <a:xfrm>
            <a:off x="8081690" y="5425875"/>
            <a:ext cx="1062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inactive </a:t>
            </a:r>
          </a:p>
          <a:p>
            <a:r>
              <a:rPr lang="en-GB" dirty="0" smtClean="0"/>
              <a:t>fragment</a:t>
            </a:r>
            <a:endParaRPr lang="en-GB" dirty="0"/>
          </a:p>
        </p:txBody>
      </p:sp>
      <p:grpSp>
        <p:nvGrpSpPr>
          <p:cNvPr id="7" name="Group 3488"/>
          <p:cNvGrpSpPr/>
          <p:nvPr/>
        </p:nvGrpSpPr>
        <p:grpSpPr>
          <a:xfrm>
            <a:off x="3357554" y="1857364"/>
            <a:ext cx="2416049" cy="1410501"/>
            <a:chOff x="3357554" y="1857364"/>
            <a:chExt cx="2416049" cy="1410501"/>
          </a:xfrm>
        </p:grpSpPr>
        <p:sp>
          <p:nvSpPr>
            <p:cNvPr id="3479" name="TextBox 3478"/>
            <p:cNvSpPr txBox="1"/>
            <p:nvPr/>
          </p:nvSpPr>
          <p:spPr>
            <a:xfrm>
              <a:off x="3357554" y="2252202"/>
              <a:ext cx="13812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K</a:t>
              </a:r>
              <a:r>
                <a:rPr lang="en-GB" sz="2000" baseline="-25000" dirty="0" smtClean="0"/>
                <a:t>m</a:t>
              </a:r>
              <a:r>
                <a:rPr lang="en-GB" sz="2000" dirty="0" smtClean="0"/>
                <a:t> = </a:t>
              </a:r>
              <a:r>
                <a:rPr lang="en-GB" sz="2000" dirty="0" smtClean="0">
                  <a:latin typeface="Symbol" pitchFamily="18" charset="2"/>
                </a:rPr>
                <a:t>34 </a:t>
              </a:r>
              <a:r>
                <a:rPr lang="en-GB" sz="2000" dirty="0" err="1" smtClean="0">
                  <a:latin typeface="Symbol" pitchFamily="18" charset="2"/>
                </a:rPr>
                <a:t>m</a:t>
              </a:r>
              <a:r>
                <a:rPr lang="en-GB" sz="2000" dirty="0" err="1" smtClean="0"/>
                <a:t>M</a:t>
              </a:r>
              <a:endParaRPr lang="en-GB" sz="2000" dirty="0" smtClean="0"/>
            </a:p>
            <a:p>
              <a:endParaRPr lang="en-GB" sz="2000" dirty="0" smtClean="0"/>
            </a:p>
            <a:p>
              <a:endParaRPr lang="en-GB" sz="2000" dirty="0"/>
            </a:p>
          </p:txBody>
        </p:sp>
        <p:sp>
          <p:nvSpPr>
            <p:cNvPr id="3483" name="TextBox 3482"/>
            <p:cNvSpPr txBox="1"/>
            <p:nvPr/>
          </p:nvSpPr>
          <p:spPr>
            <a:xfrm>
              <a:off x="4500562" y="1857364"/>
              <a:ext cx="1273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low affinity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3489"/>
          <p:cNvGrpSpPr/>
          <p:nvPr/>
        </p:nvGrpSpPr>
        <p:grpSpPr>
          <a:xfrm>
            <a:off x="3416052" y="2428868"/>
            <a:ext cx="4037179" cy="723510"/>
            <a:chOff x="3416052" y="2428868"/>
            <a:chExt cx="4037179" cy="723510"/>
          </a:xfrm>
        </p:grpSpPr>
        <p:sp>
          <p:nvSpPr>
            <p:cNvPr id="3480" name="TextBox 3479"/>
            <p:cNvSpPr txBox="1"/>
            <p:nvPr/>
          </p:nvSpPr>
          <p:spPr>
            <a:xfrm>
              <a:off x="3416052" y="2752268"/>
              <a:ext cx="1669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baseline="-25000" dirty="0" smtClean="0"/>
                <a:t>  </a:t>
              </a:r>
              <a:r>
                <a:rPr lang="en-GB" sz="2000" dirty="0" smtClean="0"/>
                <a:t> =  6.22 s</a:t>
              </a:r>
              <a:r>
                <a:rPr lang="en-GB" sz="2000" baseline="30000" dirty="0" smtClean="0"/>
                <a:t>-1</a:t>
              </a:r>
              <a:endParaRPr lang="en-GB" sz="2000" baseline="30000" dirty="0"/>
            </a:p>
          </p:txBody>
        </p:sp>
        <p:sp>
          <p:nvSpPr>
            <p:cNvPr id="3484" name="TextBox 3483"/>
            <p:cNvSpPr txBox="1"/>
            <p:nvPr/>
          </p:nvSpPr>
          <p:spPr>
            <a:xfrm>
              <a:off x="5072066" y="2428868"/>
              <a:ext cx="2381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cap="all" dirty="0" smtClean="0">
                  <a:solidFill>
                    <a:srgbClr val="FF0000"/>
                  </a:solidFill>
                </a:rPr>
                <a:t>high</a:t>
              </a:r>
              <a:r>
                <a:rPr lang="en-GB" b="1" u="sng" dirty="0" smtClean="0">
                  <a:solidFill>
                    <a:srgbClr val="FF0000"/>
                  </a:solidFill>
                </a:rPr>
                <a:t> turnover number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3490"/>
          <p:cNvGrpSpPr/>
          <p:nvPr/>
        </p:nvGrpSpPr>
        <p:grpSpPr>
          <a:xfrm>
            <a:off x="3357554" y="3000372"/>
            <a:ext cx="4825262" cy="962484"/>
            <a:chOff x="3357554" y="3000372"/>
            <a:chExt cx="4825262" cy="962484"/>
          </a:xfrm>
        </p:grpSpPr>
        <p:sp>
          <p:nvSpPr>
            <p:cNvPr id="3481" name="TextBox 3480"/>
            <p:cNvSpPr txBox="1"/>
            <p:nvPr/>
          </p:nvSpPr>
          <p:spPr>
            <a:xfrm>
              <a:off x="3357554" y="3357562"/>
              <a:ext cx="3357586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dirty="0" smtClean="0"/>
                <a:t>/K</a:t>
              </a:r>
              <a:r>
                <a:rPr lang="en-GB" sz="2000" baseline="-25000" dirty="0" smtClean="0"/>
                <a:t>m      </a:t>
              </a:r>
              <a:r>
                <a:rPr lang="en-GB" sz="2000" dirty="0" smtClean="0"/>
                <a:t>0.183 x 10</a:t>
              </a:r>
              <a:r>
                <a:rPr lang="en-GB" sz="2000" baseline="30000" dirty="0" smtClean="0"/>
                <a:t>6</a:t>
              </a:r>
              <a:r>
                <a:rPr lang="en-GB" sz="2000" dirty="0" smtClean="0"/>
                <a:t> (M x s)</a:t>
              </a:r>
              <a:r>
                <a:rPr lang="en-GB" sz="2000" baseline="30000" dirty="0" smtClean="0"/>
                <a:t>-1</a:t>
              </a:r>
            </a:p>
            <a:p>
              <a:endParaRPr lang="en-GB" sz="2000" baseline="30000" dirty="0"/>
            </a:p>
          </p:txBody>
        </p:sp>
        <p:sp>
          <p:nvSpPr>
            <p:cNvPr id="3485" name="TextBox 3484"/>
            <p:cNvSpPr txBox="1"/>
            <p:nvPr/>
          </p:nvSpPr>
          <p:spPr>
            <a:xfrm>
              <a:off x="5857884" y="3000372"/>
              <a:ext cx="2324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cap="all" dirty="0" smtClean="0">
                  <a:solidFill>
                    <a:srgbClr val="FF0000"/>
                  </a:solidFill>
                </a:rPr>
                <a:t>FAIRLY HIGH</a:t>
              </a:r>
              <a:r>
                <a:rPr lang="en-GB" b="1" dirty="0" smtClean="0">
                  <a:solidFill>
                    <a:srgbClr val="FF0000"/>
                  </a:solidFill>
                </a:rPr>
                <a:t> efficiency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5429256" y="500063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3475"/>
          <p:cNvGrpSpPr/>
          <p:nvPr/>
        </p:nvGrpSpPr>
        <p:grpSpPr>
          <a:xfrm>
            <a:off x="3286116" y="4714884"/>
            <a:ext cx="2500298" cy="775800"/>
            <a:chOff x="4357718" y="5425098"/>
            <a:chExt cx="2500298" cy="775800"/>
          </a:xfrm>
        </p:grpSpPr>
        <p:sp>
          <p:nvSpPr>
            <p:cNvPr id="43" name="Rounded Rectangle 42"/>
            <p:cNvSpPr/>
            <p:nvPr/>
          </p:nvSpPr>
          <p:spPr>
            <a:xfrm>
              <a:off x="4357718" y="5808120"/>
              <a:ext cx="2500298" cy="3571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FVa</a:t>
              </a:r>
              <a:endParaRPr lang="en-GB" dirty="0"/>
            </a:p>
          </p:txBody>
        </p:sp>
        <p:grpSp>
          <p:nvGrpSpPr>
            <p:cNvPr id="44" name="Group 3467"/>
            <p:cNvGrpSpPr/>
            <p:nvPr/>
          </p:nvGrpSpPr>
          <p:grpSpPr>
            <a:xfrm rot="21405630">
              <a:off x="4768833" y="5557956"/>
              <a:ext cx="857257" cy="642942"/>
              <a:chOff x="1214414" y="2000240"/>
              <a:chExt cx="785818" cy="428628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214414" y="2000240"/>
                <a:ext cx="500066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51" name="Left Arrow 50"/>
              <p:cNvSpPr/>
              <p:nvPr/>
            </p:nvSpPr>
            <p:spPr>
              <a:xfrm>
                <a:off x="1571604" y="2071678"/>
                <a:ext cx="428628" cy="285752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3470"/>
            <p:cNvGrpSpPr/>
            <p:nvPr/>
          </p:nvGrpSpPr>
          <p:grpSpPr>
            <a:xfrm rot="19095582">
              <a:off x="5093316" y="5425098"/>
              <a:ext cx="830352" cy="762786"/>
              <a:chOff x="2553820" y="2207397"/>
              <a:chExt cx="830352" cy="762786"/>
            </a:xfrm>
          </p:grpSpPr>
          <p:sp>
            <p:nvSpPr>
              <p:cNvPr id="47" name="Rounded Rectangle 46"/>
              <p:cNvSpPr/>
              <p:nvPr/>
            </p:nvSpPr>
            <p:spPr>
              <a:xfrm rot="7942146">
                <a:off x="2996346" y="2509635"/>
                <a:ext cx="73069" cy="235445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 rot="7942146">
                <a:off x="2698393" y="2459082"/>
                <a:ext cx="366528" cy="655673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 rot="18767630">
                <a:off x="2991263" y="2243116"/>
                <a:ext cx="428628" cy="35719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215074" y="5808120"/>
              <a:ext cx="527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FVa</a:t>
              </a:r>
              <a:endParaRPr lang="en-GB" b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643306" y="4929198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2" name="Group 3433"/>
          <p:cNvGrpSpPr/>
          <p:nvPr/>
        </p:nvGrpSpPr>
        <p:grpSpPr>
          <a:xfrm rot="1696864">
            <a:off x="1387001" y="3407165"/>
            <a:ext cx="857256" cy="642942"/>
            <a:chOff x="1214414" y="2000240"/>
            <a:chExt cx="785818" cy="428628"/>
          </a:xfrm>
        </p:grpSpPr>
        <p:sp>
          <p:nvSpPr>
            <p:cNvPr id="3432" name="Oval 3431"/>
            <p:cNvSpPr/>
            <p:nvPr/>
          </p:nvSpPr>
          <p:spPr>
            <a:xfrm>
              <a:off x="1214414" y="200024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33" name="Left Arrow 3432"/>
            <p:cNvSpPr/>
            <p:nvPr/>
          </p:nvSpPr>
          <p:spPr>
            <a:xfrm>
              <a:off x="1571604" y="2071678"/>
              <a:ext cx="428628" cy="285752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FXa</a:t>
            </a:r>
            <a:r>
              <a:rPr lang="en-GB" dirty="0" smtClean="0"/>
              <a:t> activation of </a:t>
            </a:r>
            <a:r>
              <a:rPr lang="en-GB" dirty="0" err="1" smtClean="0"/>
              <a:t>prothrombin</a:t>
            </a:r>
            <a:r>
              <a:rPr lang="en-GB" dirty="0" smtClean="0"/>
              <a:t> with phospholipids</a:t>
            </a:r>
            <a:endParaRPr lang="en-GB" dirty="0"/>
          </a:p>
        </p:txBody>
      </p:sp>
      <p:grpSp>
        <p:nvGrpSpPr>
          <p:cNvPr id="3" name="Group 849"/>
          <p:cNvGrpSpPr/>
          <p:nvPr/>
        </p:nvGrpSpPr>
        <p:grpSpPr>
          <a:xfrm>
            <a:off x="1928794" y="3714752"/>
            <a:ext cx="4643470" cy="785818"/>
            <a:chOff x="1928794" y="3714752"/>
            <a:chExt cx="4643470" cy="785818"/>
          </a:xfrm>
        </p:grpSpPr>
        <p:grpSp>
          <p:nvGrpSpPr>
            <p:cNvPr id="4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" name="Oval 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9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90" name="Oval 7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1" name="Freeform 7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2" name="Freeform 7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87" name="Oval 78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8" name="Freeform 78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9" name="Freeform 78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84" name="Oval 7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5" name="Freeform 7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6" name="Freeform 7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81" name="Oval 7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2" name="Freeform 7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3" name="Freeform 7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8" name="Oval 7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9" name="Freeform 7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0" name="Freeform 7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5" name="Oval 7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2" name="Oval 7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3" name="Freeform 7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4" name="Freeform 7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69" name="Oval 7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0" name="Freeform 7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1" name="Freeform 7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6" name="Oval 7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7" name="Freeform 7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8" name="Freeform 7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3" name="Oval 7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4" name="Freeform 7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5" name="Freeform 7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0" name="Oval 7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1" name="Freeform 7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2" name="Freeform 7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7" name="Oval 7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8" name="Freeform 7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9" name="Freeform 7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1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4" name="Oval 7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5" name="Freeform 7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6" name="Freeform 7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1" name="Oval 7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2" name="Freeform 7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3" name="Freeform 7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32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32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47" name="Oval 8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8" name="Freeform 8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9" name="Freeform 8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44" name="Oval 8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6" name="Freeform 8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41" name="Oval 8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2" name="Freeform 8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3" name="Freeform 8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8" name="Oval 8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9" name="Freeform 8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0" name="Freeform 8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5" name="Oval 8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6" name="Freeform 8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7" name="Freeform 8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2" name="Oval 83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3" name="Freeform 83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4" name="Freeform 83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29" name="Oval 82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0" name="Freeform 82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1" name="Freeform 83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26" name="Oval 82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7" name="Freeform 82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8" name="Freeform 82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23" name="Oval 8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4" name="Freeform 8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5" name="Freeform 8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20" name="Oval 8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1" name="Freeform 8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2" name="Freeform 8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7" name="Oval 8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8" name="Freeform 8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9" name="Freeform 8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4" name="Oval 81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5" name="Freeform 81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6" name="Freeform 81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1" name="Oval 81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2" name="Freeform 81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3" name="Freeform 81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08" name="Oval 80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35" name="Group 850"/>
          <p:cNvGrpSpPr/>
          <p:nvPr/>
        </p:nvGrpSpPr>
        <p:grpSpPr>
          <a:xfrm>
            <a:off x="2081194" y="3867152"/>
            <a:ext cx="4643470" cy="785818"/>
            <a:chOff x="1928794" y="3714752"/>
            <a:chExt cx="4643470" cy="785818"/>
          </a:xfrm>
        </p:grpSpPr>
        <p:grpSp>
          <p:nvGrpSpPr>
            <p:cNvPr id="36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20" name="Oval 101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1" name="Freeform 102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2" name="Freeform 102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17" name="Oval 10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8" name="Freeform 10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9" name="Freeform 10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14" name="Oval 101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1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2" name="Oval 10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3" name="Freeform 10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4" name="Freeform 10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99" name="Oval 9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0" name="Freeform 9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1" name="Freeform 10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6" name="Oval 99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7" name="Freeform 99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8" name="Freeform 99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3" name="Oval 9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4" name="Freeform 9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5" name="Freeform 9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0" name="Oval 98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1" name="Freeform 99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2" name="Freeform 99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7" name="Oval 98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8" name="Freeform 98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9" name="Freeform 98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4" name="Oval 9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5" name="Freeform 9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6" name="Freeform 9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1" name="Oval 9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2" name="Freeform 9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3" name="Freeform 9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55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5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64" name="Oval 96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5" name="Freeform 96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6" name="Freeform 96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61" name="Oval 9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2" name="Freeform 9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3" name="Freeform 9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8" name="Oval 95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9" name="Freeform 95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0" name="Freeform 95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5" name="Oval 95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6" name="Freeform 95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7" name="Freeform 95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2" name="Oval 9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3" name="Freeform 9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4" name="Freeform 9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9" name="Oval 94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0" name="Freeform 94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1" name="Freeform 95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6" name="Oval 9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7" name="Freeform 9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8" name="Freeform 9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3" name="Oval 9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5" name="Freeform 9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40" name="Oval 93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7" name="Oval 9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8" name="Freeform 9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9" name="Freeform 9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4" name="Oval 93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5" name="Freeform 93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6" name="Freeform 93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1" name="Oval 93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2" name="Freeform 93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3" name="Freeform 93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28" name="Oval 9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9" name="Freeform 9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0" name="Freeform 9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25" name="Oval 9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6" name="Freeform 9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7" name="Freeform 9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386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38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08" name="Oval 9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05" name="Oval 9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6" name="Freeform 9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7" name="Freeform 9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02" name="Oval 9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3" name="Freeform 9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4" name="Freeform 9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9" name="Oval 8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0" name="Freeform 8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1" name="Freeform 9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6" name="Oval 8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7" name="Freeform 8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8" name="Freeform 8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3" name="Oval 89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4" name="Freeform 89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0" name="Oval 8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1" name="Freeform 8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2" name="Freeform 8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87" name="Oval 8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8" name="Freeform 8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9" name="Freeform 8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84" name="Oval 8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5" name="Freeform 8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6" name="Freeform 8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81" name="Oval 8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2" name="Freeform 8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3" name="Freeform 8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8" name="Oval 8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5" name="Oval 8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2" name="Oval 8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3" name="Freeform 8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4" name="Freeform 8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69" name="Oval 8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0" name="Freeform 8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1" name="Freeform 8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09" name="Group 1022"/>
          <p:cNvGrpSpPr/>
          <p:nvPr/>
        </p:nvGrpSpPr>
        <p:grpSpPr>
          <a:xfrm>
            <a:off x="2233594" y="4019552"/>
            <a:ext cx="4643470" cy="785818"/>
            <a:chOff x="1928794" y="3714752"/>
            <a:chExt cx="4643470" cy="785818"/>
          </a:xfrm>
        </p:grpSpPr>
        <p:grpSp>
          <p:nvGrpSpPr>
            <p:cNvPr id="110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1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92" name="Oval 119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3" name="Freeform 119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4" name="Freeform 119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89" name="Oval 11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0" name="Freeform 11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1" name="Freeform 11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6" name="Oval 118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4" name="Oval 11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5" name="Freeform 11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6" name="Freeform 11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1" name="Oval 11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2" name="Freeform 11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3" name="Freeform 11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8" name="Oval 116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9" name="Freeform 116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0" name="Freeform 116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5" name="Oval 11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6" name="Freeform 11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7" name="Freeform 11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2" name="Oval 116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3" name="Freeform 116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4" name="Freeform 116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9" name="Oval 115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0" name="Freeform 115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1" name="Freeform 116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6" name="Oval 11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7" name="Freeform 11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8" name="Freeform 11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3" name="Oval 11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4" name="Freeform 11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5" name="Freeform 11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5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2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36" name="Oval 113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7" name="Freeform 113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8" name="Freeform 113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33" name="Oval 11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4" name="Freeform 11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5" name="Freeform 11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30" name="Oval 112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1" name="Freeform 113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2" name="Freeform 113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7" name="Oval 112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8" name="Freeform 112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9" name="Freeform 112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4" name="Oval 11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5" name="Freeform 11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6" name="Freeform 11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1" name="Oval 112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3" name="Freeform 112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18" name="Oval 11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15" name="Oval 11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6" name="Freeform 11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7" name="Freeform 11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12" name="Oval 111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3" name="Freeform 111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4" name="Freeform 111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9" name="Oval 11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0" name="Freeform 11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1" name="Freeform 11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6" name="Oval 110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7" name="Freeform 110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8" name="Freeform 110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3" name="Oval 110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4" name="Freeform 110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5" name="Freeform 110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0" name="Oval 10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1" name="Freeform 11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2" name="Freeform 11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97" name="Oval 10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8" name="Freeform 10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9" name="Freeform 10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46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46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80" name="Oval 10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1" name="Freeform 10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2" name="Freeform 10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77" name="Oval 10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8" name="Freeform 10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9" name="Freeform 10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74" name="Oval 10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5" name="Freeform 10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6" name="Freeform 10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71" name="Oval 10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2" name="Freeform 10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3" name="Freeform 10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8" name="Oval 10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9" name="Freeform 10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0" name="Freeform 10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5" name="Oval 10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6" name="Freeform 10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7" name="Freeform 10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2" name="Oval 10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3" name="Freeform 10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4" name="Freeform 10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59" name="Oval 10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0" name="Freeform 10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1" name="Freeform 10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6" name="Oval 10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7" name="Freeform 10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8" name="Freeform 10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3" name="Oval 10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5" name="Freeform 10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0" name="Oval 10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1" name="Freeform 10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2" name="Freeform 10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7" name="Oval 10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8" name="Freeform 10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9" name="Freeform 10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4" name="Oval 10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5" name="Freeform 10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6" name="Freeform 10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1" name="Oval 10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2" name="Freeform 10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3" name="Freeform 10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738" name="Group 1194"/>
          <p:cNvGrpSpPr/>
          <p:nvPr/>
        </p:nvGrpSpPr>
        <p:grpSpPr>
          <a:xfrm>
            <a:off x="2385994" y="4171952"/>
            <a:ext cx="4643470" cy="785818"/>
            <a:chOff x="1928794" y="3714752"/>
            <a:chExt cx="4643470" cy="785818"/>
          </a:xfrm>
        </p:grpSpPr>
        <p:grpSp>
          <p:nvGrpSpPr>
            <p:cNvPr id="73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74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64" name="Oval 136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5" name="Freeform 136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6" name="Freeform 136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61" name="Oval 13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2" name="Freeform 13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3" name="Freeform 13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8" name="Oval 135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6" name="Oval 13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7" name="Freeform 13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8" name="Freeform 13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3" name="Oval 13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4" name="Freeform 13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5" name="Freeform 13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40" name="Oval 133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1" name="Freeform 134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2" name="Freeform 134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7" name="Oval 13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8" name="Freeform 13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9" name="Freeform 13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5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4" name="Oval 133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5" name="Freeform 133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6" name="Freeform 133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1" name="Oval 133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2" name="Freeform 133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3" name="Freeform 133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28" name="Oval 13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9" name="Freeform 13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0" name="Freeform 13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25" name="Oval 13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6" name="Freeform 13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7" name="Freeform 13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9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79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08" name="Oval 13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9" name="Freeform 13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0" name="Freeform 13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05" name="Oval 13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6" name="Freeform 13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7" name="Freeform 13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02" name="Oval 13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3" name="Freeform 13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4" name="Freeform 13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9" name="Oval 12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0" name="Freeform 12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1" name="Freeform 13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6" name="Oval 12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7" name="Freeform 12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8" name="Freeform 12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3" name="Oval 129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4" name="Freeform 129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5" name="Freeform 129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0" name="Oval 12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1" name="Freeform 12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2" name="Freeform 12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87" name="Oval 12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8" name="Freeform 12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9" name="Freeform 12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84" name="Oval 12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5" name="Freeform 12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6" name="Freeform 12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81" name="Oval 12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2" name="Freeform 12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3" name="Freeform 12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8" name="Oval 12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9" name="Freeform 12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0" name="Freeform 12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5" name="Oval 12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6" name="Freeform 12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7" name="Freeform 12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2" name="Oval 12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3" name="Freeform 12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4" name="Freeform 12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69" name="Oval 12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0" name="Freeform 12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1" name="Freeform 12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5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85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52" name="Oval 12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3" name="Freeform 12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4" name="Freeform 12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49" name="Oval 12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0" name="Freeform 12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1" name="Freeform 12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6" name="Oval 12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7" name="Freeform 12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8" name="Freeform 12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3" name="Oval 12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4" name="Freeform 12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5" name="Freeform 12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0" name="Oval 12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1" name="Freeform 12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2" name="Freeform 12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7" name="Oval 123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8" name="Freeform 123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9" name="Freeform 123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4" name="Oval 12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5" name="Freeform 12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6" name="Freeform 12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1" name="Oval 12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2" name="Freeform 12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3" name="Freeform 12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8" name="Oval 12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9" name="Freeform 12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0" name="Freeform 12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5" name="Oval 12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6" name="Freeform 12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7" name="Freeform 12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2" name="Oval 12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3" name="Freeform 12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4" name="Freeform 12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9" name="Oval 12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0" name="Freeform 12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1" name="Freeform 12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6" name="Oval 12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7" name="Freeform 12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8" name="Freeform 12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3" name="Oval 12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4" name="Freeform 12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5" name="Freeform 12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868" name="Group 1366"/>
          <p:cNvGrpSpPr/>
          <p:nvPr/>
        </p:nvGrpSpPr>
        <p:grpSpPr>
          <a:xfrm>
            <a:off x="2538394" y="4324352"/>
            <a:ext cx="4643470" cy="785818"/>
            <a:chOff x="1928794" y="3714752"/>
            <a:chExt cx="4643470" cy="785818"/>
          </a:xfrm>
        </p:grpSpPr>
        <p:grpSp>
          <p:nvGrpSpPr>
            <p:cNvPr id="91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91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36" name="Oval 153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7" name="Freeform 153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8" name="Freeform 153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33" name="Oval 15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4" name="Freeform 15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5" name="Freeform 15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30" name="Oval 152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18" name="Oval 15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9" name="Freeform 15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0" name="Freeform 15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15" name="Oval 15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6" name="Freeform 15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7" name="Freeform 15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12" name="Oval 151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3" name="Freeform 151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4" name="Freeform 151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9" name="Oval 15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0" name="Freeform 15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1" name="Freeform 15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6" name="Oval 150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7" name="Freeform 150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8" name="Freeform 150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3" name="Oval 150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4" name="Freeform 150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5" name="Freeform 150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0" name="Oval 14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1" name="Freeform 15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2" name="Freeform 15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97" name="Oval 14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8" name="Freeform 14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9" name="Freeform 14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6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96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80" name="Oval 14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1" name="Freeform 14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2" name="Freeform 14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77" name="Oval 14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8" name="Freeform 14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9" name="Freeform 14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74" name="Oval 14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5" name="Freeform 14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6" name="Freeform 14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71" name="Oval 14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2" name="Freeform 14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3" name="Freeform 14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8" name="Oval 14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9" name="Freeform 14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0" name="Freeform 14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5" name="Oval 14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6" name="Freeform 14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7" name="Freeform 14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2" name="Oval 14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3" name="Freeform 14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4" name="Freeform 14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59" name="Oval 14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0" name="Freeform 14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1" name="Freeform 14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6" name="Oval 14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7" name="Freeform 14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8" name="Freeform 14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3" name="Oval 14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4" name="Freeform 14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5" name="Freeform 14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0" name="Oval 14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1" name="Freeform 14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2" name="Freeform 14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7" name="Oval 14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8" name="Freeform 14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9" name="Freeform 14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4" name="Oval 14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5" name="Freeform 14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6" name="Freeform 14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1" name="Oval 14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2" name="Freeform 14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3" name="Freeform 14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02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02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24" name="Oval 14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5" name="Freeform 14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6" name="Freeform 14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21" name="Oval 14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2" name="Freeform 14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3" name="Freeform 14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8" name="Oval 14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9" name="Freeform 14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0" name="Freeform 14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5" name="Oval 14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6" name="Freeform 14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7" name="Freeform 14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2" name="Oval 14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3" name="Freeform 14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4" name="Freeform 14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9" name="Oval 140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0" name="Freeform 140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1" name="Freeform 141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6" name="Oval 14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7" name="Freeform 14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8" name="Freeform 14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3" name="Oval 14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4" name="Freeform 14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5" name="Freeform 14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00" name="Oval 13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1" name="Freeform 14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2" name="Freeform 14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7" name="Oval 13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8" name="Freeform 13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9" name="Freeform 13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4" name="Oval 13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5" name="Freeform 13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6" name="Freeform 13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1" name="Oval 13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2" name="Freeform 13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3" name="Freeform 13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88" name="Oval 13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9" name="Freeform 13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0" name="Freeform 13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85" name="Oval 13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6" name="Freeform 13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7" name="Freeform 13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040" name="Group 1538"/>
          <p:cNvGrpSpPr/>
          <p:nvPr/>
        </p:nvGrpSpPr>
        <p:grpSpPr>
          <a:xfrm>
            <a:off x="2690794" y="4476752"/>
            <a:ext cx="4643470" cy="785818"/>
            <a:chOff x="1928794" y="3714752"/>
            <a:chExt cx="4643470" cy="785818"/>
          </a:xfrm>
        </p:grpSpPr>
        <p:grpSp>
          <p:nvGrpSpPr>
            <p:cNvPr id="1083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08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08" name="Oval 17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9" name="Freeform 17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0" name="Freeform 17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05" name="Oval 17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6" name="Freeform 17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7" name="Freeform 17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02" name="Oval 17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0" name="Oval 16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1" name="Freeform 16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2" name="Freeform 16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87" name="Oval 16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8" name="Freeform 16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9" name="Freeform 16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84" name="Oval 16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5" name="Freeform 16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6" name="Freeform 16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81" name="Oval 16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2" name="Freeform 16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3" name="Freeform 16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8" name="Oval 16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9" name="Freeform 16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0" name="Freeform 16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5" name="Oval 16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6" name="Freeform 16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7" name="Freeform 16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2" name="Oval 16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3" name="Freeform 16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4" name="Freeform 16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3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69" name="Oval 16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0" name="Freeform 16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1" name="Freeform 16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140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14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52" name="Oval 16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3" name="Freeform 16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4" name="Freeform 16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49" name="Oval 16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0" name="Freeform 16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1" name="Freeform 16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6" name="Oval 16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7" name="Freeform 16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8" name="Freeform 16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3" name="Oval 16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4" name="Freeform 16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5" name="Freeform 16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0" name="Oval 16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1" name="Freeform 16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2" name="Freeform 16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7" name="Oval 163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8" name="Freeform 163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9" name="Freeform 163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4" name="Oval 16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5" name="Freeform 16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6" name="Freeform 16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1" name="Oval 16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2" name="Freeform 16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3" name="Freeform 16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8" name="Oval 16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9" name="Freeform 16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0" name="Freeform 16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5" name="Oval 16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6" name="Freeform 16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7" name="Freeform 16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2" name="Oval 16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3" name="Freeform 16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4" name="Freeform 16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9" name="Oval 16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0" name="Freeform 16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1" name="Freeform 16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5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6" name="Oval 16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7" name="Freeform 16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8" name="Freeform 16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6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3" name="Oval 16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4" name="Freeform 16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5" name="Freeform 16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197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19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96" name="Oval 15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7" name="Freeform 15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8" name="Freeform 15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93" name="Oval 15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4" name="Freeform 15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5" name="Freeform 15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90" name="Oval 15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1" name="Freeform 15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2" name="Freeform 15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7" name="Oval 15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8" name="Freeform 15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9" name="Freeform 15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4" name="Oval 15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5" name="Freeform 15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6" name="Freeform 15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1" name="Oval 15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2" name="Freeform 15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3" name="Freeform 15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78" name="Oval 15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9" name="Freeform 15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0" name="Freeform 15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75" name="Oval 15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6" name="Freeform 15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7" name="Freeform 15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72" name="Oval 15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3" name="Freeform 15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4" name="Freeform 15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9" name="Oval 15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0" name="Freeform 15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1" name="Freeform 15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6" name="Oval 15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7" name="Freeform 15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8" name="Freeform 15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3" name="Oval 15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4" name="Freeform 15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5" name="Freeform 15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0" name="Oval 15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1" name="Freeform 15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2" name="Freeform 15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57" name="Oval 15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8" name="Freeform 15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9" name="Freeform 15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212" name="Group 1710"/>
          <p:cNvGrpSpPr/>
          <p:nvPr/>
        </p:nvGrpSpPr>
        <p:grpSpPr>
          <a:xfrm>
            <a:off x="2843194" y="4629152"/>
            <a:ext cx="4643470" cy="785818"/>
            <a:chOff x="1928794" y="3714752"/>
            <a:chExt cx="4643470" cy="785818"/>
          </a:xfrm>
        </p:grpSpPr>
        <p:grpSp>
          <p:nvGrpSpPr>
            <p:cNvPr id="1255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25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80" name="Oval 18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1" name="Freeform 18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2" name="Freeform 18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77" name="Oval 18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8" name="Freeform 18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9" name="Freeform 18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74" name="Oval 18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7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2" name="Oval 18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3" name="Freeform 18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4" name="Freeform 18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59" name="Oval 18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0" name="Freeform 18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1" name="Freeform 18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6" name="Oval 18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7" name="Freeform 18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8" name="Freeform 18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3" name="Oval 18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4" name="Freeform 18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5" name="Freeform 18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0" name="Oval 18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1" name="Freeform 18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2" name="Freeform 18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7" name="Oval 18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8" name="Freeform 18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9" name="Freeform 18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4" name="Oval 18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5" name="Freeform 18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6" name="Freeform 18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1" name="Oval 18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2" name="Freeform 18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3" name="Freeform 18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12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313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24" name="Oval 18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5" name="Freeform 18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6" name="Freeform 18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4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21" name="Oval 18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2" name="Freeform 18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3" name="Freeform 18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5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8" name="Oval 18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9" name="Freeform 18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0" name="Freeform 18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6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5" name="Oval 18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6" name="Freeform 18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7" name="Freeform 18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2" name="Oval 18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3" name="Freeform 18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4" name="Freeform 18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8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9" name="Oval 180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0" name="Freeform 180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1" name="Freeform 181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9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6" name="Oval 18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7" name="Freeform 18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8" name="Freeform 18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0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3" name="Oval 18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4" name="Freeform 18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5" name="Freeform 18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1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00" name="Oval 17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1" name="Freeform 18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2" name="Freeform 18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7" name="Oval 17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8" name="Freeform 17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9" name="Freeform 17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3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4" name="Oval 17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5" name="Freeform 17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6" name="Freeform 17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4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1" name="Oval 17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2" name="Freeform 17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3" name="Freeform 17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6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88" name="Oval 17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9" name="Freeform 17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0" name="Freeform 17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6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85" name="Oval 17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6" name="Freeform 17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7" name="Freeform 17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69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37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68" name="Oval 17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9" name="Freeform 17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0" name="Freeform 17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65" name="Oval 17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6" name="Freeform 17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7" name="Freeform 17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62" name="Oval 17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3" name="Freeform 17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4" name="Freeform 17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9" name="Oval 17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0" name="Freeform 17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1" name="Freeform 17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6" name="Oval 17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7" name="Freeform 17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8" name="Freeform 17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3" name="Oval 175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4" name="Freeform 175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5" name="Freeform 175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0" name="Oval 17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1" name="Freeform 17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2" name="Freeform 17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47" name="Oval 17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8" name="Freeform 17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9" name="Freeform 17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44" name="Oval 17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5" name="Freeform 17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6" name="Freeform 17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41" name="Oval 17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2" name="Freeform 17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3" name="Freeform 17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8" name="Oval 17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9" name="Freeform 17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0" name="Freeform 17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5" name="Oval 17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6" name="Freeform 17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7" name="Freeform 17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2" name="Oval 17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3" name="Freeform 17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4" name="Freeform 17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29" name="Oval 17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0" name="Freeform 17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1" name="Freeform 17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384" name="Group 1882"/>
          <p:cNvGrpSpPr/>
          <p:nvPr/>
        </p:nvGrpSpPr>
        <p:grpSpPr>
          <a:xfrm>
            <a:off x="2995594" y="4781552"/>
            <a:ext cx="4643470" cy="785818"/>
            <a:chOff x="1928794" y="3714752"/>
            <a:chExt cx="4643470" cy="785818"/>
          </a:xfrm>
        </p:grpSpPr>
        <p:grpSp>
          <p:nvGrpSpPr>
            <p:cNvPr id="1427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42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52" name="Oval 20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3" name="Freeform 20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4" name="Freeform 20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49" name="Oval 20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0" name="Freeform 20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1" name="Freeform 20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6" name="Oval 20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4" name="Oval 20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5" name="Freeform 20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6" name="Freeform 20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1" name="Oval 20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2" name="Freeform 20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3" name="Freeform 20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8" name="Oval 20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9" name="Freeform 20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0" name="Freeform 20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5" name="Oval 20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6" name="Freeform 20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7" name="Freeform 20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2" name="Oval 20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3" name="Freeform 20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4" name="Freeform 20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9" name="Oval 20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0" name="Freeform 20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1" name="Freeform 20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4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6" name="Oval 20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7" name="Freeform 20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8" name="Freeform 20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3" name="Oval 20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4" name="Freeform 20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5" name="Freeform 20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484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48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96" name="Oval 19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7" name="Freeform 19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8" name="Freeform 19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93" name="Oval 19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4" name="Freeform 19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5" name="Freeform 19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90" name="Oval 19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1" name="Freeform 19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2" name="Freeform 19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7" name="Oval 19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8" name="Freeform 19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9" name="Freeform 19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4" name="Oval 19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5" name="Freeform 19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6" name="Freeform 19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1" name="Oval 19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2" name="Freeform 19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3" name="Freeform 19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78" name="Oval 19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9" name="Freeform 19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0" name="Freeform 19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75" name="Oval 19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6" name="Freeform 19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7" name="Freeform 19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72" name="Oval 19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3" name="Freeform 19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4" name="Freeform 19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9" name="Oval 19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0" name="Freeform 19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1" name="Freeform 19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6" name="Oval 19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7" name="Freeform 19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8" name="Freeform 19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3" name="Oval 19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4" name="Freeform 19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5" name="Freeform 19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3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0" name="Oval 19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1" name="Freeform 19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2" name="Freeform 19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57" name="Oval 19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58" name="Freeform 19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59" name="Freeform 19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54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54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40" name="Oval 19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1" name="Freeform 19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2" name="Freeform 19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37" name="Oval 19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8" name="Freeform 19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9" name="Freeform 19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34" name="Oval 19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5" name="Freeform 19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6" name="Freeform 19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31" name="Oval 19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2" name="Freeform 19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3" name="Freeform 19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8" name="Oval 19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9" name="Freeform 19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0" name="Freeform 19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5" name="Oval 192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6" name="Freeform 192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7" name="Freeform 192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2" name="Oval 19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3" name="Freeform 19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4" name="Freeform 19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19" name="Oval 19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0" name="Freeform 19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1" name="Freeform 19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6" name="Oval 19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7" name="Freeform 19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8" name="Freeform 19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3" name="Oval 19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4" name="Freeform 19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5" name="Freeform 19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0" name="Oval 19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1" name="Freeform 19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2" name="Freeform 19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7" name="Oval 19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8" name="Freeform 19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9" name="Freeform 19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4" name="Oval 19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5" name="Freeform 19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6" name="Freeform 19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1" name="Oval 19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2" name="Freeform 19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3" name="Freeform 19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556" name="Group 2054"/>
          <p:cNvGrpSpPr/>
          <p:nvPr/>
        </p:nvGrpSpPr>
        <p:grpSpPr>
          <a:xfrm>
            <a:off x="3147994" y="4933952"/>
            <a:ext cx="4643470" cy="785818"/>
            <a:chOff x="1928794" y="3714752"/>
            <a:chExt cx="4643470" cy="785818"/>
          </a:xfrm>
        </p:grpSpPr>
        <p:grpSp>
          <p:nvGrpSpPr>
            <p:cNvPr id="159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60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24" name="Oval 22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5" name="Freeform 22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6" name="Freeform 22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21" name="Oval 22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2" name="Freeform 22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3" name="Freeform 22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8" name="Oval 22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6" name="Oval 22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7" name="Freeform 22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8" name="Freeform 22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3" name="Oval 22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4" name="Freeform 22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5" name="Freeform 22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00" name="Oval 21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1" name="Freeform 22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2" name="Freeform 22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7" name="Oval 21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8" name="Freeform 21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9" name="Freeform 21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4" name="Oval 21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5" name="Freeform 21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6" name="Freeform 21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1" name="Oval 21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2" name="Freeform 21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3" name="Freeform 21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88" name="Oval 21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9" name="Freeform 21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0" name="Freeform 21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85" name="Oval 21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6" name="Freeform 21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7" name="Freeform 21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5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65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68" name="Oval 21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9" name="Freeform 21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70" name="Freeform 21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65" name="Oval 21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6" name="Freeform 21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7" name="Freeform 21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62" name="Oval 21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3" name="Freeform 21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4" name="Freeform 21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9" name="Oval 21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0" name="Freeform 21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1" name="Freeform 21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6" name="Oval 21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7" name="Freeform 21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8" name="Freeform 21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3" name="Oval 215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4" name="Freeform 215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5" name="Freeform 215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0" name="Oval 21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1" name="Freeform 21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2" name="Freeform 21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47" name="Oval 21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8" name="Freeform 21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9" name="Freeform 21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44" name="Oval 21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5" name="Freeform 21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6" name="Freeform 21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41" name="Oval 21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2" name="Freeform 21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3" name="Freeform 21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8" name="Oval 21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9" name="Freeform 21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0" name="Freeform 21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8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5" name="Oval 21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6" name="Freeform 21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7" name="Freeform 21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2" name="Oval 21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3" name="Freeform 21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4" name="Freeform 21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29" name="Oval 21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0" name="Freeform 21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1" name="Freeform 21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71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71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12" name="Oval 21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3" name="Freeform 21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4" name="Freeform 21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09" name="Oval 21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0" name="Freeform 21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1" name="Freeform 21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6" name="Oval 21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7" name="Freeform 21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8" name="Freeform 21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3" name="Oval 21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4" name="Freeform 21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5" name="Freeform 21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0" name="Oval 20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1" name="Freeform 21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2" name="Freeform 21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7" name="Oval 209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8" name="Freeform 209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9" name="Freeform 209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4" name="Oval 20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5" name="Freeform 20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6" name="Freeform 20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1" name="Oval 20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2" name="Freeform 20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3" name="Freeform 20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8" name="Oval 20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9" name="Freeform 20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0" name="Freeform 20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5" name="Oval 20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6" name="Freeform 20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7" name="Freeform 20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2" name="Oval 20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3" name="Freeform 20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4" name="Freeform 20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9" name="Oval 20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0" name="Freeform 20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1" name="Freeform 20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6" name="Oval 20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7" name="Freeform 20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8" name="Freeform 20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3" name="Oval 20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4" name="Freeform 20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5" name="Freeform 20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728" name="Group 2226"/>
          <p:cNvGrpSpPr/>
          <p:nvPr/>
        </p:nvGrpSpPr>
        <p:grpSpPr>
          <a:xfrm>
            <a:off x="3300394" y="5086352"/>
            <a:ext cx="4643470" cy="785818"/>
            <a:chOff x="1928794" y="3714752"/>
            <a:chExt cx="4643470" cy="785818"/>
          </a:xfrm>
        </p:grpSpPr>
        <p:grpSp>
          <p:nvGrpSpPr>
            <p:cNvPr id="177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77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96" name="Oval 23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7" name="Freeform 23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8" name="Freeform 23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93" name="Oval 23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4" name="Freeform 23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5" name="Freeform 23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90" name="Oval 23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78" name="Oval 23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9" name="Freeform 23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0" name="Freeform 23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75" name="Oval 23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6" name="Freeform 23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7" name="Freeform 23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72" name="Oval 23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3" name="Freeform 23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4" name="Freeform 23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9" name="Oval 23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0" name="Freeform 23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1" name="Freeform 23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6" name="Oval 23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7" name="Freeform 23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8" name="Freeform 23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3" name="Oval 23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4" name="Freeform 23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5" name="Freeform 23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0" name="Oval 23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1" name="Freeform 23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2" name="Freeform 23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57" name="Oval 23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58" name="Freeform 23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59" name="Freeform 23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2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82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40" name="Oval 23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41" name="Freeform 23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42" name="Freeform 23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37" name="Oval 23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8" name="Freeform 23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9" name="Freeform 23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34" name="Oval 23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5" name="Freeform 23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6" name="Freeform 23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31" name="Oval 23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2" name="Freeform 23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3" name="Freeform 23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8" name="Oval 23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9" name="Freeform 23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0" name="Freeform 23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5" name="Oval 232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6" name="Freeform 232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7" name="Freeform 232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2" name="Oval 23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3" name="Freeform 23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4" name="Freeform 23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19" name="Oval 23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0" name="Freeform 23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1" name="Freeform 23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6" name="Oval 23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7" name="Freeform 23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8" name="Freeform 23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3" name="Oval 23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4" name="Freeform 23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5" name="Freeform 23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0" name="Oval 23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1" name="Freeform 23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2" name="Freeform 23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4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7" name="Oval 23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8" name="Freeform 23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9" name="Freeform 23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4" name="Oval 23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5" name="Freeform 23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6" name="Freeform 23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1" name="Oval 23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2" name="Freeform 23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3" name="Freeform 23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8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88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84" name="Oval 22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5" name="Freeform 22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6" name="Freeform 22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81" name="Oval 22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2" name="Freeform 22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3" name="Freeform 22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8" name="Oval 22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9" name="Freeform 22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0" name="Freeform 22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5" name="Oval 22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6" name="Freeform 22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7" name="Freeform 22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2" name="Oval 22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3" name="Freeform 22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4" name="Freeform 22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9" name="Oval 22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0" name="Freeform 22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1" name="Freeform 22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6" name="Oval 22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7" name="Freeform 22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8" name="Freeform 22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3" name="Oval 22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4" name="Freeform 22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5" name="Freeform 22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60" name="Oval 22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1" name="Freeform 22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2" name="Freeform 22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7" name="Oval 22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8" name="Freeform 22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9" name="Freeform 22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4" name="Oval 22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5" name="Freeform 22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6" name="Freeform 22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1" name="Oval 22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2" name="Freeform 22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3" name="Freeform 22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48" name="Oval 22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9" name="Freeform 22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0" name="Freeform 22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45" name="Oval 22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6" name="Freeform 22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7" name="Freeform 22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900" name="Group 2398"/>
          <p:cNvGrpSpPr/>
          <p:nvPr/>
        </p:nvGrpSpPr>
        <p:grpSpPr>
          <a:xfrm>
            <a:off x="3452794" y="5238752"/>
            <a:ext cx="4643470" cy="785818"/>
            <a:chOff x="1928794" y="3714752"/>
            <a:chExt cx="4643470" cy="785818"/>
          </a:xfrm>
        </p:grpSpPr>
        <p:grpSp>
          <p:nvGrpSpPr>
            <p:cNvPr id="1943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94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68" name="Oval 25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9" name="Freeform 25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0" name="Freeform 25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65" name="Oval 25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6" name="Freeform 25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7" name="Freeform 25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62" name="Oval 25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0" name="Oval 25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1" name="Freeform 25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2" name="Freeform 25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47" name="Oval 25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8" name="Freeform 25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9" name="Freeform 25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44" name="Oval 25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5" name="Freeform 25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6" name="Freeform 25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41" name="Oval 25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2" name="Freeform 25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3" name="Freeform 25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8" name="Oval 25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9" name="Freeform 25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0" name="Freeform 25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5" name="Oval 25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6" name="Freeform 25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7" name="Freeform 25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2" name="Oval 25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3" name="Freeform 25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4" name="Freeform 25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9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29" name="Oval 25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0" name="Freeform 25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1" name="Freeform 25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000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0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12" name="Oval 25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3" name="Freeform 25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4" name="Freeform 25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09" name="Oval 25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0" name="Freeform 25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1" name="Freeform 25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6" name="Oval 25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7" name="Freeform 25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8" name="Freeform 25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3" name="Oval 25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4" name="Freeform 25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5" name="Freeform 25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0" name="Oval 24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1" name="Freeform 25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2" name="Freeform 25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7" name="Oval 249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8" name="Freeform 249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9" name="Freeform 249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4" name="Oval 24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5" name="Freeform 24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6" name="Freeform 24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1" name="Oval 24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2" name="Freeform 24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3" name="Freeform 24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8" name="Oval 24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9" name="Freeform 24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0" name="Freeform 24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5" name="Oval 24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6" name="Freeform 24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7" name="Freeform 24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2" name="Oval 24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3" name="Freeform 24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4" name="Freeform 24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9" name="Oval 24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0" name="Freeform 24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1" name="Freeform 24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5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6" name="Oval 24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7" name="Freeform 24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8" name="Freeform 24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6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3" name="Oval 24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4" name="Freeform 24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5" name="Freeform 24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057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5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56" name="Oval 24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7" name="Freeform 24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8" name="Freeform 24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53" name="Oval 24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4" name="Freeform 24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5" name="Freeform 24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50" name="Oval 24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1" name="Freeform 24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2" name="Freeform 24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7" name="Oval 24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8" name="Freeform 24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9" name="Freeform 24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4" name="Oval 24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5" name="Freeform 24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6" name="Freeform 24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1" name="Oval 24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2" name="Freeform 24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3" name="Freeform 24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38" name="Oval 24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9" name="Freeform 24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0" name="Freeform 24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35" name="Oval 24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6" name="Freeform 24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7" name="Freeform 24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32" name="Oval 24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3" name="Freeform 24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4" name="Freeform 24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9" name="Oval 24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0" name="Freeform 24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1" name="Freeform 24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6" name="Oval 24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7" name="Freeform 24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8" name="Freeform 24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3" name="Oval 24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4" name="Freeform 24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5" name="Freeform 24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7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0" name="Oval 24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1" name="Freeform 24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2" name="Freeform 24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7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17" name="Oval 24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18" name="Freeform 24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19" name="Freeform 24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072" name="Group 2570"/>
          <p:cNvGrpSpPr/>
          <p:nvPr/>
        </p:nvGrpSpPr>
        <p:grpSpPr>
          <a:xfrm>
            <a:off x="3605194" y="5391152"/>
            <a:ext cx="4643470" cy="785818"/>
            <a:chOff x="1928794" y="3714752"/>
            <a:chExt cx="4643470" cy="785818"/>
          </a:xfrm>
        </p:grpSpPr>
        <p:grpSp>
          <p:nvGrpSpPr>
            <p:cNvPr id="2115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11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40" name="Oval 27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1" name="Freeform 27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2" name="Freeform 27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37" name="Oval 27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8" name="Freeform 27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9" name="Freeform 27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34" name="Oval 27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3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2" name="Oval 27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3" name="Freeform 27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4" name="Freeform 27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19" name="Oval 27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0" name="Freeform 27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1" name="Freeform 27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6" name="Oval 27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7" name="Freeform 27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8" name="Freeform 27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3" name="Oval 27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4" name="Freeform 27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5" name="Freeform 27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0" name="Oval 27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1" name="Freeform 27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2" name="Freeform 27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7" name="Oval 27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8" name="Freeform 27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9" name="Freeform 27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4" name="Oval 27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5" name="Freeform 27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6" name="Freeform 27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1" name="Oval 27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2" name="Freeform 27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3" name="Freeform 27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172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173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84" name="Oval 26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5" name="Freeform 26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6" name="Freeform 26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4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81" name="Oval 26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2" name="Freeform 26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3" name="Freeform 26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5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8" name="Oval 26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9" name="Freeform 26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0" name="Freeform 26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6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5" name="Oval 26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6" name="Freeform 26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7" name="Freeform 26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2" name="Oval 26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3" name="Freeform 26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4" name="Freeform 26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8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9" name="Oval 26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0" name="Freeform 26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1" name="Freeform 26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9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6" name="Oval 26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7" name="Freeform 26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8" name="Freeform 26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0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3" name="Oval 26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4" name="Freeform 26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5" name="Freeform 26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1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60" name="Oval 26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1" name="Freeform 26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2" name="Freeform 26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7" name="Oval 26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8" name="Freeform 26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9" name="Freeform 26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3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4" name="Oval 26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5" name="Freeform 26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6" name="Freeform 26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4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1" name="Oval 26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2" name="Freeform 26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3" name="Freeform 26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48" name="Oval 26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9" name="Freeform 26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0" name="Freeform 26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45" name="Oval 26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6" name="Freeform 26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7" name="Freeform 26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229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23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28" name="Oval 26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9" name="Freeform 26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30" name="Freeform 26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25" name="Oval 26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6" name="Freeform 26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7" name="Freeform 26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22" name="Oval 26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3" name="Freeform 26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4" name="Freeform 26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9" name="Oval 26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0" name="Freeform 26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1" name="Freeform 26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6" name="Oval 26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7" name="Freeform 26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8" name="Freeform 26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3" name="Oval 261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4" name="Freeform 261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5" name="Freeform 261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0" name="Oval 26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1" name="Freeform 26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2" name="Freeform 26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07" name="Oval 26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8" name="Freeform 26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9" name="Freeform 26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04" name="Oval 26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5" name="Freeform 26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6" name="Freeform 26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01" name="Oval 26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2" name="Freeform 26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3" name="Freeform 26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8" name="Oval 25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9" name="Freeform 25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0" name="Freeform 25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5" name="Oval 25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6" name="Freeform 25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7" name="Freeform 25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2" name="Oval 25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3" name="Freeform 25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4" name="Freeform 25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89" name="Oval 25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0" name="Freeform 25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1" name="Freeform 25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244" name="Group 2742"/>
          <p:cNvGrpSpPr/>
          <p:nvPr/>
        </p:nvGrpSpPr>
        <p:grpSpPr>
          <a:xfrm>
            <a:off x="3757594" y="5543552"/>
            <a:ext cx="4643470" cy="785818"/>
            <a:chOff x="1928794" y="3714752"/>
            <a:chExt cx="4643470" cy="785818"/>
          </a:xfrm>
        </p:grpSpPr>
        <p:grpSp>
          <p:nvGrpSpPr>
            <p:cNvPr id="2287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28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12" name="Oval 29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3" name="Freeform 29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4" name="Freeform 29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8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09" name="Oval 29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0" name="Freeform 29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1" name="Freeform 29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6" name="Oval 29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4" name="Oval 28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5" name="Freeform 28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6" name="Freeform 28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1" name="Oval 28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2" name="Freeform 28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3" name="Freeform 28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8" name="Oval 28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9" name="Freeform 28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0" name="Freeform 28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5" name="Oval 28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6" name="Freeform 28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7" name="Freeform 28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2" name="Oval 28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3" name="Freeform 28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4" name="Freeform 28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9" name="Oval 28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0" name="Freeform 28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1" name="Freeform 28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0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6" name="Oval 28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7" name="Freeform 28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8" name="Freeform 28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3" name="Oval 28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4" name="Freeform 28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5" name="Freeform 28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344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34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56" name="Oval 28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7" name="Freeform 28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8" name="Freeform 28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53" name="Oval 28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4" name="Freeform 28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5" name="Freeform 28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50" name="Oval 28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1" name="Freeform 28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2" name="Freeform 28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7" name="Oval 28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8" name="Freeform 28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9" name="Freeform 28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4" name="Oval 28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5" name="Freeform 28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6" name="Freeform 28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1" name="Oval 28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2" name="Freeform 28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3" name="Freeform 28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38" name="Oval 28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9" name="Freeform 28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0" name="Freeform 28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35" name="Oval 28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6" name="Freeform 28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7" name="Freeform 28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32" name="Oval 28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3" name="Freeform 28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4" name="Freeform 28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9" name="Oval 28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0" name="Freeform 28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1" name="Freeform 28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6" name="Oval 28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7" name="Freeform 28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8" name="Freeform 28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3" name="Oval 28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4" name="Freeform 28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5" name="Freeform 28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9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0" name="Oval 28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1" name="Freeform 28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2" name="Freeform 28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17" name="Oval 28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8" name="Freeform 28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9" name="Freeform 28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40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40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00" name="Oval 27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1" name="Freeform 28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2" name="Freeform 28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97" name="Oval 27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8" name="Freeform 27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9" name="Freeform 27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94" name="Oval 27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5" name="Freeform 27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6" name="Freeform 27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91" name="Oval 27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2" name="Freeform 27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3" name="Freeform 27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8" name="Oval 278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9" name="Freeform 278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0" name="Freeform 278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5" name="Oval 278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6" name="Freeform 278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7" name="Freeform 278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2" name="Oval 278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3" name="Freeform 278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4" name="Freeform 278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79" name="Oval 277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0" name="Freeform 277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1" name="Freeform 278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6" name="Oval 27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7" name="Freeform 27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8" name="Freeform 27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3" name="Oval 27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4" name="Freeform 27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5" name="Freeform 27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0" name="Oval 276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1" name="Freeform 277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2" name="Freeform 277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7" name="Oval 276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8" name="Freeform 276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9" name="Freeform 276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4" name="Oval 276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5" name="Freeform 276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6" name="Freeform 276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1" name="Oval 27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2" name="Freeform 27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3" name="Freeform 27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416" name="Group 2914"/>
          <p:cNvGrpSpPr/>
          <p:nvPr/>
        </p:nvGrpSpPr>
        <p:grpSpPr>
          <a:xfrm>
            <a:off x="3909994" y="5695952"/>
            <a:ext cx="4643470" cy="785818"/>
            <a:chOff x="1928794" y="3714752"/>
            <a:chExt cx="4643470" cy="785818"/>
          </a:xfrm>
        </p:grpSpPr>
        <p:grpSp>
          <p:nvGrpSpPr>
            <p:cNvPr id="245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46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84" name="Oval 30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5" name="Freeform 30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6" name="Freeform 30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81" name="Oval 30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2" name="Freeform 30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3" name="Freeform 30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8" name="Oval 30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6" name="Oval 30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7" name="Freeform 30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8" name="Freeform 30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3" name="Oval 30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4" name="Freeform 30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5" name="Freeform 30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60" name="Oval 30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1" name="Freeform 30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2" name="Freeform 30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7" name="Oval 30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8" name="Freeform 30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9" name="Freeform 30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4" name="Oval 30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5" name="Freeform 30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6" name="Freeform 30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1" name="Oval 30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2" name="Freeform 30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3" name="Freeform 30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48" name="Oval 30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9" name="Freeform 30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0" name="Freeform 30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45" name="Oval 30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6" name="Freeform 30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7" name="Freeform 30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51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51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28" name="Oval 30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9" name="Freeform 30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30" name="Freeform 30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25" name="Oval 30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6" name="Freeform 30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7" name="Freeform 30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22" name="Oval 30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3" name="Freeform 30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4" name="Freeform 30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9" name="Oval 30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0" name="Freeform 30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1" name="Freeform 30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6" name="Oval 30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7" name="Freeform 30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8" name="Freeform 30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3" name="Oval 301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4" name="Freeform 301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5" name="Freeform 301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0" name="Oval 30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1" name="Freeform 30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2" name="Freeform 30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07" name="Oval 30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8" name="Freeform 30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9" name="Freeform 30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04" name="Oval 30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5" name="Freeform 30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6" name="Freeform 30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01" name="Oval 30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2" name="Freeform 30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3" name="Freeform 30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8" name="Oval 29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9" name="Freeform 29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0" name="Freeform 29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8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5" name="Oval 29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6" name="Freeform 29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7" name="Freeform 29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2" name="Oval 29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3" name="Freeform 29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4" name="Freeform 29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89" name="Oval 29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0" name="Freeform 29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1" name="Freeform 29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57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57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72" name="Oval 29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3" name="Freeform 29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4" name="Freeform 29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69" name="Oval 29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0" name="Freeform 29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1" name="Freeform 29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6" name="Oval 29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7" name="Freeform 29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8" name="Freeform 29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3" name="Oval 29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4" name="Freeform 29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5" name="Freeform 29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0" name="Oval 295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1" name="Freeform 296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2" name="Freeform 296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7" name="Oval 295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8" name="Freeform 295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9" name="Freeform 295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4" name="Oval 295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5" name="Freeform 295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6" name="Freeform 295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1" name="Oval 295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2" name="Freeform 29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3" name="Freeform 29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8" name="Oval 29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9" name="Freeform 29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0" name="Freeform 29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5" name="Oval 29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6" name="Freeform 29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7" name="Freeform 29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2" name="Oval 294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3" name="Freeform 294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4" name="Freeform 294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9" name="Oval 29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0" name="Freeform 293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1" name="Freeform 294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6" name="Oval 293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7" name="Freeform 293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8" name="Freeform 293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3" name="Oval 29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4" name="Freeform 29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5" name="Freeform 29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588" name="Group 3086"/>
          <p:cNvGrpSpPr/>
          <p:nvPr/>
        </p:nvGrpSpPr>
        <p:grpSpPr>
          <a:xfrm>
            <a:off x="4062394" y="5848352"/>
            <a:ext cx="4643470" cy="785818"/>
            <a:chOff x="1928794" y="3714752"/>
            <a:chExt cx="4643470" cy="785818"/>
          </a:xfrm>
        </p:grpSpPr>
        <p:grpSp>
          <p:nvGrpSpPr>
            <p:cNvPr id="263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63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56" name="Oval 32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7" name="Freeform 32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8" name="Freeform 32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53" name="Oval 32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4" name="Freeform 32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5" name="Freeform 32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50" name="Oval 32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38" name="Oval 32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9" name="Freeform 32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0" name="Freeform 32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35" name="Oval 32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6" name="Freeform 32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7" name="Freeform 32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32" name="Oval 32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3" name="Freeform 32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4" name="Freeform 32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9" name="Oval 32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0" name="Freeform 32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1" name="Freeform 32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6" name="Oval 32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7" name="Freeform 32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8" name="Freeform 32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3" name="Oval 32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4" name="Freeform 32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5" name="Freeform 32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0" name="Oval 32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1" name="Freeform 32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2" name="Freeform 32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8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17" name="Oval 32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8" name="Freeform 32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9" name="Freeform 32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68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68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00" name="Oval 31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1" name="Freeform 32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2" name="Freeform 32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97" name="Oval 31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8" name="Freeform 31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9" name="Freeform 31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94" name="Oval 31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5" name="Freeform 31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6" name="Freeform 31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91" name="Oval 31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2" name="Freeform 31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3" name="Freeform 31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8" name="Oval 318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9" name="Freeform 318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0" name="Freeform 318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5" name="Oval 318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6" name="Freeform 318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7" name="Freeform 318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2" name="Oval 318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3" name="Freeform 318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4" name="Freeform 318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79" name="Oval 317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0" name="Freeform 317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1" name="Freeform 318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6" name="Oval 31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7" name="Freeform 31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8" name="Freeform 31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3" name="Oval 31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4" name="Freeform 31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5" name="Freeform 31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0" name="Oval 316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1" name="Freeform 317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2" name="Freeform 317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0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7" name="Oval 316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8" name="Freeform 316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9" name="Freeform 316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4" name="Oval 316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5" name="Freeform 316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6" name="Freeform 316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1" name="Oval 31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2" name="Freeform 31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3" name="Freeform 31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4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74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44" name="Oval 31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5" name="Freeform 31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6" name="Freeform 31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41" name="Oval 31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2" name="Freeform 31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3" name="Freeform 31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8" name="Oval 31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9" name="Freeform 31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0" name="Freeform 31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5" name="Oval 31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6" name="Freeform 31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7" name="Freeform 31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2" name="Oval 313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3" name="Freeform 313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4" name="Freeform 313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9" name="Oval 312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0" name="Freeform 312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1" name="Freeform 313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6" name="Oval 312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7" name="Freeform 312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8" name="Freeform 312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3" name="Oval 312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4" name="Freeform 312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5" name="Freeform 312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20" name="Oval 31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1" name="Freeform 31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2" name="Freeform 31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7" name="Oval 31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8" name="Freeform 31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9" name="Freeform 31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4" name="Oval 311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5" name="Freeform 311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6" name="Freeform 311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1" name="Oval 311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2" name="Freeform 311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3" name="Freeform 311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08" name="Oval 310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9" name="Freeform 310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0" name="Freeform 310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05" name="Oval 31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6" name="Freeform 31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7" name="Freeform 31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760" name="Group 3258"/>
          <p:cNvGrpSpPr/>
          <p:nvPr/>
        </p:nvGrpSpPr>
        <p:grpSpPr>
          <a:xfrm>
            <a:off x="4214794" y="6000752"/>
            <a:ext cx="4643470" cy="785818"/>
            <a:chOff x="1928794" y="3714752"/>
            <a:chExt cx="4643470" cy="785818"/>
          </a:xfrm>
        </p:grpSpPr>
        <p:grpSp>
          <p:nvGrpSpPr>
            <p:cNvPr id="2803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80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28" name="Oval 34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9" name="Freeform 34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0" name="Freeform 34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25" name="Oval 34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6" name="Freeform 34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7" name="Freeform 34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22" name="Oval 34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0" name="Oval 34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1" name="Freeform 34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2" name="Freeform 34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07" name="Oval 34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8" name="Freeform 34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9" name="Freeform 34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04" name="Oval 34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5" name="Freeform 34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6" name="Freeform 34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01" name="Oval 34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2" name="Freeform 34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3" name="Freeform 34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8" name="Oval 33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9" name="Freeform 33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0" name="Freeform 33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5" name="Oval 33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6" name="Freeform 33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7" name="Freeform 33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2" name="Oval 33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3" name="Freeform 33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4" name="Freeform 33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5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89" name="Oval 33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0" name="Freeform 33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1" name="Freeform 33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860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86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72" name="Oval 33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3" name="Freeform 33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4" name="Freeform 33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69" name="Oval 33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0" name="Freeform 33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1" name="Freeform 33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6" name="Oval 33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7" name="Freeform 33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8" name="Freeform 33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3" name="Oval 33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4" name="Freeform 33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5" name="Freeform 33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0" name="Oval 335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1" name="Freeform 336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2" name="Freeform 336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7" name="Oval 335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8" name="Freeform 335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9" name="Freeform 335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4" name="Oval 335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5" name="Freeform 335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6" name="Freeform 335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1" name="Oval 335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2" name="Freeform 33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3" name="Freeform 33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8" name="Oval 33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9" name="Freeform 33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0" name="Freeform 33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5" name="Oval 33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6" name="Freeform 33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7" name="Freeform 33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2" name="Oval 334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3" name="Freeform 334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4" name="Freeform 334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9" name="Oval 33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0" name="Freeform 333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1" name="Freeform 334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5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6" name="Oval 333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7" name="Freeform 333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8" name="Freeform 333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6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3" name="Oval 33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4" name="Freeform 33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5" name="Freeform 33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917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91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16" name="Oval 33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7" name="Freeform 33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8" name="Freeform 33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13" name="Oval 33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4" name="Freeform 33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5" name="Freeform 33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10" name="Oval 33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1" name="Freeform 33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2" name="Freeform 33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7" name="Oval 33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8" name="Freeform 33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9" name="Freeform 33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4" name="Oval 330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5" name="Freeform 330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6" name="Freeform 330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1" name="Oval 330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2" name="Freeform 330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3" name="Freeform 330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98" name="Oval 329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9" name="Freeform 329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0" name="Freeform 329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95" name="Oval 329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6" name="Freeform 329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7" name="Freeform 329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92" name="Oval 32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3" name="Freeform 32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4" name="Freeform 32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9" name="Oval 32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0" name="Freeform 32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1" name="Freeform 32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6" name="Oval 328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7" name="Freeform 328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8" name="Freeform 328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3" name="Oval 328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4" name="Freeform 328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5" name="Freeform 328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3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0" name="Oval 327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1" name="Freeform 328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2" name="Freeform 328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3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77" name="Oval 32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8" name="Freeform 32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9" name="Freeform 32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975" name="Group 3451"/>
          <p:cNvGrpSpPr/>
          <p:nvPr/>
        </p:nvGrpSpPr>
        <p:grpSpPr>
          <a:xfrm>
            <a:off x="1285852" y="4929198"/>
            <a:ext cx="830354" cy="762786"/>
            <a:chOff x="2553818" y="2207397"/>
            <a:chExt cx="830354" cy="762786"/>
          </a:xfrm>
        </p:grpSpPr>
        <p:sp>
          <p:nvSpPr>
            <p:cNvPr id="3435" name="Rounded Rectangle 3434"/>
            <p:cNvSpPr/>
            <p:nvPr/>
          </p:nvSpPr>
          <p:spPr>
            <a:xfrm rot="7942146">
              <a:off x="2996346" y="2509635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6" name="Rounded Rectangle 3435"/>
            <p:cNvSpPr/>
            <p:nvPr/>
          </p:nvSpPr>
          <p:spPr>
            <a:xfrm rot="7942146">
              <a:off x="2698391" y="2459082"/>
              <a:ext cx="366528" cy="6556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8" name="Oval 3437"/>
            <p:cNvSpPr/>
            <p:nvPr/>
          </p:nvSpPr>
          <p:spPr>
            <a:xfrm rot="18767630">
              <a:off x="2991263" y="2243116"/>
              <a:ext cx="428628" cy="3571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76" name="Group 3452"/>
          <p:cNvGrpSpPr/>
          <p:nvPr/>
        </p:nvGrpSpPr>
        <p:grpSpPr>
          <a:xfrm>
            <a:off x="8358214" y="5214950"/>
            <a:ext cx="654706" cy="409141"/>
            <a:chOff x="5076179" y="2420569"/>
            <a:chExt cx="654706" cy="409141"/>
          </a:xfrm>
        </p:grpSpPr>
        <p:sp>
          <p:nvSpPr>
            <p:cNvPr id="3441" name="Rounded Rectangle 3440"/>
            <p:cNvSpPr/>
            <p:nvPr/>
          </p:nvSpPr>
          <p:spPr>
            <a:xfrm rot="5698868">
              <a:off x="5389477" y="2339381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2" name="Rounded Rectangle 3441"/>
            <p:cNvSpPr/>
            <p:nvPr/>
          </p:nvSpPr>
          <p:spPr>
            <a:xfrm rot="5698868">
              <a:off x="5234906" y="2333731"/>
              <a:ext cx="337252" cy="6547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77" name="Group 3444"/>
          <p:cNvGrpSpPr/>
          <p:nvPr/>
        </p:nvGrpSpPr>
        <p:grpSpPr>
          <a:xfrm rot="18329017">
            <a:off x="8062390" y="3700502"/>
            <a:ext cx="420009" cy="542582"/>
            <a:chOff x="6473516" y="1957724"/>
            <a:chExt cx="420009" cy="542582"/>
          </a:xfrm>
        </p:grpSpPr>
        <p:sp>
          <p:nvSpPr>
            <p:cNvPr id="3443" name="Oval 3442"/>
            <p:cNvSpPr/>
            <p:nvPr/>
          </p:nvSpPr>
          <p:spPr>
            <a:xfrm rot="18524218">
              <a:off x="6438115" y="1993125"/>
              <a:ext cx="490811" cy="42000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4" name="Isosceles Triangle 3443"/>
            <p:cNvSpPr/>
            <p:nvPr/>
          </p:nvSpPr>
          <p:spPr>
            <a:xfrm>
              <a:off x="6572264" y="2285992"/>
              <a:ext cx="214314" cy="21431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47" name="TextBox 3446"/>
          <p:cNvSpPr txBox="1"/>
          <p:nvPr/>
        </p:nvSpPr>
        <p:spPr>
          <a:xfrm>
            <a:off x="1357290" y="3456769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49" name="TextBox 3448"/>
          <p:cNvSpPr txBox="1"/>
          <p:nvPr/>
        </p:nvSpPr>
        <p:spPr>
          <a:xfrm>
            <a:off x="7500958" y="3286124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thrombin</a:t>
            </a:r>
            <a:endParaRPr lang="en-GB" b="1" dirty="0"/>
          </a:p>
        </p:txBody>
      </p:sp>
      <p:sp>
        <p:nvSpPr>
          <p:cNvPr id="3466" name="TextBox 3465"/>
          <p:cNvSpPr txBox="1"/>
          <p:nvPr/>
        </p:nvSpPr>
        <p:spPr>
          <a:xfrm>
            <a:off x="8081658" y="5857892"/>
            <a:ext cx="1062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inactive </a:t>
            </a:r>
          </a:p>
          <a:p>
            <a:r>
              <a:rPr lang="en-GB" dirty="0" smtClean="0"/>
              <a:t>fragment</a:t>
            </a:r>
            <a:endParaRPr lang="en-GB" dirty="0"/>
          </a:p>
        </p:txBody>
      </p:sp>
      <p:grpSp>
        <p:nvGrpSpPr>
          <p:cNvPr id="2981" name="Group 3467"/>
          <p:cNvGrpSpPr/>
          <p:nvPr/>
        </p:nvGrpSpPr>
        <p:grpSpPr>
          <a:xfrm rot="21405630">
            <a:off x="4268766" y="4321844"/>
            <a:ext cx="857256" cy="642942"/>
            <a:chOff x="1214414" y="2000240"/>
            <a:chExt cx="785818" cy="428628"/>
          </a:xfrm>
        </p:grpSpPr>
        <p:sp>
          <p:nvSpPr>
            <p:cNvPr id="3469" name="Oval 3468"/>
            <p:cNvSpPr/>
            <p:nvPr/>
          </p:nvSpPr>
          <p:spPr>
            <a:xfrm>
              <a:off x="1214414" y="200024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70" name="Left Arrow 3469"/>
            <p:cNvSpPr/>
            <p:nvPr/>
          </p:nvSpPr>
          <p:spPr>
            <a:xfrm>
              <a:off x="1571604" y="2071678"/>
              <a:ext cx="428628" cy="285752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82" name="Group 3470"/>
          <p:cNvGrpSpPr/>
          <p:nvPr/>
        </p:nvGrpSpPr>
        <p:grpSpPr>
          <a:xfrm rot="19095582">
            <a:off x="4593248" y="4188986"/>
            <a:ext cx="830352" cy="762786"/>
            <a:chOff x="2553820" y="2207397"/>
            <a:chExt cx="830352" cy="762786"/>
          </a:xfrm>
        </p:grpSpPr>
        <p:sp>
          <p:nvSpPr>
            <p:cNvPr id="3472" name="Rounded Rectangle 3471"/>
            <p:cNvSpPr/>
            <p:nvPr/>
          </p:nvSpPr>
          <p:spPr>
            <a:xfrm rot="7942146">
              <a:off x="2996346" y="2509635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3" name="Rounded Rectangle 3472"/>
            <p:cNvSpPr/>
            <p:nvPr/>
          </p:nvSpPr>
          <p:spPr>
            <a:xfrm rot="7942146">
              <a:off x="2698393" y="2459082"/>
              <a:ext cx="366528" cy="6556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4" name="Oval 3473"/>
            <p:cNvSpPr/>
            <p:nvPr/>
          </p:nvSpPr>
          <p:spPr>
            <a:xfrm rot="18767630">
              <a:off x="2991263" y="2243116"/>
              <a:ext cx="428628" cy="3571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77" name="TextBox 3476"/>
          <p:cNvSpPr txBox="1"/>
          <p:nvPr/>
        </p:nvSpPr>
        <p:spPr>
          <a:xfrm>
            <a:off x="4214810" y="4429132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2984" name="Group 3488"/>
          <p:cNvGrpSpPr/>
          <p:nvPr/>
        </p:nvGrpSpPr>
        <p:grpSpPr>
          <a:xfrm>
            <a:off x="2928926" y="1428736"/>
            <a:ext cx="2565577" cy="1410501"/>
            <a:chOff x="3357554" y="1857364"/>
            <a:chExt cx="2565577" cy="1410501"/>
          </a:xfrm>
        </p:grpSpPr>
        <p:sp>
          <p:nvSpPr>
            <p:cNvPr id="2985" name="TextBox 2984"/>
            <p:cNvSpPr txBox="1"/>
            <p:nvPr/>
          </p:nvSpPr>
          <p:spPr>
            <a:xfrm>
              <a:off x="3357554" y="2252202"/>
              <a:ext cx="17018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K</a:t>
              </a:r>
              <a:r>
                <a:rPr lang="en-GB" sz="2000" baseline="-25000" dirty="0" smtClean="0"/>
                <a:t>m</a:t>
              </a:r>
              <a:r>
                <a:rPr lang="en-GB" sz="2000" dirty="0" smtClean="0"/>
                <a:t> = </a:t>
              </a:r>
              <a:r>
                <a:rPr lang="en-GB" sz="2000" dirty="0" smtClean="0">
                  <a:latin typeface="Symbol" pitchFamily="18" charset="2"/>
                </a:rPr>
                <a:t>0.058 </a:t>
              </a:r>
              <a:r>
                <a:rPr lang="en-GB" sz="2000" dirty="0" err="1" smtClean="0">
                  <a:latin typeface="Symbol" pitchFamily="18" charset="2"/>
                </a:rPr>
                <a:t>m</a:t>
              </a:r>
              <a:r>
                <a:rPr lang="en-GB" sz="2000" dirty="0" err="1" smtClean="0"/>
                <a:t>M</a:t>
              </a:r>
              <a:endParaRPr lang="en-GB" sz="2000" dirty="0" smtClean="0"/>
            </a:p>
            <a:p>
              <a:endParaRPr lang="en-GB" sz="2000" dirty="0" smtClean="0"/>
            </a:p>
            <a:p>
              <a:endParaRPr lang="en-GB" sz="2000" dirty="0"/>
            </a:p>
          </p:txBody>
        </p:sp>
        <p:sp>
          <p:nvSpPr>
            <p:cNvPr id="2986" name="TextBox 2985"/>
            <p:cNvSpPr txBox="1"/>
            <p:nvPr/>
          </p:nvSpPr>
          <p:spPr>
            <a:xfrm>
              <a:off x="4500562" y="1857364"/>
              <a:ext cx="1422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dirty="0" smtClean="0">
                  <a:solidFill>
                    <a:srgbClr val="FF0000"/>
                  </a:solidFill>
                </a:rPr>
                <a:t>HIGH affinity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87" name="Group 3489"/>
          <p:cNvGrpSpPr/>
          <p:nvPr/>
        </p:nvGrpSpPr>
        <p:grpSpPr>
          <a:xfrm>
            <a:off x="2987424" y="2059536"/>
            <a:ext cx="4013468" cy="664214"/>
            <a:chOff x="3416052" y="2488164"/>
            <a:chExt cx="4013468" cy="664214"/>
          </a:xfrm>
        </p:grpSpPr>
        <p:sp>
          <p:nvSpPr>
            <p:cNvPr id="2988" name="TextBox 2987"/>
            <p:cNvSpPr txBox="1"/>
            <p:nvPr/>
          </p:nvSpPr>
          <p:spPr>
            <a:xfrm>
              <a:off x="3416052" y="2752268"/>
              <a:ext cx="1798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baseline="-25000" dirty="0" smtClean="0"/>
                <a:t>  </a:t>
              </a:r>
              <a:r>
                <a:rPr lang="en-GB" sz="2000" dirty="0" smtClean="0"/>
                <a:t> =  0.038 s</a:t>
              </a:r>
              <a:r>
                <a:rPr lang="en-GB" sz="2000" baseline="30000" dirty="0" smtClean="0"/>
                <a:t>-1</a:t>
              </a:r>
              <a:endParaRPr lang="en-GB" sz="2000" baseline="30000" dirty="0"/>
            </a:p>
          </p:txBody>
        </p:sp>
        <p:sp>
          <p:nvSpPr>
            <p:cNvPr id="3031" name="TextBox 3030"/>
            <p:cNvSpPr txBox="1"/>
            <p:nvPr/>
          </p:nvSpPr>
          <p:spPr>
            <a:xfrm>
              <a:off x="5092085" y="2488164"/>
              <a:ext cx="2337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cap="all" dirty="0" smtClean="0">
                  <a:solidFill>
                    <a:srgbClr val="FF0000"/>
                  </a:solidFill>
                </a:rPr>
                <a:t>LOW</a:t>
              </a:r>
              <a:r>
                <a:rPr lang="en-GB" b="1" dirty="0" smtClean="0">
                  <a:solidFill>
                    <a:srgbClr val="FF0000"/>
                  </a:solidFill>
                </a:rPr>
                <a:t> turnover number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32" name="Group 3490"/>
          <p:cNvGrpSpPr/>
          <p:nvPr/>
        </p:nvGrpSpPr>
        <p:grpSpPr>
          <a:xfrm>
            <a:off x="2928926" y="2571744"/>
            <a:ext cx="4825262" cy="962484"/>
            <a:chOff x="3357554" y="3000372"/>
            <a:chExt cx="4825262" cy="962484"/>
          </a:xfrm>
        </p:grpSpPr>
        <p:sp>
          <p:nvSpPr>
            <p:cNvPr id="3033" name="TextBox 3032"/>
            <p:cNvSpPr txBox="1"/>
            <p:nvPr/>
          </p:nvSpPr>
          <p:spPr>
            <a:xfrm>
              <a:off x="3357554" y="3357562"/>
              <a:ext cx="3357586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dirty="0" smtClean="0"/>
                <a:t>/K</a:t>
              </a:r>
              <a:r>
                <a:rPr lang="en-GB" sz="2000" baseline="-25000" dirty="0" smtClean="0"/>
                <a:t>m      </a:t>
              </a:r>
              <a:r>
                <a:rPr lang="en-GB" sz="2000" dirty="0" smtClean="0"/>
                <a:t>0.647 x 10</a:t>
              </a:r>
              <a:r>
                <a:rPr lang="en-GB" sz="2000" baseline="30000" dirty="0" smtClean="0"/>
                <a:t>6</a:t>
              </a:r>
              <a:r>
                <a:rPr lang="en-GB" sz="2000" dirty="0" smtClean="0"/>
                <a:t> (M x s)</a:t>
              </a:r>
              <a:r>
                <a:rPr lang="en-GB" sz="2000" baseline="30000" dirty="0" smtClean="0"/>
                <a:t>-1</a:t>
              </a:r>
            </a:p>
            <a:p>
              <a:endParaRPr lang="en-GB" sz="2000" baseline="30000" dirty="0"/>
            </a:p>
          </p:txBody>
        </p:sp>
        <p:sp>
          <p:nvSpPr>
            <p:cNvPr id="3034" name="TextBox 3033"/>
            <p:cNvSpPr txBox="1"/>
            <p:nvPr/>
          </p:nvSpPr>
          <p:spPr>
            <a:xfrm>
              <a:off x="5857884" y="3000372"/>
              <a:ext cx="2324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cap="all" dirty="0" smtClean="0">
                  <a:solidFill>
                    <a:srgbClr val="FF0000"/>
                  </a:solidFill>
                </a:rPr>
                <a:t>FAIRLY high</a:t>
              </a:r>
              <a:r>
                <a:rPr lang="en-GB" b="1" dirty="0" smtClean="0">
                  <a:solidFill>
                    <a:srgbClr val="FF0000"/>
                  </a:solidFill>
                </a:rPr>
                <a:t> efficiency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35" name="Arc 3034"/>
          <p:cNvSpPr/>
          <p:nvPr/>
        </p:nvSpPr>
        <p:spPr>
          <a:xfrm>
            <a:off x="5214942" y="4714884"/>
            <a:ext cx="3071834" cy="928694"/>
          </a:xfrm>
          <a:prstGeom prst="arc">
            <a:avLst>
              <a:gd name="adj1" fmla="val 16330860"/>
              <a:gd name="adj2" fmla="val 21418175"/>
            </a:avLst>
          </a:prstGeom>
          <a:ln w="63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7" name="Arc 3036"/>
          <p:cNvSpPr/>
          <p:nvPr/>
        </p:nvSpPr>
        <p:spPr>
          <a:xfrm rot="20710804">
            <a:off x="928822" y="5056585"/>
            <a:ext cx="3286148" cy="428628"/>
          </a:xfrm>
          <a:prstGeom prst="arc">
            <a:avLst>
              <a:gd name="adj1" fmla="val 16330860"/>
              <a:gd name="adj2" fmla="val 21418175"/>
            </a:avLst>
          </a:prstGeom>
          <a:ln w="63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39" name="Straight Connector 3038"/>
          <p:cNvCxnSpPr/>
          <p:nvPr/>
        </p:nvCxnSpPr>
        <p:spPr>
          <a:xfrm>
            <a:off x="2214546" y="3857628"/>
            <a:ext cx="1162056" cy="340519"/>
          </a:xfrm>
          <a:prstGeom prst="line">
            <a:avLst/>
          </a:prstGeom>
          <a:ln w="63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41" name="Arc 3040"/>
          <p:cNvSpPr/>
          <p:nvPr/>
        </p:nvSpPr>
        <p:spPr>
          <a:xfrm flipV="1">
            <a:off x="4929190" y="3714752"/>
            <a:ext cx="3071834" cy="928694"/>
          </a:xfrm>
          <a:prstGeom prst="arc">
            <a:avLst>
              <a:gd name="adj1" fmla="val 16330860"/>
              <a:gd name="adj2" fmla="val 21418175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FXa</a:t>
            </a:r>
            <a:r>
              <a:rPr lang="en-GB" dirty="0" smtClean="0"/>
              <a:t> activation of </a:t>
            </a:r>
            <a:r>
              <a:rPr lang="en-GB" dirty="0" err="1" smtClean="0"/>
              <a:t>prothrombin</a:t>
            </a:r>
            <a:r>
              <a:rPr lang="en-GB" dirty="0" smtClean="0"/>
              <a:t> with </a:t>
            </a:r>
            <a:r>
              <a:rPr lang="en-GB" dirty="0" err="1" smtClean="0"/>
              <a:t>FVa</a:t>
            </a:r>
            <a:r>
              <a:rPr lang="en-GB" dirty="0" smtClean="0"/>
              <a:t> and phospholipids</a:t>
            </a:r>
            <a:endParaRPr lang="en-GB" dirty="0"/>
          </a:p>
        </p:txBody>
      </p:sp>
      <p:grpSp>
        <p:nvGrpSpPr>
          <p:cNvPr id="3" name="Group 849"/>
          <p:cNvGrpSpPr/>
          <p:nvPr/>
        </p:nvGrpSpPr>
        <p:grpSpPr>
          <a:xfrm>
            <a:off x="1928794" y="3714752"/>
            <a:ext cx="4643470" cy="785818"/>
            <a:chOff x="1928794" y="3714752"/>
            <a:chExt cx="4643470" cy="785818"/>
          </a:xfrm>
        </p:grpSpPr>
        <p:grpSp>
          <p:nvGrpSpPr>
            <p:cNvPr id="4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" name="Oval 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9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90" name="Oval 7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1" name="Freeform 7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2" name="Freeform 7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87" name="Oval 78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8" name="Freeform 78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9" name="Freeform 78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84" name="Oval 7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5" name="Freeform 7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6" name="Freeform 7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81" name="Oval 7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2" name="Freeform 7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3" name="Freeform 7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8" name="Oval 7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9" name="Freeform 7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0" name="Freeform 7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5" name="Oval 7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72" name="Oval 7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3" name="Freeform 7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4" name="Freeform 7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769" name="Oval 7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0" name="Freeform 7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1" name="Freeform 7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6" name="Oval 7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7" name="Freeform 7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8" name="Freeform 7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3" name="Oval 7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4" name="Freeform 7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5" name="Freeform 7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60" name="Oval 7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1" name="Freeform 7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2" name="Freeform 7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7" name="Oval 7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8" name="Freeform 7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9" name="Freeform 7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1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4" name="Oval 7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5" name="Freeform 7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6" name="Freeform 7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751" name="Oval 7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2" name="Freeform 7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3" name="Freeform 7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32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32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47" name="Oval 8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8" name="Freeform 8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9" name="Freeform 8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44" name="Oval 8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6" name="Freeform 8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41" name="Oval 8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2" name="Freeform 8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3" name="Freeform 8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8" name="Oval 8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9" name="Freeform 8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0" name="Freeform 8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5" name="Oval 8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6" name="Freeform 8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7" name="Freeform 8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32" name="Oval 83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3" name="Freeform 83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4" name="Freeform 83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29" name="Oval 82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0" name="Freeform 82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1" name="Freeform 83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2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26" name="Oval 82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7" name="Freeform 82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8" name="Freeform 82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23" name="Oval 8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4" name="Freeform 8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5" name="Freeform 8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20" name="Oval 8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1" name="Freeform 8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2" name="Freeform 8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3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7" name="Oval 8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8" name="Freeform 8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9" name="Freeform 8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4" name="Oval 81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5" name="Freeform 81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6" name="Freeform 81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11" name="Oval 81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2" name="Freeform 81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3" name="Freeform 81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08" name="Oval 80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35" name="Group 850"/>
          <p:cNvGrpSpPr/>
          <p:nvPr/>
        </p:nvGrpSpPr>
        <p:grpSpPr>
          <a:xfrm>
            <a:off x="2081194" y="3867152"/>
            <a:ext cx="4643470" cy="785818"/>
            <a:chOff x="1928794" y="3714752"/>
            <a:chExt cx="4643470" cy="785818"/>
          </a:xfrm>
        </p:grpSpPr>
        <p:grpSp>
          <p:nvGrpSpPr>
            <p:cNvPr id="36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20" name="Oval 101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1" name="Freeform 102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2" name="Freeform 102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17" name="Oval 10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8" name="Freeform 10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9" name="Freeform 10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14" name="Oval 101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1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02" name="Oval 10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3" name="Freeform 10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4" name="Freeform 10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99" name="Oval 9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0" name="Freeform 9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1" name="Freeform 10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6" name="Oval 99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7" name="Freeform 99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8" name="Freeform 99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3" name="Oval 9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4" name="Freeform 9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5" name="Freeform 9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90" name="Oval 98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1" name="Freeform 99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2" name="Freeform 99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7" name="Oval 98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8" name="Freeform 98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9" name="Freeform 98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4" name="Oval 9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5" name="Freeform 9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6" name="Freeform 9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81" name="Oval 9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2" name="Freeform 9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3" name="Freeform 9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55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5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64" name="Oval 96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5" name="Freeform 96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6" name="Freeform 96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61" name="Oval 9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2" name="Freeform 9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3" name="Freeform 9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8" name="Oval 95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9" name="Freeform 95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0" name="Freeform 95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5" name="Oval 95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6" name="Freeform 95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7" name="Freeform 95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52" name="Oval 9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3" name="Freeform 9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4" name="Freeform 9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9" name="Oval 94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0" name="Freeform 94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1" name="Freeform 95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6" name="Oval 9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7" name="Freeform 9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8" name="Freeform 9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43" name="Oval 9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5" name="Freeform 9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40" name="Oval 93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7" name="Oval 9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8" name="Freeform 9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9" name="Freeform 9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4" name="Oval 93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5" name="Freeform 93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6" name="Freeform 93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31" name="Oval 93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2" name="Freeform 93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3" name="Freeform 93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28" name="Oval 9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9" name="Freeform 9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0" name="Freeform 9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25" name="Oval 9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6" name="Freeform 9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7" name="Freeform 9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386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38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08" name="Oval 9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8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905" name="Oval 9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6" name="Freeform 9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7" name="Freeform 9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902" name="Oval 9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3" name="Freeform 9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4" name="Freeform 9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9" name="Oval 8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0" name="Freeform 8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1" name="Freeform 9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6" name="Oval 8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7" name="Freeform 8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8" name="Freeform 8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3" name="Oval 89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4" name="Freeform 89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90" name="Oval 8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1" name="Freeform 8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2" name="Freeform 8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887" name="Oval 8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8" name="Freeform 8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9" name="Freeform 8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84" name="Oval 8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5" name="Freeform 8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6" name="Freeform 8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81" name="Oval 8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2" name="Freeform 8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3" name="Freeform 8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8" name="Oval 8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5" name="Oval 8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72" name="Oval 8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3" name="Freeform 8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4" name="Freeform 8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869" name="Oval 8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0" name="Freeform 8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1" name="Freeform 8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09" name="Group 1022"/>
          <p:cNvGrpSpPr/>
          <p:nvPr/>
        </p:nvGrpSpPr>
        <p:grpSpPr>
          <a:xfrm>
            <a:off x="2233594" y="4019552"/>
            <a:ext cx="4643470" cy="785818"/>
            <a:chOff x="1928794" y="3714752"/>
            <a:chExt cx="4643470" cy="785818"/>
          </a:xfrm>
        </p:grpSpPr>
        <p:grpSp>
          <p:nvGrpSpPr>
            <p:cNvPr id="110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1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92" name="Oval 119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3" name="Freeform 119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4" name="Freeform 119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89" name="Oval 11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0" name="Freeform 11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1" name="Freeform 11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6" name="Oval 118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8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4" name="Oval 11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5" name="Freeform 11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6" name="Freeform 11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71" name="Oval 11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2" name="Freeform 11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3" name="Freeform 11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8" name="Oval 116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9" name="Freeform 116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0" name="Freeform 116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5" name="Oval 11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6" name="Freeform 11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7" name="Freeform 11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62" name="Oval 116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3" name="Freeform 116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4" name="Freeform 116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9" name="Oval 115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0" name="Freeform 115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1" name="Freeform 116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6" name="Oval 11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7" name="Freeform 11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8" name="Freeform 11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53" name="Oval 11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4" name="Freeform 11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5" name="Freeform 11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5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2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36" name="Oval 113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7" name="Freeform 113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8" name="Freeform 113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33" name="Oval 11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4" name="Freeform 11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5" name="Freeform 11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30" name="Oval 112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1" name="Freeform 113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2" name="Freeform 113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7" name="Oval 112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8" name="Freeform 112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9" name="Freeform 112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4" name="Oval 11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5" name="Freeform 11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6" name="Freeform 11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3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21" name="Oval 112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3" name="Freeform 112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18" name="Oval 11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115" name="Oval 11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6" name="Freeform 11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7" name="Freeform 11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12" name="Oval 111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3" name="Freeform 111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4" name="Freeform 111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4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9" name="Oval 11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0" name="Freeform 11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1" name="Freeform 11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6" name="Oval 110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7" name="Freeform 110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8" name="Freeform 110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3" name="Oval 110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4" name="Freeform 110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5" name="Freeform 110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100" name="Oval 10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1" name="Freeform 11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2" name="Freeform 11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97" name="Oval 10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8" name="Freeform 10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9" name="Freeform 10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45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45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80" name="Oval 10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1" name="Freeform 10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2" name="Freeform 10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77" name="Oval 10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8" name="Freeform 10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9" name="Freeform 10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74" name="Oval 10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5" name="Freeform 10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6" name="Freeform 10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5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71" name="Oval 10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2" name="Freeform 10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3" name="Freeform 10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8" name="Oval 10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9" name="Freeform 10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0" name="Freeform 10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5" name="Oval 10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6" name="Freeform 10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7" name="Freeform 10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62" name="Oval 10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3" name="Freeform 10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4" name="Freeform 10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059" name="Oval 10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0" name="Freeform 10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1" name="Freeform 10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6" name="Oval 10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7" name="Freeform 10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8" name="Freeform 10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6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3" name="Oval 10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5" name="Freeform 10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50" name="Oval 10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1" name="Freeform 10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2" name="Freeform 10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7" name="Oval 10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8" name="Freeform 10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9" name="Freeform 10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4" name="Oval 10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5" name="Freeform 10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6" name="Freeform 10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7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041" name="Oval 10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2" name="Freeform 10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3" name="Freeform 10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3480" name="Group 1194"/>
          <p:cNvGrpSpPr/>
          <p:nvPr/>
        </p:nvGrpSpPr>
        <p:grpSpPr>
          <a:xfrm>
            <a:off x="2385994" y="4171952"/>
            <a:ext cx="4643470" cy="785818"/>
            <a:chOff x="1928794" y="3714752"/>
            <a:chExt cx="4643470" cy="785818"/>
          </a:xfrm>
        </p:grpSpPr>
        <p:grpSp>
          <p:nvGrpSpPr>
            <p:cNvPr id="348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348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64" name="Oval 136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5" name="Freeform 136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6" name="Freeform 136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61" name="Oval 13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2" name="Freeform 13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3" name="Freeform 13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8" name="Oval 135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5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6" name="Oval 13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7" name="Freeform 13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8" name="Freeform 13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43" name="Oval 13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4" name="Freeform 13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5" name="Freeform 13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40" name="Oval 133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1" name="Freeform 134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2" name="Freeform 134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7" name="Oval 13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8" name="Freeform 13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9" name="Freeform 13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4" name="Oval 133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5" name="Freeform 133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6" name="Freeform 133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31" name="Oval 133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2" name="Freeform 133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3" name="Freeform 133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28" name="Oval 13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9" name="Freeform 13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0" name="Freeform 13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25" name="Oval 13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6" name="Freeform 13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7" name="Freeform 13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44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74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08" name="Oval 13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9" name="Freeform 13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0" name="Freeform 13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05" name="Oval 13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6" name="Freeform 13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7" name="Freeform 13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302" name="Oval 13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3" name="Freeform 130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4" name="Freeform 130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9" name="Oval 129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0" name="Freeform 129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1" name="Freeform 130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6" name="Oval 12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7" name="Freeform 12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8" name="Freeform 12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5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3" name="Oval 129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4" name="Freeform 129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5" name="Freeform 129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90" name="Oval 12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1" name="Freeform 12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2" name="Freeform 12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87" name="Oval 12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8" name="Freeform 12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9" name="Freeform 12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84" name="Oval 12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5" name="Freeform 12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6" name="Freeform 12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81" name="Oval 12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2" name="Freeform 12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3" name="Freeform 12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8" name="Oval 12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9" name="Freeform 12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0" name="Freeform 12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8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5" name="Oval 12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6" name="Freeform 12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7" name="Freeform 12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72" name="Oval 12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3" name="Freeform 12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4" name="Freeform 12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69" name="Oval 12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0" name="Freeform 12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1" name="Freeform 12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0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80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52" name="Oval 12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3" name="Freeform 12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4" name="Freeform 12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49" name="Oval 12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0" name="Freeform 12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1" name="Freeform 12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6" name="Oval 12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7" name="Freeform 12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8" name="Freeform 12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3" name="Oval 12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4" name="Freeform 12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5" name="Freeform 12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40" name="Oval 12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1" name="Freeform 12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2" name="Freeform 12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7" name="Oval 123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8" name="Freeform 123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9" name="Freeform 123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4" name="Oval 12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5" name="Freeform 12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6" name="Freeform 12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231" name="Oval 12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2" name="Freeform 12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3" name="Freeform 12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8" name="Oval 12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9" name="Freeform 12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0" name="Freeform 12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5" name="Oval 12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6" name="Freeform 12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7" name="Freeform 12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22" name="Oval 12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3" name="Freeform 12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4" name="Freeform 12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9" name="Oval 12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0" name="Freeform 12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1" name="Freeform 12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6" name="Oval 12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7" name="Freeform 12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8" name="Freeform 12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213" name="Oval 12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4" name="Freeform 12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5" name="Freeform 12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858" name="Group 1366"/>
          <p:cNvGrpSpPr/>
          <p:nvPr/>
        </p:nvGrpSpPr>
        <p:grpSpPr>
          <a:xfrm>
            <a:off x="2538394" y="4324352"/>
            <a:ext cx="4643470" cy="785818"/>
            <a:chOff x="1928794" y="3714752"/>
            <a:chExt cx="4643470" cy="785818"/>
          </a:xfrm>
        </p:grpSpPr>
        <p:grpSp>
          <p:nvGrpSpPr>
            <p:cNvPr id="85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86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36" name="Oval 153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7" name="Freeform 153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8" name="Freeform 153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33" name="Oval 15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4" name="Freeform 15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5" name="Freeform 15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30" name="Oval 152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2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18" name="Oval 15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9" name="Freeform 15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0" name="Freeform 15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15" name="Oval 15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6" name="Freeform 15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7" name="Freeform 15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12" name="Oval 151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3" name="Freeform 151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4" name="Freeform 151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9" name="Oval 15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0" name="Freeform 15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1" name="Freeform 15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6" name="Oval 150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7" name="Freeform 150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8" name="Freeform 150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3" name="Oval 150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4" name="Freeform 150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5" name="Freeform 150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00" name="Oval 14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1" name="Freeform 15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2" name="Freeform 15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97" name="Oval 14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8" name="Freeform 14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9" name="Freeform 14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1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91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80" name="Oval 14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1" name="Freeform 14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2" name="Freeform 14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77" name="Oval 14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8" name="Freeform 14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9" name="Freeform 14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74" name="Oval 14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5" name="Freeform 147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6" name="Freeform 147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71" name="Oval 147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2" name="Freeform 147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3" name="Freeform 147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8" name="Oval 14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9" name="Freeform 14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0" name="Freeform 14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5" name="Oval 14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6" name="Freeform 14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7" name="Freeform 14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62" name="Oval 14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3" name="Freeform 14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4" name="Freeform 14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59" name="Oval 14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0" name="Freeform 14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1" name="Freeform 14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6" name="Oval 14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7" name="Freeform 14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8" name="Freeform 14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3" name="Oval 14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4" name="Freeform 14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5" name="Freeform 14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50" name="Oval 14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1" name="Freeform 14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2" name="Freeform 14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7" name="Oval 14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8" name="Freeform 14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9" name="Freeform 14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4" name="Oval 14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5" name="Freeform 14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6" name="Freeform 14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41" name="Oval 14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2" name="Freeform 14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3" name="Freeform 14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97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24" name="Oval 14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5" name="Freeform 14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6" name="Freeform 14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21" name="Oval 14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2" name="Freeform 14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3" name="Freeform 14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8" name="Oval 14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9" name="Freeform 14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0" name="Freeform 14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5" name="Oval 14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6" name="Freeform 14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7" name="Freeform 14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12" name="Oval 14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3" name="Freeform 14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4" name="Freeform 14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9" name="Oval 140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0" name="Freeform 140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1" name="Freeform 141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6" name="Oval 14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7" name="Freeform 14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8" name="Freeform 14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403" name="Oval 14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4" name="Freeform 14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5" name="Freeform 14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400" name="Oval 13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1" name="Freeform 14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2" name="Freeform 14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7" name="Oval 13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8" name="Freeform 13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9" name="Freeform 13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4" name="Oval 13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5" name="Freeform 13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6" name="Freeform 13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91" name="Oval 13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2" name="Freeform 13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3" name="Freeform 13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88" name="Oval 13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9" name="Freeform 13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0" name="Freeform 13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385" name="Oval 13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6" name="Freeform 13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7" name="Freeform 13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030" name="Group 1538"/>
          <p:cNvGrpSpPr/>
          <p:nvPr/>
        </p:nvGrpSpPr>
        <p:grpSpPr>
          <a:xfrm>
            <a:off x="2690794" y="4476752"/>
            <a:ext cx="4643470" cy="785818"/>
            <a:chOff x="1928794" y="3714752"/>
            <a:chExt cx="4643470" cy="785818"/>
          </a:xfrm>
        </p:grpSpPr>
        <p:grpSp>
          <p:nvGrpSpPr>
            <p:cNvPr id="103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03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08" name="Oval 170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9" name="Freeform 170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0" name="Freeform 170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05" name="Oval 17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6" name="Freeform 17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7" name="Freeform 17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02" name="Oval 170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90" name="Oval 16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1" name="Freeform 16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2" name="Freeform 16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87" name="Oval 16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8" name="Freeform 16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9" name="Freeform 16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4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84" name="Oval 168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5" name="Freeform 168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6" name="Freeform 168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81" name="Oval 16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2" name="Freeform 16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3" name="Freeform 16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8" name="Oval 167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9" name="Freeform 167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0" name="Freeform 167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5" name="Oval 167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6" name="Freeform 167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7" name="Freeform 167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72" name="Oval 16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3" name="Freeform 16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4" name="Freeform 16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8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69" name="Oval 16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0" name="Freeform 16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1" name="Freeform 16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08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08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52" name="Oval 16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3" name="Freeform 16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4" name="Freeform 16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49" name="Oval 16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0" name="Freeform 16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1" name="Freeform 16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6" name="Oval 16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7" name="Freeform 164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8" name="Freeform 164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3" name="Oval 164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4" name="Freeform 164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5" name="Freeform 164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40" name="Oval 16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1" name="Freeform 16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2" name="Freeform 16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7" name="Oval 163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8" name="Freeform 163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9" name="Freeform 163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4" name="Oval 16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5" name="Freeform 16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6" name="Freeform 16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631" name="Oval 16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2" name="Freeform 16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3" name="Freeform 16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3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8" name="Oval 16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9" name="Freeform 16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0" name="Freeform 16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5" name="Oval 16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6" name="Freeform 16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7" name="Freeform 16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22" name="Oval 16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3" name="Freeform 16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4" name="Freeform 16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9" name="Oval 16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0" name="Freeform 16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1" name="Freeform 16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6" name="Oval 16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7" name="Freeform 16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8" name="Freeform 16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613" name="Oval 16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4" name="Freeform 16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5" name="Freeform 16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14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14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96" name="Oval 15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7" name="Freeform 15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8" name="Freeform 15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93" name="Oval 15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4" name="Freeform 15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5" name="Freeform 15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90" name="Oval 15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1" name="Freeform 15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2" name="Freeform 15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7" name="Oval 15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8" name="Freeform 15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9" name="Freeform 15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4" name="Oval 15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5" name="Freeform 15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6" name="Freeform 15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81" name="Oval 15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2" name="Freeform 15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3" name="Freeform 15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5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78" name="Oval 15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9" name="Freeform 15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0" name="Freeform 15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575" name="Oval 15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6" name="Freeform 15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7" name="Freeform 15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72" name="Oval 15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3" name="Freeform 15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4" name="Freeform 15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9" name="Oval 15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0" name="Freeform 15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1" name="Freeform 15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6" name="Oval 15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7" name="Freeform 15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8" name="Freeform 15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3" name="Oval 15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4" name="Freeform 15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5" name="Freeform 15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60" name="Oval 15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1" name="Freeform 15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2" name="Freeform 15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557" name="Oval 15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8" name="Freeform 15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9" name="Freeform 15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202" name="Group 1710"/>
          <p:cNvGrpSpPr/>
          <p:nvPr/>
        </p:nvGrpSpPr>
        <p:grpSpPr>
          <a:xfrm>
            <a:off x="2843194" y="4629152"/>
            <a:ext cx="4643470" cy="785818"/>
            <a:chOff x="1928794" y="3714752"/>
            <a:chExt cx="4643470" cy="785818"/>
          </a:xfrm>
        </p:grpSpPr>
        <p:grpSp>
          <p:nvGrpSpPr>
            <p:cNvPr id="1203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20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80" name="Oval 187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1" name="Freeform 188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2" name="Freeform 188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77" name="Oval 18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8" name="Freeform 18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9" name="Freeform 18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74" name="Oval 187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7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62" name="Oval 18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3" name="Freeform 18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4" name="Freeform 18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59" name="Oval 18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0" name="Freeform 18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1" name="Freeform 18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6" name="Oval 185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7" name="Freeform 185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8" name="Freeform 185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3" name="Oval 18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4" name="Freeform 18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5" name="Freeform 18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50" name="Oval 184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1" name="Freeform 185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2" name="Freeform 185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7" name="Oval 184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8" name="Freeform 184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9" name="Freeform 184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4" name="Oval 18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5" name="Freeform 18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6" name="Freeform 18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41" name="Oval 18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2" name="Freeform 18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3" name="Freeform 18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60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26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24" name="Oval 18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5" name="Freeform 18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6" name="Freeform 18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21" name="Oval 18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2" name="Freeform 18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3" name="Freeform 18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8" name="Oval 18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9" name="Freeform 181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0" name="Freeform 181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5" name="Oval 181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6" name="Freeform 181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7" name="Freeform 181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12" name="Oval 18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3" name="Freeform 18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4" name="Freeform 18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9" name="Oval 180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0" name="Freeform 180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1" name="Freeform 181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6" name="Oval 18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7" name="Freeform 18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8" name="Freeform 18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803" name="Oval 18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4" name="Freeform 18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5" name="Freeform 18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1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800" name="Oval 17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1" name="Freeform 18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2" name="Freeform 18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7" name="Oval 17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8" name="Freeform 17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9" name="Freeform 17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3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4" name="Oval 17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5" name="Freeform 17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6" name="Freeform 17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4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91" name="Oval 17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2" name="Freeform 17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3" name="Freeform 17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5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88" name="Oval 17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9" name="Freeform 17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0" name="Freeform 17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6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85" name="Oval 17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6" name="Freeform 17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7" name="Freeform 17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17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31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68" name="Oval 17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9" name="Freeform 17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0" name="Freeform 17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65" name="Oval 17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6" name="Freeform 17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7" name="Freeform 17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62" name="Oval 17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3" name="Freeform 17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4" name="Freeform 17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9" name="Oval 17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0" name="Freeform 17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1" name="Freeform 17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6" name="Oval 17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7" name="Freeform 17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8" name="Freeform 17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3" name="Oval 175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4" name="Freeform 175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5" name="Freeform 175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50" name="Oval 17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1" name="Freeform 17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2" name="Freeform 17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6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747" name="Oval 17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8" name="Freeform 17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9" name="Freeform 17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6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44" name="Oval 17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5" name="Freeform 17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6" name="Freeform 17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6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41" name="Oval 17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2" name="Freeform 17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3" name="Freeform 17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8" name="Oval 17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9" name="Freeform 17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0" name="Freeform 17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5" name="Oval 17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6" name="Freeform 17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7" name="Freeform 17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32" name="Oval 17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3" name="Freeform 17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4" name="Freeform 17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729" name="Oval 17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0" name="Freeform 17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1" name="Freeform 17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374" name="Group 1882"/>
          <p:cNvGrpSpPr/>
          <p:nvPr/>
        </p:nvGrpSpPr>
        <p:grpSpPr>
          <a:xfrm>
            <a:off x="2995594" y="4781552"/>
            <a:ext cx="4643470" cy="785818"/>
            <a:chOff x="1928794" y="3714752"/>
            <a:chExt cx="4643470" cy="785818"/>
          </a:xfrm>
        </p:grpSpPr>
        <p:grpSp>
          <p:nvGrpSpPr>
            <p:cNvPr id="1375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37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52" name="Oval 205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3" name="Freeform 205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4" name="Freeform 205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49" name="Oval 204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0" name="Freeform 204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1" name="Freeform 205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6" name="Oval 204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4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4" name="Oval 20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5" name="Freeform 20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6" name="Freeform 20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31" name="Oval 20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2" name="Freeform 20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3" name="Freeform 20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8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8" name="Oval 202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9" name="Freeform 202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0" name="Freeform 202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5" name="Oval 20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6" name="Freeform 20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7" name="Freeform 20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22" name="Oval 202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3" name="Freeform 202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4" name="Freeform 202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9" name="Oval 201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0" name="Freeform 201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1" name="Freeform 202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6" name="Oval 20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7" name="Freeform 20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8" name="Freeform 20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13" name="Oval 20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4" name="Freeform 20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5" name="Freeform 20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432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433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96" name="Oval 19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7" name="Freeform 19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8" name="Freeform 19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4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93" name="Oval 19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4" name="Freeform 19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5" name="Freeform 19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5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90" name="Oval 19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1" name="Freeform 199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2" name="Freeform 199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6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7" name="Oval 198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8" name="Freeform 198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9" name="Freeform 198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4" name="Oval 19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5" name="Freeform 19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6" name="Freeform 19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8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81" name="Oval 198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2" name="Freeform 198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3" name="Freeform 198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39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78" name="Oval 19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9" name="Freeform 19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0" name="Freeform 19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40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75" name="Oval 19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6" name="Freeform 19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7" name="Freeform 19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72" name="Oval 19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3" name="Freeform 19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4" name="Freeform 19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9" name="Oval 19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0" name="Freeform 19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1" name="Freeform 19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6" name="Oval 19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7" name="Freeform 19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8" name="Freeform 19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3" name="Oval 19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4" name="Freeform 19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5" name="Freeform 19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60" name="Oval 19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1" name="Freeform 19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2" name="Freeform 19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57" name="Oval 19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58" name="Freeform 19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59" name="Freeform 19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489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49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40" name="Oval 19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1" name="Freeform 19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2" name="Freeform 19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37" name="Oval 19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8" name="Freeform 19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9" name="Freeform 19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34" name="Oval 19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5" name="Freeform 19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6" name="Freeform 19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31" name="Oval 19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2" name="Freeform 19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3" name="Freeform 19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8" name="Oval 19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9" name="Freeform 19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0" name="Freeform 19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5" name="Oval 192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6" name="Freeform 192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7" name="Freeform 192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22" name="Oval 19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3" name="Freeform 19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4" name="Freeform 19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3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1919" name="Oval 19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0" name="Freeform 19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1" name="Freeform 19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6" name="Oval 19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7" name="Freeform 19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8" name="Freeform 19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3" name="Oval 19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4" name="Freeform 19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5" name="Freeform 19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10" name="Oval 19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1" name="Freeform 19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2" name="Freeform 19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7" name="Oval 19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8" name="Freeform 19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9" name="Freeform 19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4" name="Oval 19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5" name="Freeform 19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6" name="Freeform 19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1901" name="Oval 19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2" name="Freeform 19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3" name="Freeform 19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546" name="Group 2054"/>
          <p:cNvGrpSpPr/>
          <p:nvPr/>
        </p:nvGrpSpPr>
        <p:grpSpPr>
          <a:xfrm>
            <a:off x="3147994" y="4933952"/>
            <a:ext cx="4643470" cy="785818"/>
            <a:chOff x="1928794" y="3714752"/>
            <a:chExt cx="4643470" cy="785818"/>
          </a:xfrm>
        </p:grpSpPr>
        <p:grpSp>
          <p:nvGrpSpPr>
            <p:cNvPr id="1547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54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24" name="Oval 222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5" name="Freeform 222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6" name="Freeform 222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21" name="Oval 222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2" name="Freeform 222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3" name="Freeform 222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8" name="Oval 221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1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6" name="Oval 22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7" name="Freeform 22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8" name="Freeform 22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03" name="Oval 22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4" name="Freeform 22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5" name="Freeform 22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5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00" name="Oval 219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1" name="Freeform 220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2" name="Freeform 220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7" name="Oval 21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8" name="Freeform 21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9" name="Freeform 21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4" name="Oval 219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5" name="Freeform 219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6" name="Freeform 219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91" name="Oval 219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2" name="Freeform 219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3" name="Freeform 219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88" name="Oval 21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9" name="Freeform 21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0" name="Freeform 21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85" name="Oval 21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6" name="Freeform 21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7" name="Freeform 21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04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60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68" name="Oval 21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9" name="Freeform 21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70" name="Freeform 21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65" name="Oval 21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6" name="Freeform 21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7" name="Freeform 21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62" name="Oval 21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3" name="Freeform 216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4" name="Freeform 216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9" name="Oval 215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0" name="Freeform 215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1" name="Freeform 216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0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6" name="Oval 21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7" name="Freeform 21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8" name="Freeform 21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3" name="Oval 215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4" name="Freeform 215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5" name="Freeform 215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50" name="Oval 21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1" name="Freeform 21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2" name="Freeform 21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1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47" name="Oval 21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8" name="Freeform 21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9" name="Freeform 21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44" name="Oval 21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5" name="Freeform 21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6" name="Freeform 21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41" name="Oval 21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2" name="Freeform 21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3" name="Freeform 21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8" name="Oval 21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9" name="Freeform 21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0" name="Freeform 21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8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5" name="Oval 21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6" name="Freeform 21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7" name="Freeform 21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32" name="Oval 21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3" name="Freeform 21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4" name="Freeform 21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29" name="Oval 21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0" name="Freeform 21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31" name="Freeform 21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6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66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12" name="Oval 21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3" name="Freeform 21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4" name="Freeform 21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109" name="Oval 21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0" name="Freeform 21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1" name="Freeform 21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6" name="Oval 21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7" name="Freeform 21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8" name="Freeform 21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3" name="Oval 21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4" name="Freeform 21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5" name="Freeform 21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100" name="Oval 20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1" name="Freeform 21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2" name="Freeform 21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7" name="Oval 209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8" name="Freeform 209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9" name="Freeform 209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4" name="Oval 20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5" name="Freeform 20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6" name="Freeform 20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091" name="Oval 20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2" name="Freeform 20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3" name="Freeform 20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8" name="Oval 20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9" name="Freeform 20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0" name="Freeform 20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5" name="Oval 20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6" name="Freeform 20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7" name="Freeform 20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82" name="Oval 20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3" name="Freeform 20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4" name="Freeform 20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9" name="Oval 20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0" name="Freeform 20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1" name="Freeform 20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6" name="Oval 20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7" name="Freeform 20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8" name="Freeform 20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073" name="Oval 20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4" name="Freeform 20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5" name="Freeform 20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718" name="Group 2226"/>
          <p:cNvGrpSpPr/>
          <p:nvPr/>
        </p:nvGrpSpPr>
        <p:grpSpPr>
          <a:xfrm>
            <a:off x="3300394" y="5086352"/>
            <a:ext cx="4643470" cy="785818"/>
            <a:chOff x="1928794" y="3714752"/>
            <a:chExt cx="4643470" cy="785818"/>
          </a:xfrm>
        </p:grpSpPr>
        <p:grpSp>
          <p:nvGrpSpPr>
            <p:cNvPr id="171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72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96" name="Oval 239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7" name="Freeform 239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8" name="Freeform 239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93" name="Oval 239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4" name="Freeform 239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5" name="Freeform 239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90" name="Oval 238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8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78" name="Oval 23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9" name="Freeform 23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0" name="Freeform 23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75" name="Oval 23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6" name="Freeform 23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7" name="Freeform 23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72" name="Oval 237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3" name="Freeform 237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4" name="Freeform 237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9" name="Oval 23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0" name="Freeform 23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1" name="Freeform 23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6" name="Oval 236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7" name="Freeform 236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8" name="Freeform 236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3" name="Oval 236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4" name="Freeform 236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5" name="Freeform 236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60" name="Oval 23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1" name="Freeform 23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2" name="Freeform 23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57" name="Oval 23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58" name="Freeform 23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59" name="Freeform 23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77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77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40" name="Oval 23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41" name="Freeform 23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42" name="Freeform 23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37" name="Oval 23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8" name="Freeform 23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9" name="Freeform 23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34" name="Oval 23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5" name="Freeform 233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6" name="Freeform 233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31" name="Oval 233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2" name="Freeform 233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3" name="Freeform 233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8" name="Oval 23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9" name="Freeform 23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0" name="Freeform 23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5" name="Oval 232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6" name="Freeform 232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7" name="Freeform 232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22" name="Oval 23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3" name="Freeform 23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4" name="Freeform 23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8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319" name="Oval 23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0" name="Freeform 23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21" name="Freeform 23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6" name="Oval 23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7" name="Freeform 23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8" name="Freeform 23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3" name="Oval 23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4" name="Freeform 23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5" name="Freeform 23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10" name="Oval 23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1" name="Freeform 23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12" name="Freeform 23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7" name="Oval 23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8" name="Freeform 23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9" name="Freeform 23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4" name="Oval 23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5" name="Freeform 23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6" name="Freeform 23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301" name="Oval 23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2" name="Freeform 23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3" name="Freeform 23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83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84" name="Oval 22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5" name="Freeform 22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6" name="Freeform 22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81" name="Oval 22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2" name="Freeform 22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3" name="Freeform 22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8" name="Oval 22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9" name="Freeform 22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0" name="Freeform 22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5" name="Oval 22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6" name="Freeform 22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7" name="Freeform 22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72" name="Oval 22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3" name="Freeform 22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4" name="Freeform 22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3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9" name="Oval 22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0" name="Freeform 22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1" name="Freeform 22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4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6" name="Oval 22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7" name="Freeform 22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8" name="Freeform 22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263" name="Oval 22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4" name="Freeform 22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5" name="Freeform 22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60" name="Oval 22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1" name="Freeform 22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2" name="Freeform 22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7" name="Oval 22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8" name="Freeform 22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9" name="Freeform 22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4" name="Oval 22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5" name="Freeform 22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6" name="Freeform 22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51" name="Oval 22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2" name="Freeform 22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3" name="Freeform 22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48" name="Oval 22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9" name="Freeform 22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0" name="Freeform 22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245" name="Oval 22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6" name="Freeform 22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7" name="Freeform 22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890" name="Group 2398"/>
          <p:cNvGrpSpPr/>
          <p:nvPr/>
        </p:nvGrpSpPr>
        <p:grpSpPr>
          <a:xfrm>
            <a:off x="3452794" y="5238752"/>
            <a:ext cx="4643470" cy="785818"/>
            <a:chOff x="1928794" y="3714752"/>
            <a:chExt cx="4643470" cy="785818"/>
          </a:xfrm>
        </p:grpSpPr>
        <p:grpSp>
          <p:nvGrpSpPr>
            <p:cNvPr id="189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89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68" name="Oval 256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9" name="Freeform 256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0" name="Freeform 256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65" name="Oval 256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6" name="Freeform 256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7" name="Freeform 256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62" name="Oval 256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50" name="Oval 25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1" name="Freeform 25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2" name="Freeform 25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47" name="Oval 25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8" name="Freeform 25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9" name="Freeform 25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0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44" name="Oval 254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5" name="Freeform 254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6" name="Freeform 254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41" name="Oval 25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2" name="Freeform 25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3" name="Freeform 25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8" name="Oval 253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9" name="Freeform 253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0" name="Freeform 253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5" name="Oval 253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6" name="Freeform 253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7" name="Freeform 253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32" name="Oval 25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3" name="Freeform 25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4" name="Freeform 25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29" name="Oval 25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0" name="Freeform 25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1" name="Freeform 25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94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194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12" name="Oval 25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3" name="Freeform 25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4" name="Freeform 25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09" name="Oval 25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0" name="Freeform 25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1" name="Freeform 25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6" name="Oval 25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7" name="Freeform 250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8" name="Freeform 250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3" name="Oval 250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4" name="Freeform 250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5" name="Freeform 250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500" name="Oval 24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1" name="Freeform 25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2" name="Freeform 25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7" name="Oval 249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8" name="Freeform 249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9" name="Freeform 249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4" name="Oval 24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5" name="Freeform 24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6" name="Freeform 24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91" name="Oval 24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2" name="Freeform 24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3" name="Freeform 24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9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8" name="Oval 24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9" name="Freeform 24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90" name="Freeform 24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5" name="Oval 24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6" name="Freeform 24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7" name="Freeform 24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82" name="Oval 24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3" name="Freeform 24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4" name="Freeform 24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9" name="Oval 24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0" name="Freeform 24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1" name="Freeform 24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6" name="Oval 24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7" name="Freeform 24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8" name="Freeform 24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73" name="Oval 24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4" name="Freeform 24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5" name="Freeform 24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00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0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56" name="Oval 24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7" name="Freeform 24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8" name="Freeform 24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53" name="Oval 24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4" name="Freeform 24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5" name="Freeform 24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50" name="Oval 24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1" name="Freeform 24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2" name="Freeform 24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0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7" name="Oval 24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8" name="Freeform 24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9" name="Freeform 24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4" name="Oval 24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5" name="Freeform 24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6" name="Freeform 24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41" name="Oval 24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2" name="Freeform 24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3" name="Freeform 24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1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38" name="Oval 24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9" name="Freeform 24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0" name="Freeform 24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435" name="Oval 24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6" name="Freeform 24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7" name="Freeform 24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32" name="Oval 24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3" name="Freeform 24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4" name="Freeform 24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9" name="Oval 24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0" name="Freeform 24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1" name="Freeform 24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6" name="Oval 24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7" name="Freeform 24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8" name="Freeform 24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3" name="Oval 24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4" name="Freeform 24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5" name="Freeform 24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20" name="Oval 24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1" name="Freeform 24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2" name="Freeform 24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417" name="Oval 24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18" name="Freeform 24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19" name="Freeform 24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062" name="Group 2570"/>
          <p:cNvGrpSpPr/>
          <p:nvPr/>
        </p:nvGrpSpPr>
        <p:grpSpPr>
          <a:xfrm>
            <a:off x="3605194" y="5391152"/>
            <a:ext cx="4643470" cy="785818"/>
            <a:chOff x="1928794" y="3714752"/>
            <a:chExt cx="4643470" cy="785818"/>
          </a:xfrm>
        </p:grpSpPr>
        <p:grpSp>
          <p:nvGrpSpPr>
            <p:cNvPr id="2063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06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40" name="Oval 273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1" name="Freeform 274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2" name="Freeform 274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37" name="Oval 273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8" name="Freeform 273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9" name="Freeform 273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34" name="Oval 273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5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6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31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2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3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8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9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0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6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5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6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7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7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22" name="Oval 27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3" name="Freeform 27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4" name="Freeform 27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7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19" name="Oval 27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0" name="Freeform 27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1" name="Freeform 27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7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6" name="Oval 271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7" name="Freeform 271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8" name="Freeform 271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3" name="Oval 27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4" name="Freeform 27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5" name="Freeform 27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10" name="Oval 270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1" name="Freeform 271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2" name="Freeform 271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7" name="Oval 270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8" name="Freeform 270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9" name="Freeform 270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4" name="Oval 27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5" name="Freeform 27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6" name="Freeform 27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1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01" name="Oval 27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2" name="Freeform 27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3" name="Freeform 27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120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121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84" name="Oval 26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5" name="Freeform 26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6" name="Freeform 26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2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81" name="Oval 26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2" name="Freeform 26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3" name="Freeform 26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3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8" name="Oval 26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9" name="Freeform 267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0" name="Freeform 267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4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5" name="Oval 267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6" name="Freeform 267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7" name="Freeform 267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5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72" name="Oval 26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3" name="Freeform 26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4" name="Freeform 26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6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9" name="Oval 26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0" name="Freeform 26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1" name="Freeform 26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7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6" name="Oval 26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7" name="Freeform 26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8" name="Freeform 26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8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63" name="Oval 26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4" name="Freeform 26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5" name="Freeform 26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1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60" name="Oval 26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1" name="Freeform 26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2" name="Freeform 26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2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7" name="Oval 26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8" name="Freeform 26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9" name="Freeform 26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3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4" name="Oval 26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5" name="Freeform 26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6" name="Freeform 26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4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51" name="Oval 26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2" name="Freeform 26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3" name="Freeform 26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5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48" name="Oval 26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9" name="Freeform 26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0" name="Freeform 26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6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45" name="Oval 26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6" name="Freeform 26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7" name="Freeform 26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177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17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28" name="Oval 26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9" name="Freeform 26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30" name="Freeform 26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7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25" name="Oval 26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6" name="Freeform 26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7" name="Freeform 26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22" name="Oval 26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3" name="Freeform 26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4" name="Freeform 26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9" name="Oval 26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0" name="Freeform 26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1" name="Freeform 26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6" name="Oval 26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7" name="Freeform 26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8" name="Freeform 26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3" name="Oval 261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4" name="Freeform 261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5" name="Freeform 261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8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10" name="Oval 26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1" name="Freeform 26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2" name="Freeform 26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607" name="Oval 26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8" name="Freeform 26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9" name="Freeform 26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04" name="Oval 26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5" name="Freeform 26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6" name="Freeform 26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601" name="Oval 26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2" name="Freeform 26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3" name="Freeform 26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8" name="Oval 25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9" name="Freeform 25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0" name="Freeform 25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5" name="Oval 25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6" name="Freeform 25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7" name="Freeform 25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92" name="Oval 25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3" name="Freeform 25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4" name="Freeform 25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589" name="Oval 25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0" name="Freeform 25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1" name="Freeform 25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234" name="Group 2742"/>
          <p:cNvGrpSpPr/>
          <p:nvPr/>
        </p:nvGrpSpPr>
        <p:grpSpPr>
          <a:xfrm>
            <a:off x="3757594" y="5543552"/>
            <a:ext cx="4643470" cy="785818"/>
            <a:chOff x="1928794" y="3714752"/>
            <a:chExt cx="4643470" cy="785818"/>
          </a:xfrm>
        </p:grpSpPr>
        <p:grpSp>
          <p:nvGrpSpPr>
            <p:cNvPr id="2235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23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12" name="Oval 291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3" name="Freeform 291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4" name="Freeform 291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09" name="Oval 290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0" name="Freeform 290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1" name="Freeform 291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6" name="Oval 290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7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8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3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4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5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00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1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2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7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8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9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4" name="Oval 28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5" name="Freeform 28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6" name="Freeform 28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91" name="Oval 28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2" name="Freeform 28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3" name="Freeform 28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4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8" name="Oval 288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9" name="Freeform 288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0" name="Freeform 288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8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5" name="Oval 288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6" name="Freeform 288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7" name="Freeform 288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8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82" name="Oval 288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3" name="Freeform 288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4" name="Freeform 288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8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9" name="Oval 287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0" name="Freeform 287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1" name="Freeform 288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6" name="Oval 28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7" name="Freeform 28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8" name="Freeform 28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73" name="Oval 28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4" name="Freeform 28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5" name="Freeform 28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292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293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56" name="Oval 28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7" name="Freeform 28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8" name="Freeform 28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4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53" name="Oval 28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4" name="Freeform 28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5" name="Freeform 28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5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50" name="Oval 28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1" name="Freeform 285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2" name="Freeform 285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6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7" name="Oval 284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8" name="Freeform 284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9" name="Freeform 284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7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4" name="Oval 28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5" name="Freeform 28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6" name="Freeform 28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8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41" name="Oval 284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2" name="Freeform 284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3" name="Freeform 284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99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38" name="Oval 28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9" name="Freeform 28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0" name="Freeform 28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00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35" name="Oval 28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6" name="Freeform 28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7" name="Freeform 28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3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32" name="Oval 28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3" name="Freeform 28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4" name="Freeform 28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4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9" name="Oval 28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0" name="Freeform 28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1" name="Freeform 28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5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6" name="Oval 28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7" name="Freeform 28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8" name="Freeform 28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6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3" name="Oval 28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4" name="Freeform 28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5" name="Freeform 28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7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20" name="Oval 28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1" name="Freeform 28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2" name="Freeform 28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8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817" name="Oval 28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8" name="Freeform 28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9" name="Freeform 28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349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35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800" name="Oval 27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1" name="Freeform 28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2" name="Freeform 28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97" name="Oval 27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8" name="Freeform 27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9" name="Freeform 27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94" name="Oval 27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5" name="Freeform 27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6" name="Freeform 27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91" name="Oval 27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2" name="Freeform 27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3" name="Freeform 27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8" name="Oval 278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9" name="Freeform 278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0" name="Freeform 278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5" name="Oval 278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6" name="Freeform 278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7" name="Freeform 278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82" name="Oval 278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3" name="Freeform 278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4" name="Freeform 278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9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779" name="Oval 277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0" name="Freeform 277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1" name="Freeform 278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6" name="Oval 27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7" name="Freeform 27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8" name="Freeform 27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3" name="Oval 27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4" name="Freeform 27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5" name="Freeform 27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70" name="Oval 276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1" name="Freeform 277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2" name="Freeform 277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7" name="Oval 276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8" name="Freeform 276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9" name="Freeform 276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4" name="Oval 276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5" name="Freeform 276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6" name="Freeform 276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761" name="Oval 27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2" name="Freeform 27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3" name="Freeform 27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406" name="Group 2914"/>
          <p:cNvGrpSpPr/>
          <p:nvPr/>
        </p:nvGrpSpPr>
        <p:grpSpPr>
          <a:xfrm>
            <a:off x="3909994" y="5695952"/>
            <a:ext cx="4643470" cy="785818"/>
            <a:chOff x="1928794" y="3714752"/>
            <a:chExt cx="4643470" cy="785818"/>
          </a:xfrm>
        </p:grpSpPr>
        <p:grpSp>
          <p:nvGrpSpPr>
            <p:cNvPr id="2407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408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84" name="Oval 308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5" name="Freeform 308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6" name="Freeform 308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9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81" name="Oval 308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2" name="Freeform 308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3" name="Freeform 308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0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8" name="Oval 307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9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0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1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5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6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7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2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72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3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4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3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9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0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1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4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6" name="Oval 30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7" name="Freeform 30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8" name="Freeform 30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63" name="Oval 30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4" name="Freeform 30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5" name="Freeform 30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60" name="Oval 305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1" name="Freeform 306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2" name="Freeform 306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59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7" name="Oval 305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8" name="Freeform 305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9" name="Freeform 305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0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4" name="Oval 305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5" name="Freeform 305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6" name="Freeform 305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1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51" name="Oval 305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2" name="Freeform 305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3" name="Freeform 305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2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48" name="Oval 30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9" name="Freeform 30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0" name="Freeform 30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3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45" name="Oval 30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6" name="Freeform 30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7" name="Freeform 30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464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465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28" name="Oval 30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9" name="Freeform 30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30" name="Freeform 30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6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25" name="Oval 30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6" name="Freeform 30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7" name="Freeform 30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7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22" name="Oval 30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3" name="Freeform 302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4" name="Freeform 302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8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9" name="Oval 301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0" name="Freeform 301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1" name="Freeform 302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69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6" name="Oval 30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7" name="Freeform 30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8" name="Freeform 30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0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3" name="Oval 301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4" name="Freeform 301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5" name="Freeform 301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1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10" name="Oval 30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1" name="Freeform 30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2" name="Freeform 30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2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007" name="Oval 30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8" name="Freeform 30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9" name="Freeform 30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5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04" name="Oval 30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5" name="Freeform 30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6" name="Freeform 30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6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001" name="Oval 30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2" name="Freeform 30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3" name="Freeform 30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7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8" name="Oval 29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9" name="Freeform 29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0" name="Freeform 29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8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5" name="Oval 29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6" name="Freeform 29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7" name="Freeform 29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19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92" name="Oval 29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3" name="Freeform 29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4" name="Freeform 29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0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89" name="Oval 29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0" name="Freeform 29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1" name="Freeform 29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521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52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72" name="Oval 29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3" name="Freeform 29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4" name="Freeform 29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69" name="Oval 29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0" name="Freeform 29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1" name="Freeform 29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6" name="Oval 29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7" name="Freeform 29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8" name="Freeform 29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3" name="Oval 29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4" name="Freeform 29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5" name="Freeform 29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60" name="Oval 295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1" name="Freeform 296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2" name="Freeform 296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7" name="Oval 295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8" name="Freeform 295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9" name="Freeform 295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2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4" name="Oval 295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5" name="Freeform 295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6" name="Freeform 295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1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2951" name="Oval 295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2" name="Freeform 29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3" name="Freeform 29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2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8" name="Oval 29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9" name="Freeform 29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50" name="Freeform 29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5" name="Oval 29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6" name="Freeform 29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7" name="Freeform 29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42" name="Oval 294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3" name="Freeform 294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4" name="Freeform 294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9" name="Oval 29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0" name="Freeform 293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1" name="Freeform 294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6" name="Oval 293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7" name="Freeform 293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8" name="Freeform 293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7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2933" name="Oval 29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4" name="Freeform 29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5" name="Freeform 29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578" name="Group 3086"/>
          <p:cNvGrpSpPr/>
          <p:nvPr/>
        </p:nvGrpSpPr>
        <p:grpSpPr>
          <a:xfrm>
            <a:off x="4062394" y="5848352"/>
            <a:ext cx="4643470" cy="785818"/>
            <a:chOff x="1928794" y="3714752"/>
            <a:chExt cx="4643470" cy="785818"/>
          </a:xfrm>
        </p:grpSpPr>
        <p:grpSp>
          <p:nvGrpSpPr>
            <p:cNvPr id="2579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580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56" name="Oval 325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7" name="Freeform 325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8" name="Freeform 325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1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53" name="Oval 325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4" name="Freeform 325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5" name="Freeform 325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2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50" name="Oval 324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1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2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3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7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8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9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4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4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5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6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5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41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2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3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6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38" name="Oval 32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9" name="Freeform 32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0" name="Freeform 32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7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35" name="Oval 32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6" name="Freeform 32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7" name="Freeform 32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8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32" name="Oval 323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3" name="Freeform 323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4" name="Freeform 323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1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9" name="Oval 322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0" name="Freeform 322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1" name="Freeform 323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2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6" name="Oval 322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7" name="Freeform 322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8" name="Freeform 322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3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3" name="Oval 322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4" name="Freeform 322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5" name="Freeform 322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4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20" name="Oval 32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1" name="Freeform 32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22" name="Freeform 32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5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17" name="Oval 32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8" name="Freeform 32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9" name="Freeform 32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636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637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00" name="Oval 319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1" name="Freeform 320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2" name="Freeform 320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8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97" name="Oval 319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8" name="Freeform 319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9" name="Freeform 319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39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94" name="Oval 319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5" name="Freeform 319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6" name="Freeform 319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0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91" name="Oval 319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2" name="Freeform 319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3" name="Freeform 319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1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8" name="Oval 318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9" name="Freeform 318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0" name="Freeform 318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2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5" name="Oval 318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6" name="Freeform 318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7" name="Freeform 318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3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82" name="Oval 318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3" name="Freeform 318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4" name="Freeform 318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44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79" name="Oval 317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0" name="Freeform 317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1" name="Freeform 318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87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6" name="Oval 317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7" name="Freeform 317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8" name="Freeform 317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88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3" name="Oval 317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4" name="Freeform 317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5" name="Freeform 317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89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70" name="Oval 316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1" name="Freeform 317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2" name="Freeform 317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0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7" name="Oval 316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8" name="Freeform 316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9" name="Freeform 316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1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4" name="Oval 316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5" name="Freeform 316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6" name="Freeform 316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2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61" name="Oval 316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2" name="Freeform 316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3" name="Freeform 316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693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694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44" name="Oval 314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5" name="Freeform 314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6" name="Freeform 314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5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41" name="Oval 314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2" name="Freeform 314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3" name="Freeform 314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6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8" name="Oval 313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9" name="Freeform 313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0" name="Freeform 313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7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5" name="Oval 313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6" name="Freeform 313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7" name="Freeform 313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8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32" name="Oval 313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3" name="Freeform 313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4" name="Freeform 313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99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9" name="Oval 312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0" name="Freeform 312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1" name="Freeform 313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00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6" name="Oval 312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7" name="Freeform 312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8" name="Freeform 312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3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123" name="Oval 312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4" name="Freeform 312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5" name="Freeform 312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4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20" name="Oval 311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1" name="Freeform 312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2" name="Freeform 312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5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7" name="Oval 311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8" name="Freeform 311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9" name="Freeform 311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6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4" name="Oval 311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5" name="Freeform 311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6" name="Freeform 311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7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11" name="Oval 311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2" name="Freeform 311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3" name="Freeform 311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8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08" name="Oval 310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9" name="Freeform 310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0" name="Freeform 310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9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105" name="Oval 310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6" name="Freeform 310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7" name="Freeform 310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750" name="Group 3258"/>
          <p:cNvGrpSpPr/>
          <p:nvPr/>
        </p:nvGrpSpPr>
        <p:grpSpPr>
          <a:xfrm>
            <a:off x="4214794" y="6000752"/>
            <a:ext cx="4643470" cy="785818"/>
            <a:chOff x="1928794" y="3714752"/>
            <a:chExt cx="4643470" cy="785818"/>
          </a:xfrm>
        </p:grpSpPr>
        <p:grpSp>
          <p:nvGrpSpPr>
            <p:cNvPr id="2751" name="Group 107"/>
            <p:cNvGrpSpPr/>
            <p:nvPr/>
          </p:nvGrpSpPr>
          <p:grpSpPr>
            <a:xfrm>
              <a:off x="1928794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752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28" name="Oval 342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9" name="Freeform 342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0" name="Freeform 342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3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25" name="Oval 342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6" name="Freeform 342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7" name="Freeform 342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4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22" name="Oval 342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3" name="Freeform 6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4" name="Freeform 6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5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9" name="Oval 6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0" name="Freeform 6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1" name="Freeform 6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6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6" name="Oval 68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7" name="Freeform 69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8" name="Freeform 70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7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3" name="Oval 7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4" name="Freeform 7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5" name="Freeform 7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8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10" name="Oval 34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1" name="Freeform 34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2" name="Freeform 34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9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407" name="Oval 34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8" name="Freeform 34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9" name="Freeform 34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60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04" name="Oval 3403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5" name="Freeform 3404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6" name="Freeform 3405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3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401" name="Oval 3400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2" name="Freeform 3401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3" name="Freeform 3402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4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8" name="Oval 339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9" name="Freeform 339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0" name="Freeform 339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5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5" name="Oval 339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6" name="Freeform 339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7" name="Freeform 339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6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92" name="Oval 33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3" name="Freeform 33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4" name="Freeform 33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07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89" name="Oval 33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0" name="Freeform 33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1" name="Freeform 33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808" name="Group 735"/>
            <p:cNvGrpSpPr/>
            <p:nvPr/>
          </p:nvGrpSpPr>
          <p:grpSpPr>
            <a:xfrm>
              <a:off x="3428992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809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72" name="Oval 3371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3" name="Freeform 3372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4" name="Freeform 3373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0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69" name="Oval 336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0" name="Freeform 336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1" name="Freeform 337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1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6" name="Oval 336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7" name="Freeform 336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8" name="Freeform 336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2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3" name="Oval 3362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4" name="Freeform 3363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5" name="Freeform 3364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3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60" name="Oval 335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1" name="Freeform 336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62" name="Freeform 336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4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7" name="Oval 335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8" name="Freeform 335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9" name="Freeform 335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5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4" name="Oval 335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5" name="Freeform 335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6" name="Freeform 335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16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51" name="Oval 335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2" name="Freeform 335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3" name="Freeform 335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59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8" name="Oval 3347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9" name="Freeform 3348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0" name="Freeform 3349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0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5" name="Oval 3344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6" name="Freeform 3345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7" name="Freeform 3346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1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42" name="Oval 334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3" name="Freeform 334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4" name="Freeform 334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2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9" name="Oval 333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0" name="Freeform 333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1" name="Freeform 334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3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6" name="Oval 333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7" name="Freeform 333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8" name="Freeform 333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4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33" name="Oval 333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4" name="Freeform 333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5" name="Freeform 333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865" name="Group 792"/>
            <p:cNvGrpSpPr/>
            <p:nvPr/>
          </p:nvGrpSpPr>
          <p:grpSpPr>
            <a:xfrm>
              <a:off x="4929190" y="3714752"/>
              <a:ext cx="1643074" cy="785818"/>
              <a:chOff x="1928794" y="3714752"/>
              <a:chExt cx="1643074" cy="785818"/>
            </a:xfrm>
          </p:grpSpPr>
          <p:grpSp>
            <p:nvGrpSpPr>
              <p:cNvPr id="2866" name="Group 58"/>
              <p:cNvGrpSpPr/>
              <p:nvPr/>
            </p:nvGrpSpPr>
            <p:grpSpPr>
              <a:xfrm>
                <a:off x="2357422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16" name="Oval 3315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7" name="Freeform 3316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8" name="Freeform 3317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7" name="Group 57"/>
              <p:cNvGrpSpPr/>
              <p:nvPr/>
            </p:nvGrpSpPr>
            <p:grpSpPr>
              <a:xfrm>
                <a:off x="2500298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313" name="Oval 331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4" name="Freeform 331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5" name="Freeform 331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8" name="Group 59"/>
              <p:cNvGrpSpPr/>
              <p:nvPr/>
            </p:nvGrpSpPr>
            <p:grpSpPr>
              <a:xfrm>
                <a:off x="2571736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10" name="Oval 3309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1" name="Freeform 3310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12" name="Freeform 3311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69" name="Group 63"/>
              <p:cNvGrpSpPr/>
              <p:nvPr/>
            </p:nvGrpSpPr>
            <p:grpSpPr>
              <a:xfrm>
                <a:off x="2786050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7" name="Oval 3306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8" name="Freeform 3307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9" name="Freeform 3308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0" name="Group 67"/>
              <p:cNvGrpSpPr/>
              <p:nvPr/>
            </p:nvGrpSpPr>
            <p:grpSpPr>
              <a:xfrm>
                <a:off x="300036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4" name="Oval 3303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5" name="Freeform 3304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6" name="Freeform 3305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1" name="Group 71"/>
              <p:cNvGrpSpPr/>
              <p:nvPr/>
            </p:nvGrpSpPr>
            <p:grpSpPr>
              <a:xfrm>
                <a:off x="321467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301" name="Oval 3300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2" name="Freeform 3301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3" name="Freeform 3302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72" name="Group 75"/>
              <p:cNvGrpSpPr/>
              <p:nvPr/>
            </p:nvGrpSpPr>
            <p:grpSpPr>
              <a:xfrm>
                <a:off x="2143108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98" name="Oval 3297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9" name="Freeform 3298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0" name="Freeform 3299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5" name="Group 79"/>
              <p:cNvGrpSpPr/>
              <p:nvPr/>
            </p:nvGrpSpPr>
            <p:grpSpPr>
              <a:xfrm>
                <a:off x="1928794" y="3714752"/>
                <a:ext cx="214314" cy="469370"/>
                <a:chOff x="2357422" y="3714752"/>
                <a:chExt cx="214314" cy="469370"/>
              </a:xfrm>
            </p:grpSpPr>
            <p:sp>
              <p:nvSpPr>
                <p:cNvPr id="3295" name="Oval 3294"/>
                <p:cNvSpPr/>
                <p:nvPr/>
              </p:nvSpPr>
              <p:spPr>
                <a:xfrm>
                  <a:off x="2357422" y="3714752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6" name="Freeform 3295"/>
                <p:cNvSpPr/>
                <p:nvPr/>
              </p:nvSpPr>
              <p:spPr>
                <a:xfrm>
                  <a:off x="2428803" y="393620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7" name="Freeform 3296"/>
                <p:cNvSpPr/>
                <p:nvPr/>
              </p:nvSpPr>
              <p:spPr>
                <a:xfrm>
                  <a:off x="2464507" y="3929066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6" name="Group 83"/>
              <p:cNvGrpSpPr/>
              <p:nvPr/>
            </p:nvGrpSpPr>
            <p:grpSpPr>
              <a:xfrm>
                <a:off x="2714612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92" name="Oval 3291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3" name="Freeform 3292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4" name="Freeform 3293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7" name="Group 87"/>
              <p:cNvGrpSpPr/>
              <p:nvPr/>
            </p:nvGrpSpPr>
            <p:grpSpPr>
              <a:xfrm>
                <a:off x="2928926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9" name="Oval 3288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0" name="Freeform 3289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1" name="Freeform 3290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8" name="Group 91"/>
              <p:cNvGrpSpPr/>
              <p:nvPr/>
            </p:nvGrpSpPr>
            <p:grpSpPr>
              <a:xfrm>
                <a:off x="314324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6" name="Oval 3285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7" name="Freeform 3286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8" name="Freeform 3287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19" name="Group 95"/>
              <p:cNvGrpSpPr/>
              <p:nvPr/>
            </p:nvGrpSpPr>
            <p:grpSpPr>
              <a:xfrm>
                <a:off x="228598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3" name="Oval 3282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4" name="Freeform 3283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5" name="Freeform 3284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0" name="Group 99"/>
              <p:cNvGrpSpPr/>
              <p:nvPr/>
            </p:nvGrpSpPr>
            <p:grpSpPr>
              <a:xfrm>
                <a:off x="2071670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80" name="Oval 3279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1" name="Freeform 3280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2" name="Freeform 3281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21" name="Group 103"/>
              <p:cNvGrpSpPr/>
              <p:nvPr/>
            </p:nvGrpSpPr>
            <p:grpSpPr>
              <a:xfrm>
                <a:off x="3357554" y="4071942"/>
                <a:ext cx="214314" cy="428628"/>
                <a:chOff x="2357422" y="4071942"/>
                <a:chExt cx="214314" cy="428628"/>
              </a:xfrm>
            </p:grpSpPr>
            <p:sp>
              <p:nvSpPr>
                <p:cNvPr id="3277" name="Oval 3276"/>
                <p:cNvSpPr/>
                <p:nvPr/>
              </p:nvSpPr>
              <p:spPr>
                <a:xfrm>
                  <a:off x="2357422" y="4286256"/>
                  <a:ext cx="214314" cy="214314"/>
                </a:xfrm>
                <a:prstGeom prst="ellipse">
                  <a:avLst/>
                </a:pr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001">
                  <a:schemeClr val="lt2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8" name="Freeform 3277"/>
                <p:cNvSpPr/>
                <p:nvPr/>
              </p:nvSpPr>
              <p:spPr>
                <a:xfrm flipH="1">
                  <a:off x="2393069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9" name="Freeform 3278"/>
                <p:cNvSpPr/>
                <p:nvPr/>
              </p:nvSpPr>
              <p:spPr>
                <a:xfrm flipH="1">
                  <a:off x="2357422" y="4071942"/>
                  <a:ext cx="35791" cy="247916"/>
                </a:xfrm>
                <a:custGeom>
                  <a:avLst/>
                  <a:gdLst>
                    <a:gd name="connsiteX0" fmla="*/ 35791 w 35791"/>
                    <a:gd name="connsiteY0" fmla="*/ 0 h 247916"/>
                    <a:gd name="connsiteX1" fmla="*/ 28647 w 35791"/>
                    <a:gd name="connsiteY1" fmla="*/ 4763 h 247916"/>
                    <a:gd name="connsiteX2" fmla="*/ 21503 w 35791"/>
                    <a:gd name="connsiteY2" fmla="*/ 19050 h 247916"/>
                    <a:gd name="connsiteX3" fmla="*/ 23885 w 35791"/>
                    <a:gd name="connsiteY3" fmla="*/ 47625 h 247916"/>
                    <a:gd name="connsiteX4" fmla="*/ 31028 w 35791"/>
                    <a:gd name="connsiteY4" fmla="*/ 54769 h 247916"/>
                    <a:gd name="connsiteX5" fmla="*/ 28647 w 35791"/>
                    <a:gd name="connsiteY5" fmla="*/ 104775 h 247916"/>
                    <a:gd name="connsiteX6" fmla="*/ 26266 w 35791"/>
                    <a:gd name="connsiteY6" fmla="*/ 123825 h 247916"/>
                    <a:gd name="connsiteX7" fmla="*/ 21503 w 35791"/>
                    <a:gd name="connsiteY7" fmla="*/ 154782 h 247916"/>
                    <a:gd name="connsiteX8" fmla="*/ 16741 w 35791"/>
                    <a:gd name="connsiteY8" fmla="*/ 161925 h 247916"/>
                    <a:gd name="connsiteX9" fmla="*/ 14360 w 35791"/>
                    <a:gd name="connsiteY9" fmla="*/ 171450 h 247916"/>
                    <a:gd name="connsiteX10" fmla="*/ 4835 w 35791"/>
                    <a:gd name="connsiteY10" fmla="*/ 183357 h 247916"/>
                    <a:gd name="connsiteX11" fmla="*/ 7216 w 35791"/>
                    <a:gd name="connsiteY11" fmla="*/ 209550 h 247916"/>
                    <a:gd name="connsiteX12" fmla="*/ 11978 w 35791"/>
                    <a:gd name="connsiteY12" fmla="*/ 242888 h 247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791" h="247916">
                      <a:moveTo>
                        <a:pt x="35791" y="0"/>
                      </a:moveTo>
                      <a:cubicBezTo>
                        <a:pt x="33410" y="1588"/>
                        <a:pt x="30671" y="2739"/>
                        <a:pt x="28647" y="4763"/>
                      </a:cubicBezTo>
                      <a:cubicBezTo>
                        <a:pt x="24033" y="9378"/>
                        <a:pt x="23440" y="13242"/>
                        <a:pt x="21503" y="19050"/>
                      </a:cubicBezTo>
                      <a:cubicBezTo>
                        <a:pt x="22297" y="28575"/>
                        <a:pt x="21422" y="38390"/>
                        <a:pt x="23885" y="47625"/>
                      </a:cubicBezTo>
                      <a:cubicBezTo>
                        <a:pt x="24753" y="50879"/>
                        <a:pt x="30748" y="51413"/>
                        <a:pt x="31028" y="54769"/>
                      </a:cubicBezTo>
                      <a:cubicBezTo>
                        <a:pt x="32414" y="71399"/>
                        <a:pt x="29795" y="88127"/>
                        <a:pt x="28647" y="104775"/>
                      </a:cubicBezTo>
                      <a:cubicBezTo>
                        <a:pt x="28207" y="111159"/>
                        <a:pt x="27112" y="117482"/>
                        <a:pt x="26266" y="123825"/>
                      </a:cubicBezTo>
                      <a:cubicBezTo>
                        <a:pt x="26102" y="125056"/>
                        <a:pt x="22313" y="152351"/>
                        <a:pt x="21503" y="154782"/>
                      </a:cubicBezTo>
                      <a:cubicBezTo>
                        <a:pt x="20598" y="157497"/>
                        <a:pt x="18328" y="159544"/>
                        <a:pt x="16741" y="161925"/>
                      </a:cubicBezTo>
                      <a:cubicBezTo>
                        <a:pt x="15947" y="165100"/>
                        <a:pt x="16175" y="168727"/>
                        <a:pt x="14360" y="171450"/>
                      </a:cubicBezTo>
                      <a:cubicBezTo>
                        <a:pt x="0" y="192991"/>
                        <a:pt x="12618" y="160004"/>
                        <a:pt x="4835" y="183357"/>
                      </a:cubicBezTo>
                      <a:cubicBezTo>
                        <a:pt x="5629" y="192088"/>
                        <a:pt x="5693" y="200916"/>
                        <a:pt x="7216" y="209550"/>
                      </a:cubicBezTo>
                      <a:cubicBezTo>
                        <a:pt x="13986" y="247916"/>
                        <a:pt x="11978" y="195982"/>
                        <a:pt x="11978" y="242888"/>
                      </a:cubicBezTo>
                    </a:path>
                  </a:pathLst>
                </a:custGeom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922" name="Group 3433"/>
          <p:cNvGrpSpPr/>
          <p:nvPr/>
        </p:nvGrpSpPr>
        <p:grpSpPr>
          <a:xfrm rot="1696864">
            <a:off x="1601314" y="3022206"/>
            <a:ext cx="857256" cy="642942"/>
            <a:chOff x="1214414" y="2000240"/>
            <a:chExt cx="785818" cy="428628"/>
          </a:xfrm>
        </p:grpSpPr>
        <p:sp>
          <p:nvSpPr>
            <p:cNvPr id="3432" name="Oval 3431"/>
            <p:cNvSpPr/>
            <p:nvPr/>
          </p:nvSpPr>
          <p:spPr>
            <a:xfrm>
              <a:off x="1214414" y="200024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33" name="Left Arrow 3432"/>
            <p:cNvSpPr/>
            <p:nvPr/>
          </p:nvSpPr>
          <p:spPr>
            <a:xfrm>
              <a:off x="1571604" y="2071678"/>
              <a:ext cx="428628" cy="285752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923" name="Group 3451"/>
          <p:cNvGrpSpPr/>
          <p:nvPr/>
        </p:nvGrpSpPr>
        <p:grpSpPr>
          <a:xfrm>
            <a:off x="1285852" y="3929066"/>
            <a:ext cx="830354" cy="762786"/>
            <a:chOff x="2553818" y="2207397"/>
            <a:chExt cx="830354" cy="762786"/>
          </a:xfrm>
        </p:grpSpPr>
        <p:sp>
          <p:nvSpPr>
            <p:cNvPr id="3435" name="Rounded Rectangle 3434"/>
            <p:cNvSpPr/>
            <p:nvPr/>
          </p:nvSpPr>
          <p:spPr>
            <a:xfrm rot="7942146">
              <a:off x="2996346" y="2509635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6" name="Rounded Rectangle 3435"/>
            <p:cNvSpPr/>
            <p:nvPr/>
          </p:nvSpPr>
          <p:spPr>
            <a:xfrm rot="7942146">
              <a:off x="2698391" y="2459082"/>
              <a:ext cx="366528" cy="6556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8" name="Oval 3437"/>
            <p:cNvSpPr/>
            <p:nvPr/>
          </p:nvSpPr>
          <p:spPr>
            <a:xfrm rot="18767630">
              <a:off x="2991263" y="2243116"/>
              <a:ext cx="428628" cy="3571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4" name="Group 3452"/>
          <p:cNvGrpSpPr/>
          <p:nvPr/>
        </p:nvGrpSpPr>
        <p:grpSpPr>
          <a:xfrm>
            <a:off x="8358214" y="5214950"/>
            <a:ext cx="654706" cy="409141"/>
            <a:chOff x="5076179" y="2420569"/>
            <a:chExt cx="654706" cy="409141"/>
          </a:xfrm>
        </p:grpSpPr>
        <p:sp>
          <p:nvSpPr>
            <p:cNvPr id="3441" name="Rounded Rectangle 3440"/>
            <p:cNvSpPr/>
            <p:nvPr/>
          </p:nvSpPr>
          <p:spPr>
            <a:xfrm rot="5698868">
              <a:off x="5389477" y="2339381"/>
              <a:ext cx="73069" cy="2354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2" name="Rounded Rectangle 3441"/>
            <p:cNvSpPr/>
            <p:nvPr/>
          </p:nvSpPr>
          <p:spPr>
            <a:xfrm rot="5698868">
              <a:off x="5234906" y="2333731"/>
              <a:ext cx="337252" cy="6547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5" name="Group 3444"/>
          <p:cNvGrpSpPr/>
          <p:nvPr/>
        </p:nvGrpSpPr>
        <p:grpSpPr>
          <a:xfrm rot="18329017">
            <a:off x="8062390" y="3700502"/>
            <a:ext cx="420009" cy="542582"/>
            <a:chOff x="6473516" y="1957724"/>
            <a:chExt cx="420009" cy="542582"/>
          </a:xfrm>
        </p:grpSpPr>
        <p:sp>
          <p:nvSpPr>
            <p:cNvPr id="3443" name="Oval 3442"/>
            <p:cNvSpPr/>
            <p:nvPr/>
          </p:nvSpPr>
          <p:spPr>
            <a:xfrm rot="18524218">
              <a:off x="6438115" y="1993125"/>
              <a:ext cx="490811" cy="42000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4" name="Isosceles Triangle 3443"/>
            <p:cNvSpPr/>
            <p:nvPr/>
          </p:nvSpPr>
          <p:spPr>
            <a:xfrm>
              <a:off x="6572264" y="2285992"/>
              <a:ext cx="214314" cy="21431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47" name="TextBox 3446"/>
          <p:cNvSpPr txBox="1"/>
          <p:nvPr/>
        </p:nvSpPr>
        <p:spPr>
          <a:xfrm>
            <a:off x="1571604" y="3071810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49" name="TextBox 3448"/>
          <p:cNvSpPr txBox="1"/>
          <p:nvPr/>
        </p:nvSpPr>
        <p:spPr>
          <a:xfrm>
            <a:off x="7500958" y="3286124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thrombin</a:t>
            </a:r>
            <a:endParaRPr lang="en-GB" b="1" dirty="0"/>
          </a:p>
        </p:txBody>
      </p:sp>
      <p:grpSp>
        <p:nvGrpSpPr>
          <p:cNvPr id="2926" name="Group 2982"/>
          <p:cNvGrpSpPr/>
          <p:nvPr/>
        </p:nvGrpSpPr>
        <p:grpSpPr>
          <a:xfrm rot="1932593">
            <a:off x="906135" y="5495699"/>
            <a:ext cx="2500298" cy="369332"/>
            <a:chOff x="285720" y="5214950"/>
            <a:chExt cx="2500298" cy="369332"/>
          </a:xfrm>
        </p:grpSpPr>
        <p:sp>
          <p:nvSpPr>
            <p:cNvPr id="3451" name="Rounded Rectangle 3450"/>
            <p:cNvSpPr/>
            <p:nvPr/>
          </p:nvSpPr>
          <p:spPr>
            <a:xfrm>
              <a:off x="285720" y="5214950"/>
              <a:ext cx="2500298" cy="3571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61" name="TextBox 3460"/>
            <p:cNvSpPr txBox="1"/>
            <p:nvPr/>
          </p:nvSpPr>
          <p:spPr>
            <a:xfrm>
              <a:off x="2071670" y="5214950"/>
              <a:ext cx="527773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FVa</a:t>
              </a:r>
              <a:endParaRPr lang="en-GB" b="1" dirty="0"/>
            </a:p>
          </p:txBody>
        </p:sp>
      </p:grpSp>
      <p:sp>
        <p:nvSpPr>
          <p:cNvPr id="3466" name="TextBox 3465"/>
          <p:cNvSpPr txBox="1"/>
          <p:nvPr/>
        </p:nvSpPr>
        <p:spPr>
          <a:xfrm>
            <a:off x="8081658" y="5857892"/>
            <a:ext cx="1062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inactive </a:t>
            </a:r>
          </a:p>
          <a:p>
            <a:r>
              <a:rPr lang="en-GB" dirty="0" smtClean="0"/>
              <a:t>fragment</a:t>
            </a:r>
            <a:endParaRPr lang="en-GB" dirty="0"/>
          </a:p>
        </p:txBody>
      </p:sp>
      <p:grpSp>
        <p:nvGrpSpPr>
          <p:cNvPr id="2927" name="Group 3475"/>
          <p:cNvGrpSpPr/>
          <p:nvPr/>
        </p:nvGrpSpPr>
        <p:grpSpPr>
          <a:xfrm>
            <a:off x="3857652" y="4188986"/>
            <a:ext cx="2500298" cy="775800"/>
            <a:chOff x="4357718" y="5425098"/>
            <a:chExt cx="2500298" cy="775800"/>
          </a:xfrm>
        </p:grpSpPr>
        <p:sp>
          <p:nvSpPr>
            <p:cNvPr id="3467" name="Rounded Rectangle 3466"/>
            <p:cNvSpPr/>
            <p:nvPr/>
          </p:nvSpPr>
          <p:spPr>
            <a:xfrm>
              <a:off x="4357718" y="5808120"/>
              <a:ext cx="2500298" cy="3571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FVa</a:t>
              </a:r>
              <a:endParaRPr lang="en-GB" dirty="0"/>
            </a:p>
          </p:txBody>
        </p:sp>
        <p:grpSp>
          <p:nvGrpSpPr>
            <p:cNvPr id="2928" name="Group 3467"/>
            <p:cNvGrpSpPr/>
            <p:nvPr/>
          </p:nvGrpSpPr>
          <p:grpSpPr>
            <a:xfrm rot="21405630">
              <a:off x="4768832" y="5557956"/>
              <a:ext cx="857256" cy="642942"/>
              <a:chOff x="1214414" y="2000240"/>
              <a:chExt cx="785818" cy="428628"/>
            </a:xfrm>
          </p:grpSpPr>
          <p:sp>
            <p:nvSpPr>
              <p:cNvPr id="3469" name="Oval 3468"/>
              <p:cNvSpPr/>
              <p:nvPr/>
            </p:nvSpPr>
            <p:spPr>
              <a:xfrm>
                <a:off x="1214414" y="2000240"/>
                <a:ext cx="500066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3470" name="Left Arrow 3469"/>
              <p:cNvSpPr/>
              <p:nvPr/>
            </p:nvSpPr>
            <p:spPr>
              <a:xfrm>
                <a:off x="1571604" y="2071678"/>
                <a:ext cx="428628" cy="285752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929" name="Group 3470"/>
            <p:cNvGrpSpPr/>
            <p:nvPr/>
          </p:nvGrpSpPr>
          <p:grpSpPr>
            <a:xfrm rot="19095582">
              <a:off x="5093314" y="5425098"/>
              <a:ext cx="830352" cy="762786"/>
              <a:chOff x="2553820" y="2207397"/>
              <a:chExt cx="830352" cy="762786"/>
            </a:xfrm>
          </p:grpSpPr>
          <p:sp>
            <p:nvSpPr>
              <p:cNvPr id="3472" name="Rounded Rectangle 3471"/>
              <p:cNvSpPr/>
              <p:nvPr/>
            </p:nvSpPr>
            <p:spPr>
              <a:xfrm rot="7942146">
                <a:off x="2996346" y="2509635"/>
                <a:ext cx="73069" cy="235445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73" name="Rounded Rectangle 3472"/>
              <p:cNvSpPr/>
              <p:nvPr/>
            </p:nvSpPr>
            <p:spPr>
              <a:xfrm rot="7942146">
                <a:off x="2698393" y="2459082"/>
                <a:ext cx="366528" cy="655673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74" name="Oval 3473"/>
              <p:cNvSpPr/>
              <p:nvPr/>
            </p:nvSpPr>
            <p:spPr>
              <a:xfrm rot="18767630">
                <a:off x="2991263" y="2243116"/>
                <a:ext cx="428628" cy="35719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75" name="TextBox 3474"/>
            <p:cNvSpPr txBox="1"/>
            <p:nvPr/>
          </p:nvSpPr>
          <p:spPr>
            <a:xfrm>
              <a:off x="6215074" y="5808120"/>
              <a:ext cx="527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FVa</a:t>
              </a:r>
              <a:endParaRPr lang="en-GB" b="1" dirty="0"/>
            </a:p>
          </p:txBody>
        </p:sp>
      </p:grpSp>
      <p:sp>
        <p:nvSpPr>
          <p:cNvPr id="3477" name="TextBox 3476"/>
          <p:cNvSpPr txBox="1"/>
          <p:nvPr/>
        </p:nvSpPr>
        <p:spPr>
          <a:xfrm>
            <a:off x="4214810" y="4429132"/>
            <a:ext cx="52809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FXa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2930" name="Group 3488"/>
          <p:cNvGrpSpPr/>
          <p:nvPr/>
        </p:nvGrpSpPr>
        <p:grpSpPr>
          <a:xfrm>
            <a:off x="2928926" y="1428736"/>
            <a:ext cx="2874247" cy="1410501"/>
            <a:chOff x="3357554" y="1857364"/>
            <a:chExt cx="2874247" cy="1410501"/>
          </a:xfrm>
        </p:grpSpPr>
        <p:sp>
          <p:nvSpPr>
            <p:cNvPr id="2985" name="TextBox 2984"/>
            <p:cNvSpPr txBox="1"/>
            <p:nvPr/>
          </p:nvSpPr>
          <p:spPr>
            <a:xfrm>
              <a:off x="3357554" y="2252202"/>
              <a:ext cx="15736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K</a:t>
              </a:r>
              <a:r>
                <a:rPr lang="en-GB" sz="2000" baseline="-25000" dirty="0" smtClean="0"/>
                <a:t>m</a:t>
              </a:r>
              <a:r>
                <a:rPr lang="en-GB" sz="2000" dirty="0" smtClean="0"/>
                <a:t> = </a:t>
              </a:r>
              <a:r>
                <a:rPr lang="en-GB" sz="2000" dirty="0" smtClean="0">
                  <a:latin typeface="Symbol" pitchFamily="18" charset="2"/>
                </a:rPr>
                <a:t>0.21 </a:t>
              </a:r>
              <a:r>
                <a:rPr lang="en-GB" sz="2000" dirty="0" err="1" smtClean="0">
                  <a:latin typeface="Symbol" pitchFamily="18" charset="2"/>
                </a:rPr>
                <a:t>m</a:t>
              </a:r>
              <a:r>
                <a:rPr lang="en-GB" sz="2000" dirty="0" err="1" smtClean="0"/>
                <a:t>M</a:t>
              </a:r>
              <a:endParaRPr lang="en-GB" sz="2000" dirty="0" smtClean="0"/>
            </a:p>
            <a:p>
              <a:endParaRPr lang="en-GB" sz="2000" dirty="0" smtClean="0"/>
            </a:p>
            <a:p>
              <a:endParaRPr lang="en-GB" sz="2000" dirty="0"/>
            </a:p>
          </p:txBody>
        </p:sp>
        <p:sp>
          <p:nvSpPr>
            <p:cNvPr id="2986" name="TextBox 2985"/>
            <p:cNvSpPr txBox="1"/>
            <p:nvPr/>
          </p:nvSpPr>
          <p:spPr>
            <a:xfrm>
              <a:off x="4809232" y="1857364"/>
              <a:ext cx="1422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dirty="0" smtClean="0">
                  <a:solidFill>
                    <a:srgbClr val="FF0000"/>
                  </a:solidFill>
                </a:rPr>
                <a:t>HIGH affinity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1" name="Group 3489"/>
          <p:cNvGrpSpPr/>
          <p:nvPr/>
        </p:nvGrpSpPr>
        <p:grpSpPr>
          <a:xfrm>
            <a:off x="2987424" y="2071678"/>
            <a:ext cx="4037179" cy="652072"/>
            <a:chOff x="3416052" y="2500306"/>
            <a:chExt cx="4037179" cy="652072"/>
          </a:xfrm>
        </p:grpSpPr>
        <p:sp>
          <p:nvSpPr>
            <p:cNvPr id="2988" name="TextBox 2987"/>
            <p:cNvSpPr txBox="1"/>
            <p:nvPr/>
          </p:nvSpPr>
          <p:spPr>
            <a:xfrm>
              <a:off x="3416052" y="2752268"/>
              <a:ext cx="1475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baseline="-25000" dirty="0" smtClean="0"/>
                <a:t>  </a:t>
              </a:r>
              <a:r>
                <a:rPr lang="en-GB" sz="2000" dirty="0" smtClean="0"/>
                <a:t> =  32 s</a:t>
              </a:r>
              <a:r>
                <a:rPr lang="en-GB" sz="2000" baseline="30000" dirty="0" smtClean="0"/>
                <a:t>-1</a:t>
              </a:r>
              <a:endParaRPr lang="en-GB" sz="2000" baseline="30000" dirty="0"/>
            </a:p>
          </p:txBody>
        </p:sp>
        <p:sp>
          <p:nvSpPr>
            <p:cNvPr id="3031" name="TextBox 3030"/>
            <p:cNvSpPr txBox="1"/>
            <p:nvPr/>
          </p:nvSpPr>
          <p:spPr>
            <a:xfrm>
              <a:off x="5072066" y="2500306"/>
              <a:ext cx="2381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cap="all" dirty="0" smtClean="0">
                  <a:solidFill>
                    <a:srgbClr val="FF0000"/>
                  </a:solidFill>
                </a:rPr>
                <a:t>high</a:t>
              </a:r>
              <a:r>
                <a:rPr lang="en-GB" b="1" u="sng" dirty="0" smtClean="0">
                  <a:solidFill>
                    <a:srgbClr val="FF0000"/>
                  </a:solidFill>
                </a:rPr>
                <a:t> turnover number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2" name="Group 3490"/>
          <p:cNvGrpSpPr/>
          <p:nvPr/>
        </p:nvGrpSpPr>
        <p:grpSpPr>
          <a:xfrm>
            <a:off x="2928926" y="2571744"/>
            <a:ext cx="4698817" cy="962484"/>
            <a:chOff x="3357554" y="3000372"/>
            <a:chExt cx="4698817" cy="962484"/>
          </a:xfrm>
        </p:grpSpPr>
        <p:sp>
          <p:nvSpPr>
            <p:cNvPr id="3033" name="TextBox 3032"/>
            <p:cNvSpPr txBox="1"/>
            <p:nvPr/>
          </p:nvSpPr>
          <p:spPr>
            <a:xfrm>
              <a:off x="3357554" y="3357562"/>
              <a:ext cx="3357586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/>
                <a:t>k</a:t>
              </a:r>
              <a:r>
                <a:rPr lang="en-GB" sz="2000" baseline="-25000" dirty="0" err="1" smtClean="0"/>
                <a:t>cat</a:t>
              </a:r>
              <a:r>
                <a:rPr lang="en-GB" sz="2000" dirty="0" smtClean="0"/>
                <a:t>/K</a:t>
              </a:r>
              <a:r>
                <a:rPr lang="en-GB" sz="2000" baseline="-25000" dirty="0" smtClean="0"/>
                <a:t>m      </a:t>
              </a:r>
              <a:r>
                <a:rPr lang="en-GB" sz="2000" dirty="0" smtClean="0"/>
                <a:t>0.152 x 10</a:t>
              </a:r>
              <a:r>
                <a:rPr lang="en-GB" sz="2000" baseline="30000" dirty="0" smtClean="0"/>
                <a:t>9</a:t>
              </a:r>
              <a:r>
                <a:rPr lang="en-GB" sz="2000" dirty="0" smtClean="0"/>
                <a:t> (M x s)</a:t>
              </a:r>
              <a:r>
                <a:rPr lang="en-GB" sz="2000" baseline="30000" dirty="0" smtClean="0"/>
                <a:t>-1</a:t>
              </a:r>
            </a:p>
            <a:p>
              <a:endParaRPr lang="en-GB" sz="2000" baseline="30000" dirty="0"/>
            </a:p>
          </p:txBody>
        </p:sp>
        <p:sp>
          <p:nvSpPr>
            <p:cNvPr id="3034" name="TextBox 3033"/>
            <p:cNvSpPr txBox="1"/>
            <p:nvPr/>
          </p:nvSpPr>
          <p:spPr>
            <a:xfrm>
              <a:off x="5857884" y="3000372"/>
              <a:ext cx="2198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cap="all" dirty="0" smtClean="0">
                  <a:solidFill>
                    <a:srgbClr val="FF0000"/>
                  </a:solidFill>
                </a:rPr>
                <a:t>VERY high</a:t>
              </a:r>
              <a:r>
                <a:rPr lang="en-GB" b="1" u="sng" dirty="0" smtClean="0">
                  <a:solidFill>
                    <a:srgbClr val="FF0000"/>
                  </a:solidFill>
                </a:rPr>
                <a:t> efficiency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3035" name="Arc 3034"/>
          <p:cNvSpPr/>
          <p:nvPr/>
        </p:nvSpPr>
        <p:spPr>
          <a:xfrm>
            <a:off x="5214942" y="4714884"/>
            <a:ext cx="3071834" cy="928694"/>
          </a:xfrm>
          <a:prstGeom prst="arc">
            <a:avLst>
              <a:gd name="adj1" fmla="val 16330860"/>
              <a:gd name="adj2" fmla="val 21418175"/>
            </a:avLst>
          </a:prstGeom>
          <a:ln w="63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6" name="Arc 3035"/>
          <p:cNvSpPr/>
          <p:nvPr/>
        </p:nvSpPr>
        <p:spPr>
          <a:xfrm flipV="1">
            <a:off x="1357290" y="4643446"/>
            <a:ext cx="3071834" cy="928694"/>
          </a:xfrm>
          <a:prstGeom prst="arc">
            <a:avLst>
              <a:gd name="adj1" fmla="val 16330860"/>
              <a:gd name="adj2" fmla="val 21418175"/>
            </a:avLst>
          </a:prstGeom>
          <a:ln w="63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7" name="Arc 3036"/>
          <p:cNvSpPr/>
          <p:nvPr/>
        </p:nvSpPr>
        <p:spPr>
          <a:xfrm>
            <a:off x="785786" y="4000504"/>
            <a:ext cx="3286148" cy="428628"/>
          </a:xfrm>
          <a:prstGeom prst="arc">
            <a:avLst>
              <a:gd name="adj1" fmla="val 16330860"/>
              <a:gd name="adj2" fmla="val 2141817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39" name="Straight Connector 3038"/>
          <p:cNvCxnSpPr>
            <a:stCxn id="3433" idx="3"/>
            <a:endCxn id="943" idx="1"/>
          </p:cNvCxnSpPr>
          <p:nvPr/>
        </p:nvCxnSpPr>
        <p:spPr>
          <a:xfrm>
            <a:off x="2407407" y="3546759"/>
            <a:ext cx="1205371" cy="351779"/>
          </a:xfrm>
          <a:prstGeom prst="line">
            <a:avLst/>
          </a:prstGeom>
          <a:ln w="63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41" name="Arc 3040"/>
          <p:cNvSpPr/>
          <p:nvPr/>
        </p:nvSpPr>
        <p:spPr>
          <a:xfrm flipV="1">
            <a:off x="4929190" y="3714752"/>
            <a:ext cx="3071834" cy="928694"/>
          </a:xfrm>
          <a:prstGeom prst="arc">
            <a:avLst>
              <a:gd name="adj1" fmla="val 16330860"/>
              <a:gd name="adj2" fmla="val 21418175"/>
            </a:avLst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flipH="1">
            <a:off x="2428860" y="2129845"/>
            <a:ext cx="10501386" cy="4500594"/>
          </a:xfrm>
          <a:prstGeom prst="arc">
            <a:avLst>
              <a:gd name="adj1" fmla="val 17005877"/>
              <a:gd name="adj2" fmla="val 2158324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56033" y="3415332"/>
            <a:ext cx="3144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4987365"/>
            <a:ext cx="5286412" cy="24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5273117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415597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sp>
        <p:nvSpPr>
          <p:cNvPr id="13" name="Arc 12"/>
          <p:cNvSpPr/>
          <p:nvPr/>
        </p:nvSpPr>
        <p:spPr>
          <a:xfrm flipH="1">
            <a:off x="2428860" y="3772919"/>
            <a:ext cx="10358510" cy="2571768"/>
          </a:xfrm>
          <a:prstGeom prst="arc">
            <a:avLst>
              <a:gd name="adj1" fmla="val 16139326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0"/>
          <p:cNvGrpSpPr/>
          <p:nvPr/>
        </p:nvGrpSpPr>
        <p:grpSpPr>
          <a:xfrm>
            <a:off x="-63093" y="3905781"/>
            <a:ext cx="7429456" cy="2438905"/>
            <a:chOff x="-63093" y="3905781"/>
            <a:chExt cx="7429456" cy="2438905"/>
          </a:xfrm>
        </p:grpSpPr>
        <p:sp>
          <p:nvSpPr>
            <p:cNvPr id="37" name="Arc 36"/>
            <p:cNvSpPr/>
            <p:nvPr/>
          </p:nvSpPr>
          <p:spPr>
            <a:xfrm flipH="1">
              <a:off x="2428860" y="3929065"/>
              <a:ext cx="1785950" cy="2415621"/>
            </a:xfrm>
            <a:prstGeom prst="arc">
              <a:avLst>
                <a:gd name="adj1" fmla="val 16200000"/>
                <a:gd name="adj2" fmla="val 21054534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/>
            <p:cNvSpPr/>
            <p:nvPr/>
          </p:nvSpPr>
          <p:spPr>
            <a:xfrm rot="21320656">
              <a:off x="-63093" y="3905781"/>
              <a:ext cx="7429456" cy="508422"/>
            </a:xfrm>
            <a:prstGeom prst="arc">
              <a:avLst>
                <a:gd name="adj1" fmla="val 12881900"/>
                <a:gd name="adj2" fmla="val 21474244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2217160" y="1978058"/>
            <a:ext cx="5869379" cy="3509373"/>
            <a:chOff x="2217160" y="1978058"/>
            <a:chExt cx="5869379" cy="3509373"/>
          </a:xfrm>
        </p:grpSpPr>
        <p:sp>
          <p:nvSpPr>
            <p:cNvPr id="19" name="Arc 18"/>
            <p:cNvSpPr/>
            <p:nvPr/>
          </p:nvSpPr>
          <p:spPr>
            <a:xfrm flipH="1">
              <a:off x="2428860" y="1986969"/>
              <a:ext cx="5214974" cy="3500462"/>
            </a:xfrm>
            <a:prstGeom prst="arc">
              <a:avLst>
                <a:gd name="adj1" fmla="val 16200000"/>
                <a:gd name="adj2" fmla="val 21508548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c 19"/>
            <p:cNvSpPr/>
            <p:nvPr/>
          </p:nvSpPr>
          <p:spPr>
            <a:xfrm rot="21426552">
              <a:off x="2217160" y="1978058"/>
              <a:ext cx="5869379" cy="302998"/>
            </a:xfrm>
            <a:prstGeom prst="arc">
              <a:avLst>
                <a:gd name="adj1" fmla="val 12881900"/>
                <a:gd name="adj2" fmla="val 21474244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64291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FXa activates prothrombin efficiently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43768" y="3643314"/>
            <a:ext cx="1406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1" dirty="0" err="1" smtClean="0"/>
              <a:t>FXa</a:t>
            </a:r>
            <a:r>
              <a:rPr lang="en-GB" b="1" dirty="0" smtClean="0"/>
              <a:t> + </a:t>
            </a:r>
          </a:p>
          <a:p>
            <a:pPr algn="r"/>
            <a:r>
              <a:rPr lang="en-GB" b="1" dirty="0" err="1" smtClean="0"/>
              <a:t>prothrombin</a:t>
            </a:r>
            <a:endParaRPr lang="en-GB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71868" y="3286124"/>
            <a:ext cx="1971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FXa</a:t>
            </a:r>
            <a:r>
              <a:rPr lang="en-GB" b="1" dirty="0" smtClean="0"/>
              <a:t> + </a:t>
            </a:r>
            <a:r>
              <a:rPr lang="en-GB" b="1" dirty="0" err="1" smtClean="0"/>
              <a:t>prothrombin</a:t>
            </a:r>
            <a:endParaRPr lang="en-GB" b="1" dirty="0" smtClean="0"/>
          </a:p>
          <a:p>
            <a:r>
              <a:rPr lang="en-GB" b="1" dirty="0" smtClean="0"/>
              <a:t>+ phospholipids</a:t>
            </a:r>
            <a:endParaRPr lang="en-GB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286512" y="2285992"/>
            <a:ext cx="1406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1" dirty="0" err="1" smtClean="0"/>
              <a:t>FXa</a:t>
            </a:r>
            <a:r>
              <a:rPr lang="en-GB" b="1" dirty="0" smtClean="0"/>
              <a:t> + </a:t>
            </a:r>
            <a:r>
              <a:rPr lang="en-GB" b="1" dirty="0" err="1" smtClean="0"/>
              <a:t>FVa</a:t>
            </a:r>
            <a:r>
              <a:rPr lang="en-GB" b="1" dirty="0" smtClean="0"/>
              <a:t>+</a:t>
            </a:r>
          </a:p>
          <a:p>
            <a:pPr algn="r"/>
            <a:r>
              <a:rPr lang="en-GB" b="1" dirty="0" err="1" smtClean="0"/>
              <a:t>prothrombin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714612" y="1285860"/>
            <a:ext cx="1575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FXa</a:t>
            </a:r>
            <a:r>
              <a:rPr lang="en-GB" b="1" dirty="0" smtClean="0"/>
              <a:t> + </a:t>
            </a:r>
            <a:r>
              <a:rPr lang="en-GB" b="1" dirty="0" err="1" smtClean="0"/>
              <a:t>FVa</a:t>
            </a:r>
            <a:r>
              <a:rPr lang="en-GB" b="1" dirty="0" smtClean="0"/>
              <a:t> +</a:t>
            </a:r>
          </a:p>
          <a:p>
            <a:r>
              <a:rPr lang="en-GB" b="1" dirty="0" err="1" smtClean="0"/>
              <a:t>Prothrombin</a:t>
            </a:r>
            <a:r>
              <a:rPr lang="en-GB" b="1" dirty="0" smtClean="0"/>
              <a:t> +</a:t>
            </a:r>
          </a:p>
          <a:p>
            <a:r>
              <a:rPr lang="en-GB" b="1" dirty="0" smtClean="0"/>
              <a:t>phospholipids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85720" y="6286520"/>
            <a:ext cx="222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Diagram not to scale!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5" grpId="0"/>
      <p:bldP spid="38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of </a:t>
            </a:r>
            <a:r>
              <a:rPr lang="en-GB" dirty="0" err="1" smtClean="0"/>
              <a:t>FXa</a:t>
            </a:r>
            <a:r>
              <a:rPr lang="en-GB" dirty="0" smtClean="0"/>
              <a:t> activation of </a:t>
            </a:r>
            <a:r>
              <a:rPr lang="en-GB" dirty="0" err="1" smtClean="0"/>
              <a:t>prothrombin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14041" y="1571636"/>
            <a:ext cx="551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K</a:t>
            </a:r>
            <a:r>
              <a:rPr lang="en-GB" sz="2000" baseline="-25000" dirty="0" smtClean="0"/>
              <a:t>m</a:t>
            </a:r>
          </a:p>
          <a:p>
            <a:r>
              <a:rPr lang="en-GB" sz="2000" dirty="0" err="1" smtClean="0">
                <a:latin typeface="Symbol" pitchFamily="18" charset="2"/>
              </a:rPr>
              <a:t>m</a:t>
            </a:r>
            <a:r>
              <a:rPr lang="en-GB" sz="2000" dirty="0" err="1" smtClean="0"/>
              <a:t>M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53445" y="1571636"/>
            <a:ext cx="504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endParaRPr lang="en-GB" sz="2000" baseline="-25000" dirty="0" smtClean="0"/>
          </a:p>
          <a:p>
            <a:r>
              <a:rPr lang="en-GB" sz="2000" dirty="0" smtClean="0"/>
              <a:t>s</a:t>
            </a:r>
            <a:r>
              <a:rPr lang="en-GB" sz="2000" baseline="30000" dirty="0" smtClean="0"/>
              <a:t>-1</a:t>
            </a:r>
            <a:endParaRPr lang="en-GB" sz="20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55103" y="1571636"/>
            <a:ext cx="1131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r>
              <a:rPr lang="en-GB" sz="2000" dirty="0" smtClean="0"/>
              <a:t>/K</a:t>
            </a:r>
            <a:r>
              <a:rPr lang="en-GB" sz="2000" baseline="-25000" dirty="0" smtClean="0"/>
              <a:t>m</a:t>
            </a:r>
          </a:p>
          <a:p>
            <a:r>
              <a:rPr lang="en-GB" sz="2000" dirty="0" smtClean="0"/>
              <a:t>(M x s)</a:t>
            </a:r>
            <a:r>
              <a:rPr lang="en-GB" sz="2000" baseline="30000" dirty="0" smtClean="0"/>
              <a:t>-1</a:t>
            </a:r>
            <a:endParaRPr lang="en-GB" sz="2000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6489074" y="1571636"/>
            <a:ext cx="26549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Prothrombin</a:t>
            </a:r>
            <a:r>
              <a:rPr lang="en-GB" sz="2000" dirty="0" smtClean="0"/>
              <a:t> activation </a:t>
            </a:r>
          </a:p>
          <a:p>
            <a:r>
              <a:rPr lang="en-GB" sz="2000" dirty="0" smtClean="0"/>
              <a:t>time      </a:t>
            </a:r>
            <a:r>
              <a:rPr lang="en-GB" sz="2000" dirty="0" err="1" smtClean="0"/>
              <a:t>secs</a:t>
            </a:r>
            <a:endParaRPr lang="en-GB" sz="2000" dirty="0" smtClean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28596" y="1500142"/>
            <a:ext cx="8501122" cy="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0034" y="2355810"/>
            <a:ext cx="8501122" cy="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8596" y="2506824"/>
            <a:ext cx="105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FXa</a:t>
            </a:r>
            <a:r>
              <a:rPr lang="en-GB" sz="2000" dirty="0" smtClean="0"/>
              <a:t> + PT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8596" y="2957476"/>
            <a:ext cx="1674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FXa</a:t>
            </a:r>
            <a:r>
              <a:rPr lang="en-GB" sz="2000" dirty="0" smtClean="0"/>
              <a:t> + </a:t>
            </a:r>
            <a:r>
              <a:rPr lang="en-GB" sz="2000" dirty="0" err="1" smtClean="0"/>
              <a:t>FVa</a:t>
            </a:r>
            <a:r>
              <a:rPr lang="en-GB" sz="2000" dirty="0" smtClean="0"/>
              <a:t> + PT</a:t>
            </a:r>
          </a:p>
          <a:p>
            <a:endParaRPr lang="en-GB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3457542"/>
            <a:ext cx="1541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FXa</a:t>
            </a:r>
            <a:r>
              <a:rPr lang="en-GB" sz="2000" dirty="0" smtClean="0"/>
              <a:t> + PL + PT</a:t>
            </a:r>
          </a:p>
          <a:p>
            <a:endParaRPr lang="en-GB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28596" y="3957608"/>
            <a:ext cx="2101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FXa</a:t>
            </a:r>
            <a:r>
              <a:rPr lang="en-GB" sz="2000" dirty="0" smtClean="0"/>
              <a:t> +</a:t>
            </a:r>
            <a:r>
              <a:rPr lang="en-GB" sz="2000" dirty="0" err="1" smtClean="0"/>
              <a:t>FVa</a:t>
            </a:r>
            <a:r>
              <a:rPr lang="en-GB" sz="2000" dirty="0" smtClean="0"/>
              <a:t> + PL + PT</a:t>
            </a:r>
          </a:p>
          <a:p>
            <a:endParaRPr lang="en-GB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443352" y="25003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84</a:t>
            </a:r>
            <a:endParaRPr lang="en-GB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428860" y="295747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34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589395" y="3457542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0.058</a:t>
            </a:r>
            <a:endParaRPr lang="en-GB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89395" y="3957608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0.21</a:t>
            </a:r>
            <a:endParaRPr lang="en-GB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841896" y="250033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0.011</a:t>
            </a:r>
            <a:endParaRPr lang="en-GB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857620" y="2957476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6.22</a:t>
            </a:r>
            <a:endParaRPr lang="en-GB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57620" y="3457542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0.038</a:t>
            </a:r>
            <a:endParaRPr lang="en-GB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786182" y="3957608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32.0</a:t>
            </a:r>
            <a:endParaRPr lang="en-GB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4946849" y="2500330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0.135 x 10</a:t>
            </a:r>
            <a:r>
              <a:rPr lang="en-GB" sz="2000" baseline="30000" dirty="0" smtClean="0"/>
              <a:t>3</a:t>
            </a:r>
            <a:endParaRPr lang="en-GB" sz="2000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4974238" y="2957476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0.183 x 10</a:t>
            </a:r>
            <a:r>
              <a:rPr lang="en-GB" sz="2000" baseline="30000" dirty="0" smtClean="0"/>
              <a:t>6</a:t>
            </a:r>
            <a:endParaRPr lang="en-GB" sz="2000" baseline="300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6080" y="3457542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0.647 x 10</a:t>
            </a:r>
            <a:r>
              <a:rPr lang="en-GB" sz="2000" baseline="30000" dirty="0" smtClean="0"/>
              <a:t>6</a:t>
            </a:r>
            <a:endParaRPr lang="en-GB" sz="2000" baseline="30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46080" y="3957608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0.152 x 10</a:t>
            </a:r>
            <a:r>
              <a:rPr lang="en-GB" sz="2000" baseline="30000" dirty="0" smtClean="0"/>
              <a:t>9</a:t>
            </a:r>
            <a:endParaRPr lang="en-GB" sz="2000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250033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5382</a:t>
            </a:r>
            <a:endParaRPr lang="en-GB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362708" y="2957476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4.07</a:t>
            </a:r>
            <a:endParaRPr lang="en-GB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7219832" y="3457542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27.8</a:t>
            </a:r>
            <a:endParaRPr lang="en-GB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7429520" y="392909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0.036</a:t>
            </a:r>
            <a:endParaRPr lang="en-GB" sz="2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500034" y="4641798"/>
            <a:ext cx="8501122" cy="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7158" y="4643446"/>
            <a:ext cx="68048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PT, </a:t>
            </a:r>
            <a:r>
              <a:rPr lang="en-GB" sz="2000" dirty="0" err="1" smtClean="0"/>
              <a:t>prothrombin</a:t>
            </a:r>
            <a:r>
              <a:rPr lang="en-GB" sz="2000" dirty="0" smtClean="0"/>
              <a:t>; PL, phospholipids 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Prothrombin</a:t>
            </a:r>
            <a:r>
              <a:rPr lang="en-GB" sz="2000" dirty="0" smtClean="0"/>
              <a:t> activation time is time for 1 mol of </a:t>
            </a:r>
            <a:r>
              <a:rPr lang="en-GB" sz="2000" dirty="0" err="1" smtClean="0"/>
              <a:t>FXa</a:t>
            </a:r>
            <a:r>
              <a:rPr lang="en-GB" sz="2000" dirty="0" smtClean="0"/>
              <a:t> to activate </a:t>
            </a:r>
          </a:p>
          <a:p>
            <a:r>
              <a:rPr lang="en-GB" sz="2000" dirty="0" smtClean="0"/>
              <a:t>1 mol of </a:t>
            </a:r>
            <a:r>
              <a:rPr lang="en-GB" sz="2000" dirty="0" err="1" smtClean="0"/>
              <a:t>prothrombin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Note: </a:t>
            </a:r>
            <a:r>
              <a:rPr lang="en-GB" sz="2000" dirty="0" err="1" smtClean="0">
                <a:solidFill>
                  <a:srgbClr val="FF0000"/>
                </a:solidFill>
              </a:rPr>
              <a:t>prothrombin</a:t>
            </a:r>
            <a:r>
              <a:rPr lang="en-GB" sz="2000" dirty="0" smtClean="0">
                <a:solidFill>
                  <a:srgbClr val="FF0000"/>
                </a:solidFill>
              </a:rPr>
              <a:t> concentration in plasma ~1.4</a:t>
            </a:r>
            <a:r>
              <a:rPr lang="en-GB" sz="20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sz="2000" dirty="0" smtClean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29058" y="6519446"/>
            <a:ext cx="4852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Adapted from Rosing et al J </a:t>
            </a:r>
            <a:r>
              <a:rPr lang="en-GB" sz="1600" dirty="0" err="1" smtClean="0"/>
              <a:t>biol</a:t>
            </a:r>
            <a:r>
              <a:rPr lang="en-GB" sz="1600" dirty="0" smtClean="0"/>
              <a:t> </a:t>
            </a:r>
            <a:r>
              <a:rPr lang="en-GB" sz="1600" dirty="0" err="1" smtClean="0"/>
              <a:t>Chem</a:t>
            </a:r>
            <a:r>
              <a:rPr lang="en-GB" sz="1600" dirty="0" smtClean="0"/>
              <a:t> 255:274-83, 1980</a:t>
            </a:r>
            <a:endParaRPr lang="en-GB" sz="16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6123216" y="2965143"/>
            <a:ext cx="2220416" cy="827004"/>
            <a:chOff x="6123216" y="2965143"/>
            <a:chExt cx="2220416" cy="827004"/>
          </a:xfrm>
        </p:grpSpPr>
        <p:sp>
          <p:nvSpPr>
            <p:cNvPr id="39" name="Striped Right Arrow 38"/>
            <p:cNvSpPr/>
            <p:nvPr/>
          </p:nvSpPr>
          <p:spPr>
            <a:xfrm rot="13341868">
              <a:off x="6123216" y="2965143"/>
              <a:ext cx="1000132" cy="114931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Striped Right Arrow 51"/>
            <p:cNvSpPr/>
            <p:nvPr/>
          </p:nvSpPr>
          <p:spPr>
            <a:xfrm rot="8282017">
              <a:off x="6125252" y="3677216"/>
              <a:ext cx="1000132" cy="114931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000892" y="3214686"/>
              <a:ext cx="1342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10</a:t>
              </a:r>
              <a:r>
                <a:rPr lang="en-GB" b="1" baseline="30000" dirty="0" smtClean="0">
                  <a:solidFill>
                    <a:srgbClr val="FF0000"/>
                  </a:solidFill>
                </a:rPr>
                <a:t>6</a:t>
              </a:r>
              <a:r>
                <a:rPr lang="en-GB" b="1" dirty="0" smtClean="0">
                  <a:solidFill>
                    <a:srgbClr val="FF0000"/>
                  </a:solidFill>
                </a:rPr>
                <a:t> change!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3116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+ 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2143116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32846" y="2143116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P</a:t>
            </a:r>
            <a:endParaRPr lang="en-GB" sz="3600" dirty="0"/>
          </a:p>
        </p:txBody>
      </p:sp>
      <p:grpSp>
        <p:nvGrpSpPr>
          <p:cNvPr id="2" name="Group 11"/>
          <p:cNvGrpSpPr/>
          <p:nvPr/>
        </p:nvGrpSpPr>
        <p:grpSpPr>
          <a:xfrm>
            <a:off x="3071802" y="2357430"/>
            <a:ext cx="1000132" cy="73026"/>
            <a:chOff x="3071802" y="2357430"/>
            <a:chExt cx="1000132" cy="7302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0718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857620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2"/>
          <p:cNvGrpSpPr/>
          <p:nvPr/>
        </p:nvGrpSpPr>
        <p:grpSpPr>
          <a:xfrm flipH="1" flipV="1">
            <a:off x="3071802" y="2509830"/>
            <a:ext cx="1000132" cy="73026"/>
            <a:chOff x="3224202" y="2357430"/>
            <a:chExt cx="1000132" cy="7302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242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010019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5" idx="3"/>
            <a:endCxn id="6" idx="1"/>
          </p:cNvCxnSpPr>
          <p:nvPr/>
        </p:nvCxnSpPr>
        <p:spPr>
          <a:xfrm>
            <a:off x="4941291" y="2466282"/>
            <a:ext cx="1091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67322" y="1916660"/>
            <a:ext cx="449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K</a:t>
            </a:r>
            <a:r>
              <a:rPr lang="en-GB" sz="2000" baseline="-25000" dirty="0" smtClean="0"/>
              <a:t>m</a:t>
            </a:r>
            <a:endParaRPr lang="en-GB" sz="20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6148" y="2069060"/>
            <a:ext cx="504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endParaRPr lang="en-GB" sz="2000" baseline="-250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357950" y="3500438"/>
            <a:ext cx="1809983" cy="52322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err="1" smtClean="0">
                <a:solidFill>
                  <a:schemeClr val="bg1"/>
                </a:solidFill>
              </a:rPr>
              <a:t>fibrinolysis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tPA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activates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plasminogen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Velocity of reaction depends on substrate concentration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392215" y="4574690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5610541"/>
            <a:ext cx="342902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43306" y="5896293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time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2895897"/>
            <a:ext cx="15876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Amount of </a:t>
            </a:r>
          </a:p>
          <a:p>
            <a:pPr algn="ctr"/>
            <a:r>
              <a:rPr lang="en-GB" sz="2400" dirty="0" smtClean="0"/>
              <a:t>substrate </a:t>
            </a:r>
          </a:p>
          <a:p>
            <a:pPr algn="ctr"/>
            <a:r>
              <a:rPr lang="en-GB" sz="2400" dirty="0" smtClean="0"/>
              <a:t>cleaved</a:t>
            </a:r>
            <a:endParaRPr lang="en-GB" sz="24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893075" y="4146062"/>
            <a:ext cx="2000264" cy="92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071670" y="4110343"/>
            <a:ext cx="1785950" cy="1071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2178827" y="4146062"/>
            <a:ext cx="1714512" cy="1214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428860" y="4396095"/>
            <a:ext cx="1643074" cy="1214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428860" y="5253351"/>
            <a:ext cx="214314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00562" y="3110211"/>
            <a:ext cx="3491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Increasing substrate, </a:t>
            </a:r>
          </a:p>
          <a:p>
            <a:r>
              <a:rPr lang="en-GB" b="1" dirty="0" smtClean="0"/>
              <a:t>fixed enzyme concentration</a:t>
            </a:r>
          </a:p>
          <a:p>
            <a:endParaRPr lang="en-GB" b="1" dirty="0"/>
          </a:p>
          <a:p>
            <a:r>
              <a:rPr lang="en-GB" b="1" dirty="0"/>
              <a:t> </a:t>
            </a:r>
            <a:r>
              <a:rPr lang="en-GB" b="1" dirty="0" smtClean="0"/>
              <a:t>        </a:t>
            </a:r>
          </a:p>
          <a:p>
            <a:r>
              <a:rPr lang="en-GB" b="1" dirty="0" smtClean="0"/>
              <a:t>	 Slopes used to calculate 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	  velocity, v</a:t>
            </a:r>
            <a:endParaRPr lang="en-GB" b="1" dirty="0"/>
          </a:p>
        </p:txBody>
      </p:sp>
      <p:sp>
        <p:nvSpPr>
          <p:cNvPr id="14" name="Arc 13"/>
          <p:cNvSpPr/>
          <p:nvPr/>
        </p:nvSpPr>
        <p:spPr>
          <a:xfrm>
            <a:off x="3000364" y="3610277"/>
            <a:ext cx="1857388" cy="178595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062038" y="3267097"/>
            <a:ext cx="212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Plasminogen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488113" y="1947884"/>
            <a:ext cx="1809983" cy="52322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err="1" smtClean="0">
                <a:solidFill>
                  <a:schemeClr val="bg1"/>
                </a:solidFill>
              </a:rPr>
              <a:t>fibrinolysis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 rot="1804265">
            <a:off x="557213" y="4608534"/>
            <a:ext cx="2282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/>
              <a:t>tissue </a:t>
            </a:r>
            <a:r>
              <a:rPr lang="en-US" sz="2000" b="1" dirty="0" err="1"/>
              <a:t>plasminogen</a:t>
            </a:r>
            <a:r>
              <a:rPr lang="en-US" sz="2000" b="1" dirty="0"/>
              <a:t> </a:t>
            </a:r>
          </a:p>
          <a:p>
            <a:pPr algn="ctr" eaLnBrk="0" hangingPunct="0"/>
            <a:r>
              <a:rPr lang="en-US" sz="2000" b="1" dirty="0"/>
              <a:t>activator, </a:t>
            </a:r>
            <a:r>
              <a:rPr lang="en-US" sz="2000" b="1" dirty="0" err="1"/>
              <a:t>tPA</a:t>
            </a:r>
            <a:endParaRPr lang="en-US" sz="2000" b="1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921000" y="2606697"/>
            <a:ext cx="252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plasma protein, zymogen</a:t>
            </a:r>
            <a:endParaRPr lang="en-US" sz="1800" b="1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2640013" y="2974997"/>
            <a:ext cx="2603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995613" y="6007122"/>
            <a:ext cx="267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plasma protein, proteinase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 flipV="1">
            <a:off x="2546350" y="5602309"/>
            <a:ext cx="404813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61" name="AutoShape 9"/>
          <p:cNvSpPr>
            <a:spLocks/>
          </p:cNvSpPr>
          <p:nvPr/>
        </p:nvSpPr>
        <p:spPr bwMode="auto">
          <a:xfrm>
            <a:off x="6061075" y="2660672"/>
            <a:ext cx="100013" cy="3840162"/>
          </a:xfrm>
          <a:prstGeom prst="rightBrace">
            <a:avLst>
              <a:gd name="adj1" fmla="val 3199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327775" y="4110059"/>
            <a:ext cx="256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Normally, no </a:t>
            </a:r>
          </a:p>
          <a:p>
            <a:pPr eaLnBrk="0" hangingPunct="0"/>
            <a:r>
              <a:rPr lang="en-US" sz="3200" b="1"/>
              <a:t>interaction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tPA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activates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plasminogen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62038" y="3856054"/>
            <a:ext cx="212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Plasminogen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3044825" y="4144979"/>
            <a:ext cx="290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96013" y="3835416"/>
            <a:ext cx="140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Plasmin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74988" y="3349641"/>
            <a:ext cx="2282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tissue plasminogen </a:t>
            </a:r>
          </a:p>
          <a:p>
            <a:pPr algn="ctr" eaLnBrk="0" hangingPunct="0"/>
            <a:r>
              <a:rPr lang="en-US" sz="2000" b="1"/>
              <a:t>activator, tPA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2020888" y="4314841"/>
            <a:ext cx="4127500" cy="147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</a:rPr>
              <a:t>Fibrin clot</a:t>
            </a:r>
            <a:endParaRPr lang="en-US" sz="3200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tPA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activates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plasminogen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85786" y="128586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role of fibrin in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plasminogen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activation by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tPA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285992"/>
            <a:ext cx="6208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When fibrin forms, </a:t>
            </a:r>
            <a:r>
              <a:rPr lang="en-GB" sz="2000" dirty="0" err="1" smtClean="0">
                <a:solidFill>
                  <a:srgbClr val="FF0000"/>
                </a:solidFill>
              </a:rPr>
              <a:t>tPA</a:t>
            </a:r>
            <a:r>
              <a:rPr lang="en-GB" sz="2000" dirty="0" smtClean="0">
                <a:solidFill>
                  <a:srgbClr val="FF0000"/>
                </a:solidFill>
              </a:rPr>
              <a:t> and </a:t>
            </a:r>
            <a:r>
              <a:rPr lang="en-GB" sz="2000" dirty="0" err="1" smtClean="0">
                <a:solidFill>
                  <a:srgbClr val="FF0000"/>
                </a:solidFill>
              </a:rPr>
              <a:t>plasminogen</a:t>
            </a:r>
            <a:r>
              <a:rPr lang="en-GB" sz="2000" dirty="0" smtClean="0">
                <a:solidFill>
                  <a:srgbClr val="FF0000"/>
                </a:solidFill>
              </a:rPr>
              <a:t> both bind to the 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clot and there </a:t>
            </a:r>
            <a:r>
              <a:rPr lang="en-GB" sz="2000" dirty="0" err="1" smtClean="0">
                <a:solidFill>
                  <a:srgbClr val="FF0000"/>
                </a:solidFill>
              </a:rPr>
              <a:t>plasminogen</a:t>
            </a:r>
            <a:r>
              <a:rPr lang="en-GB" sz="2000" dirty="0" smtClean="0">
                <a:solidFill>
                  <a:srgbClr val="FF0000"/>
                </a:solidFill>
              </a:rPr>
              <a:t> is activated to </a:t>
            </a:r>
            <a:r>
              <a:rPr lang="en-GB" sz="2000" dirty="0" err="1" smtClean="0">
                <a:solidFill>
                  <a:srgbClr val="FF0000"/>
                </a:solidFill>
              </a:rPr>
              <a:t>plasmin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62038" y="3371854"/>
            <a:ext cx="212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Plasminogen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3044825" y="3660779"/>
            <a:ext cx="290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196013" y="3351216"/>
            <a:ext cx="140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Plasmin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74988" y="2865441"/>
            <a:ext cx="2282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tissue plasminogen </a:t>
            </a:r>
          </a:p>
          <a:p>
            <a:pPr algn="ctr" eaLnBrk="0" hangingPunct="0"/>
            <a:r>
              <a:rPr lang="en-US" sz="2000" b="1"/>
              <a:t>activator, tPA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2020888" y="3830641"/>
            <a:ext cx="4127500" cy="147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</a:rPr>
              <a:t>Fibrin clot</a:t>
            </a:r>
            <a:endParaRPr lang="en-US" sz="3200" b="1"/>
          </a:p>
        </p:txBody>
      </p:sp>
      <p:sp>
        <p:nvSpPr>
          <p:cNvPr id="52232" name="Freeform 8"/>
          <p:cNvSpPr>
            <a:spLocks/>
          </p:cNvSpPr>
          <p:nvPr/>
        </p:nvSpPr>
        <p:spPr bwMode="auto">
          <a:xfrm>
            <a:off x="5224463" y="4002091"/>
            <a:ext cx="965200" cy="1055688"/>
          </a:xfrm>
          <a:custGeom>
            <a:avLst/>
            <a:gdLst/>
            <a:ahLst/>
            <a:cxnLst>
              <a:cxn ang="0">
                <a:pos x="154" y="1"/>
              </a:cxn>
              <a:cxn ang="0">
                <a:pos x="72" y="128"/>
              </a:cxn>
              <a:cxn ang="0">
                <a:pos x="63" y="165"/>
              </a:cxn>
              <a:cxn ang="0">
                <a:pos x="36" y="246"/>
              </a:cxn>
              <a:cxn ang="0">
                <a:pos x="36" y="565"/>
              </a:cxn>
              <a:cxn ang="0">
                <a:pos x="99" y="583"/>
              </a:cxn>
              <a:cxn ang="0">
                <a:pos x="218" y="665"/>
              </a:cxn>
              <a:cxn ang="0">
                <a:pos x="327" y="647"/>
              </a:cxn>
              <a:cxn ang="0">
                <a:pos x="418" y="601"/>
              </a:cxn>
              <a:cxn ang="0">
                <a:pos x="481" y="537"/>
              </a:cxn>
              <a:cxn ang="0">
                <a:pos x="536" y="501"/>
              </a:cxn>
              <a:cxn ang="0">
                <a:pos x="545" y="474"/>
              </a:cxn>
              <a:cxn ang="0">
                <a:pos x="563" y="446"/>
              </a:cxn>
              <a:cxn ang="0">
                <a:pos x="581" y="392"/>
              </a:cxn>
              <a:cxn ang="0">
                <a:pos x="490" y="165"/>
              </a:cxn>
              <a:cxn ang="0">
                <a:pos x="390" y="83"/>
              </a:cxn>
              <a:cxn ang="0">
                <a:pos x="336" y="65"/>
              </a:cxn>
              <a:cxn ang="0">
                <a:pos x="154" y="1"/>
              </a:cxn>
            </a:cxnLst>
            <a:rect l="0" t="0" r="r" b="b"/>
            <a:pathLst>
              <a:path w="608" h="665">
                <a:moveTo>
                  <a:pt x="154" y="1"/>
                </a:moveTo>
                <a:cubicBezTo>
                  <a:pt x="134" y="60"/>
                  <a:pt x="123" y="94"/>
                  <a:pt x="72" y="128"/>
                </a:cubicBezTo>
                <a:cubicBezTo>
                  <a:pt x="69" y="140"/>
                  <a:pt x="63" y="152"/>
                  <a:pt x="63" y="165"/>
                </a:cubicBezTo>
                <a:cubicBezTo>
                  <a:pt x="63" y="217"/>
                  <a:pt x="91" y="210"/>
                  <a:pt x="36" y="246"/>
                </a:cubicBezTo>
                <a:cubicBezTo>
                  <a:pt x="0" y="359"/>
                  <a:pt x="2" y="340"/>
                  <a:pt x="36" y="565"/>
                </a:cubicBezTo>
                <a:cubicBezTo>
                  <a:pt x="39" y="587"/>
                  <a:pt x="78" y="576"/>
                  <a:pt x="99" y="583"/>
                </a:cubicBezTo>
                <a:cubicBezTo>
                  <a:pt x="145" y="617"/>
                  <a:pt x="160" y="651"/>
                  <a:pt x="218" y="665"/>
                </a:cubicBezTo>
                <a:cubicBezTo>
                  <a:pt x="254" y="659"/>
                  <a:pt x="294" y="664"/>
                  <a:pt x="327" y="647"/>
                </a:cubicBezTo>
                <a:cubicBezTo>
                  <a:pt x="358" y="631"/>
                  <a:pt x="385" y="612"/>
                  <a:pt x="418" y="601"/>
                </a:cubicBezTo>
                <a:cubicBezTo>
                  <a:pt x="435" y="576"/>
                  <a:pt x="457" y="555"/>
                  <a:pt x="481" y="537"/>
                </a:cubicBezTo>
                <a:cubicBezTo>
                  <a:pt x="499" y="524"/>
                  <a:pt x="536" y="501"/>
                  <a:pt x="536" y="501"/>
                </a:cubicBezTo>
                <a:cubicBezTo>
                  <a:pt x="539" y="492"/>
                  <a:pt x="541" y="483"/>
                  <a:pt x="545" y="474"/>
                </a:cubicBezTo>
                <a:cubicBezTo>
                  <a:pt x="550" y="464"/>
                  <a:pt x="559" y="456"/>
                  <a:pt x="563" y="446"/>
                </a:cubicBezTo>
                <a:cubicBezTo>
                  <a:pt x="571" y="429"/>
                  <a:pt x="581" y="392"/>
                  <a:pt x="581" y="392"/>
                </a:cubicBezTo>
                <a:cubicBezTo>
                  <a:pt x="574" y="245"/>
                  <a:pt x="608" y="203"/>
                  <a:pt x="490" y="165"/>
                </a:cubicBezTo>
                <a:cubicBezTo>
                  <a:pt x="463" y="137"/>
                  <a:pt x="429" y="96"/>
                  <a:pt x="390" y="83"/>
                </a:cubicBezTo>
                <a:cubicBezTo>
                  <a:pt x="372" y="77"/>
                  <a:pt x="336" y="65"/>
                  <a:pt x="336" y="65"/>
                </a:cubicBezTo>
                <a:cubicBezTo>
                  <a:pt x="274" y="0"/>
                  <a:pt x="246" y="1"/>
                  <a:pt x="154" y="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5541963" y="4033841"/>
            <a:ext cx="1196975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194425" y="5832479"/>
            <a:ext cx="2927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 smtClean="0"/>
              <a:t>Fibrin degradation</a:t>
            </a:r>
            <a:endParaRPr lang="en-US" sz="2800" b="1" dirty="0"/>
          </a:p>
          <a:p>
            <a:pPr eaLnBrk="0" hangingPunct="0"/>
            <a:r>
              <a:rPr lang="en-US" sz="2800" b="1" dirty="0" smtClean="0"/>
              <a:t>products, FDP</a:t>
            </a:r>
            <a:endParaRPr lang="en-US" sz="2800" b="1" dirty="0"/>
          </a:p>
        </p:txBody>
      </p:sp>
      <p:sp>
        <p:nvSpPr>
          <p:cNvPr id="52236" name="Arc 12"/>
          <p:cNvSpPr>
            <a:spLocks/>
          </p:cNvSpPr>
          <p:nvPr/>
        </p:nvSpPr>
        <p:spPr bwMode="auto">
          <a:xfrm>
            <a:off x="5684838" y="4740279"/>
            <a:ext cx="1141412" cy="1111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tPA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activates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plasminogen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85786" y="128586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role of fibrin in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plasminogen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activation by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tPA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tPA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activates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plasminogen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+mn-lt"/>
              </a:rPr>
              <a:t>role </a:t>
            </a:r>
            <a:r>
              <a:rPr lang="en-GB" sz="2400" dirty="0">
                <a:latin typeface="+mn-lt"/>
              </a:rPr>
              <a:t>of fibrin </a:t>
            </a:r>
            <a:r>
              <a:rPr lang="en-GB" sz="2400" dirty="0" smtClean="0">
                <a:latin typeface="+mn-lt"/>
              </a:rPr>
              <a:t>in </a:t>
            </a:r>
            <a:r>
              <a:rPr lang="en-GB" sz="2400" dirty="0" err="1" smtClean="0">
                <a:latin typeface="+mn-lt"/>
              </a:rPr>
              <a:t>plasminogen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activation by </a:t>
            </a:r>
            <a:r>
              <a:rPr lang="en-GB" sz="2400" dirty="0" err="1">
                <a:latin typeface="+mn-lt"/>
              </a:rPr>
              <a:t>tPA</a:t>
            </a:r>
            <a:r>
              <a:rPr lang="en-GB" sz="2400" dirty="0">
                <a:latin typeface="+mn-lt"/>
              </a:rPr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143504" y="164305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	Fibrin reduces the K</a:t>
            </a:r>
            <a:r>
              <a:rPr kumimoji="0" lang="en-GB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for </a:t>
            </a:r>
            <a:r>
              <a:rPr kumimoji="0" lang="en-GB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plasminogen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activation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200" dirty="0" smtClean="0"/>
              <a:t>	K</a:t>
            </a:r>
            <a:r>
              <a:rPr lang="en-GB" sz="2200" baseline="-25000" dirty="0" smtClean="0"/>
              <a:t>m</a:t>
            </a:r>
            <a:r>
              <a:rPr lang="en-GB" sz="2200" dirty="0" smtClean="0"/>
              <a:t> 80 </a:t>
            </a:r>
            <a:r>
              <a:rPr lang="en-GB" sz="2200" dirty="0" smtClean="0">
                <a:sym typeface="Symbol" pitchFamily="18" charset="2"/>
              </a:rPr>
              <a:t>M -&gt; 0.2 M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GB" sz="2200" dirty="0" smtClean="0"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	Fibrin increases the </a:t>
            </a:r>
            <a:r>
              <a:rPr kumimoji="0" lang="en-GB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V</a:t>
            </a:r>
            <a:r>
              <a:rPr kumimoji="0" lang="en-GB" sz="2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max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for </a:t>
            </a:r>
            <a:r>
              <a:rPr kumimoji="0" lang="en-GB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plasminogen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activation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200" dirty="0" smtClean="0">
                <a:sym typeface="Symbol" pitchFamily="18" charset="2"/>
              </a:rPr>
              <a:t>	</a:t>
            </a:r>
            <a:r>
              <a:rPr lang="en-GB" sz="2200" dirty="0" err="1" smtClean="0">
                <a:sym typeface="Symbol" pitchFamily="18" charset="2"/>
              </a:rPr>
              <a:t>k</a:t>
            </a:r>
            <a:r>
              <a:rPr lang="en-GB" sz="2200" baseline="-25000" dirty="0" err="1" smtClean="0">
                <a:sym typeface="Symbol" pitchFamily="18" charset="2"/>
              </a:rPr>
              <a:t>cat</a:t>
            </a:r>
            <a:r>
              <a:rPr lang="en-GB" sz="2200" dirty="0" smtClean="0">
                <a:sym typeface="Symbol" pitchFamily="18" charset="2"/>
              </a:rPr>
              <a:t> 0.07 -&gt; 0.28 s</a:t>
            </a:r>
            <a:r>
              <a:rPr lang="en-GB" sz="2200" baseline="30000" dirty="0" smtClean="0">
                <a:sym typeface="Symbol" pitchFamily="18" charset="2"/>
              </a:rPr>
              <a:t>-1</a:t>
            </a:r>
            <a:endParaRPr lang="en-GB" sz="2200" dirty="0" smtClean="0"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  <a:sym typeface="Symbol" pitchFamily="18" charset="2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200" dirty="0" smtClean="0">
                <a:sym typeface="Symbol" pitchFamily="18" charset="2"/>
              </a:rPr>
              <a:t>	</a:t>
            </a:r>
            <a:r>
              <a:rPr lang="en-GB" sz="2200" dirty="0" err="1" smtClean="0">
                <a:sym typeface="Symbol" pitchFamily="18" charset="2"/>
              </a:rPr>
              <a:t>k</a:t>
            </a:r>
            <a:r>
              <a:rPr lang="en-GB" sz="2200" baseline="-25000" dirty="0" err="1" smtClean="0">
                <a:sym typeface="Symbol" pitchFamily="18" charset="2"/>
              </a:rPr>
              <a:t>cat</a:t>
            </a:r>
            <a:r>
              <a:rPr lang="en-GB" sz="2200" dirty="0" smtClean="0">
                <a:sym typeface="Symbol" pitchFamily="18" charset="2"/>
              </a:rPr>
              <a:t>/K</a:t>
            </a:r>
            <a:r>
              <a:rPr lang="en-GB" sz="2200" baseline="-25000" dirty="0" smtClean="0">
                <a:sym typeface="Symbol" pitchFamily="18" charset="2"/>
              </a:rPr>
              <a:t>m</a:t>
            </a:r>
            <a:r>
              <a:rPr lang="en-GB" sz="2200" dirty="0" smtClean="0">
                <a:sym typeface="Symbol" pitchFamily="18" charset="2"/>
              </a:rPr>
              <a:t> increases 1,600-fold to 1.56 x 10</a:t>
            </a:r>
            <a:r>
              <a:rPr lang="en-GB" sz="2200" baseline="30000" dirty="0" smtClean="0">
                <a:sym typeface="Symbol" pitchFamily="18" charset="2"/>
              </a:rPr>
              <a:t>6</a:t>
            </a:r>
            <a:r>
              <a:rPr lang="en-GB" sz="2200" dirty="0" smtClean="0">
                <a:sym typeface="Symbol" pitchFamily="18" charset="2"/>
              </a:rPr>
              <a:t> (Ms)</a:t>
            </a:r>
            <a:r>
              <a:rPr lang="en-GB" sz="2200" baseline="30000" dirty="0" smtClean="0">
                <a:sym typeface="Symbol" pitchFamily="18" charset="2"/>
              </a:rPr>
              <a:t>-1</a:t>
            </a:r>
            <a:r>
              <a:rPr lang="en-GB" sz="2200" dirty="0" smtClean="0">
                <a:sym typeface="Symbol" pitchFamily="18" charset="2"/>
              </a:rPr>
              <a:t>, resulting in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faster, more efficient, </a:t>
            </a:r>
            <a:r>
              <a:rPr kumimoji="0" lang="en-GB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plasmin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 generation, localised on fibrin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14678" y="5143512"/>
            <a:ext cx="167334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[</a:t>
            </a:r>
            <a:r>
              <a:rPr lang="en-GB" sz="2000" dirty="0" err="1"/>
              <a:t>Plasminogen</a:t>
            </a:r>
            <a:r>
              <a:rPr lang="en-GB" sz="2000" dirty="0"/>
              <a:t>]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 rot="16200000">
            <a:off x="-190528" y="2830675"/>
            <a:ext cx="16764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dirty="0"/>
              <a:t>Rate of </a:t>
            </a:r>
            <a:r>
              <a:rPr lang="en-GB" sz="2000" dirty="0" err="1"/>
              <a:t>plasmin</a:t>
            </a:r>
            <a:r>
              <a:rPr lang="en-GB" sz="2000" dirty="0"/>
              <a:t> formation</a:t>
            </a:r>
          </a:p>
        </p:txBody>
      </p:sp>
      <p:sp>
        <p:nvSpPr>
          <p:cNvPr id="17" name="Arc 7"/>
          <p:cNvSpPr>
            <a:spLocks/>
          </p:cNvSpPr>
          <p:nvPr/>
        </p:nvSpPr>
        <p:spPr bwMode="auto">
          <a:xfrm flipH="1">
            <a:off x="1295400" y="4071942"/>
            <a:ext cx="3848104" cy="90489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44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43" y="0"/>
                </a:moveTo>
                <a:cubicBezTo>
                  <a:pt x="11956" y="24"/>
                  <a:pt x="21600" y="9687"/>
                  <a:pt x="21600" y="21600"/>
                </a:cubicBezTo>
              </a:path>
              <a:path w="21600" h="21600" stroke="0" extrusionOk="0">
                <a:moveTo>
                  <a:pt x="43" y="0"/>
                </a:moveTo>
                <a:cubicBezTo>
                  <a:pt x="11956" y="24"/>
                  <a:pt x="21600" y="9687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2071670" y="444343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000496" y="4143380"/>
            <a:ext cx="1035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- fibrin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073899" y="4714884"/>
            <a:ext cx="4963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/>
              <a:t>Km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857488" y="3702610"/>
            <a:ext cx="719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err="1"/>
              <a:t>Vmax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00628" y="6429396"/>
            <a:ext cx="38940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Adapted from </a:t>
            </a:r>
            <a:r>
              <a:rPr lang="en-GB" sz="1100" b="1" dirty="0" err="1" smtClean="0"/>
              <a:t>Zamarron</a:t>
            </a:r>
            <a:r>
              <a:rPr lang="en-GB" sz="1100" b="1" dirty="0" smtClean="0"/>
              <a:t> et al J </a:t>
            </a:r>
            <a:r>
              <a:rPr lang="en-GB" sz="1100" b="1" dirty="0" err="1" smtClean="0"/>
              <a:t>Biol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Chem</a:t>
            </a:r>
            <a:r>
              <a:rPr lang="en-GB" sz="1100" b="1" dirty="0" smtClean="0"/>
              <a:t> 259; 2080-2083, 1984</a:t>
            </a:r>
            <a:endParaRPr lang="en-GB" sz="1100" b="1" dirty="0"/>
          </a:p>
        </p:txBody>
      </p:sp>
      <p:cxnSp>
        <p:nvCxnSpPr>
          <p:cNvPr id="28" name="Straight Connector 27"/>
          <p:cNvCxnSpPr>
            <a:stCxn id="26" idx="0"/>
          </p:cNvCxnSpPr>
          <p:nvPr/>
        </p:nvCxnSpPr>
        <p:spPr>
          <a:xfrm flipV="1">
            <a:off x="1298222" y="5000637"/>
            <a:ext cx="4059596" cy="116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-321503" y="3393281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285852" y="2000241"/>
            <a:ext cx="357190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2595554" y="1643050"/>
            <a:ext cx="719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Vmax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285852" y="3143248"/>
            <a:ext cx="641459" cy="2298158"/>
            <a:chOff x="1285852" y="3143248"/>
            <a:chExt cx="641459" cy="2298158"/>
          </a:xfrm>
        </p:grpSpPr>
        <p:grpSp>
          <p:nvGrpSpPr>
            <p:cNvPr id="56" name="Group 55"/>
            <p:cNvGrpSpPr/>
            <p:nvPr/>
          </p:nvGrpSpPr>
          <p:grpSpPr>
            <a:xfrm>
              <a:off x="1285852" y="3143248"/>
              <a:ext cx="357190" cy="1857388"/>
              <a:chOff x="1285852" y="3143248"/>
              <a:chExt cx="357190" cy="185738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285852" y="3143248"/>
                <a:ext cx="285752" cy="158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714347" y="4071941"/>
                <a:ext cx="1857388" cy="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1430957" y="5072074"/>
              <a:ext cx="4963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Km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98222" y="1986844"/>
            <a:ext cx="3533422" cy="3025423"/>
            <a:chOff x="1298222" y="1986844"/>
            <a:chExt cx="3533422" cy="3025423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3786182" y="2143116"/>
              <a:ext cx="1026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+fibrin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298222" y="1986844"/>
              <a:ext cx="3533422" cy="3025423"/>
              <a:chOff x="1298222" y="1986844"/>
              <a:chExt cx="3533422" cy="3025423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1298222" y="2214554"/>
                <a:ext cx="2202208" cy="2797713"/>
              </a:xfrm>
              <a:custGeom>
                <a:avLst/>
                <a:gdLst>
                  <a:gd name="connsiteX0" fmla="*/ 0 w 2810934"/>
                  <a:gd name="connsiteY0" fmla="*/ 1896534 h 1896534"/>
                  <a:gd name="connsiteX1" fmla="*/ 237067 w 2810934"/>
                  <a:gd name="connsiteY1" fmla="*/ 959556 h 1896534"/>
                  <a:gd name="connsiteX2" fmla="*/ 824089 w 2810934"/>
                  <a:gd name="connsiteY2" fmla="*/ 338667 h 1896534"/>
                  <a:gd name="connsiteX3" fmla="*/ 2810934 w 2810934"/>
                  <a:gd name="connsiteY3" fmla="*/ 0 h 1896534"/>
                  <a:gd name="connsiteX4" fmla="*/ 2810934 w 2810934"/>
                  <a:gd name="connsiteY4" fmla="*/ 0 h 1896534"/>
                  <a:gd name="connsiteX5" fmla="*/ 2810934 w 2810934"/>
                  <a:gd name="connsiteY5" fmla="*/ 0 h 189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10934" h="1896534">
                    <a:moveTo>
                      <a:pt x="0" y="1896534"/>
                    </a:moveTo>
                    <a:cubicBezTo>
                      <a:pt x="49859" y="1557867"/>
                      <a:pt x="99719" y="1219200"/>
                      <a:pt x="237067" y="959556"/>
                    </a:cubicBezTo>
                    <a:cubicBezTo>
                      <a:pt x="374415" y="699912"/>
                      <a:pt x="395111" y="498593"/>
                      <a:pt x="824089" y="338667"/>
                    </a:cubicBezTo>
                    <a:cubicBezTo>
                      <a:pt x="1253067" y="178741"/>
                      <a:pt x="2810934" y="0"/>
                      <a:pt x="2810934" y="0"/>
                    </a:cubicBezTo>
                    <a:lnTo>
                      <a:pt x="2810934" y="0"/>
                    </a:lnTo>
                    <a:lnTo>
                      <a:pt x="2810934" y="0"/>
                    </a:lnTo>
                  </a:path>
                </a:pathLst>
              </a:cu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3476978" y="1986844"/>
                <a:ext cx="1354666" cy="225778"/>
              </a:xfrm>
              <a:custGeom>
                <a:avLst/>
                <a:gdLst>
                  <a:gd name="connsiteX0" fmla="*/ 0 w 1354666"/>
                  <a:gd name="connsiteY0" fmla="*/ 225778 h 225778"/>
                  <a:gd name="connsiteX1" fmla="*/ 778933 w 1354666"/>
                  <a:gd name="connsiteY1" fmla="*/ 79023 h 225778"/>
                  <a:gd name="connsiteX2" fmla="*/ 1354666 w 1354666"/>
                  <a:gd name="connsiteY2" fmla="*/ 33867 h 225778"/>
                  <a:gd name="connsiteX3" fmla="*/ 1354666 w 1354666"/>
                  <a:gd name="connsiteY3" fmla="*/ 33867 h 225778"/>
                  <a:gd name="connsiteX4" fmla="*/ 1343378 w 1354666"/>
                  <a:gd name="connsiteY4" fmla="*/ 33867 h 225778"/>
                  <a:gd name="connsiteX5" fmla="*/ 1343378 w 1354666"/>
                  <a:gd name="connsiteY5" fmla="*/ 0 h 225778"/>
                  <a:gd name="connsiteX6" fmla="*/ 1343378 w 1354666"/>
                  <a:gd name="connsiteY6" fmla="*/ 45156 h 225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4666" h="225778">
                    <a:moveTo>
                      <a:pt x="0" y="225778"/>
                    </a:moveTo>
                    <a:cubicBezTo>
                      <a:pt x="276577" y="168393"/>
                      <a:pt x="553155" y="111008"/>
                      <a:pt x="778933" y="79023"/>
                    </a:cubicBezTo>
                    <a:cubicBezTo>
                      <a:pt x="1004711" y="47038"/>
                      <a:pt x="1354666" y="33867"/>
                      <a:pt x="1354666" y="33867"/>
                    </a:cubicBezTo>
                    <a:lnTo>
                      <a:pt x="1354666" y="33867"/>
                    </a:lnTo>
                    <a:cubicBezTo>
                      <a:pt x="1352785" y="33867"/>
                      <a:pt x="1345259" y="39511"/>
                      <a:pt x="1343378" y="33867"/>
                    </a:cubicBezTo>
                    <a:cubicBezTo>
                      <a:pt x="1341497" y="28223"/>
                      <a:pt x="1343378" y="0"/>
                      <a:pt x="1343378" y="0"/>
                    </a:cubicBezTo>
                    <a:lnTo>
                      <a:pt x="1343378" y="45156"/>
                    </a:ln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rot="10800000">
            <a:off x="1285852" y="4429132"/>
            <a:ext cx="785818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1285852" y="4070353"/>
            <a:ext cx="378621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158" y="6286520"/>
            <a:ext cx="218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Diagram not to scale!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3116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+ 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2143116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32846" y="2143116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P</a:t>
            </a:r>
            <a:endParaRPr lang="en-GB" sz="3600" dirty="0"/>
          </a:p>
        </p:txBody>
      </p:sp>
      <p:grpSp>
        <p:nvGrpSpPr>
          <p:cNvPr id="3" name="Group 11"/>
          <p:cNvGrpSpPr/>
          <p:nvPr/>
        </p:nvGrpSpPr>
        <p:grpSpPr>
          <a:xfrm>
            <a:off x="3071802" y="2357430"/>
            <a:ext cx="1000132" cy="73026"/>
            <a:chOff x="3071802" y="2357430"/>
            <a:chExt cx="1000132" cy="7302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0718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857620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12"/>
          <p:cNvGrpSpPr/>
          <p:nvPr/>
        </p:nvGrpSpPr>
        <p:grpSpPr>
          <a:xfrm flipH="1" flipV="1">
            <a:off x="3071802" y="2509830"/>
            <a:ext cx="1000132" cy="73026"/>
            <a:chOff x="3224202" y="2357430"/>
            <a:chExt cx="1000132" cy="7302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242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010019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5" idx="3"/>
            <a:endCxn id="6" idx="1"/>
          </p:cNvCxnSpPr>
          <p:nvPr/>
        </p:nvCxnSpPr>
        <p:spPr>
          <a:xfrm>
            <a:off x="4941291" y="2466282"/>
            <a:ext cx="1091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67322" y="1916660"/>
            <a:ext cx="449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K</a:t>
            </a:r>
            <a:r>
              <a:rPr lang="en-GB" sz="2000" baseline="-25000" dirty="0" smtClean="0"/>
              <a:t>m</a:t>
            </a:r>
            <a:endParaRPr lang="en-GB" sz="20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6148" y="2069060"/>
            <a:ext cx="504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endParaRPr lang="en-GB" sz="2000" baseline="-250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0034" y="1428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antithrombin inhibits thrombin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143636" y="4143380"/>
            <a:ext cx="2507033" cy="52322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chemeClr val="bg1"/>
                </a:solidFill>
              </a:rPr>
              <a:t>anticoagulation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</a:t>
            </a:r>
            <a:r>
              <a:rPr lang="en-GB" dirty="0" err="1" smtClean="0"/>
              <a:t>antithrombin</a:t>
            </a:r>
            <a:r>
              <a:rPr lang="en-GB" dirty="0" smtClean="0"/>
              <a:t> inhibits thrombin</a:t>
            </a:r>
            <a:endParaRPr lang="en-GB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28794" y="1571612"/>
          <a:ext cx="5872163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-PAINT" r:id="rId3" imgW="5871514" imgH="4742032" progId="">
                  <p:embed/>
                </p:oleObj>
              </mc:Choice>
              <mc:Fallback>
                <p:oleObj name="PHOTO-PAINT" r:id="rId3" imgW="5871514" imgH="474203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1571612"/>
                        <a:ext cx="5872163" cy="474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168026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/>
              <a:t>Without HS</a:t>
            </a:r>
          </a:p>
          <a:p>
            <a:pPr eaLnBrk="0" hangingPunct="0"/>
            <a:r>
              <a:rPr lang="en-GB" sz="2000" dirty="0" err="1"/>
              <a:t>k</a:t>
            </a:r>
            <a:r>
              <a:rPr lang="en-GB" sz="2000" baseline="-25000" dirty="0" err="1"/>
              <a:t>cat</a:t>
            </a:r>
            <a:r>
              <a:rPr lang="en-GB" sz="2000" dirty="0"/>
              <a:t>/K</a:t>
            </a:r>
            <a:r>
              <a:rPr lang="en-GB" sz="2000" baseline="-25000" dirty="0"/>
              <a:t>m</a:t>
            </a:r>
          </a:p>
          <a:p>
            <a:pPr eaLnBrk="0" hangingPunct="0"/>
            <a:r>
              <a:rPr lang="en-GB" sz="2000" dirty="0"/>
              <a:t>1.4 x10</a:t>
            </a:r>
            <a:r>
              <a:rPr lang="en-GB" sz="2000" baseline="30000" dirty="0"/>
              <a:t>4</a:t>
            </a:r>
            <a:r>
              <a:rPr lang="en-GB" sz="2000" dirty="0"/>
              <a:t> M</a:t>
            </a:r>
            <a:r>
              <a:rPr lang="en-GB" sz="2000" baseline="30000" dirty="0"/>
              <a:t>-1</a:t>
            </a:r>
            <a:r>
              <a:rPr lang="en-GB" sz="2000" dirty="0"/>
              <a:t>s</a:t>
            </a:r>
            <a:r>
              <a:rPr lang="en-GB" sz="2000" baseline="30000" dirty="0"/>
              <a:t>-1</a:t>
            </a:r>
            <a:endParaRPr lang="en-US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88113" y="2052641"/>
            <a:ext cx="2507033" cy="52322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chemeClr val="bg1"/>
                </a:solidFill>
              </a:rPr>
              <a:t>anticoagulation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T H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162800" cy="5784850"/>
          </a:xfrm>
          <a:prstGeom prst="rect">
            <a:avLst/>
          </a:prstGeom>
          <a:noFill/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8600" y="1676400"/>
            <a:ext cx="168026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/>
              <a:t>Without HS</a:t>
            </a:r>
          </a:p>
          <a:p>
            <a:pPr eaLnBrk="0" hangingPunct="0"/>
            <a:r>
              <a:rPr lang="en-GB" sz="2000" dirty="0" err="1"/>
              <a:t>k</a:t>
            </a:r>
            <a:r>
              <a:rPr lang="en-GB" sz="2000" baseline="-25000" dirty="0" err="1"/>
              <a:t>cat</a:t>
            </a:r>
            <a:r>
              <a:rPr lang="en-GB" sz="2000" dirty="0"/>
              <a:t>/K</a:t>
            </a:r>
            <a:r>
              <a:rPr lang="en-GB" sz="2000" baseline="-25000" dirty="0"/>
              <a:t>m</a:t>
            </a:r>
          </a:p>
          <a:p>
            <a:pPr eaLnBrk="0" hangingPunct="0"/>
            <a:r>
              <a:rPr lang="en-GB" sz="2000" dirty="0"/>
              <a:t>1.4 x10</a:t>
            </a:r>
            <a:r>
              <a:rPr lang="en-GB" sz="2000" baseline="30000" dirty="0"/>
              <a:t>4</a:t>
            </a:r>
            <a:r>
              <a:rPr lang="en-GB" sz="2000" dirty="0"/>
              <a:t> M</a:t>
            </a:r>
            <a:r>
              <a:rPr lang="en-GB" sz="2000" baseline="30000" dirty="0"/>
              <a:t>-1</a:t>
            </a:r>
            <a:r>
              <a:rPr lang="en-GB" sz="2000" dirty="0"/>
              <a:t>s</a:t>
            </a:r>
            <a:r>
              <a:rPr lang="en-GB" sz="2000" baseline="30000" dirty="0"/>
              <a:t>-1</a:t>
            </a: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91200" y="1981200"/>
            <a:ext cx="148630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/>
              <a:t>With HS</a:t>
            </a:r>
          </a:p>
          <a:p>
            <a:pPr eaLnBrk="0" hangingPunct="0"/>
            <a:r>
              <a:rPr lang="en-GB" sz="2000" dirty="0" err="1"/>
              <a:t>k</a:t>
            </a:r>
            <a:r>
              <a:rPr lang="en-GB" sz="2000" baseline="-25000" dirty="0" err="1"/>
              <a:t>cat</a:t>
            </a:r>
            <a:r>
              <a:rPr lang="en-GB" sz="2000" dirty="0"/>
              <a:t>/K</a:t>
            </a:r>
            <a:r>
              <a:rPr lang="en-GB" sz="2000" baseline="-25000" dirty="0"/>
              <a:t>m</a:t>
            </a:r>
          </a:p>
          <a:p>
            <a:pPr eaLnBrk="0" hangingPunct="0"/>
            <a:r>
              <a:rPr lang="en-GB" sz="2000" dirty="0"/>
              <a:t>3 x10</a:t>
            </a:r>
            <a:r>
              <a:rPr lang="en-GB" sz="2000" baseline="30000" dirty="0"/>
              <a:t>7</a:t>
            </a:r>
            <a:r>
              <a:rPr lang="en-GB" sz="2000" dirty="0"/>
              <a:t> M</a:t>
            </a:r>
            <a:r>
              <a:rPr lang="en-GB" sz="2000" baseline="30000" dirty="0"/>
              <a:t>-1</a:t>
            </a:r>
            <a:r>
              <a:rPr lang="en-GB" sz="2000" dirty="0"/>
              <a:t>s</a:t>
            </a:r>
            <a:r>
              <a:rPr lang="en-GB" sz="2000" baseline="30000" dirty="0"/>
              <a:t>-1</a:t>
            </a:r>
            <a:endParaRPr 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antithrombin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inhibits thrombin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4429132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HS, </a:t>
            </a:r>
            <a:r>
              <a:rPr lang="en-GB" b="1" dirty="0" err="1" smtClean="0"/>
              <a:t>heparan</a:t>
            </a:r>
            <a:r>
              <a:rPr lang="en-GB" b="1" dirty="0" smtClean="0"/>
              <a:t> sulphate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6357958"/>
            <a:ext cx="2767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Lane et al Blood 106;1605-12, 2005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071546"/>
            <a:ext cx="510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role of heparin or </a:t>
            </a:r>
            <a:r>
              <a:rPr lang="en-GB" sz="2400" dirty="0" err="1" smtClean="0"/>
              <a:t>heparan</a:t>
            </a:r>
            <a:r>
              <a:rPr lang="en-GB" sz="2400" dirty="0" smtClean="0"/>
              <a:t> sulphate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en-GB" dirty="0" smtClean="0"/>
              <a:t>Understanding Enzymes</a:t>
            </a:r>
            <a:br>
              <a:rPr lang="en-GB" dirty="0" smtClean="0"/>
            </a:br>
            <a:r>
              <a:rPr lang="en-GB" dirty="0" smtClean="0"/>
              <a:t>(in haemostasis)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358246" cy="200026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Summary: 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The enzymes of haemostasis are made more efficient by surfaces and cofactors which modify the basic enzyme interaction with its substrate. This is reflected by decreases in K</a:t>
            </a:r>
            <a:r>
              <a:rPr lang="en-GB" sz="2800" baseline="-25000" dirty="0" smtClean="0">
                <a:solidFill>
                  <a:schemeClr val="tx1"/>
                </a:solidFill>
              </a:rPr>
              <a:t>m</a:t>
            </a:r>
            <a:r>
              <a:rPr lang="en-GB" sz="2800" dirty="0" smtClean="0">
                <a:solidFill>
                  <a:schemeClr val="tx1"/>
                </a:solidFill>
              </a:rPr>
              <a:t>(</a:t>
            </a:r>
            <a:r>
              <a:rPr lang="en-GB" sz="2800" dirty="0" smtClean="0">
                <a:solidFill>
                  <a:srgbClr val="FF0000"/>
                </a:solidFill>
              </a:rPr>
              <a:t> increasing affinity</a:t>
            </a:r>
            <a:r>
              <a:rPr lang="en-GB" sz="2800" dirty="0" smtClean="0">
                <a:solidFill>
                  <a:schemeClr val="tx1"/>
                </a:solidFill>
              </a:rPr>
              <a:t>), increases in </a:t>
            </a:r>
            <a:r>
              <a:rPr lang="en-GB" sz="2800" dirty="0" err="1" smtClean="0">
                <a:solidFill>
                  <a:schemeClr val="tx1"/>
                </a:solidFill>
              </a:rPr>
              <a:t>k</a:t>
            </a:r>
            <a:r>
              <a:rPr lang="en-GB" sz="2800" baseline="-25000" dirty="0" err="1" smtClean="0">
                <a:solidFill>
                  <a:schemeClr val="tx1"/>
                </a:solidFill>
              </a:rPr>
              <a:t>cat</a:t>
            </a:r>
            <a:r>
              <a:rPr lang="en-GB" sz="2800" dirty="0" smtClean="0">
                <a:solidFill>
                  <a:schemeClr val="tx1"/>
                </a:solidFill>
              </a:rPr>
              <a:t> (</a:t>
            </a:r>
            <a:r>
              <a:rPr lang="en-GB" sz="2800" dirty="0" smtClean="0">
                <a:solidFill>
                  <a:srgbClr val="FF0000"/>
                </a:solidFill>
              </a:rPr>
              <a:t>increasing turnover number</a:t>
            </a:r>
            <a:r>
              <a:rPr lang="en-GB" sz="2800" dirty="0" smtClean="0">
                <a:solidFill>
                  <a:schemeClr val="tx1"/>
                </a:solidFill>
              </a:rPr>
              <a:t>), which leads to an increase in </a:t>
            </a:r>
            <a:r>
              <a:rPr lang="en-GB" sz="2800" dirty="0" err="1" smtClean="0">
                <a:solidFill>
                  <a:schemeClr val="tx1"/>
                </a:solidFill>
              </a:rPr>
              <a:t>k</a:t>
            </a:r>
            <a:r>
              <a:rPr lang="en-GB" sz="2800" baseline="-25000" dirty="0" err="1" smtClean="0">
                <a:solidFill>
                  <a:schemeClr val="tx1"/>
                </a:solidFill>
              </a:rPr>
              <a:t>cat</a:t>
            </a:r>
            <a:r>
              <a:rPr lang="en-GB" sz="2800" dirty="0" smtClean="0">
                <a:solidFill>
                  <a:schemeClr val="tx1"/>
                </a:solidFill>
              </a:rPr>
              <a:t>/K</a:t>
            </a:r>
            <a:r>
              <a:rPr lang="en-GB" sz="2800" baseline="-25000" dirty="0" smtClean="0">
                <a:solidFill>
                  <a:schemeClr val="tx1"/>
                </a:solidFill>
              </a:rPr>
              <a:t>m</a:t>
            </a:r>
            <a:r>
              <a:rPr lang="en-GB" sz="2800" dirty="0" smtClean="0">
                <a:solidFill>
                  <a:schemeClr val="tx1"/>
                </a:solidFill>
              </a:rPr>
              <a:t>(</a:t>
            </a:r>
            <a:r>
              <a:rPr lang="en-GB" sz="2800" dirty="0" smtClean="0">
                <a:solidFill>
                  <a:srgbClr val="FF0000"/>
                </a:solidFill>
              </a:rPr>
              <a:t>catalytic efficiency</a:t>
            </a:r>
            <a:r>
              <a:rPr lang="en-GB" sz="28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The enhancing mechanisms are common to coagulation, to </a:t>
            </a:r>
            <a:r>
              <a:rPr lang="en-GB" sz="2800" dirty="0" err="1" smtClean="0">
                <a:solidFill>
                  <a:schemeClr val="tx1"/>
                </a:solidFill>
              </a:rPr>
              <a:t>fibrinolysis</a:t>
            </a:r>
            <a:r>
              <a:rPr lang="en-GB" sz="2800" dirty="0" smtClean="0">
                <a:solidFill>
                  <a:schemeClr val="tx1"/>
                </a:solidFill>
              </a:rPr>
              <a:t> and to anticoagulant pathways.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Reaction rate of enzyme plotted against substrate concentration</a:t>
            </a:r>
            <a:endParaRPr lang="en-GB" dirty="0"/>
          </a:p>
        </p:txBody>
      </p:sp>
      <p:sp>
        <p:nvSpPr>
          <p:cNvPr id="4" name="Arc 3"/>
          <p:cNvSpPr/>
          <p:nvPr/>
        </p:nvSpPr>
        <p:spPr>
          <a:xfrm flipH="1">
            <a:off x="2428860" y="3643314"/>
            <a:ext cx="6500858" cy="2928958"/>
          </a:xfrm>
          <a:prstGeom prst="arc">
            <a:avLst>
              <a:gd name="adj1" fmla="val 16168631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392215" y="4107661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5143512"/>
            <a:ext cx="342902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5429264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571744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2428860" y="3571876"/>
            <a:ext cx="3192356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28860" y="435610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465373" y="475060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5918" y="421481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0.5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2702478"/>
            <a:ext cx="208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Enzyme is saturated</a:t>
            </a:r>
            <a:endParaRPr lang="en-GB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643570" y="321468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Reaction rate of enzyme plotted against substrate concentration</a:t>
            </a:r>
            <a:endParaRPr lang="en-GB" dirty="0"/>
          </a:p>
        </p:txBody>
      </p:sp>
      <p:sp>
        <p:nvSpPr>
          <p:cNvPr id="4" name="Arc 3"/>
          <p:cNvSpPr/>
          <p:nvPr/>
        </p:nvSpPr>
        <p:spPr>
          <a:xfrm flipH="1">
            <a:off x="2428860" y="3143248"/>
            <a:ext cx="6500858" cy="2928958"/>
          </a:xfrm>
          <a:prstGeom prst="arc">
            <a:avLst>
              <a:gd name="adj1" fmla="val 16168631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392215" y="3607595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4643446"/>
            <a:ext cx="342902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4929198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071678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2428860" y="3071810"/>
            <a:ext cx="3192356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28860" y="385604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465373" y="425053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5918" y="37147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143240" y="3857628"/>
            <a:ext cx="523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K</a:t>
            </a:r>
            <a:r>
              <a:rPr lang="en-GB" baseline="-25000" dirty="0" smtClean="0">
                <a:solidFill>
                  <a:srgbClr val="FF0000"/>
                </a:solidFill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, concentration of substrate giving  0.5 max velocity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Striped Right Arrow 22"/>
          <p:cNvSpPr/>
          <p:nvPr/>
        </p:nvSpPr>
        <p:spPr>
          <a:xfrm rot="7332862">
            <a:off x="2875758" y="4349243"/>
            <a:ext cx="357190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triped Right Arrow 23"/>
          <p:cNvSpPr/>
          <p:nvPr/>
        </p:nvSpPr>
        <p:spPr>
          <a:xfrm rot="247625">
            <a:off x="1930231" y="3016842"/>
            <a:ext cx="305500" cy="5496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009977" y="2791422"/>
            <a:ext cx="1133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Maximum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velocity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2357430"/>
            <a:ext cx="404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Fixed concentration of enzyme used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Increasing enzyme concentration</a:t>
            </a:r>
            <a:br>
              <a:rPr lang="en-GB" dirty="0" smtClean="0"/>
            </a:br>
            <a:r>
              <a:rPr lang="en-GB" dirty="0" smtClean="0"/>
              <a:t>increases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max</a:t>
            </a:r>
            <a:r>
              <a:rPr lang="en-GB" dirty="0" smtClean="0"/>
              <a:t>, not K</a:t>
            </a:r>
            <a:r>
              <a:rPr lang="en-GB" baseline="-25000" dirty="0" smtClean="0"/>
              <a:t>m</a:t>
            </a:r>
            <a:endParaRPr lang="en-GB" baseline="-25000" dirty="0"/>
          </a:p>
        </p:txBody>
      </p:sp>
      <p:sp>
        <p:nvSpPr>
          <p:cNvPr id="4" name="Arc 3"/>
          <p:cNvSpPr/>
          <p:nvPr/>
        </p:nvSpPr>
        <p:spPr>
          <a:xfrm flipH="1">
            <a:off x="2428860" y="3643314"/>
            <a:ext cx="6500858" cy="2928958"/>
          </a:xfrm>
          <a:prstGeom prst="arc">
            <a:avLst>
              <a:gd name="adj1" fmla="val 16168631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034628" y="3750074"/>
            <a:ext cx="27868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5143512"/>
            <a:ext cx="342902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5429264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1785926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785918" y="421481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0.5</a:t>
            </a:r>
            <a:endParaRPr lang="en-GB" b="1" dirty="0"/>
          </a:p>
        </p:txBody>
      </p:sp>
      <p:sp>
        <p:nvSpPr>
          <p:cNvPr id="16" name="Arc 15"/>
          <p:cNvSpPr/>
          <p:nvPr/>
        </p:nvSpPr>
        <p:spPr>
          <a:xfrm rot="167929" flipH="1">
            <a:off x="2419336" y="2919410"/>
            <a:ext cx="6724696" cy="3867176"/>
          </a:xfrm>
          <a:prstGeom prst="arc">
            <a:avLst>
              <a:gd name="adj1" fmla="val 16326850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715140" y="3071810"/>
            <a:ext cx="2059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Increase in enzyme </a:t>
            </a:r>
          </a:p>
          <a:p>
            <a:pPr algn="ctr"/>
            <a:r>
              <a:rPr lang="en-GB" b="1" dirty="0" smtClean="0"/>
              <a:t>concentration</a:t>
            </a:r>
            <a:endParaRPr lang="en-GB" b="1" dirty="0"/>
          </a:p>
        </p:txBody>
      </p:sp>
      <p:sp>
        <p:nvSpPr>
          <p:cNvPr id="25" name="Striped Right Arrow 24"/>
          <p:cNvSpPr/>
          <p:nvPr/>
        </p:nvSpPr>
        <p:spPr>
          <a:xfrm rot="16200000">
            <a:off x="6215073" y="3286124"/>
            <a:ext cx="714381" cy="142876"/>
          </a:xfrm>
          <a:prstGeom prst="striped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1785918" y="3429000"/>
            <a:ext cx="3786214" cy="2083844"/>
            <a:chOff x="1785918" y="3429000"/>
            <a:chExt cx="3786214" cy="2083844"/>
          </a:xfrm>
        </p:grpSpPr>
        <p:sp>
          <p:nvSpPr>
            <p:cNvPr id="26" name="TextBox 25"/>
            <p:cNvSpPr txBox="1"/>
            <p:nvPr/>
          </p:nvSpPr>
          <p:spPr>
            <a:xfrm>
              <a:off x="2718508" y="5143512"/>
              <a:ext cx="424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K</a:t>
              </a:r>
              <a:r>
                <a:rPr lang="en-GB" baseline="-25000" dirty="0" smtClean="0"/>
                <a:t>m</a:t>
              </a:r>
              <a:endParaRPr lang="en-GB" baseline="-25000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785918" y="3429000"/>
              <a:ext cx="3786214" cy="1716100"/>
              <a:chOff x="1785918" y="3429000"/>
              <a:chExt cx="3786214" cy="17161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428860" y="4356106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463388" y="4751000"/>
                <a:ext cx="7874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2428860" y="3641725"/>
                <a:ext cx="3143272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1785918" y="3429000"/>
                <a:ext cx="687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V</a:t>
                </a:r>
                <a:r>
                  <a:rPr lang="en-GB" baseline="-25000" dirty="0" err="1" smtClean="0"/>
                  <a:t>max</a:t>
                </a:r>
                <a:r>
                  <a:rPr lang="en-GB" baseline="-25000" dirty="0" smtClean="0"/>
                  <a:t> 1</a:t>
                </a:r>
                <a:endParaRPr lang="en-GB" baseline="-250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785918" y="2571744"/>
            <a:ext cx="3929090" cy="1786744"/>
            <a:chOff x="1785918" y="2571744"/>
            <a:chExt cx="3929090" cy="178674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428860" y="385762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2500298" y="2857496"/>
              <a:ext cx="321471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785918" y="2571744"/>
              <a:ext cx="687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V</a:t>
              </a:r>
              <a:r>
                <a:rPr lang="en-GB" baseline="-25000" dirty="0" err="1" smtClean="0"/>
                <a:t>max</a:t>
              </a:r>
              <a:r>
                <a:rPr lang="en-GB" baseline="-25000" dirty="0" smtClean="0"/>
                <a:t> 2</a:t>
              </a:r>
              <a:endParaRPr lang="en-GB" baseline="-250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607455" y="4107661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Michaelis-Menten</a:t>
            </a:r>
            <a:r>
              <a:rPr lang="en-GB" sz="4000" dirty="0" smtClean="0"/>
              <a:t> mechanism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2143116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+ 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2143116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32846" y="2143116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 P</a:t>
            </a:r>
            <a:endParaRPr lang="en-GB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1802" y="2357430"/>
            <a:ext cx="1000132" cy="73026"/>
            <a:chOff x="3071802" y="2357430"/>
            <a:chExt cx="1000132" cy="7302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0718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857620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flipH="1" flipV="1">
            <a:off x="3071802" y="2509830"/>
            <a:ext cx="1000132" cy="73026"/>
            <a:chOff x="3224202" y="2357430"/>
            <a:chExt cx="1000132" cy="7302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24202" y="2428868"/>
              <a:ext cx="100013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010019" y="2357430"/>
              <a:ext cx="214314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5" idx="3"/>
            <a:endCxn id="6" idx="1"/>
          </p:cNvCxnSpPr>
          <p:nvPr/>
        </p:nvCxnSpPr>
        <p:spPr>
          <a:xfrm>
            <a:off x="4941291" y="2466282"/>
            <a:ext cx="1091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67322" y="1916660"/>
            <a:ext cx="449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K</a:t>
            </a:r>
            <a:r>
              <a:rPr lang="en-GB" sz="2000" baseline="-25000" dirty="0" smtClean="0"/>
              <a:t>m</a:t>
            </a:r>
            <a:endParaRPr lang="en-GB" sz="20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6148" y="2069060"/>
            <a:ext cx="504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endParaRPr lang="en-GB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714480" y="3143248"/>
            <a:ext cx="2458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Rapid, reversible,</a:t>
            </a:r>
          </a:p>
          <a:p>
            <a:pPr algn="ctr"/>
            <a:r>
              <a:rPr lang="en-GB" sz="2000" dirty="0"/>
              <a:t>n</a:t>
            </a:r>
            <a:r>
              <a:rPr lang="en-GB" sz="2000" dirty="0" smtClean="0"/>
              <a:t>o chemical reactions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3143248"/>
            <a:ext cx="29917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Slower, chemical reaction</a:t>
            </a:r>
          </a:p>
          <a:p>
            <a:pPr algn="ctr"/>
            <a:r>
              <a:rPr lang="en-GB" sz="2000" dirty="0"/>
              <a:t>t</a:t>
            </a:r>
            <a:r>
              <a:rPr lang="en-GB" sz="2000" dirty="0" smtClean="0"/>
              <a:t>akes place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r>
              <a:rPr lang="en-GB" sz="2000" dirty="0" smtClean="0"/>
              <a:t>,  the turnover number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err="1" smtClean="0"/>
              <a:t>k</a:t>
            </a:r>
            <a:r>
              <a:rPr lang="en-GB" sz="2000" baseline="-25000" dirty="0" err="1" smtClean="0"/>
              <a:t>cat</a:t>
            </a:r>
            <a:r>
              <a:rPr lang="en-GB" sz="2000" dirty="0" smtClean="0"/>
              <a:t> =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max</a:t>
            </a:r>
            <a:r>
              <a:rPr lang="en-GB" sz="2000" dirty="0" smtClean="0"/>
              <a:t>/[E]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/>
              <a:t>Michaelis-Menten</a:t>
            </a:r>
            <a:r>
              <a:rPr lang="en-GB" sz="4000" dirty="0" smtClean="0"/>
              <a:t> mechanism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96788" y="1928802"/>
            <a:ext cx="826149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K</a:t>
            </a:r>
            <a:r>
              <a:rPr lang="en-GB" sz="2800" baseline="-25000" dirty="0" smtClean="0"/>
              <a:t>m</a:t>
            </a:r>
            <a:r>
              <a:rPr lang="en-GB" sz="2800" dirty="0" smtClean="0"/>
              <a:t>,  is the dissociation constant of the 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    enzyme-substrate complex, a measure of affinity</a:t>
            </a:r>
          </a:p>
          <a:p>
            <a:endParaRPr lang="en-GB" sz="2800" dirty="0"/>
          </a:p>
          <a:p>
            <a:r>
              <a:rPr lang="en-GB" sz="2800" dirty="0" err="1" smtClean="0"/>
              <a:t>k</a:t>
            </a:r>
            <a:r>
              <a:rPr lang="en-GB" sz="2800" baseline="-25000" dirty="0" err="1" smtClean="0"/>
              <a:t>cat</a:t>
            </a:r>
            <a:r>
              <a:rPr lang="en-GB" sz="2800" dirty="0" smtClean="0"/>
              <a:t>,  is the rate constant for the ES to EP reaction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      often referred to as the turnover number</a:t>
            </a:r>
          </a:p>
          <a:p>
            <a:r>
              <a:rPr lang="en-GB" sz="2800" dirty="0" smtClean="0"/>
              <a:t>           (the number of times the enzyme turns over/sec)</a:t>
            </a:r>
          </a:p>
          <a:p>
            <a:endParaRPr lang="en-GB" sz="2800" dirty="0"/>
          </a:p>
          <a:p>
            <a:r>
              <a:rPr lang="en-GB" sz="2800" dirty="0" err="1" smtClean="0"/>
              <a:t>k</a:t>
            </a:r>
            <a:r>
              <a:rPr lang="en-GB" sz="2800" baseline="-25000" dirty="0" err="1" smtClean="0"/>
              <a:t>cat</a:t>
            </a:r>
            <a:r>
              <a:rPr lang="en-GB" sz="2800" dirty="0" smtClean="0"/>
              <a:t>/K</a:t>
            </a:r>
            <a:r>
              <a:rPr lang="en-GB" sz="2800" baseline="-25000" dirty="0" smtClean="0"/>
              <a:t>m</a:t>
            </a:r>
            <a:r>
              <a:rPr lang="en-GB" sz="2800" dirty="0" smtClean="0"/>
              <a:t>,  is known as the specificity constant and is an </a:t>
            </a:r>
          </a:p>
          <a:p>
            <a:r>
              <a:rPr lang="en-GB" sz="2800" dirty="0" smtClean="0"/>
              <a:t>	  absolute measure of catalytic efficiency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flipH="1">
            <a:off x="714348" y="2689960"/>
            <a:ext cx="6500858" cy="2928958"/>
          </a:xfrm>
          <a:prstGeom prst="arc">
            <a:avLst>
              <a:gd name="adj1" fmla="val 16168631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323811" y="3154307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2834" y="4190158"/>
            <a:ext cx="342902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2834" y="4261596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-71470" y="1618390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712834" y="2618522"/>
            <a:ext cx="3192356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2834" y="340275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49347" y="379724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892" y="32614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0.5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Michaelis-Menten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mechanism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5524326"/>
            <a:ext cx="208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v =  [E][S] </a:t>
            </a:r>
            <a:r>
              <a:rPr lang="en-GB" sz="2800" dirty="0" err="1" smtClean="0"/>
              <a:t>k</a:t>
            </a:r>
            <a:r>
              <a:rPr lang="en-GB" sz="2800" baseline="-25000" dirty="0" err="1" smtClean="0"/>
              <a:t>cat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6190422"/>
            <a:ext cx="120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K</a:t>
            </a:r>
            <a:r>
              <a:rPr lang="en-GB" sz="2800" baseline="-25000" dirty="0" smtClean="0"/>
              <a:t>m</a:t>
            </a:r>
            <a:r>
              <a:rPr lang="en-GB" sz="2800" dirty="0" smtClean="0"/>
              <a:t> +[S]</a:t>
            </a:r>
            <a:endParaRPr lang="en-GB" sz="2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28728" y="6095830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29058" y="1618390"/>
            <a:ext cx="5074570" cy="5311072"/>
            <a:chOff x="3929058" y="1618390"/>
            <a:chExt cx="5074570" cy="5311072"/>
          </a:xfrm>
        </p:grpSpPr>
        <p:sp>
          <p:nvSpPr>
            <p:cNvPr id="26" name="TextBox 25"/>
            <p:cNvSpPr txBox="1"/>
            <p:nvPr/>
          </p:nvSpPr>
          <p:spPr>
            <a:xfrm>
              <a:off x="7701305" y="6118984"/>
              <a:ext cx="1228413" cy="810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err="1" smtClean="0"/>
                <a:t>V</a:t>
              </a:r>
              <a:r>
                <a:rPr lang="en-GB" sz="2800" baseline="-25000" dirty="0" err="1" smtClean="0"/>
                <a:t>max</a:t>
              </a:r>
              <a:r>
                <a:rPr lang="en-GB" sz="2800" baseline="-25000" dirty="0" smtClean="0"/>
                <a:t> </a:t>
              </a:r>
              <a:r>
                <a:rPr lang="en-GB" sz="2800" dirty="0" smtClean="0"/>
                <a:t>[S]</a:t>
              </a:r>
            </a:p>
            <a:p>
              <a:r>
                <a:rPr lang="en-GB" sz="2800" baseline="-25000" dirty="0" smtClean="0"/>
                <a:t> </a:t>
              </a:r>
              <a:endParaRPr lang="en-GB" sz="2800" baseline="-250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929058" y="1618390"/>
              <a:ext cx="5074570" cy="5000660"/>
              <a:chOff x="3929058" y="1618390"/>
              <a:chExt cx="5074570" cy="500066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6644901" y="6095830"/>
                <a:ext cx="8420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err="1" smtClean="0"/>
                  <a:t>V</a:t>
                </a:r>
                <a:r>
                  <a:rPr lang="en-GB" sz="2800" baseline="-25000" dirty="0" err="1" smtClean="0"/>
                  <a:t>max</a:t>
                </a:r>
                <a:r>
                  <a:rPr lang="en-GB" sz="2800" baseline="-25000" dirty="0" smtClean="0"/>
                  <a:t> </a:t>
                </a:r>
                <a:endParaRPr lang="en-GB" sz="2800" baseline="-25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712408" y="5547480"/>
                <a:ext cx="5557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</a:t>
                </a:r>
                <a:r>
                  <a:rPr lang="en-GB" sz="2800" baseline="-25000" dirty="0" smtClean="0"/>
                  <a:t>m</a:t>
                </a:r>
                <a:endParaRPr lang="en-GB" sz="2800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7772743" y="6118984"/>
                <a:ext cx="1000132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629735" y="6118984"/>
                <a:ext cx="785818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6772611" y="5618918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1</a:t>
                </a:r>
                <a:endParaRPr lang="en-GB" sz="28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854135" y="5618918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1</a:t>
                </a:r>
                <a:endParaRPr lang="en-GB" sz="28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43917" y="6095830"/>
                <a:ext cx="3465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v</a:t>
                </a:r>
                <a:endParaRPr lang="en-GB" sz="28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201107" y="5833232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=</a:t>
                </a:r>
                <a:endParaRPr lang="en-GB" sz="2800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5843917" y="6118984"/>
                <a:ext cx="35719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7405335" y="5833232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+</a:t>
                </a:r>
                <a:endParaRPr lang="en-GB" sz="2800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5143107" y="3045959"/>
                <a:ext cx="2285222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143504" y="4188570"/>
                <a:ext cx="3429024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 flipV="1">
                <a:off x="5429256" y="2047018"/>
                <a:ext cx="2357454" cy="21431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643570" y="1618390"/>
                <a:ext cx="598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1/v</a:t>
                </a:r>
                <a:endParaRPr lang="en-GB" sz="24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929586" y="4261596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1/[S]</a:t>
                </a:r>
                <a:endParaRPr lang="en-GB" sz="24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000892" y="3547216"/>
                <a:ext cx="8436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1/</a:t>
                </a:r>
                <a:r>
                  <a:rPr lang="en-GB" sz="20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GB" sz="2000" baseline="-25000" dirty="0" err="1" smtClean="0">
                    <a:solidFill>
                      <a:srgbClr val="FF0000"/>
                    </a:solidFill>
                  </a:rPr>
                  <a:t>max</a:t>
                </a:r>
                <a:endParaRPr lang="en-GB" sz="20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929190" y="3047150"/>
                <a:ext cx="6791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1/K</a:t>
                </a:r>
                <a:r>
                  <a:rPr lang="en-GB" sz="2000" baseline="-25000" dirty="0" smtClean="0">
                    <a:solidFill>
                      <a:srgbClr val="FF0000"/>
                    </a:solidFill>
                  </a:rPr>
                  <a:t>m</a:t>
                </a:r>
                <a:endParaRPr lang="en-GB" sz="2000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>
                <a:off x="5143504" y="3761530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0800000">
                <a:off x="6357950" y="3475778"/>
                <a:ext cx="500066" cy="2143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7072330" y="2689960"/>
                <a:ext cx="193129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2000" dirty="0" err="1" smtClean="0"/>
                  <a:t>Lineweaver</a:t>
                </a:r>
                <a:r>
                  <a:rPr lang="en-GB" sz="2000" dirty="0" smtClean="0"/>
                  <a:t>-Burk</a:t>
                </a:r>
              </a:p>
              <a:p>
                <a:pPr algn="r"/>
                <a:r>
                  <a:rPr lang="en-GB" sz="2000" dirty="0" smtClean="0"/>
                  <a:t>plot</a:t>
                </a:r>
                <a:endParaRPr lang="en-GB" sz="2000" dirty="0"/>
              </a:p>
            </p:txBody>
          </p:sp>
          <p:sp>
            <p:nvSpPr>
              <p:cNvPr id="54" name="Right Arrow 53"/>
              <p:cNvSpPr/>
              <p:nvPr/>
            </p:nvSpPr>
            <p:spPr>
              <a:xfrm>
                <a:off x="3929058" y="6047546"/>
                <a:ext cx="1143008" cy="7143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571604" y="1000108"/>
            <a:ext cx="6478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practical considerations, </a:t>
            </a:r>
            <a:r>
              <a:rPr lang="en-GB" sz="2000" dirty="0" err="1" smtClean="0"/>
              <a:t>replotting</a:t>
            </a:r>
            <a:r>
              <a:rPr lang="en-GB" sz="2000" dirty="0" smtClean="0"/>
              <a:t> as </a:t>
            </a:r>
            <a:r>
              <a:rPr lang="en-GB" sz="2000" dirty="0" err="1" smtClean="0"/>
              <a:t>Lineweaver</a:t>
            </a:r>
            <a:r>
              <a:rPr lang="en-GB" sz="2000" dirty="0" smtClean="0"/>
              <a:t>-Burke plot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</a:t>
            </a:r>
            <a:r>
              <a:rPr lang="en-GB" dirty="0" smtClean="0"/>
              <a:t>nzyme are made dramatically more efficient with surfaces and cofactors</a:t>
            </a:r>
            <a:endParaRPr lang="en-GB" dirty="0"/>
          </a:p>
        </p:txBody>
      </p:sp>
      <p:sp>
        <p:nvSpPr>
          <p:cNvPr id="4" name="Arc 3"/>
          <p:cNvSpPr/>
          <p:nvPr/>
        </p:nvSpPr>
        <p:spPr>
          <a:xfrm flipH="1">
            <a:off x="2428860" y="2129845"/>
            <a:ext cx="10501386" cy="4500594"/>
          </a:xfrm>
          <a:prstGeom prst="arc">
            <a:avLst>
              <a:gd name="adj1" fmla="val 17005877"/>
              <a:gd name="adj2" fmla="val 2158324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56033" y="3415332"/>
            <a:ext cx="3144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8860" y="4987365"/>
            <a:ext cx="5286412" cy="24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5273117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Substrate concentration [S]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415597"/>
            <a:ext cx="15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Velocity , v</a:t>
            </a:r>
            <a:endParaRPr lang="en-GB" sz="2400" dirty="0"/>
          </a:p>
        </p:txBody>
      </p:sp>
      <p:sp>
        <p:nvSpPr>
          <p:cNvPr id="13" name="Arc 12"/>
          <p:cNvSpPr/>
          <p:nvPr/>
        </p:nvSpPr>
        <p:spPr>
          <a:xfrm flipH="1">
            <a:off x="2428860" y="3772919"/>
            <a:ext cx="10358510" cy="2571768"/>
          </a:xfrm>
          <a:prstGeom prst="arc">
            <a:avLst>
              <a:gd name="adj1" fmla="val 16139326"/>
              <a:gd name="adj2" fmla="val 2158324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 rot="1546680">
            <a:off x="7055463" y="2561154"/>
            <a:ext cx="2149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h</a:t>
            </a:r>
            <a:r>
              <a:rPr lang="en-GB" dirty="0" smtClean="0">
                <a:solidFill>
                  <a:srgbClr val="7030A0"/>
                </a:solidFill>
              </a:rPr>
              <a:t>igher  </a:t>
            </a:r>
            <a:r>
              <a:rPr lang="en-GB" dirty="0" err="1" smtClean="0">
                <a:solidFill>
                  <a:srgbClr val="7030A0"/>
                </a:solidFill>
              </a:rPr>
              <a:t>V</a:t>
            </a:r>
            <a:r>
              <a:rPr lang="en-GB" baseline="-25000" dirty="0" err="1" smtClean="0">
                <a:solidFill>
                  <a:srgbClr val="7030A0"/>
                </a:solidFill>
              </a:rPr>
              <a:t>max</a:t>
            </a:r>
            <a:r>
              <a:rPr lang="en-GB" dirty="0" smtClean="0">
                <a:solidFill>
                  <a:srgbClr val="7030A0"/>
                </a:solidFill>
              </a:rPr>
              <a:t> and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therefore higher </a:t>
            </a:r>
          </a:p>
          <a:p>
            <a:r>
              <a:rPr lang="en-GB" dirty="0" err="1" smtClean="0">
                <a:solidFill>
                  <a:srgbClr val="7030A0"/>
                </a:solidFill>
              </a:rPr>
              <a:t>k</a:t>
            </a:r>
            <a:r>
              <a:rPr lang="en-GB" baseline="-25000" dirty="0" err="1" smtClean="0">
                <a:solidFill>
                  <a:srgbClr val="7030A0"/>
                </a:solidFill>
              </a:rPr>
              <a:t>cat</a:t>
            </a:r>
            <a:endParaRPr lang="en-GB" baseline="-250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2976" y="4630175"/>
            <a:ext cx="12472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Lower K</a:t>
            </a:r>
            <a:r>
              <a:rPr lang="en-GB" sz="2000" baseline="-25000" dirty="0" smtClean="0">
                <a:solidFill>
                  <a:srgbClr val="7030A0"/>
                </a:solidFill>
              </a:rPr>
              <a:t>m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means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increased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affinity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6201811"/>
            <a:ext cx="5054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solidFill>
                  <a:srgbClr val="7030A0"/>
                </a:solidFill>
              </a:rPr>
              <a:t>k</a:t>
            </a:r>
            <a:r>
              <a:rPr lang="en-GB" sz="3200" baseline="-25000" dirty="0" err="1" smtClean="0">
                <a:solidFill>
                  <a:srgbClr val="7030A0"/>
                </a:solidFill>
              </a:rPr>
              <a:t>cat</a:t>
            </a:r>
            <a:r>
              <a:rPr lang="en-GB" sz="3200" dirty="0" smtClean="0">
                <a:solidFill>
                  <a:srgbClr val="7030A0"/>
                </a:solidFill>
              </a:rPr>
              <a:t>/K</a:t>
            </a:r>
            <a:r>
              <a:rPr lang="en-GB" sz="3200" baseline="-25000" dirty="0" smtClean="0">
                <a:solidFill>
                  <a:srgbClr val="7030A0"/>
                </a:solidFill>
              </a:rPr>
              <a:t>m</a:t>
            </a:r>
            <a:r>
              <a:rPr lang="en-GB" sz="3200" dirty="0" smtClean="0">
                <a:solidFill>
                  <a:srgbClr val="7030A0"/>
                </a:solidFill>
              </a:rPr>
              <a:t> increases dramatically</a:t>
            </a:r>
            <a:endParaRPr lang="en-GB" sz="3200" dirty="0">
              <a:solidFill>
                <a:srgbClr val="7030A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2500298" y="513024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>
            <a:off x="6429388" y="1701217"/>
            <a:ext cx="2500330" cy="142876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Striped Right Arrow 42"/>
          <p:cNvSpPr/>
          <p:nvPr/>
        </p:nvSpPr>
        <p:spPr>
          <a:xfrm>
            <a:off x="2003850" y="6344687"/>
            <a:ext cx="571504" cy="357190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-63093" y="3905781"/>
            <a:ext cx="7429456" cy="2438905"/>
            <a:chOff x="-63093" y="3905781"/>
            <a:chExt cx="7429456" cy="2438905"/>
          </a:xfrm>
        </p:grpSpPr>
        <p:sp>
          <p:nvSpPr>
            <p:cNvPr id="37" name="Arc 36"/>
            <p:cNvSpPr/>
            <p:nvPr/>
          </p:nvSpPr>
          <p:spPr>
            <a:xfrm flipH="1">
              <a:off x="2428860" y="3929065"/>
              <a:ext cx="1785950" cy="2415621"/>
            </a:xfrm>
            <a:prstGeom prst="arc">
              <a:avLst>
                <a:gd name="adj1" fmla="val 16200000"/>
                <a:gd name="adj2" fmla="val 21054534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/>
            <p:cNvSpPr/>
            <p:nvPr/>
          </p:nvSpPr>
          <p:spPr>
            <a:xfrm rot="21320656">
              <a:off x="-63093" y="3905781"/>
              <a:ext cx="7429456" cy="508422"/>
            </a:xfrm>
            <a:prstGeom prst="arc">
              <a:avLst>
                <a:gd name="adj1" fmla="val 12881900"/>
                <a:gd name="adj2" fmla="val 21474244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5400000">
            <a:off x="3250397" y="4607727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428860" y="421481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217160" y="1978058"/>
            <a:ext cx="5869379" cy="3509373"/>
            <a:chOff x="2217160" y="1978058"/>
            <a:chExt cx="5869379" cy="3509373"/>
          </a:xfrm>
        </p:grpSpPr>
        <p:grpSp>
          <p:nvGrpSpPr>
            <p:cNvPr id="22" name="Group 21"/>
            <p:cNvGrpSpPr/>
            <p:nvPr/>
          </p:nvGrpSpPr>
          <p:grpSpPr>
            <a:xfrm>
              <a:off x="2217160" y="1978058"/>
              <a:ext cx="5869379" cy="3509373"/>
              <a:chOff x="2217160" y="1978058"/>
              <a:chExt cx="5869379" cy="3509373"/>
            </a:xfrm>
          </p:grpSpPr>
          <p:sp>
            <p:nvSpPr>
              <p:cNvPr id="19" name="Arc 18"/>
              <p:cNvSpPr/>
              <p:nvPr/>
            </p:nvSpPr>
            <p:spPr>
              <a:xfrm flipH="1">
                <a:off x="2428860" y="1986969"/>
                <a:ext cx="5214974" cy="3500462"/>
              </a:xfrm>
              <a:prstGeom prst="arc">
                <a:avLst>
                  <a:gd name="adj1" fmla="val 16200000"/>
                  <a:gd name="adj2" fmla="val 21508548"/>
                </a:avLst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Arc 19"/>
              <p:cNvSpPr/>
              <p:nvPr/>
            </p:nvSpPr>
            <p:spPr>
              <a:xfrm rot="21426552">
                <a:off x="2217160" y="1978058"/>
                <a:ext cx="5869379" cy="302998"/>
              </a:xfrm>
              <a:prstGeom prst="arc">
                <a:avLst>
                  <a:gd name="adj1" fmla="val 12881900"/>
                  <a:gd name="adj2" fmla="val 21474244"/>
                </a:avLst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 rot="5400000">
              <a:off x="1678761" y="4179099"/>
              <a:ext cx="1643074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2428860" y="3357562"/>
              <a:ext cx="7143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929058" y="44169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</a:t>
            </a:r>
            <a:r>
              <a:rPr lang="en-GB" baseline="-25000" dirty="0" smtClean="0"/>
              <a:t>m</a:t>
            </a:r>
            <a:endParaRPr lang="en-GB" baseline="-25000" dirty="0"/>
          </a:p>
        </p:txBody>
      </p:sp>
      <p:sp>
        <p:nvSpPr>
          <p:cNvPr id="40" name="Arc 39"/>
          <p:cNvSpPr/>
          <p:nvPr/>
        </p:nvSpPr>
        <p:spPr>
          <a:xfrm rot="6224212">
            <a:off x="3524855" y="4493608"/>
            <a:ext cx="583612" cy="361333"/>
          </a:xfrm>
          <a:prstGeom prst="arc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27" grpId="0"/>
      <p:bldP spid="28" grpId="0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999</Words>
  <Application>Microsoft Office PowerPoint</Application>
  <PresentationFormat>On-screen Show (4:3)</PresentationFormat>
  <Paragraphs>360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PHOTO-PAINT</vt:lpstr>
      <vt:lpstr>Understanding Enzymes (in haemostasis)</vt:lpstr>
      <vt:lpstr>Velocity of reaction depends on substrate concentration</vt:lpstr>
      <vt:lpstr>Reaction rate of enzyme plotted against substrate concentration</vt:lpstr>
      <vt:lpstr>Reaction rate of enzyme plotted against substrate concentration</vt:lpstr>
      <vt:lpstr>Increasing enzyme concentration increases Vmax, not Km</vt:lpstr>
      <vt:lpstr>Michaelis-Menten mechanism</vt:lpstr>
      <vt:lpstr>Michaelis-Menten mechanism</vt:lpstr>
      <vt:lpstr>PowerPoint Presentation</vt:lpstr>
      <vt:lpstr>Enzyme are made dramatically more efficient with surfaces and cofactors</vt:lpstr>
      <vt:lpstr>PowerPoint Presentation</vt:lpstr>
      <vt:lpstr>PowerPoint Presentation</vt:lpstr>
      <vt:lpstr>PowerPoint Presentation</vt:lpstr>
      <vt:lpstr>FXa activation of prothrombin</vt:lpstr>
      <vt:lpstr>FXa activation of prothrombin with FVa</vt:lpstr>
      <vt:lpstr>FXa activation of prothrombin with phospholipids</vt:lpstr>
      <vt:lpstr>FXa activation of prothrombin with FVa and phospholipids</vt:lpstr>
      <vt:lpstr>PowerPoint Presentation</vt:lpstr>
      <vt:lpstr>Summary of FXa activation of prothrombin</vt:lpstr>
      <vt:lpstr>PowerPoint Presentation</vt:lpstr>
      <vt:lpstr>PowerPoint Presentation</vt:lpstr>
      <vt:lpstr>PowerPoint Presentation</vt:lpstr>
      <vt:lpstr>PowerPoint Presentation</vt:lpstr>
      <vt:lpstr>role of fibrin in plasminogen activation by tPA </vt:lpstr>
      <vt:lpstr>PowerPoint Presentation</vt:lpstr>
      <vt:lpstr>How antithrombin inhibits thrombin</vt:lpstr>
      <vt:lpstr>PowerPoint Presentation</vt:lpstr>
      <vt:lpstr>Understanding Enzymes (in haemostasis)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Enzymes</dc:title>
  <dc:creator>dalane</dc:creator>
  <cp:lastModifiedBy>Shiel, Nuala</cp:lastModifiedBy>
  <cp:revision>134</cp:revision>
  <dcterms:created xsi:type="dcterms:W3CDTF">2009-09-18T13:10:08Z</dcterms:created>
  <dcterms:modified xsi:type="dcterms:W3CDTF">2012-10-04T15:38:27Z</dcterms:modified>
</cp:coreProperties>
</file>