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4536" r:id="rId3"/>
  </p:sldMasterIdLst>
  <p:notesMasterIdLst>
    <p:notesMasterId r:id="rId48"/>
  </p:notesMasterIdLst>
  <p:sldIdLst>
    <p:sldId id="256" r:id="rId4"/>
    <p:sldId id="444" r:id="rId5"/>
    <p:sldId id="443" r:id="rId6"/>
    <p:sldId id="489" r:id="rId7"/>
    <p:sldId id="455" r:id="rId8"/>
    <p:sldId id="517" r:id="rId9"/>
    <p:sldId id="410" r:id="rId10"/>
    <p:sldId id="528" r:id="rId11"/>
    <p:sldId id="367" r:id="rId12"/>
    <p:sldId id="490" r:id="rId13"/>
    <p:sldId id="478" r:id="rId14"/>
    <p:sldId id="498" r:id="rId15"/>
    <p:sldId id="499" r:id="rId16"/>
    <p:sldId id="522" r:id="rId17"/>
    <p:sldId id="501" r:id="rId18"/>
    <p:sldId id="483" r:id="rId19"/>
    <p:sldId id="495" r:id="rId20"/>
    <p:sldId id="479" r:id="rId21"/>
    <p:sldId id="502" r:id="rId22"/>
    <p:sldId id="503" r:id="rId23"/>
    <p:sldId id="497" r:id="rId24"/>
    <p:sldId id="496" r:id="rId25"/>
    <p:sldId id="504" r:id="rId26"/>
    <p:sldId id="505" r:id="rId27"/>
    <p:sldId id="506" r:id="rId28"/>
    <p:sldId id="507" r:id="rId29"/>
    <p:sldId id="508" r:id="rId30"/>
    <p:sldId id="509" r:id="rId31"/>
    <p:sldId id="494" r:id="rId32"/>
    <p:sldId id="318" r:id="rId33"/>
    <p:sldId id="510" r:id="rId34"/>
    <p:sldId id="511" r:id="rId35"/>
    <p:sldId id="300" r:id="rId36"/>
    <p:sldId id="512" r:id="rId37"/>
    <p:sldId id="524" r:id="rId38"/>
    <p:sldId id="513" r:id="rId39"/>
    <p:sldId id="514" r:id="rId40"/>
    <p:sldId id="515" r:id="rId41"/>
    <p:sldId id="523" r:id="rId42"/>
    <p:sldId id="529" r:id="rId43"/>
    <p:sldId id="525" r:id="rId44"/>
    <p:sldId id="526" r:id="rId45"/>
    <p:sldId id="527" r:id="rId46"/>
    <p:sldId id="516" r:id="rId4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7C80"/>
    <a:srgbClr val="FFCC99"/>
    <a:srgbClr val="66FFFF"/>
    <a:srgbClr val="FF99FF"/>
    <a:srgbClr val="0000FF"/>
    <a:srgbClr val="5EFA26"/>
    <a:srgbClr val="FF6699"/>
    <a:srgbClr val="CCFF99"/>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72" autoAdjust="0"/>
  </p:normalViewPr>
  <p:slideViewPr>
    <p:cSldViewPr>
      <p:cViewPr varScale="1">
        <p:scale>
          <a:sx n="49" d="100"/>
          <a:sy n="49" d="100"/>
        </p:scale>
        <p:origin x="-54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68B2C79-DA0A-4475-96A0-ABF86336ACDF}" type="datetimeFigureOut">
              <a:rPr lang="en-US"/>
              <a:pPr>
                <a:defRPr/>
              </a:pPr>
              <a:t>10/22/2012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A2BA29-C0DD-45E6-BAEE-8A97D475B22A}" type="slidenum">
              <a:rPr lang="en-GB"/>
              <a:pPr>
                <a:defRPr/>
              </a:pPr>
              <a:t>‹#›</a:t>
            </a:fld>
            <a:endParaRPr lang="en-GB"/>
          </a:p>
        </p:txBody>
      </p:sp>
    </p:spTree>
    <p:extLst>
      <p:ext uri="{BB962C8B-B14F-4D97-AF65-F5344CB8AC3E}">
        <p14:creationId xmlns:p14="http://schemas.microsoft.com/office/powerpoint/2010/main" val="1372311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A2B662F-5A92-490A-8A61-2440811AE5F8}" type="slidenum">
              <a:rPr lang="en-GB" smtClean="0"/>
              <a:pPr>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9A2BA29-C0DD-45E6-BAEE-8A97D475B22A}" type="slidenum">
              <a:rPr lang="en-GB" smtClean="0"/>
              <a:pPr>
                <a:defRPr/>
              </a:pPr>
              <a:t>11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4DB29CB-0AFE-4795-8A63-997C40AA4438}" type="slidenum">
              <a:rPr lang="en-US" smtClean="0"/>
              <a:pPr>
                <a:defRPr/>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8DB44BF-2B2E-431C-9B59-00C61383D0FA}" type="slidenum">
              <a:rPr lang="en-GB" smtClean="0">
                <a:latin typeface="Arial" pitchFamily="34" charset="0"/>
              </a:rPr>
              <a:pPr/>
              <a:t>15</a:t>
            </a:fld>
            <a:endParaRPr lang="en-GB" smtClean="0">
              <a:latin typeface="Arial" pitchFamily="34" charset="0"/>
            </a:endParaRPr>
          </a:p>
        </p:txBody>
      </p:sp>
      <p:sp>
        <p:nvSpPr>
          <p:cNvPr id="65539" name="Rectangle 2"/>
          <p:cNvSpPr>
            <a:spLocks noChangeArrowheads="1"/>
          </p:cNvSpPr>
          <p:nvPr/>
        </p:nvSpPr>
        <p:spPr bwMode="auto">
          <a:xfrm>
            <a:off x="3852016" y="0"/>
            <a:ext cx="2945659" cy="496411"/>
          </a:xfrm>
          <a:prstGeom prst="rect">
            <a:avLst/>
          </a:prstGeom>
          <a:noFill/>
          <a:ln w="12700">
            <a:noFill/>
            <a:miter lim="800000"/>
            <a:headEnd/>
            <a:tailEnd/>
          </a:ln>
        </p:spPr>
        <p:txBody>
          <a:bodyPr wrap="none" anchor="ctr"/>
          <a:lstStyle/>
          <a:p>
            <a:endParaRPr lang="en-US"/>
          </a:p>
        </p:txBody>
      </p:sp>
      <p:sp>
        <p:nvSpPr>
          <p:cNvPr id="65540" name="Rectangle 3"/>
          <p:cNvSpPr>
            <a:spLocks noChangeArrowheads="1"/>
          </p:cNvSpPr>
          <p:nvPr/>
        </p:nvSpPr>
        <p:spPr bwMode="auto">
          <a:xfrm>
            <a:off x="3852016" y="9431814"/>
            <a:ext cx="2945659" cy="496411"/>
          </a:xfrm>
          <a:prstGeom prst="rect">
            <a:avLst/>
          </a:prstGeom>
          <a:noFill/>
          <a:ln w="12700">
            <a:noFill/>
            <a:miter lim="800000"/>
            <a:headEnd/>
            <a:tailEnd/>
          </a:ln>
        </p:spPr>
        <p:txBody>
          <a:bodyPr lIns="19187" tIns="0" rIns="19187" bIns="0" anchor="b"/>
          <a:lstStyle/>
          <a:p>
            <a:pPr algn="r" defTabSz="766763" eaLnBrk="0" hangingPunct="0"/>
            <a:r>
              <a:rPr lang="en-US" sz="1000" i="1"/>
              <a:t>5</a:t>
            </a:r>
          </a:p>
        </p:txBody>
      </p:sp>
      <p:sp>
        <p:nvSpPr>
          <p:cNvPr id="65541" name="Rectangle 4"/>
          <p:cNvSpPr>
            <a:spLocks noChangeArrowheads="1"/>
          </p:cNvSpPr>
          <p:nvPr/>
        </p:nvSpPr>
        <p:spPr bwMode="auto">
          <a:xfrm>
            <a:off x="0" y="9431814"/>
            <a:ext cx="2945659" cy="496411"/>
          </a:xfrm>
          <a:prstGeom prst="rect">
            <a:avLst/>
          </a:prstGeom>
          <a:noFill/>
          <a:ln w="12700">
            <a:noFill/>
            <a:miter lim="800000"/>
            <a:headEnd/>
            <a:tailEnd/>
          </a:ln>
        </p:spPr>
        <p:txBody>
          <a:bodyPr wrap="none" anchor="ctr"/>
          <a:lstStyle/>
          <a:p>
            <a:endParaRPr lang="en-US"/>
          </a:p>
        </p:txBody>
      </p:sp>
      <p:sp>
        <p:nvSpPr>
          <p:cNvPr id="65542" name="Rectangle 5"/>
          <p:cNvSpPr>
            <a:spLocks noChangeArrowheads="1"/>
          </p:cNvSpPr>
          <p:nvPr/>
        </p:nvSpPr>
        <p:spPr bwMode="auto">
          <a:xfrm>
            <a:off x="0" y="0"/>
            <a:ext cx="2945659" cy="496411"/>
          </a:xfrm>
          <a:prstGeom prst="rect">
            <a:avLst/>
          </a:prstGeom>
          <a:noFill/>
          <a:ln w="12700">
            <a:noFill/>
            <a:miter lim="800000"/>
            <a:headEnd/>
            <a:tailEnd/>
          </a:ln>
        </p:spPr>
        <p:txBody>
          <a:bodyPr wrap="none" anchor="ctr"/>
          <a:lstStyle/>
          <a:p>
            <a:endParaRPr lang="en-US"/>
          </a:p>
        </p:txBody>
      </p:sp>
      <p:sp>
        <p:nvSpPr>
          <p:cNvPr id="65543" name="Rectangle 6"/>
          <p:cNvSpPr>
            <a:spLocks noGrp="1" noRot="1" noChangeAspect="1" noChangeArrowheads="1" noTextEdit="1"/>
          </p:cNvSpPr>
          <p:nvPr>
            <p:ph type="sldImg"/>
          </p:nvPr>
        </p:nvSpPr>
        <p:spPr>
          <a:ln w="12700" cap="flat">
            <a:solidFill>
              <a:schemeClr val="tx1"/>
            </a:solidFill>
          </a:ln>
        </p:spPr>
      </p:sp>
      <p:sp>
        <p:nvSpPr>
          <p:cNvPr id="65544" name="Rectangle 7"/>
          <p:cNvSpPr>
            <a:spLocks noGrp="1" noChangeArrowheads="1"/>
          </p:cNvSpPr>
          <p:nvPr>
            <p:ph type="body" idx="1"/>
          </p:nvPr>
        </p:nvSpPr>
        <p:spPr>
          <a:xfrm>
            <a:off x="907931" y="4729696"/>
            <a:ext cx="4981815" cy="4490109"/>
          </a:xfrm>
          <a:noFill/>
          <a:ln/>
        </p:spPr>
        <p:txBody>
          <a:bodyPr lIns="91140" tIns="44770" rIns="91140" bIns="44770"/>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4934AB5-FF6F-4501-8318-F96A28B6A5E6}" type="slidenum">
              <a:rPr lang="en-GB" smtClean="0">
                <a:latin typeface="Arial" pitchFamily="34" charset="0"/>
              </a:rPr>
              <a:pPr/>
              <a:t>16</a:t>
            </a:fld>
            <a:endParaRPr lang="en-GB"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z="1100" dirty="0" smtClean="0">
                <a:latin typeface="Arial" pitchFamily="34" charset="0"/>
              </a:rPr>
              <a:t>There are two main consequences of activating the IP receptor in smooth muscle, one is relaxation,  the other is inhibition of cell proliferation. Cellular responses  are thought to occur primarily through </a:t>
            </a:r>
            <a:r>
              <a:rPr lang="en-US" sz="1100" dirty="0" err="1" smtClean="0">
                <a:latin typeface="Arial" pitchFamily="34" charset="0"/>
              </a:rPr>
              <a:t>cAMP</a:t>
            </a:r>
            <a:r>
              <a:rPr lang="en-US" sz="1100" dirty="0" smtClean="0">
                <a:latin typeface="Arial" pitchFamily="34" charset="0"/>
              </a:rPr>
              <a:t>-dependent activation of PKA, since AC and PKA inhibitors can reverse some of the effects of IP agonists. Substantial evidence suggests that K</a:t>
            </a:r>
            <a:r>
              <a:rPr lang="en-US" sz="1100" baseline="30000" dirty="0" smtClean="0">
                <a:latin typeface="Arial" pitchFamily="34" charset="0"/>
              </a:rPr>
              <a:t>+</a:t>
            </a:r>
            <a:r>
              <a:rPr lang="en-US" sz="1100" dirty="0" smtClean="0">
                <a:latin typeface="Arial" pitchFamily="34" charset="0"/>
              </a:rPr>
              <a:t> channels play a key role in mediating the effects of IP receptor. Depending on the vascular bed, either K</a:t>
            </a:r>
            <a:r>
              <a:rPr lang="en-US" sz="1100" baseline="-25000" dirty="0" smtClean="0">
                <a:latin typeface="Arial" pitchFamily="34" charset="0"/>
              </a:rPr>
              <a:t>ATP</a:t>
            </a:r>
            <a:r>
              <a:rPr lang="en-US" sz="1100" dirty="0" smtClean="0">
                <a:latin typeface="Arial" pitchFamily="34" charset="0"/>
              </a:rPr>
              <a:t> channels or the large conductance K</a:t>
            </a:r>
            <a:r>
              <a:rPr lang="en-US" sz="1100" baseline="30000" dirty="0" smtClean="0">
                <a:latin typeface="Arial" pitchFamily="34" charset="0"/>
              </a:rPr>
              <a:t>+</a:t>
            </a:r>
            <a:r>
              <a:rPr lang="en-US" sz="1100" dirty="0" smtClean="0">
                <a:latin typeface="Arial" pitchFamily="34" charset="0"/>
              </a:rPr>
              <a:t> channel play a major role. Activation leads to membrane </a:t>
            </a:r>
            <a:r>
              <a:rPr lang="en-US" sz="1100" dirty="0" err="1" smtClean="0">
                <a:latin typeface="Arial" pitchFamily="34" charset="0"/>
              </a:rPr>
              <a:t>hyperpolarisation</a:t>
            </a:r>
            <a:r>
              <a:rPr lang="en-US" sz="1100" dirty="0" smtClean="0">
                <a:latin typeface="Arial" pitchFamily="34" charset="0"/>
              </a:rPr>
              <a:t> and the closure of voltage-gated Ca</a:t>
            </a:r>
            <a:r>
              <a:rPr lang="en-US" sz="1100" baseline="30000" dirty="0" smtClean="0">
                <a:latin typeface="Arial" pitchFamily="34" charset="0"/>
              </a:rPr>
              <a:t>2+</a:t>
            </a:r>
            <a:r>
              <a:rPr lang="en-US" sz="1100" dirty="0" smtClean="0">
                <a:latin typeface="Arial" pitchFamily="34" charset="0"/>
              </a:rPr>
              <a:t> entry, leading to a lowering [Ca</a:t>
            </a:r>
            <a:r>
              <a:rPr lang="en-US" sz="1100" baseline="30000" dirty="0" smtClean="0">
                <a:latin typeface="Arial" pitchFamily="34" charset="0"/>
              </a:rPr>
              <a:t>2+</a:t>
            </a:r>
            <a:r>
              <a:rPr lang="en-US" sz="1100" dirty="0" smtClean="0">
                <a:latin typeface="Arial" pitchFamily="34" charset="0"/>
              </a:rPr>
              <a:t>]</a:t>
            </a:r>
            <a:r>
              <a:rPr lang="en-US" sz="1100" baseline="-25000" dirty="0" smtClean="0">
                <a:latin typeface="Arial" pitchFamily="34" charset="0"/>
              </a:rPr>
              <a:t>i</a:t>
            </a:r>
            <a:r>
              <a:rPr lang="en-US" sz="1100" dirty="0" smtClean="0">
                <a:latin typeface="Arial" pitchFamily="34" charset="0"/>
              </a:rPr>
              <a:t>. In the lung both channels contribute to IP agonist induced relaxation, whereas in larger conduit vessels like aorta, </a:t>
            </a:r>
            <a:r>
              <a:rPr lang="en-US" sz="1100" dirty="0" err="1" smtClean="0">
                <a:latin typeface="Arial" pitchFamily="34" charset="0"/>
              </a:rPr>
              <a:t>BKCa</a:t>
            </a:r>
            <a:r>
              <a:rPr lang="en-US" sz="1100" dirty="0" smtClean="0">
                <a:latin typeface="Arial" pitchFamily="34" charset="0"/>
              </a:rPr>
              <a:t> channels appear to be the predominate K</a:t>
            </a:r>
            <a:r>
              <a:rPr lang="en-US" sz="1100" baseline="30000" dirty="0" smtClean="0">
                <a:latin typeface="Arial" pitchFamily="34" charset="0"/>
              </a:rPr>
              <a:t>+</a:t>
            </a:r>
            <a:r>
              <a:rPr lang="en-US" sz="1100" dirty="0" smtClean="0">
                <a:latin typeface="Arial" pitchFamily="34" charset="0"/>
              </a:rPr>
              <a:t> channel activated.. </a:t>
            </a:r>
            <a:endParaRPr lang="en-GB" sz="1100"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2B3D390-BBC4-46C5-B82B-FD2849F3E5DD}" type="slidenum">
              <a:rPr lang="en-GB" smtClean="0"/>
              <a:pPr>
                <a:defRPr/>
              </a:pPr>
              <a:t>29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9622044-4ECD-4F77-BB20-1AF830423D8D}" type="slidenum">
              <a:rPr lang="en-GB" smtClean="0"/>
              <a:pPr>
                <a:defRPr/>
              </a:pPr>
              <a:t>30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D8C6038-F078-45A6-8E61-8A9955D4FBC0}" type="slidenum">
              <a:rPr lang="en-GB" smtClean="0"/>
              <a:pPr>
                <a:defRPr/>
              </a:pPr>
              <a:t>33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88415" y="993449"/>
            <a:ext cx="4019459" cy="3403426"/>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GB"/>
          </a:p>
        </p:txBody>
      </p:sp>
      <p:sp>
        <p:nvSpPr>
          <p:cNvPr id="4098" name="Text Box 2"/>
          <p:cNvSpPr txBox="1">
            <a:spLocks noGrp="1" noChangeArrowheads="1"/>
          </p:cNvSpPr>
          <p:nvPr>
            <p:ph type="body"/>
          </p:nvPr>
        </p:nvSpPr>
        <p:spPr bwMode="auto">
          <a:xfrm>
            <a:off x="1037146" y="4725936"/>
            <a:ext cx="4728938" cy="3776361"/>
          </a:xfrm>
          <a:prstGeom prst="rect">
            <a:avLst/>
          </a:prstGeom>
          <a:noFill/>
          <a:ln>
            <a:round/>
            <a:headEnd/>
            <a:tailEnd/>
          </a:ln>
        </p:spPr>
        <p:txBody>
          <a:bodyPr lIns="0" tIns="0" rIns="0" bIns="0"/>
          <a:lstStyle/>
          <a:p>
            <a:pPr marL="76930" indent="-76930" eaLnBrk="1">
              <a:lnSpc>
                <a:spcPct val="93000"/>
              </a:lnSpc>
              <a:spcBef>
                <a:spcPct val="0"/>
              </a:spcBef>
              <a:buSzPct val="45000"/>
              <a:tabLst>
                <a:tab pos="649628" algn="l"/>
                <a:tab pos="1299256" algn="l"/>
                <a:tab pos="1948884" algn="l"/>
                <a:tab pos="2598511" algn="l"/>
                <a:tab pos="3248139" algn="l"/>
                <a:tab pos="3897767" algn="l"/>
                <a:tab pos="4547395" algn="l"/>
              </a:tabLst>
            </a:pPr>
            <a:r>
              <a:rPr lang="en-GB" sz="1300" b="1" dirty="0">
                <a:latin typeface="Arial" charset="0"/>
                <a:ea typeface="msgothic" charset="0"/>
                <a:cs typeface="msgothic" charset="0"/>
              </a:rPr>
              <a:t>Scheme of the coagulation-anticoagulation </a:t>
            </a:r>
            <a:r>
              <a:rPr lang="en-GB" sz="1300" b="1" dirty="0" smtClean="0">
                <a:latin typeface="Arial" charset="0"/>
                <a:ea typeface="msgothic" charset="0"/>
                <a:cs typeface="msgothic" charset="0"/>
              </a:rPr>
              <a:t>system. </a:t>
            </a:r>
            <a:r>
              <a:rPr lang="en-GB" dirty="0" smtClean="0">
                <a:latin typeface="Arial" charset="0"/>
                <a:ea typeface="msgothic" charset="0"/>
                <a:cs typeface="msgothic" charset="0"/>
              </a:rPr>
              <a:t>Activation </a:t>
            </a:r>
            <a:r>
              <a:rPr lang="en-GB" dirty="0">
                <a:latin typeface="Arial" charset="0"/>
                <a:ea typeface="msgothic" charset="0"/>
                <a:cs typeface="msgothic" charset="0"/>
              </a:rPr>
              <a:t>of the coagulation system culminates in generation of thrombin, which cleaves fibrinogen to form fibrin clots with platelets on the site of vascular injury. The coagulation system is negatively regulated by tissue factor pathway inhibitor (TFPI), </a:t>
            </a:r>
            <a:r>
              <a:rPr lang="en-GB" dirty="0" err="1">
                <a:latin typeface="Arial" charset="0"/>
                <a:ea typeface="msgothic" charset="0"/>
                <a:cs typeface="msgothic" charset="0"/>
              </a:rPr>
              <a:t>antithrombin</a:t>
            </a:r>
            <a:r>
              <a:rPr lang="en-GB" dirty="0">
                <a:latin typeface="Arial" charset="0"/>
                <a:ea typeface="msgothic" charset="0"/>
                <a:cs typeface="msgothic" charset="0"/>
              </a:rPr>
              <a:t> (AT), and activated protein C (APC). </a:t>
            </a:r>
            <a:r>
              <a:rPr lang="en-GB" dirty="0" err="1">
                <a:latin typeface="Arial" charset="0"/>
                <a:ea typeface="msgothic" charset="0"/>
                <a:cs typeface="msgothic" charset="0"/>
              </a:rPr>
              <a:t>Fibrinolytic</a:t>
            </a:r>
            <a:r>
              <a:rPr lang="en-GB" dirty="0">
                <a:latin typeface="Arial" charset="0"/>
                <a:ea typeface="msgothic" charset="0"/>
                <a:cs typeface="msgothic" charset="0"/>
              </a:rPr>
              <a:t> system also regulates coagulation by generation of </a:t>
            </a:r>
            <a:r>
              <a:rPr lang="en-GB" dirty="0" err="1">
                <a:latin typeface="Arial" charset="0"/>
                <a:ea typeface="msgothic" charset="0"/>
                <a:cs typeface="msgothic" charset="0"/>
              </a:rPr>
              <a:t>plasmin</a:t>
            </a:r>
            <a:r>
              <a:rPr lang="en-GB" dirty="0">
                <a:latin typeface="Arial" charset="0"/>
                <a:ea typeface="msgothic" charset="0"/>
                <a:cs typeface="msgothic" charset="0"/>
              </a:rPr>
              <a:t>, which dissolves fibrin clots. </a:t>
            </a:r>
            <a:r>
              <a:rPr lang="en-GB" dirty="0" err="1">
                <a:latin typeface="Arial" charset="0"/>
                <a:ea typeface="msgothic" charset="0"/>
                <a:cs typeface="msgothic" charset="0"/>
              </a:rPr>
              <a:t>Fibrinolytic</a:t>
            </a:r>
            <a:r>
              <a:rPr lang="en-GB" dirty="0">
                <a:latin typeface="Arial" charset="0"/>
                <a:ea typeface="msgothic" charset="0"/>
                <a:cs typeface="msgothic" charset="0"/>
              </a:rPr>
              <a:t> system is negatively regulated by </a:t>
            </a:r>
            <a:r>
              <a:rPr lang="en-GB" dirty="0" err="1">
                <a:latin typeface="Arial" charset="0"/>
                <a:ea typeface="msgothic" charset="0"/>
                <a:cs typeface="msgothic" charset="0"/>
              </a:rPr>
              <a:t>plasminogen</a:t>
            </a:r>
            <a:r>
              <a:rPr lang="en-GB" dirty="0">
                <a:latin typeface="Arial" charset="0"/>
                <a:ea typeface="msgothic" charset="0"/>
                <a:cs typeface="msgothic" charset="0"/>
              </a:rPr>
              <a:t> activator inhibitor 1 (PAI-1). A delicate balance between coagulation and anticoagulation is necessary to prevent </a:t>
            </a:r>
            <a:r>
              <a:rPr lang="en-GB" dirty="0" err="1">
                <a:latin typeface="Arial" charset="0"/>
                <a:ea typeface="msgothic" charset="0"/>
                <a:cs typeface="msgothic" charset="0"/>
              </a:rPr>
              <a:t>pathophysiological</a:t>
            </a:r>
            <a:r>
              <a:rPr lang="en-GB" dirty="0">
                <a:latin typeface="Arial" charset="0"/>
                <a:ea typeface="msgothic" charset="0"/>
                <a:cs typeface="msgothic" charset="0"/>
              </a:rPr>
              <a:t> conditions such as excessive bleeding or thrombosis.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289C7D9-325D-4794-822D-0F9155546290}" type="datetimeFigureOut">
              <a:rPr lang="en-US"/>
              <a:pPr>
                <a:defRPr/>
              </a:pPr>
              <a:t>10/22/2012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697643-449F-4700-A80A-482A7F4E7F8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0E87CC7-322B-4D2C-B478-5D77D011540A}" type="datetimeFigureOut">
              <a:rPr lang="en-US"/>
              <a:pPr>
                <a:defRPr/>
              </a:pPr>
              <a:t>10/22/2012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097D409-A907-4BCE-996A-5169C54282E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0AFF238-6D6C-4100-954D-6F9B80CA93F9}" type="datetimeFigureOut">
              <a:rPr lang="en-US"/>
              <a:pPr>
                <a:defRPr/>
              </a:pPr>
              <a:t>10/22/2012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AC787F-4B0D-4305-B516-82D268C717C8}"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20" y="2130743"/>
            <a:ext cx="7771960" cy="146970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040" y="3886200"/>
            <a:ext cx="6399920" cy="1752600"/>
          </a:xfrm>
        </p:spPr>
        <p:txBody>
          <a:bodyPr/>
          <a:lstStyle>
            <a:lvl1pPr marL="0" indent="0" algn="ctr">
              <a:buNone/>
              <a:defRPr/>
            </a:lvl1pPr>
            <a:lvl2pPr marL="342946" indent="0" algn="ctr">
              <a:buNone/>
              <a:defRPr/>
            </a:lvl2pPr>
            <a:lvl3pPr marL="685891" indent="0" algn="ctr">
              <a:buNone/>
              <a:defRPr/>
            </a:lvl3pPr>
            <a:lvl4pPr marL="1028837" indent="0" algn="ctr">
              <a:buNone/>
              <a:defRPr/>
            </a:lvl4pPr>
            <a:lvl5pPr marL="1371783" indent="0" algn="ctr">
              <a:buNone/>
              <a:defRPr/>
            </a:lvl5pPr>
            <a:lvl6pPr marL="1714729" indent="0" algn="ctr">
              <a:buNone/>
              <a:defRPr/>
            </a:lvl6pPr>
            <a:lvl7pPr marL="2057674" indent="0" algn="ctr">
              <a:buNone/>
              <a:defRPr/>
            </a:lvl7pPr>
            <a:lvl8pPr marL="2400620" indent="0" algn="ctr">
              <a:buNone/>
              <a:defRPr/>
            </a:lvl8pPr>
            <a:lvl9pPr marL="274356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DC3B5E5-4868-414A-A918-A2AD39ABD35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9A90454-FCD8-48F2-AE45-11ED3021796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67" y="4407218"/>
            <a:ext cx="777196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667" y="2907030"/>
            <a:ext cx="7771960" cy="1500188"/>
          </a:xfrm>
        </p:spPr>
        <p:txBody>
          <a:bodyPr anchor="b"/>
          <a:lstStyle>
            <a:lvl1pPr marL="0" indent="0">
              <a:buNone/>
              <a:defRPr sz="1500"/>
            </a:lvl1pPr>
            <a:lvl2pPr marL="342946" indent="0">
              <a:buNone/>
              <a:defRPr sz="1400"/>
            </a:lvl2pPr>
            <a:lvl3pPr marL="685891" indent="0">
              <a:buNone/>
              <a:defRPr sz="1200"/>
            </a:lvl3pPr>
            <a:lvl4pPr marL="1028837" indent="0">
              <a:buNone/>
              <a:defRPr sz="1100"/>
            </a:lvl4pPr>
            <a:lvl5pPr marL="1371783" indent="0">
              <a:buNone/>
              <a:defRPr sz="1100"/>
            </a:lvl5pPr>
            <a:lvl6pPr marL="1714729" indent="0">
              <a:buNone/>
              <a:defRPr sz="1100"/>
            </a:lvl6pPr>
            <a:lvl7pPr marL="2057674" indent="0">
              <a:buNone/>
              <a:defRPr sz="1100"/>
            </a:lvl7pPr>
            <a:lvl8pPr marL="2400620" indent="0">
              <a:buNone/>
              <a:defRPr sz="1100"/>
            </a:lvl8pPr>
            <a:lvl9pPr marL="2743566"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635118D-D692-420E-AB62-82CD50CB8AF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47" y="1600200"/>
            <a:ext cx="4044293" cy="452628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61" y="1600200"/>
            <a:ext cx="4044292" cy="452628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656176A-C9A6-4455-964D-EB110C67921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347" y="1535430"/>
            <a:ext cx="4039895" cy="639128"/>
          </a:xfrm>
        </p:spPr>
        <p:txBody>
          <a:bodyPr anchor="b"/>
          <a:lstStyle>
            <a:lvl1pPr marL="0" indent="0">
              <a:buNone/>
              <a:defRPr sz="18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347" y="2174558"/>
            <a:ext cx="4039895" cy="3951922"/>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4" y="1535430"/>
            <a:ext cx="4041360" cy="639128"/>
          </a:xfrm>
        </p:spPr>
        <p:txBody>
          <a:bodyPr anchor="b"/>
          <a:lstStyle>
            <a:lvl1pPr marL="0" indent="0">
              <a:buNone/>
              <a:defRPr sz="18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294" y="2174558"/>
            <a:ext cx="4041360" cy="3951922"/>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88E3EDE-0408-4345-93C5-581A82BEDF9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AFD6CAD-9CEF-4DFB-BDC6-AD5E2F79B8C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4FBE3A5-931D-48DF-A355-48240481028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7" y="273368"/>
            <a:ext cx="300793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219" y="273368"/>
            <a:ext cx="5111434" cy="585311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47" y="1435418"/>
            <a:ext cx="3007933" cy="4691062"/>
          </a:xfrm>
        </p:spPr>
        <p:txBody>
          <a:bodyPr/>
          <a:lstStyle>
            <a:lvl1pPr marL="0" indent="0">
              <a:buNone/>
              <a:defRPr sz="11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2088619-1909-40A1-A7BD-046D4E995C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19B20D0-BA28-4B46-81F3-E7FC5E2DA1C8}" type="datetimeFigureOut">
              <a:rPr lang="en-US"/>
              <a:pPr>
                <a:defRPr/>
              </a:pPr>
              <a:t>10/22/2012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D43F383-E83D-4875-B3BB-950D01F9150E}"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41" y="4800600"/>
            <a:ext cx="5485227"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741" y="612458"/>
            <a:ext cx="5485227" cy="4114800"/>
          </a:xfrm>
        </p:spPr>
        <p:txBody>
          <a:bodyPr/>
          <a:lstStyle>
            <a:lvl1pPr marL="0" indent="0">
              <a:buNone/>
              <a:defRPr sz="24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endParaRPr lang="en-US" noProof="0" smtClean="0"/>
          </a:p>
        </p:txBody>
      </p:sp>
      <p:sp>
        <p:nvSpPr>
          <p:cNvPr id="4" name="Text Placeholder 3"/>
          <p:cNvSpPr>
            <a:spLocks noGrp="1"/>
          </p:cNvSpPr>
          <p:nvPr>
            <p:ph type="body" sz="half" idx="2"/>
          </p:nvPr>
        </p:nvSpPr>
        <p:spPr>
          <a:xfrm>
            <a:off x="1792741" y="5367338"/>
            <a:ext cx="5485227" cy="804862"/>
          </a:xfrm>
        </p:spPr>
        <p:txBody>
          <a:bodyPr/>
          <a:lstStyle>
            <a:lvl1pPr marL="0" indent="0">
              <a:buNone/>
              <a:defRPr sz="11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011614E-2DD9-4D6C-B0B2-DD789221C76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010A64A-DBA8-42AC-89EB-743A2FA5101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060" y="274320"/>
            <a:ext cx="2056593" cy="5852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47" y="274320"/>
            <a:ext cx="6031991" cy="5852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75D84AE-1004-468F-B891-D8BA3773EE3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28EAED39-28F6-440A-B3F4-151D708EA102}"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0967549F-FB7E-4138-8BEF-C7AAD7E4FC9D}"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9F4222E2-9C2F-49DA-98B4-DDCE1F8339D4}"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charset="0"/>
                <a:cs typeface="Arial" charset="0"/>
              </a:defRPr>
            </a:lvl1pPr>
          </a:lstStyle>
          <a:p>
            <a:pPr>
              <a:defRPr/>
            </a:pPr>
            <a:fld id="{1392D9A1-B2DD-4F66-8EC4-F766A1750F8D}"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8" name="Footer Placeholder 7"/>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latin typeface="Arial" charset="0"/>
                <a:cs typeface="Arial" charset="0"/>
              </a:defRPr>
            </a:lvl1pPr>
          </a:lstStyle>
          <a:p>
            <a:pPr>
              <a:defRPr/>
            </a:pPr>
            <a:fld id="{32591E04-410A-46B9-A32D-4A14334364F6}"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4" name="Footer Placeholder 3"/>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latin typeface="Arial" charset="0"/>
                <a:cs typeface="Arial" charset="0"/>
              </a:defRPr>
            </a:lvl1pPr>
          </a:lstStyle>
          <a:p>
            <a:pPr>
              <a:defRPr/>
            </a:pPr>
            <a:fld id="{241266C7-9208-4AE2-A614-124AF6EDAC92}"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3" name="Footer Placeholder 2"/>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atin typeface="Arial" charset="0"/>
                <a:cs typeface="Arial" charset="0"/>
              </a:defRPr>
            </a:lvl1pPr>
          </a:lstStyle>
          <a:p>
            <a:pPr>
              <a:defRPr/>
            </a:pPr>
            <a:fld id="{3E503414-C782-4AF4-8C99-114E4DE27C6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8BD497-BECE-4C5C-8EFD-FA1A19BE5F87}" type="datetimeFigureOut">
              <a:rPr lang="en-US"/>
              <a:pPr>
                <a:defRPr/>
              </a:pPr>
              <a:t>10/22/2012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CF3DEE3-30D3-498A-A62D-2513C31E063B}"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charset="0"/>
                <a:cs typeface="Arial" charset="0"/>
              </a:defRPr>
            </a:lvl1pPr>
          </a:lstStyle>
          <a:p>
            <a:pPr>
              <a:defRPr/>
            </a:pPr>
            <a:fld id="{690451F3-C5EE-4BE4-AA12-01A85B06C508}"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charset="0"/>
                <a:cs typeface="Arial" charset="0"/>
              </a:defRPr>
            </a:lvl1pPr>
          </a:lstStyle>
          <a:p>
            <a:pPr>
              <a:defRPr/>
            </a:pPr>
            <a:fld id="{597CC3FB-18F6-46FE-9AA7-324A23DB6476}"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54A5D48C-F174-47A6-B468-C6ACEF152D65}"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13A1E5D0-5186-48FE-8E4F-21E63648004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B0275CE-6374-4CEC-B1E0-552F494E3E99}" type="datetimeFigureOut">
              <a:rPr lang="en-US"/>
              <a:pPr>
                <a:defRPr/>
              </a:pPr>
              <a:t>10/22/2012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F6D901-8F29-496E-B87D-4069BE37FC4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8B422FD-A96E-48B5-B6A1-F03F1FF558B2}" type="datetimeFigureOut">
              <a:rPr lang="en-US"/>
              <a:pPr>
                <a:defRPr/>
              </a:pPr>
              <a:t>10/22/2012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0EE40EF-18C8-42D5-BF7D-D82500DBB56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EF649B4-102A-4368-8053-0D9B5F2C5878}" type="datetimeFigureOut">
              <a:rPr lang="en-US"/>
              <a:pPr>
                <a:defRPr/>
              </a:pPr>
              <a:t>10/22/2012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F45A19E-D394-449D-A28C-3B9B36BB7FB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AC199A-3C3C-486E-B718-8D181179AC28}" type="datetimeFigureOut">
              <a:rPr lang="en-US"/>
              <a:pPr>
                <a:defRPr/>
              </a:pPr>
              <a:t>10/22/2012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B5C9EFF-E013-4222-9540-3F6D06608A7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585E44-348C-48D9-A612-AF0C1AF0C590}" type="datetimeFigureOut">
              <a:rPr lang="en-US"/>
              <a:pPr>
                <a:defRPr/>
              </a:pPr>
              <a:t>10/22/2012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6B8D30-1E89-4AEB-AE45-15E77B55C98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B335E8-201B-409A-A90D-531717E50F76}" type="datetimeFigureOut">
              <a:rPr lang="en-US"/>
              <a:pPr>
                <a:defRPr/>
              </a:pPr>
              <a:t>10/22/2012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7EFCDC9-2466-4B08-9660-C7C479BF9E9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08004D0-B413-44F4-A6B5-66AF9E758870}" type="datetimeFigureOut">
              <a:rPr lang="en-US"/>
              <a:pPr>
                <a:defRPr/>
              </a:pPr>
              <a:t>10/22/2012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1B6859C-8A29-4D59-BEF7-7DB5C7CCB52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67"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 id="214748497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solidFill>
                  <a:srgbClr val="000000"/>
                </a:solidFill>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F8AC7ADB-41F5-4130-81C9-E5FA558E72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8" r:id="rId1"/>
    <p:sldLayoutId id="2147484979" r:id="rId2"/>
    <p:sldLayoutId id="2147484980" r:id="rId3"/>
    <p:sldLayoutId id="2147484981" r:id="rId4"/>
    <p:sldLayoutId id="2147484982" r:id="rId5"/>
    <p:sldLayoutId id="2147484983" r:id="rId6"/>
    <p:sldLayoutId id="2147484984" r:id="rId7"/>
    <p:sldLayoutId id="2147484985" r:id="rId8"/>
    <p:sldLayoutId id="2147484986" r:id="rId9"/>
    <p:sldLayoutId id="2147484987" r:id="rId10"/>
    <p:sldLayoutId id="21474849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342946" algn="ctr" defTabSz="914522" rtl="0" fontAlgn="base">
        <a:spcBef>
          <a:spcPct val="0"/>
        </a:spcBef>
        <a:spcAft>
          <a:spcPct val="0"/>
        </a:spcAft>
        <a:defRPr sz="4400">
          <a:solidFill>
            <a:schemeClr val="tx2"/>
          </a:solidFill>
          <a:latin typeface="Arial" charset="0"/>
        </a:defRPr>
      </a:lvl6pPr>
      <a:lvl7pPr marL="685891" algn="ctr" defTabSz="914522" rtl="0" fontAlgn="base">
        <a:spcBef>
          <a:spcPct val="0"/>
        </a:spcBef>
        <a:spcAft>
          <a:spcPct val="0"/>
        </a:spcAft>
        <a:defRPr sz="4400">
          <a:solidFill>
            <a:schemeClr val="tx2"/>
          </a:solidFill>
          <a:latin typeface="Arial" charset="0"/>
        </a:defRPr>
      </a:lvl7pPr>
      <a:lvl8pPr marL="1028837" algn="ctr" defTabSz="914522" rtl="0" fontAlgn="base">
        <a:spcBef>
          <a:spcPct val="0"/>
        </a:spcBef>
        <a:spcAft>
          <a:spcPct val="0"/>
        </a:spcAft>
        <a:defRPr sz="4400">
          <a:solidFill>
            <a:schemeClr val="tx2"/>
          </a:solidFill>
          <a:latin typeface="Arial" charset="0"/>
        </a:defRPr>
      </a:lvl8pPr>
      <a:lvl9pPr marL="1371783" algn="ctr" defTabSz="914522"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400620" indent="-228630" algn="l" defTabSz="914522" rtl="0" fontAlgn="base">
        <a:spcBef>
          <a:spcPct val="20000"/>
        </a:spcBef>
        <a:spcAft>
          <a:spcPct val="0"/>
        </a:spcAft>
        <a:buChar char="»"/>
        <a:defRPr sz="2000">
          <a:solidFill>
            <a:schemeClr val="tx1"/>
          </a:solidFill>
          <a:latin typeface="+mn-lt"/>
        </a:defRPr>
      </a:lvl6pPr>
      <a:lvl7pPr marL="2743566" indent="-228630" algn="l" defTabSz="914522" rtl="0" fontAlgn="base">
        <a:spcBef>
          <a:spcPct val="20000"/>
        </a:spcBef>
        <a:spcAft>
          <a:spcPct val="0"/>
        </a:spcAft>
        <a:buChar char="»"/>
        <a:defRPr sz="2000">
          <a:solidFill>
            <a:schemeClr val="tx1"/>
          </a:solidFill>
          <a:latin typeface="+mn-lt"/>
        </a:defRPr>
      </a:lvl7pPr>
      <a:lvl8pPr marL="3086511" indent="-228630" algn="l" defTabSz="914522" rtl="0" fontAlgn="base">
        <a:spcBef>
          <a:spcPct val="20000"/>
        </a:spcBef>
        <a:spcAft>
          <a:spcPct val="0"/>
        </a:spcAft>
        <a:buChar char="»"/>
        <a:defRPr sz="2000">
          <a:solidFill>
            <a:schemeClr val="tx1"/>
          </a:solidFill>
          <a:latin typeface="+mn-lt"/>
        </a:defRPr>
      </a:lvl8pPr>
      <a:lvl9pPr marL="3429457" indent="-228630" algn="l" defTabSz="914522" rtl="0" fontAlgn="base">
        <a:spcBef>
          <a:spcPct val="20000"/>
        </a:spcBef>
        <a:spcAft>
          <a:spcPct val="0"/>
        </a:spcAft>
        <a:buChar char="»"/>
        <a:defRPr sz="2000">
          <a:solidFill>
            <a:schemeClr val="tx1"/>
          </a:solidFill>
          <a:latin typeface="+mn-lt"/>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ECD7579D-1DF1-4F32-B1D1-29E1EE2D408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ncbi.nlm.nih.gov/pubmed?term=Mazzuca%20MQ%5bAuthor%5d&amp;cauthor=true&amp;cauthor_uid=22484314"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oleObject" Target="../embeddings/oleObject4.bin"/><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6.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5800" y="1052737"/>
            <a:ext cx="7772400" cy="2016223"/>
          </a:xfrm>
        </p:spPr>
        <p:txBody>
          <a:bodyPr/>
          <a:lstStyle/>
          <a:p>
            <a:pPr eaLnBrk="1" hangingPunct="1"/>
            <a:r>
              <a:rPr lang="en-GB" sz="5400" dirty="0" smtClean="0">
                <a:solidFill>
                  <a:srgbClr val="FF0000"/>
                </a:solidFill>
                <a:latin typeface="Arial" pitchFamily="34" charset="0"/>
                <a:cs typeface="Arial" pitchFamily="34" charset="0"/>
              </a:rPr>
              <a:t>Endothelial </a:t>
            </a:r>
            <a:r>
              <a:rPr lang="en-GB" sz="5400" dirty="0" smtClean="0">
                <a:solidFill>
                  <a:srgbClr val="FF0000"/>
                </a:solidFill>
                <a:latin typeface="Arial" pitchFamily="34" charset="0"/>
                <a:cs typeface="Arial" pitchFamily="34" charset="0"/>
              </a:rPr>
              <a:t>function</a:t>
            </a:r>
            <a:endParaRPr lang="en-GB" sz="5400" dirty="0" smtClean="0">
              <a:latin typeface="Arial" pitchFamily="34" charset="0"/>
              <a:cs typeface="Arial" pitchFamily="34" charset="0"/>
            </a:endParaRPr>
          </a:p>
        </p:txBody>
      </p:sp>
      <p:sp>
        <p:nvSpPr>
          <p:cNvPr id="67587" name="Rectangle 3"/>
          <p:cNvSpPr>
            <a:spLocks noChangeArrowheads="1"/>
          </p:cNvSpPr>
          <p:nvPr/>
        </p:nvSpPr>
        <p:spPr bwMode="auto">
          <a:xfrm>
            <a:off x="2195736" y="3552111"/>
            <a:ext cx="4896544" cy="224676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endParaRPr lang="en-GB" sz="1200" dirty="0">
              <a:solidFill>
                <a:srgbClr val="1F497D"/>
              </a:solidFill>
              <a:latin typeface="Calibri" pitchFamily="34" charset="0"/>
              <a:ea typeface="Calibri" pitchFamily="34" charset="0"/>
            </a:endParaRPr>
          </a:p>
          <a:p>
            <a:pPr algn="ctr" eaLnBrk="0" hangingPunct="0">
              <a:defRPr/>
            </a:pPr>
            <a:r>
              <a:rPr lang="en-GB" sz="3200" dirty="0">
                <a:ea typeface="Calibri" pitchFamily="34" charset="0"/>
              </a:rPr>
              <a:t>Beata Wojciak-Stothard</a:t>
            </a:r>
          </a:p>
          <a:p>
            <a:pPr algn="ctr" eaLnBrk="0" hangingPunct="0">
              <a:defRPr/>
            </a:pPr>
            <a:endParaRPr lang="en-GB" sz="2400" dirty="0">
              <a:ea typeface="Calibri" pitchFamily="34" charset="0"/>
            </a:endParaRPr>
          </a:p>
          <a:p>
            <a:pPr algn="ctr" eaLnBrk="0" hangingPunct="0">
              <a:defRPr/>
            </a:pPr>
            <a:r>
              <a:rPr lang="en-GB" sz="2400" dirty="0">
                <a:ea typeface="Calibri" pitchFamily="34" charset="0"/>
              </a:rPr>
              <a:t>Department of Experimental Medicine and Toxicology</a:t>
            </a:r>
            <a:endParaRPr lang="en-GB" sz="2400" dirty="0"/>
          </a:p>
          <a:p>
            <a:pPr algn="ctr" eaLnBrk="0" hangingPunct="0">
              <a:defRPr/>
            </a:pPr>
            <a:r>
              <a:rPr lang="en-GB" sz="2400" dirty="0">
                <a:ea typeface="Calibri" pitchFamily="34" charset="0"/>
              </a:rPr>
              <a:t>Imperial College London</a:t>
            </a:r>
            <a:endParaRPr lang="en-GB"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2492896"/>
            <a:ext cx="5554726" cy="584775"/>
          </a:xfrm>
          <a:prstGeom prst="rect">
            <a:avLst/>
          </a:prstGeom>
          <a:noFill/>
        </p:spPr>
        <p:txBody>
          <a:bodyPr wrap="none" rtlCol="0">
            <a:spAutoFit/>
          </a:bodyPr>
          <a:lstStyle/>
          <a:p>
            <a:r>
              <a:rPr lang="en-GB" sz="3200" b="1" dirty="0" smtClean="0">
                <a:solidFill>
                  <a:srgbClr val="FF0000"/>
                </a:solidFill>
              </a:rPr>
              <a:t>Regulation of vascular tone</a:t>
            </a:r>
            <a:endParaRPr lang="en-GB" sz="32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2"/>
          <p:cNvSpPr>
            <a:spLocks noChangeArrowheads="1"/>
          </p:cNvSpPr>
          <p:nvPr/>
        </p:nvSpPr>
        <p:spPr bwMode="auto">
          <a:xfrm>
            <a:off x="2196975" y="1844402"/>
            <a:ext cx="4716463" cy="1081088"/>
          </a:xfrm>
          <a:prstGeom prst="roundRect">
            <a:avLst>
              <a:gd name="adj" fmla="val 12495"/>
            </a:avLst>
          </a:prstGeom>
          <a:solidFill>
            <a:schemeClr val="accent1">
              <a:lumMod val="20000"/>
              <a:lumOff val="80000"/>
            </a:schemeClr>
          </a:solidFill>
          <a:ln w="50800">
            <a:solidFill>
              <a:schemeClr val="hlink"/>
            </a:solidFill>
            <a:round/>
            <a:headEnd/>
            <a:tailEnd/>
          </a:ln>
        </p:spPr>
        <p:txBody>
          <a:bodyPr wrap="none" anchor="ctr"/>
          <a:lstStyle/>
          <a:p>
            <a:endParaRPr lang="en-US"/>
          </a:p>
        </p:txBody>
      </p:sp>
      <p:sp>
        <p:nvSpPr>
          <p:cNvPr id="4102" name="Text Box 5"/>
          <p:cNvSpPr txBox="1">
            <a:spLocks noChangeArrowheads="1"/>
          </p:cNvSpPr>
          <p:nvPr/>
        </p:nvSpPr>
        <p:spPr bwMode="auto">
          <a:xfrm>
            <a:off x="2520825" y="2276202"/>
            <a:ext cx="719138" cy="519113"/>
          </a:xfrm>
          <a:prstGeom prst="rect">
            <a:avLst/>
          </a:prstGeom>
          <a:noFill/>
          <a:ln w="9525">
            <a:noFill/>
            <a:miter lim="800000"/>
            <a:headEnd/>
            <a:tailEnd/>
          </a:ln>
        </p:spPr>
        <p:txBody>
          <a:bodyPr>
            <a:spAutoFit/>
          </a:bodyPr>
          <a:lstStyle/>
          <a:p>
            <a:pPr>
              <a:spcBef>
                <a:spcPct val="50000"/>
              </a:spcBef>
            </a:pPr>
            <a:r>
              <a:rPr lang="en-GB" sz="2800" b="1" dirty="0">
                <a:solidFill>
                  <a:srgbClr val="00CC66"/>
                </a:solidFill>
              </a:rPr>
              <a:t>NO</a:t>
            </a:r>
            <a:endParaRPr lang="en-US" sz="2800" b="1" dirty="0">
              <a:solidFill>
                <a:srgbClr val="00CC66"/>
              </a:solidFill>
            </a:endParaRPr>
          </a:p>
        </p:txBody>
      </p:sp>
      <p:sp>
        <p:nvSpPr>
          <p:cNvPr id="4103" name="Text Box 6"/>
          <p:cNvSpPr txBox="1">
            <a:spLocks noChangeArrowheads="1"/>
          </p:cNvSpPr>
          <p:nvPr/>
        </p:nvSpPr>
        <p:spPr bwMode="auto">
          <a:xfrm>
            <a:off x="3312988" y="2276202"/>
            <a:ext cx="1079500" cy="519113"/>
          </a:xfrm>
          <a:prstGeom prst="rect">
            <a:avLst/>
          </a:prstGeom>
          <a:noFill/>
          <a:ln w="9525">
            <a:noFill/>
            <a:miter lim="800000"/>
            <a:headEnd/>
            <a:tailEnd/>
          </a:ln>
        </p:spPr>
        <p:txBody>
          <a:bodyPr>
            <a:spAutoFit/>
          </a:bodyPr>
          <a:lstStyle/>
          <a:p>
            <a:pPr>
              <a:spcBef>
                <a:spcPct val="50000"/>
              </a:spcBef>
            </a:pPr>
            <a:r>
              <a:rPr lang="en-GB" sz="2800" b="1" dirty="0">
                <a:solidFill>
                  <a:srgbClr val="00CC66"/>
                </a:solidFill>
              </a:rPr>
              <a:t>PGI</a:t>
            </a:r>
            <a:r>
              <a:rPr lang="en-GB" sz="2800" b="1" baseline="-25000" dirty="0">
                <a:solidFill>
                  <a:srgbClr val="00CC66"/>
                </a:solidFill>
              </a:rPr>
              <a:t>2</a:t>
            </a:r>
            <a:endParaRPr lang="en-US" sz="2800" b="1" baseline="-25000" dirty="0">
              <a:solidFill>
                <a:srgbClr val="00CC66"/>
              </a:solidFill>
            </a:endParaRPr>
          </a:p>
        </p:txBody>
      </p:sp>
      <p:sp>
        <p:nvSpPr>
          <p:cNvPr id="4104" name="Text Box 7"/>
          <p:cNvSpPr txBox="1">
            <a:spLocks noChangeArrowheads="1"/>
          </p:cNvSpPr>
          <p:nvPr/>
        </p:nvSpPr>
        <p:spPr bwMode="auto">
          <a:xfrm>
            <a:off x="5256088" y="2276202"/>
            <a:ext cx="1188120" cy="523220"/>
          </a:xfrm>
          <a:prstGeom prst="rect">
            <a:avLst/>
          </a:prstGeom>
          <a:noFill/>
          <a:ln w="9525">
            <a:noFill/>
            <a:miter lim="800000"/>
            <a:headEnd/>
            <a:tailEnd/>
          </a:ln>
        </p:spPr>
        <p:txBody>
          <a:bodyPr wrap="square">
            <a:spAutoFit/>
          </a:bodyPr>
          <a:lstStyle/>
          <a:p>
            <a:pPr>
              <a:spcBef>
                <a:spcPct val="50000"/>
              </a:spcBef>
            </a:pPr>
            <a:r>
              <a:rPr lang="en-GB" sz="2800" dirty="0" smtClean="0">
                <a:solidFill>
                  <a:srgbClr val="FF3788"/>
                </a:solidFill>
              </a:rPr>
              <a:t>ET-1</a:t>
            </a:r>
            <a:endParaRPr lang="en-US" sz="2800" dirty="0">
              <a:solidFill>
                <a:srgbClr val="FF3788"/>
              </a:solidFill>
            </a:endParaRPr>
          </a:p>
        </p:txBody>
      </p:sp>
      <p:sp>
        <p:nvSpPr>
          <p:cNvPr id="4108" name="Text Box 11"/>
          <p:cNvSpPr txBox="1">
            <a:spLocks noChangeArrowheads="1"/>
          </p:cNvSpPr>
          <p:nvPr/>
        </p:nvSpPr>
        <p:spPr bwMode="auto">
          <a:xfrm>
            <a:off x="2339752" y="221739"/>
            <a:ext cx="5580261" cy="830997"/>
          </a:xfrm>
          <a:prstGeom prst="rect">
            <a:avLst/>
          </a:prstGeom>
          <a:noFill/>
          <a:ln w="9525">
            <a:noFill/>
            <a:miter lim="800000"/>
            <a:headEnd/>
            <a:tailEnd/>
          </a:ln>
        </p:spPr>
        <p:txBody>
          <a:bodyPr wrap="square">
            <a:spAutoFit/>
          </a:bodyPr>
          <a:lstStyle/>
          <a:p>
            <a:pPr>
              <a:spcBef>
                <a:spcPct val="50000"/>
              </a:spcBef>
            </a:pPr>
            <a:r>
              <a:rPr lang="en-GB" sz="2400" b="1" dirty="0"/>
              <a:t>Normal is a balance between relaxation and vasoconstriction</a:t>
            </a:r>
            <a:endParaRPr lang="en-US" sz="2400" b="1" dirty="0"/>
          </a:p>
        </p:txBody>
      </p:sp>
      <p:sp>
        <p:nvSpPr>
          <p:cNvPr id="4109" name="AutoShape 12"/>
          <p:cNvSpPr>
            <a:spLocks noChangeArrowheads="1"/>
          </p:cNvSpPr>
          <p:nvPr/>
        </p:nvSpPr>
        <p:spPr bwMode="auto">
          <a:xfrm>
            <a:off x="2665288" y="2925490"/>
            <a:ext cx="444500" cy="520700"/>
          </a:xfrm>
          <a:prstGeom prst="downArrow">
            <a:avLst>
              <a:gd name="adj1" fmla="val 50000"/>
              <a:gd name="adj2" fmla="val 58577"/>
            </a:avLst>
          </a:prstGeom>
          <a:solidFill>
            <a:srgbClr val="00B050"/>
          </a:solidFill>
          <a:ln w="12700">
            <a:solidFill>
              <a:schemeClr val="bg1"/>
            </a:solidFill>
            <a:miter lim="800000"/>
            <a:headEnd/>
            <a:tailEnd/>
          </a:ln>
        </p:spPr>
        <p:txBody>
          <a:bodyPr wrap="none" anchor="ctr"/>
          <a:lstStyle/>
          <a:p>
            <a:pPr algn="ctr"/>
            <a:endParaRPr lang="en-US">
              <a:solidFill>
                <a:srgbClr val="3366FF"/>
              </a:solidFill>
            </a:endParaRPr>
          </a:p>
        </p:txBody>
      </p:sp>
      <p:sp>
        <p:nvSpPr>
          <p:cNvPr id="4110" name="AutoShape 13"/>
          <p:cNvSpPr>
            <a:spLocks noChangeArrowheads="1"/>
          </p:cNvSpPr>
          <p:nvPr/>
        </p:nvSpPr>
        <p:spPr bwMode="auto">
          <a:xfrm>
            <a:off x="3384425" y="2925490"/>
            <a:ext cx="444500" cy="520700"/>
          </a:xfrm>
          <a:prstGeom prst="downArrow">
            <a:avLst>
              <a:gd name="adj1" fmla="val 50000"/>
              <a:gd name="adj2" fmla="val 58577"/>
            </a:avLst>
          </a:prstGeom>
          <a:solidFill>
            <a:srgbClr val="00B050"/>
          </a:solidFill>
          <a:ln w="12700">
            <a:solidFill>
              <a:schemeClr val="bg1"/>
            </a:solidFill>
            <a:miter lim="800000"/>
            <a:headEnd/>
            <a:tailEnd/>
          </a:ln>
        </p:spPr>
        <p:txBody>
          <a:bodyPr wrap="none" anchor="ctr"/>
          <a:lstStyle/>
          <a:p>
            <a:endParaRPr lang="en-US"/>
          </a:p>
        </p:txBody>
      </p:sp>
      <p:sp>
        <p:nvSpPr>
          <p:cNvPr id="4111" name="AutoShape 14"/>
          <p:cNvSpPr>
            <a:spLocks noChangeArrowheads="1"/>
          </p:cNvSpPr>
          <p:nvPr/>
        </p:nvSpPr>
        <p:spPr bwMode="auto">
          <a:xfrm>
            <a:off x="5329113" y="2925490"/>
            <a:ext cx="444500" cy="520700"/>
          </a:xfrm>
          <a:prstGeom prst="downArrow">
            <a:avLst>
              <a:gd name="adj1" fmla="val 50000"/>
              <a:gd name="adj2" fmla="val 58577"/>
            </a:avLst>
          </a:prstGeom>
          <a:solidFill>
            <a:srgbClr val="FF6699"/>
          </a:solidFill>
          <a:ln w="12700">
            <a:solidFill>
              <a:schemeClr val="bg1"/>
            </a:solidFill>
            <a:miter lim="800000"/>
            <a:headEnd/>
            <a:tailEnd/>
          </a:ln>
        </p:spPr>
        <p:txBody>
          <a:bodyPr wrap="none" anchor="ctr"/>
          <a:lstStyle/>
          <a:p>
            <a:endParaRPr lang="en-US"/>
          </a:p>
        </p:txBody>
      </p:sp>
      <p:grpSp>
        <p:nvGrpSpPr>
          <p:cNvPr id="2" name="Group 15"/>
          <p:cNvGrpSpPr>
            <a:grpSpLocks/>
          </p:cNvGrpSpPr>
          <p:nvPr/>
        </p:nvGrpSpPr>
        <p:grpSpPr bwMode="auto">
          <a:xfrm>
            <a:off x="3024063" y="3789090"/>
            <a:ext cx="2735262" cy="1655762"/>
            <a:chOff x="912" y="1152"/>
            <a:chExt cx="3792" cy="2836"/>
          </a:xfrm>
        </p:grpSpPr>
        <p:graphicFrame>
          <p:nvGraphicFramePr>
            <p:cNvPr id="4098" name="Object 2"/>
            <p:cNvGraphicFramePr>
              <a:graphicFrameLocks noChangeAspect="1"/>
            </p:cNvGraphicFramePr>
            <p:nvPr/>
          </p:nvGraphicFramePr>
          <p:xfrm>
            <a:off x="912" y="1152"/>
            <a:ext cx="3649" cy="2836"/>
          </p:xfrm>
          <a:graphic>
            <a:graphicData uri="http://schemas.openxmlformats.org/presentationml/2006/ole">
              <mc:AlternateContent xmlns:mc="http://schemas.openxmlformats.org/markup-compatibility/2006">
                <mc:Choice xmlns:v="urn:schemas-microsoft-com:vml" Requires="v">
                  <p:oleObj spid="_x0000_s44035" name="Image" r:id="rId4" imgW="1829217" imgH="1461348" progId="">
                    <p:embed/>
                  </p:oleObj>
                </mc:Choice>
                <mc:Fallback>
                  <p:oleObj name="Image" r:id="rId4" imgW="1829217" imgH="1461348"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1152"/>
                          <a:ext cx="3649" cy="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4" name="Text Box 17"/>
            <p:cNvSpPr txBox="1">
              <a:spLocks noChangeArrowheads="1"/>
            </p:cNvSpPr>
            <p:nvPr/>
          </p:nvSpPr>
          <p:spPr bwMode="auto">
            <a:xfrm>
              <a:off x="1154" y="1682"/>
              <a:ext cx="1294" cy="783"/>
            </a:xfrm>
            <a:prstGeom prst="rect">
              <a:avLst/>
            </a:prstGeom>
            <a:noFill/>
            <a:ln w="9525">
              <a:noFill/>
              <a:miter lim="800000"/>
              <a:headEnd/>
              <a:tailEnd/>
            </a:ln>
          </p:spPr>
          <p:txBody>
            <a:bodyPr>
              <a:spAutoFit/>
            </a:bodyPr>
            <a:lstStyle/>
            <a:p>
              <a:pPr eaLnBrk="0" hangingPunct="0">
                <a:spcBef>
                  <a:spcPct val="50000"/>
                </a:spcBef>
              </a:pPr>
              <a:endParaRPr lang="en-US" sz="2400">
                <a:solidFill>
                  <a:schemeClr val="accent2"/>
                </a:solidFill>
              </a:endParaRPr>
            </a:p>
          </p:txBody>
        </p:sp>
        <p:sp>
          <p:nvSpPr>
            <p:cNvPr id="4125" name="Text Box 18"/>
            <p:cNvSpPr txBox="1">
              <a:spLocks noChangeArrowheads="1"/>
            </p:cNvSpPr>
            <p:nvPr/>
          </p:nvSpPr>
          <p:spPr bwMode="auto">
            <a:xfrm>
              <a:off x="2928" y="1682"/>
              <a:ext cx="1776" cy="783"/>
            </a:xfrm>
            <a:prstGeom prst="rect">
              <a:avLst/>
            </a:prstGeom>
            <a:noFill/>
            <a:ln w="9525">
              <a:noFill/>
              <a:miter lim="800000"/>
              <a:headEnd/>
              <a:tailEnd/>
            </a:ln>
          </p:spPr>
          <p:txBody>
            <a:bodyPr>
              <a:spAutoFit/>
            </a:bodyPr>
            <a:lstStyle/>
            <a:p>
              <a:pPr eaLnBrk="0" hangingPunct="0">
                <a:spcBef>
                  <a:spcPct val="50000"/>
                </a:spcBef>
              </a:pPr>
              <a:endParaRPr lang="en-US" sz="2400"/>
            </a:p>
          </p:txBody>
        </p:sp>
      </p:grpSp>
      <p:sp>
        <p:nvSpPr>
          <p:cNvPr id="4113" name="Oval 19"/>
          <p:cNvSpPr>
            <a:spLocks noChangeArrowheads="1"/>
          </p:cNvSpPr>
          <p:nvPr/>
        </p:nvSpPr>
        <p:spPr bwMode="auto">
          <a:xfrm>
            <a:off x="2196975" y="3428727"/>
            <a:ext cx="4356100" cy="647700"/>
          </a:xfrm>
          <a:prstGeom prst="ellipse">
            <a:avLst/>
          </a:prstGeom>
          <a:solidFill>
            <a:srgbClr val="F55178"/>
          </a:solidFill>
          <a:ln w="38100">
            <a:solidFill>
              <a:srgbClr val="F22858"/>
            </a:solidFill>
            <a:round/>
            <a:headEnd/>
            <a:tailEnd/>
          </a:ln>
        </p:spPr>
        <p:txBody>
          <a:bodyPr wrap="none" anchor="ctr"/>
          <a:lstStyle/>
          <a:p>
            <a:endParaRPr lang="en-US"/>
          </a:p>
        </p:txBody>
      </p:sp>
      <p:sp>
        <p:nvSpPr>
          <p:cNvPr id="4114" name="Rectangle 20"/>
          <p:cNvSpPr>
            <a:spLocks noChangeArrowheads="1"/>
          </p:cNvSpPr>
          <p:nvPr/>
        </p:nvSpPr>
        <p:spPr bwMode="auto">
          <a:xfrm>
            <a:off x="2447800" y="5517877"/>
            <a:ext cx="1728788" cy="358775"/>
          </a:xfrm>
          <a:prstGeom prst="rect">
            <a:avLst/>
          </a:prstGeom>
          <a:solidFill>
            <a:schemeClr val="bg1"/>
          </a:solidFill>
          <a:ln w="25400">
            <a:solidFill>
              <a:schemeClr val="tx1"/>
            </a:solidFill>
            <a:miter lim="800000"/>
            <a:headEnd/>
            <a:tailEnd/>
          </a:ln>
        </p:spPr>
        <p:txBody>
          <a:bodyPr wrap="none" lIns="90488" tIns="44450" rIns="90488" bIns="44450" anchor="ctr"/>
          <a:lstStyle/>
          <a:p>
            <a:pPr algn="ctr" eaLnBrk="0" hangingPunct="0"/>
            <a:r>
              <a:rPr lang="en-US" b="1" dirty="0">
                <a:solidFill>
                  <a:srgbClr val="0070C0"/>
                </a:solidFill>
              </a:rPr>
              <a:t>Relaxation</a:t>
            </a:r>
          </a:p>
        </p:txBody>
      </p:sp>
      <p:sp>
        <p:nvSpPr>
          <p:cNvPr id="4115" name="Text Box 21"/>
          <p:cNvSpPr txBox="1">
            <a:spLocks noChangeArrowheads="1"/>
          </p:cNvSpPr>
          <p:nvPr/>
        </p:nvSpPr>
        <p:spPr bwMode="auto">
          <a:xfrm>
            <a:off x="4463925" y="5517877"/>
            <a:ext cx="1512888" cy="366713"/>
          </a:xfrm>
          <a:prstGeom prst="rect">
            <a:avLst/>
          </a:prstGeom>
          <a:solidFill>
            <a:schemeClr val="bg1"/>
          </a:solidFill>
          <a:ln w="28575">
            <a:solidFill>
              <a:schemeClr val="tx1"/>
            </a:solidFill>
            <a:miter lim="800000"/>
            <a:headEnd/>
            <a:tailEnd/>
          </a:ln>
        </p:spPr>
        <p:txBody>
          <a:bodyPr>
            <a:spAutoFit/>
          </a:bodyPr>
          <a:lstStyle/>
          <a:p>
            <a:pPr>
              <a:spcBef>
                <a:spcPct val="50000"/>
              </a:spcBef>
            </a:pPr>
            <a:r>
              <a:rPr lang="en-GB" b="1" dirty="0">
                <a:solidFill>
                  <a:srgbClr val="FF0000"/>
                </a:solidFill>
              </a:rPr>
              <a:t>Contraction</a:t>
            </a:r>
            <a:endParaRPr lang="en-US" b="1" dirty="0">
              <a:solidFill>
                <a:srgbClr val="FF0000"/>
              </a:solidFill>
            </a:endParaRPr>
          </a:p>
        </p:txBody>
      </p:sp>
      <p:sp>
        <p:nvSpPr>
          <p:cNvPr id="4116" name="Rectangle 22"/>
          <p:cNvSpPr>
            <a:spLocks noChangeArrowheads="1"/>
          </p:cNvSpPr>
          <p:nvPr/>
        </p:nvSpPr>
        <p:spPr bwMode="auto">
          <a:xfrm>
            <a:off x="2592263" y="3573190"/>
            <a:ext cx="792162" cy="338137"/>
          </a:xfrm>
          <a:prstGeom prst="rect">
            <a:avLst/>
          </a:prstGeom>
          <a:solidFill>
            <a:schemeClr val="bg1"/>
          </a:solidFill>
          <a:ln w="12700">
            <a:solidFill>
              <a:schemeClr val="tx1"/>
            </a:solidFill>
            <a:miter lim="800000"/>
            <a:headEnd/>
            <a:tailEnd/>
          </a:ln>
        </p:spPr>
        <p:txBody>
          <a:bodyPr wrap="none" lIns="90488" tIns="44450" rIns="90488" bIns="44450" anchor="ctr"/>
          <a:lstStyle/>
          <a:p>
            <a:pPr algn="ctr" eaLnBrk="0" hangingPunct="0"/>
            <a:r>
              <a:rPr lang="en-US" sz="2000" dirty="0" err="1">
                <a:solidFill>
                  <a:schemeClr val="hlink"/>
                </a:solidFill>
              </a:rPr>
              <a:t>cGMP</a:t>
            </a:r>
            <a:endParaRPr lang="en-US" sz="2000" dirty="0">
              <a:solidFill>
                <a:schemeClr val="hlink"/>
              </a:solidFill>
            </a:endParaRPr>
          </a:p>
        </p:txBody>
      </p:sp>
      <p:sp>
        <p:nvSpPr>
          <p:cNvPr id="4117" name="Rectangle 23"/>
          <p:cNvSpPr>
            <a:spLocks noChangeArrowheads="1"/>
          </p:cNvSpPr>
          <p:nvPr/>
        </p:nvSpPr>
        <p:spPr bwMode="auto">
          <a:xfrm>
            <a:off x="3455863" y="3573190"/>
            <a:ext cx="792162" cy="338137"/>
          </a:xfrm>
          <a:prstGeom prst="rect">
            <a:avLst/>
          </a:prstGeom>
          <a:solidFill>
            <a:schemeClr val="bg1"/>
          </a:solidFill>
          <a:ln w="12700">
            <a:solidFill>
              <a:schemeClr val="tx1"/>
            </a:solidFill>
            <a:miter lim="800000"/>
            <a:headEnd/>
            <a:tailEnd/>
          </a:ln>
        </p:spPr>
        <p:txBody>
          <a:bodyPr wrap="none" lIns="90488" tIns="44450" rIns="90488" bIns="44450" anchor="ctr"/>
          <a:lstStyle/>
          <a:p>
            <a:pPr algn="ctr" eaLnBrk="0" hangingPunct="0"/>
            <a:r>
              <a:rPr lang="en-US" sz="2000">
                <a:solidFill>
                  <a:schemeClr val="hlink"/>
                </a:solidFill>
              </a:rPr>
              <a:t>cAMP</a:t>
            </a:r>
          </a:p>
        </p:txBody>
      </p:sp>
      <p:sp>
        <p:nvSpPr>
          <p:cNvPr id="4118" name="Rectangle 24"/>
          <p:cNvSpPr>
            <a:spLocks noChangeArrowheads="1"/>
          </p:cNvSpPr>
          <p:nvPr/>
        </p:nvSpPr>
        <p:spPr bwMode="auto">
          <a:xfrm>
            <a:off x="3455863" y="1917427"/>
            <a:ext cx="1898650" cy="366713"/>
          </a:xfrm>
          <a:prstGeom prst="rect">
            <a:avLst/>
          </a:prstGeom>
          <a:noFill/>
          <a:ln w="9525">
            <a:noFill/>
            <a:miter lim="800000"/>
            <a:headEnd/>
            <a:tailEnd/>
          </a:ln>
        </p:spPr>
        <p:txBody>
          <a:bodyPr wrap="none">
            <a:spAutoFit/>
          </a:bodyPr>
          <a:lstStyle/>
          <a:p>
            <a:pPr eaLnBrk="0" hangingPunct="0"/>
            <a:r>
              <a:rPr lang="en-US" b="1"/>
              <a:t>Endothelial Cell</a:t>
            </a:r>
          </a:p>
        </p:txBody>
      </p:sp>
      <p:sp>
        <p:nvSpPr>
          <p:cNvPr id="4119" name="Rectangle 25"/>
          <p:cNvSpPr>
            <a:spLocks noChangeArrowheads="1"/>
          </p:cNvSpPr>
          <p:nvPr/>
        </p:nvSpPr>
        <p:spPr bwMode="auto">
          <a:xfrm>
            <a:off x="4392488" y="3500165"/>
            <a:ext cx="4572000" cy="1008062"/>
          </a:xfrm>
          <a:prstGeom prst="rect">
            <a:avLst/>
          </a:prstGeom>
          <a:noFill/>
          <a:ln w="9525">
            <a:noFill/>
            <a:miter lim="800000"/>
            <a:headEnd/>
            <a:tailEnd/>
          </a:ln>
        </p:spPr>
        <p:txBody>
          <a:bodyPr>
            <a:spAutoFit/>
          </a:bodyPr>
          <a:lstStyle/>
          <a:p>
            <a:pPr eaLnBrk="0" hangingPunct="0">
              <a:spcBef>
                <a:spcPct val="50000"/>
              </a:spcBef>
            </a:pPr>
            <a:r>
              <a:rPr lang="en-US" b="1" dirty="0"/>
              <a:t>Smooth Muscle </a:t>
            </a:r>
          </a:p>
          <a:p>
            <a:pPr eaLnBrk="0" latinLnBrk="1" hangingPunct="0">
              <a:spcBef>
                <a:spcPct val="50000"/>
              </a:spcBef>
            </a:pPr>
            <a:endParaRPr lang="en-US" sz="2800" b="1" dirty="0">
              <a:solidFill>
                <a:schemeClr val="accent2"/>
              </a:solidFill>
            </a:endParaRPr>
          </a:p>
        </p:txBody>
      </p:sp>
      <p:sp>
        <p:nvSpPr>
          <p:cNvPr id="4120" name="Text Box 26"/>
          <p:cNvSpPr txBox="1">
            <a:spLocks noChangeArrowheads="1"/>
          </p:cNvSpPr>
          <p:nvPr/>
        </p:nvSpPr>
        <p:spPr bwMode="auto">
          <a:xfrm>
            <a:off x="3528888" y="6021115"/>
            <a:ext cx="1727200" cy="514350"/>
          </a:xfrm>
          <a:prstGeom prst="rect">
            <a:avLst/>
          </a:prstGeom>
          <a:solidFill>
            <a:schemeClr val="bg1"/>
          </a:solidFill>
          <a:ln w="57150">
            <a:solidFill>
              <a:schemeClr val="tx1"/>
            </a:solidFill>
            <a:miter lim="800000"/>
            <a:headEnd/>
            <a:tailEnd/>
          </a:ln>
        </p:spPr>
        <p:txBody>
          <a:bodyPr>
            <a:spAutoFit/>
          </a:bodyPr>
          <a:lstStyle/>
          <a:p>
            <a:pPr>
              <a:spcBef>
                <a:spcPct val="50000"/>
              </a:spcBef>
            </a:pPr>
            <a:r>
              <a:rPr lang="en-GB"/>
              <a:t> </a:t>
            </a:r>
            <a:r>
              <a:rPr lang="en-GB" sz="2400">
                <a:solidFill>
                  <a:srgbClr val="4C5FBE"/>
                </a:solidFill>
              </a:rPr>
              <a:t>In balance</a:t>
            </a:r>
            <a:endParaRPr lang="en-US" sz="2400">
              <a:solidFill>
                <a:srgbClr val="4C5FB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0288" y="516736"/>
            <a:ext cx="6578468" cy="523220"/>
          </a:xfrm>
          <a:prstGeom prst="rect">
            <a:avLst/>
          </a:prstGeom>
          <a:noFill/>
        </p:spPr>
        <p:txBody>
          <a:bodyPr wrap="none" rtlCol="0">
            <a:spAutoFit/>
          </a:bodyPr>
          <a:lstStyle/>
          <a:p>
            <a:r>
              <a:rPr lang="en-GB" sz="2800" b="1" dirty="0" smtClean="0"/>
              <a:t>Endothelial mediators: </a:t>
            </a:r>
            <a:r>
              <a:rPr lang="en-GB" sz="2800" b="1" dirty="0" err="1" smtClean="0"/>
              <a:t>Vasorelaxants</a:t>
            </a:r>
            <a:endParaRPr lang="en-GB" sz="2800" b="1" dirty="0"/>
          </a:p>
        </p:txBody>
      </p:sp>
      <p:sp>
        <p:nvSpPr>
          <p:cNvPr id="6" name="TextBox 5"/>
          <p:cNvSpPr txBox="1"/>
          <p:nvPr/>
        </p:nvSpPr>
        <p:spPr>
          <a:xfrm>
            <a:off x="693816" y="1380832"/>
            <a:ext cx="7622600" cy="3877985"/>
          </a:xfrm>
          <a:prstGeom prst="rect">
            <a:avLst/>
          </a:prstGeom>
          <a:noFill/>
        </p:spPr>
        <p:txBody>
          <a:bodyPr wrap="none" rtlCol="0">
            <a:spAutoFit/>
          </a:bodyPr>
          <a:lstStyle/>
          <a:p>
            <a:r>
              <a:rPr lang="en-GB" sz="2400" b="1" dirty="0" smtClean="0"/>
              <a:t>Nitric oxide (NO)</a:t>
            </a:r>
          </a:p>
          <a:p>
            <a:pPr>
              <a:buFontTx/>
              <a:buChar char="-"/>
            </a:pPr>
            <a:r>
              <a:rPr lang="en-GB" dirty="0" smtClean="0"/>
              <a:t>vasodilator produced from L-</a:t>
            </a:r>
            <a:r>
              <a:rPr lang="en-GB" dirty="0" err="1" smtClean="0"/>
              <a:t>arginine</a:t>
            </a:r>
            <a:r>
              <a:rPr lang="en-GB" dirty="0" smtClean="0"/>
              <a:t> by NOS (</a:t>
            </a:r>
            <a:r>
              <a:rPr lang="en-GB" dirty="0" err="1" smtClean="0"/>
              <a:t>eNOS</a:t>
            </a:r>
            <a:r>
              <a:rPr lang="en-GB" dirty="0" smtClean="0"/>
              <a:t>, </a:t>
            </a:r>
            <a:r>
              <a:rPr lang="en-GB" dirty="0" err="1" smtClean="0"/>
              <a:t>iNOS</a:t>
            </a:r>
            <a:r>
              <a:rPr lang="en-GB" dirty="0" smtClean="0"/>
              <a:t> and </a:t>
            </a:r>
            <a:r>
              <a:rPr lang="en-GB" dirty="0" err="1" smtClean="0"/>
              <a:t>nNOS</a:t>
            </a:r>
            <a:r>
              <a:rPr lang="en-GB" dirty="0" smtClean="0"/>
              <a:t>).</a:t>
            </a:r>
          </a:p>
          <a:p>
            <a:r>
              <a:rPr lang="en-GB" dirty="0" smtClean="0"/>
              <a:t>  Inhibitor of inflammation and platelet adhesion</a:t>
            </a:r>
          </a:p>
          <a:p>
            <a:endParaRPr lang="en-GB" sz="2400" b="1" dirty="0" smtClean="0"/>
          </a:p>
          <a:p>
            <a:r>
              <a:rPr lang="en-GB" sz="2400" b="1" dirty="0" err="1" smtClean="0"/>
              <a:t>Prostacyclin</a:t>
            </a:r>
            <a:r>
              <a:rPr lang="en-GB" sz="2400" b="1" dirty="0" smtClean="0"/>
              <a:t> (PGI</a:t>
            </a:r>
            <a:r>
              <a:rPr lang="en-GB" sz="2400" b="1" baseline="-25000" dirty="0" smtClean="0"/>
              <a:t>2</a:t>
            </a:r>
            <a:r>
              <a:rPr lang="en-GB" sz="2400" b="1" dirty="0" smtClean="0"/>
              <a:t>)</a:t>
            </a:r>
          </a:p>
          <a:p>
            <a:r>
              <a:rPr lang="en-GB" dirty="0" smtClean="0"/>
              <a:t>-produced by endothelial and smooth muscle cells from </a:t>
            </a:r>
            <a:r>
              <a:rPr lang="en-GB" dirty="0" err="1" smtClean="0"/>
              <a:t>arachidonic</a:t>
            </a:r>
            <a:r>
              <a:rPr lang="en-GB" dirty="0" smtClean="0"/>
              <a:t> acid </a:t>
            </a:r>
          </a:p>
          <a:p>
            <a:r>
              <a:rPr lang="en-GB" dirty="0" smtClean="0"/>
              <a:t>by </a:t>
            </a:r>
            <a:r>
              <a:rPr lang="en-GB" dirty="0" err="1" smtClean="0"/>
              <a:t>cyclooxygenase</a:t>
            </a:r>
            <a:r>
              <a:rPr lang="en-GB" dirty="0" smtClean="0"/>
              <a:t> (COX) enzymes, NO-independent vasodilator</a:t>
            </a:r>
          </a:p>
          <a:p>
            <a:r>
              <a:rPr lang="en-GB" dirty="0" smtClean="0"/>
              <a:t>Inhibits blood coagulation by inhibiting platelet aggregation</a:t>
            </a:r>
          </a:p>
          <a:p>
            <a:endParaRPr lang="en-GB" sz="2400" dirty="0" smtClean="0"/>
          </a:p>
          <a:p>
            <a:r>
              <a:rPr lang="en-GB" sz="2400" b="1" dirty="0" err="1" smtClean="0"/>
              <a:t>Natriuretic</a:t>
            </a:r>
            <a:r>
              <a:rPr lang="en-GB" sz="2400" b="1" dirty="0" smtClean="0"/>
              <a:t> peptides</a:t>
            </a:r>
          </a:p>
          <a:p>
            <a:r>
              <a:rPr lang="en-GB" dirty="0" smtClean="0"/>
              <a:t>-</a:t>
            </a:r>
            <a:r>
              <a:rPr lang="en-GB" dirty="0" err="1" smtClean="0"/>
              <a:t>atrial</a:t>
            </a:r>
            <a:r>
              <a:rPr lang="en-GB" dirty="0" smtClean="0"/>
              <a:t> </a:t>
            </a:r>
            <a:r>
              <a:rPr lang="en-GB" dirty="0" err="1" smtClean="0"/>
              <a:t>natriuretic</a:t>
            </a:r>
            <a:r>
              <a:rPr lang="en-GB" dirty="0" smtClean="0"/>
              <a:t> peptide (ANP), brain </a:t>
            </a:r>
            <a:r>
              <a:rPr lang="en-GB" dirty="0" err="1" smtClean="0"/>
              <a:t>natruiretic</a:t>
            </a:r>
            <a:r>
              <a:rPr lang="en-GB" dirty="0" smtClean="0"/>
              <a:t> peptide (BNP) and cell </a:t>
            </a:r>
          </a:p>
          <a:p>
            <a:r>
              <a:rPr lang="en-GB" dirty="0" smtClean="0"/>
              <a:t>  </a:t>
            </a:r>
            <a:r>
              <a:rPr lang="en-GB" dirty="0" err="1" smtClean="0"/>
              <a:t>natriuretic</a:t>
            </a:r>
            <a:r>
              <a:rPr lang="en-GB" dirty="0" smtClean="0"/>
              <a:t> peptide (CNP) have NO-independent, </a:t>
            </a:r>
            <a:r>
              <a:rPr lang="en-GB" dirty="0" err="1" smtClean="0"/>
              <a:t>vasodilatory</a:t>
            </a:r>
            <a:r>
              <a:rPr lang="en-GB" dirty="0" smtClean="0"/>
              <a:t> effect</a:t>
            </a:r>
          </a:p>
        </p:txBody>
      </p:sp>
      <p:sp>
        <p:nvSpPr>
          <p:cNvPr id="9" name="Oval 8"/>
          <p:cNvSpPr/>
          <p:nvPr/>
        </p:nvSpPr>
        <p:spPr>
          <a:xfrm>
            <a:off x="251520" y="148478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23528" y="278092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23528" y="436510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
          <p:cNvSpPr txBox="1">
            <a:spLocks noChangeArrowheads="1"/>
          </p:cNvSpPr>
          <p:nvPr/>
        </p:nvSpPr>
        <p:spPr bwMode="auto">
          <a:xfrm>
            <a:off x="179512" y="404664"/>
            <a:ext cx="7772400" cy="1143000"/>
          </a:xfrm>
          <a:prstGeom prst="rect">
            <a:avLst/>
          </a:prstGeom>
          <a:noFill/>
          <a:ln w="9525">
            <a:noFill/>
            <a:miter lim="800000"/>
            <a:headEnd/>
            <a:tailEnd/>
          </a:ln>
        </p:spPr>
        <p:txBody>
          <a:bodyPr anchor="ctr"/>
          <a:lstStyle/>
          <a:p>
            <a:pPr algn="ctr">
              <a:defRPr/>
            </a:pPr>
            <a:r>
              <a:rPr lang="en-GB" sz="2800" b="1" kern="0" dirty="0">
                <a:ea typeface="+mj-ea"/>
              </a:rPr>
              <a:t>Nitric oxide </a:t>
            </a:r>
            <a:r>
              <a:rPr lang="en-GB" sz="2800" b="1" kern="0" dirty="0" smtClean="0">
                <a:ea typeface="+mj-ea"/>
              </a:rPr>
              <a:t>signalling</a:t>
            </a:r>
            <a:endParaRPr lang="en-GB" sz="2800" b="1" kern="0" dirty="0">
              <a:ea typeface="+mj-ea"/>
            </a:endParaRPr>
          </a:p>
        </p:txBody>
      </p:sp>
      <p:sp>
        <p:nvSpPr>
          <p:cNvPr id="53" name="Content Placeholder 2"/>
          <p:cNvSpPr txBox="1">
            <a:spLocks/>
          </p:cNvSpPr>
          <p:nvPr/>
        </p:nvSpPr>
        <p:spPr bwMode="auto">
          <a:xfrm>
            <a:off x="467419" y="404664"/>
            <a:ext cx="9001125" cy="2043113"/>
          </a:xfrm>
          <a:prstGeom prst="rect">
            <a:avLst/>
          </a:prstGeom>
          <a:noFill/>
          <a:ln w="9525">
            <a:noFill/>
            <a:miter lim="800000"/>
            <a:headEnd/>
            <a:tailEnd/>
          </a:ln>
        </p:spPr>
        <p:txBody>
          <a:bodyPr/>
          <a:lstStyle/>
          <a:p>
            <a:pPr eaLnBrk="0" hangingPunct="0">
              <a:spcBef>
                <a:spcPct val="20000"/>
              </a:spcBef>
              <a:defRPr/>
            </a:pPr>
            <a:endParaRPr lang="en-GB" sz="2000" kern="0" dirty="0" smtClean="0">
              <a:latin typeface="+mn-lt"/>
              <a:cs typeface="+mn-cs"/>
            </a:endParaRPr>
          </a:p>
          <a:p>
            <a:pPr eaLnBrk="0" hangingPunct="0">
              <a:spcBef>
                <a:spcPct val="20000"/>
              </a:spcBef>
              <a:defRPr/>
            </a:pPr>
            <a:endParaRPr lang="en-GB" sz="2000" kern="0" dirty="0" smtClean="0">
              <a:latin typeface="+mn-lt"/>
              <a:cs typeface="+mn-cs"/>
            </a:endParaRPr>
          </a:p>
          <a:p>
            <a:pPr eaLnBrk="0" hangingPunct="0">
              <a:spcBef>
                <a:spcPct val="20000"/>
              </a:spcBef>
              <a:defRPr/>
            </a:pPr>
            <a:endParaRPr lang="en-GB" sz="2000" kern="0" dirty="0" smtClean="0">
              <a:latin typeface="+mn-lt"/>
              <a:cs typeface="+mn-cs"/>
            </a:endParaRPr>
          </a:p>
          <a:p>
            <a:pPr eaLnBrk="0" hangingPunct="0">
              <a:spcBef>
                <a:spcPct val="20000"/>
              </a:spcBef>
              <a:defRPr/>
            </a:pPr>
            <a:endParaRPr lang="en-GB" sz="2400" kern="0" dirty="0" smtClean="0">
              <a:latin typeface="+mn-lt"/>
              <a:cs typeface="+mn-cs"/>
            </a:endParaRPr>
          </a:p>
          <a:p>
            <a:pPr eaLnBrk="0" hangingPunct="0">
              <a:spcBef>
                <a:spcPct val="20000"/>
              </a:spcBef>
              <a:defRPr/>
            </a:pPr>
            <a:r>
              <a:rPr lang="en-GB" sz="2400" kern="0" dirty="0" smtClean="0"/>
              <a:t>NO </a:t>
            </a:r>
            <a:r>
              <a:rPr lang="en-GB" sz="2400" kern="0" dirty="0"/>
              <a:t>is synthesized from L-</a:t>
            </a:r>
            <a:r>
              <a:rPr lang="en-GB" sz="2400" kern="0" dirty="0" err="1"/>
              <a:t>arginine</a:t>
            </a:r>
            <a:r>
              <a:rPr lang="en-GB" sz="2400" kern="0" dirty="0"/>
              <a:t> by NO </a:t>
            </a:r>
            <a:r>
              <a:rPr lang="en-GB" sz="2400" kern="0" dirty="0" err="1"/>
              <a:t>synthases</a:t>
            </a:r>
            <a:r>
              <a:rPr lang="en-GB" sz="2400" kern="0" dirty="0"/>
              <a:t> (NOS</a:t>
            </a:r>
            <a:r>
              <a:rPr lang="en-GB" sz="2400" kern="0" dirty="0" smtClean="0"/>
              <a:t>)</a:t>
            </a:r>
          </a:p>
          <a:p>
            <a:pPr eaLnBrk="0" hangingPunct="0">
              <a:spcBef>
                <a:spcPct val="20000"/>
              </a:spcBef>
              <a:defRPr/>
            </a:pPr>
            <a:r>
              <a:rPr lang="en-GB" sz="2400" kern="0" dirty="0" smtClean="0"/>
              <a:t> </a:t>
            </a:r>
            <a:r>
              <a:rPr lang="en-GB" sz="2400" kern="0" dirty="0"/>
              <a:t>and </a:t>
            </a:r>
            <a:r>
              <a:rPr lang="en-GB" sz="2400" kern="0" dirty="0" smtClean="0"/>
              <a:t>causes vasodilatation </a:t>
            </a:r>
            <a:r>
              <a:rPr lang="en-GB" sz="2400" kern="0" dirty="0"/>
              <a:t>via activation of soluble </a:t>
            </a:r>
            <a:r>
              <a:rPr lang="en-GB" sz="2400" kern="0" dirty="0" err="1"/>
              <a:t>guanylyl</a:t>
            </a:r>
            <a:r>
              <a:rPr lang="en-GB" sz="2400" kern="0" dirty="0"/>
              <a:t> </a:t>
            </a:r>
            <a:r>
              <a:rPr lang="en-GB" sz="2400" kern="0" dirty="0" err="1"/>
              <a:t>cyclase</a:t>
            </a:r>
            <a:r>
              <a:rPr lang="en-GB" sz="2400" kern="0" dirty="0"/>
              <a:t> generating </a:t>
            </a:r>
            <a:r>
              <a:rPr lang="en-GB" sz="2400" kern="0" dirty="0" smtClean="0"/>
              <a:t>cyclic </a:t>
            </a:r>
            <a:r>
              <a:rPr lang="en-GB" sz="2400" kern="0" dirty="0" err="1"/>
              <a:t>guanosine</a:t>
            </a:r>
            <a:r>
              <a:rPr lang="en-GB" sz="2400" kern="0" dirty="0"/>
              <a:t> </a:t>
            </a:r>
            <a:r>
              <a:rPr lang="en-GB" sz="2400" kern="0" dirty="0" err="1"/>
              <a:t>monophosphate</a:t>
            </a:r>
            <a:r>
              <a:rPr lang="en-GB" sz="2400" kern="0" dirty="0"/>
              <a:t>. </a:t>
            </a:r>
            <a:endParaRPr lang="en-GB" sz="2400" kern="0" dirty="0" smtClean="0"/>
          </a:p>
          <a:p>
            <a:pPr eaLnBrk="0" hangingPunct="0">
              <a:spcBef>
                <a:spcPct val="20000"/>
              </a:spcBef>
              <a:defRPr/>
            </a:pPr>
            <a:endParaRPr lang="en-GB" sz="2400" kern="0" dirty="0" smtClean="0"/>
          </a:p>
          <a:p>
            <a:pPr eaLnBrk="0" hangingPunct="0">
              <a:spcBef>
                <a:spcPct val="20000"/>
              </a:spcBef>
              <a:defRPr/>
            </a:pPr>
            <a:endParaRPr lang="en-GB" sz="2400" kern="0" dirty="0" smtClean="0"/>
          </a:p>
          <a:p>
            <a:pPr eaLnBrk="0" hangingPunct="0">
              <a:spcBef>
                <a:spcPct val="20000"/>
              </a:spcBef>
              <a:defRPr/>
            </a:pPr>
            <a:r>
              <a:rPr lang="en-GB" sz="2400" kern="0" dirty="0" smtClean="0"/>
              <a:t>The endothelial NOS (</a:t>
            </a:r>
            <a:r>
              <a:rPr lang="en-GB" sz="2400" kern="0" dirty="0" err="1" smtClean="0"/>
              <a:t>eNOS</a:t>
            </a:r>
            <a:r>
              <a:rPr lang="en-GB" sz="2400" kern="0" dirty="0" smtClean="0"/>
              <a:t>) continuously produces NO, </a:t>
            </a:r>
          </a:p>
          <a:p>
            <a:pPr eaLnBrk="0" hangingPunct="0">
              <a:spcBef>
                <a:spcPct val="20000"/>
              </a:spcBef>
              <a:defRPr/>
            </a:pPr>
            <a:r>
              <a:rPr lang="en-GB" sz="2400" kern="0" dirty="0" smtClean="0"/>
              <a:t>which has a </a:t>
            </a:r>
            <a:r>
              <a:rPr lang="en-GB" sz="2400" kern="0" dirty="0" err="1" smtClean="0"/>
              <a:t>vasodilatory</a:t>
            </a:r>
            <a:r>
              <a:rPr lang="en-GB" sz="2400" kern="0" dirty="0" smtClean="0"/>
              <a:t>, anti-thrombotic and</a:t>
            </a:r>
          </a:p>
          <a:p>
            <a:pPr eaLnBrk="0" hangingPunct="0">
              <a:spcBef>
                <a:spcPct val="20000"/>
              </a:spcBef>
              <a:defRPr/>
            </a:pPr>
            <a:r>
              <a:rPr lang="en-GB" sz="2400" kern="0" dirty="0" smtClean="0"/>
              <a:t> anti-inflammatory effect.</a:t>
            </a:r>
            <a:endParaRPr lang="en-GB" sz="2400" kern="0" dirty="0"/>
          </a:p>
        </p:txBody>
      </p:sp>
      <p:sp>
        <p:nvSpPr>
          <p:cNvPr id="8" name="Oval 7"/>
          <p:cNvSpPr/>
          <p:nvPr/>
        </p:nvSpPr>
        <p:spPr>
          <a:xfrm>
            <a:off x="179512" y="20608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79512" y="407707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2984500" y="2205038"/>
            <a:ext cx="723900" cy="523875"/>
          </a:xfrm>
          <a:prstGeom prst="rect">
            <a:avLst/>
          </a:prstGeom>
          <a:solidFill>
            <a:srgbClr val="FFFF00"/>
          </a:solidFill>
          <a:ln w="9525">
            <a:solidFill>
              <a:schemeClr val="tx1"/>
            </a:solidFill>
            <a:miter lim="800000"/>
            <a:headEnd/>
            <a:tailEnd/>
          </a:ln>
        </p:spPr>
        <p:txBody>
          <a:bodyPr wrap="none">
            <a:spAutoFit/>
          </a:bodyPr>
          <a:lstStyle/>
          <a:p>
            <a:r>
              <a:rPr lang="en-GB" sz="2800" b="1"/>
              <a:t>NO</a:t>
            </a:r>
            <a:endParaRPr lang="en-US" sz="2800" b="1"/>
          </a:p>
        </p:txBody>
      </p:sp>
      <p:sp>
        <p:nvSpPr>
          <p:cNvPr id="34" name="Oval 33"/>
          <p:cNvSpPr/>
          <p:nvPr/>
        </p:nvSpPr>
        <p:spPr>
          <a:xfrm>
            <a:off x="179388" y="549275"/>
            <a:ext cx="7056437" cy="1268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28676" name="Oval 16"/>
          <p:cNvSpPr>
            <a:spLocks noChangeArrowheads="1"/>
          </p:cNvSpPr>
          <p:nvPr/>
        </p:nvSpPr>
        <p:spPr bwMode="auto">
          <a:xfrm>
            <a:off x="2555875" y="620713"/>
            <a:ext cx="1266825" cy="720725"/>
          </a:xfrm>
          <a:prstGeom prst="ellipse">
            <a:avLst/>
          </a:prstGeom>
          <a:solidFill>
            <a:srgbClr val="FFFF66"/>
          </a:solidFill>
          <a:ln w="9525">
            <a:solidFill>
              <a:schemeClr val="tx1"/>
            </a:solidFill>
            <a:round/>
            <a:headEnd/>
            <a:tailEnd/>
          </a:ln>
        </p:spPr>
        <p:txBody>
          <a:bodyPr wrap="none" anchor="ctr"/>
          <a:lstStyle/>
          <a:p>
            <a:endParaRPr lang="en-US"/>
          </a:p>
        </p:txBody>
      </p:sp>
      <p:sp>
        <p:nvSpPr>
          <p:cNvPr id="28677" name="Text Box 17"/>
          <p:cNvSpPr txBox="1">
            <a:spLocks noChangeArrowheads="1"/>
          </p:cNvSpPr>
          <p:nvPr/>
        </p:nvSpPr>
        <p:spPr bwMode="auto">
          <a:xfrm>
            <a:off x="2771775" y="765175"/>
            <a:ext cx="812800" cy="368300"/>
          </a:xfrm>
          <a:prstGeom prst="rect">
            <a:avLst/>
          </a:prstGeom>
          <a:solidFill>
            <a:srgbClr val="FFFF66"/>
          </a:solidFill>
          <a:ln w="9525">
            <a:noFill/>
            <a:miter lim="800000"/>
            <a:headEnd/>
            <a:tailEnd/>
          </a:ln>
        </p:spPr>
        <p:txBody>
          <a:bodyPr wrap="none">
            <a:spAutoFit/>
          </a:bodyPr>
          <a:lstStyle/>
          <a:p>
            <a:r>
              <a:rPr lang="en-GB" b="1"/>
              <a:t>eNOS</a:t>
            </a:r>
            <a:endParaRPr lang="en-US" b="1"/>
          </a:p>
        </p:txBody>
      </p:sp>
      <p:sp>
        <p:nvSpPr>
          <p:cNvPr id="28678" name="Text Box 38"/>
          <p:cNvSpPr txBox="1">
            <a:spLocks noChangeArrowheads="1"/>
          </p:cNvSpPr>
          <p:nvPr/>
        </p:nvSpPr>
        <p:spPr bwMode="auto">
          <a:xfrm>
            <a:off x="6119813" y="188640"/>
            <a:ext cx="3024187" cy="1600438"/>
          </a:xfrm>
          <a:prstGeom prst="rect">
            <a:avLst/>
          </a:prstGeom>
          <a:solidFill>
            <a:schemeClr val="bg1"/>
          </a:solidFill>
          <a:ln w="38100">
            <a:solidFill>
              <a:srgbClr val="FF3300"/>
            </a:solidFill>
            <a:miter lim="800000"/>
            <a:headEnd/>
            <a:tailEnd/>
          </a:ln>
        </p:spPr>
        <p:txBody>
          <a:bodyPr wrap="square">
            <a:spAutoFit/>
          </a:bodyPr>
          <a:lstStyle/>
          <a:p>
            <a:r>
              <a:rPr lang="en-GB" sz="1600" b="1" dirty="0"/>
              <a:t>Endothelial barrier function</a:t>
            </a:r>
          </a:p>
          <a:p>
            <a:r>
              <a:rPr lang="en-GB" sz="1600" b="1" dirty="0"/>
              <a:t>Motility</a:t>
            </a:r>
          </a:p>
          <a:p>
            <a:r>
              <a:rPr lang="en-GB" sz="1600" b="1" dirty="0"/>
              <a:t>Angiogenesis</a:t>
            </a:r>
          </a:p>
          <a:p>
            <a:r>
              <a:rPr lang="en-GB" sz="1600" b="1" dirty="0" smtClean="0"/>
              <a:t>Inflammation</a:t>
            </a:r>
          </a:p>
          <a:p>
            <a:r>
              <a:rPr lang="en-GB" sz="1600" b="1" dirty="0" smtClean="0"/>
              <a:t>Thrombosis</a:t>
            </a:r>
          </a:p>
          <a:p>
            <a:endParaRPr lang="en-US" dirty="0"/>
          </a:p>
        </p:txBody>
      </p:sp>
      <p:sp>
        <p:nvSpPr>
          <p:cNvPr id="39" name="Oval 38"/>
          <p:cNvSpPr/>
          <p:nvPr/>
        </p:nvSpPr>
        <p:spPr>
          <a:xfrm>
            <a:off x="250825" y="3502025"/>
            <a:ext cx="8497888" cy="3240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 name="Group 34"/>
          <p:cNvGrpSpPr>
            <a:grpSpLocks/>
          </p:cNvGrpSpPr>
          <p:nvPr/>
        </p:nvGrpSpPr>
        <p:grpSpPr bwMode="auto">
          <a:xfrm>
            <a:off x="395288" y="2852738"/>
            <a:ext cx="7451725" cy="3751262"/>
            <a:chOff x="214282" y="2218108"/>
            <a:chExt cx="7451793" cy="3751114"/>
          </a:xfrm>
        </p:grpSpPr>
        <p:sp>
          <p:nvSpPr>
            <p:cNvPr id="28698" name="Text Box 10"/>
            <p:cNvSpPr txBox="1">
              <a:spLocks noChangeArrowheads="1"/>
            </p:cNvSpPr>
            <p:nvPr/>
          </p:nvSpPr>
          <p:spPr bwMode="auto">
            <a:xfrm>
              <a:off x="2548127" y="4338866"/>
              <a:ext cx="663575" cy="376237"/>
            </a:xfrm>
            <a:prstGeom prst="rect">
              <a:avLst/>
            </a:prstGeom>
            <a:solidFill>
              <a:srgbClr val="FFFFCC"/>
            </a:solidFill>
            <a:ln w="9525">
              <a:solidFill>
                <a:schemeClr val="tx1"/>
              </a:solidFill>
              <a:miter lim="800000"/>
              <a:headEnd/>
              <a:tailEnd/>
            </a:ln>
          </p:spPr>
          <p:txBody>
            <a:bodyPr wrap="none">
              <a:spAutoFit/>
            </a:bodyPr>
            <a:lstStyle/>
            <a:p>
              <a:r>
                <a:rPr lang="en-GB"/>
                <a:t>GTP</a:t>
              </a:r>
              <a:endParaRPr lang="en-US"/>
            </a:p>
          </p:txBody>
        </p:sp>
        <p:sp>
          <p:nvSpPr>
            <p:cNvPr id="28699" name="Text Box 11"/>
            <p:cNvSpPr txBox="1">
              <a:spLocks noChangeArrowheads="1"/>
            </p:cNvSpPr>
            <p:nvPr/>
          </p:nvSpPr>
          <p:spPr bwMode="auto">
            <a:xfrm>
              <a:off x="4204326" y="4338866"/>
              <a:ext cx="838699" cy="369369"/>
            </a:xfrm>
            <a:prstGeom prst="rect">
              <a:avLst/>
            </a:prstGeom>
            <a:solidFill>
              <a:srgbClr val="A3FBB8"/>
            </a:solidFill>
            <a:ln w="9525">
              <a:noFill/>
              <a:miter lim="800000"/>
              <a:headEnd/>
              <a:tailEnd/>
            </a:ln>
          </p:spPr>
          <p:txBody>
            <a:bodyPr wrap="none">
              <a:spAutoFit/>
            </a:bodyPr>
            <a:lstStyle/>
            <a:p>
              <a:r>
                <a:rPr lang="en-GB" b="1"/>
                <a:t>cGMP</a:t>
              </a:r>
              <a:endParaRPr lang="en-US" b="1"/>
            </a:p>
          </p:txBody>
        </p:sp>
        <p:sp>
          <p:nvSpPr>
            <p:cNvPr id="28700" name="Text Box 12"/>
            <p:cNvSpPr txBox="1">
              <a:spLocks noChangeArrowheads="1"/>
            </p:cNvSpPr>
            <p:nvPr/>
          </p:nvSpPr>
          <p:spPr bwMode="auto">
            <a:xfrm>
              <a:off x="4462792" y="5386483"/>
              <a:ext cx="2369581" cy="307765"/>
            </a:xfrm>
            <a:prstGeom prst="rect">
              <a:avLst/>
            </a:prstGeom>
            <a:noFill/>
            <a:ln w="9525">
              <a:noFill/>
              <a:miter lim="800000"/>
              <a:headEnd/>
              <a:tailEnd/>
            </a:ln>
          </p:spPr>
          <p:txBody>
            <a:bodyPr wrap="none">
              <a:spAutoFit/>
            </a:bodyPr>
            <a:lstStyle/>
            <a:p>
              <a:r>
                <a:rPr lang="en-GB" sz="1400" b="1" dirty="0" err="1"/>
                <a:t>cGMP</a:t>
              </a:r>
              <a:r>
                <a:rPr lang="en-GB" sz="1400" b="1" dirty="0"/>
                <a:t>-gated ion channels</a:t>
              </a:r>
              <a:endParaRPr lang="en-US" sz="1400" b="1" dirty="0"/>
            </a:p>
          </p:txBody>
        </p:sp>
        <p:sp>
          <p:nvSpPr>
            <p:cNvPr id="28701" name="Text Box 14"/>
            <p:cNvSpPr txBox="1">
              <a:spLocks noChangeArrowheads="1"/>
            </p:cNvSpPr>
            <p:nvPr/>
          </p:nvSpPr>
          <p:spPr bwMode="auto">
            <a:xfrm>
              <a:off x="214282" y="4286257"/>
              <a:ext cx="1436625" cy="307779"/>
            </a:xfrm>
            <a:prstGeom prst="rect">
              <a:avLst/>
            </a:prstGeom>
            <a:noFill/>
            <a:ln w="9525">
              <a:noFill/>
              <a:miter lim="800000"/>
              <a:headEnd/>
              <a:tailEnd/>
            </a:ln>
          </p:spPr>
          <p:txBody>
            <a:bodyPr wrap="none">
              <a:spAutoFit/>
            </a:bodyPr>
            <a:lstStyle/>
            <a:p>
              <a:r>
                <a:rPr lang="en-GB" sz="1400" b="1"/>
                <a:t>S-nitrosylation</a:t>
              </a:r>
              <a:endParaRPr lang="en-US" sz="1400" b="1"/>
            </a:p>
          </p:txBody>
        </p:sp>
        <p:sp>
          <p:nvSpPr>
            <p:cNvPr id="28702" name="Text Box 15"/>
            <p:cNvSpPr txBox="1">
              <a:spLocks noChangeArrowheads="1"/>
            </p:cNvSpPr>
            <p:nvPr/>
          </p:nvSpPr>
          <p:spPr bwMode="auto">
            <a:xfrm>
              <a:off x="3310654" y="5602509"/>
              <a:ext cx="704850" cy="366713"/>
            </a:xfrm>
            <a:prstGeom prst="rect">
              <a:avLst/>
            </a:prstGeom>
            <a:noFill/>
            <a:ln w="9525">
              <a:noFill/>
              <a:miter lim="800000"/>
              <a:headEnd/>
              <a:tailEnd/>
            </a:ln>
          </p:spPr>
          <p:txBody>
            <a:bodyPr wrap="none">
              <a:spAutoFit/>
            </a:bodyPr>
            <a:lstStyle/>
            <a:p>
              <a:r>
                <a:rPr lang="en-GB"/>
                <a:t>GMP</a:t>
              </a:r>
              <a:endParaRPr lang="en-US"/>
            </a:p>
          </p:txBody>
        </p:sp>
        <p:sp>
          <p:nvSpPr>
            <p:cNvPr id="28703" name="AutoShape 23"/>
            <p:cNvSpPr>
              <a:spLocks noChangeArrowheads="1"/>
            </p:cNvSpPr>
            <p:nvPr/>
          </p:nvSpPr>
          <p:spPr bwMode="auto">
            <a:xfrm>
              <a:off x="2836162" y="3735411"/>
              <a:ext cx="1907326" cy="531448"/>
            </a:xfrm>
            <a:prstGeom prst="curvedDownArrow">
              <a:avLst>
                <a:gd name="adj1" fmla="val 68921"/>
                <a:gd name="adj2" fmla="val 137841"/>
                <a:gd name="adj3" fmla="val 33333"/>
              </a:avLst>
            </a:prstGeom>
            <a:solidFill>
              <a:schemeClr val="accent1"/>
            </a:solidFill>
            <a:ln w="3175">
              <a:solidFill>
                <a:schemeClr val="tx1"/>
              </a:solidFill>
              <a:miter lim="800000"/>
              <a:headEnd/>
              <a:tailEnd/>
            </a:ln>
          </p:spPr>
          <p:txBody>
            <a:bodyPr wrap="none" anchor="ctr"/>
            <a:lstStyle/>
            <a:p>
              <a:endParaRPr lang="en-US"/>
            </a:p>
          </p:txBody>
        </p:sp>
        <p:sp>
          <p:nvSpPr>
            <p:cNvPr id="28714" name="Text Box 25"/>
            <p:cNvSpPr txBox="1">
              <a:spLocks noChangeArrowheads="1"/>
            </p:cNvSpPr>
            <p:nvPr/>
          </p:nvSpPr>
          <p:spPr bwMode="auto">
            <a:xfrm>
              <a:off x="2374790" y="5026507"/>
              <a:ext cx="1938369" cy="338541"/>
            </a:xfrm>
            <a:prstGeom prst="rect">
              <a:avLst/>
            </a:prstGeom>
            <a:solidFill>
              <a:schemeClr val="bg1"/>
            </a:solidFill>
            <a:ln w="9525">
              <a:noFill/>
              <a:miter lim="800000"/>
              <a:headEnd/>
              <a:tailEnd/>
            </a:ln>
          </p:spPr>
          <p:txBody>
            <a:bodyPr wrap="none">
              <a:spAutoFit/>
            </a:bodyPr>
            <a:lstStyle/>
            <a:p>
              <a:r>
                <a:rPr lang="en-GB" sz="1600" dirty="0" err="1" smtClean="0"/>
                <a:t>Phosphodiesterase</a:t>
              </a:r>
              <a:endParaRPr lang="en-US" sz="1600" dirty="0"/>
            </a:p>
          </p:txBody>
        </p:sp>
        <p:sp>
          <p:nvSpPr>
            <p:cNvPr id="28705" name="Line 27"/>
            <p:cNvSpPr>
              <a:spLocks noChangeShapeType="1"/>
            </p:cNvSpPr>
            <p:nvPr/>
          </p:nvSpPr>
          <p:spPr bwMode="auto">
            <a:xfrm flipH="1">
              <a:off x="3958731" y="4849833"/>
              <a:ext cx="583476" cy="896693"/>
            </a:xfrm>
            <a:prstGeom prst="line">
              <a:avLst/>
            </a:prstGeom>
            <a:noFill/>
            <a:ln w="19050">
              <a:solidFill>
                <a:schemeClr val="tx1"/>
              </a:solidFill>
              <a:round/>
              <a:headEnd/>
              <a:tailEnd type="triangle" w="med" len="med"/>
            </a:ln>
          </p:spPr>
          <p:txBody>
            <a:bodyPr/>
            <a:lstStyle/>
            <a:p>
              <a:endParaRPr lang="en-GB"/>
            </a:p>
          </p:txBody>
        </p:sp>
        <p:grpSp>
          <p:nvGrpSpPr>
            <p:cNvPr id="4" name="Group 30"/>
            <p:cNvGrpSpPr>
              <a:grpSpLocks/>
            </p:cNvGrpSpPr>
            <p:nvPr/>
          </p:nvGrpSpPr>
          <p:grpSpPr bwMode="auto">
            <a:xfrm>
              <a:off x="4894300" y="4738710"/>
              <a:ext cx="2771775" cy="503238"/>
              <a:chOff x="3972" y="2383"/>
              <a:chExt cx="1746" cy="317"/>
            </a:xfrm>
          </p:grpSpPr>
          <p:sp>
            <p:nvSpPr>
              <p:cNvPr id="28711" name="Oval 28"/>
              <p:cNvSpPr>
                <a:spLocks noChangeArrowheads="1"/>
              </p:cNvSpPr>
              <p:nvPr/>
            </p:nvSpPr>
            <p:spPr bwMode="auto">
              <a:xfrm>
                <a:off x="3972" y="2383"/>
                <a:ext cx="1746" cy="317"/>
              </a:xfrm>
              <a:prstGeom prst="ellipse">
                <a:avLst/>
              </a:prstGeom>
              <a:solidFill>
                <a:srgbClr val="A3FBB8"/>
              </a:solidFill>
              <a:ln w="9525">
                <a:solidFill>
                  <a:schemeClr val="tx1"/>
                </a:solidFill>
                <a:round/>
                <a:headEnd/>
                <a:tailEnd/>
              </a:ln>
            </p:spPr>
            <p:txBody>
              <a:bodyPr wrap="none" anchor="ctr"/>
              <a:lstStyle/>
              <a:p>
                <a:endParaRPr lang="en-US"/>
              </a:p>
            </p:txBody>
          </p:sp>
          <p:sp>
            <p:nvSpPr>
              <p:cNvPr id="28712" name="Text Box 29"/>
              <p:cNvSpPr txBox="1">
                <a:spLocks noChangeArrowheads="1"/>
              </p:cNvSpPr>
              <p:nvPr/>
            </p:nvSpPr>
            <p:spPr bwMode="auto">
              <a:xfrm>
                <a:off x="4108" y="2428"/>
                <a:ext cx="1526" cy="212"/>
              </a:xfrm>
              <a:prstGeom prst="rect">
                <a:avLst/>
              </a:prstGeom>
              <a:noFill/>
              <a:ln w="9525">
                <a:noFill/>
                <a:miter lim="800000"/>
                <a:headEnd/>
                <a:tailEnd/>
              </a:ln>
            </p:spPr>
            <p:txBody>
              <a:bodyPr wrap="none">
                <a:spAutoFit/>
              </a:bodyPr>
              <a:lstStyle/>
              <a:p>
                <a:r>
                  <a:rPr lang="en-GB" sz="1600" b="1"/>
                  <a:t>Protein kinase G (PKG)</a:t>
                </a:r>
                <a:endParaRPr lang="en-US" sz="1600" b="1"/>
              </a:p>
            </p:txBody>
          </p:sp>
        </p:grpSp>
        <p:sp>
          <p:nvSpPr>
            <p:cNvPr id="28707" name="Line 34"/>
            <p:cNvSpPr>
              <a:spLocks noChangeShapeType="1"/>
            </p:cNvSpPr>
            <p:nvPr/>
          </p:nvSpPr>
          <p:spPr bwMode="auto">
            <a:xfrm flipH="1">
              <a:off x="1000099" y="2218108"/>
              <a:ext cx="1806493" cy="2068149"/>
            </a:xfrm>
            <a:prstGeom prst="line">
              <a:avLst/>
            </a:prstGeom>
            <a:noFill/>
            <a:ln w="9525">
              <a:solidFill>
                <a:schemeClr val="tx1"/>
              </a:solidFill>
              <a:round/>
              <a:headEnd/>
              <a:tailEnd type="triangle" w="med" len="med"/>
            </a:ln>
          </p:spPr>
          <p:txBody>
            <a:bodyPr/>
            <a:lstStyle/>
            <a:p>
              <a:endParaRPr lang="en-GB"/>
            </a:p>
          </p:txBody>
        </p:sp>
        <p:sp>
          <p:nvSpPr>
            <p:cNvPr id="28708" name="Line 35"/>
            <p:cNvSpPr>
              <a:spLocks noChangeShapeType="1"/>
            </p:cNvSpPr>
            <p:nvPr/>
          </p:nvSpPr>
          <p:spPr bwMode="auto">
            <a:xfrm>
              <a:off x="5110870" y="4522381"/>
              <a:ext cx="503238" cy="215900"/>
            </a:xfrm>
            <a:prstGeom prst="line">
              <a:avLst/>
            </a:prstGeom>
            <a:noFill/>
            <a:ln w="28575">
              <a:solidFill>
                <a:schemeClr val="tx1"/>
              </a:solidFill>
              <a:round/>
              <a:headEnd/>
              <a:tailEnd type="triangle" w="med" len="med"/>
            </a:ln>
          </p:spPr>
          <p:txBody>
            <a:bodyPr/>
            <a:lstStyle/>
            <a:p>
              <a:endParaRPr lang="en-GB"/>
            </a:p>
          </p:txBody>
        </p:sp>
        <p:sp>
          <p:nvSpPr>
            <p:cNvPr id="28709" name="Line 36"/>
            <p:cNvSpPr>
              <a:spLocks noChangeShapeType="1"/>
            </p:cNvSpPr>
            <p:nvPr/>
          </p:nvSpPr>
          <p:spPr bwMode="auto">
            <a:xfrm>
              <a:off x="4534801" y="4810415"/>
              <a:ext cx="144016" cy="576069"/>
            </a:xfrm>
            <a:prstGeom prst="line">
              <a:avLst/>
            </a:prstGeom>
            <a:noFill/>
            <a:ln w="9525">
              <a:solidFill>
                <a:schemeClr val="tx1"/>
              </a:solidFill>
              <a:round/>
              <a:headEnd/>
              <a:tailEnd type="triangle" w="med" len="med"/>
            </a:ln>
          </p:spPr>
          <p:txBody>
            <a:bodyPr/>
            <a:lstStyle/>
            <a:p>
              <a:endParaRPr lang="en-GB"/>
            </a:p>
          </p:txBody>
        </p:sp>
        <p:grpSp>
          <p:nvGrpSpPr>
            <p:cNvPr id="5" name="Group 21"/>
            <p:cNvGrpSpPr>
              <a:grpSpLocks/>
            </p:cNvGrpSpPr>
            <p:nvPr/>
          </p:nvGrpSpPr>
          <p:grpSpPr bwMode="auto">
            <a:xfrm>
              <a:off x="1647863" y="3087710"/>
              <a:ext cx="3743325" cy="504825"/>
              <a:chOff x="476" y="1434"/>
              <a:chExt cx="2358" cy="363"/>
            </a:xfrm>
            <a:solidFill>
              <a:srgbClr val="FFFFCC"/>
            </a:solidFill>
          </p:grpSpPr>
          <p:sp>
            <p:nvSpPr>
              <p:cNvPr id="56" name="Oval 19"/>
              <p:cNvSpPr>
                <a:spLocks noChangeArrowheads="1"/>
              </p:cNvSpPr>
              <p:nvPr/>
            </p:nvSpPr>
            <p:spPr bwMode="auto">
              <a:xfrm>
                <a:off x="476" y="1434"/>
                <a:ext cx="2358" cy="363"/>
              </a:xfrm>
              <a:prstGeom prst="ellipse">
                <a:avLst/>
              </a:prstGeom>
              <a:grpFill/>
              <a:ln w="9525">
                <a:solidFill>
                  <a:schemeClr val="tx1"/>
                </a:solidFill>
                <a:round/>
                <a:headEnd/>
                <a:tailEnd/>
              </a:ln>
              <a:effectLst/>
            </p:spPr>
            <p:txBody>
              <a:bodyPr wrap="none" anchor="ctr"/>
              <a:lstStyle/>
              <a:p>
                <a:pPr>
                  <a:defRPr/>
                </a:pPr>
                <a:endParaRPr lang="en-GB">
                  <a:latin typeface="Arial" charset="0"/>
                  <a:cs typeface="+mn-cs"/>
                </a:endParaRPr>
              </a:p>
            </p:txBody>
          </p:sp>
          <p:sp>
            <p:nvSpPr>
              <p:cNvPr id="57" name="Text Box 20"/>
              <p:cNvSpPr txBox="1">
                <a:spLocks noChangeArrowheads="1"/>
              </p:cNvSpPr>
              <p:nvPr/>
            </p:nvSpPr>
            <p:spPr bwMode="auto">
              <a:xfrm>
                <a:off x="567" y="1495"/>
                <a:ext cx="2094" cy="242"/>
              </a:xfrm>
              <a:prstGeom prst="rect">
                <a:avLst/>
              </a:prstGeom>
              <a:noFill/>
              <a:ln w="9525">
                <a:noFill/>
                <a:miter lim="800000"/>
                <a:headEnd/>
                <a:tailEnd/>
              </a:ln>
              <a:effectLst/>
            </p:spPr>
            <p:txBody>
              <a:bodyPr wrap="none">
                <a:spAutoFit/>
              </a:bodyPr>
              <a:lstStyle/>
              <a:p>
                <a:pPr>
                  <a:defRPr/>
                </a:pPr>
                <a:r>
                  <a:rPr lang="en-GB" sz="1600" b="1" dirty="0">
                    <a:latin typeface="Arial" charset="0"/>
                    <a:cs typeface="+mn-cs"/>
                  </a:rPr>
                  <a:t>Soluble </a:t>
                </a:r>
                <a:r>
                  <a:rPr lang="en-GB" sz="1600" b="1" dirty="0" err="1">
                    <a:latin typeface="Arial" charset="0"/>
                    <a:cs typeface="+mn-cs"/>
                  </a:rPr>
                  <a:t>guanylate</a:t>
                </a:r>
                <a:r>
                  <a:rPr lang="en-GB" sz="1600" b="1" dirty="0">
                    <a:latin typeface="Arial" charset="0"/>
                    <a:cs typeface="+mn-cs"/>
                  </a:rPr>
                  <a:t> </a:t>
                </a:r>
                <a:r>
                  <a:rPr lang="en-GB" sz="1600" b="1" dirty="0" err="1">
                    <a:latin typeface="Arial" charset="0"/>
                    <a:cs typeface="+mn-cs"/>
                  </a:rPr>
                  <a:t>cyclase</a:t>
                </a:r>
                <a:r>
                  <a:rPr lang="en-GB" sz="1600" b="1" dirty="0">
                    <a:latin typeface="Arial" charset="0"/>
                    <a:cs typeface="+mn-cs"/>
                  </a:rPr>
                  <a:t> (</a:t>
                </a:r>
                <a:r>
                  <a:rPr lang="en-GB" sz="1600" b="1" dirty="0" err="1">
                    <a:latin typeface="Arial" charset="0"/>
                    <a:cs typeface="+mn-cs"/>
                  </a:rPr>
                  <a:t>sGC</a:t>
                </a:r>
                <a:r>
                  <a:rPr lang="en-GB" sz="1600" b="1" dirty="0">
                    <a:latin typeface="Arial" charset="0"/>
                    <a:cs typeface="+mn-cs"/>
                  </a:rPr>
                  <a:t>)</a:t>
                </a:r>
                <a:endParaRPr lang="en-US" sz="1600" b="1" dirty="0">
                  <a:latin typeface="Arial" charset="0"/>
                  <a:cs typeface="+mn-cs"/>
                </a:endParaRPr>
              </a:p>
            </p:txBody>
          </p:sp>
        </p:grpSp>
      </p:grpSp>
      <p:sp>
        <p:nvSpPr>
          <p:cNvPr id="28681" name="Rectangle 29"/>
          <p:cNvSpPr>
            <a:spLocks noChangeArrowheads="1"/>
          </p:cNvSpPr>
          <p:nvPr/>
        </p:nvSpPr>
        <p:spPr bwMode="auto">
          <a:xfrm>
            <a:off x="6659563" y="3357563"/>
            <a:ext cx="2305050" cy="1568450"/>
          </a:xfrm>
          <a:prstGeom prst="rect">
            <a:avLst/>
          </a:prstGeom>
          <a:solidFill>
            <a:schemeClr val="bg1"/>
          </a:solidFill>
          <a:ln w="38100">
            <a:solidFill>
              <a:srgbClr val="FF3300"/>
            </a:solidFill>
            <a:miter lim="800000"/>
            <a:headEnd/>
            <a:tailEnd/>
          </a:ln>
        </p:spPr>
        <p:txBody>
          <a:bodyPr>
            <a:spAutoFit/>
          </a:bodyPr>
          <a:lstStyle/>
          <a:p>
            <a:r>
              <a:rPr lang="en-GB" b="1" dirty="0" smtClean="0"/>
              <a:t>SMC relaxation</a:t>
            </a:r>
            <a:endParaRPr lang="en-GB" b="1" dirty="0"/>
          </a:p>
          <a:p>
            <a:r>
              <a:rPr lang="en-GB" b="1" dirty="0"/>
              <a:t>growth</a:t>
            </a:r>
          </a:p>
          <a:p>
            <a:r>
              <a:rPr lang="en-GB" b="1" dirty="0"/>
              <a:t>Motility</a:t>
            </a:r>
          </a:p>
          <a:p>
            <a:r>
              <a:rPr lang="en-GB" b="1" dirty="0" smtClean="0"/>
              <a:t>Inflammation</a:t>
            </a:r>
            <a:endParaRPr lang="en-GB" b="1" dirty="0"/>
          </a:p>
          <a:p>
            <a:endParaRPr lang="en-GB" sz="2400" b="1" dirty="0"/>
          </a:p>
        </p:txBody>
      </p:sp>
      <p:sp>
        <p:nvSpPr>
          <p:cNvPr id="28682" name="TextBox 63"/>
          <p:cNvSpPr txBox="1">
            <a:spLocks noChangeArrowheads="1"/>
          </p:cNvSpPr>
          <p:nvPr/>
        </p:nvSpPr>
        <p:spPr bwMode="auto">
          <a:xfrm>
            <a:off x="4067175" y="188913"/>
            <a:ext cx="1878013" cy="369887"/>
          </a:xfrm>
          <a:prstGeom prst="rect">
            <a:avLst/>
          </a:prstGeom>
          <a:noFill/>
          <a:ln w="9525">
            <a:noFill/>
            <a:miter lim="800000"/>
            <a:headEnd/>
            <a:tailEnd/>
          </a:ln>
        </p:spPr>
        <p:txBody>
          <a:bodyPr wrap="none">
            <a:spAutoFit/>
          </a:bodyPr>
          <a:lstStyle/>
          <a:p>
            <a:r>
              <a:rPr lang="en-GB" b="1"/>
              <a:t>Endothelial cell</a:t>
            </a:r>
          </a:p>
        </p:txBody>
      </p:sp>
      <p:sp>
        <p:nvSpPr>
          <p:cNvPr id="28683" name="TextBox 64"/>
          <p:cNvSpPr txBox="1">
            <a:spLocks noChangeArrowheads="1"/>
          </p:cNvSpPr>
          <p:nvPr/>
        </p:nvSpPr>
        <p:spPr bwMode="auto">
          <a:xfrm>
            <a:off x="3708400" y="3068638"/>
            <a:ext cx="2351926" cy="369332"/>
          </a:xfrm>
          <a:prstGeom prst="rect">
            <a:avLst/>
          </a:prstGeom>
          <a:noFill/>
          <a:ln w="9525">
            <a:noFill/>
            <a:miter lim="800000"/>
            <a:headEnd/>
            <a:tailEnd/>
          </a:ln>
        </p:spPr>
        <p:txBody>
          <a:bodyPr wrap="none">
            <a:spAutoFit/>
          </a:bodyPr>
          <a:lstStyle/>
          <a:p>
            <a:r>
              <a:rPr lang="en-GB" b="1" dirty="0"/>
              <a:t>Smooth muscle cell</a:t>
            </a:r>
          </a:p>
        </p:txBody>
      </p:sp>
      <p:sp>
        <p:nvSpPr>
          <p:cNvPr id="76" name="Bent-Up Arrow 75"/>
          <p:cNvSpPr/>
          <p:nvPr/>
        </p:nvSpPr>
        <p:spPr>
          <a:xfrm>
            <a:off x="3779838" y="1916113"/>
            <a:ext cx="647700" cy="720725"/>
          </a:xfrm>
          <a:prstGeom prst="bentUpArrow">
            <a:avLst>
              <a:gd name="adj1" fmla="val 25000"/>
              <a:gd name="adj2" fmla="val 24866"/>
              <a:gd name="adj3"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7" name="Down Arrow 76"/>
          <p:cNvSpPr/>
          <p:nvPr/>
        </p:nvSpPr>
        <p:spPr>
          <a:xfrm>
            <a:off x="3132138" y="2852738"/>
            <a:ext cx="431800" cy="86518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90" name="Straight Arrow Connector 89"/>
          <p:cNvCxnSpPr/>
          <p:nvPr/>
        </p:nvCxnSpPr>
        <p:spPr>
          <a:xfrm rot="5400000" flipH="1" flipV="1">
            <a:off x="6913116" y="583952"/>
            <a:ext cx="2159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flipH="1" flipV="1">
            <a:off x="7561610" y="799828"/>
            <a:ext cx="2159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6200000" flipH="1">
            <a:off x="7558881" y="3825082"/>
            <a:ext cx="2174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16200000" flipH="1">
            <a:off x="7558881" y="4112419"/>
            <a:ext cx="2174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91" name="Rectangle 21"/>
          <p:cNvSpPr>
            <a:spLocks noChangeArrowheads="1"/>
          </p:cNvSpPr>
          <p:nvPr/>
        </p:nvSpPr>
        <p:spPr bwMode="auto">
          <a:xfrm>
            <a:off x="4356100" y="1341438"/>
            <a:ext cx="1095375" cy="304800"/>
          </a:xfrm>
          <a:prstGeom prst="rect">
            <a:avLst/>
          </a:prstGeom>
          <a:solidFill>
            <a:schemeClr val="bg1"/>
          </a:solidFill>
          <a:ln w="12700">
            <a:noFill/>
            <a:miter lim="800000"/>
            <a:headEnd/>
            <a:tailEnd/>
          </a:ln>
        </p:spPr>
        <p:txBody>
          <a:bodyPr wrap="none" lIns="90488" tIns="44450" rIns="90488" bIns="44450">
            <a:spAutoFit/>
          </a:bodyPr>
          <a:lstStyle/>
          <a:p>
            <a:pPr algn="ctr" eaLnBrk="0" hangingPunct="0"/>
            <a:r>
              <a:rPr lang="en-US" sz="1400" b="1"/>
              <a:t>L-citrulline</a:t>
            </a:r>
          </a:p>
        </p:txBody>
      </p:sp>
      <p:sp>
        <p:nvSpPr>
          <p:cNvPr id="45" name="Arc 44"/>
          <p:cNvSpPr/>
          <p:nvPr/>
        </p:nvSpPr>
        <p:spPr>
          <a:xfrm>
            <a:off x="2484438" y="1341438"/>
            <a:ext cx="1800225" cy="431800"/>
          </a:xfrm>
          <a:prstGeom prst="arc">
            <a:avLst>
              <a:gd name="adj1" fmla="val 10651387"/>
              <a:gd name="adj2" fmla="val 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8694" name="Rectangle 15"/>
          <p:cNvSpPr>
            <a:spLocks noChangeArrowheads="1"/>
          </p:cNvSpPr>
          <p:nvPr/>
        </p:nvSpPr>
        <p:spPr bwMode="auto">
          <a:xfrm>
            <a:off x="1692275" y="1341438"/>
            <a:ext cx="852488" cy="331787"/>
          </a:xfrm>
          <a:prstGeom prst="rect">
            <a:avLst/>
          </a:prstGeom>
          <a:solidFill>
            <a:schemeClr val="bg1"/>
          </a:solidFill>
          <a:ln w="12700">
            <a:noFill/>
            <a:miter lim="800000"/>
            <a:headEnd/>
            <a:tailEnd/>
          </a:ln>
        </p:spPr>
        <p:txBody>
          <a:bodyPr wrap="none" lIns="90488" tIns="44450" rIns="90488" bIns="44450" anchor="ctr"/>
          <a:lstStyle/>
          <a:p>
            <a:pPr algn="ctr" eaLnBrk="0" hangingPunct="0"/>
            <a:r>
              <a:rPr lang="en-US" sz="1400" b="1"/>
              <a:t>L-arginine</a:t>
            </a:r>
          </a:p>
        </p:txBody>
      </p:sp>
      <p:sp>
        <p:nvSpPr>
          <p:cNvPr id="47" name="Arc 46"/>
          <p:cNvSpPr/>
          <p:nvPr/>
        </p:nvSpPr>
        <p:spPr>
          <a:xfrm>
            <a:off x="3059113" y="1341438"/>
            <a:ext cx="360362" cy="1727200"/>
          </a:xfrm>
          <a:prstGeom prst="arc">
            <a:avLst>
              <a:gd name="adj1" fmla="val 16200000"/>
              <a:gd name="adj2" fmla="val 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8696" name="Rectangle 34"/>
          <p:cNvSpPr>
            <a:spLocks noChangeArrowheads="1"/>
          </p:cNvSpPr>
          <p:nvPr/>
        </p:nvSpPr>
        <p:spPr bwMode="auto">
          <a:xfrm>
            <a:off x="77788" y="44450"/>
            <a:ext cx="3242876" cy="459100"/>
          </a:xfrm>
          <a:prstGeom prst="rect">
            <a:avLst/>
          </a:prstGeom>
          <a:noFill/>
          <a:ln w="38100">
            <a:noFill/>
            <a:miter lim="800000"/>
            <a:headEnd/>
            <a:tailEnd/>
          </a:ln>
        </p:spPr>
        <p:txBody>
          <a:bodyPr wrap="none" lIns="90488" tIns="44450" rIns="90488" bIns="44450">
            <a:spAutoFit/>
          </a:bodyPr>
          <a:lstStyle/>
          <a:p>
            <a:pPr eaLnBrk="0" hangingPunct="0"/>
            <a:r>
              <a:rPr lang="en-US" sz="2400" b="1" dirty="0"/>
              <a:t>Nitric Oxide Pathway</a:t>
            </a:r>
          </a:p>
        </p:txBody>
      </p:sp>
      <p:cxnSp>
        <p:nvCxnSpPr>
          <p:cNvPr id="50" name="Straight Arrow Connector 49"/>
          <p:cNvCxnSpPr/>
          <p:nvPr/>
        </p:nvCxnSpPr>
        <p:spPr>
          <a:xfrm rot="5400000" flipH="1" flipV="1">
            <a:off x="8857804" y="295797"/>
            <a:ext cx="21590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596336" y="980728"/>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524328" y="1196752"/>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8424490" y="3537074"/>
            <a:ext cx="2159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8316416" y="4221088"/>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0" y="1196752"/>
            <a:ext cx="7686102" cy="4222799"/>
            <a:chOff x="-2297795" y="-314018"/>
            <a:chExt cx="11856112" cy="7412575"/>
          </a:xfrm>
        </p:grpSpPr>
        <p:sp>
          <p:nvSpPr>
            <p:cNvPr id="5531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5316"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5317" name="Rectangle 4"/>
            <p:cNvSpPr>
              <a:spLocks noChangeArrowheads="1"/>
            </p:cNvSpPr>
            <p:nvPr/>
          </p:nvSpPr>
          <p:spPr bwMode="auto">
            <a:xfrm>
              <a:off x="1524000" y="4038600"/>
              <a:ext cx="6400800" cy="1752600"/>
            </a:xfrm>
            <a:prstGeom prst="rect">
              <a:avLst/>
            </a:prstGeom>
            <a:noFill/>
            <a:ln w="12700">
              <a:noFill/>
              <a:miter lim="800000"/>
              <a:headEnd/>
              <a:tailEnd/>
            </a:ln>
          </p:spPr>
          <p:txBody>
            <a:bodyPr lIns="90488" tIns="44450" rIns="90488" bIns="44450"/>
            <a:lstStyle/>
            <a:p>
              <a:pPr marL="342900" indent="-342900" algn="ctr" defTabSz="762000" eaLnBrk="0" hangingPunct="0">
                <a:spcBef>
                  <a:spcPct val="20000"/>
                </a:spcBef>
              </a:pPr>
              <a:r>
                <a:rPr lang="en-US" sz="3200"/>
                <a:t>Click to add sub-title</a:t>
              </a:r>
            </a:p>
          </p:txBody>
        </p:sp>
        <p:sp>
          <p:nvSpPr>
            <p:cNvPr id="55318" name="AutoShape 5"/>
            <p:cNvSpPr>
              <a:spLocks noChangeArrowheads="1"/>
            </p:cNvSpPr>
            <p:nvPr/>
          </p:nvSpPr>
          <p:spPr bwMode="auto">
            <a:xfrm>
              <a:off x="919163" y="1811338"/>
              <a:ext cx="7599362" cy="1693862"/>
            </a:xfrm>
            <a:prstGeom prst="roundRect">
              <a:avLst>
                <a:gd name="adj" fmla="val 12486"/>
              </a:avLst>
            </a:prstGeom>
            <a:solidFill>
              <a:srgbClr val="DBFFB8"/>
            </a:solidFill>
            <a:ln w="76200">
              <a:solidFill>
                <a:srgbClr val="FE9B03"/>
              </a:solidFill>
              <a:round/>
              <a:headEnd/>
              <a:tailEnd/>
            </a:ln>
          </p:spPr>
          <p:txBody>
            <a:bodyPr wrap="none" anchor="ctr"/>
            <a:lstStyle/>
            <a:p>
              <a:endParaRPr lang="en-US"/>
            </a:p>
          </p:txBody>
        </p:sp>
        <p:sp>
          <p:nvSpPr>
            <p:cNvPr id="55319" name="AutoShape 6"/>
            <p:cNvSpPr>
              <a:spLocks noChangeArrowheads="1"/>
            </p:cNvSpPr>
            <p:nvPr/>
          </p:nvSpPr>
          <p:spPr bwMode="auto">
            <a:xfrm>
              <a:off x="914399" y="3962401"/>
              <a:ext cx="7543800" cy="3136156"/>
            </a:xfrm>
            <a:prstGeom prst="roundRect">
              <a:avLst>
                <a:gd name="adj" fmla="val 12486"/>
              </a:avLst>
            </a:prstGeom>
            <a:solidFill>
              <a:srgbClr val="F6BF69"/>
            </a:solidFill>
            <a:ln w="76200">
              <a:solidFill>
                <a:srgbClr val="FAFD00"/>
              </a:solidFill>
              <a:round/>
              <a:headEnd/>
              <a:tailEnd/>
            </a:ln>
          </p:spPr>
          <p:txBody>
            <a:bodyPr wrap="none" anchor="ctr"/>
            <a:lstStyle/>
            <a:p>
              <a:endParaRPr lang="en-US"/>
            </a:p>
          </p:txBody>
        </p:sp>
        <p:sp>
          <p:nvSpPr>
            <p:cNvPr id="55320" name="Rectangle 12"/>
            <p:cNvSpPr>
              <a:spLocks noChangeArrowheads="1"/>
            </p:cNvSpPr>
            <p:nvPr/>
          </p:nvSpPr>
          <p:spPr bwMode="auto">
            <a:xfrm>
              <a:off x="4997449" y="4088976"/>
              <a:ext cx="756596" cy="589781"/>
            </a:xfrm>
            <a:prstGeom prst="rect">
              <a:avLst/>
            </a:prstGeom>
            <a:solidFill>
              <a:schemeClr val="bg1"/>
            </a:solidFill>
            <a:ln w="12700">
              <a:solidFill>
                <a:schemeClr val="accent2"/>
              </a:solidFill>
              <a:miter lim="800000"/>
              <a:headEnd/>
              <a:tailEnd/>
            </a:ln>
          </p:spPr>
          <p:txBody>
            <a:bodyPr wrap="none" lIns="90488" tIns="44450" rIns="90488" bIns="44450">
              <a:spAutoFit/>
            </a:bodyPr>
            <a:lstStyle/>
            <a:p>
              <a:pPr eaLnBrk="0" hangingPunct="0"/>
              <a:r>
                <a:rPr lang="en-US" sz="1600" b="1" dirty="0">
                  <a:solidFill>
                    <a:srgbClr val="FF0000"/>
                  </a:solidFill>
                </a:rPr>
                <a:t>NO</a:t>
              </a:r>
            </a:p>
          </p:txBody>
        </p:sp>
        <p:sp>
          <p:nvSpPr>
            <p:cNvPr id="55321" name="Line 13"/>
            <p:cNvSpPr>
              <a:spLocks noChangeShapeType="1"/>
            </p:cNvSpPr>
            <p:nvPr/>
          </p:nvSpPr>
          <p:spPr bwMode="auto">
            <a:xfrm>
              <a:off x="2349500" y="1792288"/>
              <a:ext cx="133350" cy="0"/>
            </a:xfrm>
            <a:prstGeom prst="line">
              <a:avLst/>
            </a:prstGeom>
            <a:noFill/>
            <a:ln w="76200">
              <a:solidFill>
                <a:srgbClr val="FE9B03"/>
              </a:solidFill>
              <a:round/>
              <a:headEnd/>
              <a:tailEnd/>
            </a:ln>
          </p:spPr>
          <p:txBody>
            <a:bodyPr wrap="none" anchor="ctr"/>
            <a:lstStyle/>
            <a:p>
              <a:endParaRPr lang="en-GB"/>
            </a:p>
          </p:txBody>
        </p:sp>
        <p:sp>
          <p:nvSpPr>
            <p:cNvPr id="55322" name="Rectangle 14"/>
            <p:cNvSpPr>
              <a:spLocks noChangeArrowheads="1"/>
            </p:cNvSpPr>
            <p:nvPr/>
          </p:nvSpPr>
          <p:spPr bwMode="auto">
            <a:xfrm>
              <a:off x="5984875" y="1463675"/>
              <a:ext cx="420688" cy="457200"/>
            </a:xfrm>
            <a:prstGeom prst="rect">
              <a:avLst/>
            </a:prstGeom>
            <a:noFill/>
            <a:ln w="12700">
              <a:noFill/>
              <a:miter lim="800000"/>
              <a:headEnd/>
              <a:tailEnd/>
            </a:ln>
          </p:spPr>
          <p:txBody>
            <a:bodyPr wrap="none" anchor="ctr"/>
            <a:lstStyle/>
            <a:p>
              <a:endParaRPr lang="en-US"/>
            </a:p>
          </p:txBody>
        </p:sp>
        <p:sp>
          <p:nvSpPr>
            <p:cNvPr id="55323" name="Rectangle 15"/>
            <p:cNvSpPr>
              <a:spLocks noChangeArrowheads="1"/>
            </p:cNvSpPr>
            <p:nvPr/>
          </p:nvSpPr>
          <p:spPr bwMode="auto">
            <a:xfrm>
              <a:off x="1443038" y="2716213"/>
              <a:ext cx="1314450" cy="331787"/>
            </a:xfrm>
            <a:prstGeom prst="rect">
              <a:avLst/>
            </a:prstGeom>
            <a:noFill/>
            <a:ln w="12700">
              <a:noFill/>
              <a:miter lim="800000"/>
              <a:headEnd/>
              <a:tailEnd/>
            </a:ln>
          </p:spPr>
          <p:txBody>
            <a:bodyPr wrap="none" lIns="90488" tIns="44450" rIns="90488" bIns="44450" anchor="ctr"/>
            <a:lstStyle/>
            <a:p>
              <a:pPr algn="ctr" eaLnBrk="0" hangingPunct="0"/>
              <a:r>
                <a:rPr lang="en-US" sz="1400" b="1" dirty="0"/>
                <a:t>L-</a:t>
              </a:r>
              <a:r>
                <a:rPr lang="en-US" sz="1400" b="1" dirty="0" err="1"/>
                <a:t>arginine</a:t>
              </a:r>
              <a:endParaRPr lang="en-US" sz="1400" b="1" dirty="0"/>
            </a:p>
          </p:txBody>
        </p:sp>
        <p:sp>
          <p:nvSpPr>
            <p:cNvPr id="55324" name="Rectangle 16"/>
            <p:cNvSpPr>
              <a:spLocks noChangeArrowheads="1"/>
            </p:cNvSpPr>
            <p:nvPr/>
          </p:nvSpPr>
          <p:spPr bwMode="auto">
            <a:xfrm>
              <a:off x="5734050" y="5002213"/>
              <a:ext cx="895350" cy="458787"/>
            </a:xfrm>
            <a:prstGeom prst="rect">
              <a:avLst/>
            </a:prstGeom>
            <a:noFill/>
            <a:ln w="12700">
              <a:noFill/>
              <a:miter lim="800000"/>
              <a:headEnd/>
              <a:tailEnd/>
            </a:ln>
          </p:spPr>
          <p:txBody>
            <a:bodyPr wrap="none" lIns="90488" tIns="44450" rIns="90488" bIns="44450" anchor="ctr"/>
            <a:lstStyle/>
            <a:p>
              <a:pPr algn="ctr" eaLnBrk="0" hangingPunct="0"/>
              <a:r>
                <a:rPr lang="en-US" sz="1400" b="1" dirty="0" smtClean="0"/>
                <a:t>soluble </a:t>
              </a:r>
              <a:r>
                <a:rPr lang="en-US" sz="1400" b="1" dirty="0" err="1" smtClean="0"/>
                <a:t>guanylate</a:t>
              </a:r>
              <a:r>
                <a:rPr lang="en-US" sz="1400" b="1" dirty="0" smtClean="0"/>
                <a:t> </a:t>
              </a:r>
              <a:r>
                <a:rPr lang="en-US" sz="1400" b="1" dirty="0" err="1"/>
                <a:t>c</a:t>
              </a:r>
              <a:r>
                <a:rPr lang="en-US" sz="1400" b="1" dirty="0" err="1" smtClean="0"/>
                <a:t>yclase</a:t>
              </a:r>
              <a:endParaRPr lang="en-US" sz="1400" b="1" dirty="0"/>
            </a:p>
          </p:txBody>
        </p:sp>
        <p:sp>
          <p:nvSpPr>
            <p:cNvPr id="55325" name="Rectangle 17"/>
            <p:cNvSpPr>
              <a:spLocks noChangeArrowheads="1"/>
            </p:cNvSpPr>
            <p:nvPr/>
          </p:nvSpPr>
          <p:spPr bwMode="auto">
            <a:xfrm>
              <a:off x="993301" y="5593767"/>
              <a:ext cx="2106612" cy="460374"/>
            </a:xfrm>
            <a:prstGeom prst="rect">
              <a:avLst/>
            </a:prstGeom>
            <a:solidFill>
              <a:schemeClr val="bg1"/>
            </a:solidFill>
            <a:ln w="25400">
              <a:solidFill>
                <a:schemeClr val="accent2"/>
              </a:solidFill>
              <a:miter lim="800000"/>
              <a:headEnd/>
              <a:tailEnd/>
            </a:ln>
          </p:spPr>
          <p:txBody>
            <a:bodyPr wrap="none" lIns="90488" tIns="44450" rIns="90488" bIns="44450" anchor="ctr"/>
            <a:lstStyle/>
            <a:p>
              <a:pPr algn="ctr" eaLnBrk="0" hangingPunct="0"/>
              <a:r>
                <a:rPr lang="en-US" sz="1600" b="1" dirty="0">
                  <a:solidFill>
                    <a:srgbClr val="FF0000"/>
                  </a:solidFill>
                </a:rPr>
                <a:t>RELAXATION</a:t>
              </a:r>
            </a:p>
          </p:txBody>
        </p:sp>
        <p:sp>
          <p:nvSpPr>
            <p:cNvPr id="55326" name="Rectangle 18"/>
            <p:cNvSpPr>
              <a:spLocks noChangeArrowheads="1"/>
            </p:cNvSpPr>
            <p:nvPr/>
          </p:nvSpPr>
          <p:spPr bwMode="auto">
            <a:xfrm>
              <a:off x="5198994" y="2087595"/>
              <a:ext cx="595314" cy="392113"/>
            </a:xfrm>
            <a:prstGeom prst="rect">
              <a:avLst/>
            </a:prstGeom>
            <a:noFill/>
            <a:ln w="12700">
              <a:noFill/>
              <a:miter lim="800000"/>
              <a:headEnd/>
              <a:tailEnd/>
            </a:ln>
          </p:spPr>
          <p:txBody>
            <a:bodyPr wrap="none" lIns="90488" tIns="44450" rIns="90488" bIns="44450" anchor="ctr"/>
            <a:lstStyle/>
            <a:p>
              <a:pPr algn="ctr" eaLnBrk="0" hangingPunct="0"/>
              <a:r>
                <a:rPr lang="en-US" sz="1600" b="1" dirty="0">
                  <a:solidFill>
                    <a:schemeClr val="hlink"/>
                  </a:solidFill>
                </a:rPr>
                <a:t>Ca</a:t>
              </a:r>
              <a:r>
                <a:rPr lang="en-US" sz="1600" b="1" baseline="30000" dirty="0">
                  <a:solidFill>
                    <a:schemeClr val="hlink"/>
                  </a:solidFill>
                </a:rPr>
                <a:t>++</a:t>
              </a:r>
              <a:endParaRPr lang="en-US" sz="1600" b="1" baseline="30000" dirty="0"/>
            </a:p>
          </p:txBody>
        </p:sp>
        <p:sp>
          <p:nvSpPr>
            <p:cNvPr id="55327" name="Rectangle 19"/>
            <p:cNvSpPr>
              <a:spLocks noChangeArrowheads="1"/>
            </p:cNvSpPr>
            <p:nvPr/>
          </p:nvSpPr>
          <p:spPr bwMode="auto">
            <a:xfrm>
              <a:off x="7096125" y="2800350"/>
              <a:ext cx="203200" cy="396875"/>
            </a:xfrm>
            <a:prstGeom prst="rect">
              <a:avLst/>
            </a:prstGeom>
            <a:noFill/>
            <a:ln w="12700">
              <a:noFill/>
              <a:miter lim="800000"/>
              <a:headEnd/>
              <a:tailEnd/>
            </a:ln>
          </p:spPr>
          <p:txBody>
            <a:bodyPr wrap="none" anchor="ctr"/>
            <a:lstStyle/>
            <a:p>
              <a:endParaRPr lang="en-US"/>
            </a:p>
          </p:txBody>
        </p:sp>
        <p:sp>
          <p:nvSpPr>
            <p:cNvPr id="55328" name="Rectangle 20"/>
            <p:cNvSpPr>
              <a:spLocks noChangeArrowheads="1"/>
            </p:cNvSpPr>
            <p:nvPr/>
          </p:nvSpPr>
          <p:spPr bwMode="auto">
            <a:xfrm>
              <a:off x="7637463" y="928688"/>
              <a:ext cx="811212" cy="747712"/>
            </a:xfrm>
            <a:prstGeom prst="rect">
              <a:avLst/>
            </a:prstGeom>
            <a:noFill/>
            <a:ln w="12700">
              <a:noFill/>
              <a:miter lim="800000"/>
              <a:headEnd/>
              <a:tailEnd/>
            </a:ln>
          </p:spPr>
          <p:txBody>
            <a:bodyPr wrap="none" anchor="ctr"/>
            <a:lstStyle/>
            <a:p>
              <a:endParaRPr lang="en-US"/>
            </a:p>
          </p:txBody>
        </p:sp>
        <p:sp>
          <p:nvSpPr>
            <p:cNvPr id="55329" name="Rectangle 21"/>
            <p:cNvSpPr>
              <a:spLocks noChangeArrowheads="1"/>
            </p:cNvSpPr>
            <p:nvPr/>
          </p:nvSpPr>
          <p:spPr bwMode="auto">
            <a:xfrm>
              <a:off x="4591140" y="2584185"/>
              <a:ext cx="1691212" cy="913936"/>
            </a:xfrm>
            <a:prstGeom prst="rect">
              <a:avLst/>
            </a:prstGeom>
            <a:solidFill>
              <a:schemeClr val="bg1"/>
            </a:solidFill>
            <a:ln w="12700">
              <a:noFill/>
              <a:miter lim="800000"/>
              <a:headEnd/>
              <a:tailEnd/>
            </a:ln>
          </p:spPr>
          <p:txBody>
            <a:bodyPr wrap="none" lIns="90488" tIns="44450" rIns="90488" bIns="44450">
              <a:spAutoFit/>
            </a:bodyPr>
            <a:lstStyle/>
            <a:p>
              <a:pPr algn="ctr" eaLnBrk="0" hangingPunct="0"/>
              <a:r>
                <a:rPr lang="en-US" sz="1400" b="1" dirty="0"/>
                <a:t>L-</a:t>
              </a:r>
              <a:r>
                <a:rPr lang="en-US" sz="1400" b="1" dirty="0" err="1"/>
                <a:t>citrulline</a:t>
              </a:r>
              <a:endParaRPr lang="en-US" sz="1400" b="1" dirty="0"/>
            </a:p>
            <a:p>
              <a:pPr algn="ctr" eaLnBrk="0" hangingPunct="0"/>
              <a:r>
                <a:rPr lang="en-US" sz="1400" b="1" dirty="0"/>
                <a:t>+ </a:t>
              </a:r>
              <a:r>
                <a:rPr lang="en-US" sz="1400" b="1" dirty="0">
                  <a:solidFill>
                    <a:srgbClr val="FF0000"/>
                  </a:solidFill>
                </a:rPr>
                <a:t>NO</a:t>
              </a:r>
            </a:p>
          </p:txBody>
        </p:sp>
        <p:sp>
          <p:nvSpPr>
            <p:cNvPr id="55330" name="Rectangle 22"/>
            <p:cNvSpPr>
              <a:spLocks noChangeArrowheads="1"/>
            </p:cNvSpPr>
            <p:nvPr/>
          </p:nvSpPr>
          <p:spPr bwMode="auto">
            <a:xfrm>
              <a:off x="3549650" y="2147888"/>
              <a:ext cx="996950" cy="366712"/>
            </a:xfrm>
            <a:prstGeom prst="rect">
              <a:avLst/>
            </a:prstGeom>
            <a:noFill/>
            <a:ln w="12700">
              <a:noFill/>
              <a:miter lim="800000"/>
              <a:headEnd/>
              <a:tailEnd/>
            </a:ln>
          </p:spPr>
          <p:txBody>
            <a:bodyPr wrap="none" anchor="ctr"/>
            <a:lstStyle/>
            <a:p>
              <a:endParaRPr lang="en-US"/>
            </a:p>
          </p:txBody>
        </p:sp>
        <p:sp>
          <p:nvSpPr>
            <p:cNvPr id="55331" name="Rectangle 23"/>
            <p:cNvSpPr>
              <a:spLocks noChangeArrowheads="1"/>
            </p:cNvSpPr>
            <p:nvPr/>
          </p:nvSpPr>
          <p:spPr bwMode="auto">
            <a:xfrm>
              <a:off x="533838" y="-314018"/>
              <a:ext cx="2210591" cy="1454205"/>
            </a:xfrm>
            <a:prstGeom prst="rect">
              <a:avLst/>
            </a:prstGeom>
            <a:noFill/>
            <a:ln w="12700">
              <a:noFill/>
              <a:miter lim="800000"/>
              <a:headEnd/>
              <a:tailEnd/>
            </a:ln>
          </p:spPr>
          <p:txBody>
            <a:bodyPr wrap="none" lIns="90488" tIns="44450" rIns="90488" bIns="44450">
              <a:spAutoFit/>
            </a:bodyPr>
            <a:lstStyle/>
            <a:p>
              <a:pPr eaLnBrk="0" hangingPunct="0"/>
              <a:r>
                <a:rPr lang="en-US" sz="1600" b="1" dirty="0"/>
                <a:t>Shear stress</a:t>
              </a:r>
            </a:p>
            <a:p>
              <a:pPr eaLnBrk="0" hangingPunct="0"/>
              <a:r>
                <a:rPr lang="en-US" sz="1600" b="1" dirty="0"/>
                <a:t>Increased O</a:t>
              </a:r>
              <a:r>
                <a:rPr lang="en-US" sz="1600" b="1" baseline="-25000" dirty="0"/>
                <a:t>2</a:t>
              </a:r>
              <a:endParaRPr lang="en-US" sz="1600" b="1" dirty="0"/>
            </a:p>
            <a:p>
              <a:pPr eaLnBrk="0" hangingPunct="0"/>
              <a:r>
                <a:rPr lang="en-US" sz="1600" b="1" dirty="0"/>
                <a:t>Ventilation</a:t>
              </a:r>
            </a:p>
          </p:txBody>
        </p:sp>
        <p:sp>
          <p:nvSpPr>
            <p:cNvPr id="55332" name="Rectangle 24"/>
            <p:cNvSpPr>
              <a:spLocks noChangeArrowheads="1"/>
            </p:cNvSpPr>
            <p:nvPr/>
          </p:nvSpPr>
          <p:spPr bwMode="auto">
            <a:xfrm>
              <a:off x="6976196" y="444386"/>
              <a:ext cx="2339171" cy="589785"/>
            </a:xfrm>
            <a:prstGeom prst="rect">
              <a:avLst/>
            </a:prstGeom>
            <a:noFill/>
            <a:ln w="12700">
              <a:noFill/>
              <a:miter lim="800000"/>
              <a:headEnd/>
              <a:tailEnd/>
            </a:ln>
          </p:spPr>
          <p:txBody>
            <a:bodyPr wrap="none" lIns="90488" tIns="44450" rIns="90488" bIns="44450">
              <a:spAutoFit/>
            </a:bodyPr>
            <a:lstStyle/>
            <a:p>
              <a:pPr eaLnBrk="0" hangingPunct="0"/>
              <a:r>
                <a:rPr lang="en-US" sz="1600" b="1" dirty="0" smtClean="0"/>
                <a:t>Acetylcholine</a:t>
              </a:r>
              <a:endParaRPr lang="en-US" sz="1600" b="1" dirty="0"/>
            </a:p>
          </p:txBody>
        </p:sp>
        <p:sp>
          <p:nvSpPr>
            <p:cNvPr id="55333" name="Line 25"/>
            <p:cNvSpPr>
              <a:spLocks noChangeShapeType="1"/>
            </p:cNvSpPr>
            <p:nvPr/>
          </p:nvSpPr>
          <p:spPr bwMode="auto">
            <a:xfrm>
              <a:off x="2438400" y="1093788"/>
              <a:ext cx="0" cy="633412"/>
            </a:xfrm>
            <a:prstGeom prst="line">
              <a:avLst/>
            </a:prstGeom>
            <a:noFill/>
            <a:ln w="50800">
              <a:solidFill>
                <a:srgbClr val="FFFFFF"/>
              </a:solidFill>
              <a:round/>
              <a:headEnd/>
              <a:tailEnd type="triangle" w="med" len="med"/>
            </a:ln>
          </p:spPr>
          <p:txBody>
            <a:bodyPr wrap="none" anchor="ctr"/>
            <a:lstStyle/>
            <a:p>
              <a:endParaRPr lang="en-GB"/>
            </a:p>
          </p:txBody>
        </p:sp>
        <p:sp>
          <p:nvSpPr>
            <p:cNvPr id="55335" name="Line 31"/>
            <p:cNvSpPr>
              <a:spLocks noChangeShapeType="1"/>
            </p:cNvSpPr>
            <p:nvPr/>
          </p:nvSpPr>
          <p:spPr bwMode="auto">
            <a:xfrm flipH="1">
              <a:off x="5865443" y="2033586"/>
              <a:ext cx="1475153" cy="306809"/>
            </a:xfrm>
            <a:prstGeom prst="line">
              <a:avLst/>
            </a:prstGeom>
            <a:noFill/>
            <a:ln w="25400">
              <a:solidFill>
                <a:schemeClr val="hlink"/>
              </a:solidFill>
              <a:round/>
              <a:headEnd/>
              <a:tailEnd type="triangle" w="med" len="med"/>
            </a:ln>
          </p:spPr>
          <p:txBody>
            <a:bodyPr wrap="none" anchor="ctr"/>
            <a:lstStyle/>
            <a:p>
              <a:endParaRPr lang="en-GB"/>
            </a:p>
          </p:txBody>
        </p:sp>
        <p:sp>
          <p:nvSpPr>
            <p:cNvPr id="55336" name="Rectangle 32"/>
            <p:cNvSpPr>
              <a:spLocks noChangeArrowheads="1"/>
            </p:cNvSpPr>
            <p:nvPr/>
          </p:nvSpPr>
          <p:spPr bwMode="auto">
            <a:xfrm>
              <a:off x="-1791086" y="2256213"/>
              <a:ext cx="2658149" cy="589785"/>
            </a:xfrm>
            <a:prstGeom prst="rect">
              <a:avLst/>
            </a:prstGeom>
            <a:noFill/>
            <a:ln w="12700">
              <a:noFill/>
              <a:miter lim="800000"/>
              <a:headEnd/>
              <a:tailEnd/>
            </a:ln>
          </p:spPr>
          <p:txBody>
            <a:bodyPr wrap="none" lIns="90488" tIns="44450" rIns="90488" bIns="44450">
              <a:spAutoFit/>
            </a:bodyPr>
            <a:lstStyle/>
            <a:p>
              <a:pPr algn="ctr" eaLnBrk="0" hangingPunct="0"/>
              <a:r>
                <a:rPr lang="en-US" sz="1600" b="1" dirty="0"/>
                <a:t>Endothelial </a:t>
              </a:r>
              <a:r>
                <a:rPr lang="en-US" sz="1600" b="1" dirty="0" smtClean="0"/>
                <a:t>Cell</a:t>
              </a:r>
              <a:endParaRPr lang="en-US" sz="1600" b="1" dirty="0"/>
            </a:p>
          </p:txBody>
        </p:sp>
        <p:sp>
          <p:nvSpPr>
            <p:cNvPr id="55337" name="Rectangle 33"/>
            <p:cNvSpPr>
              <a:spLocks noChangeArrowheads="1"/>
            </p:cNvSpPr>
            <p:nvPr/>
          </p:nvSpPr>
          <p:spPr bwMode="auto">
            <a:xfrm>
              <a:off x="-2297795" y="5247612"/>
              <a:ext cx="3380176" cy="1346153"/>
            </a:xfrm>
            <a:prstGeom prst="rect">
              <a:avLst/>
            </a:prstGeom>
            <a:noFill/>
            <a:ln w="12700">
              <a:noFill/>
              <a:miter lim="800000"/>
              <a:headEnd/>
              <a:tailEnd/>
            </a:ln>
          </p:spPr>
          <p:txBody>
            <a:bodyPr wrap="none" lIns="90488" tIns="44450" rIns="90488" bIns="44450">
              <a:spAutoFit/>
            </a:bodyPr>
            <a:lstStyle/>
            <a:p>
              <a:pPr eaLnBrk="0" hangingPunct="0"/>
              <a:r>
                <a:rPr lang="en-US" sz="1600" b="1" dirty="0"/>
                <a:t>Smooth </a:t>
              </a:r>
              <a:r>
                <a:rPr lang="en-US" sz="1600" b="1" dirty="0" smtClean="0"/>
                <a:t>Muscle Cell </a:t>
              </a:r>
              <a:endParaRPr lang="en-US" sz="1600" b="1" dirty="0"/>
            </a:p>
            <a:p>
              <a:pPr eaLnBrk="0" latinLnBrk="1" hangingPunct="0"/>
              <a:endParaRPr lang="en-US" sz="2800" b="1" dirty="0">
                <a:solidFill>
                  <a:schemeClr val="accent1"/>
                </a:solidFill>
              </a:endParaRPr>
            </a:p>
          </p:txBody>
        </p:sp>
        <p:sp>
          <p:nvSpPr>
            <p:cNvPr id="55339" name="Rectangle 35"/>
            <p:cNvSpPr>
              <a:spLocks noChangeArrowheads="1"/>
            </p:cNvSpPr>
            <p:nvPr/>
          </p:nvSpPr>
          <p:spPr bwMode="auto">
            <a:xfrm>
              <a:off x="7604616" y="1211263"/>
              <a:ext cx="546431" cy="589781"/>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FFFFFF"/>
                  </a:solidFill>
                </a:rPr>
                <a:t>M</a:t>
              </a:r>
            </a:p>
          </p:txBody>
        </p:sp>
        <p:sp>
          <p:nvSpPr>
            <p:cNvPr id="55340" name="Oval 36"/>
            <p:cNvSpPr>
              <a:spLocks noChangeArrowheads="1"/>
            </p:cNvSpPr>
            <p:nvPr/>
          </p:nvSpPr>
          <p:spPr bwMode="auto">
            <a:xfrm>
              <a:off x="3086884" y="2082588"/>
              <a:ext cx="1143000" cy="431800"/>
            </a:xfrm>
            <a:prstGeom prst="ellipse">
              <a:avLst/>
            </a:prstGeom>
            <a:solidFill>
              <a:srgbClr val="7B00E4"/>
            </a:solidFill>
            <a:ln w="50800">
              <a:solidFill>
                <a:schemeClr val="accent2"/>
              </a:solidFill>
              <a:round/>
              <a:headEnd/>
              <a:tailEnd/>
            </a:ln>
          </p:spPr>
          <p:txBody>
            <a:bodyPr wrap="none" lIns="90488" tIns="44450" rIns="90488" bIns="44450" anchor="ctr"/>
            <a:lstStyle/>
            <a:p>
              <a:pPr algn="ctr" eaLnBrk="0" hangingPunct="0"/>
              <a:r>
                <a:rPr lang="en-US" sz="1400" b="1" dirty="0" err="1" smtClean="0">
                  <a:solidFill>
                    <a:srgbClr val="FFFFFF"/>
                  </a:solidFill>
                </a:rPr>
                <a:t>eNOS</a:t>
              </a:r>
              <a:endParaRPr lang="en-US" sz="1400" b="1" dirty="0">
                <a:solidFill>
                  <a:srgbClr val="FFFFFF"/>
                </a:solidFill>
              </a:endParaRPr>
            </a:p>
          </p:txBody>
        </p:sp>
        <p:sp>
          <p:nvSpPr>
            <p:cNvPr id="55341" name="Arc 37"/>
            <p:cNvSpPr>
              <a:spLocks/>
            </p:cNvSpPr>
            <p:nvPr/>
          </p:nvSpPr>
          <p:spPr bwMode="auto">
            <a:xfrm rot="-9240000">
              <a:off x="3071740" y="2454647"/>
              <a:ext cx="1341616" cy="902745"/>
            </a:xfrm>
            <a:custGeom>
              <a:avLst/>
              <a:gdLst>
                <a:gd name="T0" fmla="*/ 2147483647 w 21643"/>
                <a:gd name="T1" fmla="*/ 0 h 21640"/>
                <a:gd name="T2" fmla="*/ 0 w 21643"/>
                <a:gd name="T3" fmla="*/ 2147483647 h 21640"/>
                <a:gd name="T4" fmla="*/ 2147483647 w 21643"/>
                <a:gd name="T5" fmla="*/ 2147483647 h 21640"/>
                <a:gd name="T6" fmla="*/ 0 60000 65536"/>
                <a:gd name="T7" fmla="*/ 0 60000 65536"/>
                <a:gd name="T8" fmla="*/ 0 60000 65536"/>
                <a:gd name="T9" fmla="*/ 0 w 21643"/>
                <a:gd name="T10" fmla="*/ 0 h 21640"/>
                <a:gd name="T11" fmla="*/ 21643 w 21643"/>
                <a:gd name="T12" fmla="*/ 21640 h 21640"/>
              </a:gdLst>
              <a:ahLst/>
              <a:cxnLst>
                <a:cxn ang="T6">
                  <a:pos x="T0" y="T1"/>
                </a:cxn>
                <a:cxn ang="T7">
                  <a:pos x="T2" y="T3"/>
                </a:cxn>
                <a:cxn ang="T8">
                  <a:pos x="T4" y="T5"/>
                </a:cxn>
              </a:cxnLst>
              <a:rect l="T9" t="T10" r="T11" b="T12"/>
              <a:pathLst>
                <a:path w="21643" h="21640" fill="none" extrusionOk="0">
                  <a:moveTo>
                    <a:pt x="21642" y="0"/>
                  </a:moveTo>
                  <a:cubicBezTo>
                    <a:pt x="21642" y="13"/>
                    <a:pt x="21643" y="26"/>
                    <a:pt x="21643" y="40"/>
                  </a:cubicBezTo>
                  <a:cubicBezTo>
                    <a:pt x="21643" y="11969"/>
                    <a:pt x="11972" y="21640"/>
                    <a:pt x="43" y="21640"/>
                  </a:cubicBezTo>
                  <a:cubicBezTo>
                    <a:pt x="28" y="21640"/>
                    <a:pt x="14" y="21639"/>
                    <a:pt x="0" y="21639"/>
                  </a:cubicBezTo>
                </a:path>
                <a:path w="21643" h="21640" stroke="0" extrusionOk="0">
                  <a:moveTo>
                    <a:pt x="21642" y="0"/>
                  </a:moveTo>
                  <a:cubicBezTo>
                    <a:pt x="21642" y="13"/>
                    <a:pt x="21643" y="26"/>
                    <a:pt x="21643" y="40"/>
                  </a:cubicBezTo>
                  <a:cubicBezTo>
                    <a:pt x="21643" y="11969"/>
                    <a:pt x="11972" y="21640"/>
                    <a:pt x="43" y="21640"/>
                  </a:cubicBezTo>
                  <a:cubicBezTo>
                    <a:pt x="28" y="21640"/>
                    <a:pt x="14" y="21639"/>
                    <a:pt x="0" y="21639"/>
                  </a:cubicBezTo>
                  <a:lnTo>
                    <a:pt x="43" y="40"/>
                  </a:lnTo>
                  <a:close/>
                </a:path>
              </a:pathLst>
            </a:custGeom>
            <a:noFill/>
            <a:ln w="25400" cap="rnd">
              <a:solidFill>
                <a:schemeClr val="hlink"/>
              </a:solidFill>
              <a:round/>
              <a:headEnd/>
              <a:tailEnd type="triangle" w="med" len="med"/>
            </a:ln>
          </p:spPr>
          <p:txBody>
            <a:bodyPr wrap="none" anchor="ctr"/>
            <a:lstStyle/>
            <a:p>
              <a:endParaRPr lang="en-GB"/>
            </a:p>
          </p:txBody>
        </p:sp>
        <p:sp>
          <p:nvSpPr>
            <p:cNvPr id="55342" name="AutoShape 38"/>
            <p:cNvSpPr>
              <a:spLocks noChangeArrowheads="1"/>
            </p:cNvSpPr>
            <p:nvPr/>
          </p:nvSpPr>
          <p:spPr bwMode="auto">
            <a:xfrm rot="10800000" flipH="1">
              <a:off x="7194550" y="1530350"/>
              <a:ext cx="393700" cy="495300"/>
            </a:xfrm>
            <a:prstGeom prst="triangle">
              <a:avLst>
                <a:gd name="adj" fmla="val 49986"/>
              </a:avLst>
            </a:prstGeom>
            <a:solidFill>
              <a:schemeClr val="hlink"/>
            </a:solidFill>
            <a:ln w="12700">
              <a:solidFill>
                <a:schemeClr val="tx1"/>
              </a:solidFill>
              <a:miter lim="800000"/>
              <a:headEnd/>
              <a:tailEnd/>
            </a:ln>
          </p:spPr>
          <p:txBody>
            <a:bodyPr wrap="none" anchor="ctr"/>
            <a:lstStyle/>
            <a:p>
              <a:endParaRPr lang="en-US"/>
            </a:p>
          </p:txBody>
        </p:sp>
        <p:sp>
          <p:nvSpPr>
            <p:cNvPr id="55344" name="Line 40"/>
            <p:cNvSpPr>
              <a:spLocks noChangeShapeType="1"/>
            </p:cNvSpPr>
            <p:nvPr/>
          </p:nvSpPr>
          <p:spPr bwMode="auto">
            <a:xfrm flipH="1" flipV="1">
              <a:off x="4310393" y="2340393"/>
              <a:ext cx="777526" cy="2"/>
            </a:xfrm>
            <a:prstGeom prst="line">
              <a:avLst/>
            </a:prstGeom>
            <a:noFill/>
            <a:ln w="25400">
              <a:solidFill>
                <a:schemeClr val="hlink"/>
              </a:solidFill>
              <a:round/>
              <a:headEnd/>
              <a:tailEnd type="triangle" w="med" len="med"/>
            </a:ln>
          </p:spPr>
          <p:txBody>
            <a:bodyPr wrap="none" anchor="ctr"/>
            <a:lstStyle/>
            <a:p>
              <a:endParaRPr lang="en-GB"/>
            </a:p>
          </p:txBody>
        </p:sp>
        <p:grpSp>
          <p:nvGrpSpPr>
            <p:cNvPr id="3" name="Group 41"/>
            <p:cNvGrpSpPr>
              <a:grpSpLocks/>
            </p:cNvGrpSpPr>
            <p:nvPr/>
          </p:nvGrpSpPr>
          <p:grpSpPr bwMode="auto">
            <a:xfrm>
              <a:off x="2119313" y="4595813"/>
              <a:ext cx="536575" cy="396875"/>
              <a:chOff x="1335" y="2895"/>
              <a:chExt cx="338" cy="250"/>
            </a:xfrm>
          </p:grpSpPr>
          <p:sp>
            <p:nvSpPr>
              <p:cNvPr id="55356" name="Rectangle 42"/>
              <p:cNvSpPr>
                <a:spLocks noChangeArrowheads="1"/>
              </p:cNvSpPr>
              <p:nvPr/>
            </p:nvSpPr>
            <p:spPr bwMode="auto">
              <a:xfrm>
                <a:off x="1341" y="2899"/>
                <a:ext cx="251" cy="210"/>
              </a:xfrm>
              <a:prstGeom prst="rect">
                <a:avLst/>
              </a:prstGeom>
              <a:noFill/>
              <a:ln w="12700">
                <a:noFill/>
                <a:miter lim="800000"/>
                <a:headEnd/>
                <a:tailEnd/>
              </a:ln>
            </p:spPr>
            <p:txBody>
              <a:bodyPr wrap="none" anchor="ctr"/>
              <a:lstStyle/>
              <a:p>
                <a:endParaRPr lang="en-US"/>
              </a:p>
            </p:txBody>
          </p:sp>
          <p:sp>
            <p:nvSpPr>
              <p:cNvPr id="55357" name="Rectangle 43"/>
              <p:cNvSpPr>
                <a:spLocks noChangeArrowheads="1"/>
              </p:cNvSpPr>
              <p:nvPr/>
            </p:nvSpPr>
            <p:spPr bwMode="auto">
              <a:xfrm>
                <a:off x="1335" y="2895"/>
                <a:ext cx="338" cy="250"/>
              </a:xfrm>
              <a:prstGeom prst="rect">
                <a:avLst/>
              </a:prstGeom>
              <a:noFill/>
              <a:ln w="12700">
                <a:noFill/>
                <a:miter lim="800000"/>
                <a:headEnd/>
                <a:tailEnd/>
              </a:ln>
            </p:spPr>
            <p:txBody>
              <a:bodyPr wrap="none" anchor="ctr"/>
              <a:lstStyle/>
              <a:p>
                <a:endParaRPr lang="en-US"/>
              </a:p>
            </p:txBody>
          </p:sp>
        </p:grpSp>
        <p:sp>
          <p:nvSpPr>
            <p:cNvPr id="55348" name="Rectangle 46"/>
            <p:cNvSpPr>
              <a:spLocks noChangeArrowheads="1"/>
            </p:cNvSpPr>
            <p:nvPr/>
          </p:nvSpPr>
          <p:spPr bwMode="auto">
            <a:xfrm>
              <a:off x="3994150" y="5708650"/>
              <a:ext cx="882650" cy="338138"/>
            </a:xfrm>
            <a:prstGeom prst="rect">
              <a:avLst/>
            </a:prstGeom>
            <a:solidFill>
              <a:schemeClr val="accent2"/>
            </a:solidFill>
            <a:ln w="12700">
              <a:noFill/>
              <a:miter lim="800000"/>
              <a:headEnd/>
              <a:tailEnd/>
            </a:ln>
          </p:spPr>
          <p:txBody>
            <a:bodyPr wrap="none" lIns="90488" tIns="44450" rIns="90488" bIns="44450" anchor="ctr"/>
            <a:lstStyle/>
            <a:p>
              <a:pPr algn="ctr" eaLnBrk="0" hangingPunct="0"/>
              <a:r>
                <a:rPr lang="en-US" sz="1600" b="1">
                  <a:solidFill>
                    <a:srgbClr val="FFFFFF"/>
                  </a:solidFill>
                </a:rPr>
                <a:t>cGMP</a:t>
              </a:r>
            </a:p>
          </p:txBody>
        </p:sp>
        <p:sp>
          <p:nvSpPr>
            <p:cNvPr id="55349" name="Rectangle 47"/>
            <p:cNvSpPr>
              <a:spLocks noChangeArrowheads="1"/>
            </p:cNvSpPr>
            <p:nvPr/>
          </p:nvSpPr>
          <p:spPr bwMode="auto">
            <a:xfrm>
              <a:off x="6503989" y="5721350"/>
              <a:ext cx="765175" cy="331787"/>
            </a:xfrm>
            <a:prstGeom prst="rect">
              <a:avLst/>
            </a:prstGeom>
            <a:noFill/>
            <a:ln w="12700">
              <a:noFill/>
              <a:miter lim="800000"/>
              <a:headEnd/>
              <a:tailEnd/>
            </a:ln>
          </p:spPr>
          <p:txBody>
            <a:bodyPr wrap="none" lIns="90488" tIns="44450" rIns="90488" bIns="44450" anchor="ctr"/>
            <a:lstStyle/>
            <a:p>
              <a:pPr algn="ctr" eaLnBrk="0" hangingPunct="0"/>
              <a:r>
                <a:rPr lang="en-US" sz="1600" b="1" dirty="0"/>
                <a:t>GTP</a:t>
              </a:r>
            </a:p>
          </p:txBody>
        </p:sp>
        <p:sp>
          <p:nvSpPr>
            <p:cNvPr id="55350" name="Rectangle 48"/>
            <p:cNvSpPr>
              <a:spLocks noChangeArrowheads="1"/>
            </p:cNvSpPr>
            <p:nvPr/>
          </p:nvSpPr>
          <p:spPr bwMode="auto">
            <a:xfrm>
              <a:off x="3383192" y="4615608"/>
              <a:ext cx="1149350" cy="661817"/>
            </a:xfrm>
            <a:prstGeom prst="rect">
              <a:avLst/>
            </a:prstGeom>
            <a:noFill/>
            <a:ln w="12700">
              <a:noFill/>
              <a:miter lim="800000"/>
              <a:headEnd/>
              <a:tailEnd/>
            </a:ln>
          </p:spPr>
          <p:txBody>
            <a:bodyPr lIns="90488" tIns="44450" rIns="90488" bIns="44450">
              <a:spAutoFit/>
            </a:bodyPr>
            <a:lstStyle/>
            <a:p>
              <a:pPr eaLnBrk="0" hangingPunct="0"/>
              <a:r>
                <a:rPr lang="en-US" sz="1600" b="1" dirty="0"/>
                <a:t>Ca</a:t>
              </a:r>
              <a:r>
                <a:rPr lang="en-US" sz="2800" b="1" baseline="30000" dirty="0"/>
                <a:t>++</a:t>
              </a:r>
            </a:p>
          </p:txBody>
        </p:sp>
        <p:sp>
          <p:nvSpPr>
            <p:cNvPr id="55352" name="Oval 52"/>
            <p:cNvSpPr>
              <a:spLocks noChangeArrowheads="1"/>
            </p:cNvSpPr>
            <p:nvPr/>
          </p:nvSpPr>
          <p:spPr bwMode="auto">
            <a:xfrm>
              <a:off x="6457950" y="1600200"/>
              <a:ext cx="304800" cy="381000"/>
            </a:xfrm>
            <a:prstGeom prst="ellipse">
              <a:avLst/>
            </a:prstGeom>
            <a:solidFill>
              <a:srgbClr val="FFFF66"/>
            </a:solidFill>
            <a:ln w="9525">
              <a:solidFill>
                <a:schemeClr val="tx1"/>
              </a:solidFill>
              <a:round/>
              <a:headEnd/>
              <a:tailEnd/>
            </a:ln>
          </p:spPr>
          <p:txBody>
            <a:bodyPr wrap="none" anchor="ctr"/>
            <a:lstStyle/>
            <a:p>
              <a:endParaRPr lang="en-US"/>
            </a:p>
          </p:txBody>
        </p:sp>
        <p:sp>
          <p:nvSpPr>
            <p:cNvPr id="55353" name="Line 53"/>
            <p:cNvSpPr>
              <a:spLocks noChangeShapeType="1"/>
            </p:cNvSpPr>
            <p:nvPr/>
          </p:nvSpPr>
          <p:spPr bwMode="auto">
            <a:xfrm>
              <a:off x="6610350" y="1066800"/>
              <a:ext cx="9525" cy="481013"/>
            </a:xfrm>
            <a:prstGeom prst="line">
              <a:avLst/>
            </a:prstGeom>
            <a:noFill/>
            <a:ln w="50800">
              <a:solidFill>
                <a:schemeClr val="tx1"/>
              </a:solidFill>
              <a:round/>
              <a:headEnd type="none" w="sm" len="sm"/>
              <a:tailEnd type="stealth" w="med" len="lg"/>
            </a:ln>
          </p:spPr>
          <p:txBody>
            <a:bodyPr wrap="none" anchor="ctr"/>
            <a:lstStyle/>
            <a:p>
              <a:endParaRPr lang="en-GB"/>
            </a:p>
          </p:txBody>
        </p:sp>
        <p:sp>
          <p:nvSpPr>
            <p:cNvPr id="55354" name="Rectangle 54"/>
            <p:cNvSpPr>
              <a:spLocks noChangeArrowheads="1"/>
            </p:cNvSpPr>
            <p:nvPr/>
          </p:nvSpPr>
          <p:spPr bwMode="auto">
            <a:xfrm>
              <a:off x="5087919" y="444386"/>
              <a:ext cx="4470398" cy="594288"/>
            </a:xfrm>
            <a:prstGeom prst="rect">
              <a:avLst/>
            </a:prstGeom>
            <a:noFill/>
            <a:ln w="9525">
              <a:noFill/>
              <a:miter lim="800000"/>
              <a:headEnd/>
              <a:tailEnd/>
            </a:ln>
          </p:spPr>
          <p:txBody>
            <a:bodyPr wrap="square">
              <a:spAutoFit/>
            </a:bodyPr>
            <a:lstStyle/>
            <a:p>
              <a:pPr eaLnBrk="0" hangingPunct="0"/>
              <a:r>
                <a:rPr lang="en-GB" sz="1600" b="1" dirty="0" err="1" smtClean="0"/>
                <a:t>Bradykinin</a:t>
              </a:r>
              <a:endParaRPr lang="en-GB" sz="1600" dirty="0"/>
            </a:p>
          </p:txBody>
        </p:sp>
      </p:grpSp>
      <p:cxnSp>
        <p:nvCxnSpPr>
          <p:cNvPr id="58" name="Straight Arrow Connector 57"/>
          <p:cNvCxnSpPr/>
          <p:nvPr/>
        </p:nvCxnSpPr>
        <p:spPr>
          <a:xfrm rot="5400000">
            <a:off x="4909318" y="4194796"/>
            <a:ext cx="142875"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4909318" y="4551983"/>
            <a:ext cx="142875"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0800000">
            <a:off x="4765650" y="4695652"/>
            <a:ext cx="928687"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4909318" y="3551858"/>
            <a:ext cx="142875" cy="158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a:off x="3551212" y="4695652"/>
            <a:ext cx="428625"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6" name="Rectangle 2"/>
          <p:cNvSpPr txBox="1">
            <a:spLocks noChangeArrowheads="1"/>
          </p:cNvSpPr>
          <p:nvPr/>
        </p:nvSpPr>
        <p:spPr bwMode="auto">
          <a:xfrm>
            <a:off x="323528" y="-27384"/>
            <a:ext cx="7772400" cy="1143000"/>
          </a:xfrm>
          <a:prstGeom prst="rect">
            <a:avLst/>
          </a:prstGeom>
          <a:noFill/>
          <a:ln w="9525">
            <a:noFill/>
            <a:miter lim="800000"/>
            <a:headEnd/>
            <a:tailEnd/>
          </a:ln>
        </p:spPr>
        <p:txBody>
          <a:bodyPr anchor="ctr"/>
          <a:lstStyle/>
          <a:p>
            <a:pPr algn="ctr">
              <a:defRPr/>
            </a:pPr>
            <a:r>
              <a:rPr lang="en-GB" sz="2800" b="1" kern="0" dirty="0" err="1" smtClean="0">
                <a:ea typeface="+mj-ea"/>
              </a:rPr>
              <a:t>Vasorelaxant</a:t>
            </a:r>
            <a:r>
              <a:rPr lang="en-GB" sz="2800" b="1" kern="0" dirty="0" smtClean="0">
                <a:ea typeface="+mj-ea"/>
              </a:rPr>
              <a:t>: nitric oxide</a:t>
            </a:r>
            <a:endParaRPr lang="en-GB" sz="2800" b="1" kern="0" dirty="0">
              <a:ea typeface="+mj-ea"/>
            </a:endParaRPr>
          </a:p>
        </p:txBody>
      </p:sp>
      <p:sp>
        <p:nvSpPr>
          <p:cNvPr id="55311" name="TextBox 72"/>
          <p:cNvSpPr txBox="1">
            <a:spLocks noChangeArrowheads="1"/>
          </p:cNvSpPr>
          <p:nvPr/>
        </p:nvSpPr>
        <p:spPr bwMode="auto">
          <a:xfrm>
            <a:off x="4700562" y="5013176"/>
            <a:ext cx="1822935" cy="307777"/>
          </a:xfrm>
          <a:prstGeom prst="rect">
            <a:avLst/>
          </a:prstGeom>
          <a:noFill/>
          <a:ln w="9525">
            <a:noFill/>
            <a:miter lim="800000"/>
            <a:headEnd/>
            <a:tailEnd/>
          </a:ln>
        </p:spPr>
        <p:txBody>
          <a:bodyPr wrap="none">
            <a:spAutoFit/>
          </a:bodyPr>
          <a:lstStyle/>
          <a:p>
            <a:r>
              <a:rPr lang="en-GB" sz="1400" b="1" dirty="0" err="1" smtClean="0"/>
              <a:t>phosphodiesterase</a:t>
            </a:r>
            <a:endParaRPr lang="en-GB" sz="1400" b="1" dirty="0"/>
          </a:p>
        </p:txBody>
      </p:sp>
      <p:cxnSp>
        <p:nvCxnSpPr>
          <p:cNvPr id="77" name="Straight Connector 76"/>
          <p:cNvCxnSpPr/>
          <p:nvPr/>
        </p:nvCxnSpPr>
        <p:spPr>
          <a:xfrm rot="10800000">
            <a:off x="4616425" y="4919489"/>
            <a:ext cx="149225" cy="203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4551337" y="4870301"/>
            <a:ext cx="142875" cy="142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59832" y="1988840"/>
            <a:ext cx="576064"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a:off x="3989016" y="4343425"/>
            <a:ext cx="149225" cy="203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923928" y="4294237"/>
            <a:ext cx="142875" cy="142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Line 31"/>
          <p:cNvSpPr>
            <a:spLocks noChangeShapeType="1"/>
          </p:cNvSpPr>
          <p:nvPr/>
        </p:nvSpPr>
        <p:spPr bwMode="auto">
          <a:xfrm flipH="1">
            <a:off x="5292080" y="2492897"/>
            <a:ext cx="360038" cy="144015"/>
          </a:xfrm>
          <a:prstGeom prst="line">
            <a:avLst/>
          </a:prstGeom>
          <a:noFill/>
          <a:ln w="25400">
            <a:solidFill>
              <a:schemeClr val="hlink"/>
            </a:solidFill>
            <a:round/>
            <a:headEnd/>
            <a:tailEnd type="triangle" w="med" len="med"/>
          </a:ln>
        </p:spPr>
        <p:txBody>
          <a:bodyPr wrap="none" anchor="ctr"/>
          <a:lstStyle/>
          <a:p>
            <a:endParaRPr lang="en-GB"/>
          </a:p>
        </p:txBody>
      </p:sp>
      <p:sp>
        <p:nvSpPr>
          <p:cNvPr id="54" name="Line 53"/>
          <p:cNvSpPr>
            <a:spLocks noChangeShapeType="1"/>
          </p:cNvSpPr>
          <p:nvPr/>
        </p:nvSpPr>
        <p:spPr bwMode="auto">
          <a:xfrm>
            <a:off x="6294017" y="1916832"/>
            <a:ext cx="6175" cy="274024"/>
          </a:xfrm>
          <a:prstGeom prst="line">
            <a:avLst/>
          </a:prstGeom>
          <a:noFill/>
          <a:ln w="50800">
            <a:solidFill>
              <a:schemeClr val="tx1"/>
            </a:solidFill>
            <a:round/>
            <a:headEnd type="none" w="sm" len="sm"/>
            <a:tailEnd type="stealth" w="med" len="lg"/>
          </a:ln>
        </p:spPr>
        <p:txBody>
          <a:bodyPr wrap="none" anchor="ctr"/>
          <a:lstStyle/>
          <a:p>
            <a:endParaRPr lang="en-GB"/>
          </a:p>
        </p:txBody>
      </p:sp>
      <p:sp>
        <p:nvSpPr>
          <p:cNvPr id="55" name="TextBox 54"/>
          <p:cNvSpPr txBox="1"/>
          <p:nvPr/>
        </p:nvSpPr>
        <p:spPr>
          <a:xfrm>
            <a:off x="5292080" y="1290246"/>
            <a:ext cx="1552028" cy="338554"/>
          </a:xfrm>
          <a:prstGeom prst="rect">
            <a:avLst/>
          </a:prstGeom>
          <a:noFill/>
        </p:spPr>
        <p:txBody>
          <a:bodyPr wrap="none" rtlCol="0">
            <a:spAutoFit/>
          </a:bodyPr>
          <a:lstStyle/>
          <a:p>
            <a:r>
              <a:rPr lang="en-GB" sz="1600" b="1" dirty="0" err="1" smtClean="0"/>
              <a:t>vasorelaxants</a:t>
            </a:r>
            <a:endParaRPr lang="en-GB" sz="1600"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4"/>
          <p:cNvGrpSpPr>
            <a:grpSpLocks/>
          </p:cNvGrpSpPr>
          <p:nvPr/>
        </p:nvGrpSpPr>
        <p:grpSpPr bwMode="auto">
          <a:xfrm>
            <a:off x="500063" y="3190875"/>
            <a:ext cx="8266112" cy="4595813"/>
            <a:chOff x="685800" y="801268"/>
            <a:chExt cx="8266113" cy="5667375"/>
          </a:xfrm>
        </p:grpSpPr>
        <p:sp>
          <p:nvSpPr>
            <p:cNvPr id="36875" name="Rectangle 2"/>
            <p:cNvSpPr>
              <a:spLocks noChangeArrowheads="1"/>
            </p:cNvSpPr>
            <p:nvPr/>
          </p:nvSpPr>
          <p:spPr bwMode="auto">
            <a:xfrm>
              <a:off x="685800" y="801268"/>
              <a:ext cx="8266113" cy="515937"/>
            </a:xfrm>
            <a:prstGeom prst="rect">
              <a:avLst/>
            </a:prstGeom>
            <a:noFill/>
            <a:ln w="12700">
              <a:noFill/>
              <a:miter lim="800000"/>
              <a:headEnd/>
              <a:tailEnd/>
            </a:ln>
          </p:spPr>
          <p:txBody>
            <a:bodyPr lIns="90488" tIns="44450" rIns="90488" bIns="44450">
              <a:spAutoFit/>
            </a:bodyPr>
            <a:lstStyle/>
            <a:p>
              <a:pPr algn="ctr" eaLnBrk="0" hangingPunct="0"/>
              <a:endParaRPr lang="en-US" sz="2800" b="1">
                <a:solidFill>
                  <a:srgbClr val="00279F"/>
                </a:solidFill>
              </a:endParaRPr>
            </a:p>
          </p:txBody>
        </p:sp>
        <p:grpSp>
          <p:nvGrpSpPr>
            <p:cNvPr id="3" name="Group 4"/>
            <p:cNvGrpSpPr>
              <a:grpSpLocks/>
            </p:cNvGrpSpPr>
            <p:nvPr/>
          </p:nvGrpSpPr>
          <p:grpSpPr bwMode="auto">
            <a:xfrm>
              <a:off x="711200" y="2788818"/>
              <a:ext cx="7859713" cy="392112"/>
              <a:chOff x="504" y="1311"/>
              <a:chExt cx="5569" cy="247"/>
            </a:xfrm>
          </p:grpSpPr>
          <p:sp>
            <p:nvSpPr>
              <p:cNvPr id="37040" name="Freeform 5"/>
              <p:cNvSpPr>
                <a:spLocks/>
              </p:cNvSpPr>
              <p:nvPr/>
            </p:nvSpPr>
            <p:spPr bwMode="auto">
              <a:xfrm>
                <a:off x="4275" y="1365"/>
                <a:ext cx="20" cy="56"/>
              </a:xfrm>
              <a:custGeom>
                <a:avLst/>
                <a:gdLst>
                  <a:gd name="T0" fmla="*/ 0 w 20"/>
                  <a:gd name="T1" fmla="*/ 0 h 56"/>
                  <a:gd name="T2" fmla="*/ 1 w 20"/>
                  <a:gd name="T3" fmla="*/ 2 h 56"/>
                  <a:gd name="T4" fmla="*/ 5 w 20"/>
                  <a:gd name="T5" fmla="*/ 6 h 56"/>
                  <a:gd name="T6" fmla="*/ 10 w 20"/>
                  <a:gd name="T7" fmla="*/ 13 h 56"/>
                  <a:gd name="T8" fmla="*/ 15 w 20"/>
                  <a:gd name="T9" fmla="*/ 21 h 56"/>
                  <a:gd name="T10" fmla="*/ 18 w 20"/>
                  <a:gd name="T11" fmla="*/ 30 h 56"/>
                  <a:gd name="T12" fmla="*/ 19 w 20"/>
                  <a:gd name="T13" fmla="*/ 39 h 56"/>
                  <a:gd name="T14" fmla="*/ 16 w 20"/>
                  <a:gd name="T15" fmla="*/ 48 h 56"/>
                  <a:gd name="T16" fmla="*/ 8 w 20"/>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6"/>
                  <a:gd name="T29" fmla="*/ 20 w 2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6">
                    <a:moveTo>
                      <a:pt x="0" y="0"/>
                    </a:moveTo>
                    <a:lnTo>
                      <a:pt x="1" y="2"/>
                    </a:lnTo>
                    <a:lnTo>
                      <a:pt x="5" y="6"/>
                    </a:lnTo>
                    <a:lnTo>
                      <a:pt x="10" y="13"/>
                    </a:lnTo>
                    <a:lnTo>
                      <a:pt x="15" y="21"/>
                    </a:lnTo>
                    <a:lnTo>
                      <a:pt x="18" y="30"/>
                    </a:lnTo>
                    <a:lnTo>
                      <a:pt x="19" y="39"/>
                    </a:lnTo>
                    <a:lnTo>
                      <a:pt x="16" y="48"/>
                    </a:lnTo>
                    <a:lnTo>
                      <a:pt x="8" y="55"/>
                    </a:lnTo>
                  </a:path>
                </a:pathLst>
              </a:custGeom>
              <a:noFill/>
              <a:ln w="25400" cap="rnd">
                <a:solidFill>
                  <a:srgbClr val="B3E2EE"/>
                </a:solidFill>
                <a:round/>
                <a:headEnd/>
                <a:tailEnd/>
              </a:ln>
            </p:spPr>
            <p:txBody>
              <a:bodyPr/>
              <a:lstStyle/>
              <a:p>
                <a:endParaRPr lang="en-US"/>
              </a:p>
            </p:txBody>
          </p:sp>
          <p:sp>
            <p:nvSpPr>
              <p:cNvPr id="37041" name="Line 6"/>
              <p:cNvSpPr>
                <a:spLocks noChangeShapeType="1"/>
              </p:cNvSpPr>
              <p:nvPr/>
            </p:nvSpPr>
            <p:spPr bwMode="auto">
              <a:xfrm flipH="1">
                <a:off x="4259" y="1364"/>
                <a:ext cx="26" cy="2"/>
              </a:xfrm>
              <a:prstGeom prst="line">
                <a:avLst/>
              </a:prstGeom>
              <a:noFill/>
              <a:ln w="12700">
                <a:noFill/>
                <a:round/>
                <a:headEnd/>
                <a:tailEnd/>
              </a:ln>
            </p:spPr>
            <p:txBody>
              <a:bodyPr wrap="none" anchor="ctr"/>
              <a:lstStyle/>
              <a:p>
                <a:endParaRPr lang="en-GB"/>
              </a:p>
            </p:txBody>
          </p:sp>
          <p:sp>
            <p:nvSpPr>
              <p:cNvPr id="37042" name="Line 7"/>
              <p:cNvSpPr>
                <a:spLocks noChangeShapeType="1"/>
              </p:cNvSpPr>
              <p:nvPr/>
            </p:nvSpPr>
            <p:spPr bwMode="auto">
              <a:xfrm>
                <a:off x="4271" y="1419"/>
                <a:ext cx="23" cy="4"/>
              </a:xfrm>
              <a:prstGeom prst="line">
                <a:avLst/>
              </a:prstGeom>
              <a:noFill/>
              <a:ln w="12700">
                <a:noFill/>
                <a:round/>
                <a:headEnd/>
                <a:tailEnd/>
              </a:ln>
            </p:spPr>
            <p:txBody>
              <a:bodyPr wrap="none" anchor="ctr"/>
              <a:lstStyle/>
              <a:p>
                <a:endParaRPr lang="en-GB"/>
              </a:p>
            </p:txBody>
          </p:sp>
          <p:sp>
            <p:nvSpPr>
              <p:cNvPr id="37043" name="Freeform 8"/>
              <p:cNvSpPr>
                <a:spLocks/>
              </p:cNvSpPr>
              <p:nvPr/>
            </p:nvSpPr>
            <p:spPr bwMode="auto">
              <a:xfrm>
                <a:off x="4232" y="1420"/>
                <a:ext cx="51" cy="53"/>
              </a:xfrm>
              <a:custGeom>
                <a:avLst/>
                <a:gdLst>
                  <a:gd name="T0" fmla="*/ 50 w 51"/>
                  <a:gd name="T1" fmla="*/ 0 h 53"/>
                  <a:gd name="T2" fmla="*/ 38 w 51"/>
                  <a:gd name="T3" fmla="*/ 7 h 53"/>
                  <a:gd name="T4" fmla="*/ 28 w 51"/>
                  <a:gd name="T5" fmla="*/ 15 h 53"/>
                  <a:gd name="T6" fmla="*/ 19 w 51"/>
                  <a:gd name="T7" fmla="*/ 24 h 53"/>
                  <a:gd name="T8" fmla="*/ 13 w 51"/>
                  <a:gd name="T9" fmla="*/ 32 h 53"/>
                  <a:gd name="T10" fmla="*/ 7 w 51"/>
                  <a:gd name="T11" fmla="*/ 40 h 53"/>
                  <a:gd name="T12" fmla="*/ 3 w 51"/>
                  <a:gd name="T13" fmla="*/ 46 h 53"/>
                  <a:gd name="T14" fmla="*/ 0 w 51"/>
                  <a:gd name="T15" fmla="*/ 51 h 53"/>
                  <a:gd name="T16" fmla="*/ 0 w 51"/>
                  <a:gd name="T17" fmla="*/ 5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3"/>
                  <a:gd name="T29" fmla="*/ 51 w 51"/>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3">
                    <a:moveTo>
                      <a:pt x="50" y="0"/>
                    </a:moveTo>
                    <a:lnTo>
                      <a:pt x="38" y="7"/>
                    </a:lnTo>
                    <a:lnTo>
                      <a:pt x="28" y="15"/>
                    </a:lnTo>
                    <a:lnTo>
                      <a:pt x="19" y="24"/>
                    </a:lnTo>
                    <a:lnTo>
                      <a:pt x="13" y="32"/>
                    </a:lnTo>
                    <a:lnTo>
                      <a:pt x="7" y="40"/>
                    </a:lnTo>
                    <a:lnTo>
                      <a:pt x="3" y="46"/>
                    </a:lnTo>
                    <a:lnTo>
                      <a:pt x="0" y="51"/>
                    </a:lnTo>
                    <a:lnTo>
                      <a:pt x="0" y="52"/>
                    </a:lnTo>
                  </a:path>
                </a:pathLst>
              </a:custGeom>
              <a:noFill/>
              <a:ln w="25400" cap="rnd">
                <a:solidFill>
                  <a:srgbClr val="B3E2EE"/>
                </a:solidFill>
                <a:round/>
                <a:headEnd/>
                <a:tailEnd/>
              </a:ln>
            </p:spPr>
            <p:txBody>
              <a:bodyPr/>
              <a:lstStyle/>
              <a:p>
                <a:endParaRPr lang="en-US"/>
              </a:p>
            </p:txBody>
          </p:sp>
          <p:sp>
            <p:nvSpPr>
              <p:cNvPr id="37044" name="Line 9"/>
              <p:cNvSpPr>
                <a:spLocks noChangeShapeType="1"/>
              </p:cNvSpPr>
              <p:nvPr/>
            </p:nvSpPr>
            <p:spPr bwMode="auto">
              <a:xfrm flipH="1" flipV="1">
                <a:off x="4271" y="1418"/>
                <a:ext cx="22" cy="5"/>
              </a:xfrm>
              <a:prstGeom prst="line">
                <a:avLst/>
              </a:prstGeom>
              <a:noFill/>
              <a:ln w="12700">
                <a:noFill/>
                <a:round/>
                <a:headEnd/>
                <a:tailEnd/>
              </a:ln>
            </p:spPr>
            <p:txBody>
              <a:bodyPr wrap="none" anchor="ctr"/>
              <a:lstStyle/>
              <a:p>
                <a:endParaRPr lang="en-GB"/>
              </a:p>
            </p:txBody>
          </p:sp>
          <p:sp>
            <p:nvSpPr>
              <p:cNvPr id="37045" name="Line 10"/>
              <p:cNvSpPr>
                <a:spLocks noChangeShapeType="1"/>
              </p:cNvSpPr>
              <p:nvPr/>
            </p:nvSpPr>
            <p:spPr bwMode="auto">
              <a:xfrm>
                <a:off x="4218" y="1470"/>
                <a:ext cx="23" cy="3"/>
              </a:xfrm>
              <a:prstGeom prst="line">
                <a:avLst/>
              </a:prstGeom>
              <a:noFill/>
              <a:ln w="12700">
                <a:noFill/>
                <a:round/>
                <a:headEnd/>
                <a:tailEnd/>
              </a:ln>
            </p:spPr>
            <p:txBody>
              <a:bodyPr wrap="none" anchor="ctr"/>
              <a:lstStyle/>
              <a:p>
                <a:endParaRPr lang="en-GB"/>
              </a:p>
            </p:txBody>
          </p:sp>
          <p:sp>
            <p:nvSpPr>
              <p:cNvPr id="37046" name="Freeform 11"/>
              <p:cNvSpPr>
                <a:spLocks/>
              </p:cNvSpPr>
              <p:nvPr/>
            </p:nvSpPr>
            <p:spPr bwMode="auto">
              <a:xfrm>
                <a:off x="4338" y="1369"/>
                <a:ext cx="25" cy="31"/>
              </a:xfrm>
              <a:custGeom>
                <a:avLst/>
                <a:gdLst>
                  <a:gd name="T0" fmla="*/ 24 w 25"/>
                  <a:gd name="T1" fmla="*/ 0 h 31"/>
                  <a:gd name="T2" fmla="*/ 22 w 25"/>
                  <a:gd name="T3" fmla="*/ 3 h 31"/>
                  <a:gd name="T4" fmla="*/ 19 w 25"/>
                  <a:gd name="T5" fmla="*/ 5 h 31"/>
                  <a:gd name="T6" fmla="*/ 15 w 25"/>
                  <a:gd name="T7" fmla="*/ 8 h 31"/>
                  <a:gd name="T8" fmla="*/ 10 w 25"/>
                  <a:gd name="T9" fmla="*/ 10 h 31"/>
                  <a:gd name="T10" fmla="*/ 7 w 25"/>
                  <a:gd name="T11" fmla="*/ 14 h 31"/>
                  <a:gd name="T12" fmla="*/ 3 w 25"/>
                  <a:gd name="T13" fmla="*/ 18 h 31"/>
                  <a:gd name="T14" fmla="*/ 2 w 25"/>
                  <a:gd name="T15" fmla="*/ 23 h 31"/>
                  <a:gd name="T16" fmla="*/ 0 w 25"/>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1"/>
                  <a:gd name="T29" fmla="*/ 25 w 25"/>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1">
                    <a:moveTo>
                      <a:pt x="24" y="0"/>
                    </a:moveTo>
                    <a:lnTo>
                      <a:pt x="22" y="3"/>
                    </a:lnTo>
                    <a:lnTo>
                      <a:pt x="19" y="5"/>
                    </a:lnTo>
                    <a:lnTo>
                      <a:pt x="15" y="8"/>
                    </a:lnTo>
                    <a:lnTo>
                      <a:pt x="10" y="10"/>
                    </a:lnTo>
                    <a:lnTo>
                      <a:pt x="7" y="14"/>
                    </a:lnTo>
                    <a:lnTo>
                      <a:pt x="3" y="18"/>
                    </a:lnTo>
                    <a:lnTo>
                      <a:pt x="2" y="23"/>
                    </a:lnTo>
                    <a:lnTo>
                      <a:pt x="0" y="30"/>
                    </a:lnTo>
                  </a:path>
                </a:pathLst>
              </a:custGeom>
              <a:noFill/>
              <a:ln w="25400" cap="rnd">
                <a:solidFill>
                  <a:srgbClr val="B3E2EE"/>
                </a:solidFill>
                <a:round/>
                <a:headEnd/>
                <a:tailEnd/>
              </a:ln>
            </p:spPr>
            <p:txBody>
              <a:bodyPr/>
              <a:lstStyle/>
              <a:p>
                <a:endParaRPr lang="en-US"/>
              </a:p>
            </p:txBody>
          </p:sp>
          <p:sp>
            <p:nvSpPr>
              <p:cNvPr id="37047" name="Line 12"/>
              <p:cNvSpPr>
                <a:spLocks noChangeShapeType="1"/>
              </p:cNvSpPr>
              <p:nvPr/>
            </p:nvSpPr>
            <p:spPr bwMode="auto">
              <a:xfrm flipH="1">
                <a:off x="4348" y="1369"/>
                <a:ext cx="23" cy="0"/>
              </a:xfrm>
              <a:prstGeom prst="line">
                <a:avLst/>
              </a:prstGeom>
              <a:noFill/>
              <a:ln w="12700">
                <a:noFill/>
                <a:round/>
                <a:headEnd/>
                <a:tailEnd/>
              </a:ln>
            </p:spPr>
            <p:txBody>
              <a:bodyPr wrap="none" anchor="ctr"/>
              <a:lstStyle/>
              <a:p>
                <a:endParaRPr lang="en-GB"/>
              </a:p>
            </p:txBody>
          </p:sp>
          <p:sp>
            <p:nvSpPr>
              <p:cNvPr id="37048" name="Line 13"/>
              <p:cNvSpPr>
                <a:spLocks noChangeShapeType="1"/>
              </p:cNvSpPr>
              <p:nvPr/>
            </p:nvSpPr>
            <p:spPr bwMode="auto">
              <a:xfrm>
                <a:off x="4330" y="1398"/>
                <a:ext cx="20" cy="1"/>
              </a:xfrm>
              <a:prstGeom prst="line">
                <a:avLst/>
              </a:prstGeom>
              <a:noFill/>
              <a:ln w="12700">
                <a:noFill/>
                <a:round/>
                <a:headEnd/>
                <a:tailEnd/>
              </a:ln>
            </p:spPr>
            <p:txBody>
              <a:bodyPr wrap="none" anchor="ctr"/>
              <a:lstStyle/>
              <a:p>
                <a:endParaRPr lang="en-GB"/>
              </a:p>
            </p:txBody>
          </p:sp>
          <p:sp>
            <p:nvSpPr>
              <p:cNvPr id="37049" name="Freeform 14"/>
              <p:cNvSpPr>
                <a:spLocks/>
              </p:cNvSpPr>
              <p:nvPr/>
            </p:nvSpPr>
            <p:spPr bwMode="auto">
              <a:xfrm>
                <a:off x="4327" y="1399"/>
                <a:ext cx="12" cy="69"/>
              </a:xfrm>
              <a:custGeom>
                <a:avLst/>
                <a:gdLst>
                  <a:gd name="T0" fmla="*/ 11 w 12"/>
                  <a:gd name="T1" fmla="*/ 0 h 69"/>
                  <a:gd name="T2" fmla="*/ 10 w 12"/>
                  <a:gd name="T3" fmla="*/ 7 h 69"/>
                  <a:gd name="T4" fmla="*/ 9 w 12"/>
                  <a:gd name="T5" fmla="*/ 17 h 69"/>
                  <a:gd name="T6" fmla="*/ 8 w 12"/>
                  <a:gd name="T7" fmla="*/ 26 h 69"/>
                  <a:gd name="T8" fmla="*/ 6 w 12"/>
                  <a:gd name="T9" fmla="*/ 35 h 69"/>
                  <a:gd name="T10" fmla="*/ 3 w 12"/>
                  <a:gd name="T11" fmla="*/ 44 h 69"/>
                  <a:gd name="T12" fmla="*/ 2 w 12"/>
                  <a:gd name="T13" fmla="*/ 53 h 69"/>
                  <a:gd name="T14" fmla="*/ 0 w 12"/>
                  <a:gd name="T15" fmla="*/ 61 h 69"/>
                  <a:gd name="T16" fmla="*/ 0 w 12"/>
                  <a:gd name="T17" fmla="*/ 68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9"/>
                  <a:gd name="T29" fmla="*/ 12 w 12"/>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9">
                    <a:moveTo>
                      <a:pt x="11" y="0"/>
                    </a:moveTo>
                    <a:lnTo>
                      <a:pt x="10" y="7"/>
                    </a:lnTo>
                    <a:lnTo>
                      <a:pt x="9" y="17"/>
                    </a:lnTo>
                    <a:lnTo>
                      <a:pt x="8" y="26"/>
                    </a:lnTo>
                    <a:lnTo>
                      <a:pt x="6" y="35"/>
                    </a:lnTo>
                    <a:lnTo>
                      <a:pt x="3" y="44"/>
                    </a:lnTo>
                    <a:lnTo>
                      <a:pt x="2" y="53"/>
                    </a:lnTo>
                    <a:lnTo>
                      <a:pt x="0" y="61"/>
                    </a:lnTo>
                    <a:lnTo>
                      <a:pt x="0" y="68"/>
                    </a:lnTo>
                  </a:path>
                </a:pathLst>
              </a:custGeom>
              <a:noFill/>
              <a:ln w="25400" cap="rnd">
                <a:solidFill>
                  <a:srgbClr val="B3E2EE"/>
                </a:solidFill>
                <a:round/>
                <a:headEnd/>
                <a:tailEnd/>
              </a:ln>
            </p:spPr>
            <p:txBody>
              <a:bodyPr/>
              <a:lstStyle/>
              <a:p>
                <a:endParaRPr lang="en-US"/>
              </a:p>
            </p:txBody>
          </p:sp>
          <p:sp>
            <p:nvSpPr>
              <p:cNvPr id="37050" name="Line 15"/>
              <p:cNvSpPr>
                <a:spLocks noChangeShapeType="1"/>
              </p:cNvSpPr>
              <p:nvPr/>
            </p:nvSpPr>
            <p:spPr bwMode="auto">
              <a:xfrm flipH="1" flipV="1">
                <a:off x="4330" y="1398"/>
                <a:ext cx="20" cy="1"/>
              </a:xfrm>
              <a:prstGeom prst="line">
                <a:avLst/>
              </a:prstGeom>
              <a:noFill/>
              <a:ln w="12700">
                <a:noFill/>
                <a:round/>
                <a:headEnd/>
                <a:tailEnd/>
              </a:ln>
            </p:spPr>
            <p:txBody>
              <a:bodyPr wrap="none" anchor="ctr"/>
              <a:lstStyle/>
              <a:p>
                <a:endParaRPr lang="en-GB"/>
              </a:p>
            </p:txBody>
          </p:sp>
          <p:sp>
            <p:nvSpPr>
              <p:cNvPr id="37051" name="Line 16"/>
              <p:cNvSpPr>
                <a:spLocks noChangeShapeType="1"/>
              </p:cNvSpPr>
              <p:nvPr/>
            </p:nvSpPr>
            <p:spPr bwMode="auto">
              <a:xfrm>
                <a:off x="4312" y="1467"/>
                <a:ext cx="22" cy="1"/>
              </a:xfrm>
              <a:prstGeom prst="line">
                <a:avLst/>
              </a:prstGeom>
              <a:noFill/>
              <a:ln w="12700">
                <a:noFill/>
                <a:round/>
                <a:headEnd/>
                <a:tailEnd/>
              </a:ln>
            </p:spPr>
            <p:txBody>
              <a:bodyPr wrap="none" anchor="ctr"/>
              <a:lstStyle/>
              <a:p>
                <a:endParaRPr lang="en-GB"/>
              </a:p>
            </p:txBody>
          </p:sp>
          <p:sp>
            <p:nvSpPr>
              <p:cNvPr id="37052" name="Freeform 17"/>
              <p:cNvSpPr>
                <a:spLocks/>
              </p:cNvSpPr>
              <p:nvPr/>
            </p:nvSpPr>
            <p:spPr bwMode="auto">
              <a:xfrm>
                <a:off x="4183" y="1314"/>
                <a:ext cx="325" cy="63"/>
              </a:xfrm>
              <a:custGeom>
                <a:avLst/>
                <a:gdLst>
                  <a:gd name="T0" fmla="*/ 163 w 325"/>
                  <a:gd name="T1" fmla="*/ 62 h 63"/>
                  <a:gd name="T2" fmla="*/ 196 w 325"/>
                  <a:gd name="T3" fmla="*/ 61 h 63"/>
                  <a:gd name="T4" fmla="*/ 227 w 325"/>
                  <a:gd name="T5" fmla="*/ 59 h 63"/>
                  <a:gd name="T6" fmla="*/ 255 w 325"/>
                  <a:gd name="T7" fmla="*/ 56 h 63"/>
                  <a:gd name="T8" fmla="*/ 278 w 325"/>
                  <a:gd name="T9" fmla="*/ 52 h 63"/>
                  <a:gd name="T10" fmla="*/ 297 w 325"/>
                  <a:gd name="T11" fmla="*/ 47 h 63"/>
                  <a:gd name="T12" fmla="*/ 312 w 325"/>
                  <a:gd name="T13" fmla="*/ 42 h 63"/>
                  <a:gd name="T14" fmla="*/ 321 w 325"/>
                  <a:gd name="T15" fmla="*/ 36 h 63"/>
                  <a:gd name="T16" fmla="*/ 324 w 325"/>
                  <a:gd name="T17" fmla="*/ 29 h 63"/>
                  <a:gd name="T18" fmla="*/ 320 w 325"/>
                  <a:gd name="T19" fmla="*/ 23 h 63"/>
                  <a:gd name="T20" fmla="*/ 311 w 325"/>
                  <a:gd name="T21" fmla="*/ 18 h 63"/>
                  <a:gd name="T22" fmla="*/ 295 w 325"/>
                  <a:gd name="T23" fmla="*/ 13 h 63"/>
                  <a:gd name="T24" fmla="*/ 275 w 325"/>
                  <a:gd name="T25" fmla="*/ 8 h 63"/>
                  <a:gd name="T26" fmla="*/ 250 w 325"/>
                  <a:gd name="T27" fmla="*/ 5 h 63"/>
                  <a:gd name="T28" fmla="*/ 224 w 325"/>
                  <a:gd name="T29" fmla="*/ 2 h 63"/>
                  <a:gd name="T30" fmla="*/ 193 w 325"/>
                  <a:gd name="T31" fmla="*/ 1 h 63"/>
                  <a:gd name="T32" fmla="*/ 161 w 325"/>
                  <a:gd name="T33" fmla="*/ 0 h 63"/>
                  <a:gd name="T34" fmla="*/ 127 w 325"/>
                  <a:gd name="T35" fmla="*/ 1 h 63"/>
                  <a:gd name="T36" fmla="*/ 97 w 325"/>
                  <a:gd name="T37" fmla="*/ 3 h 63"/>
                  <a:gd name="T38" fmla="*/ 69 w 325"/>
                  <a:gd name="T39" fmla="*/ 6 h 63"/>
                  <a:gd name="T40" fmla="*/ 46 w 325"/>
                  <a:gd name="T41" fmla="*/ 10 h 63"/>
                  <a:gd name="T42" fmla="*/ 27 w 325"/>
                  <a:gd name="T43" fmla="*/ 15 h 63"/>
                  <a:gd name="T44" fmla="*/ 12 w 325"/>
                  <a:gd name="T45" fmla="*/ 20 h 63"/>
                  <a:gd name="T46" fmla="*/ 3 w 325"/>
                  <a:gd name="T47" fmla="*/ 26 h 63"/>
                  <a:gd name="T48" fmla="*/ 0 w 325"/>
                  <a:gd name="T49" fmla="*/ 32 h 63"/>
                  <a:gd name="T50" fmla="*/ 3 w 325"/>
                  <a:gd name="T51" fmla="*/ 38 h 63"/>
                  <a:gd name="T52" fmla="*/ 13 w 325"/>
                  <a:gd name="T53" fmla="*/ 44 h 63"/>
                  <a:gd name="T54" fmla="*/ 29 w 325"/>
                  <a:gd name="T55" fmla="*/ 49 h 63"/>
                  <a:gd name="T56" fmla="*/ 49 w 325"/>
                  <a:gd name="T57" fmla="*/ 54 h 63"/>
                  <a:gd name="T58" fmla="*/ 74 w 325"/>
                  <a:gd name="T59" fmla="*/ 57 h 63"/>
                  <a:gd name="T60" fmla="*/ 100 w 325"/>
                  <a:gd name="T61" fmla="*/ 60 h 63"/>
                  <a:gd name="T62" fmla="*/ 131 w 325"/>
                  <a:gd name="T63" fmla="*/ 61 h 63"/>
                  <a:gd name="T64" fmla="*/ 163 w 325"/>
                  <a:gd name="T65" fmla="*/ 62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63"/>
                  <a:gd name="T101" fmla="*/ 325 w 325"/>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63">
                    <a:moveTo>
                      <a:pt x="163" y="62"/>
                    </a:moveTo>
                    <a:lnTo>
                      <a:pt x="196" y="61"/>
                    </a:lnTo>
                    <a:lnTo>
                      <a:pt x="227" y="59"/>
                    </a:lnTo>
                    <a:lnTo>
                      <a:pt x="255" y="56"/>
                    </a:lnTo>
                    <a:lnTo>
                      <a:pt x="278" y="52"/>
                    </a:lnTo>
                    <a:lnTo>
                      <a:pt x="297" y="47"/>
                    </a:lnTo>
                    <a:lnTo>
                      <a:pt x="312" y="42"/>
                    </a:lnTo>
                    <a:lnTo>
                      <a:pt x="321" y="36"/>
                    </a:lnTo>
                    <a:lnTo>
                      <a:pt x="324" y="29"/>
                    </a:lnTo>
                    <a:lnTo>
                      <a:pt x="320" y="23"/>
                    </a:lnTo>
                    <a:lnTo>
                      <a:pt x="311" y="18"/>
                    </a:lnTo>
                    <a:lnTo>
                      <a:pt x="295" y="13"/>
                    </a:lnTo>
                    <a:lnTo>
                      <a:pt x="275" y="8"/>
                    </a:lnTo>
                    <a:lnTo>
                      <a:pt x="250" y="5"/>
                    </a:lnTo>
                    <a:lnTo>
                      <a:pt x="224" y="2"/>
                    </a:lnTo>
                    <a:lnTo>
                      <a:pt x="193" y="1"/>
                    </a:lnTo>
                    <a:lnTo>
                      <a:pt x="161" y="0"/>
                    </a:lnTo>
                    <a:lnTo>
                      <a:pt x="127" y="1"/>
                    </a:lnTo>
                    <a:lnTo>
                      <a:pt x="97" y="3"/>
                    </a:lnTo>
                    <a:lnTo>
                      <a:pt x="69" y="6"/>
                    </a:lnTo>
                    <a:lnTo>
                      <a:pt x="46" y="10"/>
                    </a:lnTo>
                    <a:lnTo>
                      <a:pt x="27" y="15"/>
                    </a:lnTo>
                    <a:lnTo>
                      <a:pt x="12" y="20"/>
                    </a:lnTo>
                    <a:lnTo>
                      <a:pt x="3" y="26"/>
                    </a:lnTo>
                    <a:lnTo>
                      <a:pt x="0" y="32"/>
                    </a:lnTo>
                    <a:lnTo>
                      <a:pt x="3" y="38"/>
                    </a:lnTo>
                    <a:lnTo>
                      <a:pt x="13" y="44"/>
                    </a:lnTo>
                    <a:lnTo>
                      <a:pt x="29" y="49"/>
                    </a:lnTo>
                    <a:lnTo>
                      <a:pt x="49" y="54"/>
                    </a:lnTo>
                    <a:lnTo>
                      <a:pt x="74" y="57"/>
                    </a:lnTo>
                    <a:lnTo>
                      <a:pt x="100" y="60"/>
                    </a:lnTo>
                    <a:lnTo>
                      <a:pt x="131" y="61"/>
                    </a:lnTo>
                    <a:lnTo>
                      <a:pt x="163" y="62"/>
                    </a:lnTo>
                  </a:path>
                </a:pathLst>
              </a:custGeom>
              <a:solidFill>
                <a:srgbClr val="CCECF4"/>
              </a:solidFill>
              <a:ln w="12700" cap="rnd">
                <a:noFill/>
                <a:round/>
                <a:headEnd/>
                <a:tailEnd/>
              </a:ln>
            </p:spPr>
            <p:txBody>
              <a:bodyPr/>
              <a:lstStyle/>
              <a:p>
                <a:endParaRPr lang="en-US"/>
              </a:p>
            </p:txBody>
          </p:sp>
          <p:sp>
            <p:nvSpPr>
              <p:cNvPr id="37053" name="Freeform 18"/>
              <p:cNvSpPr>
                <a:spLocks/>
              </p:cNvSpPr>
              <p:nvPr/>
            </p:nvSpPr>
            <p:spPr bwMode="auto">
              <a:xfrm>
                <a:off x="4067" y="1364"/>
                <a:ext cx="23" cy="56"/>
              </a:xfrm>
              <a:custGeom>
                <a:avLst/>
                <a:gdLst>
                  <a:gd name="T0" fmla="*/ 0 w 23"/>
                  <a:gd name="T1" fmla="*/ 0 h 56"/>
                  <a:gd name="T2" fmla="*/ 1 w 23"/>
                  <a:gd name="T3" fmla="*/ 2 h 56"/>
                  <a:gd name="T4" fmla="*/ 6 w 23"/>
                  <a:gd name="T5" fmla="*/ 6 h 56"/>
                  <a:gd name="T6" fmla="*/ 12 w 23"/>
                  <a:gd name="T7" fmla="*/ 13 h 56"/>
                  <a:gd name="T8" fmla="*/ 18 w 23"/>
                  <a:gd name="T9" fmla="*/ 21 h 56"/>
                  <a:gd name="T10" fmla="*/ 22 w 23"/>
                  <a:gd name="T11" fmla="*/ 30 h 56"/>
                  <a:gd name="T12" fmla="*/ 22 w 23"/>
                  <a:gd name="T13" fmla="*/ 39 h 56"/>
                  <a:gd name="T14" fmla="*/ 19 w 23"/>
                  <a:gd name="T15" fmla="*/ 48 h 56"/>
                  <a:gd name="T16" fmla="*/ 10 w 23"/>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56"/>
                  <a:gd name="T29" fmla="*/ 23 w 23"/>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56">
                    <a:moveTo>
                      <a:pt x="0" y="0"/>
                    </a:moveTo>
                    <a:lnTo>
                      <a:pt x="1" y="2"/>
                    </a:lnTo>
                    <a:lnTo>
                      <a:pt x="6" y="6"/>
                    </a:lnTo>
                    <a:lnTo>
                      <a:pt x="12" y="13"/>
                    </a:lnTo>
                    <a:lnTo>
                      <a:pt x="18" y="21"/>
                    </a:lnTo>
                    <a:lnTo>
                      <a:pt x="22" y="30"/>
                    </a:lnTo>
                    <a:lnTo>
                      <a:pt x="22" y="39"/>
                    </a:lnTo>
                    <a:lnTo>
                      <a:pt x="19" y="48"/>
                    </a:lnTo>
                    <a:lnTo>
                      <a:pt x="10" y="55"/>
                    </a:lnTo>
                  </a:path>
                </a:pathLst>
              </a:custGeom>
              <a:noFill/>
              <a:ln w="25400" cap="rnd">
                <a:solidFill>
                  <a:srgbClr val="B3E2EE"/>
                </a:solidFill>
                <a:round/>
                <a:headEnd/>
                <a:tailEnd/>
              </a:ln>
            </p:spPr>
            <p:txBody>
              <a:bodyPr/>
              <a:lstStyle/>
              <a:p>
                <a:endParaRPr lang="en-US"/>
              </a:p>
            </p:txBody>
          </p:sp>
          <p:sp>
            <p:nvSpPr>
              <p:cNvPr id="37054" name="Line 19"/>
              <p:cNvSpPr>
                <a:spLocks noChangeShapeType="1"/>
              </p:cNvSpPr>
              <p:nvPr/>
            </p:nvSpPr>
            <p:spPr bwMode="auto">
              <a:xfrm flipH="1">
                <a:off x="4055" y="1361"/>
                <a:ext cx="23" cy="4"/>
              </a:xfrm>
              <a:prstGeom prst="line">
                <a:avLst/>
              </a:prstGeom>
              <a:noFill/>
              <a:ln w="12700">
                <a:noFill/>
                <a:round/>
                <a:headEnd/>
                <a:tailEnd/>
              </a:ln>
            </p:spPr>
            <p:txBody>
              <a:bodyPr wrap="none" anchor="ctr"/>
              <a:lstStyle/>
              <a:p>
                <a:endParaRPr lang="en-GB"/>
              </a:p>
            </p:txBody>
          </p:sp>
          <p:sp>
            <p:nvSpPr>
              <p:cNvPr id="37055" name="Line 20"/>
              <p:cNvSpPr>
                <a:spLocks noChangeShapeType="1"/>
              </p:cNvSpPr>
              <p:nvPr/>
            </p:nvSpPr>
            <p:spPr bwMode="auto">
              <a:xfrm>
                <a:off x="4063" y="1416"/>
                <a:ext cx="26" cy="4"/>
              </a:xfrm>
              <a:prstGeom prst="line">
                <a:avLst/>
              </a:prstGeom>
              <a:noFill/>
              <a:ln w="12700">
                <a:noFill/>
                <a:round/>
                <a:headEnd/>
                <a:tailEnd/>
              </a:ln>
            </p:spPr>
            <p:txBody>
              <a:bodyPr wrap="none" anchor="ctr"/>
              <a:lstStyle/>
              <a:p>
                <a:endParaRPr lang="en-GB"/>
              </a:p>
            </p:txBody>
          </p:sp>
          <p:sp>
            <p:nvSpPr>
              <p:cNvPr id="37056" name="Freeform 21"/>
              <p:cNvSpPr>
                <a:spLocks/>
              </p:cNvSpPr>
              <p:nvPr/>
            </p:nvSpPr>
            <p:spPr bwMode="auto">
              <a:xfrm>
                <a:off x="4026" y="1419"/>
                <a:ext cx="50" cy="52"/>
              </a:xfrm>
              <a:custGeom>
                <a:avLst/>
                <a:gdLst>
                  <a:gd name="T0" fmla="*/ 49 w 50"/>
                  <a:gd name="T1" fmla="*/ 0 h 52"/>
                  <a:gd name="T2" fmla="*/ 36 w 50"/>
                  <a:gd name="T3" fmla="*/ 7 h 52"/>
                  <a:gd name="T4" fmla="*/ 27 w 50"/>
                  <a:gd name="T5" fmla="*/ 15 h 52"/>
                  <a:gd name="T6" fmla="*/ 19 w 50"/>
                  <a:gd name="T7" fmla="*/ 23 h 52"/>
                  <a:gd name="T8" fmla="*/ 12 w 50"/>
                  <a:gd name="T9" fmla="*/ 31 h 52"/>
                  <a:gd name="T10" fmla="*/ 6 w 50"/>
                  <a:gd name="T11" fmla="*/ 39 h 52"/>
                  <a:gd name="T12" fmla="*/ 3 w 50"/>
                  <a:gd name="T13" fmla="*/ 45 h 52"/>
                  <a:gd name="T14" fmla="*/ 0 w 50"/>
                  <a:gd name="T15" fmla="*/ 49 h 52"/>
                  <a:gd name="T16" fmla="*/ 0 w 50"/>
                  <a:gd name="T17" fmla="*/ 5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52"/>
                  <a:gd name="T29" fmla="*/ 50 w 50"/>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52">
                    <a:moveTo>
                      <a:pt x="49" y="0"/>
                    </a:moveTo>
                    <a:lnTo>
                      <a:pt x="36" y="7"/>
                    </a:lnTo>
                    <a:lnTo>
                      <a:pt x="27" y="15"/>
                    </a:lnTo>
                    <a:lnTo>
                      <a:pt x="19" y="23"/>
                    </a:lnTo>
                    <a:lnTo>
                      <a:pt x="12" y="31"/>
                    </a:lnTo>
                    <a:lnTo>
                      <a:pt x="6" y="39"/>
                    </a:lnTo>
                    <a:lnTo>
                      <a:pt x="3" y="45"/>
                    </a:lnTo>
                    <a:lnTo>
                      <a:pt x="0" y="49"/>
                    </a:lnTo>
                    <a:lnTo>
                      <a:pt x="0" y="51"/>
                    </a:lnTo>
                  </a:path>
                </a:pathLst>
              </a:custGeom>
              <a:noFill/>
              <a:ln w="25400" cap="rnd">
                <a:solidFill>
                  <a:srgbClr val="B3E2EE"/>
                </a:solidFill>
                <a:round/>
                <a:headEnd/>
                <a:tailEnd/>
              </a:ln>
            </p:spPr>
            <p:txBody>
              <a:bodyPr/>
              <a:lstStyle/>
              <a:p>
                <a:endParaRPr lang="en-US"/>
              </a:p>
            </p:txBody>
          </p:sp>
          <p:sp>
            <p:nvSpPr>
              <p:cNvPr id="37057" name="Line 22"/>
              <p:cNvSpPr>
                <a:spLocks noChangeShapeType="1"/>
              </p:cNvSpPr>
              <p:nvPr/>
            </p:nvSpPr>
            <p:spPr bwMode="auto">
              <a:xfrm flipH="1" flipV="1">
                <a:off x="4067" y="1416"/>
                <a:ext cx="22" cy="4"/>
              </a:xfrm>
              <a:prstGeom prst="line">
                <a:avLst/>
              </a:prstGeom>
              <a:noFill/>
              <a:ln w="12700">
                <a:noFill/>
                <a:round/>
                <a:headEnd/>
                <a:tailEnd/>
              </a:ln>
            </p:spPr>
            <p:txBody>
              <a:bodyPr wrap="none" anchor="ctr"/>
              <a:lstStyle/>
              <a:p>
                <a:endParaRPr lang="en-GB"/>
              </a:p>
            </p:txBody>
          </p:sp>
          <p:sp>
            <p:nvSpPr>
              <p:cNvPr id="37058" name="Line 23"/>
              <p:cNvSpPr>
                <a:spLocks noChangeShapeType="1"/>
              </p:cNvSpPr>
              <p:nvPr/>
            </p:nvSpPr>
            <p:spPr bwMode="auto">
              <a:xfrm>
                <a:off x="4013" y="1470"/>
                <a:ext cx="24" cy="0"/>
              </a:xfrm>
              <a:prstGeom prst="line">
                <a:avLst/>
              </a:prstGeom>
              <a:noFill/>
              <a:ln w="12700">
                <a:noFill/>
                <a:round/>
                <a:headEnd/>
                <a:tailEnd/>
              </a:ln>
            </p:spPr>
            <p:txBody>
              <a:bodyPr wrap="none" anchor="ctr"/>
              <a:lstStyle/>
              <a:p>
                <a:endParaRPr lang="en-GB"/>
              </a:p>
            </p:txBody>
          </p:sp>
          <p:sp>
            <p:nvSpPr>
              <p:cNvPr id="37059" name="Freeform 24"/>
              <p:cNvSpPr>
                <a:spLocks/>
              </p:cNvSpPr>
              <p:nvPr/>
            </p:nvSpPr>
            <p:spPr bwMode="auto">
              <a:xfrm>
                <a:off x="4132" y="1368"/>
                <a:ext cx="22" cy="29"/>
              </a:xfrm>
              <a:custGeom>
                <a:avLst/>
                <a:gdLst>
                  <a:gd name="T0" fmla="*/ 21 w 22"/>
                  <a:gd name="T1" fmla="*/ 0 h 29"/>
                  <a:gd name="T2" fmla="*/ 20 w 22"/>
                  <a:gd name="T3" fmla="*/ 2 h 29"/>
                  <a:gd name="T4" fmla="*/ 17 w 22"/>
                  <a:gd name="T5" fmla="*/ 4 h 29"/>
                  <a:gd name="T6" fmla="*/ 14 w 22"/>
                  <a:gd name="T7" fmla="*/ 7 h 29"/>
                  <a:gd name="T8" fmla="*/ 11 w 22"/>
                  <a:gd name="T9" fmla="*/ 9 h 29"/>
                  <a:gd name="T10" fmla="*/ 8 w 22"/>
                  <a:gd name="T11" fmla="*/ 13 h 29"/>
                  <a:gd name="T12" fmla="*/ 5 w 22"/>
                  <a:gd name="T13" fmla="*/ 17 h 29"/>
                  <a:gd name="T14" fmla="*/ 2 w 22"/>
                  <a:gd name="T15" fmla="*/ 22 h 29"/>
                  <a:gd name="T16" fmla="*/ 0 w 22"/>
                  <a:gd name="T17" fmla="*/ 2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9"/>
                  <a:gd name="T29" fmla="*/ 22 w 2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9">
                    <a:moveTo>
                      <a:pt x="21" y="0"/>
                    </a:moveTo>
                    <a:lnTo>
                      <a:pt x="20" y="2"/>
                    </a:lnTo>
                    <a:lnTo>
                      <a:pt x="17" y="4"/>
                    </a:lnTo>
                    <a:lnTo>
                      <a:pt x="14" y="7"/>
                    </a:lnTo>
                    <a:lnTo>
                      <a:pt x="11" y="9"/>
                    </a:lnTo>
                    <a:lnTo>
                      <a:pt x="8" y="13"/>
                    </a:lnTo>
                    <a:lnTo>
                      <a:pt x="5" y="17"/>
                    </a:lnTo>
                    <a:lnTo>
                      <a:pt x="2" y="22"/>
                    </a:lnTo>
                    <a:lnTo>
                      <a:pt x="0" y="28"/>
                    </a:lnTo>
                  </a:path>
                </a:pathLst>
              </a:custGeom>
              <a:noFill/>
              <a:ln w="25400" cap="rnd">
                <a:solidFill>
                  <a:srgbClr val="B3E2EE"/>
                </a:solidFill>
                <a:round/>
                <a:headEnd/>
                <a:tailEnd/>
              </a:ln>
            </p:spPr>
            <p:txBody>
              <a:bodyPr/>
              <a:lstStyle/>
              <a:p>
                <a:endParaRPr lang="en-US"/>
              </a:p>
            </p:txBody>
          </p:sp>
          <p:sp>
            <p:nvSpPr>
              <p:cNvPr id="37060" name="Line 25"/>
              <p:cNvSpPr>
                <a:spLocks noChangeShapeType="1"/>
              </p:cNvSpPr>
              <p:nvPr/>
            </p:nvSpPr>
            <p:spPr bwMode="auto">
              <a:xfrm flipH="1" flipV="1">
                <a:off x="4139" y="1366"/>
                <a:ext cx="26" cy="3"/>
              </a:xfrm>
              <a:prstGeom prst="line">
                <a:avLst/>
              </a:prstGeom>
              <a:noFill/>
              <a:ln w="12700">
                <a:noFill/>
                <a:round/>
                <a:headEnd/>
                <a:tailEnd/>
              </a:ln>
            </p:spPr>
            <p:txBody>
              <a:bodyPr wrap="none" anchor="ctr"/>
              <a:lstStyle/>
              <a:p>
                <a:endParaRPr lang="en-GB"/>
              </a:p>
            </p:txBody>
          </p:sp>
          <p:sp>
            <p:nvSpPr>
              <p:cNvPr id="37061" name="Line 26"/>
              <p:cNvSpPr>
                <a:spLocks noChangeShapeType="1"/>
              </p:cNvSpPr>
              <p:nvPr/>
            </p:nvSpPr>
            <p:spPr bwMode="auto">
              <a:xfrm>
                <a:off x="4123" y="1396"/>
                <a:ext cx="20" cy="2"/>
              </a:xfrm>
              <a:prstGeom prst="line">
                <a:avLst/>
              </a:prstGeom>
              <a:noFill/>
              <a:ln w="12700">
                <a:noFill/>
                <a:round/>
                <a:headEnd/>
                <a:tailEnd/>
              </a:ln>
            </p:spPr>
            <p:txBody>
              <a:bodyPr wrap="none" anchor="ctr"/>
              <a:lstStyle/>
              <a:p>
                <a:endParaRPr lang="en-GB"/>
              </a:p>
            </p:txBody>
          </p:sp>
          <p:sp>
            <p:nvSpPr>
              <p:cNvPr id="37062" name="Freeform 27"/>
              <p:cNvSpPr>
                <a:spLocks/>
              </p:cNvSpPr>
              <p:nvPr/>
            </p:nvSpPr>
            <p:spPr bwMode="auto">
              <a:xfrm>
                <a:off x="4117" y="1396"/>
                <a:ext cx="16" cy="70"/>
              </a:xfrm>
              <a:custGeom>
                <a:avLst/>
                <a:gdLst>
                  <a:gd name="T0" fmla="*/ 15 w 16"/>
                  <a:gd name="T1" fmla="*/ 0 h 70"/>
                  <a:gd name="T2" fmla="*/ 14 w 16"/>
                  <a:gd name="T3" fmla="*/ 8 h 70"/>
                  <a:gd name="T4" fmla="*/ 12 w 16"/>
                  <a:gd name="T5" fmla="*/ 17 h 70"/>
                  <a:gd name="T6" fmla="*/ 11 w 16"/>
                  <a:gd name="T7" fmla="*/ 26 h 70"/>
                  <a:gd name="T8" fmla="*/ 8 w 16"/>
                  <a:gd name="T9" fmla="*/ 36 h 70"/>
                  <a:gd name="T10" fmla="*/ 6 w 16"/>
                  <a:gd name="T11" fmla="*/ 45 h 70"/>
                  <a:gd name="T12" fmla="*/ 3 w 16"/>
                  <a:gd name="T13" fmla="*/ 53 h 70"/>
                  <a:gd name="T14" fmla="*/ 2 w 16"/>
                  <a:gd name="T15" fmla="*/ 62 h 70"/>
                  <a:gd name="T16" fmla="*/ 0 w 16"/>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70"/>
                  <a:gd name="T29" fmla="*/ 16 w 16"/>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70">
                    <a:moveTo>
                      <a:pt x="15" y="0"/>
                    </a:moveTo>
                    <a:lnTo>
                      <a:pt x="14" y="8"/>
                    </a:lnTo>
                    <a:lnTo>
                      <a:pt x="12" y="17"/>
                    </a:lnTo>
                    <a:lnTo>
                      <a:pt x="11" y="26"/>
                    </a:lnTo>
                    <a:lnTo>
                      <a:pt x="8" y="36"/>
                    </a:lnTo>
                    <a:lnTo>
                      <a:pt x="6" y="45"/>
                    </a:lnTo>
                    <a:lnTo>
                      <a:pt x="3" y="53"/>
                    </a:lnTo>
                    <a:lnTo>
                      <a:pt x="2" y="62"/>
                    </a:lnTo>
                    <a:lnTo>
                      <a:pt x="0" y="69"/>
                    </a:lnTo>
                  </a:path>
                </a:pathLst>
              </a:custGeom>
              <a:noFill/>
              <a:ln w="25400" cap="rnd">
                <a:solidFill>
                  <a:srgbClr val="B3E2EE"/>
                </a:solidFill>
                <a:round/>
                <a:headEnd/>
                <a:tailEnd/>
              </a:ln>
            </p:spPr>
            <p:txBody>
              <a:bodyPr/>
              <a:lstStyle/>
              <a:p>
                <a:endParaRPr lang="en-US"/>
              </a:p>
            </p:txBody>
          </p:sp>
          <p:sp>
            <p:nvSpPr>
              <p:cNvPr id="37063" name="Line 28"/>
              <p:cNvSpPr>
                <a:spLocks noChangeShapeType="1"/>
              </p:cNvSpPr>
              <p:nvPr/>
            </p:nvSpPr>
            <p:spPr bwMode="auto">
              <a:xfrm flipH="1" flipV="1">
                <a:off x="4123" y="1396"/>
                <a:ext cx="20" cy="2"/>
              </a:xfrm>
              <a:prstGeom prst="line">
                <a:avLst/>
              </a:prstGeom>
              <a:noFill/>
              <a:ln w="12700">
                <a:noFill/>
                <a:round/>
                <a:headEnd/>
                <a:tailEnd/>
              </a:ln>
            </p:spPr>
            <p:txBody>
              <a:bodyPr wrap="none" anchor="ctr"/>
              <a:lstStyle/>
              <a:p>
                <a:endParaRPr lang="en-GB"/>
              </a:p>
            </p:txBody>
          </p:sp>
          <p:sp>
            <p:nvSpPr>
              <p:cNvPr id="37064" name="Line 29"/>
              <p:cNvSpPr>
                <a:spLocks noChangeShapeType="1"/>
              </p:cNvSpPr>
              <p:nvPr/>
            </p:nvSpPr>
            <p:spPr bwMode="auto">
              <a:xfrm>
                <a:off x="4104" y="1465"/>
                <a:ext cx="26" cy="0"/>
              </a:xfrm>
              <a:prstGeom prst="line">
                <a:avLst/>
              </a:prstGeom>
              <a:noFill/>
              <a:ln w="12700">
                <a:noFill/>
                <a:round/>
                <a:headEnd/>
                <a:tailEnd/>
              </a:ln>
            </p:spPr>
            <p:txBody>
              <a:bodyPr wrap="none" anchor="ctr"/>
              <a:lstStyle/>
              <a:p>
                <a:endParaRPr lang="en-GB"/>
              </a:p>
            </p:txBody>
          </p:sp>
          <p:sp>
            <p:nvSpPr>
              <p:cNvPr id="37065" name="Freeform 30"/>
              <p:cNvSpPr>
                <a:spLocks/>
              </p:cNvSpPr>
              <p:nvPr/>
            </p:nvSpPr>
            <p:spPr bwMode="auto">
              <a:xfrm>
                <a:off x="3976" y="1311"/>
                <a:ext cx="325" cy="65"/>
              </a:xfrm>
              <a:custGeom>
                <a:avLst/>
                <a:gdLst>
                  <a:gd name="T0" fmla="*/ 165 w 325"/>
                  <a:gd name="T1" fmla="*/ 64 h 65"/>
                  <a:gd name="T2" fmla="*/ 197 w 325"/>
                  <a:gd name="T3" fmla="*/ 63 h 65"/>
                  <a:gd name="T4" fmla="*/ 227 w 325"/>
                  <a:gd name="T5" fmla="*/ 61 h 65"/>
                  <a:gd name="T6" fmla="*/ 255 w 325"/>
                  <a:gd name="T7" fmla="*/ 58 h 65"/>
                  <a:gd name="T8" fmla="*/ 278 w 325"/>
                  <a:gd name="T9" fmla="*/ 54 h 65"/>
                  <a:gd name="T10" fmla="*/ 297 w 325"/>
                  <a:gd name="T11" fmla="*/ 49 h 65"/>
                  <a:gd name="T12" fmla="*/ 312 w 325"/>
                  <a:gd name="T13" fmla="*/ 43 h 65"/>
                  <a:gd name="T14" fmla="*/ 321 w 325"/>
                  <a:gd name="T15" fmla="*/ 37 h 65"/>
                  <a:gd name="T16" fmla="*/ 324 w 325"/>
                  <a:gd name="T17" fmla="*/ 31 h 65"/>
                  <a:gd name="T18" fmla="*/ 321 w 325"/>
                  <a:gd name="T19" fmla="*/ 24 h 65"/>
                  <a:gd name="T20" fmla="*/ 311 w 325"/>
                  <a:gd name="T21" fmla="*/ 18 h 65"/>
                  <a:gd name="T22" fmla="*/ 296 w 325"/>
                  <a:gd name="T23" fmla="*/ 13 h 65"/>
                  <a:gd name="T24" fmla="*/ 275 w 325"/>
                  <a:gd name="T25" fmla="*/ 8 h 65"/>
                  <a:gd name="T26" fmla="*/ 252 w 325"/>
                  <a:gd name="T27" fmla="*/ 4 h 65"/>
                  <a:gd name="T28" fmla="*/ 224 w 325"/>
                  <a:gd name="T29" fmla="*/ 2 h 65"/>
                  <a:gd name="T30" fmla="*/ 193 w 325"/>
                  <a:gd name="T31" fmla="*/ 0 h 65"/>
                  <a:gd name="T32" fmla="*/ 161 w 325"/>
                  <a:gd name="T33" fmla="*/ 0 h 65"/>
                  <a:gd name="T34" fmla="*/ 128 w 325"/>
                  <a:gd name="T35" fmla="*/ 1 h 65"/>
                  <a:gd name="T36" fmla="*/ 97 w 325"/>
                  <a:gd name="T37" fmla="*/ 3 h 65"/>
                  <a:gd name="T38" fmla="*/ 71 w 325"/>
                  <a:gd name="T39" fmla="*/ 6 h 65"/>
                  <a:gd name="T40" fmla="*/ 46 w 325"/>
                  <a:gd name="T41" fmla="*/ 10 h 65"/>
                  <a:gd name="T42" fmla="*/ 27 w 325"/>
                  <a:gd name="T43" fmla="*/ 15 h 65"/>
                  <a:gd name="T44" fmla="*/ 12 w 325"/>
                  <a:gd name="T45" fmla="*/ 21 h 65"/>
                  <a:gd name="T46" fmla="*/ 3 w 325"/>
                  <a:gd name="T47" fmla="*/ 27 h 65"/>
                  <a:gd name="T48" fmla="*/ 0 w 325"/>
                  <a:gd name="T49" fmla="*/ 33 h 65"/>
                  <a:gd name="T50" fmla="*/ 4 w 325"/>
                  <a:gd name="T51" fmla="*/ 40 h 65"/>
                  <a:gd name="T52" fmla="*/ 15 w 325"/>
                  <a:gd name="T53" fmla="*/ 46 h 65"/>
                  <a:gd name="T54" fmla="*/ 29 w 325"/>
                  <a:gd name="T55" fmla="*/ 51 h 65"/>
                  <a:gd name="T56" fmla="*/ 49 w 325"/>
                  <a:gd name="T57" fmla="*/ 56 h 65"/>
                  <a:gd name="T58" fmla="*/ 74 w 325"/>
                  <a:gd name="T59" fmla="*/ 60 h 65"/>
                  <a:gd name="T60" fmla="*/ 102 w 325"/>
                  <a:gd name="T61" fmla="*/ 62 h 65"/>
                  <a:gd name="T62" fmla="*/ 133 w 325"/>
                  <a:gd name="T63" fmla="*/ 64 h 65"/>
                  <a:gd name="T64" fmla="*/ 165 w 325"/>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65"/>
                  <a:gd name="T101" fmla="*/ 325 w 325"/>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65">
                    <a:moveTo>
                      <a:pt x="165" y="64"/>
                    </a:moveTo>
                    <a:lnTo>
                      <a:pt x="197" y="63"/>
                    </a:lnTo>
                    <a:lnTo>
                      <a:pt x="227" y="61"/>
                    </a:lnTo>
                    <a:lnTo>
                      <a:pt x="255" y="58"/>
                    </a:lnTo>
                    <a:lnTo>
                      <a:pt x="278" y="54"/>
                    </a:lnTo>
                    <a:lnTo>
                      <a:pt x="297" y="49"/>
                    </a:lnTo>
                    <a:lnTo>
                      <a:pt x="312" y="43"/>
                    </a:lnTo>
                    <a:lnTo>
                      <a:pt x="321" y="37"/>
                    </a:lnTo>
                    <a:lnTo>
                      <a:pt x="324" y="31"/>
                    </a:lnTo>
                    <a:lnTo>
                      <a:pt x="321" y="24"/>
                    </a:lnTo>
                    <a:lnTo>
                      <a:pt x="311" y="18"/>
                    </a:lnTo>
                    <a:lnTo>
                      <a:pt x="296" y="13"/>
                    </a:lnTo>
                    <a:lnTo>
                      <a:pt x="275" y="8"/>
                    </a:lnTo>
                    <a:lnTo>
                      <a:pt x="252" y="4"/>
                    </a:lnTo>
                    <a:lnTo>
                      <a:pt x="224" y="2"/>
                    </a:lnTo>
                    <a:lnTo>
                      <a:pt x="193" y="0"/>
                    </a:lnTo>
                    <a:lnTo>
                      <a:pt x="161" y="0"/>
                    </a:lnTo>
                    <a:lnTo>
                      <a:pt x="128" y="1"/>
                    </a:lnTo>
                    <a:lnTo>
                      <a:pt x="97" y="3"/>
                    </a:lnTo>
                    <a:lnTo>
                      <a:pt x="71" y="6"/>
                    </a:lnTo>
                    <a:lnTo>
                      <a:pt x="46" y="10"/>
                    </a:lnTo>
                    <a:lnTo>
                      <a:pt x="27" y="15"/>
                    </a:lnTo>
                    <a:lnTo>
                      <a:pt x="12" y="21"/>
                    </a:lnTo>
                    <a:lnTo>
                      <a:pt x="3" y="27"/>
                    </a:lnTo>
                    <a:lnTo>
                      <a:pt x="0" y="33"/>
                    </a:lnTo>
                    <a:lnTo>
                      <a:pt x="4" y="40"/>
                    </a:lnTo>
                    <a:lnTo>
                      <a:pt x="15" y="46"/>
                    </a:lnTo>
                    <a:lnTo>
                      <a:pt x="29" y="51"/>
                    </a:lnTo>
                    <a:lnTo>
                      <a:pt x="49" y="56"/>
                    </a:lnTo>
                    <a:lnTo>
                      <a:pt x="74" y="60"/>
                    </a:lnTo>
                    <a:lnTo>
                      <a:pt x="102" y="62"/>
                    </a:lnTo>
                    <a:lnTo>
                      <a:pt x="133" y="64"/>
                    </a:lnTo>
                    <a:lnTo>
                      <a:pt x="165" y="64"/>
                    </a:lnTo>
                  </a:path>
                </a:pathLst>
              </a:custGeom>
              <a:solidFill>
                <a:srgbClr val="CCECF4"/>
              </a:solidFill>
              <a:ln w="12700" cap="rnd">
                <a:noFill/>
                <a:round/>
                <a:headEnd/>
                <a:tailEnd/>
              </a:ln>
            </p:spPr>
            <p:txBody>
              <a:bodyPr/>
              <a:lstStyle/>
              <a:p>
                <a:endParaRPr lang="en-US"/>
              </a:p>
            </p:txBody>
          </p:sp>
          <p:sp>
            <p:nvSpPr>
              <p:cNvPr id="37066" name="Freeform 31"/>
              <p:cNvSpPr>
                <a:spLocks/>
              </p:cNvSpPr>
              <p:nvPr/>
            </p:nvSpPr>
            <p:spPr bwMode="auto">
              <a:xfrm>
                <a:off x="4175" y="1447"/>
                <a:ext cx="19" cy="57"/>
              </a:xfrm>
              <a:custGeom>
                <a:avLst/>
                <a:gdLst>
                  <a:gd name="T0" fmla="*/ 0 w 19"/>
                  <a:gd name="T1" fmla="*/ 56 h 57"/>
                  <a:gd name="T2" fmla="*/ 2 w 19"/>
                  <a:gd name="T3" fmla="*/ 54 h 57"/>
                  <a:gd name="T4" fmla="*/ 6 w 19"/>
                  <a:gd name="T5" fmla="*/ 50 h 57"/>
                  <a:gd name="T6" fmla="*/ 11 w 19"/>
                  <a:gd name="T7" fmla="*/ 42 h 57"/>
                  <a:gd name="T8" fmla="*/ 15 w 19"/>
                  <a:gd name="T9" fmla="*/ 34 h 57"/>
                  <a:gd name="T10" fmla="*/ 18 w 19"/>
                  <a:gd name="T11" fmla="*/ 25 h 57"/>
                  <a:gd name="T12" fmla="*/ 18 w 19"/>
                  <a:gd name="T13" fmla="*/ 15 h 57"/>
                  <a:gd name="T14" fmla="*/ 14 w 19"/>
                  <a:gd name="T15" fmla="*/ 7 h 57"/>
                  <a:gd name="T16" fmla="*/ 3 w 19"/>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7"/>
                  <a:gd name="T29" fmla="*/ 19 w 19"/>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7">
                    <a:moveTo>
                      <a:pt x="0" y="56"/>
                    </a:moveTo>
                    <a:lnTo>
                      <a:pt x="2" y="54"/>
                    </a:lnTo>
                    <a:lnTo>
                      <a:pt x="6" y="50"/>
                    </a:lnTo>
                    <a:lnTo>
                      <a:pt x="11" y="42"/>
                    </a:lnTo>
                    <a:lnTo>
                      <a:pt x="15" y="34"/>
                    </a:lnTo>
                    <a:lnTo>
                      <a:pt x="18" y="25"/>
                    </a:lnTo>
                    <a:lnTo>
                      <a:pt x="18" y="15"/>
                    </a:lnTo>
                    <a:lnTo>
                      <a:pt x="14" y="7"/>
                    </a:lnTo>
                    <a:lnTo>
                      <a:pt x="3" y="0"/>
                    </a:lnTo>
                  </a:path>
                </a:pathLst>
              </a:custGeom>
              <a:noFill/>
              <a:ln w="25400" cap="rnd">
                <a:solidFill>
                  <a:srgbClr val="B3E2EE"/>
                </a:solidFill>
                <a:round/>
                <a:headEnd/>
                <a:tailEnd/>
              </a:ln>
            </p:spPr>
            <p:txBody>
              <a:bodyPr/>
              <a:lstStyle/>
              <a:p>
                <a:endParaRPr lang="en-US"/>
              </a:p>
            </p:txBody>
          </p:sp>
          <p:sp>
            <p:nvSpPr>
              <p:cNvPr id="37067" name="Line 32"/>
              <p:cNvSpPr>
                <a:spLocks noChangeShapeType="1"/>
              </p:cNvSpPr>
              <p:nvPr/>
            </p:nvSpPr>
            <p:spPr bwMode="auto">
              <a:xfrm>
                <a:off x="4163" y="1501"/>
                <a:ext cx="28" cy="3"/>
              </a:xfrm>
              <a:prstGeom prst="line">
                <a:avLst/>
              </a:prstGeom>
              <a:noFill/>
              <a:ln w="12700">
                <a:noFill/>
                <a:round/>
                <a:headEnd/>
                <a:tailEnd/>
              </a:ln>
            </p:spPr>
            <p:txBody>
              <a:bodyPr wrap="none" anchor="ctr"/>
              <a:lstStyle/>
              <a:p>
                <a:endParaRPr lang="en-GB"/>
              </a:p>
            </p:txBody>
          </p:sp>
          <p:sp>
            <p:nvSpPr>
              <p:cNvPr id="37068" name="Line 33"/>
              <p:cNvSpPr>
                <a:spLocks noChangeShapeType="1"/>
              </p:cNvSpPr>
              <p:nvPr/>
            </p:nvSpPr>
            <p:spPr bwMode="auto">
              <a:xfrm flipH="1">
                <a:off x="4166" y="1444"/>
                <a:ext cx="25" cy="4"/>
              </a:xfrm>
              <a:prstGeom prst="line">
                <a:avLst/>
              </a:prstGeom>
              <a:noFill/>
              <a:ln w="12700">
                <a:noFill/>
                <a:round/>
                <a:headEnd/>
                <a:tailEnd/>
              </a:ln>
            </p:spPr>
            <p:txBody>
              <a:bodyPr wrap="none" anchor="ctr"/>
              <a:lstStyle/>
              <a:p>
                <a:endParaRPr lang="en-GB"/>
              </a:p>
            </p:txBody>
          </p:sp>
          <p:sp>
            <p:nvSpPr>
              <p:cNvPr id="37069" name="Freeform 34"/>
              <p:cNvSpPr>
                <a:spLocks/>
              </p:cNvSpPr>
              <p:nvPr/>
            </p:nvSpPr>
            <p:spPr bwMode="auto">
              <a:xfrm>
                <a:off x="4123" y="1395"/>
                <a:ext cx="57" cy="53"/>
              </a:xfrm>
              <a:custGeom>
                <a:avLst/>
                <a:gdLst>
                  <a:gd name="T0" fmla="*/ 56 w 57"/>
                  <a:gd name="T1" fmla="*/ 52 h 53"/>
                  <a:gd name="T2" fmla="*/ 43 w 57"/>
                  <a:gd name="T3" fmla="*/ 46 h 53"/>
                  <a:gd name="T4" fmla="*/ 32 w 57"/>
                  <a:gd name="T5" fmla="*/ 37 h 53"/>
                  <a:gd name="T6" fmla="*/ 22 w 57"/>
                  <a:gd name="T7" fmla="*/ 29 h 53"/>
                  <a:gd name="T8" fmla="*/ 15 w 57"/>
                  <a:gd name="T9" fmla="*/ 20 h 53"/>
                  <a:gd name="T10" fmla="*/ 7 w 57"/>
                  <a:gd name="T11" fmla="*/ 12 h 53"/>
                  <a:gd name="T12" fmla="*/ 3 w 57"/>
                  <a:gd name="T13" fmla="*/ 6 h 53"/>
                  <a:gd name="T14" fmla="*/ 0 w 57"/>
                  <a:gd name="T15" fmla="*/ 2 h 53"/>
                  <a:gd name="T16" fmla="*/ 0 w 5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3"/>
                  <a:gd name="T29" fmla="*/ 57 w 5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3">
                    <a:moveTo>
                      <a:pt x="56" y="52"/>
                    </a:moveTo>
                    <a:lnTo>
                      <a:pt x="43" y="46"/>
                    </a:lnTo>
                    <a:lnTo>
                      <a:pt x="32" y="37"/>
                    </a:lnTo>
                    <a:lnTo>
                      <a:pt x="22" y="29"/>
                    </a:lnTo>
                    <a:lnTo>
                      <a:pt x="15" y="20"/>
                    </a:lnTo>
                    <a:lnTo>
                      <a:pt x="7" y="12"/>
                    </a:lnTo>
                    <a:lnTo>
                      <a:pt x="3" y="6"/>
                    </a:lnTo>
                    <a:lnTo>
                      <a:pt x="0" y="2"/>
                    </a:lnTo>
                    <a:lnTo>
                      <a:pt x="0" y="0"/>
                    </a:lnTo>
                  </a:path>
                </a:pathLst>
              </a:custGeom>
              <a:noFill/>
              <a:ln w="25400" cap="rnd">
                <a:solidFill>
                  <a:srgbClr val="B3E2EE"/>
                </a:solidFill>
                <a:round/>
                <a:headEnd/>
                <a:tailEnd/>
              </a:ln>
            </p:spPr>
            <p:txBody>
              <a:bodyPr/>
              <a:lstStyle/>
              <a:p>
                <a:endParaRPr lang="en-US"/>
              </a:p>
            </p:txBody>
          </p:sp>
          <p:sp>
            <p:nvSpPr>
              <p:cNvPr id="37070" name="Line 35"/>
              <p:cNvSpPr>
                <a:spLocks noChangeShapeType="1"/>
              </p:cNvSpPr>
              <p:nvPr/>
            </p:nvSpPr>
            <p:spPr bwMode="auto">
              <a:xfrm flipV="1">
                <a:off x="4166" y="1443"/>
                <a:ext cx="25" cy="6"/>
              </a:xfrm>
              <a:prstGeom prst="line">
                <a:avLst/>
              </a:prstGeom>
              <a:noFill/>
              <a:ln w="12700">
                <a:noFill/>
                <a:round/>
                <a:headEnd/>
                <a:tailEnd/>
              </a:ln>
            </p:spPr>
            <p:txBody>
              <a:bodyPr wrap="none" anchor="ctr"/>
              <a:lstStyle/>
              <a:p>
                <a:endParaRPr lang="en-GB"/>
              </a:p>
            </p:txBody>
          </p:sp>
          <p:sp>
            <p:nvSpPr>
              <p:cNvPr id="37071" name="Line 36"/>
              <p:cNvSpPr>
                <a:spLocks noChangeShapeType="1"/>
              </p:cNvSpPr>
              <p:nvPr/>
            </p:nvSpPr>
            <p:spPr bwMode="auto">
              <a:xfrm flipH="1">
                <a:off x="4108" y="1395"/>
                <a:ext cx="24" cy="1"/>
              </a:xfrm>
              <a:prstGeom prst="line">
                <a:avLst/>
              </a:prstGeom>
              <a:noFill/>
              <a:ln w="12700">
                <a:noFill/>
                <a:round/>
                <a:headEnd/>
                <a:tailEnd/>
              </a:ln>
            </p:spPr>
            <p:txBody>
              <a:bodyPr wrap="none" anchor="ctr"/>
              <a:lstStyle/>
              <a:p>
                <a:endParaRPr lang="en-GB"/>
              </a:p>
            </p:txBody>
          </p:sp>
          <p:sp>
            <p:nvSpPr>
              <p:cNvPr id="37072" name="Freeform 37"/>
              <p:cNvSpPr>
                <a:spLocks/>
              </p:cNvSpPr>
              <p:nvPr/>
            </p:nvSpPr>
            <p:spPr bwMode="auto">
              <a:xfrm>
                <a:off x="4235" y="1468"/>
                <a:ext cx="25" cy="29"/>
              </a:xfrm>
              <a:custGeom>
                <a:avLst/>
                <a:gdLst>
                  <a:gd name="T0" fmla="*/ 24 w 25"/>
                  <a:gd name="T1" fmla="*/ 28 h 29"/>
                  <a:gd name="T2" fmla="*/ 23 w 25"/>
                  <a:gd name="T3" fmla="*/ 26 h 29"/>
                  <a:gd name="T4" fmla="*/ 20 w 25"/>
                  <a:gd name="T5" fmla="*/ 24 h 29"/>
                  <a:gd name="T6" fmla="*/ 17 w 25"/>
                  <a:gd name="T7" fmla="*/ 21 h 29"/>
                  <a:gd name="T8" fmla="*/ 12 w 25"/>
                  <a:gd name="T9" fmla="*/ 18 h 29"/>
                  <a:gd name="T10" fmla="*/ 9 w 25"/>
                  <a:gd name="T11" fmla="*/ 15 h 29"/>
                  <a:gd name="T12" fmla="*/ 5 w 25"/>
                  <a:gd name="T13" fmla="*/ 11 h 29"/>
                  <a:gd name="T14" fmla="*/ 3 w 25"/>
                  <a:gd name="T15" fmla="*/ 6 h 29"/>
                  <a:gd name="T16" fmla="*/ 0 w 2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9"/>
                  <a:gd name="T29" fmla="*/ 25 w 25"/>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9">
                    <a:moveTo>
                      <a:pt x="24" y="28"/>
                    </a:moveTo>
                    <a:lnTo>
                      <a:pt x="23" y="26"/>
                    </a:lnTo>
                    <a:lnTo>
                      <a:pt x="20" y="24"/>
                    </a:lnTo>
                    <a:lnTo>
                      <a:pt x="17" y="21"/>
                    </a:lnTo>
                    <a:lnTo>
                      <a:pt x="12" y="18"/>
                    </a:lnTo>
                    <a:lnTo>
                      <a:pt x="9" y="15"/>
                    </a:lnTo>
                    <a:lnTo>
                      <a:pt x="5" y="11"/>
                    </a:lnTo>
                    <a:lnTo>
                      <a:pt x="3" y="6"/>
                    </a:lnTo>
                    <a:lnTo>
                      <a:pt x="0" y="0"/>
                    </a:lnTo>
                  </a:path>
                </a:pathLst>
              </a:custGeom>
              <a:noFill/>
              <a:ln w="25400" cap="rnd">
                <a:solidFill>
                  <a:srgbClr val="B3E2EE"/>
                </a:solidFill>
                <a:round/>
                <a:headEnd/>
                <a:tailEnd/>
              </a:ln>
            </p:spPr>
            <p:txBody>
              <a:bodyPr/>
              <a:lstStyle/>
              <a:p>
                <a:endParaRPr lang="en-US"/>
              </a:p>
            </p:txBody>
          </p:sp>
          <p:sp>
            <p:nvSpPr>
              <p:cNvPr id="37073" name="Line 38"/>
              <p:cNvSpPr>
                <a:spLocks noChangeShapeType="1"/>
              </p:cNvSpPr>
              <p:nvPr/>
            </p:nvSpPr>
            <p:spPr bwMode="auto">
              <a:xfrm flipV="1">
                <a:off x="4248" y="1494"/>
                <a:ext cx="27" cy="4"/>
              </a:xfrm>
              <a:prstGeom prst="line">
                <a:avLst/>
              </a:prstGeom>
              <a:noFill/>
              <a:ln w="12700">
                <a:noFill/>
                <a:round/>
                <a:headEnd/>
                <a:tailEnd/>
              </a:ln>
            </p:spPr>
            <p:txBody>
              <a:bodyPr wrap="none" anchor="ctr"/>
              <a:lstStyle/>
              <a:p>
                <a:endParaRPr lang="en-GB"/>
              </a:p>
            </p:txBody>
          </p:sp>
          <p:sp>
            <p:nvSpPr>
              <p:cNvPr id="37074" name="Line 39"/>
              <p:cNvSpPr>
                <a:spLocks noChangeShapeType="1"/>
              </p:cNvSpPr>
              <p:nvPr/>
            </p:nvSpPr>
            <p:spPr bwMode="auto">
              <a:xfrm flipH="1">
                <a:off x="4227" y="1468"/>
                <a:ext cx="21" cy="0"/>
              </a:xfrm>
              <a:prstGeom prst="line">
                <a:avLst/>
              </a:prstGeom>
              <a:noFill/>
              <a:ln w="12700">
                <a:noFill/>
                <a:round/>
                <a:headEnd/>
                <a:tailEnd/>
              </a:ln>
            </p:spPr>
            <p:txBody>
              <a:bodyPr wrap="none" anchor="ctr"/>
              <a:lstStyle/>
              <a:p>
                <a:endParaRPr lang="en-GB"/>
              </a:p>
            </p:txBody>
          </p:sp>
          <p:sp>
            <p:nvSpPr>
              <p:cNvPr id="37075" name="Freeform 40"/>
              <p:cNvSpPr>
                <a:spLocks/>
              </p:cNvSpPr>
              <p:nvPr/>
            </p:nvSpPr>
            <p:spPr bwMode="auto">
              <a:xfrm>
                <a:off x="4214" y="1399"/>
                <a:ext cx="22" cy="70"/>
              </a:xfrm>
              <a:custGeom>
                <a:avLst/>
                <a:gdLst>
                  <a:gd name="T0" fmla="*/ 21 w 22"/>
                  <a:gd name="T1" fmla="*/ 69 h 70"/>
                  <a:gd name="T2" fmla="*/ 20 w 22"/>
                  <a:gd name="T3" fmla="*/ 61 h 70"/>
                  <a:gd name="T4" fmla="*/ 17 w 22"/>
                  <a:gd name="T5" fmla="*/ 52 h 70"/>
                  <a:gd name="T6" fmla="*/ 14 w 22"/>
                  <a:gd name="T7" fmla="*/ 43 h 70"/>
                  <a:gd name="T8" fmla="*/ 10 w 22"/>
                  <a:gd name="T9" fmla="*/ 33 h 70"/>
                  <a:gd name="T10" fmla="*/ 7 w 22"/>
                  <a:gd name="T11" fmla="*/ 24 h 70"/>
                  <a:gd name="T12" fmla="*/ 4 w 22"/>
                  <a:gd name="T13" fmla="*/ 16 h 70"/>
                  <a:gd name="T14" fmla="*/ 1 w 22"/>
                  <a:gd name="T15" fmla="*/ 7 h 70"/>
                  <a:gd name="T16" fmla="*/ 0 w 22"/>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0"/>
                  <a:gd name="T29" fmla="*/ 22 w 2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0">
                    <a:moveTo>
                      <a:pt x="21" y="69"/>
                    </a:moveTo>
                    <a:lnTo>
                      <a:pt x="20" y="61"/>
                    </a:lnTo>
                    <a:lnTo>
                      <a:pt x="17" y="52"/>
                    </a:lnTo>
                    <a:lnTo>
                      <a:pt x="14" y="43"/>
                    </a:lnTo>
                    <a:lnTo>
                      <a:pt x="10" y="33"/>
                    </a:lnTo>
                    <a:lnTo>
                      <a:pt x="7" y="24"/>
                    </a:lnTo>
                    <a:lnTo>
                      <a:pt x="4" y="16"/>
                    </a:lnTo>
                    <a:lnTo>
                      <a:pt x="1" y="7"/>
                    </a:lnTo>
                    <a:lnTo>
                      <a:pt x="0" y="0"/>
                    </a:lnTo>
                  </a:path>
                </a:pathLst>
              </a:custGeom>
              <a:noFill/>
              <a:ln w="25400" cap="rnd">
                <a:solidFill>
                  <a:srgbClr val="B3E2EE"/>
                </a:solidFill>
                <a:round/>
                <a:headEnd/>
                <a:tailEnd/>
              </a:ln>
            </p:spPr>
            <p:txBody>
              <a:bodyPr/>
              <a:lstStyle/>
              <a:p>
                <a:endParaRPr lang="en-US"/>
              </a:p>
            </p:txBody>
          </p:sp>
          <p:sp>
            <p:nvSpPr>
              <p:cNvPr id="37076" name="Line 41"/>
              <p:cNvSpPr>
                <a:spLocks noChangeShapeType="1"/>
              </p:cNvSpPr>
              <p:nvPr/>
            </p:nvSpPr>
            <p:spPr bwMode="auto">
              <a:xfrm>
                <a:off x="4227" y="1468"/>
                <a:ext cx="21" cy="0"/>
              </a:xfrm>
              <a:prstGeom prst="line">
                <a:avLst/>
              </a:prstGeom>
              <a:noFill/>
              <a:ln w="12700">
                <a:noFill/>
                <a:round/>
                <a:headEnd/>
                <a:tailEnd/>
              </a:ln>
            </p:spPr>
            <p:txBody>
              <a:bodyPr wrap="none" anchor="ctr"/>
              <a:lstStyle/>
              <a:p>
                <a:endParaRPr lang="en-GB"/>
              </a:p>
            </p:txBody>
          </p:sp>
          <p:sp>
            <p:nvSpPr>
              <p:cNvPr id="37077" name="Line 42"/>
              <p:cNvSpPr>
                <a:spLocks noChangeShapeType="1"/>
              </p:cNvSpPr>
              <p:nvPr/>
            </p:nvSpPr>
            <p:spPr bwMode="auto">
              <a:xfrm flipH="1">
                <a:off x="4200" y="1399"/>
                <a:ext cx="27" cy="1"/>
              </a:xfrm>
              <a:prstGeom prst="line">
                <a:avLst/>
              </a:prstGeom>
              <a:noFill/>
              <a:ln w="12700">
                <a:noFill/>
                <a:round/>
                <a:headEnd/>
                <a:tailEnd/>
              </a:ln>
            </p:spPr>
            <p:txBody>
              <a:bodyPr wrap="none" anchor="ctr"/>
              <a:lstStyle/>
              <a:p>
                <a:endParaRPr lang="en-GB"/>
              </a:p>
            </p:txBody>
          </p:sp>
          <p:sp>
            <p:nvSpPr>
              <p:cNvPr id="37078" name="Freeform 43"/>
              <p:cNvSpPr>
                <a:spLocks/>
              </p:cNvSpPr>
              <p:nvPr/>
            </p:nvSpPr>
            <p:spPr bwMode="auto">
              <a:xfrm>
                <a:off x="4089" y="1487"/>
                <a:ext cx="325" cy="64"/>
              </a:xfrm>
              <a:custGeom>
                <a:avLst/>
                <a:gdLst>
                  <a:gd name="T0" fmla="*/ 159 w 325"/>
                  <a:gd name="T1" fmla="*/ 0 h 64"/>
                  <a:gd name="T2" fmla="*/ 191 w 325"/>
                  <a:gd name="T3" fmla="*/ 1 h 64"/>
                  <a:gd name="T4" fmla="*/ 222 w 325"/>
                  <a:gd name="T5" fmla="*/ 2 h 64"/>
                  <a:gd name="T6" fmla="*/ 250 w 325"/>
                  <a:gd name="T7" fmla="*/ 5 h 64"/>
                  <a:gd name="T8" fmla="*/ 274 w 325"/>
                  <a:gd name="T9" fmla="*/ 9 h 64"/>
                  <a:gd name="T10" fmla="*/ 295 w 325"/>
                  <a:gd name="T11" fmla="*/ 13 h 64"/>
                  <a:gd name="T12" fmla="*/ 309 w 325"/>
                  <a:gd name="T13" fmla="*/ 18 h 64"/>
                  <a:gd name="T14" fmla="*/ 320 w 325"/>
                  <a:gd name="T15" fmla="*/ 24 h 64"/>
                  <a:gd name="T16" fmla="*/ 324 w 325"/>
                  <a:gd name="T17" fmla="*/ 30 h 64"/>
                  <a:gd name="T18" fmla="*/ 320 w 325"/>
                  <a:gd name="T19" fmla="*/ 37 h 64"/>
                  <a:gd name="T20" fmla="*/ 311 w 325"/>
                  <a:gd name="T21" fmla="*/ 43 h 64"/>
                  <a:gd name="T22" fmla="*/ 296 w 325"/>
                  <a:gd name="T23" fmla="*/ 48 h 64"/>
                  <a:gd name="T24" fmla="*/ 277 w 325"/>
                  <a:gd name="T25" fmla="*/ 53 h 64"/>
                  <a:gd name="T26" fmla="*/ 253 w 325"/>
                  <a:gd name="T27" fmla="*/ 57 h 64"/>
                  <a:gd name="T28" fmla="*/ 225 w 325"/>
                  <a:gd name="T29" fmla="*/ 60 h 64"/>
                  <a:gd name="T30" fmla="*/ 196 w 325"/>
                  <a:gd name="T31" fmla="*/ 62 h 64"/>
                  <a:gd name="T32" fmla="*/ 163 w 325"/>
                  <a:gd name="T33" fmla="*/ 63 h 64"/>
                  <a:gd name="T34" fmla="*/ 130 w 325"/>
                  <a:gd name="T35" fmla="*/ 62 h 64"/>
                  <a:gd name="T36" fmla="*/ 100 w 325"/>
                  <a:gd name="T37" fmla="*/ 61 h 64"/>
                  <a:gd name="T38" fmla="*/ 72 w 325"/>
                  <a:gd name="T39" fmla="*/ 58 h 64"/>
                  <a:gd name="T40" fmla="*/ 49 w 325"/>
                  <a:gd name="T41" fmla="*/ 54 h 64"/>
                  <a:gd name="T42" fmla="*/ 28 w 325"/>
                  <a:gd name="T43" fmla="*/ 50 h 64"/>
                  <a:gd name="T44" fmla="*/ 12 w 325"/>
                  <a:gd name="T45" fmla="*/ 45 h 64"/>
                  <a:gd name="T46" fmla="*/ 3 w 325"/>
                  <a:gd name="T47" fmla="*/ 40 h 64"/>
                  <a:gd name="T48" fmla="*/ 0 w 325"/>
                  <a:gd name="T49" fmla="*/ 33 h 64"/>
                  <a:gd name="T50" fmla="*/ 1 w 325"/>
                  <a:gd name="T51" fmla="*/ 27 h 64"/>
                  <a:gd name="T52" fmla="*/ 10 w 325"/>
                  <a:gd name="T53" fmla="*/ 21 h 64"/>
                  <a:gd name="T54" fmla="*/ 25 w 325"/>
                  <a:gd name="T55" fmla="*/ 15 h 64"/>
                  <a:gd name="T56" fmla="*/ 46 w 325"/>
                  <a:gd name="T57" fmla="*/ 10 h 64"/>
                  <a:gd name="T58" fmla="*/ 69 w 325"/>
                  <a:gd name="T59" fmla="*/ 6 h 64"/>
                  <a:gd name="T60" fmla="*/ 96 w 325"/>
                  <a:gd name="T61" fmla="*/ 3 h 64"/>
                  <a:gd name="T62" fmla="*/ 127 w 325"/>
                  <a:gd name="T63" fmla="*/ 1 h 64"/>
                  <a:gd name="T64" fmla="*/ 159 w 325"/>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64"/>
                  <a:gd name="T101" fmla="*/ 325 w 325"/>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64">
                    <a:moveTo>
                      <a:pt x="159" y="0"/>
                    </a:moveTo>
                    <a:lnTo>
                      <a:pt x="191" y="1"/>
                    </a:lnTo>
                    <a:lnTo>
                      <a:pt x="222" y="2"/>
                    </a:lnTo>
                    <a:lnTo>
                      <a:pt x="250" y="5"/>
                    </a:lnTo>
                    <a:lnTo>
                      <a:pt x="274" y="9"/>
                    </a:lnTo>
                    <a:lnTo>
                      <a:pt x="295" y="13"/>
                    </a:lnTo>
                    <a:lnTo>
                      <a:pt x="309" y="18"/>
                    </a:lnTo>
                    <a:lnTo>
                      <a:pt x="320" y="24"/>
                    </a:lnTo>
                    <a:lnTo>
                      <a:pt x="324" y="30"/>
                    </a:lnTo>
                    <a:lnTo>
                      <a:pt x="320" y="37"/>
                    </a:lnTo>
                    <a:lnTo>
                      <a:pt x="311" y="43"/>
                    </a:lnTo>
                    <a:lnTo>
                      <a:pt x="296" y="48"/>
                    </a:lnTo>
                    <a:lnTo>
                      <a:pt x="277" y="53"/>
                    </a:lnTo>
                    <a:lnTo>
                      <a:pt x="253" y="57"/>
                    </a:lnTo>
                    <a:lnTo>
                      <a:pt x="225" y="60"/>
                    </a:lnTo>
                    <a:lnTo>
                      <a:pt x="196" y="62"/>
                    </a:lnTo>
                    <a:lnTo>
                      <a:pt x="163" y="63"/>
                    </a:lnTo>
                    <a:lnTo>
                      <a:pt x="130" y="62"/>
                    </a:lnTo>
                    <a:lnTo>
                      <a:pt x="100" y="61"/>
                    </a:lnTo>
                    <a:lnTo>
                      <a:pt x="72" y="58"/>
                    </a:lnTo>
                    <a:lnTo>
                      <a:pt x="49" y="54"/>
                    </a:lnTo>
                    <a:lnTo>
                      <a:pt x="28" y="50"/>
                    </a:lnTo>
                    <a:lnTo>
                      <a:pt x="12" y="45"/>
                    </a:lnTo>
                    <a:lnTo>
                      <a:pt x="3" y="40"/>
                    </a:lnTo>
                    <a:lnTo>
                      <a:pt x="0" y="33"/>
                    </a:lnTo>
                    <a:lnTo>
                      <a:pt x="1" y="27"/>
                    </a:lnTo>
                    <a:lnTo>
                      <a:pt x="10" y="21"/>
                    </a:lnTo>
                    <a:lnTo>
                      <a:pt x="25" y="15"/>
                    </a:lnTo>
                    <a:lnTo>
                      <a:pt x="46" y="10"/>
                    </a:lnTo>
                    <a:lnTo>
                      <a:pt x="69" y="6"/>
                    </a:lnTo>
                    <a:lnTo>
                      <a:pt x="96" y="3"/>
                    </a:lnTo>
                    <a:lnTo>
                      <a:pt x="127" y="1"/>
                    </a:lnTo>
                    <a:lnTo>
                      <a:pt x="159" y="0"/>
                    </a:lnTo>
                  </a:path>
                </a:pathLst>
              </a:custGeom>
              <a:solidFill>
                <a:srgbClr val="CCECF4"/>
              </a:solidFill>
              <a:ln w="12700" cap="rnd">
                <a:noFill/>
                <a:round/>
                <a:headEnd/>
                <a:tailEnd/>
              </a:ln>
            </p:spPr>
            <p:txBody>
              <a:bodyPr/>
              <a:lstStyle/>
              <a:p>
                <a:endParaRPr lang="en-US"/>
              </a:p>
            </p:txBody>
          </p:sp>
          <p:sp>
            <p:nvSpPr>
              <p:cNvPr id="37079" name="Freeform 44"/>
              <p:cNvSpPr>
                <a:spLocks/>
              </p:cNvSpPr>
              <p:nvPr/>
            </p:nvSpPr>
            <p:spPr bwMode="auto">
              <a:xfrm>
                <a:off x="4043" y="1448"/>
                <a:ext cx="17" cy="57"/>
              </a:xfrm>
              <a:custGeom>
                <a:avLst/>
                <a:gdLst>
                  <a:gd name="T0" fmla="*/ 0 w 17"/>
                  <a:gd name="T1" fmla="*/ 56 h 57"/>
                  <a:gd name="T2" fmla="*/ 3 w 17"/>
                  <a:gd name="T3" fmla="*/ 54 h 57"/>
                  <a:gd name="T4" fmla="*/ 5 w 17"/>
                  <a:gd name="T5" fmla="*/ 50 h 57"/>
                  <a:gd name="T6" fmla="*/ 9 w 17"/>
                  <a:gd name="T7" fmla="*/ 43 h 57"/>
                  <a:gd name="T8" fmla="*/ 15 w 17"/>
                  <a:gd name="T9" fmla="*/ 34 h 57"/>
                  <a:gd name="T10" fmla="*/ 16 w 17"/>
                  <a:gd name="T11" fmla="*/ 25 h 57"/>
                  <a:gd name="T12" fmla="*/ 16 w 17"/>
                  <a:gd name="T13" fmla="*/ 15 h 57"/>
                  <a:gd name="T14" fmla="*/ 12 w 17"/>
                  <a:gd name="T15" fmla="*/ 7 h 57"/>
                  <a:gd name="T16" fmla="*/ 4 w 1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7"/>
                  <a:gd name="T29" fmla="*/ 17 w 1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7">
                    <a:moveTo>
                      <a:pt x="0" y="56"/>
                    </a:moveTo>
                    <a:lnTo>
                      <a:pt x="3" y="54"/>
                    </a:lnTo>
                    <a:lnTo>
                      <a:pt x="5" y="50"/>
                    </a:lnTo>
                    <a:lnTo>
                      <a:pt x="9" y="43"/>
                    </a:lnTo>
                    <a:lnTo>
                      <a:pt x="15" y="34"/>
                    </a:lnTo>
                    <a:lnTo>
                      <a:pt x="16" y="25"/>
                    </a:lnTo>
                    <a:lnTo>
                      <a:pt x="16" y="15"/>
                    </a:lnTo>
                    <a:lnTo>
                      <a:pt x="12" y="7"/>
                    </a:lnTo>
                    <a:lnTo>
                      <a:pt x="4" y="0"/>
                    </a:lnTo>
                  </a:path>
                </a:pathLst>
              </a:custGeom>
              <a:noFill/>
              <a:ln w="25400" cap="rnd">
                <a:solidFill>
                  <a:srgbClr val="B3E2EE"/>
                </a:solidFill>
                <a:round/>
                <a:headEnd/>
                <a:tailEnd/>
              </a:ln>
            </p:spPr>
            <p:txBody>
              <a:bodyPr/>
              <a:lstStyle/>
              <a:p>
                <a:endParaRPr lang="en-US"/>
              </a:p>
            </p:txBody>
          </p:sp>
          <p:sp>
            <p:nvSpPr>
              <p:cNvPr id="37080" name="Line 45"/>
              <p:cNvSpPr>
                <a:spLocks noChangeShapeType="1"/>
              </p:cNvSpPr>
              <p:nvPr/>
            </p:nvSpPr>
            <p:spPr bwMode="auto">
              <a:xfrm>
                <a:off x="4032" y="1504"/>
                <a:ext cx="21" cy="2"/>
              </a:xfrm>
              <a:prstGeom prst="line">
                <a:avLst/>
              </a:prstGeom>
              <a:noFill/>
              <a:ln w="12700">
                <a:noFill/>
                <a:round/>
                <a:headEnd/>
                <a:tailEnd/>
              </a:ln>
            </p:spPr>
            <p:txBody>
              <a:bodyPr wrap="none" anchor="ctr"/>
              <a:lstStyle/>
              <a:p>
                <a:endParaRPr lang="en-GB"/>
              </a:p>
            </p:txBody>
          </p:sp>
          <p:sp>
            <p:nvSpPr>
              <p:cNvPr id="37081" name="Line 46"/>
              <p:cNvSpPr>
                <a:spLocks noChangeShapeType="1"/>
              </p:cNvSpPr>
              <p:nvPr/>
            </p:nvSpPr>
            <p:spPr bwMode="auto">
              <a:xfrm flipH="1">
                <a:off x="4034" y="1447"/>
                <a:ext cx="24" cy="3"/>
              </a:xfrm>
              <a:prstGeom prst="line">
                <a:avLst/>
              </a:prstGeom>
              <a:noFill/>
              <a:ln w="12700">
                <a:noFill/>
                <a:round/>
                <a:headEnd/>
                <a:tailEnd/>
              </a:ln>
            </p:spPr>
            <p:txBody>
              <a:bodyPr wrap="none" anchor="ctr"/>
              <a:lstStyle/>
              <a:p>
                <a:endParaRPr lang="en-GB"/>
              </a:p>
            </p:txBody>
          </p:sp>
          <p:sp>
            <p:nvSpPr>
              <p:cNvPr id="37082" name="Freeform 47"/>
              <p:cNvSpPr>
                <a:spLocks/>
              </p:cNvSpPr>
              <p:nvPr/>
            </p:nvSpPr>
            <p:spPr bwMode="auto">
              <a:xfrm>
                <a:off x="3988" y="1398"/>
                <a:ext cx="59" cy="51"/>
              </a:xfrm>
              <a:custGeom>
                <a:avLst/>
                <a:gdLst>
                  <a:gd name="T0" fmla="*/ 58 w 59"/>
                  <a:gd name="T1" fmla="*/ 50 h 51"/>
                  <a:gd name="T2" fmla="*/ 45 w 59"/>
                  <a:gd name="T3" fmla="*/ 43 h 51"/>
                  <a:gd name="T4" fmla="*/ 33 w 59"/>
                  <a:gd name="T5" fmla="*/ 36 h 51"/>
                  <a:gd name="T6" fmla="*/ 24 w 59"/>
                  <a:gd name="T7" fmla="*/ 27 h 51"/>
                  <a:gd name="T8" fmla="*/ 15 w 59"/>
                  <a:gd name="T9" fmla="*/ 19 h 51"/>
                  <a:gd name="T10" fmla="*/ 9 w 59"/>
                  <a:gd name="T11" fmla="*/ 11 h 51"/>
                  <a:gd name="T12" fmla="*/ 4 w 59"/>
                  <a:gd name="T13" fmla="*/ 5 h 51"/>
                  <a:gd name="T14" fmla="*/ 1 w 59"/>
                  <a:gd name="T15" fmla="*/ 1 h 51"/>
                  <a:gd name="T16" fmla="*/ 0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58" y="50"/>
                    </a:moveTo>
                    <a:lnTo>
                      <a:pt x="45" y="43"/>
                    </a:lnTo>
                    <a:lnTo>
                      <a:pt x="33" y="36"/>
                    </a:lnTo>
                    <a:lnTo>
                      <a:pt x="24" y="27"/>
                    </a:lnTo>
                    <a:lnTo>
                      <a:pt x="15" y="19"/>
                    </a:lnTo>
                    <a:lnTo>
                      <a:pt x="9" y="11"/>
                    </a:lnTo>
                    <a:lnTo>
                      <a:pt x="4" y="5"/>
                    </a:lnTo>
                    <a:lnTo>
                      <a:pt x="1" y="1"/>
                    </a:lnTo>
                    <a:lnTo>
                      <a:pt x="0" y="0"/>
                    </a:lnTo>
                  </a:path>
                </a:pathLst>
              </a:custGeom>
              <a:noFill/>
              <a:ln w="25400" cap="rnd">
                <a:solidFill>
                  <a:srgbClr val="B3E2EE"/>
                </a:solidFill>
                <a:round/>
                <a:headEnd/>
                <a:tailEnd/>
              </a:ln>
            </p:spPr>
            <p:txBody>
              <a:bodyPr/>
              <a:lstStyle/>
              <a:p>
                <a:endParaRPr lang="en-US"/>
              </a:p>
            </p:txBody>
          </p:sp>
          <p:sp>
            <p:nvSpPr>
              <p:cNvPr id="37083" name="Line 48"/>
              <p:cNvSpPr>
                <a:spLocks noChangeShapeType="1"/>
              </p:cNvSpPr>
              <p:nvPr/>
            </p:nvSpPr>
            <p:spPr bwMode="auto">
              <a:xfrm flipV="1">
                <a:off x="4037" y="1444"/>
                <a:ext cx="18" cy="8"/>
              </a:xfrm>
              <a:prstGeom prst="line">
                <a:avLst/>
              </a:prstGeom>
              <a:noFill/>
              <a:ln w="12700">
                <a:noFill/>
                <a:round/>
                <a:headEnd/>
                <a:tailEnd/>
              </a:ln>
            </p:spPr>
            <p:txBody>
              <a:bodyPr wrap="none" anchor="ctr"/>
              <a:lstStyle/>
              <a:p>
                <a:endParaRPr lang="en-GB"/>
              </a:p>
            </p:txBody>
          </p:sp>
          <p:sp>
            <p:nvSpPr>
              <p:cNvPr id="37084" name="Line 49"/>
              <p:cNvSpPr>
                <a:spLocks noChangeShapeType="1"/>
              </p:cNvSpPr>
              <p:nvPr/>
            </p:nvSpPr>
            <p:spPr bwMode="auto">
              <a:xfrm flipH="1">
                <a:off x="3976" y="1398"/>
                <a:ext cx="24" cy="1"/>
              </a:xfrm>
              <a:prstGeom prst="line">
                <a:avLst/>
              </a:prstGeom>
              <a:noFill/>
              <a:ln w="12700">
                <a:noFill/>
                <a:round/>
                <a:headEnd/>
                <a:tailEnd/>
              </a:ln>
            </p:spPr>
            <p:txBody>
              <a:bodyPr wrap="none" anchor="ctr"/>
              <a:lstStyle/>
              <a:p>
                <a:endParaRPr lang="en-GB"/>
              </a:p>
            </p:txBody>
          </p:sp>
          <p:sp>
            <p:nvSpPr>
              <p:cNvPr id="37085" name="Freeform 50"/>
              <p:cNvSpPr>
                <a:spLocks/>
              </p:cNvSpPr>
              <p:nvPr/>
            </p:nvSpPr>
            <p:spPr bwMode="auto">
              <a:xfrm>
                <a:off x="4104" y="1470"/>
                <a:ext cx="27" cy="32"/>
              </a:xfrm>
              <a:custGeom>
                <a:avLst/>
                <a:gdLst>
                  <a:gd name="T0" fmla="*/ 26 w 27"/>
                  <a:gd name="T1" fmla="*/ 31 h 32"/>
                  <a:gd name="T2" fmla="*/ 23 w 27"/>
                  <a:gd name="T3" fmla="*/ 28 h 32"/>
                  <a:gd name="T4" fmla="*/ 21 w 27"/>
                  <a:gd name="T5" fmla="*/ 26 h 32"/>
                  <a:gd name="T6" fmla="*/ 18 w 27"/>
                  <a:gd name="T7" fmla="*/ 23 h 32"/>
                  <a:gd name="T8" fmla="*/ 13 w 27"/>
                  <a:gd name="T9" fmla="*/ 20 h 32"/>
                  <a:gd name="T10" fmla="*/ 10 w 27"/>
                  <a:gd name="T11" fmla="*/ 16 h 32"/>
                  <a:gd name="T12" fmla="*/ 5 w 27"/>
                  <a:gd name="T13" fmla="*/ 12 h 32"/>
                  <a:gd name="T14" fmla="*/ 2 w 27"/>
                  <a:gd name="T15" fmla="*/ 7 h 32"/>
                  <a:gd name="T16" fmla="*/ 0 w 27"/>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2"/>
                  <a:gd name="T29" fmla="*/ 27 w 27"/>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2">
                    <a:moveTo>
                      <a:pt x="26" y="31"/>
                    </a:moveTo>
                    <a:lnTo>
                      <a:pt x="23" y="28"/>
                    </a:lnTo>
                    <a:lnTo>
                      <a:pt x="21" y="26"/>
                    </a:lnTo>
                    <a:lnTo>
                      <a:pt x="18" y="23"/>
                    </a:lnTo>
                    <a:lnTo>
                      <a:pt x="13" y="20"/>
                    </a:lnTo>
                    <a:lnTo>
                      <a:pt x="10" y="16"/>
                    </a:lnTo>
                    <a:lnTo>
                      <a:pt x="5" y="12"/>
                    </a:lnTo>
                    <a:lnTo>
                      <a:pt x="2" y="7"/>
                    </a:lnTo>
                    <a:lnTo>
                      <a:pt x="0" y="0"/>
                    </a:lnTo>
                  </a:path>
                </a:pathLst>
              </a:custGeom>
              <a:noFill/>
              <a:ln w="25400" cap="rnd">
                <a:solidFill>
                  <a:srgbClr val="B3E2EE"/>
                </a:solidFill>
                <a:round/>
                <a:headEnd/>
                <a:tailEnd/>
              </a:ln>
            </p:spPr>
            <p:txBody>
              <a:bodyPr/>
              <a:lstStyle/>
              <a:p>
                <a:endParaRPr lang="en-US"/>
              </a:p>
            </p:txBody>
          </p:sp>
          <p:sp>
            <p:nvSpPr>
              <p:cNvPr id="37086" name="Line 51"/>
              <p:cNvSpPr>
                <a:spLocks noChangeShapeType="1"/>
              </p:cNvSpPr>
              <p:nvPr/>
            </p:nvSpPr>
            <p:spPr bwMode="auto">
              <a:xfrm flipV="1">
                <a:off x="4117" y="1497"/>
                <a:ext cx="22" cy="4"/>
              </a:xfrm>
              <a:prstGeom prst="line">
                <a:avLst/>
              </a:prstGeom>
              <a:noFill/>
              <a:ln w="12700">
                <a:noFill/>
                <a:round/>
                <a:headEnd/>
                <a:tailEnd/>
              </a:ln>
            </p:spPr>
            <p:txBody>
              <a:bodyPr wrap="none" anchor="ctr"/>
              <a:lstStyle/>
              <a:p>
                <a:endParaRPr lang="en-GB"/>
              </a:p>
            </p:txBody>
          </p:sp>
          <p:sp>
            <p:nvSpPr>
              <p:cNvPr id="37087" name="Line 52"/>
              <p:cNvSpPr>
                <a:spLocks noChangeShapeType="1"/>
              </p:cNvSpPr>
              <p:nvPr/>
            </p:nvSpPr>
            <p:spPr bwMode="auto">
              <a:xfrm flipH="1">
                <a:off x="4093" y="1470"/>
                <a:ext cx="24" cy="0"/>
              </a:xfrm>
              <a:prstGeom prst="line">
                <a:avLst/>
              </a:prstGeom>
              <a:noFill/>
              <a:ln w="12700">
                <a:noFill/>
                <a:round/>
                <a:headEnd/>
                <a:tailEnd/>
              </a:ln>
            </p:spPr>
            <p:txBody>
              <a:bodyPr wrap="none" anchor="ctr"/>
              <a:lstStyle/>
              <a:p>
                <a:endParaRPr lang="en-GB"/>
              </a:p>
            </p:txBody>
          </p:sp>
          <p:sp>
            <p:nvSpPr>
              <p:cNvPr id="37088" name="Freeform 53"/>
              <p:cNvSpPr>
                <a:spLocks/>
              </p:cNvSpPr>
              <p:nvPr/>
            </p:nvSpPr>
            <p:spPr bwMode="auto">
              <a:xfrm>
                <a:off x="4081" y="1401"/>
                <a:ext cx="24" cy="70"/>
              </a:xfrm>
              <a:custGeom>
                <a:avLst/>
                <a:gdLst>
                  <a:gd name="T0" fmla="*/ 23 w 24"/>
                  <a:gd name="T1" fmla="*/ 69 h 70"/>
                  <a:gd name="T2" fmla="*/ 20 w 24"/>
                  <a:gd name="T3" fmla="*/ 61 h 70"/>
                  <a:gd name="T4" fmla="*/ 19 w 24"/>
                  <a:gd name="T5" fmla="*/ 52 h 70"/>
                  <a:gd name="T6" fmla="*/ 14 w 24"/>
                  <a:gd name="T7" fmla="*/ 43 h 70"/>
                  <a:gd name="T8" fmla="*/ 12 w 24"/>
                  <a:gd name="T9" fmla="*/ 33 h 70"/>
                  <a:gd name="T10" fmla="*/ 9 w 24"/>
                  <a:gd name="T11" fmla="*/ 24 h 70"/>
                  <a:gd name="T12" fmla="*/ 6 w 24"/>
                  <a:gd name="T13" fmla="*/ 15 h 70"/>
                  <a:gd name="T14" fmla="*/ 3 w 24"/>
                  <a:gd name="T15" fmla="*/ 7 h 70"/>
                  <a:gd name="T16" fmla="*/ 0 w 24"/>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70"/>
                  <a:gd name="T29" fmla="*/ 24 w 24"/>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70">
                    <a:moveTo>
                      <a:pt x="23" y="69"/>
                    </a:moveTo>
                    <a:lnTo>
                      <a:pt x="20" y="61"/>
                    </a:lnTo>
                    <a:lnTo>
                      <a:pt x="19" y="52"/>
                    </a:lnTo>
                    <a:lnTo>
                      <a:pt x="14" y="43"/>
                    </a:lnTo>
                    <a:lnTo>
                      <a:pt x="12" y="33"/>
                    </a:lnTo>
                    <a:lnTo>
                      <a:pt x="9" y="24"/>
                    </a:lnTo>
                    <a:lnTo>
                      <a:pt x="6" y="15"/>
                    </a:lnTo>
                    <a:lnTo>
                      <a:pt x="3" y="7"/>
                    </a:lnTo>
                    <a:lnTo>
                      <a:pt x="0" y="0"/>
                    </a:lnTo>
                  </a:path>
                </a:pathLst>
              </a:custGeom>
              <a:noFill/>
              <a:ln w="25400" cap="rnd">
                <a:solidFill>
                  <a:srgbClr val="B3E2EE"/>
                </a:solidFill>
                <a:round/>
                <a:headEnd/>
                <a:tailEnd/>
              </a:ln>
            </p:spPr>
            <p:txBody>
              <a:bodyPr/>
              <a:lstStyle/>
              <a:p>
                <a:endParaRPr lang="en-US"/>
              </a:p>
            </p:txBody>
          </p:sp>
          <p:sp>
            <p:nvSpPr>
              <p:cNvPr id="37089" name="Line 54"/>
              <p:cNvSpPr>
                <a:spLocks noChangeShapeType="1"/>
              </p:cNvSpPr>
              <p:nvPr/>
            </p:nvSpPr>
            <p:spPr bwMode="auto">
              <a:xfrm>
                <a:off x="4093" y="1470"/>
                <a:ext cx="24" cy="0"/>
              </a:xfrm>
              <a:prstGeom prst="line">
                <a:avLst/>
              </a:prstGeom>
              <a:noFill/>
              <a:ln w="12700">
                <a:noFill/>
                <a:round/>
                <a:headEnd/>
                <a:tailEnd/>
              </a:ln>
            </p:spPr>
            <p:txBody>
              <a:bodyPr wrap="none" anchor="ctr"/>
              <a:lstStyle/>
              <a:p>
                <a:endParaRPr lang="en-GB"/>
              </a:p>
            </p:txBody>
          </p:sp>
          <p:sp>
            <p:nvSpPr>
              <p:cNvPr id="37090" name="Line 55"/>
              <p:cNvSpPr>
                <a:spLocks noChangeShapeType="1"/>
              </p:cNvSpPr>
              <p:nvPr/>
            </p:nvSpPr>
            <p:spPr bwMode="auto">
              <a:xfrm flipH="1">
                <a:off x="4070" y="1401"/>
                <a:ext cx="23" cy="0"/>
              </a:xfrm>
              <a:prstGeom prst="line">
                <a:avLst/>
              </a:prstGeom>
              <a:noFill/>
              <a:ln w="12700">
                <a:noFill/>
                <a:round/>
                <a:headEnd/>
                <a:tailEnd/>
              </a:ln>
            </p:spPr>
            <p:txBody>
              <a:bodyPr wrap="none" anchor="ctr"/>
              <a:lstStyle/>
              <a:p>
                <a:endParaRPr lang="en-GB"/>
              </a:p>
            </p:txBody>
          </p:sp>
          <p:sp>
            <p:nvSpPr>
              <p:cNvPr id="37091" name="Freeform 56"/>
              <p:cNvSpPr>
                <a:spLocks/>
              </p:cNvSpPr>
              <p:nvPr/>
            </p:nvSpPr>
            <p:spPr bwMode="auto">
              <a:xfrm>
                <a:off x="3956" y="1488"/>
                <a:ext cx="322" cy="66"/>
              </a:xfrm>
              <a:custGeom>
                <a:avLst/>
                <a:gdLst>
                  <a:gd name="T0" fmla="*/ 159 w 322"/>
                  <a:gd name="T1" fmla="*/ 0 h 66"/>
                  <a:gd name="T2" fmla="*/ 191 w 322"/>
                  <a:gd name="T3" fmla="*/ 0 h 66"/>
                  <a:gd name="T4" fmla="*/ 220 w 322"/>
                  <a:gd name="T5" fmla="*/ 2 h 66"/>
                  <a:gd name="T6" fmla="*/ 250 w 322"/>
                  <a:gd name="T7" fmla="*/ 4 h 66"/>
                  <a:gd name="T8" fmla="*/ 273 w 322"/>
                  <a:gd name="T9" fmla="*/ 8 h 66"/>
                  <a:gd name="T10" fmla="*/ 293 w 322"/>
                  <a:gd name="T11" fmla="*/ 13 h 66"/>
                  <a:gd name="T12" fmla="*/ 308 w 322"/>
                  <a:gd name="T13" fmla="*/ 18 h 66"/>
                  <a:gd name="T14" fmla="*/ 318 w 322"/>
                  <a:gd name="T15" fmla="*/ 24 h 66"/>
                  <a:gd name="T16" fmla="*/ 321 w 322"/>
                  <a:gd name="T17" fmla="*/ 31 h 66"/>
                  <a:gd name="T18" fmla="*/ 318 w 322"/>
                  <a:gd name="T19" fmla="*/ 38 h 66"/>
                  <a:gd name="T20" fmla="*/ 309 w 322"/>
                  <a:gd name="T21" fmla="*/ 44 h 66"/>
                  <a:gd name="T22" fmla="*/ 295 w 322"/>
                  <a:gd name="T23" fmla="*/ 49 h 66"/>
                  <a:gd name="T24" fmla="*/ 276 w 322"/>
                  <a:gd name="T25" fmla="*/ 54 h 66"/>
                  <a:gd name="T26" fmla="*/ 252 w 322"/>
                  <a:gd name="T27" fmla="*/ 59 h 66"/>
                  <a:gd name="T28" fmla="*/ 225 w 322"/>
                  <a:gd name="T29" fmla="*/ 62 h 66"/>
                  <a:gd name="T30" fmla="*/ 196 w 322"/>
                  <a:gd name="T31" fmla="*/ 64 h 66"/>
                  <a:gd name="T32" fmla="*/ 162 w 322"/>
                  <a:gd name="T33" fmla="*/ 65 h 66"/>
                  <a:gd name="T34" fmla="*/ 130 w 322"/>
                  <a:gd name="T35" fmla="*/ 64 h 66"/>
                  <a:gd name="T36" fmla="*/ 99 w 322"/>
                  <a:gd name="T37" fmla="*/ 63 h 66"/>
                  <a:gd name="T38" fmla="*/ 73 w 322"/>
                  <a:gd name="T39" fmla="*/ 60 h 66"/>
                  <a:gd name="T40" fmla="*/ 48 w 322"/>
                  <a:gd name="T41" fmla="*/ 57 h 66"/>
                  <a:gd name="T42" fmla="*/ 28 w 322"/>
                  <a:gd name="T43" fmla="*/ 52 h 66"/>
                  <a:gd name="T44" fmla="*/ 13 w 322"/>
                  <a:gd name="T45" fmla="*/ 46 h 66"/>
                  <a:gd name="T46" fmla="*/ 3 w 322"/>
                  <a:gd name="T47" fmla="*/ 41 h 66"/>
                  <a:gd name="T48" fmla="*/ 0 w 322"/>
                  <a:gd name="T49" fmla="*/ 34 h 66"/>
                  <a:gd name="T50" fmla="*/ 3 w 322"/>
                  <a:gd name="T51" fmla="*/ 27 h 66"/>
                  <a:gd name="T52" fmla="*/ 12 w 322"/>
                  <a:gd name="T53" fmla="*/ 21 h 66"/>
                  <a:gd name="T54" fmla="*/ 26 w 322"/>
                  <a:gd name="T55" fmla="*/ 16 h 66"/>
                  <a:gd name="T56" fmla="*/ 45 w 322"/>
                  <a:gd name="T57" fmla="*/ 10 h 66"/>
                  <a:gd name="T58" fmla="*/ 69 w 322"/>
                  <a:gd name="T59" fmla="*/ 6 h 66"/>
                  <a:gd name="T60" fmla="*/ 96 w 322"/>
                  <a:gd name="T61" fmla="*/ 3 h 66"/>
                  <a:gd name="T62" fmla="*/ 125 w 322"/>
                  <a:gd name="T63" fmla="*/ 1 h 66"/>
                  <a:gd name="T64" fmla="*/ 159 w 322"/>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66"/>
                  <a:gd name="T101" fmla="*/ 322 w 322"/>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66">
                    <a:moveTo>
                      <a:pt x="159" y="0"/>
                    </a:moveTo>
                    <a:lnTo>
                      <a:pt x="191" y="0"/>
                    </a:lnTo>
                    <a:lnTo>
                      <a:pt x="220" y="2"/>
                    </a:lnTo>
                    <a:lnTo>
                      <a:pt x="250" y="4"/>
                    </a:lnTo>
                    <a:lnTo>
                      <a:pt x="273" y="8"/>
                    </a:lnTo>
                    <a:lnTo>
                      <a:pt x="293" y="13"/>
                    </a:lnTo>
                    <a:lnTo>
                      <a:pt x="308" y="18"/>
                    </a:lnTo>
                    <a:lnTo>
                      <a:pt x="318" y="24"/>
                    </a:lnTo>
                    <a:lnTo>
                      <a:pt x="321" y="31"/>
                    </a:lnTo>
                    <a:lnTo>
                      <a:pt x="318" y="38"/>
                    </a:lnTo>
                    <a:lnTo>
                      <a:pt x="309" y="44"/>
                    </a:lnTo>
                    <a:lnTo>
                      <a:pt x="295" y="49"/>
                    </a:lnTo>
                    <a:lnTo>
                      <a:pt x="276" y="54"/>
                    </a:lnTo>
                    <a:lnTo>
                      <a:pt x="252" y="59"/>
                    </a:lnTo>
                    <a:lnTo>
                      <a:pt x="225" y="62"/>
                    </a:lnTo>
                    <a:lnTo>
                      <a:pt x="196" y="64"/>
                    </a:lnTo>
                    <a:lnTo>
                      <a:pt x="162" y="65"/>
                    </a:lnTo>
                    <a:lnTo>
                      <a:pt x="130" y="64"/>
                    </a:lnTo>
                    <a:lnTo>
                      <a:pt x="99" y="63"/>
                    </a:lnTo>
                    <a:lnTo>
                      <a:pt x="73" y="60"/>
                    </a:lnTo>
                    <a:lnTo>
                      <a:pt x="48" y="57"/>
                    </a:lnTo>
                    <a:lnTo>
                      <a:pt x="28" y="52"/>
                    </a:lnTo>
                    <a:lnTo>
                      <a:pt x="13" y="46"/>
                    </a:lnTo>
                    <a:lnTo>
                      <a:pt x="3" y="41"/>
                    </a:lnTo>
                    <a:lnTo>
                      <a:pt x="0" y="34"/>
                    </a:lnTo>
                    <a:lnTo>
                      <a:pt x="3" y="27"/>
                    </a:lnTo>
                    <a:lnTo>
                      <a:pt x="12" y="21"/>
                    </a:lnTo>
                    <a:lnTo>
                      <a:pt x="26" y="16"/>
                    </a:lnTo>
                    <a:lnTo>
                      <a:pt x="45" y="10"/>
                    </a:lnTo>
                    <a:lnTo>
                      <a:pt x="69" y="6"/>
                    </a:lnTo>
                    <a:lnTo>
                      <a:pt x="96" y="3"/>
                    </a:lnTo>
                    <a:lnTo>
                      <a:pt x="125" y="1"/>
                    </a:lnTo>
                    <a:lnTo>
                      <a:pt x="159" y="0"/>
                    </a:lnTo>
                  </a:path>
                </a:pathLst>
              </a:custGeom>
              <a:solidFill>
                <a:srgbClr val="CCECF4"/>
              </a:solidFill>
              <a:ln w="12700" cap="rnd">
                <a:noFill/>
                <a:round/>
                <a:headEnd/>
                <a:tailEnd/>
              </a:ln>
            </p:spPr>
            <p:txBody>
              <a:bodyPr/>
              <a:lstStyle/>
              <a:p>
                <a:endParaRPr lang="en-US"/>
              </a:p>
            </p:txBody>
          </p:sp>
          <p:sp>
            <p:nvSpPr>
              <p:cNvPr id="37092" name="Freeform 57"/>
              <p:cNvSpPr>
                <a:spLocks/>
              </p:cNvSpPr>
              <p:nvPr/>
            </p:nvSpPr>
            <p:spPr bwMode="auto">
              <a:xfrm>
                <a:off x="4682" y="1366"/>
                <a:ext cx="24" cy="56"/>
              </a:xfrm>
              <a:custGeom>
                <a:avLst/>
                <a:gdLst>
                  <a:gd name="T0" fmla="*/ 0 w 24"/>
                  <a:gd name="T1" fmla="*/ 0 h 56"/>
                  <a:gd name="T2" fmla="*/ 2 w 24"/>
                  <a:gd name="T3" fmla="*/ 2 h 56"/>
                  <a:gd name="T4" fmla="*/ 6 w 24"/>
                  <a:gd name="T5" fmla="*/ 7 h 56"/>
                  <a:gd name="T6" fmla="*/ 12 w 24"/>
                  <a:gd name="T7" fmla="*/ 13 h 56"/>
                  <a:gd name="T8" fmla="*/ 18 w 24"/>
                  <a:gd name="T9" fmla="*/ 22 h 56"/>
                  <a:gd name="T10" fmla="*/ 21 w 24"/>
                  <a:gd name="T11" fmla="*/ 31 h 56"/>
                  <a:gd name="T12" fmla="*/ 23 w 24"/>
                  <a:gd name="T13" fmla="*/ 40 h 56"/>
                  <a:gd name="T14" fmla="*/ 20 w 24"/>
                  <a:gd name="T15" fmla="*/ 48 h 56"/>
                  <a:gd name="T16" fmla="*/ 9 w 24"/>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56"/>
                  <a:gd name="T29" fmla="*/ 24 w 24"/>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56">
                    <a:moveTo>
                      <a:pt x="0" y="0"/>
                    </a:moveTo>
                    <a:lnTo>
                      <a:pt x="2" y="2"/>
                    </a:lnTo>
                    <a:lnTo>
                      <a:pt x="6" y="7"/>
                    </a:lnTo>
                    <a:lnTo>
                      <a:pt x="12" y="13"/>
                    </a:lnTo>
                    <a:lnTo>
                      <a:pt x="18" y="22"/>
                    </a:lnTo>
                    <a:lnTo>
                      <a:pt x="21" y="31"/>
                    </a:lnTo>
                    <a:lnTo>
                      <a:pt x="23" y="40"/>
                    </a:lnTo>
                    <a:lnTo>
                      <a:pt x="20" y="48"/>
                    </a:lnTo>
                    <a:lnTo>
                      <a:pt x="9" y="55"/>
                    </a:lnTo>
                  </a:path>
                </a:pathLst>
              </a:custGeom>
              <a:noFill/>
              <a:ln w="25400" cap="rnd">
                <a:solidFill>
                  <a:srgbClr val="B3E2EE"/>
                </a:solidFill>
                <a:round/>
                <a:headEnd/>
                <a:tailEnd/>
              </a:ln>
            </p:spPr>
            <p:txBody>
              <a:bodyPr/>
              <a:lstStyle/>
              <a:p>
                <a:endParaRPr lang="en-US"/>
              </a:p>
            </p:txBody>
          </p:sp>
          <p:sp>
            <p:nvSpPr>
              <p:cNvPr id="37093" name="Line 58"/>
              <p:cNvSpPr>
                <a:spLocks noChangeShapeType="1"/>
              </p:cNvSpPr>
              <p:nvPr/>
            </p:nvSpPr>
            <p:spPr bwMode="auto">
              <a:xfrm flipH="1">
                <a:off x="4673" y="1365"/>
                <a:ext cx="24" cy="4"/>
              </a:xfrm>
              <a:prstGeom prst="line">
                <a:avLst/>
              </a:prstGeom>
              <a:noFill/>
              <a:ln w="12700">
                <a:noFill/>
                <a:round/>
                <a:headEnd/>
                <a:tailEnd/>
              </a:ln>
            </p:spPr>
            <p:txBody>
              <a:bodyPr wrap="none" anchor="ctr"/>
              <a:lstStyle/>
              <a:p>
                <a:endParaRPr lang="en-GB"/>
              </a:p>
            </p:txBody>
          </p:sp>
          <p:sp>
            <p:nvSpPr>
              <p:cNvPr id="37094" name="Line 59"/>
              <p:cNvSpPr>
                <a:spLocks noChangeShapeType="1"/>
              </p:cNvSpPr>
              <p:nvPr/>
            </p:nvSpPr>
            <p:spPr bwMode="auto">
              <a:xfrm>
                <a:off x="4681" y="1419"/>
                <a:ext cx="24" cy="5"/>
              </a:xfrm>
              <a:prstGeom prst="line">
                <a:avLst/>
              </a:prstGeom>
              <a:noFill/>
              <a:ln w="12700">
                <a:noFill/>
                <a:round/>
                <a:headEnd/>
                <a:tailEnd/>
              </a:ln>
            </p:spPr>
            <p:txBody>
              <a:bodyPr wrap="none" anchor="ctr"/>
              <a:lstStyle/>
              <a:p>
                <a:endParaRPr lang="en-GB"/>
              </a:p>
            </p:txBody>
          </p:sp>
          <p:sp>
            <p:nvSpPr>
              <p:cNvPr id="37095" name="Freeform 60"/>
              <p:cNvSpPr>
                <a:spLocks/>
              </p:cNvSpPr>
              <p:nvPr/>
            </p:nvSpPr>
            <p:spPr bwMode="auto">
              <a:xfrm>
                <a:off x="4639" y="1421"/>
                <a:ext cx="55" cy="54"/>
              </a:xfrm>
              <a:custGeom>
                <a:avLst/>
                <a:gdLst>
                  <a:gd name="T0" fmla="*/ 54 w 55"/>
                  <a:gd name="T1" fmla="*/ 0 h 54"/>
                  <a:gd name="T2" fmla="*/ 41 w 55"/>
                  <a:gd name="T3" fmla="*/ 7 h 54"/>
                  <a:gd name="T4" fmla="*/ 30 w 55"/>
                  <a:gd name="T5" fmla="*/ 15 h 54"/>
                  <a:gd name="T6" fmla="*/ 22 w 55"/>
                  <a:gd name="T7" fmla="*/ 24 h 54"/>
                  <a:gd name="T8" fmla="*/ 14 w 55"/>
                  <a:gd name="T9" fmla="*/ 33 h 54"/>
                  <a:gd name="T10" fmla="*/ 8 w 55"/>
                  <a:gd name="T11" fmla="*/ 41 h 54"/>
                  <a:gd name="T12" fmla="*/ 3 w 55"/>
                  <a:gd name="T13" fmla="*/ 47 h 54"/>
                  <a:gd name="T14" fmla="*/ 2 w 55"/>
                  <a:gd name="T15" fmla="*/ 51 h 54"/>
                  <a:gd name="T16" fmla="*/ 0 w 55"/>
                  <a:gd name="T17" fmla="*/ 53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54"/>
                  <a:gd name="T29" fmla="*/ 55 w 55"/>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54">
                    <a:moveTo>
                      <a:pt x="54" y="0"/>
                    </a:moveTo>
                    <a:lnTo>
                      <a:pt x="41" y="7"/>
                    </a:lnTo>
                    <a:lnTo>
                      <a:pt x="30" y="15"/>
                    </a:lnTo>
                    <a:lnTo>
                      <a:pt x="22" y="24"/>
                    </a:lnTo>
                    <a:lnTo>
                      <a:pt x="14" y="33"/>
                    </a:lnTo>
                    <a:lnTo>
                      <a:pt x="8" y="41"/>
                    </a:lnTo>
                    <a:lnTo>
                      <a:pt x="3" y="47"/>
                    </a:lnTo>
                    <a:lnTo>
                      <a:pt x="2" y="51"/>
                    </a:lnTo>
                    <a:lnTo>
                      <a:pt x="0" y="53"/>
                    </a:lnTo>
                  </a:path>
                </a:pathLst>
              </a:custGeom>
              <a:noFill/>
              <a:ln w="25400" cap="rnd">
                <a:solidFill>
                  <a:srgbClr val="B3E2EE"/>
                </a:solidFill>
                <a:round/>
                <a:headEnd/>
                <a:tailEnd/>
              </a:ln>
            </p:spPr>
            <p:txBody>
              <a:bodyPr/>
              <a:lstStyle/>
              <a:p>
                <a:endParaRPr lang="en-US"/>
              </a:p>
            </p:txBody>
          </p:sp>
          <p:sp>
            <p:nvSpPr>
              <p:cNvPr id="37096" name="Line 61"/>
              <p:cNvSpPr>
                <a:spLocks noChangeShapeType="1"/>
              </p:cNvSpPr>
              <p:nvPr/>
            </p:nvSpPr>
            <p:spPr bwMode="auto">
              <a:xfrm flipH="1" flipV="1">
                <a:off x="4682" y="1419"/>
                <a:ext cx="23" cy="6"/>
              </a:xfrm>
              <a:prstGeom prst="line">
                <a:avLst/>
              </a:prstGeom>
              <a:noFill/>
              <a:ln w="12700">
                <a:noFill/>
                <a:round/>
                <a:headEnd/>
                <a:tailEnd/>
              </a:ln>
            </p:spPr>
            <p:txBody>
              <a:bodyPr wrap="none" anchor="ctr"/>
              <a:lstStyle/>
              <a:p>
                <a:endParaRPr lang="en-GB"/>
              </a:p>
            </p:txBody>
          </p:sp>
          <p:sp>
            <p:nvSpPr>
              <p:cNvPr id="37097" name="Line 62"/>
              <p:cNvSpPr>
                <a:spLocks noChangeShapeType="1"/>
              </p:cNvSpPr>
              <p:nvPr/>
            </p:nvSpPr>
            <p:spPr bwMode="auto">
              <a:xfrm>
                <a:off x="4631" y="1473"/>
                <a:ext cx="24" cy="2"/>
              </a:xfrm>
              <a:prstGeom prst="line">
                <a:avLst/>
              </a:prstGeom>
              <a:noFill/>
              <a:ln w="12700">
                <a:noFill/>
                <a:round/>
                <a:headEnd/>
                <a:tailEnd/>
              </a:ln>
            </p:spPr>
            <p:txBody>
              <a:bodyPr wrap="none" anchor="ctr"/>
              <a:lstStyle/>
              <a:p>
                <a:endParaRPr lang="en-GB"/>
              </a:p>
            </p:txBody>
          </p:sp>
          <p:sp>
            <p:nvSpPr>
              <p:cNvPr id="37098" name="Freeform 63"/>
              <p:cNvSpPr>
                <a:spLocks/>
              </p:cNvSpPr>
              <p:nvPr/>
            </p:nvSpPr>
            <p:spPr bwMode="auto">
              <a:xfrm>
                <a:off x="4749" y="1369"/>
                <a:ext cx="22" cy="32"/>
              </a:xfrm>
              <a:custGeom>
                <a:avLst/>
                <a:gdLst>
                  <a:gd name="T0" fmla="*/ 21 w 22"/>
                  <a:gd name="T1" fmla="*/ 0 h 32"/>
                  <a:gd name="T2" fmla="*/ 20 w 22"/>
                  <a:gd name="T3" fmla="*/ 3 h 32"/>
                  <a:gd name="T4" fmla="*/ 17 w 22"/>
                  <a:gd name="T5" fmla="*/ 5 h 32"/>
                  <a:gd name="T6" fmla="*/ 14 w 22"/>
                  <a:gd name="T7" fmla="*/ 8 h 32"/>
                  <a:gd name="T8" fmla="*/ 11 w 22"/>
                  <a:gd name="T9" fmla="*/ 11 h 32"/>
                  <a:gd name="T10" fmla="*/ 8 w 22"/>
                  <a:gd name="T11" fmla="*/ 14 h 32"/>
                  <a:gd name="T12" fmla="*/ 3 w 22"/>
                  <a:gd name="T13" fmla="*/ 18 h 32"/>
                  <a:gd name="T14" fmla="*/ 2 w 22"/>
                  <a:gd name="T15" fmla="*/ 24 h 32"/>
                  <a:gd name="T16" fmla="*/ 0 w 22"/>
                  <a:gd name="T17" fmla="*/ 3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2"/>
                  <a:gd name="T29" fmla="*/ 22 w 2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2">
                    <a:moveTo>
                      <a:pt x="21" y="0"/>
                    </a:moveTo>
                    <a:lnTo>
                      <a:pt x="20" y="3"/>
                    </a:lnTo>
                    <a:lnTo>
                      <a:pt x="17" y="5"/>
                    </a:lnTo>
                    <a:lnTo>
                      <a:pt x="14" y="8"/>
                    </a:lnTo>
                    <a:lnTo>
                      <a:pt x="11" y="11"/>
                    </a:lnTo>
                    <a:lnTo>
                      <a:pt x="8" y="14"/>
                    </a:lnTo>
                    <a:lnTo>
                      <a:pt x="3" y="18"/>
                    </a:lnTo>
                    <a:lnTo>
                      <a:pt x="2" y="24"/>
                    </a:lnTo>
                    <a:lnTo>
                      <a:pt x="0" y="31"/>
                    </a:lnTo>
                  </a:path>
                </a:pathLst>
              </a:custGeom>
              <a:noFill/>
              <a:ln w="25400" cap="rnd">
                <a:solidFill>
                  <a:srgbClr val="B3E2EE"/>
                </a:solidFill>
                <a:round/>
                <a:headEnd/>
                <a:tailEnd/>
              </a:ln>
            </p:spPr>
            <p:txBody>
              <a:bodyPr/>
              <a:lstStyle/>
              <a:p>
                <a:endParaRPr lang="en-US"/>
              </a:p>
            </p:txBody>
          </p:sp>
          <p:sp>
            <p:nvSpPr>
              <p:cNvPr id="37099" name="Line 64"/>
              <p:cNvSpPr>
                <a:spLocks noChangeShapeType="1"/>
              </p:cNvSpPr>
              <p:nvPr/>
            </p:nvSpPr>
            <p:spPr bwMode="auto">
              <a:xfrm flipH="1" flipV="1">
                <a:off x="4760" y="1369"/>
                <a:ext cx="24" cy="1"/>
              </a:xfrm>
              <a:prstGeom prst="line">
                <a:avLst/>
              </a:prstGeom>
              <a:noFill/>
              <a:ln w="12700">
                <a:noFill/>
                <a:round/>
                <a:headEnd/>
                <a:tailEnd/>
              </a:ln>
            </p:spPr>
            <p:txBody>
              <a:bodyPr wrap="none" anchor="ctr"/>
              <a:lstStyle/>
              <a:p>
                <a:endParaRPr lang="en-GB"/>
              </a:p>
            </p:txBody>
          </p:sp>
          <p:sp>
            <p:nvSpPr>
              <p:cNvPr id="37100" name="Line 65"/>
              <p:cNvSpPr>
                <a:spLocks noChangeShapeType="1"/>
              </p:cNvSpPr>
              <p:nvPr/>
            </p:nvSpPr>
            <p:spPr bwMode="auto">
              <a:xfrm>
                <a:off x="4736" y="1399"/>
                <a:ext cx="28" cy="1"/>
              </a:xfrm>
              <a:prstGeom prst="line">
                <a:avLst/>
              </a:prstGeom>
              <a:noFill/>
              <a:ln w="12700">
                <a:noFill/>
                <a:round/>
                <a:headEnd/>
                <a:tailEnd/>
              </a:ln>
            </p:spPr>
            <p:txBody>
              <a:bodyPr wrap="none" anchor="ctr"/>
              <a:lstStyle/>
              <a:p>
                <a:endParaRPr lang="en-GB"/>
              </a:p>
            </p:txBody>
          </p:sp>
          <p:sp>
            <p:nvSpPr>
              <p:cNvPr id="37101" name="Freeform 66"/>
              <p:cNvSpPr>
                <a:spLocks/>
              </p:cNvSpPr>
              <p:nvPr/>
            </p:nvSpPr>
            <p:spPr bwMode="auto">
              <a:xfrm>
                <a:off x="4733" y="1400"/>
                <a:ext cx="17" cy="70"/>
              </a:xfrm>
              <a:custGeom>
                <a:avLst/>
                <a:gdLst>
                  <a:gd name="T0" fmla="*/ 16 w 17"/>
                  <a:gd name="T1" fmla="*/ 0 h 70"/>
                  <a:gd name="T2" fmla="*/ 14 w 17"/>
                  <a:gd name="T3" fmla="*/ 8 h 70"/>
                  <a:gd name="T4" fmla="*/ 13 w 17"/>
                  <a:gd name="T5" fmla="*/ 17 h 70"/>
                  <a:gd name="T6" fmla="*/ 11 w 17"/>
                  <a:gd name="T7" fmla="*/ 26 h 70"/>
                  <a:gd name="T8" fmla="*/ 8 w 17"/>
                  <a:gd name="T9" fmla="*/ 35 h 70"/>
                  <a:gd name="T10" fmla="*/ 5 w 17"/>
                  <a:gd name="T11" fmla="*/ 45 h 70"/>
                  <a:gd name="T12" fmla="*/ 3 w 17"/>
                  <a:gd name="T13" fmla="*/ 53 h 70"/>
                  <a:gd name="T14" fmla="*/ 2 w 17"/>
                  <a:gd name="T15" fmla="*/ 62 h 70"/>
                  <a:gd name="T16" fmla="*/ 0 w 17"/>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0"/>
                  <a:gd name="T29" fmla="*/ 17 w 17"/>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0">
                    <a:moveTo>
                      <a:pt x="16" y="0"/>
                    </a:moveTo>
                    <a:lnTo>
                      <a:pt x="14" y="8"/>
                    </a:lnTo>
                    <a:lnTo>
                      <a:pt x="13" y="17"/>
                    </a:lnTo>
                    <a:lnTo>
                      <a:pt x="11" y="26"/>
                    </a:lnTo>
                    <a:lnTo>
                      <a:pt x="8" y="35"/>
                    </a:lnTo>
                    <a:lnTo>
                      <a:pt x="5" y="45"/>
                    </a:lnTo>
                    <a:lnTo>
                      <a:pt x="3" y="53"/>
                    </a:lnTo>
                    <a:lnTo>
                      <a:pt x="2" y="62"/>
                    </a:lnTo>
                    <a:lnTo>
                      <a:pt x="0" y="69"/>
                    </a:lnTo>
                  </a:path>
                </a:pathLst>
              </a:custGeom>
              <a:noFill/>
              <a:ln w="25400" cap="rnd">
                <a:solidFill>
                  <a:srgbClr val="B3E2EE"/>
                </a:solidFill>
                <a:round/>
                <a:headEnd/>
                <a:tailEnd/>
              </a:ln>
            </p:spPr>
            <p:txBody>
              <a:bodyPr/>
              <a:lstStyle/>
              <a:p>
                <a:endParaRPr lang="en-US"/>
              </a:p>
            </p:txBody>
          </p:sp>
          <p:sp>
            <p:nvSpPr>
              <p:cNvPr id="37102" name="Line 67"/>
              <p:cNvSpPr>
                <a:spLocks noChangeShapeType="1"/>
              </p:cNvSpPr>
              <p:nvPr/>
            </p:nvSpPr>
            <p:spPr bwMode="auto">
              <a:xfrm flipH="1" flipV="1">
                <a:off x="4736" y="1399"/>
                <a:ext cx="28" cy="1"/>
              </a:xfrm>
              <a:prstGeom prst="line">
                <a:avLst/>
              </a:prstGeom>
              <a:noFill/>
              <a:ln w="12700">
                <a:noFill/>
                <a:round/>
                <a:headEnd/>
                <a:tailEnd/>
              </a:ln>
            </p:spPr>
            <p:txBody>
              <a:bodyPr wrap="none" anchor="ctr"/>
              <a:lstStyle/>
              <a:p>
                <a:endParaRPr lang="en-GB"/>
              </a:p>
            </p:txBody>
          </p:sp>
          <p:sp>
            <p:nvSpPr>
              <p:cNvPr id="37103" name="Line 68"/>
              <p:cNvSpPr>
                <a:spLocks noChangeShapeType="1"/>
              </p:cNvSpPr>
              <p:nvPr/>
            </p:nvSpPr>
            <p:spPr bwMode="auto">
              <a:xfrm>
                <a:off x="4724" y="1468"/>
                <a:ext cx="24" cy="1"/>
              </a:xfrm>
              <a:prstGeom prst="line">
                <a:avLst/>
              </a:prstGeom>
              <a:noFill/>
              <a:ln w="12700">
                <a:noFill/>
                <a:round/>
                <a:headEnd/>
                <a:tailEnd/>
              </a:ln>
            </p:spPr>
            <p:txBody>
              <a:bodyPr wrap="none" anchor="ctr"/>
              <a:lstStyle/>
              <a:p>
                <a:endParaRPr lang="en-GB"/>
              </a:p>
            </p:txBody>
          </p:sp>
          <p:sp>
            <p:nvSpPr>
              <p:cNvPr id="37104" name="Freeform 69"/>
              <p:cNvSpPr>
                <a:spLocks/>
              </p:cNvSpPr>
              <p:nvPr/>
            </p:nvSpPr>
            <p:spPr bwMode="auto">
              <a:xfrm>
                <a:off x="4596" y="1315"/>
                <a:ext cx="319" cy="62"/>
              </a:xfrm>
              <a:custGeom>
                <a:avLst/>
                <a:gdLst>
                  <a:gd name="T0" fmla="*/ 160 w 319"/>
                  <a:gd name="T1" fmla="*/ 61 h 62"/>
                  <a:gd name="T2" fmla="*/ 194 w 319"/>
                  <a:gd name="T3" fmla="*/ 60 h 62"/>
                  <a:gd name="T4" fmla="*/ 223 w 319"/>
                  <a:gd name="T5" fmla="*/ 58 h 62"/>
                  <a:gd name="T6" fmla="*/ 250 w 319"/>
                  <a:gd name="T7" fmla="*/ 55 h 62"/>
                  <a:gd name="T8" fmla="*/ 273 w 319"/>
                  <a:gd name="T9" fmla="*/ 51 h 62"/>
                  <a:gd name="T10" fmla="*/ 292 w 319"/>
                  <a:gd name="T11" fmla="*/ 47 h 62"/>
                  <a:gd name="T12" fmla="*/ 306 w 319"/>
                  <a:gd name="T13" fmla="*/ 41 h 62"/>
                  <a:gd name="T14" fmla="*/ 315 w 319"/>
                  <a:gd name="T15" fmla="*/ 36 h 62"/>
                  <a:gd name="T16" fmla="*/ 318 w 319"/>
                  <a:gd name="T17" fmla="*/ 29 h 62"/>
                  <a:gd name="T18" fmla="*/ 315 w 319"/>
                  <a:gd name="T19" fmla="*/ 23 h 62"/>
                  <a:gd name="T20" fmla="*/ 305 w 319"/>
                  <a:gd name="T21" fmla="*/ 18 h 62"/>
                  <a:gd name="T22" fmla="*/ 289 w 319"/>
                  <a:gd name="T23" fmla="*/ 12 h 62"/>
                  <a:gd name="T24" fmla="*/ 270 w 319"/>
                  <a:gd name="T25" fmla="*/ 8 h 62"/>
                  <a:gd name="T26" fmla="*/ 246 w 319"/>
                  <a:gd name="T27" fmla="*/ 5 h 62"/>
                  <a:gd name="T28" fmla="*/ 220 w 319"/>
                  <a:gd name="T29" fmla="*/ 2 h 62"/>
                  <a:gd name="T30" fmla="*/ 189 w 319"/>
                  <a:gd name="T31" fmla="*/ 1 h 62"/>
                  <a:gd name="T32" fmla="*/ 158 w 319"/>
                  <a:gd name="T33" fmla="*/ 0 h 62"/>
                  <a:gd name="T34" fmla="*/ 126 w 319"/>
                  <a:gd name="T35" fmla="*/ 1 h 62"/>
                  <a:gd name="T36" fmla="*/ 95 w 319"/>
                  <a:gd name="T37" fmla="*/ 3 h 62"/>
                  <a:gd name="T38" fmla="*/ 68 w 319"/>
                  <a:gd name="T39" fmla="*/ 6 h 62"/>
                  <a:gd name="T40" fmla="*/ 45 w 319"/>
                  <a:gd name="T41" fmla="*/ 10 h 62"/>
                  <a:gd name="T42" fmla="*/ 26 w 319"/>
                  <a:gd name="T43" fmla="*/ 14 h 62"/>
                  <a:gd name="T44" fmla="*/ 12 w 319"/>
                  <a:gd name="T45" fmla="*/ 20 h 62"/>
                  <a:gd name="T46" fmla="*/ 3 w 319"/>
                  <a:gd name="T47" fmla="*/ 26 h 62"/>
                  <a:gd name="T48" fmla="*/ 0 w 319"/>
                  <a:gd name="T49" fmla="*/ 32 h 62"/>
                  <a:gd name="T50" fmla="*/ 3 w 319"/>
                  <a:gd name="T51" fmla="*/ 38 h 62"/>
                  <a:gd name="T52" fmla="*/ 13 w 319"/>
                  <a:gd name="T53" fmla="*/ 43 h 62"/>
                  <a:gd name="T54" fmla="*/ 29 w 319"/>
                  <a:gd name="T55" fmla="*/ 49 h 62"/>
                  <a:gd name="T56" fmla="*/ 48 w 319"/>
                  <a:gd name="T57" fmla="*/ 53 h 62"/>
                  <a:gd name="T58" fmla="*/ 72 w 319"/>
                  <a:gd name="T59" fmla="*/ 57 h 62"/>
                  <a:gd name="T60" fmla="*/ 98 w 319"/>
                  <a:gd name="T61" fmla="*/ 59 h 62"/>
                  <a:gd name="T62" fmla="*/ 129 w 319"/>
                  <a:gd name="T63" fmla="*/ 60 h 62"/>
                  <a:gd name="T64" fmla="*/ 160 w 319"/>
                  <a:gd name="T65" fmla="*/ 6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9"/>
                  <a:gd name="T100" fmla="*/ 0 h 62"/>
                  <a:gd name="T101" fmla="*/ 319 w 319"/>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9" h="62">
                    <a:moveTo>
                      <a:pt x="160" y="61"/>
                    </a:moveTo>
                    <a:lnTo>
                      <a:pt x="194" y="60"/>
                    </a:lnTo>
                    <a:lnTo>
                      <a:pt x="223" y="58"/>
                    </a:lnTo>
                    <a:lnTo>
                      <a:pt x="250" y="55"/>
                    </a:lnTo>
                    <a:lnTo>
                      <a:pt x="273" y="51"/>
                    </a:lnTo>
                    <a:lnTo>
                      <a:pt x="292" y="47"/>
                    </a:lnTo>
                    <a:lnTo>
                      <a:pt x="306" y="41"/>
                    </a:lnTo>
                    <a:lnTo>
                      <a:pt x="315" y="36"/>
                    </a:lnTo>
                    <a:lnTo>
                      <a:pt x="318" y="29"/>
                    </a:lnTo>
                    <a:lnTo>
                      <a:pt x="315" y="23"/>
                    </a:lnTo>
                    <a:lnTo>
                      <a:pt x="305" y="18"/>
                    </a:lnTo>
                    <a:lnTo>
                      <a:pt x="289" y="12"/>
                    </a:lnTo>
                    <a:lnTo>
                      <a:pt x="270" y="8"/>
                    </a:lnTo>
                    <a:lnTo>
                      <a:pt x="246" y="5"/>
                    </a:lnTo>
                    <a:lnTo>
                      <a:pt x="220" y="2"/>
                    </a:lnTo>
                    <a:lnTo>
                      <a:pt x="189" y="1"/>
                    </a:lnTo>
                    <a:lnTo>
                      <a:pt x="158" y="0"/>
                    </a:lnTo>
                    <a:lnTo>
                      <a:pt x="126" y="1"/>
                    </a:lnTo>
                    <a:lnTo>
                      <a:pt x="95" y="3"/>
                    </a:lnTo>
                    <a:lnTo>
                      <a:pt x="68" y="6"/>
                    </a:lnTo>
                    <a:lnTo>
                      <a:pt x="45" y="10"/>
                    </a:lnTo>
                    <a:lnTo>
                      <a:pt x="26" y="14"/>
                    </a:lnTo>
                    <a:lnTo>
                      <a:pt x="12" y="20"/>
                    </a:lnTo>
                    <a:lnTo>
                      <a:pt x="3" y="26"/>
                    </a:lnTo>
                    <a:lnTo>
                      <a:pt x="0" y="32"/>
                    </a:lnTo>
                    <a:lnTo>
                      <a:pt x="3" y="38"/>
                    </a:lnTo>
                    <a:lnTo>
                      <a:pt x="13" y="43"/>
                    </a:lnTo>
                    <a:lnTo>
                      <a:pt x="29" y="49"/>
                    </a:lnTo>
                    <a:lnTo>
                      <a:pt x="48" y="53"/>
                    </a:lnTo>
                    <a:lnTo>
                      <a:pt x="72" y="57"/>
                    </a:lnTo>
                    <a:lnTo>
                      <a:pt x="98" y="59"/>
                    </a:lnTo>
                    <a:lnTo>
                      <a:pt x="129" y="60"/>
                    </a:lnTo>
                    <a:lnTo>
                      <a:pt x="160" y="61"/>
                    </a:lnTo>
                  </a:path>
                </a:pathLst>
              </a:custGeom>
              <a:solidFill>
                <a:srgbClr val="CCECF4"/>
              </a:solidFill>
              <a:ln w="12700" cap="rnd">
                <a:noFill/>
                <a:round/>
                <a:headEnd/>
                <a:tailEnd/>
              </a:ln>
            </p:spPr>
            <p:txBody>
              <a:bodyPr/>
              <a:lstStyle/>
              <a:p>
                <a:endParaRPr lang="en-US"/>
              </a:p>
            </p:txBody>
          </p:sp>
          <p:sp>
            <p:nvSpPr>
              <p:cNvPr id="37105" name="Freeform 70"/>
              <p:cNvSpPr>
                <a:spLocks/>
              </p:cNvSpPr>
              <p:nvPr/>
            </p:nvSpPr>
            <p:spPr bwMode="auto">
              <a:xfrm>
                <a:off x="4477" y="1365"/>
                <a:ext cx="23" cy="55"/>
              </a:xfrm>
              <a:custGeom>
                <a:avLst/>
                <a:gdLst>
                  <a:gd name="T0" fmla="*/ 0 w 23"/>
                  <a:gd name="T1" fmla="*/ 0 h 55"/>
                  <a:gd name="T2" fmla="*/ 3 w 23"/>
                  <a:gd name="T3" fmla="*/ 2 h 55"/>
                  <a:gd name="T4" fmla="*/ 7 w 23"/>
                  <a:gd name="T5" fmla="*/ 6 h 55"/>
                  <a:gd name="T6" fmla="*/ 12 w 23"/>
                  <a:gd name="T7" fmla="*/ 13 h 55"/>
                  <a:gd name="T8" fmla="*/ 18 w 23"/>
                  <a:gd name="T9" fmla="*/ 21 h 55"/>
                  <a:gd name="T10" fmla="*/ 22 w 23"/>
                  <a:gd name="T11" fmla="*/ 30 h 55"/>
                  <a:gd name="T12" fmla="*/ 22 w 23"/>
                  <a:gd name="T13" fmla="*/ 39 h 55"/>
                  <a:gd name="T14" fmla="*/ 19 w 23"/>
                  <a:gd name="T15" fmla="*/ 47 h 55"/>
                  <a:gd name="T16" fmla="*/ 10 w 23"/>
                  <a:gd name="T17" fmla="*/ 5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55"/>
                  <a:gd name="T29" fmla="*/ 23 w 23"/>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55">
                    <a:moveTo>
                      <a:pt x="0" y="0"/>
                    </a:moveTo>
                    <a:lnTo>
                      <a:pt x="3" y="2"/>
                    </a:lnTo>
                    <a:lnTo>
                      <a:pt x="7" y="6"/>
                    </a:lnTo>
                    <a:lnTo>
                      <a:pt x="12" y="13"/>
                    </a:lnTo>
                    <a:lnTo>
                      <a:pt x="18" y="21"/>
                    </a:lnTo>
                    <a:lnTo>
                      <a:pt x="22" y="30"/>
                    </a:lnTo>
                    <a:lnTo>
                      <a:pt x="22" y="39"/>
                    </a:lnTo>
                    <a:lnTo>
                      <a:pt x="19" y="47"/>
                    </a:lnTo>
                    <a:lnTo>
                      <a:pt x="10" y="54"/>
                    </a:lnTo>
                  </a:path>
                </a:pathLst>
              </a:custGeom>
              <a:noFill/>
              <a:ln w="25400" cap="rnd">
                <a:solidFill>
                  <a:srgbClr val="B3E2EE"/>
                </a:solidFill>
                <a:round/>
                <a:headEnd/>
                <a:tailEnd/>
              </a:ln>
            </p:spPr>
            <p:txBody>
              <a:bodyPr/>
              <a:lstStyle/>
              <a:p>
                <a:endParaRPr lang="en-US"/>
              </a:p>
            </p:txBody>
          </p:sp>
          <p:sp>
            <p:nvSpPr>
              <p:cNvPr id="37106" name="Line 71"/>
              <p:cNvSpPr>
                <a:spLocks noChangeShapeType="1"/>
              </p:cNvSpPr>
              <p:nvPr/>
            </p:nvSpPr>
            <p:spPr bwMode="auto">
              <a:xfrm flipH="1">
                <a:off x="4467" y="1362"/>
                <a:ext cx="24" cy="4"/>
              </a:xfrm>
              <a:prstGeom prst="line">
                <a:avLst/>
              </a:prstGeom>
              <a:noFill/>
              <a:ln w="12700">
                <a:noFill/>
                <a:round/>
                <a:headEnd/>
                <a:tailEnd/>
              </a:ln>
            </p:spPr>
            <p:txBody>
              <a:bodyPr wrap="none" anchor="ctr"/>
              <a:lstStyle/>
              <a:p>
                <a:endParaRPr lang="en-GB"/>
              </a:p>
            </p:txBody>
          </p:sp>
          <p:sp>
            <p:nvSpPr>
              <p:cNvPr id="37107" name="Line 72"/>
              <p:cNvSpPr>
                <a:spLocks noChangeShapeType="1"/>
              </p:cNvSpPr>
              <p:nvPr/>
            </p:nvSpPr>
            <p:spPr bwMode="auto">
              <a:xfrm>
                <a:off x="4476" y="1418"/>
                <a:ext cx="22" cy="5"/>
              </a:xfrm>
              <a:prstGeom prst="line">
                <a:avLst/>
              </a:prstGeom>
              <a:noFill/>
              <a:ln w="12700">
                <a:noFill/>
                <a:round/>
                <a:headEnd/>
                <a:tailEnd/>
              </a:ln>
            </p:spPr>
            <p:txBody>
              <a:bodyPr wrap="none" anchor="ctr"/>
              <a:lstStyle/>
              <a:p>
                <a:endParaRPr lang="en-GB"/>
              </a:p>
            </p:txBody>
          </p:sp>
          <p:sp>
            <p:nvSpPr>
              <p:cNvPr id="37108" name="Freeform 73"/>
              <p:cNvSpPr>
                <a:spLocks/>
              </p:cNvSpPr>
              <p:nvPr/>
            </p:nvSpPr>
            <p:spPr bwMode="auto">
              <a:xfrm>
                <a:off x="4436" y="1419"/>
                <a:ext cx="54" cy="52"/>
              </a:xfrm>
              <a:custGeom>
                <a:avLst/>
                <a:gdLst>
                  <a:gd name="T0" fmla="*/ 53 w 54"/>
                  <a:gd name="T1" fmla="*/ 0 h 52"/>
                  <a:gd name="T2" fmla="*/ 41 w 54"/>
                  <a:gd name="T3" fmla="*/ 7 h 52"/>
                  <a:gd name="T4" fmla="*/ 30 w 54"/>
                  <a:gd name="T5" fmla="*/ 15 h 52"/>
                  <a:gd name="T6" fmla="*/ 20 w 54"/>
                  <a:gd name="T7" fmla="*/ 23 h 52"/>
                  <a:gd name="T8" fmla="*/ 12 w 54"/>
                  <a:gd name="T9" fmla="*/ 32 h 52"/>
                  <a:gd name="T10" fmla="*/ 6 w 54"/>
                  <a:gd name="T11" fmla="*/ 39 h 52"/>
                  <a:gd name="T12" fmla="*/ 3 w 54"/>
                  <a:gd name="T13" fmla="*/ 45 h 52"/>
                  <a:gd name="T14" fmla="*/ 0 w 54"/>
                  <a:gd name="T15" fmla="*/ 49 h 52"/>
                  <a:gd name="T16" fmla="*/ 0 w 54"/>
                  <a:gd name="T17" fmla="*/ 5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53" y="0"/>
                    </a:moveTo>
                    <a:lnTo>
                      <a:pt x="41" y="7"/>
                    </a:lnTo>
                    <a:lnTo>
                      <a:pt x="30" y="15"/>
                    </a:lnTo>
                    <a:lnTo>
                      <a:pt x="20" y="23"/>
                    </a:lnTo>
                    <a:lnTo>
                      <a:pt x="12" y="32"/>
                    </a:lnTo>
                    <a:lnTo>
                      <a:pt x="6" y="39"/>
                    </a:lnTo>
                    <a:lnTo>
                      <a:pt x="3" y="45"/>
                    </a:lnTo>
                    <a:lnTo>
                      <a:pt x="0" y="49"/>
                    </a:lnTo>
                    <a:lnTo>
                      <a:pt x="0" y="51"/>
                    </a:lnTo>
                  </a:path>
                </a:pathLst>
              </a:custGeom>
              <a:noFill/>
              <a:ln w="25400" cap="rnd">
                <a:solidFill>
                  <a:srgbClr val="B3E2EE"/>
                </a:solidFill>
                <a:round/>
                <a:headEnd/>
                <a:tailEnd/>
              </a:ln>
            </p:spPr>
            <p:txBody>
              <a:bodyPr/>
              <a:lstStyle/>
              <a:p>
                <a:endParaRPr lang="en-US"/>
              </a:p>
            </p:txBody>
          </p:sp>
          <p:sp>
            <p:nvSpPr>
              <p:cNvPr id="37109" name="Line 74"/>
              <p:cNvSpPr>
                <a:spLocks noChangeShapeType="1"/>
              </p:cNvSpPr>
              <p:nvPr/>
            </p:nvSpPr>
            <p:spPr bwMode="auto">
              <a:xfrm flipH="1" flipV="1">
                <a:off x="4477" y="1416"/>
                <a:ext cx="21" cy="7"/>
              </a:xfrm>
              <a:prstGeom prst="line">
                <a:avLst/>
              </a:prstGeom>
              <a:noFill/>
              <a:ln w="12700">
                <a:noFill/>
                <a:round/>
                <a:headEnd/>
                <a:tailEnd/>
              </a:ln>
            </p:spPr>
            <p:txBody>
              <a:bodyPr wrap="none" anchor="ctr"/>
              <a:lstStyle/>
              <a:p>
                <a:endParaRPr lang="en-GB"/>
              </a:p>
            </p:txBody>
          </p:sp>
          <p:sp>
            <p:nvSpPr>
              <p:cNvPr id="37110" name="Line 75"/>
              <p:cNvSpPr>
                <a:spLocks noChangeShapeType="1"/>
              </p:cNvSpPr>
              <p:nvPr/>
            </p:nvSpPr>
            <p:spPr bwMode="auto">
              <a:xfrm>
                <a:off x="4426" y="1470"/>
                <a:ext cx="24" cy="3"/>
              </a:xfrm>
              <a:prstGeom prst="line">
                <a:avLst/>
              </a:prstGeom>
              <a:noFill/>
              <a:ln w="12700">
                <a:noFill/>
                <a:round/>
                <a:headEnd/>
                <a:tailEnd/>
              </a:ln>
            </p:spPr>
            <p:txBody>
              <a:bodyPr wrap="none" anchor="ctr"/>
              <a:lstStyle/>
              <a:p>
                <a:endParaRPr lang="en-GB"/>
              </a:p>
            </p:txBody>
          </p:sp>
          <p:sp>
            <p:nvSpPr>
              <p:cNvPr id="37111" name="Freeform 76"/>
              <p:cNvSpPr>
                <a:spLocks/>
              </p:cNvSpPr>
              <p:nvPr/>
            </p:nvSpPr>
            <p:spPr bwMode="auto">
              <a:xfrm>
                <a:off x="4546" y="1369"/>
                <a:ext cx="19" cy="30"/>
              </a:xfrm>
              <a:custGeom>
                <a:avLst/>
                <a:gdLst>
                  <a:gd name="T0" fmla="*/ 18 w 19"/>
                  <a:gd name="T1" fmla="*/ 0 h 30"/>
                  <a:gd name="T2" fmla="*/ 17 w 19"/>
                  <a:gd name="T3" fmla="*/ 2 h 30"/>
                  <a:gd name="T4" fmla="*/ 14 w 19"/>
                  <a:gd name="T5" fmla="*/ 5 h 30"/>
                  <a:gd name="T6" fmla="*/ 12 w 19"/>
                  <a:gd name="T7" fmla="*/ 7 h 30"/>
                  <a:gd name="T8" fmla="*/ 9 w 19"/>
                  <a:gd name="T9" fmla="*/ 10 h 30"/>
                  <a:gd name="T10" fmla="*/ 6 w 19"/>
                  <a:gd name="T11" fmla="*/ 13 h 30"/>
                  <a:gd name="T12" fmla="*/ 4 w 19"/>
                  <a:gd name="T13" fmla="*/ 17 h 30"/>
                  <a:gd name="T14" fmla="*/ 1 w 19"/>
                  <a:gd name="T15" fmla="*/ 22 h 30"/>
                  <a:gd name="T16" fmla="*/ 0 w 19"/>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0"/>
                  <a:gd name="T29" fmla="*/ 19 w 19"/>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0">
                    <a:moveTo>
                      <a:pt x="18" y="0"/>
                    </a:moveTo>
                    <a:lnTo>
                      <a:pt x="17" y="2"/>
                    </a:lnTo>
                    <a:lnTo>
                      <a:pt x="14" y="5"/>
                    </a:lnTo>
                    <a:lnTo>
                      <a:pt x="12" y="7"/>
                    </a:lnTo>
                    <a:lnTo>
                      <a:pt x="9" y="10"/>
                    </a:lnTo>
                    <a:lnTo>
                      <a:pt x="6" y="13"/>
                    </a:lnTo>
                    <a:lnTo>
                      <a:pt x="4" y="17"/>
                    </a:lnTo>
                    <a:lnTo>
                      <a:pt x="1" y="22"/>
                    </a:lnTo>
                    <a:lnTo>
                      <a:pt x="0" y="29"/>
                    </a:lnTo>
                  </a:path>
                </a:pathLst>
              </a:custGeom>
              <a:noFill/>
              <a:ln w="25400" cap="rnd">
                <a:solidFill>
                  <a:srgbClr val="B3E2EE"/>
                </a:solidFill>
                <a:round/>
                <a:headEnd/>
                <a:tailEnd/>
              </a:ln>
            </p:spPr>
            <p:txBody>
              <a:bodyPr/>
              <a:lstStyle/>
              <a:p>
                <a:endParaRPr lang="en-US"/>
              </a:p>
            </p:txBody>
          </p:sp>
          <p:sp>
            <p:nvSpPr>
              <p:cNvPr id="37112" name="Line 77"/>
              <p:cNvSpPr>
                <a:spLocks noChangeShapeType="1"/>
              </p:cNvSpPr>
              <p:nvPr/>
            </p:nvSpPr>
            <p:spPr bwMode="auto">
              <a:xfrm flipH="1" flipV="1">
                <a:off x="4552" y="1368"/>
                <a:ext cx="26" cy="1"/>
              </a:xfrm>
              <a:prstGeom prst="line">
                <a:avLst/>
              </a:prstGeom>
              <a:noFill/>
              <a:ln w="12700">
                <a:noFill/>
                <a:round/>
                <a:headEnd/>
                <a:tailEnd/>
              </a:ln>
            </p:spPr>
            <p:txBody>
              <a:bodyPr wrap="none" anchor="ctr"/>
              <a:lstStyle/>
              <a:p>
                <a:endParaRPr lang="en-GB"/>
              </a:p>
            </p:txBody>
          </p:sp>
          <p:sp>
            <p:nvSpPr>
              <p:cNvPr id="37113" name="Line 78"/>
              <p:cNvSpPr>
                <a:spLocks noChangeShapeType="1"/>
              </p:cNvSpPr>
              <p:nvPr/>
            </p:nvSpPr>
            <p:spPr bwMode="auto">
              <a:xfrm>
                <a:off x="4532" y="1398"/>
                <a:ext cx="27" cy="0"/>
              </a:xfrm>
              <a:prstGeom prst="line">
                <a:avLst/>
              </a:prstGeom>
              <a:noFill/>
              <a:ln w="12700">
                <a:noFill/>
                <a:round/>
                <a:headEnd/>
                <a:tailEnd/>
              </a:ln>
            </p:spPr>
            <p:txBody>
              <a:bodyPr wrap="none" anchor="ctr"/>
              <a:lstStyle/>
              <a:p>
                <a:endParaRPr lang="en-GB"/>
              </a:p>
            </p:txBody>
          </p:sp>
          <p:sp>
            <p:nvSpPr>
              <p:cNvPr id="37114" name="Freeform 79"/>
              <p:cNvSpPr>
                <a:spLocks/>
              </p:cNvSpPr>
              <p:nvPr/>
            </p:nvSpPr>
            <p:spPr bwMode="auto">
              <a:xfrm>
                <a:off x="4529" y="1398"/>
                <a:ext cx="18" cy="68"/>
              </a:xfrm>
              <a:custGeom>
                <a:avLst/>
                <a:gdLst>
                  <a:gd name="T0" fmla="*/ 17 w 18"/>
                  <a:gd name="T1" fmla="*/ 0 h 68"/>
                  <a:gd name="T2" fmla="*/ 17 w 18"/>
                  <a:gd name="T3" fmla="*/ 7 h 68"/>
                  <a:gd name="T4" fmla="*/ 14 w 18"/>
                  <a:gd name="T5" fmla="*/ 16 h 68"/>
                  <a:gd name="T6" fmla="*/ 12 w 18"/>
                  <a:gd name="T7" fmla="*/ 25 h 68"/>
                  <a:gd name="T8" fmla="*/ 9 w 18"/>
                  <a:gd name="T9" fmla="*/ 34 h 68"/>
                  <a:gd name="T10" fmla="*/ 7 w 18"/>
                  <a:gd name="T11" fmla="*/ 43 h 68"/>
                  <a:gd name="T12" fmla="*/ 3 w 18"/>
                  <a:gd name="T13" fmla="*/ 52 h 68"/>
                  <a:gd name="T14" fmla="*/ 2 w 18"/>
                  <a:gd name="T15" fmla="*/ 60 h 68"/>
                  <a:gd name="T16" fmla="*/ 0 w 18"/>
                  <a:gd name="T17" fmla="*/ 6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8"/>
                  <a:gd name="T29" fmla="*/ 18 w 18"/>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8">
                    <a:moveTo>
                      <a:pt x="17" y="0"/>
                    </a:moveTo>
                    <a:lnTo>
                      <a:pt x="17" y="7"/>
                    </a:lnTo>
                    <a:lnTo>
                      <a:pt x="14" y="16"/>
                    </a:lnTo>
                    <a:lnTo>
                      <a:pt x="12" y="25"/>
                    </a:lnTo>
                    <a:lnTo>
                      <a:pt x="9" y="34"/>
                    </a:lnTo>
                    <a:lnTo>
                      <a:pt x="7" y="43"/>
                    </a:lnTo>
                    <a:lnTo>
                      <a:pt x="3" y="52"/>
                    </a:lnTo>
                    <a:lnTo>
                      <a:pt x="2" y="60"/>
                    </a:lnTo>
                    <a:lnTo>
                      <a:pt x="0" y="67"/>
                    </a:lnTo>
                  </a:path>
                </a:pathLst>
              </a:custGeom>
              <a:noFill/>
              <a:ln w="25400" cap="rnd">
                <a:solidFill>
                  <a:srgbClr val="B3E2EE"/>
                </a:solidFill>
                <a:round/>
                <a:headEnd/>
                <a:tailEnd/>
              </a:ln>
            </p:spPr>
            <p:txBody>
              <a:bodyPr/>
              <a:lstStyle/>
              <a:p>
                <a:endParaRPr lang="en-US"/>
              </a:p>
            </p:txBody>
          </p:sp>
          <p:sp>
            <p:nvSpPr>
              <p:cNvPr id="37115" name="Line 80"/>
              <p:cNvSpPr>
                <a:spLocks noChangeShapeType="1"/>
              </p:cNvSpPr>
              <p:nvPr/>
            </p:nvSpPr>
            <p:spPr bwMode="auto">
              <a:xfrm flipH="1">
                <a:off x="4532" y="1398"/>
                <a:ext cx="27" cy="0"/>
              </a:xfrm>
              <a:prstGeom prst="line">
                <a:avLst/>
              </a:prstGeom>
              <a:noFill/>
              <a:ln w="12700">
                <a:noFill/>
                <a:round/>
                <a:headEnd/>
                <a:tailEnd/>
              </a:ln>
            </p:spPr>
            <p:txBody>
              <a:bodyPr wrap="none" anchor="ctr"/>
              <a:lstStyle/>
              <a:p>
                <a:endParaRPr lang="en-GB"/>
              </a:p>
            </p:txBody>
          </p:sp>
          <p:sp>
            <p:nvSpPr>
              <p:cNvPr id="37116" name="Line 81"/>
              <p:cNvSpPr>
                <a:spLocks noChangeShapeType="1"/>
              </p:cNvSpPr>
              <p:nvPr/>
            </p:nvSpPr>
            <p:spPr bwMode="auto">
              <a:xfrm>
                <a:off x="4516" y="1465"/>
                <a:ext cx="30" cy="2"/>
              </a:xfrm>
              <a:prstGeom prst="line">
                <a:avLst/>
              </a:prstGeom>
              <a:noFill/>
              <a:ln w="12700">
                <a:noFill/>
                <a:round/>
                <a:headEnd/>
                <a:tailEnd/>
              </a:ln>
            </p:spPr>
            <p:txBody>
              <a:bodyPr wrap="none" anchor="ctr"/>
              <a:lstStyle/>
              <a:p>
                <a:endParaRPr lang="en-GB"/>
              </a:p>
            </p:txBody>
          </p:sp>
          <p:sp>
            <p:nvSpPr>
              <p:cNvPr id="37117" name="Freeform 82"/>
              <p:cNvSpPr>
                <a:spLocks/>
              </p:cNvSpPr>
              <p:nvPr/>
            </p:nvSpPr>
            <p:spPr bwMode="auto">
              <a:xfrm>
                <a:off x="4389" y="1312"/>
                <a:ext cx="324" cy="65"/>
              </a:xfrm>
              <a:custGeom>
                <a:avLst/>
                <a:gdLst>
                  <a:gd name="T0" fmla="*/ 164 w 324"/>
                  <a:gd name="T1" fmla="*/ 64 h 65"/>
                  <a:gd name="T2" fmla="*/ 196 w 324"/>
                  <a:gd name="T3" fmla="*/ 63 h 65"/>
                  <a:gd name="T4" fmla="*/ 227 w 324"/>
                  <a:gd name="T5" fmla="*/ 61 h 65"/>
                  <a:gd name="T6" fmla="*/ 253 w 324"/>
                  <a:gd name="T7" fmla="*/ 57 h 65"/>
                  <a:gd name="T8" fmla="*/ 276 w 324"/>
                  <a:gd name="T9" fmla="*/ 54 h 65"/>
                  <a:gd name="T10" fmla="*/ 297 w 324"/>
                  <a:gd name="T11" fmla="*/ 49 h 65"/>
                  <a:gd name="T12" fmla="*/ 310 w 324"/>
                  <a:gd name="T13" fmla="*/ 43 h 65"/>
                  <a:gd name="T14" fmla="*/ 320 w 324"/>
                  <a:gd name="T15" fmla="*/ 37 h 65"/>
                  <a:gd name="T16" fmla="*/ 323 w 324"/>
                  <a:gd name="T17" fmla="*/ 30 h 65"/>
                  <a:gd name="T18" fmla="*/ 319 w 324"/>
                  <a:gd name="T19" fmla="*/ 24 h 65"/>
                  <a:gd name="T20" fmla="*/ 308 w 324"/>
                  <a:gd name="T21" fmla="*/ 18 h 65"/>
                  <a:gd name="T22" fmla="*/ 294 w 324"/>
                  <a:gd name="T23" fmla="*/ 13 h 65"/>
                  <a:gd name="T24" fmla="*/ 273 w 324"/>
                  <a:gd name="T25" fmla="*/ 8 h 65"/>
                  <a:gd name="T26" fmla="*/ 250 w 324"/>
                  <a:gd name="T27" fmla="*/ 5 h 65"/>
                  <a:gd name="T28" fmla="*/ 222 w 324"/>
                  <a:gd name="T29" fmla="*/ 2 h 65"/>
                  <a:gd name="T30" fmla="*/ 191 w 324"/>
                  <a:gd name="T31" fmla="*/ 1 h 65"/>
                  <a:gd name="T32" fmla="*/ 159 w 324"/>
                  <a:gd name="T33" fmla="*/ 0 h 65"/>
                  <a:gd name="T34" fmla="*/ 127 w 324"/>
                  <a:gd name="T35" fmla="*/ 1 h 65"/>
                  <a:gd name="T36" fmla="*/ 96 w 324"/>
                  <a:gd name="T37" fmla="*/ 3 h 65"/>
                  <a:gd name="T38" fmla="*/ 70 w 324"/>
                  <a:gd name="T39" fmla="*/ 7 h 65"/>
                  <a:gd name="T40" fmla="*/ 47 w 324"/>
                  <a:gd name="T41" fmla="*/ 10 h 65"/>
                  <a:gd name="T42" fmla="*/ 26 w 324"/>
                  <a:gd name="T43" fmla="*/ 15 h 65"/>
                  <a:gd name="T44" fmla="*/ 13 w 324"/>
                  <a:gd name="T45" fmla="*/ 21 h 65"/>
                  <a:gd name="T46" fmla="*/ 3 w 324"/>
                  <a:gd name="T47" fmla="*/ 27 h 65"/>
                  <a:gd name="T48" fmla="*/ 0 w 324"/>
                  <a:gd name="T49" fmla="*/ 33 h 65"/>
                  <a:gd name="T50" fmla="*/ 4 w 324"/>
                  <a:gd name="T51" fmla="*/ 40 h 65"/>
                  <a:gd name="T52" fmla="*/ 13 w 324"/>
                  <a:gd name="T53" fmla="*/ 46 h 65"/>
                  <a:gd name="T54" fmla="*/ 29 w 324"/>
                  <a:gd name="T55" fmla="*/ 51 h 65"/>
                  <a:gd name="T56" fmla="*/ 50 w 324"/>
                  <a:gd name="T57" fmla="*/ 55 h 65"/>
                  <a:gd name="T58" fmla="*/ 73 w 324"/>
                  <a:gd name="T59" fmla="*/ 59 h 65"/>
                  <a:gd name="T60" fmla="*/ 101 w 324"/>
                  <a:gd name="T61" fmla="*/ 62 h 65"/>
                  <a:gd name="T62" fmla="*/ 132 w 324"/>
                  <a:gd name="T63" fmla="*/ 63 h 65"/>
                  <a:gd name="T64" fmla="*/ 164 w 324"/>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4"/>
                  <a:gd name="T100" fmla="*/ 0 h 65"/>
                  <a:gd name="T101" fmla="*/ 324 w 32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4" h="65">
                    <a:moveTo>
                      <a:pt x="164" y="64"/>
                    </a:moveTo>
                    <a:lnTo>
                      <a:pt x="196" y="63"/>
                    </a:lnTo>
                    <a:lnTo>
                      <a:pt x="227" y="61"/>
                    </a:lnTo>
                    <a:lnTo>
                      <a:pt x="253" y="57"/>
                    </a:lnTo>
                    <a:lnTo>
                      <a:pt x="276" y="54"/>
                    </a:lnTo>
                    <a:lnTo>
                      <a:pt x="297" y="49"/>
                    </a:lnTo>
                    <a:lnTo>
                      <a:pt x="310" y="43"/>
                    </a:lnTo>
                    <a:lnTo>
                      <a:pt x="320" y="37"/>
                    </a:lnTo>
                    <a:lnTo>
                      <a:pt x="323" y="30"/>
                    </a:lnTo>
                    <a:lnTo>
                      <a:pt x="319" y="24"/>
                    </a:lnTo>
                    <a:lnTo>
                      <a:pt x="308" y="18"/>
                    </a:lnTo>
                    <a:lnTo>
                      <a:pt x="294" y="13"/>
                    </a:lnTo>
                    <a:lnTo>
                      <a:pt x="273" y="8"/>
                    </a:lnTo>
                    <a:lnTo>
                      <a:pt x="250" y="5"/>
                    </a:lnTo>
                    <a:lnTo>
                      <a:pt x="222" y="2"/>
                    </a:lnTo>
                    <a:lnTo>
                      <a:pt x="191" y="1"/>
                    </a:lnTo>
                    <a:lnTo>
                      <a:pt x="159" y="0"/>
                    </a:lnTo>
                    <a:lnTo>
                      <a:pt x="127" y="1"/>
                    </a:lnTo>
                    <a:lnTo>
                      <a:pt x="96" y="3"/>
                    </a:lnTo>
                    <a:lnTo>
                      <a:pt x="70" y="7"/>
                    </a:lnTo>
                    <a:lnTo>
                      <a:pt x="47" y="10"/>
                    </a:lnTo>
                    <a:lnTo>
                      <a:pt x="26" y="15"/>
                    </a:lnTo>
                    <a:lnTo>
                      <a:pt x="13" y="21"/>
                    </a:lnTo>
                    <a:lnTo>
                      <a:pt x="3" y="27"/>
                    </a:lnTo>
                    <a:lnTo>
                      <a:pt x="0" y="33"/>
                    </a:lnTo>
                    <a:lnTo>
                      <a:pt x="4" y="40"/>
                    </a:lnTo>
                    <a:lnTo>
                      <a:pt x="13" y="46"/>
                    </a:lnTo>
                    <a:lnTo>
                      <a:pt x="29" y="51"/>
                    </a:lnTo>
                    <a:lnTo>
                      <a:pt x="50" y="55"/>
                    </a:lnTo>
                    <a:lnTo>
                      <a:pt x="73" y="59"/>
                    </a:lnTo>
                    <a:lnTo>
                      <a:pt x="101" y="62"/>
                    </a:lnTo>
                    <a:lnTo>
                      <a:pt x="132" y="63"/>
                    </a:lnTo>
                    <a:lnTo>
                      <a:pt x="164" y="64"/>
                    </a:lnTo>
                  </a:path>
                </a:pathLst>
              </a:custGeom>
              <a:solidFill>
                <a:srgbClr val="CCECF4"/>
              </a:solidFill>
              <a:ln w="12700" cap="rnd">
                <a:noFill/>
                <a:round/>
                <a:headEnd/>
                <a:tailEnd/>
              </a:ln>
            </p:spPr>
            <p:txBody>
              <a:bodyPr/>
              <a:lstStyle/>
              <a:p>
                <a:endParaRPr lang="en-US"/>
              </a:p>
            </p:txBody>
          </p:sp>
          <p:sp>
            <p:nvSpPr>
              <p:cNvPr id="37118" name="Freeform 83"/>
              <p:cNvSpPr>
                <a:spLocks/>
              </p:cNvSpPr>
              <p:nvPr/>
            </p:nvSpPr>
            <p:spPr bwMode="auto">
              <a:xfrm>
                <a:off x="4588" y="1448"/>
                <a:ext cx="16" cy="57"/>
              </a:xfrm>
              <a:custGeom>
                <a:avLst/>
                <a:gdLst>
                  <a:gd name="T0" fmla="*/ 0 w 16"/>
                  <a:gd name="T1" fmla="*/ 56 h 57"/>
                  <a:gd name="T2" fmla="*/ 1 w 16"/>
                  <a:gd name="T3" fmla="*/ 54 h 57"/>
                  <a:gd name="T4" fmla="*/ 5 w 16"/>
                  <a:gd name="T5" fmla="*/ 50 h 57"/>
                  <a:gd name="T6" fmla="*/ 9 w 16"/>
                  <a:gd name="T7" fmla="*/ 43 h 57"/>
                  <a:gd name="T8" fmla="*/ 13 w 16"/>
                  <a:gd name="T9" fmla="*/ 34 h 57"/>
                  <a:gd name="T10" fmla="*/ 15 w 16"/>
                  <a:gd name="T11" fmla="*/ 24 h 57"/>
                  <a:gd name="T12" fmla="*/ 15 w 16"/>
                  <a:gd name="T13" fmla="*/ 15 h 57"/>
                  <a:gd name="T14" fmla="*/ 11 w 16"/>
                  <a:gd name="T15" fmla="*/ 6 h 57"/>
                  <a:gd name="T16" fmla="*/ 3 w 16"/>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7"/>
                  <a:gd name="T29" fmla="*/ 16 w 16"/>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7">
                    <a:moveTo>
                      <a:pt x="0" y="56"/>
                    </a:moveTo>
                    <a:lnTo>
                      <a:pt x="1" y="54"/>
                    </a:lnTo>
                    <a:lnTo>
                      <a:pt x="5" y="50"/>
                    </a:lnTo>
                    <a:lnTo>
                      <a:pt x="9" y="43"/>
                    </a:lnTo>
                    <a:lnTo>
                      <a:pt x="13" y="34"/>
                    </a:lnTo>
                    <a:lnTo>
                      <a:pt x="15" y="24"/>
                    </a:lnTo>
                    <a:lnTo>
                      <a:pt x="15" y="15"/>
                    </a:lnTo>
                    <a:lnTo>
                      <a:pt x="11" y="6"/>
                    </a:lnTo>
                    <a:lnTo>
                      <a:pt x="3" y="0"/>
                    </a:lnTo>
                  </a:path>
                </a:pathLst>
              </a:custGeom>
              <a:noFill/>
              <a:ln w="25400" cap="rnd">
                <a:solidFill>
                  <a:srgbClr val="B3E2EE"/>
                </a:solidFill>
                <a:round/>
                <a:headEnd/>
                <a:tailEnd/>
              </a:ln>
            </p:spPr>
            <p:txBody>
              <a:bodyPr/>
              <a:lstStyle/>
              <a:p>
                <a:endParaRPr lang="en-US"/>
              </a:p>
            </p:txBody>
          </p:sp>
          <p:sp>
            <p:nvSpPr>
              <p:cNvPr id="37119" name="Line 84"/>
              <p:cNvSpPr>
                <a:spLocks noChangeShapeType="1"/>
              </p:cNvSpPr>
              <p:nvPr/>
            </p:nvSpPr>
            <p:spPr bwMode="auto">
              <a:xfrm>
                <a:off x="4572" y="1503"/>
                <a:ext cx="25" cy="1"/>
              </a:xfrm>
              <a:prstGeom prst="line">
                <a:avLst/>
              </a:prstGeom>
              <a:noFill/>
              <a:ln w="12700">
                <a:noFill/>
                <a:round/>
                <a:headEnd/>
                <a:tailEnd/>
              </a:ln>
            </p:spPr>
            <p:txBody>
              <a:bodyPr wrap="none" anchor="ctr"/>
              <a:lstStyle/>
              <a:p>
                <a:endParaRPr lang="en-GB"/>
              </a:p>
            </p:txBody>
          </p:sp>
          <p:sp>
            <p:nvSpPr>
              <p:cNvPr id="37120" name="Line 85"/>
              <p:cNvSpPr>
                <a:spLocks noChangeShapeType="1"/>
              </p:cNvSpPr>
              <p:nvPr/>
            </p:nvSpPr>
            <p:spPr bwMode="auto">
              <a:xfrm flipH="1">
                <a:off x="4578" y="1444"/>
                <a:ext cx="21" cy="5"/>
              </a:xfrm>
              <a:prstGeom prst="line">
                <a:avLst/>
              </a:prstGeom>
              <a:noFill/>
              <a:ln w="12700">
                <a:noFill/>
                <a:round/>
                <a:headEnd/>
                <a:tailEnd/>
              </a:ln>
            </p:spPr>
            <p:txBody>
              <a:bodyPr wrap="none" anchor="ctr"/>
              <a:lstStyle/>
              <a:p>
                <a:endParaRPr lang="en-GB"/>
              </a:p>
            </p:txBody>
          </p:sp>
          <p:sp>
            <p:nvSpPr>
              <p:cNvPr id="37121" name="Freeform 86"/>
              <p:cNvSpPr>
                <a:spLocks/>
              </p:cNvSpPr>
              <p:nvPr/>
            </p:nvSpPr>
            <p:spPr bwMode="auto">
              <a:xfrm>
                <a:off x="4532" y="1398"/>
                <a:ext cx="57" cy="51"/>
              </a:xfrm>
              <a:custGeom>
                <a:avLst/>
                <a:gdLst>
                  <a:gd name="T0" fmla="*/ 56 w 57"/>
                  <a:gd name="T1" fmla="*/ 50 h 51"/>
                  <a:gd name="T2" fmla="*/ 44 w 57"/>
                  <a:gd name="T3" fmla="*/ 43 h 51"/>
                  <a:gd name="T4" fmla="*/ 32 w 57"/>
                  <a:gd name="T5" fmla="*/ 35 h 51"/>
                  <a:gd name="T6" fmla="*/ 22 w 57"/>
                  <a:gd name="T7" fmla="*/ 27 h 51"/>
                  <a:gd name="T8" fmla="*/ 15 w 57"/>
                  <a:gd name="T9" fmla="*/ 19 h 51"/>
                  <a:gd name="T10" fmla="*/ 7 w 57"/>
                  <a:gd name="T11" fmla="*/ 12 h 51"/>
                  <a:gd name="T12" fmla="*/ 3 w 57"/>
                  <a:gd name="T13" fmla="*/ 6 h 51"/>
                  <a:gd name="T14" fmla="*/ 0 w 57"/>
                  <a:gd name="T15" fmla="*/ 1 h 51"/>
                  <a:gd name="T16" fmla="*/ 0 w 57"/>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1"/>
                  <a:gd name="T29" fmla="*/ 57 w 57"/>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1">
                    <a:moveTo>
                      <a:pt x="56" y="50"/>
                    </a:moveTo>
                    <a:lnTo>
                      <a:pt x="44" y="43"/>
                    </a:lnTo>
                    <a:lnTo>
                      <a:pt x="32" y="35"/>
                    </a:lnTo>
                    <a:lnTo>
                      <a:pt x="22" y="27"/>
                    </a:lnTo>
                    <a:lnTo>
                      <a:pt x="15" y="19"/>
                    </a:lnTo>
                    <a:lnTo>
                      <a:pt x="7" y="12"/>
                    </a:lnTo>
                    <a:lnTo>
                      <a:pt x="3" y="6"/>
                    </a:lnTo>
                    <a:lnTo>
                      <a:pt x="0" y="1"/>
                    </a:lnTo>
                    <a:lnTo>
                      <a:pt x="0" y="0"/>
                    </a:lnTo>
                  </a:path>
                </a:pathLst>
              </a:custGeom>
              <a:noFill/>
              <a:ln w="25400" cap="rnd">
                <a:solidFill>
                  <a:srgbClr val="B3E2EE"/>
                </a:solidFill>
                <a:round/>
                <a:headEnd/>
                <a:tailEnd/>
              </a:ln>
            </p:spPr>
            <p:txBody>
              <a:bodyPr/>
              <a:lstStyle/>
              <a:p>
                <a:endParaRPr lang="en-US"/>
              </a:p>
            </p:txBody>
          </p:sp>
          <p:sp>
            <p:nvSpPr>
              <p:cNvPr id="37122" name="Line 87"/>
              <p:cNvSpPr>
                <a:spLocks noChangeShapeType="1"/>
              </p:cNvSpPr>
              <p:nvPr/>
            </p:nvSpPr>
            <p:spPr bwMode="auto">
              <a:xfrm flipV="1">
                <a:off x="4578" y="1444"/>
                <a:ext cx="21" cy="5"/>
              </a:xfrm>
              <a:prstGeom prst="line">
                <a:avLst/>
              </a:prstGeom>
              <a:noFill/>
              <a:ln w="12700">
                <a:noFill/>
                <a:round/>
                <a:headEnd/>
                <a:tailEnd/>
              </a:ln>
            </p:spPr>
            <p:txBody>
              <a:bodyPr wrap="none" anchor="ctr"/>
              <a:lstStyle/>
              <a:p>
                <a:endParaRPr lang="en-GB"/>
              </a:p>
            </p:txBody>
          </p:sp>
          <p:sp>
            <p:nvSpPr>
              <p:cNvPr id="37123" name="Line 88"/>
              <p:cNvSpPr>
                <a:spLocks noChangeShapeType="1"/>
              </p:cNvSpPr>
              <p:nvPr/>
            </p:nvSpPr>
            <p:spPr bwMode="auto">
              <a:xfrm flipH="1">
                <a:off x="4517" y="1395"/>
                <a:ext cx="29" cy="3"/>
              </a:xfrm>
              <a:prstGeom prst="line">
                <a:avLst/>
              </a:prstGeom>
              <a:noFill/>
              <a:ln w="12700">
                <a:noFill/>
                <a:round/>
                <a:headEnd/>
                <a:tailEnd/>
              </a:ln>
            </p:spPr>
            <p:txBody>
              <a:bodyPr wrap="none" anchor="ctr"/>
              <a:lstStyle/>
              <a:p>
                <a:endParaRPr lang="en-GB"/>
              </a:p>
            </p:txBody>
          </p:sp>
          <p:sp>
            <p:nvSpPr>
              <p:cNvPr id="37124" name="Freeform 89"/>
              <p:cNvSpPr>
                <a:spLocks/>
              </p:cNvSpPr>
              <p:nvPr/>
            </p:nvSpPr>
            <p:spPr bwMode="auto">
              <a:xfrm>
                <a:off x="4648" y="1469"/>
                <a:ext cx="26" cy="30"/>
              </a:xfrm>
              <a:custGeom>
                <a:avLst/>
                <a:gdLst>
                  <a:gd name="T0" fmla="*/ 25 w 26"/>
                  <a:gd name="T1" fmla="*/ 29 h 30"/>
                  <a:gd name="T2" fmla="*/ 23 w 26"/>
                  <a:gd name="T3" fmla="*/ 26 h 30"/>
                  <a:gd name="T4" fmla="*/ 20 w 26"/>
                  <a:gd name="T5" fmla="*/ 24 h 30"/>
                  <a:gd name="T6" fmla="*/ 17 w 26"/>
                  <a:gd name="T7" fmla="*/ 22 h 30"/>
                  <a:gd name="T8" fmla="*/ 14 w 26"/>
                  <a:gd name="T9" fmla="*/ 19 h 30"/>
                  <a:gd name="T10" fmla="*/ 9 w 26"/>
                  <a:gd name="T11" fmla="*/ 16 h 30"/>
                  <a:gd name="T12" fmla="*/ 6 w 26"/>
                  <a:gd name="T13" fmla="*/ 11 h 30"/>
                  <a:gd name="T14" fmla="*/ 3 w 26"/>
                  <a:gd name="T15" fmla="*/ 6 h 30"/>
                  <a:gd name="T16" fmla="*/ 0 w 26"/>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30"/>
                  <a:gd name="T29" fmla="*/ 26 w 2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30">
                    <a:moveTo>
                      <a:pt x="25" y="29"/>
                    </a:moveTo>
                    <a:lnTo>
                      <a:pt x="23" y="26"/>
                    </a:lnTo>
                    <a:lnTo>
                      <a:pt x="20" y="24"/>
                    </a:lnTo>
                    <a:lnTo>
                      <a:pt x="17" y="22"/>
                    </a:lnTo>
                    <a:lnTo>
                      <a:pt x="14" y="19"/>
                    </a:lnTo>
                    <a:lnTo>
                      <a:pt x="9" y="16"/>
                    </a:lnTo>
                    <a:lnTo>
                      <a:pt x="6" y="11"/>
                    </a:lnTo>
                    <a:lnTo>
                      <a:pt x="3" y="6"/>
                    </a:lnTo>
                    <a:lnTo>
                      <a:pt x="0" y="0"/>
                    </a:lnTo>
                  </a:path>
                </a:pathLst>
              </a:custGeom>
              <a:noFill/>
              <a:ln w="25400" cap="rnd">
                <a:solidFill>
                  <a:srgbClr val="B3E2EE"/>
                </a:solidFill>
                <a:round/>
                <a:headEnd/>
                <a:tailEnd/>
              </a:ln>
            </p:spPr>
            <p:txBody>
              <a:bodyPr/>
              <a:lstStyle/>
              <a:p>
                <a:endParaRPr lang="en-US"/>
              </a:p>
            </p:txBody>
          </p:sp>
          <p:sp>
            <p:nvSpPr>
              <p:cNvPr id="37125" name="Line 90"/>
              <p:cNvSpPr>
                <a:spLocks noChangeShapeType="1"/>
              </p:cNvSpPr>
              <p:nvPr/>
            </p:nvSpPr>
            <p:spPr bwMode="auto">
              <a:xfrm flipV="1">
                <a:off x="4663" y="1496"/>
                <a:ext cx="19" cy="5"/>
              </a:xfrm>
              <a:prstGeom prst="line">
                <a:avLst/>
              </a:prstGeom>
              <a:noFill/>
              <a:ln w="12700">
                <a:noFill/>
                <a:round/>
                <a:headEnd/>
                <a:tailEnd/>
              </a:ln>
            </p:spPr>
            <p:txBody>
              <a:bodyPr wrap="none" anchor="ctr"/>
              <a:lstStyle/>
              <a:p>
                <a:endParaRPr lang="en-GB"/>
              </a:p>
            </p:txBody>
          </p:sp>
          <p:sp>
            <p:nvSpPr>
              <p:cNvPr id="37126" name="Line 91"/>
              <p:cNvSpPr>
                <a:spLocks noChangeShapeType="1"/>
              </p:cNvSpPr>
              <p:nvPr/>
            </p:nvSpPr>
            <p:spPr bwMode="auto">
              <a:xfrm flipH="1">
                <a:off x="4636" y="1469"/>
                <a:ext cx="27" cy="1"/>
              </a:xfrm>
              <a:prstGeom prst="line">
                <a:avLst/>
              </a:prstGeom>
              <a:noFill/>
              <a:ln w="12700">
                <a:noFill/>
                <a:round/>
                <a:headEnd/>
                <a:tailEnd/>
              </a:ln>
            </p:spPr>
            <p:txBody>
              <a:bodyPr wrap="none" anchor="ctr"/>
              <a:lstStyle/>
              <a:p>
                <a:endParaRPr lang="en-GB"/>
              </a:p>
            </p:txBody>
          </p:sp>
          <p:sp>
            <p:nvSpPr>
              <p:cNvPr id="37127" name="Freeform 92"/>
              <p:cNvSpPr>
                <a:spLocks/>
              </p:cNvSpPr>
              <p:nvPr/>
            </p:nvSpPr>
            <p:spPr bwMode="auto">
              <a:xfrm>
                <a:off x="4625" y="1400"/>
                <a:ext cx="24" cy="70"/>
              </a:xfrm>
              <a:custGeom>
                <a:avLst/>
                <a:gdLst>
                  <a:gd name="T0" fmla="*/ 23 w 24"/>
                  <a:gd name="T1" fmla="*/ 69 h 70"/>
                  <a:gd name="T2" fmla="*/ 21 w 24"/>
                  <a:gd name="T3" fmla="*/ 61 h 70"/>
                  <a:gd name="T4" fmla="*/ 18 w 24"/>
                  <a:gd name="T5" fmla="*/ 52 h 70"/>
                  <a:gd name="T6" fmla="*/ 15 w 24"/>
                  <a:gd name="T7" fmla="*/ 43 h 70"/>
                  <a:gd name="T8" fmla="*/ 11 w 24"/>
                  <a:gd name="T9" fmla="*/ 34 h 70"/>
                  <a:gd name="T10" fmla="*/ 8 w 24"/>
                  <a:gd name="T11" fmla="*/ 24 h 70"/>
                  <a:gd name="T12" fmla="*/ 5 w 24"/>
                  <a:gd name="T13" fmla="*/ 15 h 70"/>
                  <a:gd name="T14" fmla="*/ 2 w 24"/>
                  <a:gd name="T15" fmla="*/ 7 h 70"/>
                  <a:gd name="T16" fmla="*/ 0 w 24"/>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70"/>
                  <a:gd name="T29" fmla="*/ 24 w 24"/>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70">
                    <a:moveTo>
                      <a:pt x="23" y="69"/>
                    </a:moveTo>
                    <a:lnTo>
                      <a:pt x="21" y="61"/>
                    </a:lnTo>
                    <a:lnTo>
                      <a:pt x="18" y="52"/>
                    </a:lnTo>
                    <a:lnTo>
                      <a:pt x="15" y="43"/>
                    </a:lnTo>
                    <a:lnTo>
                      <a:pt x="11" y="34"/>
                    </a:lnTo>
                    <a:lnTo>
                      <a:pt x="8" y="24"/>
                    </a:lnTo>
                    <a:lnTo>
                      <a:pt x="5" y="15"/>
                    </a:lnTo>
                    <a:lnTo>
                      <a:pt x="2" y="7"/>
                    </a:lnTo>
                    <a:lnTo>
                      <a:pt x="0" y="0"/>
                    </a:lnTo>
                  </a:path>
                </a:pathLst>
              </a:custGeom>
              <a:noFill/>
              <a:ln w="25400" cap="rnd">
                <a:solidFill>
                  <a:srgbClr val="B3E2EE"/>
                </a:solidFill>
                <a:round/>
                <a:headEnd/>
                <a:tailEnd/>
              </a:ln>
            </p:spPr>
            <p:txBody>
              <a:bodyPr/>
              <a:lstStyle/>
              <a:p>
                <a:endParaRPr lang="en-US"/>
              </a:p>
            </p:txBody>
          </p:sp>
          <p:sp>
            <p:nvSpPr>
              <p:cNvPr id="37128" name="Line 93"/>
              <p:cNvSpPr>
                <a:spLocks noChangeShapeType="1"/>
              </p:cNvSpPr>
              <p:nvPr/>
            </p:nvSpPr>
            <p:spPr bwMode="auto">
              <a:xfrm flipV="1">
                <a:off x="4636" y="1469"/>
                <a:ext cx="27" cy="1"/>
              </a:xfrm>
              <a:prstGeom prst="line">
                <a:avLst/>
              </a:prstGeom>
              <a:noFill/>
              <a:ln w="12700">
                <a:noFill/>
                <a:round/>
                <a:headEnd/>
                <a:tailEnd/>
              </a:ln>
            </p:spPr>
            <p:txBody>
              <a:bodyPr wrap="none" anchor="ctr"/>
              <a:lstStyle/>
              <a:p>
                <a:endParaRPr lang="en-GB"/>
              </a:p>
            </p:txBody>
          </p:sp>
          <p:sp>
            <p:nvSpPr>
              <p:cNvPr id="37129" name="Line 94"/>
              <p:cNvSpPr>
                <a:spLocks noChangeShapeType="1"/>
              </p:cNvSpPr>
              <p:nvPr/>
            </p:nvSpPr>
            <p:spPr bwMode="auto">
              <a:xfrm flipH="1">
                <a:off x="4612" y="1400"/>
                <a:ext cx="25" cy="1"/>
              </a:xfrm>
              <a:prstGeom prst="line">
                <a:avLst/>
              </a:prstGeom>
              <a:noFill/>
              <a:ln w="12700">
                <a:noFill/>
                <a:round/>
                <a:headEnd/>
                <a:tailEnd/>
              </a:ln>
            </p:spPr>
            <p:txBody>
              <a:bodyPr wrap="none" anchor="ctr"/>
              <a:lstStyle/>
              <a:p>
                <a:endParaRPr lang="en-GB"/>
              </a:p>
            </p:txBody>
          </p:sp>
          <p:sp>
            <p:nvSpPr>
              <p:cNvPr id="37130" name="Freeform 95"/>
              <p:cNvSpPr>
                <a:spLocks/>
              </p:cNvSpPr>
              <p:nvPr/>
            </p:nvSpPr>
            <p:spPr bwMode="auto">
              <a:xfrm>
                <a:off x="4499" y="1487"/>
                <a:ext cx="324" cy="65"/>
              </a:xfrm>
              <a:custGeom>
                <a:avLst/>
                <a:gdLst>
                  <a:gd name="T0" fmla="*/ 159 w 324"/>
                  <a:gd name="T1" fmla="*/ 0 h 65"/>
                  <a:gd name="T2" fmla="*/ 191 w 324"/>
                  <a:gd name="T3" fmla="*/ 0 h 65"/>
                  <a:gd name="T4" fmla="*/ 222 w 324"/>
                  <a:gd name="T5" fmla="*/ 2 h 65"/>
                  <a:gd name="T6" fmla="*/ 250 w 324"/>
                  <a:gd name="T7" fmla="*/ 4 h 65"/>
                  <a:gd name="T8" fmla="*/ 273 w 324"/>
                  <a:gd name="T9" fmla="*/ 8 h 65"/>
                  <a:gd name="T10" fmla="*/ 294 w 324"/>
                  <a:gd name="T11" fmla="*/ 13 h 65"/>
                  <a:gd name="T12" fmla="*/ 308 w 324"/>
                  <a:gd name="T13" fmla="*/ 18 h 65"/>
                  <a:gd name="T14" fmla="*/ 319 w 324"/>
                  <a:gd name="T15" fmla="*/ 24 h 65"/>
                  <a:gd name="T16" fmla="*/ 323 w 324"/>
                  <a:gd name="T17" fmla="*/ 31 h 65"/>
                  <a:gd name="T18" fmla="*/ 320 w 324"/>
                  <a:gd name="T19" fmla="*/ 37 h 65"/>
                  <a:gd name="T20" fmla="*/ 311 w 324"/>
                  <a:gd name="T21" fmla="*/ 43 h 65"/>
                  <a:gd name="T22" fmla="*/ 295 w 324"/>
                  <a:gd name="T23" fmla="*/ 49 h 65"/>
                  <a:gd name="T24" fmla="*/ 276 w 324"/>
                  <a:gd name="T25" fmla="*/ 54 h 65"/>
                  <a:gd name="T26" fmla="*/ 253 w 324"/>
                  <a:gd name="T27" fmla="*/ 58 h 65"/>
                  <a:gd name="T28" fmla="*/ 226 w 324"/>
                  <a:gd name="T29" fmla="*/ 61 h 65"/>
                  <a:gd name="T30" fmla="*/ 195 w 324"/>
                  <a:gd name="T31" fmla="*/ 63 h 65"/>
                  <a:gd name="T32" fmla="*/ 163 w 324"/>
                  <a:gd name="T33" fmla="*/ 64 h 65"/>
                  <a:gd name="T34" fmla="*/ 129 w 324"/>
                  <a:gd name="T35" fmla="*/ 64 h 65"/>
                  <a:gd name="T36" fmla="*/ 100 w 324"/>
                  <a:gd name="T37" fmla="*/ 62 h 65"/>
                  <a:gd name="T38" fmla="*/ 72 w 324"/>
                  <a:gd name="T39" fmla="*/ 60 h 65"/>
                  <a:gd name="T40" fmla="*/ 48 w 324"/>
                  <a:gd name="T41" fmla="*/ 56 h 65"/>
                  <a:gd name="T42" fmla="*/ 28 w 324"/>
                  <a:gd name="T43" fmla="*/ 51 h 65"/>
                  <a:gd name="T44" fmla="*/ 13 w 324"/>
                  <a:gd name="T45" fmla="*/ 46 h 65"/>
                  <a:gd name="T46" fmla="*/ 3 w 324"/>
                  <a:gd name="T47" fmla="*/ 40 h 65"/>
                  <a:gd name="T48" fmla="*/ 0 w 324"/>
                  <a:gd name="T49" fmla="*/ 33 h 65"/>
                  <a:gd name="T50" fmla="*/ 3 w 324"/>
                  <a:gd name="T51" fmla="*/ 27 h 65"/>
                  <a:gd name="T52" fmla="*/ 12 w 324"/>
                  <a:gd name="T53" fmla="*/ 21 h 65"/>
                  <a:gd name="T54" fmla="*/ 26 w 324"/>
                  <a:gd name="T55" fmla="*/ 15 h 65"/>
                  <a:gd name="T56" fmla="*/ 46 w 324"/>
                  <a:gd name="T57" fmla="*/ 10 h 65"/>
                  <a:gd name="T58" fmla="*/ 69 w 324"/>
                  <a:gd name="T59" fmla="*/ 6 h 65"/>
                  <a:gd name="T60" fmla="*/ 95 w 324"/>
                  <a:gd name="T61" fmla="*/ 3 h 65"/>
                  <a:gd name="T62" fmla="*/ 126 w 324"/>
                  <a:gd name="T63" fmla="*/ 1 h 65"/>
                  <a:gd name="T64" fmla="*/ 159 w 32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4"/>
                  <a:gd name="T100" fmla="*/ 0 h 65"/>
                  <a:gd name="T101" fmla="*/ 324 w 32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4" h="65">
                    <a:moveTo>
                      <a:pt x="159" y="0"/>
                    </a:moveTo>
                    <a:lnTo>
                      <a:pt x="191" y="0"/>
                    </a:lnTo>
                    <a:lnTo>
                      <a:pt x="222" y="2"/>
                    </a:lnTo>
                    <a:lnTo>
                      <a:pt x="250" y="4"/>
                    </a:lnTo>
                    <a:lnTo>
                      <a:pt x="273" y="8"/>
                    </a:lnTo>
                    <a:lnTo>
                      <a:pt x="294" y="13"/>
                    </a:lnTo>
                    <a:lnTo>
                      <a:pt x="308" y="18"/>
                    </a:lnTo>
                    <a:lnTo>
                      <a:pt x="319" y="24"/>
                    </a:lnTo>
                    <a:lnTo>
                      <a:pt x="323" y="31"/>
                    </a:lnTo>
                    <a:lnTo>
                      <a:pt x="320" y="37"/>
                    </a:lnTo>
                    <a:lnTo>
                      <a:pt x="311" y="43"/>
                    </a:lnTo>
                    <a:lnTo>
                      <a:pt x="295" y="49"/>
                    </a:lnTo>
                    <a:lnTo>
                      <a:pt x="276" y="54"/>
                    </a:lnTo>
                    <a:lnTo>
                      <a:pt x="253" y="58"/>
                    </a:lnTo>
                    <a:lnTo>
                      <a:pt x="226" y="61"/>
                    </a:lnTo>
                    <a:lnTo>
                      <a:pt x="195" y="63"/>
                    </a:lnTo>
                    <a:lnTo>
                      <a:pt x="163" y="64"/>
                    </a:lnTo>
                    <a:lnTo>
                      <a:pt x="129" y="64"/>
                    </a:lnTo>
                    <a:lnTo>
                      <a:pt x="100" y="62"/>
                    </a:lnTo>
                    <a:lnTo>
                      <a:pt x="72" y="60"/>
                    </a:lnTo>
                    <a:lnTo>
                      <a:pt x="48" y="56"/>
                    </a:lnTo>
                    <a:lnTo>
                      <a:pt x="28" y="51"/>
                    </a:lnTo>
                    <a:lnTo>
                      <a:pt x="13" y="46"/>
                    </a:lnTo>
                    <a:lnTo>
                      <a:pt x="3" y="40"/>
                    </a:lnTo>
                    <a:lnTo>
                      <a:pt x="0" y="33"/>
                    </a:lnTo>
                    <a:lnTo>
                      <a:pt x="3" y="27"/>
                    </a:lnTo>
                    <a:lnTo>
                      <a:pt x="12" y="21"/>
                    </a:lnTo>
                    <a:lnTo>
                      <a:pt x="26" y="15"/>
                    </a:lnTo>
                    <a:lnTo>
                      <a:pt x="46" y="10"/>
                    </a:lnTo>
                    <a:lnTo>
                      <a:pt x="69" y="6"/>
                    </a:lnTo>
                    <a:lnTo>
                      <a:pt x="95" y="3"/>
                    </a:lnTo>
                    <a:lnTo>
                      <a:pt x="126" y="1"/>
                    </a:lnTo>
                    <a:lnTo>
                      <a:pt x="159" y="0"/>
                    </a:lnTo>
                  </a:path>
                </a:pathLst>
              </a:custGeom>
              <a:solidFill>
                <a:srgbClr val="CCECF4"/>
              </a:solidFill>
              <a:ln w="12700" cap="rnd">
                <a:noFill/>
                <a:round/>
                <a:headEnd/>
                <a:tailEnd/>
              </a:ln>
            </p:spPr>
            <p:txBody>
              <a:bodyPr/>
              <a:lstStyle/>
              <a:p>
                <a:endParaRPr lang="en-US"/>
              </a:p>
            </p:txBody>
          </p:sp>
          <p:sp>
            <p:nvSpPr>
              <p:cNvPr id="37131" name="Freeform 96"/>
              <p:cNvSpPr>
                <a:spLocks/>
              </p:cNvSpPr>
              <p:nvPr/>
            </p:nvSpPr>
            <p:spPr bwMode="auto">
              <a:xfrm>
                <a:off x="4455" y="1449"/>
                <a:ext cx="18" cy="58"/>
              </a:xfrm>
              <a:custGeom>
                <a:avLst/>
                <a:gdLst>
                  <a:gd name="T0" fmla="*/ 0 w 18"/>
                  <a:gd name="T1" fmla="*/ 57 h 58"/>
                  <a:gd name="T2" fmla="*/ 1 w 18"/>
                  <a:gd name="T3" fmla="*/ 55 h 58"/>
                  <a:gd name="T4" fmla="*/ 4 w 18"/>
                  <a:gd name="T5" fmla="*/ 50 h 58"/>
                  <a:gd name="T6" fmla="*/ 10 w 18"/>
                  <a:gd name="T7" fmla="*/ 43 h 58"/>
                  <a:gd name="T8" fmla="*/ 14 w 18"/>
                  <a:gd name="T9" fmla="*/ 35 h 58"/>
                  <a:gd name="T10" fmla="*/ 17 w 18"/>
                  <a:gd name="T11" fmla="*/ 25 h 58"/>
                  <a:gd name="T12" fmla="*/ 17 w 18"/>
                  <a:gd name="T13" fmla="*/ 16 h 58"/>
                  <a:gd name="T14" fmla="*/ 11 w 18"/>
                  <a:gd name="T15" fmla="*/ 7 h 58"/>
                  <a:gd name="T16" fmla="*/ 3 w 1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58"/>
                  <a:gd name="T29" fmla="*/ 18 w 1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58">
                    <a:moveTo>
                      <a:pt x="0" y="57"/>
                    </a:moveTo>
                    <a:lnTo>
                      <a:pt x="1" y="55"/>
                    </a:lnTo>
                    <a:lnTo>
                      <a:pt x="4" y="50"/>
                    </a:lnTo>
                    <a:lnTo>
                      <a:pt x="10" y="43"/>
                    </a:lnTo>
                    <a:lnTo>
                      <a:pt x="14" y="35"/>
                    </a:lnTo>
                    <a:lnTo>
                      <a:pt x="17" y="25"/>
                    </a:lnTo>
                    <a:lnTo>
                      <a:pt x="17" y="16"/>
                    </a:lnTo>
                    <a:lnTo>
                      <a:pt x="11" y="7"/>
                    </a:lnTo>
                    <a:lnTo>
                      <a:pt x="3" y="0"/>
                    </a:lnTo>
                  </a:path>
                </a:pathLst>
              </a:custGeom>
              <a:noFill/>
              <a:ln w="25400" cap="rnd">
                <a:solidFill>
                  <a:srgbClr val="B3E2EE"/>
                </a:solidFill>
                <a:round/>
                <a:headEnd/>
                <a:tailEnd/>
              </a:ln>
            </p:spPr>
            <p:txBody>
              <a:bodyPr/>
              <a:lstStyle/>
              <a:p>
                <a:endParaRPr lang="en-US"/>
              </a:p>
            </p:txBody>
          </p:sp>
          <p:sp>
            <p:nvSpPr>
              <p:cNvPr id="37132" name="Line 97"/>
              <p:cNvSpPr>
                <a:spLocks noChangeShapeType="1"/>
              </p:cNvSpPr>
              <p:nvPr/>
            </p:nvSpPr>
            <p:spPr bwMode="auto">
              <a:xfrm>
                <a:off x="4441" y="1504"/>
                <a:ext cx="26" cy="4"/>
              </a:xfrm>
              <a:prstGeom prst="line">
                <a:avLst/>
              </a:prstGeom>
              <a:noFill/>
              <a:ln w="12700">
                <a:noFill/>
                <a:round/>
                <a:headEnd/>
                <a:tailEnd/>
              </a:ln>
            </p:spPr>
            <p:txBody>
              <a:bodyPr wrap="none" anchor="ctr"/>
              <a:lstStyle/>
              <a:p>
                <a:endParaRPr lang="en-GB"/>
              </a:p>
            </p:txBody>
          </p:sp>
          <p:sp>
            <p:nvSpPr>
              <p:cNvPr id="37133" name="Line 98"/>
              <p:cNvSpPr>
                <a:spLocks noChangeShapeType="1"/>
              </p:cNvSpPr>
              <p:nvPr/>
            </p:nvSpPr>
            <p:spPr bwMode="auto">
              <a:xfrm flipH="1">
                <a:off x="4444" y="1448"/>
                <a:ext cx="24" cy="5"/>
              </a:xfrm>
              <a:prstGeom prst="line">
                <a:avLst/>
              </a:prstGeom>
              <a:noFill/>
              <a:ln w="12700">
                <a:noFill/>
                <a:round/>
                <a:headEnd/>
                <a:tailEnd/>
              </a:ln>
            </p:spPr>
            <p:txBody>
              <a:bodyPr wrap="none" anchor="ctr"/>
              <a:lstStyle/>
              <a:p>
                <a:endParaRPr lang="en-GB"/>
              </a:p>
            </p:txBody>
          </p:sp>
          <p:sp>
            <p:nvSpPr>
              <p:cNvPr id="37134" name="Freeform 99"/>
              <p:cNvSpPr>
                <a:spLocks/>
              </p:cNvSpPr>
              <p:nvPr/>
            </p:nvSpPr>
            <p:spPr bwMode="auto">
              <a:xfrm>
                <a:off x="4398" y="1399"/>
                <a:ext cx="61" cy="51"/>
              </a:xfrm>
              <a:custGeom>
                <a:avLst/>
                <a:gdLst>
                  <a:gd name="T0" fmla="*/ 60 w 61"/>
                  <a:gd name="T1" fmla="*/ 50 h 51"/>
                  <a:gd name="T2" fmla="*/ 46 w 61"/>
                  <a:gd name="T3" fmla="*/ 44 h 51"/>
                  <a:gd name="T4" fmla="*/ 34 w 61"/>
                  <a:gd name="T5" fmla="*/ 36 h 51"/>
                  <a:gd name="T6" fmla="*/ 25 w 61"/>
                  <a:gd name="T7" fmla="*/ 27 h 51"/>
                  <a:gd name="T8" fmla="*/ 15 w 61"/>
                  <a:gd name="T9" fmla="*/ 19 h 51"/>
                  <a:gd name="T10" fmla="*/ 9 w 61"/>
                  <a:gd name="T11" fmla="*/ 12 h 51"/>
                  <a:gd name="T12" fmla="*/ 5 w 61"/>
                  <a:gd name="T13" fmla="*/ 6 h 51"/>
                  <a:gd name="T14" fmla="*/ 2 w 61"/>
                  <a:gd name="T15" fmla="*/ 2 h 51"/>
                  <a:gd name="T16" fmla="*/ 0 w 6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51"/>
                  <a:gd name="T29" fmla="*/ 61 w 6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51">
                    <a:moveTo>
                      <a:pt x="60" y="50"/>
                    </a:moveTo>
                    <a:lnTo>
                      <a:pt x="46" y="44"/>
                    </a:lnTo>
                    <a:lnTo>
                      <a:pt x="34" y="36"/>
                    </a:lnTo>
                    <a:lnTo>
                      <a:pt x="25" y="27"/>
                    </a:lnTo>
                    <a:lnTo>
                      <a:pt x="15" y="19"/>
                    </a:lnTo>
                    <a:lnTo>
                      <a:pt x="9" y="12"/>
                    </a:lnTo>
                    <a:lnTo>
                      <a:pt x="5" y="6"/>
                    </a:lnTo>
                    <a:lnTo>
                      <a:pt x="2" y="2"/>
                    </a:lnTo>
                    <a:lnTo>
                      <a:pt x="0" y="0"/>
                    </a:lnTo>
                  </a:path>
                </a:pathLst>
              </a:custGeom>
              <a:noFill/>
              <a:ln w="25400" cap="rnd">
                <a:solidFill>
                  <a:srgbClr val="B3E2EE"/>
                </a:solidFill>
                <a:round/>
                <a:headEnd/>
                <a:tailEnd/>
              </a:ln>
            </p:spPr>
            <p:txBody>
              <a:bodyPr/>
              <a:lstStyle/>
              <a:p>
                <a:endParaRPr lang="en-US"/>
              </a:p>
            </p:txBody>
          </p:sp>
          <p:sp>
            <p:nvSpPr>
              <p:cNvPr id="37135" name="Line 100"/>
              <p:cNvSpPr>
                <a:spLocks noChangeShapeType="1"/>
              </p:cNvSpPr>
              <p:nvPr/>
            </p:nvSpPr>
            <p:spPr bwMode="auto">
              <a:xfrm flipV="1">
                <a:off x="4448" y="1447"/>
                <a:ext cx="19" cy="7"/>
              </a:xfrm>
              <a:prstGeom prst="line">
                <a:avLst/>
              </a:prstGeom>
              <a:noFill/>
              <a:ln w="12700">
                <a:noFill/>
                <a:round/>
                <a:headEnd/>
                <a:tailEnd/>
              </a:ln>
            </p:spPr>
            <p:txBody>
              <a:bodyPr wrap="none" anchor="ctr"/>
              <a:lstStyle/>
              <a:p>
                <a:endParaRPr lang="en-GB"/>
              </a:p>
            </p:txBody>
          </p:sp>
          <p:sp>
            <p:nvSpPr>
              <p:cNvPr id="37136" name="Line 101"/>
              <p:cNvSpPr>
                <a:spLocks noChangeShapeType="1"/>
              </p:cNvSpPr>
              <p:nvPr/>
            </p:nvSpPr>
            <p:spPr bwMode="auto">
              <a:xfrm flipH="1">
                <a:off x="4387" y="1398"/>
                <a:ext cx="26" cy="2"/>
              </a:xfrm>
              <a:prstGeom prst="line">
                <a:avLst/>
              </a:prstGeom>
              <a:noFill/>
              <a:ln w="12700">
                <a:noFill/>
                <a:round/>
                <a:headEnd/>
                <a:tailEnd/>
              </a:ln>
            </p:spPr>
            <p:txBody>
              <a:bodyPr wrap="none" anchor="ctr"/>
              <a:lstStyle/>
              <a:p>
                <a:endParaRPr lang="en-GB"/>
              </a:p>
            </p:txBody>
          </p:sp>
          <p:sp>
            <p:nvSpPr>
              <p:cNvPr id="37137" name="Freeform 102"/>
              <p:cNvSpPr>
                <a:spLocks/>
              </p:cNvSpPr>
              <p:nvPr/>
            </p:nvSpPr>
            <p:spPr bwMode="auto">
              <a:xfrm>
                <a:off x="4516" y="1470"/>
                <a:ext cx="23" cy="32"/>
              </a:xfrm>
              <a:custGeom>
                <a:avLst/>
                <a:gdLst>
                  <a:gd name="T0" fmla="*/ 22 w 23"/>
                  <a:gd name="T1" fmla="*/ 31 h 32"/>
                  <a:gd name="T2" fmla="*/ 21 w 23"/>
                  <a:gd name="T3" fmla="*/ 28 h 32"/>
                  <a:gd name="T4" fmla="*/ 18 w 23"/>
                  <a:gd name="T5" fmla="*/ 26 h 32"/>
                  <a:gd name="T6" fmla="*/ 14 w 23"/>
                  <a:gd name="T7" fmla="*/ 23 h 32"/>
                  <a:gd name="T8" fmla="*/ 11 w 23"/>
                  <a:gd name="T9" fmla="*/ 20 h 32"/>
                  <a:gd name="T10" fmla="*/ 8 w 23"/>
                  <a:gd name="T11" fmla="*/ 17 h 32"/>
                  <a:gd name="T12" fmla="*/ 4 w 23"/>
                  <a:gd name="T13" fmla="*/ 13 h 32"/>
                  <a:gd name="T14" fmla="*/ 1 w 23"/>
                  <a:gd name="T15" fmla="*/ 7 h 32"/>
                  <a:gd name="T16" fmla="*/ 0 w 23"/>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2"/>
                  <a:gd name="T29" fmla="*/ 23 w 23"/>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2">
                    <a:moveTo>
                      <a:pt x="22" y="31"/>
                    </a:moveTo>
                    <a:lnTo>
                      <a:pt x="21" y="28"/>
                    </a:lnTo>
                    <a:lnTo>
                      <a:pt x="18" y="26"/>
                    </a:lnTo>
                    <a:lnTo>
                      <a:pt x="14" y="23"/>
                    </a:lnTo>
                    <a:lnTo>
                      <a:pt x="11" y="20"/>
                    </a:lnTo>
                    <a:lnTo>
                      <a:pt x="8" y="17"/>
                    </a:lnTo>
                    <a:lnTo>
                      <a:pt x="4" y="13"/>
                    </a:lnTo>
                    <a:lnTo>
                      <a:pt x="1" y="7"/>
                    </a:lnTo>
                    <a:lnTo>
                      <a:pt x="0" y="0"/>
                    </a:lnTo>
                  </a:path>
                </a:pathLst>
              </a:custGeom>
              <a:noFill/>
              <a:ln w="25400" cap="rnd">
                <a:solidFill>
                  <a:srgbClr val="B3E2EE"/>
                </a:solidFill>
                <a:round/>
                <a:headEnd/>
                <a:tailEnd/>
              </a:ln>
            </p:spPr>
            <p:txBody>
              <a:bodyPr/>
              <a:lstStyle/>
              <a:p>
                <a:endParaRPr lang="en-US"/>
              </a:p>
            </p:txBody>
          </p:sp>
          <p:sp>
            <p:nvSpPr>
              <p:cNvPr id="37138" name="Line 103"/>
              <p:cNvSpPr>
                <a:spLocks noChangeShapeType="1"/>
              </p:cNvSpPr>
              <p:nvPr/>
            </p:nvSpPr>
            <p:spPr bwMode="auto">
              <a:xfrm flipV="1">
                <a:off x="4529" y="1501"/>
                <a:ext cx="23" cy="2"/>
              </a:xfrm>
              <a:prstGeom prst="line">
                <a:avLst/>
              </a:prstGeom>
              <a:noFill/>
              <a:ln w="12700">
                <a:noFill/>
                <a:round/>
                <a:headEnd/>
                <a:tailEnd/>
              </a:ln>
            </p:spPr>
            <p:txBody>
              <a:bodyPr wrap="none" anchor="ctr"/>
              <a:lstStyle/>
              <a:p>
                <a:endParaRPr lang="en-GB"/>
              </a:p>
            </p:txBody>
          </p:sp>
          <p:sp>
            <p:nvSpPr>
              <p:cNvPr id="37139" name="Line 104"/>
              <p:cNvSpPr>
                <a:spLocks noChangeShapeType="1"/>
              </p:cNvSpPr>
              <p:nvPr/>
            </p:nvSpPr>
            <p:spPr bwMode="auto">
              <a:xfrm flipH="1">
                <a:off x="4504" y="1470"/>
                <a:ext cx="25" cy="0"/>
              </a:xfrm>
              <a:prstGeom prst="line">
                <a:avLst/>
              </a:prstGeom>
              <a:noFill/>
              <a:ln w="12700">
                <a:noFill/>
                <a:round/>
                <a:headEnd/>
                <a:tailEnd/>
              </a:ln>
            </p:spPr>
            <p:txBody>
              <a:bodyPr wrap="none" anchor="ctr"/>
              <a:lstStyle/>
              <a:p>
                <a:endParaRPr lang="en-GB"/>
              </a:p>
            </p:txBody>
          </p:sp>
          <p:sp>
            <p:nvSpPr>
              <p:cNvPr id="37140" name="Freeform 105"/>
              <p:cNvSpPr>
                <a:spLocks/>
              </p:cNvSpPr>
              <p:nvPr/>
            </p:nvSpPr>
            <p:spPr bwMode="auto">
              <a:xfrm>
                <a:off x="4495" y="1403"/>
                <a:ext cx="22" cy="68"/>
              </a:xfrm>
              <a:custGeom>
                <a:avLst/>
                <a:gdLst>
                  <a:gd name="T0" fmla="*/ 21 w 22"/>
                  <a:gd name="T1" fmla="*/ 67 h 68"/>
                  <a:gd name="T2" fmla="*/ 20 w 22"/>
                  <a:gd name="T3" fmla="*/ 59 h 68"/>
                  <a:gd name="T4" fmla="*/ 17 w 22"/>
                  <a:gd name="T5" fmla="*/ 51 h 68"/>
                  <a:gd name="T6" fmla="*/ 13 w 22"/>
                  <a:gd name="T7" fmla="*/ 42 h 68"/>
                  <a:gd name="T8" fmla="*/ 10 w 22"/>
                  <a:gd name="T9" fmla="*/ 33 h 68"/>
                  <a:gd name="T10" fmla="*/ 7 w 22"/>
                  <a:gd name="T11" fmla="*/ 24 h 68"/>
                  <a:gd name="T12" fmla="*/ 4 w 22"/>
                  <a:gd name="T13" fmla="*/ 15 h 68"/>
                  <a:gd name="T14" fmla="*/ 1 w 22"/>
                  <a:gd name="T15" fmla="*/ 7 h 68"/>
                  <a:gd name="T16" fmla="*/ 0 w 22"/>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8"/>
                  <a:gd name="T29" fmla="*/ 22 w 2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8">
                    <a:moveTo>
                      <a:pt x="21" y="67"/>
                    </a:moveTo>
                    <a:lnTo>
                      <a:pt x="20" y="59"/>
                    </a:lnTo>
                    <a:lnTo>
                      <a:pt x="17" y="51"/>
                    </a:lnTo>
                    <a:lnTo>
                      <a:pt x="13" y="42"/>
                    </a:lnTo>
                    <a:lnTo>
                      <a:pt x="10" y="33"/>
                    </a:lnTo>
                    <a:lnTo>
                      <a:pt x="7" y="24"/>
                    </a:lnTo>
                    <a:lnTo>
                      <a:pt x="4" y="15"/>
                    </a:lnTo>
                    <a:lnTo>
                      <a:pt x="1" y="7"/>
                    </a:lnTo>
                    <a:lnTo>
                      <a:pt x="0" y="0"/>
                    </a:lnTo>
                  </a:path>
                </a:pathLst>
              </a:custGeom>
              <a:noFill/>
              <a:ln w="25400" cap="rnd">
                <a:solidFill>
                  <a:srgbClr val="B3E2EE"/>
                </a:solidFill>
                <a:round/>
                <a:headEnd/>
                <a:tailEnd/>
              </a:ln>
            </p:spPr>
            <p:txBody>
              <a:bodyPr/>
              <a:lstStyle/>
              <a:p>
                <a:endParaRPr lang="en-US"/>
              </a:p>
            </p:txBody>
          </p:sp>
          <p:sp>
            <p:nvSpPr>
              <p:cNvPr id="37141" name="Line 106"/>
              <p:cNvSpPr>
                <a:spLocks noChangeShapeType="1"/>
              </p:cNvSpPr>
              <p:nvPr/>
            </p:nvSpPr>
            <p:spPr bwMode="auto">
              <a:xfrm>
                <a:off x="4504" y="1470"/>
                <a:ext cx="25" cy="0"/>
              </a:xfrm>
              <a:prstGeom prst="line">
                <a:avLst/>
              </a:prstGeom>
              <a:noFill/>
              <a:ln w="12700">
                <a:noFill/>
                <a:round/>
                <a:headEnd/>
                <a:tailEnd/>
              </a:ln>
            </p:spPr>
            <p:txBody>
              <a:bodyPr wrap="none" anchor="ctr"/>
              <a:lstStyle/>
              <a:p>
                <a:endParaRPr lang="en-GB"/>
              </a:p>
            </p:txBody>
          </p:sp>
          <p:sp>
            <p:nvSpPr>
              <p:cNvPr id="37142" name="Line 107"/>
              <p:cNvSpPr>
                <a:spLocks noChangeShapeType="1"/>
              </p:cNvSpPr>
              <p:nvPr/>
            </p:nvSpPr>
            <p:spPr bwMode="auto">
              <a:xfrm flipH="1">
                <a:off x="4479" y="1401"/>
                <a:ext cx="25" cy="2"/>
              </a:xfrm>
              <a:prstGeom prst="line">
                <a:avLst/>
              </a:prstGeom>
              <a:noFill/>
              <a:ln w="12700">
                <a:noFill/>
                <a:round/>
                <a:headEnd/>
                <a:tailEnd/>
              </a:ln>
            </p:spPr>
            <p:txBody>
              <a:bodyPr wrap="none" anchor="ctr"/>
              <a:lstStyle/>
              <a:p>
                <a:endParaRPr lang="en-GB"/>
              </a:p>
            </p:txBody>
          </p:sp>
          <p:sp>
            <p:nvSpPr>
              <p:cNvPr id="37143" name="Freeform 108"/>
              <p:cNvSpPr>
                <a:spLocks/>
              </p:cNvSpPr>
              <p:nvPr/>
            </p:nvSpPr>
            <p:spPr bwMode="auto">
              <a:xfrm>
                <a:off x="4367" y="1489"/>
                <a:ext cx="324" cy="67"/>
              </a:xfrm>
              <a:custGeom>
                <a:avLst/>
                <a:gdLst>
                  <a:gd name="T0" fmla="*/ 160 w 324"/>
                  <a:gd name="T1" fmla="*/ 0 h 67"/>
                  <a:gd name="T2" fmla="*/ 192 w 324"/>
                  <a:gd name="T3" fmla="*/ 0 h 67"/>
                  <a:gd name="T4" fmla="*/ 223 w 324"/>
                  <a:gd name="T5" fmla="*/ 2 h 67"/>
                  <a:gd name="T6" fmla="*/ 251 w 324"/>
                  <a:gd name="T7" fmla="*/ 4 h 67"/>
                  <a:gd name="T8" fmla="*/ 275 w 324"/>
                  <a:gd name="T9" fmla="*/ 8 h 67"/>
                  <a:gd name="T10" fmla="*/ 295 w 324"/>
                  <a:gd name="T11" fmla="*/ 13 h 67"/>
                  <a:gd name="T12" fmla="*/ 310 w 324"/>
                  <a:gd name="T13" fmla="*/ 18 h 67"/>
                  <a:gd name="T14" fmla="*/ 320 w 324"/>
                  <a:gd name="T15" fmla="*/ 25 h 67"/>
                  <a:gd name="T16" fmla="*/ 323 w 324"/>
                  <a:gd name="T17" fmla="*/ 31 h 67"/>
                  <a:gd name="T18" fmla="*/ 320 w 324"/>
                  <a:gd name="T19" fmla="*/ 38 h 67"/>
                  <a:gd name="T20" fmla="*/ 311 w 324"/>
                  <a:gd name="T21" fmla="*/ 44 h 67"/>
                  <a:gd name="T22" fmla="*/ 297 w 324"/>
                  <a:gd name="T23" fmla="*/ 50 h 67"/>
                  <a:gd name="T24" fmla="*/ 277 w 324"/>
                  <a:gd name="T25" fmla="*/ 55 h 67"/>
                  <a:gd name="T26" fmla="*/ 254 w 324"/>
                  <a:gd name="T27" fmla="*/ 59 h 67"/>
                  <a:gd name="T28" fmla="*/ 226 w 324"/>
                  <a:gd name="T29" fmla="*/ 63 h 67"/>
                  <a:gd name="T30" fmla="*/ 197 w 324"/>
                  <a:gd name="T31" fmla="*/ 65 h 67"/>
                  <a:gd name="T32" fmla="*/ 163 w 324"/>
                  <a:gd name="T33" fmla="*/ 66 h 67"/>
                  <a:gd name="T34" fmla="*/ 131 w 324"/>
                  <a:gd name="T35" fmla="*/ 65 h 67"/>
                  <a:gd name="T36" fmla="*/ 101 w 324"/>
                  <a:gd name="T37" fmla="*/ 64 h 67"/>
                  <a:gd name="T38" fmla="*/ 73 w 324"/>
                  <a:gd name="T39" fmla="*/ 61 h 67"/>
                  <a:gd name="T40" fmla="*/ 48 w 324"/>
                  <a:gd name="T41" fmla="*/ 57 h 67"/>
                  <a:gd name="T42" fmla="*/ 28 w 324"/>
                  <a:gd name="T43" fmla="*/ 53 h 67"/>
                  <a:gd name="T44" fmla="*/ 13 w 324"/>
                  <a:gd name="T45" fmla="*/ 47 h 67"/>
                  <a:gd name="T46" fmla="*/ 4 w 324"/>
                  <a:gd name="T47" fmla="*/ 41 h 67"/>
                  <a:gd name="T48" fmla="*/ 0 w 324"/>
                  <a:gd name="T49" fmla="*/ 34 h 67"/>
                  <a:gd name="T50" fmla="*/ 3 w 324"/>
                  <a:gd name="T51" fmla="*/ 27 h 67"/>
                  <a:gd name="T52" fmla="*/ 12 w 324"/>
                  <a:gd name="T53" fmla="*/ 21 h 67"/>
                  <a:gd name="T54" fmla="*/ 26 w 324"/>
                  <a:gd name="T55" fmla="*/ 16 h 67"/>
                  <a:gd name="T56" fmla="*/ 46 w 324"/>
                  <a:gd name="T57" fmla="*/ 11 h 67"/>
                  <a:gd name="T58" fmla="*/ 70 w 324"/>
                  <a:gd name="T59" fmla="*/ 6 h 67"/>
                  <a:gd name="T60" fmla="*/ 97 w 324"/>
                  <a:gd name="T61" fmla="*/ 3 h 67"/>
                  <a:gd name="T62" fmla="*/ 128 w 324"/>
                  <a:gd name="T63" fmla="*/ 1 h 67"/>
                  <a:gd name="T64" fmla="*/ 160 w 324"/>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4"/>
                  <a:gd name="T100" fmla="*/ 0 h 67"/>
                  <a:gd name="T101" fmla="*/ 324 w 324"/>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4" h="67">
                    <a:moveTo>
                      <a:pt x="160" y="0"/>
                    </a:moveTo>
                    <a:lnTo>
                      <a:pt x="192" y="0"/>
                    </a:lnTo>
                    <a:lnTo>
                      <a:pt x="223" y="2"/>
                    </a:lnTo>
                    <a:lnTo>
                      <a:pt x="251" y="4"/>
                    </a:lnTo>
                    <a:lnTo>
                      <a:pt x="275" y="8"/>
                    </a:lnTo>
                    <a:lnTo>
                      <a:pt x="295" y="13"/>
                    </a:lnTo>
                    <a:lnTo>
                      <a:pt x="310" y="18"/>
                    </a:lnTo>
                    <a:lnTo>
                      <a:pt x="320" y="25"/>
                    </a:lnTo>
                    <a:lnTo>
                      <a:pt x="323" y="31"/>
                    </a:lnTo>
                    <a:lnTo>
                      <a:pt x="320" y="38"/>
                    </a:lnTo>
                    <a:lnTo>
                      <a:pt x="311" y="44"/>
                    </a:lnTo>
                    <a:lnTo>
                      <a:pt x="297" y="50"/>
                    </a:lnTo>
                    <a:lnTo>
                      <a:pt x="277" y="55"/>
                    </a:lnTo>
                    <a:lnTo>
                      <a:pt x="254" y="59"/>
                    </a:lnTo>
                    <a:lnTo>
                      <a:pt x="226" y="63"/>
                    </a:lnTo>
                    <a:lnTo>
                      <a:pt x="197" y="65"/>
                    </a:lnTo>
                    <a:lnTo>
                      <a:pt x="163" y="66"/>
                    </a:lnTo>
                    <a:lnTo>
                      <a:pt x="131" y="65"/>
                    </a:lnTo>
                    <a:lnTo>
                      <a:pt x="101" y="64"/>
                    </a:lnTo>
                    <a:lnTo>
                      <a:pt x="73" y="61"/>
                    </a:lnTo>
                    <a:lnTo>
                      <a:pt x="48" y="57"/>
                    </a:lnTo>
                    <a:lnTo>
                      <a:pt x="28" y="53"/>
                    </a:lnTo>
                    <a:lnTo>
                      <a:pt x="13" y="47"/>
                    </a:lnTo>
                    <a:lnTo>
                      <a:pt x="4" y="41"/>
                    </a:lnTo>
                    <a:lnTo>
                      <a:pt x="0" y="34"/>
                    </a:lnTo>
                    <a:lnTo>
                      <a:pt x="3" y="27"/>
                    </a:lnTo>
                    <a:lnTo>
                      <a:pt x="12" y="21"/>
                    </a:lnTo>
                    <a:lnTo>
                      <a:pt x="26" y="16"/>
                    </a:lnTo>
                    <a:lnTo>
                      <a:pt x="46" y="11"/>
                    </a:lnTo>
                    <a:lnTo>
                      <a:pt x="70" y="6"/>
                    </a:lnTo>
                    <a:lnTo>
                      <a:pt x="97" y="3"/>
                    </a:lnTo>
                    <a:lnTo>
                      <a:pt x="128" y="1"/>
                    </a:lnTo>
                    <a:lnTo>
                      <a:pt x="160" y="0"/>
                    </a:lnTo>
                  </a:path>
                </a:pathLst>
              </a:custGeom>
              <a:solidFill>
                <a:srgbClr val="CCECF4"/>
              </a:solidFill>
              <a:ln w="12700" cap="rnd">
                <a:noFill/>
                <a:round/>
                <a:headEnd/>
                <a:tailEnd/>
              </a:ln>
            </p:spPr>
            <p:txBody>
              <a:bodyPr/>
              <a:lstStyle/>
              <a:p>
                <a:endParaRPr lang="en-US"/>
              </a:p>
            </p:txBody>
          </p:sp>
          <p:sp>
            <p:nvSpPr>
              <p:cNvPr id="37144" name="Freeform 109"/>
              <p:cNvSpPr>
                <a:spLocks/>
              </p:cNvSpPr>
              <p:nvPr/>
            </p:nvSpPr>
            <p:spPr bwMode="auto">
              <a:xfrm>
                <a:off x="5096" y="1369"/>
                <a:ext cx="25" cy="55"/>
              </a:xfrm>
              <a:custGeom>
                <a:avLst/>
                <a:gdLst>
                  <a:gd name="T0" fmla="*/ 0 w 25"/>
                  <a:gd name="T1" fmla="*/ 0 h 55"/>
                  <a:gd name="T2" fmla="*/ 2 w 25"/>
                  <a:gd name="T3" fmla="*/ 2 h 55"/>
                  <a:gd name="T4" fmla="*/ 6 w 25"/>
                  <a:gd name="T5" fmla="*/ 6 h 55"/>
                  <a:gd name="T6" fmla="*/ 13 w 25"/>
                  <a:gd name="T7" fmla="*/ 13 h 55"/>
                  <a:gd name="T8" fmla="*/ 19 w 25"/>
                  <a:gd name="T9" fmla="*/ 21 h 55"/>
                  <a:gd name="T10" fmla="*/ 22 w 25"/>
                  <a:gd name="T11" fmla="*/ 30 h 55"/>
                  <a:gd name="T12" fmla="*/ 24 w 25"/>
                  <a:gd name="T13" fmla="*/ 39 h 55"/>
                  <a:gd name="T14" fmla="*/ 21 w 25"/>
                  <a:gd name="T15" fmla="*/ 47 h 55"/>
                  <a:gd name="T16" fmla="*/ 11 w 25"/>
                  <a:gd name="T17" fmla="*/ 5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55"/>
                  <a:gd name="T29" fmla="*/ 25 w 25"/>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55">
                    <a:moveTo>
                      <a:pt x="0" y="0"/>
                    </a:moveTo>
                    <a:lnTo>
                      <a:pt x="2" y="2"/>
                    </a:lnTo>
                    <a:lnTo>
                      <a:pt x="6" y="6"/>
                    </a:lnTo>
                    <a:lnTo>
                      <a:pt x="13" y="13"/>
                    </a:lnTo>
                    <a:lnTo>
                      <a:pt x="19" y="21"/>
                    </a:lnTo>
                    <a:lnTo>
                      <a:pt x="22" y="30"/>
                    </a:lnTo>
                    <a:lnTo>
                      <a:pt x="24" y="39"/>
                    </a:lnTo>
                    <a:lnTo>
                      <a:pt x="21" y="47"/>
                    </a:lnTo>
                    <a:lnTo>
                      <a:pt x="11" y="54"/>
                    </a:lnTo>
                  </a:path>
                </a:pathLst>
              </a:custGeom>
              <a:noFill/>
              <a:ln w="25400" cap="rnd">
                <a:solidFill>
                  <a:srgbClr val="B3E2EE"/>
                </a:solidFill>
                <a:round/>
                <a:headEnd/>
                <a:tailEnd/>
              </a:ln>
            </p:spPr>
            <p:txBody>
              <a:bodyPr/>
              <a:lstStyle/>
              <a:p>
                <a:endParaRPr lang="en-US"/>
              </a:p>
            </p:txBody>
          </p:sp>
          <p:sp>
            <p:nvSpPr>
              <p:cNvPr id="37145" name="Line 110"/>
              <p:cNvSpPr>
                <a:spLocks noChangeShapeType="1"/>
              </p:cNvSpPr>
              <p:nvPr/>
            </p:nvSpPr>
            <p:spPr bwMode="auto">
              <a:xfrm flipH="1">
                <a:off x="5083" y="1366"/>
                <a:ext cx="24" cy="3"/>
              </a:xfrm>
              <a:prstGeom prst="line">
                <a:avLst/>
              </a:prstGeom>
              <a:noFill/>
              <a:ln w="12700">
                <a:noFill/>
                <a:round/>
                <a:headEnd/>
                <a:tailEnd/>
              </a:ln>
            </p:spPr>
            <p:txBody>
              <a:bodyPr wrap="none" anchor="ctr"/>
              <a:lstStyle/>
              <a:p>
                <a:endParaRPr lang="en-GB"/>
              </a:p>
            </p:txBody>
          </p:sp>
          <p:sp>
            <p:nvSpPr>
              <p:cNvPr id="37146" name="Line 111"/>
              <p:cNvSpPr>
                <a:spLocks noChangeShapeType="1"/>
              </p:cNvSpPr>
              <p:nvPr/>
            </p:nvSpPr>
            <p:spPr bwMode="auto">
              <a:xfrm>
                <a:off x="5094" y="1420"/>
                <a:ext cx="25" cy="5"/>
              </a:xfrm>
              <a:prstGeom prst="line">
                <a:avLst/>
              </a:prstGeom>
              <a:noFill/>
              <a:ln w="12700">
                <a:noFill/>
                <a:round/>
                <a:headEnd/>
                <a:tailEnd/>
              </a:ln>
            </p:spPr>
            <p:txBody>
              <a:bodyPr wrap="none" anchor="ctr"/>
              <a:lstStyle/>
              <a:p>
                <a:endParaRPr lang="en-GB"/>
              </a:p>
            </p:txBody>
          </p:sp>
          <p:sp>
            <p:nvSpPr>
              <p:cNvPr id="37147" name="Freeform 112"/>
              <p:cNvSpPr>
                <a:spLocks/>
              </p:cNvSpPr>
              <p:nvPr/>
            </p:nvSpPr>
            <p:spPr bwMode="auto">
              <a:xfrm>
                <a:off x="5052" y="1423"/>
                <a:ext cx="52" cy="53"/>
              </a:xfrm>
              <a:custGeom>
                <a:avLst/>
                <a:gdLst>
                  <a:gd name="T0" fmla="*/ 51 w 52"/>
                  <a:gd name="T1" fmla="*/ 0 h 53"/>
                  <a:gd name="T2" fmla="*/ 38 w 52"/>
                  <a:gd name="T3" fmla="*/ 7 h 53"/>
                  <a:gd name="T4" fmla="*/ 28 w 52"/>
                  <a:gd name="T5" fmla="*/ 15 h 53"/>
                  <a:gd name="T6" fmla="*/ 20 w 52"/>
                  <a:gd name="T7" fmla="*/ 23 h 53"/>
                  <a:gd name="T8" fmla="*/ 13 w 52"/>
                  <a:gd name="T9" fmla="*/ 32 h 53"/>
                  <a:gd name="T10" fmla="*/ 7 w 52"/>
                  <a:gd name="T11" fmla="*/ 40 h 53"/>
                  <a:gd name="T12" fmla="*/ 3 w 52"/>
                  <a:gd name="T13" fmla="*/ 46 h 53"/>
                  <a:gd name="T14" fmla="*/ 1 w 52"/>
                  <a:gd name="T15" fmla="*/ 50 h 53"/>
                  <a:gd name="T16" fmla="*/ 0 w 52"/>
                  <a:gd name="T17" fmla="*/ 5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53"/>
                  <a:gd name="T29" fmla="*/ 52 w 52"/>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53">
                    <a:moveTo>
                      <a:pt x="51" y="0"/>
                    </a:moveTo>
                    <a:lnTo>
                      <a:pt x="38" y="7"/>
                    </a:lnTo>
                    <a:lnTo>
                      <a:pt x="28" y="15"/>
                    </a:lnTo>
                    <a:lnTo>
                      <a:pt x="20" y="23"/>
                    </a:lnTo>
                    <a:lnTo>
                      <a:pt x="13" y="32"/>
                    </a:lnTo>
                    <a:lnTo>
                      <a:pt x="7" y="40"/>
                    </a:lnTo>
                    <a:lnTo>
                      <a:pt x="3" y="46"/>
                    </a:lnTo>
                    <a:lnTo>
                      <a:pt x="1" y="50"/>
                    </a:lnTo>
                    <a:lnTo>
                      <a:pt x="0" y="52"/>
                    </a:lnTo>
                  </a:path>
                </a:pathLst>
              </a:custGeom>
              <a:noFill/>
              <a:ln w="25400" cap="rnd">
                <a:solidFill>
                  <a:srgbClr val="B3E2EE"/>
                </a:solidFill>
                <a:round/>
                <a:headEnd/>
                <a:tailEnd/>
              </a:ln>
            </p:spPr>
            <p:txBody>
              <a:bodyPr/>
              <a:lstStyle/>
              <a:p>
                <a:endParaRPr lang="en-US"/>
              </a:p>
            </p:txBody>
          </p:sp>
          <p:sp>
            <p:nvSpPr>
              <p:cNvPr id="37148" name="Line 113"/>
              <p:cNvSpPr>
                <a:spLocks noChangeShapeType="1"/>
              </p:cNvSpPr>
              <p:nvPr/>
            </p:nvSpPr>
            <p:spPr bwMode="auto">
              <a:xfrm flipH="1" flipV="1">
                <a:off x="5096" y="1420"/>
                <a:ext cx="19" cy="5"/>
              </a:xfrm>
              <a:prstGeom prst="line">
                <a:avLst/>
              </a:prstGeom>
              <a:noFill/>
              <a:ln w="12700">
                <a:noFill/>
                <a:round/>
                <a:headEnd/>
                <a:tailEnd/>
              </a:ln>
            </p:spPr>
            <p:txBody>
              <a:bodyPr wrap="none" anchor="ctr"/>
              <a:lstStyle/>
              <a:p>
                <a:endParaRPr lang="en-GB"/>
              </a:p>
            </p:txBody>
          </p:sp>
          <p:sp>
            <p:nvSpPr>
              <p:cNvPr id="37149" name="Line 114"/>
              <p:cNvSpPr>
                <a:spLocks noChangeShapeType="1"/>
              </p:cNvSpPr>
              <p:nvPr/>
            </p:nvSpPr>
            <p:spPr bwMode="auto">
              <a:xfrm>
                <a:off x="5041" y="1475"/>
                <a:ext cx="25" cy="0"/>
              </a:xfrm>
              <a:prstGeom prst="line">
                <a:avLst/>
              </a:prstGeom>
              <a:noFill/>
              <a:ln w="12700">
                <a:noFill/>
                <a:round/>
                <a:headEnd/>
                <a:tailEnd/>
              </a:ln>
            </p:spPr>
            <p:txBody>
              <a:bodyPr wrap="none" anchor="ctr"/>
              <a:lstStyle/>
              <a:p>
                <a:endParaRPr lang="en-GB"/>
              </a:p>
            </p:txBody>
          </p:sp>
          <p:sp>
            <p:nvSpPr>
              <p:cNvPr id="37150" name="Freeform 115"/>
              <p:cNvSpPr>
                <a:spLocks/>
              </p:cNvSpPr>
              <p:nvPr/>
            </p:nvSpPr>
            <p:spPr bwMode="auto">
              <a:xfrm>
                <a:off x="5162" y="1371"/>
                <a:ext cx="24" cy="30"/>
              </a:xfrm>
              <a:custGeom>
                <a:avLst/>
                <a:gdLst>
                  <a:gd name="T0" fmla="*/ 23 w 24"/>
                  <a:gd name="T1" fmla="*/ 0 h 30"/>
                  <a:gd name="T2" fmla="*/ 21 w 24"/>
                  <a:gd name="T3" fmla="*/ 2 h 30"/>
                  <a:gd name="T4" fmla="*/ 18 w 24"/>
                  <a:gd name="T5" fmla="*/ 5 h 30"/>
                  <a:gd name="T6" fmla="*/ 15 w 24"/>
                  <a:gd name="T7" fmla="*/ 7 h 30"/>
                  <a:gd name="T8" fmla="*/ 12 w 24"/>
                  <a:gd name="T9" fmla="*/ 10 h 30"/>
                  <a:gd name="T10" fmla="*/ 7 w 24"/>
                  <a:gd name="T11" fmla="*/ 13 h 30"/>
                  <a:gd name="T12" fmla="*/ 3 w 24"/>
                  <a:gd name="T13" fmla="*/ 17 h 30"/>
                  <a:gd name="T14" fmla="*/ 2 w 24"/>
                  <a:gd name="T15" fmla="*/ 23 h 30"/>
                  <a:gd name="T16" fmla="*/ 0 w 24"/>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0"/>
                  <a:gd name="T29" fmla="*/ 24 w 2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0">
                    <a:moveTo>
                      <a:pt x="23" y="0"/>
                    </a:moveTo>
                    <a:lnTo>
                      <a:pt x="21" y="2"/>
                    </a:lnTo>
                    <a:lnTo>
                      <a:pt x="18" y="5"/>
                    </a:lnTo>
                    <a:lnTo>
                      <a:pt x="15" y="7"/>
                    </a:lnTo>
                    <a:lnTo>
                      <a:pt x="12" y="10"/>
                    </a:lnTo>
                    <a:lnTo>
                      <a:pt x="7" y="13"/>
                    </a:lnTo>
                    <a:lnTo>
                      <a:pt x="3" y="17"/>
                    </a:lnTo>
                    <a:lnTo>
                      <a:pt x="2" y="23"/>
                    </a:lnTo>
                    <a:lnTo>
                      <a:pt x="0" y="29"/>
                    </a:lnTo>
                  </a:path>
                </a:pathLst>
              </a:custGeom>
              <a:noFill/>
              <a:ln w="25400" cap="rnd">
                <a:solidFill>
                  <a:srgbClr val="B3E2EE"/>
                </a:solidFill>
                <a:round/>
                <a:headEnd/>
                <a:tailEnd/>
              </a:ln>
            </p:spPr>
            <p:txBody>
              <a:bodyPr/>
              <a:lstStyle/>
              <a:p>
                <a:endParaRPr lang="en-US"/>
              </a:p>
            </p:txBody>
          </p:sp>
          <p:sp>
            <p:nvSpPr>
              <p:cNvPr id="37151" name="Line 116"/>
              <p:cNvSpPr>
                <a:spLocks noChangeShapeType="1"/>
              </p:cNvSpPr>
              <p:nvPr/>
            </p:nvSpPr>
            <p:spPr bwMode="auto">
              <a:xfrm flipH="1" flipV="1">
                <a:off x="5170" y="1370"/>
                <a:ext cx="23" cy="3"/>
              </a:xfrm>
              <a:prstGeom prst="line">
                <a:avLst/>
              </a:prstGeom>
              <a:noFill/>
              <a:ln w="12700">
                <a:noFill/>
                <a:round/>
                <a:headEnd/>
                <a:tailEnd/>
              </a:ln>
            </p:spPr>
            <p:txBody>
              <a:bodyPr wrap="none" anchor="ctr"/>
              <a:lstStyle/>
              <a:p>
                <a:endParaRPr lang="en-GB"/>
              </a:p>
            </p:txBody>
          </p:sp>
          <p:sp>
            <p:nvSpPr>
              <p:cNvPr id="37152" name="Line 117"/>
              <p:cNvSpPr>
                <a:spLocks noChangeShapeType="1"/>
              </p:cNvSpPr>
              <p:nvPr/>
            </p:nvSpPr>
            <p:spPr bwMode="auto">
              <a:xfrm>
                <a:off x="5149" y="1400"/>
                <a:ext cx="24" cy="1"/>
              </a:xfrm>
              <a:prstGeom prst="line">
                <a:avLst/>
              </a:prstGeom>
              <a:noFill/>
              <a:ln w="12700">
                <a:noFill/>
                <a:round/>
                <a:headEnd/>
                <a:tailEnd/>
              </a:ln>
            </p:spPr>
            <p:txBody>
              <a:bodyPr wrap="none" anchor="ctr"/>
              <a:lstStyle/>
              <a:p>
                <a:endParaRPr lang="en-GB"/>
              </a:p>
            </p:txBody>
          </p:sp>
          <p:sp>
            <p:nvSpPr>
              <p:cNvPr id="37153" name="Freeform 118"/>
              <p:cNvSpPr>
                <a:spLocks/>
              </p:cNvSpPr>
              <p:nvPr/>
            </p:nvSpPr>
            <p:spPr bwMode="auto">
              <a:xfrm>
                <a:off x="5146" y="1400"/>
                <a:ext cx="17" cy="71"/>
              </a:xfrm>
              <a:custGeom>
                <a:avLst/>
                <a:gdLst>
                  <a:gd name="T0" fmla="*/ 16 w 17"/>
                  <a:gd name="T1" fmla="*/ 0 h 71"/>
                  <a:gd name="T2" fmla="*/ 14 w 17"/>
                  <a:gd name="T3" fmla="*/ 8 h 71"/>
                  <a:gd name="T4" fmla="*/ 13 w 17"/>
                  <a:gd name="T5" fmla="*/ 17 h 71"/>
                  <a:gd name="T6" fmla="*/ 10 w 17"/>
                  <a:gd name="T7" fmla="*/ 26 h 71"/>
                  <a:gd name="T8" fmla="*/ 8 w 17"/>
                  <a:gd name="T9" fmla="*/ 36 h 71"/>
                  <a:gd name="T10" fmla="*/ 5 w 17"/>
                  <a:gd name="T11" fmla="*/ 46 h 71"/>
                  <a:gd name="T12" fmla="*/ 3 w 17"/>
                  <a:gd name="T13" fmla="*/ 54 h 71"/>
                  <a:gd name="T14" fmla="*/ 2 w 17"/>
                  <a:gd name="T15" fmla="*/ 63 h 71"/>
                  <a:gd name="T16" fmla="*/ 0 w 17"/>
                  <a:gd name="T17" fmla="*/ 7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1"/>
                  <a:gd name="T29" fmla="*/ 17 w 17"/>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1">
                    <a:moveTo>
                      <a:pt x="16" y="0"/>
                    </a:moveTo>
                    <a:lnTo>
                      <a:pt x="14" y="8"/>
                    </a:lnTo>
                    <a:lnTo>
                      <a:pt x="13" y="17"/>
                    </a:lnTo>
                    <a:lnTo>
                      <a:pt x="10" y="26"/>
                    </a:lnTo>
                    <a:lnTo>
                      <a:pt x="8" y="36"/>
                    </a:lnTo>
                    <a:lnTo>
                      <a:pt x="5" y="46"/>
                    </a:lnTo>
                    <a:lnTo>
                      <a:pt x="3" y="54"/>
                    </a:lnTo>
                    <a:lnTo>
                      <a:pt x="2" y="63"/>
                    </a:lnTo>
                    <a:lnTo>
                      <a:pt x="0" y="70"/>
                    </a:lnTo>
                  </a:path>
                </a:pathLst>
              </a:custGeom>
              <a:noFill/>
              <a:ln w="25400" cap="rnd">
                <a:solidFill>
                  <a:srgbClr val="B3E2EE"/>
                </a:solidFill>
                <a:round/>
                <a:headEnd/>
                <a:tailEnd/>
              </a:ln>
            </p:spPr>
            <p:txBody>
              <a:bodyPr/>
              <a:lstStyle/>
              <a:p>
                <a:endParaRPr lang="en-US"/>
              </a:p>
            </p:txBody>
          </p:sp>
          <p:sp>
            <p:nvSpPr>
              <p:cNvPr id="37154" name="Line 119"/>
              <p:cNvSpPr>
                <a:spLocks noChangeShapeType="1"/>
              </p:cNvSpPr>
              <p:nvPr/>
            </p:nvSpPr>
            <p:spPr bwMode="auto">
              <a:xfrm flipH="1" flipV="1">
                <a:off x="5149" y="1400"/>
                <a:ext cx="24" cy="1"/>
              </a:xfrm>
              <a:prstGeom prst="line">
                <a:avLst/>
              </a:prstGeom>
              <a:noFill/>
              <a:ln w="12700">
                <a:noFill/>
                <a:round/>
                <a:headEnd/>
                <a:tailEnd/>
              </a:ln>
            </p:spPr>
            <p:txBody>
              <a:bodyPr wrap="none" anchor="ctr"/>
              <a:lstStyle/>
              <a:p>
                <a:endParaRPr lang="en-GB"/>
              </a:p>
            </p:txBody>
          </p:sp>
          <p:sp>
            <p:nvSpPr>
              <p:cNvPr id="37155" name="Line 120"/>
              <p:cNvSpPr>
                <a:spLocks noChangeShapeType="1"/>
              </p:cNvSpPr>
              <p:nvPr/>
            </p:nvSpPr>
            <p:spPr bwMode="auto">
              <a:xfrm>
                <a:off x="5136" y="1469"/>
                <a:ext cx="22" cy="1"/>
              </a:xfrm>
              <a:prstGeom prst="line">
                <a:avLst/>
              </a:prstGeom>
              <a:noFill/>
              <a:ln w="12700">
                <a:noFill/>
                <a:round/>
                <a:headEnd/>
                <a:tailEnd/>
              </a:ln>
            </p:spPr>
            <p:txBody>
              <a:bodyPr wrap="none" anchor="ctr"/>
              <a:lstStyle/>
              <a:p>
                <a:endParaRPr lang="en-GB"/>
              </a:p>
            </p:txBody>
          </p:sp>
          <p:sp>
            <p:nvSpPr>
              <p:cNvPr id="37156" name="Freeform 121"/>
              <p:cNvSpPr>
                <a:spLocks/>
              </p:cNvSpPr>
              <p:nvPr/>
            </p:nvSpPr>
            <p:spPr bwMode="auto">
              <a:xfrm>
                <a:off x="5006" y="1316"/>
                <a:ext cx="321" cy="66"/>
              </a:xfrm>
              <a:custGeom>
                <a:avLst/>
                <a:gdLst>
                  <a:gd name="T0" fmla="*/ 161 w 321"/>
                  <a:gd name="T1" fmla="*/ 65 h 66"/>
                  <a:gd name="T2" fmla="*/ 195 w 321"/>
                  <a:gd name="T3" fmla="*/ 64 h 66"/>
                  <a:gd name="T4" fmla="*/ 224 w 321"/>
                  <a:gd name="T5" fmla="*/ 62 h 66"/>
                  <a:gd name="T6" fmla="*/ 252 w 321"/>
                  <a:gd name="T7" fmla="*/ 59 h 66"/>
                  <a:gd name="T8" fmla="*/ 275 w 321"/>
                  <a:gd name="T9" fmla="*/ 54 h 66"/>
                  <a:gd name="T10" fmla="*/ 294 w 321"/>
                  <a:gd name="T11" fmla="*/ 49 h 66"/>
                  <a:gd name="T12" fmla="*/ 308 w 321"/>
                  <a:gd name="T13" fmla="*/ 44 h 66"/>
                  <a:gd name="T14" fmla="*/ 317 w 321"/>
                  <a:gd name="T15" fmla="*/ 38 h 66"/>
                  <a:gd name="T16" fmla="*/ 320 w 321"/>
                  <a:gd name="T17" fmla="*/ 31 h 66"/>
                  <a:gd name="T18" fmla="*/ 317 w 321"/>
                  <a:gd name="T19" fmla="*/ 24 h 66"/>
                  <a:gd name="T20" fmla="*/ 307 w 321"/>
                  <a:gd name="T21" fmla="*/ 18 h 66"/>
                  <a:gd name="T22" fmla="*/ 292 w 321"/>
                  <a:gd name="T23" fmla="*/ 13 h 66"/>
                  <a:gd name="T24" fmla="*/ 272 w 321"/>
                  <a:gd name="T25" fmla="*/ 8 h 66"/>
                  <a:gd name="T26" fmla="*/ 249 w 321"/>
                  <a:gd name="T27" fmla="*/ 4 h 66"/>
                  <a:gd name="T28" fmla="*/ 221 w 321"/>
                  <a:gd name="T29" fmla="*/ 2 h 66"/>
                  <a:gd name="T30" fmla="*/ 191 w 321"/>
                  <a:gd name="T31" fmla="*/ 0 h 66"/>
                  <a:gd name="T32" fmla="*/ 159 w 321"/>
                  <a:gd name="T33" fmla="*/ 0 h 66"/>
                  <a:gd name="T34" fmla="*/ 127 w 321"/>
                  <a:gd name="T35" fmla="*/ 1 h 66"/>
                  <a:gd name="T36" fmla="*/ 96 w 321"/>
                  <a:gd name="T37" fmla="*/ 3 h 66"/>
                  <a:gd name="T38" fmla="*/ 68 w 321"/>
                  <a:gd name="T39" fmla="*/ 6 h 66"/>
                  <a:gd name="T40" fmla="*/ 45 w 321"/>
                  <a:gd name="T41" fmla="*/ 11 h 66"/>
                  <a:gd name="T42" fmla="*/ 26 w 321"/>
                  <a:gd name="T43" fmla="*/ 16 h 66"/>
                  <a:gd name="T44" fmla="*/ 12 w 321"/>
                  <a:gd name="T45" fmla="*/ 21 h 66"/>
                  <a:gd name="T46" fmla="*/ 3 w 321"/>
                  <a:gd name="T47" fmla="*/ 27 h 66"/>
                  <a:gd name="T48" fmla="*/ 0 w 321"/>
                  <a:gd name="T49" fmla="*/ 34 h 66"/>
                  <a:gd name="T50" fmla="*/ 4 w 321"/>
                  <a:gd name="T51" fmla="*/ 41 h 66"/>
                  <a:gd name="T52" fmla="*/ 13 w 321"/>
                  <a:gd name="T53" fmla="*/ 47 h 66"/>
                  <a:gd name="T54" fmla="*/ 29 w 321"/>
                  <a:gd name="T55" fmla="*/ 52 h 66"/>
                  <a:gd name="T56" fmla="*/ 48 w 321"/>
                  <a:gd name="T57" fmla="*/ 57 h 66"/>
                  <a:gd name="T58" fmla="*/ 73 w 321"/>
                  <a:gd name="T59" fmla="*/ 61 h 66"/>
                  <a:gd name="T60" fmla="*/ 99 w 321"/>
                  <a:gd name="T61" fmla="*/ 63 h 66"/>
                  <a:gd name="T62" fmla="*/ 129 w 321"/>
                  <a:gd name="T63" fmla="*/ 65 h 66"/>
                  <a:gd name="T64" fmla="*/ 161 w 321"/>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1"/>
                  <a:gd name="T100" fmla="*/ 0 h 66"/>
                  <a:gd name="T101" fmla="*/ 321 w 321"/>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1" h="66">
                    <a:moveTo>
                      <a:pt x="161" y="65"/>
                    </a:moveTo>
                    <a:lnTo>
                      <a:pt x="195" y="64"/>
                    </a:lnTo>
                    <a:lnTo>
                      <a:pt x="224" y="62"/>
                    </a:lnTo>
                    <a:lnTo>
                      <a:pt x="252" y="59"/>
                    </a:lnTo>
                    <a:lnTo>
                      <a:pt x="275" y="54"/>
                    </a:lnTo>
                    <a:lnTo>
                      <a:pt x="294" y="49"/>
                    </a:lnTo>
                    <a:lnTo>
                      <a:pt x="308" y="44"/>
                    </a:lnTo>
                    <a:lnTo>
                      <a:pt x="317" y="38"/>
                    </a:lnTo>
                    <a:lnTo>
                      <a:pt x="320" y="31"/>
                    </a:lnTo>
                    <a:lnTo>
                      <a:pt x="317" y="24"/>
                    </a:lnTo>
                    <a:lnTo>
                      <a:pt x="307" y="18"/>
                    </a:lnTo>
                    <a:lnTo>
                      <a:pt x="292" y="13"/>
                    </a:lnTo>
                    <a:lnTo>
                      <a:pt x="272" y="8"/>
                    </a:lnTo>
                    <a:lnTo>
                      <a:pt x="249" y="4"/>
                    </a:lnTo>
                    <a:lnTo>
                      <a:pt x="221" y="2"/>
                    </a:lnTo>
                    <a:lnTo>
                      <a:pt x="191" y="0"/>
                    </a:lnTo>
                    <a:lnTo>
                      <a:pt x="159" y="0"/>
                    </a:lnTo>
                    <a:lnTo>
                      <a:pt x="127" y="1"/>
                    </a:lnTo>
                    <a:lnTo>
                      <a:pt x="96" y="3"/>
                    </a:lnTo>
                    <a:lnTo>
                      <a:pt x="68" y="6"/>
                    </a:lnTo>
                    <a:lnTo>
                      <a:pt x="45" y="11"/>
                    </a:lnTo>
                    <a:lnTo>
                      <a:pt x="26" y="16"/>
                    </a:lnTo>
                    <a:lnTo>
                      <a:pt x="12" y="21"/>
                    </a:lnTo>
                    <a:lnTo>
                      <a:pt x="3" y="27"/>
                    </a:lnTo>
                    <a:lnTo>
                      <a:pt x="0" y="34"/>
                    </a:lnTo>
                    <a:lnTo>
                      <a:pt x="4" y="41"/>
                    </a:lnTo>
                    <a:lnTo>
                      <a:pt x="13" y="47"/>
                    </a:lnTo>
                    <a:lnTo>
                      <a:pt x="29" y="52"/>
                    </a:lnTo>
                    <a:lnTo>
                      <a:pt x="48" y="57"/>
                    </a:lnTo>
                    <a:lnTo>
                      <a:pt x="73" y="61"/>
                    </a:lnTo>
                    <a:lnTo>
                      <a:pt x="99" y="63"/>
                    </a:lnTo>
                    <a:lnTo>
                      <a:pt x="129" y="65"/>
                    </a:lnTo>
                    <a:lnTo>
                      <a:pt x="161" y="65"/>
                    </a:lnTo>
                  </a:path>
                </a:pathLst>
              </a:custGeom>
              <a:solidFill>
                <a:srgbClr val="CCECF4"/>
              </a:solidFill>
              <a:ln w="12700" cap="rnd">
                <a:noFill/>
                <a:round/>
                <a:headEnd/>
                <a:tailEnd/>
              </a:ln>
            </p:spPr>
            <p:txBody>
              <a:bodyPr/>
              <a:lstStyle/>
              <a:p>
                <a:endParaRPr lang="en-US"/>
              </a:p>
            </p:txBody>
          </p:sp>
          <p:sp>
            <p:nvSpPr>
              <p:cNvPr id="37157" name="Freeform 122"/>
              <p:cNvSpPr>
                <a:spLocks/>
              </p:cNvSpPr>
              <p:nvPr/>
            </p:nvSpPr>
            <p:spPr bwMode="auto">
              <a:xfrm>
                <a:off x="4890" y="1365"/>
                <a:ext cx="23" cy="56"/>
              </a:xfrm>
              <a:custGeom>
                <a:avLst/>
                <a:gdLst>
                  <a:gd name="T0" fmla="*/ 0 w 23"/>
                  <a:gd name="T1" fmla="*/ 0 h 56"/>
                  <a:gd name="T2" fmla="*/ 1 w 23"/>
                  <a:gd name="T3" fmla="*/ 2 h 56"/>
                  <a:gd name="T4" fmla="*/ 6 w 23"/>
                  <a:gd name="T5" fmla="*/ 7 h 56"/>
                  <a:gd name="T6" fmla="*/ 10 w 23"/>
                  <a:gd name="T7" fmla="*/ 13 h 56"/>
                  <a:gd name="T8" fmla="*/ 16 w 23"/>
                  <a:gd name="T9" fmla="*/ 22 h 56"/>
                  <a:gd name="T10" fmla="*/ 21 w 23"/>
                  <a:gd name="T11" fmla="*/ 31 h 56"/>
                  <a:gd name="T12" fmla="*/ 22 w 23"/>
                  <a:gd name="T13" fmla="*/ 40 h 56"/>
                  <a:gd name="T14" fmla="*/ 18 w 23"/>
                  <a:gd name="T15" fmla="*/ 48 h 56"/>
                  <a:gd name="T16" fmla="*/ 9 w 23"/>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56"/>
                  <a:gd name="T29" fmla="*/ 23 w 23"/>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56">
                    <a:moveTo>
                      <a:pt x="0" y="0"/>
                    </a:moveTo>
                    <a:lnTo>
                      <a:pt x="1" y="2"/>
                    </a:lnTo>
                    <a:lnTo>
                      <a:pt x="6" y="7"/>
                    </a:lnTo>
                    <a:lnTo>
                      <a:pt x="10" y="13"/>
                    </a:lnTo>
                    <a:lnTo>
                      <a:pt x="16" y="22"/>
                    </a:lnTo>
                    <a:lnTo>
                      <a:pt x="21" y="31"/>
                    </a:lnTo>
                    <a:lnTo>
                      <a:pt x="22" y="40"/>
                    </a:lnTo>
                    <a:lnTo>
                      <a:pt x="18" y="48"/>
                    </a:lnTo>
                    <a:lnTo>
                      <a:pt x="9" y="55"/>
                    </a:lnTo>
                  </a:path>
                </a:pathLst>
              </a:custGeom>
              <a:noFill/>
              <a:ln w="25400" cap="rnd">
                <a:solidFill>
                  <a:srgbClr val="B3E2EE"/>
                </a:solidFill>
                <a:round/>
                <a:headEnd/>
                <a:tailEnd/>
              </a:ln>
            </p:spPr>
            <p:txBody>
              <a:bodyPr/>
              <a:lstStyle/>
              <a:p>
                <a:endParaRPr lang="en-US"/>
              </a:p>
            </p:txBody>
          </p:sp>
          <p:sp>
            <p:nvSpPr>
              <p:cNvPr id="37158" name="Line 123"/>
              <p:cNvSpPr>
                <a:spLocks noChangeShapeType="1"/>
              </p:cNvSpPr>
              <p:nvPr/>
            </p:nvSpPr>
            <p:spPr bwMode="auto">
              <a:xfrm flipH="1">
                <a:off x="4881" y="1365"/>
                <a:ext cx="19" cy="3"/>
              </a:xfrm>
              <a:prstGeom prst="line">
                <a:avLst/>
              </a:prstGeom>
              <a:noFill/>
              <a:ln w="12700">
                <a:noFill/>
                <a:round/>
                <a:headEnd/>
                <a:tailEnd/>
              </a:ln>
            </p:spPr>
            <p:txBody>
              <a:bodyPr wrap="none" anchor="ctr"/>
              <a:lstStyle/>
              <a:p>
                <a:endParaRPr lang="en-GB"/>
              </a:p>
            </p:txBody>
          </p:sp>
          <p:sp>
            <p:nvSpPr>
              <p:cNvPr id="37159" name="Line 124"/>
              <p:cNvSpPr>
                <a:spLocks noChangeShapeType="1"/>
              </p:cNvSpPr>
              <p:nvPr/>
            </p:nvSpPr>
            <p:spPr bwMode="auto">
              <a:xfrm>
                <a:off x="4888" y="1419"/>
                <a:ext cx="24" cy="4"/>
              </a:xfrm>
              <a:prstGeom prst="line">
                <a:avLst/>
              </a:prstGeom>
              <a:noFill/>
              <a:ln w="12700">
                <a:noFill/>
                <a:round/>
                <a:headEnd/>
                <a:tailEnd/>
              </a:ln>
            </p:spPr>
            <p:txBody>
              <a:bodyPr wrap="none" anchor="ctr"/>
              <a:lstStyle/>
              <a:p>
                <a:endParaRPr lang="en-GB"/>
              </a:p>
            </p:txBody>
          </p:sp>
          <p:sp>
            <p:nvSpPr>
              <p:cNvPr id="37160" name="Freeform 125"/>
              <p:cNvSpPr>
                <a:spLocks/>
              </p:cNvSpPr>
              <p:nvPr/>
            </p:nvSpPr>
            <p:spPr bwMode="auto">
              <a:xfrm>
                <a:off x="4847" y="1420"/>
                <a:ext cx="54" cy="55"/>
              </a:xfrm>
              <a:custGeom>
                <a:avLst/>
                <a:gdLst>
                  <a:gd name="T0" fmla="*/ 53 w 54"/>
                  <a:gd name="T1" fmla="*/ 0 h 55"/>
                  <a:gd name="T2" fmla="*/ 41 w 54"/>
                  <a:gd name="T3" fmla="*/ 7 h 55"/>
                  <a:gd name="T4" fmla="*/ 30 w 54"/>
                  <a:gd name="T5" fmla="*/ 15 h 55"/>
                  <a:gd name="T6" fmla="*/ 20 w 54"/>
                  <a:gd name="T7" fmla="*/ 24 h 55"/>
                  <a:gd name="T8" fmla="*/ 12 w 54"/>
                  <a:gd name="T9" fmla="*/ 33 h 55"/>
                  <a:gd name="T10" fmla="*/ 8 w 54"/>
                  <a:gd name="T11" fmla="*/ 41 h 55"/>
                  <a:gd name="T12" fmla="*/ 3 w 54"/>
                  <a:gd name="T13" fmla="*/ 47 h 55"/>
                  <a:gd name="T14" fmla="*/ 0 w 54"/>
                  <a:gd name="T15" fmla="*/ 52 h 55"/>
                  <a:gd name="T16" fmla="*/ 0 w 54"/>
                  <a:gd name="T17" fmla="*/ 5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5"/>
                  <a:gd name="T29" fmla="*/ 54 w 5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5">
                    <a:moveTo>
                      <a:pt x="53" y="0"/>
                    </a:moveTo>
                    <a:lnTo>
                      <a:pt x="41" y="7"/>
                    </a:lnTo>
                    <a:lnTo>
                      <a:pt x="30" y="15"/>
                    </a:lnTo>
                    <a:lnTo>
                      <a:pt x="20" y="24"/>
                    </a:lnTo>
                    <a:lnTo>
                      <a:pt x="12" y="33"/>
                    </a:lnTo>
                    <a:lnTo>
                      <a:pt x="8" y="41"/>
                    </a:lnTo>
                    <a:lnTo>
                      <a:pt x="3" y="47"/>
                    </a:lnTo>
                    <a:lnTo>
                      <a:pt x="0" y="52"/>
                    </a:lnTo>
                    <a:lnTo>
                      <a:pt x="0" y="54"/>
                    </a:lnTo>
                  </a:path>
                </a:pathLst>
              </a:custGeom>
              <a:noFill/>
              <a:ln w="25400" cap="rnd">
                <a:solidFill>
                  <a:srgbClr val="B3E2EE"/>
                </a:solidFill>
                <a:round/>
                <a:headEnd/>
                <a:tailEnd/>
              </a:ln>
            </p:spPr>
            <p:txBody>
              <a:bodyPr/>
              <a:lstStyle/>
              <a:p>
                <a:endParaRPr lang="en-US"/>
              </a:p>
            </p:txBody>
          </p:sp>
          <p:sp>
            <p:nvSpPr>
              <p:cNvPr id="37161" name="Line 126"/>
              <p:cNvSpPr>
                <a:spLocks noChangeShapeType="1"/>
              </p:cNvSpPr>
              <p:nvPr/>
            </p:nvSpPr>
            <p:spPr bwMode="auto">
              <a:xfrm flipH="1" flipV="1">
                <a:off x="4888" y="1419"/>
                <a:ext cx="24" cy="5"/>
              </a:xfrm>
              <a:prstGeom prst="line">
                <a:avLst/>
              </a:prstGeom>
              <a:noFill/>
              <a:ln w="12700">
                <a:noFill/>
                <a:round/>
                <a:headEnd/>
                <a:tailEnd/>
              </a:ln>
            </p:spPr>
            <p:txBody>
              <a:bodyPr wrap="none" anchor="ctr"/>
              <a:lstStyle/>
              <a:p>
                <a:endParaRPr lang="en-GB"/>
              </a:p>
            </p:txBody>
          </p:sp>
          <p:sp>
            <p:nvSpPr>
              <p:cNvPr id="37162" name="Line 127"/>
              <p:cNvSpPr>
                <a:spLocks noChangeShapeType="1"/>
              </p:cNvSpPr>
              <p:nvPr/>
            </p:nvSpPr>
            <p:spPr bwMode="auto">
              <a:xfrm>
                <a:off x="4835" y="1472"/>
                <a:ext cx="27" cy="2"/>
              </a:xfrm>
              <a:prstGeom prst="line">
                <a:avLst/>
              </a:prstGeom>
              <a:noFill/>
              <a:ln w="12700">
                <a:noFill/>
                <a:round/>
                <a:headEnd/>
                <a:tailEnd/>
              </a:ln>
            </p:spPr>
            <p:txBody>
              <a:bodyPr wrap="none" anchor="ctr"/>
              <a:lstStyle/>
              <a:p>
                <a:endParaRPr lang="en-GB"/>
              </a:p>
            </p:txBody>
          </p:sp>
          <p:sp>
            <p:nvSpPr>
              <p:cNvPr id="37163" name="Freeform 128"/>
              <p:cNvSpPr>
                <a:spLocks/>
              </p:cNvSpPr>
              <p:nvPr/>
            </p:nvSpPr>
            <p:spPr bwMode="auto">
              <a:xfrm>
                <a:off x="4955" y="1369"/>
                <a:ext cx="21" cy="31"/>
              </a:xfrm>
              <a:custGeom>
                <a:avLst/>
                <a:gdLst>
                  <a:gd name="T0" fmla="*/ 20 w 21"/>
                  <a:gd name="T1" fmla="*/ 0 h 31"/>
                  <a:gd name="T2" fmla="*/ 19 w 21"/>
                  <a:gd name="T3" fmla="*/ 3 h 31"/>
                  <a:gd name="T4" fmla="*/ 17 w 21"/>
                  <a:gd name="T5" fmla="*/ 5 h 31"/>
                  <a:gd name="T6" fmla="*/ 13 w 21"/>
                  <a:gd name="T7" fmla="*/ 8 h 31"/>
                  <a:gd name="T8" fmla="*/ 10 w 21"/>
                  <a:gd name="T9" fmla="*/ 10 h 31"/>
                  <a:gd name="T10" fmla="*/ 7 w 21"/>
                  <a:gd name="T11" fmla="*/ 14 h 31"/>
                  <a:gd name="T12" fmla="*/ 4 w 21"/>
                  <a:gd name="T13" fmla="*/ 18 h 31"/>
                  <a:gd name="T14" fmla="*/ 1 w 21"/>
                  <a:gd name="T15" fmla="*/ 24 h 31"/>
                  <a:gd name="T16" fmla="*/ 0 w 21"/>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31"/>
                  <a:gd name="T29" fmla="*/ 21 w 2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31">
                    <a:moveTo>
                      <a:pt x="20" y="0"/>
                    </a:moveTo>
                    <a:lnTo>
                      <a:pt x="19" y="3"/>
                    </a:lnTo>
                    <a:lnTo>
                      <a:pt x="17" y="5"/>
                    </a:lnTo>
                    <a:lnTo>
                      <a:pt x="13" y="8"/>
                    </a:lnTo>
                    <a:lnTo>
                      <a:pt x="10" y="10"/>
                    </a:lnTo>
                    <a:lnTo>
                      <a:pt x="7" y="14"/>
                    </a:lnTo>
                    <a:lnTo>
                      <a:pt x="4" y="18"/>
                    </a:lnTo>
                    <a:lnTo>
                      <a:pt x="1" y="24"/>
                    </a:lnTo>
                    <a:lnTo>
                      <a:pt x="0" y="30"/>
                    </a:lnTo>
                  </a:path>
                </a:pathLst>
              </a:custGeom>
              <a:noFill/>
              <a:ln w="25400" cap="rnd">
                <a:solidFill>
                  <a:srgbClr val="B3E2EE"/>
                </a:solidFill>
                <a:round/>
                <a:headEnd/>
                <a:tailEnd/>
              </a:ln>
            </p:spPr>
            <p:txBody>
              <a:bodyPr/>
              <a:lstStyle/>
              <a:p>
                <a:endParaRPr lang="en-US"/>
              </a:p>
            </p:txBody>
          </p:sp>
          <p:sp>
            <p:nvSpPr>
              <p:cNvPr id="37164" name="Line 129"/>
              <p:cNvSpPr>
                <a:spLocks noChangeShapeType="1"/>
              </p:cNvSpPr>
              <p:nvPr/>
            </p:nvSpPr>
            <p:spPr bwMode="auto">
              <a:xfrm flipH="1" flipV="1">
                <a:off x="4965" y="1369"/>
                <a:ext cx="22" cy="1"/>
              </a:xfrm>
              <a:prstGeom prst="line">
                <a:avLst/>
              </a:prstGeom>
              <a:noFill/>
              <a:ln w="12700">
                <a:noFill/>
                <a:round/>
                <a:headEnd/>
                <a:tailEnd/>
              </a:ln>
            </p:spPr>
            <p:txBody>
              <a:bodyPr wrap="none" anchor="ctr"/>
              <a:lstStyle/>
              <a:p>
                <a:endParaRPr lang="en-GB"/>
              </a:p>
            </p:txBody>
          </p:sp>
          <p:sp>
            <p:nvSpPr>
              <p:cNvPr id="37165" name="Line 130"/>
              <p:cNvSpPr>
                <a:spLocks noChangeShapeType="1"/>
              </p:cNvSpPr>
              <p:nvPr/>
            </p:nvSpPr>
            <p:spPr bwMode="auto">
              <a:xfrm>
                <a:off x="4943" y="1399"/>
                <a:ext cx="24" cy="1"/>
              </a:xfrm>
              <a:prstGeom prst="line">
                <a:avLst/>
              </a:prstGeom>
              <a:noFill/>
              <a:ln w="12700">
                <a:noFill/>
                <a:round/>
                <a:headEnd/>
                <a:tailEnd/>
              </a:ln>
            </p:spPr>
            <p:txBody>
              <a:bodyPr wrap="none" anchor="ctr"/>
              <a:lstStyle/>
              <a:p>
                <a:endParaRPr lang="en-GB"/>
              </a:p>
            </p:txBody>
          </p:sp>
          <p:sp>
            <p:nvSpPr>
              <p:cNvPr id="37166" name="Freeform 131"/>
              <p:cNvSpPr>
                <a:spLocks/>
              </p:cNvSpPr>
              <p:nvPr/>
            </p:nvSpPr>
            <p:spPr bwMode="auto">
              <a:xfrm>
                <a:off x="4940" y="1399"/>
                <a:ext cx="16" cy="70"/>
              </a:xfrm>
              <a:custGeom>
                <a:avLst/>
                <a:gdLst>
                  <a:gd name="T0" fmla="*/ 15 w 16"/>
                  <a:gd name="T1" fmla="*/ 0 h 70"/>
                  <a:gd name="T2" fmla="*/ 15 w 16"/>
                  <a:gd name="T3" fmla="*/ 8 h 70"/>
                  <a:gd name="T4" fmla="*/ 14 w 16"/>
                  <a:gd name="T5" fmla="*/ 17 h 70"/>
                  <a:gd name="T6" fmla="*/ 11 w 16"/>
                  <a:gd name="T7" fmla="*/ 26 h 70"/>
                  <a:gd name="T8" fmla="*/ 9 w 16"/>
                  <a:gd name="T9" fmla="*/ 35 h 70"/>
                  <a:gd name="T10" fmla="*/ 6 w 16"/>
                  <a:gd name="T11" fmla="*/ 45 h 70"/>
                  <a:gd name="T12" fmla="*/ 3 w 16"/>
                  <a:gd name="T13" fmla="*/ 53 h 70"/>
                  <a:gd name="T14" fmla="*/ 2 w 16"/>
                  <a:gd name="T15" fmla="*/ 62 h 70"/>
                  <a:gd name="T16" fmla="*/ 0 w 16"/>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70"/>
                  <a:gd name="T29" fmla="*/ 16 w 16"/>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70">
                    <a:moveTo>
                      <a:pt x="15" y="0"/>
                    </a:moveTo>
                    <a:lnTo>
                      <a:pt x="15" y="8"/>
                    </a:lnTo>
                    <a:lnTo>
                      <a:pt x="14" y="17"/>
                    </a:lnTo>
                    <a:lnTo>
                      <a:pt x="11" y="26"/>
                    </a:lnTo>
                    <a:lnTo>
                      <a:pt x="9" y="35"/>
                    </a:lnTo>
                    <a:lnTo>
                      <a:pt x="6" y="45"/>
                    </a:lnTo>
                    <a:lnTo>
                      <a:pt x="3" y="53"/>
                    </a:lnTo>
                    <a:lnTo>
                      <a:pt x="2" y="62"/>
                    </a:lnTo>
                    <a:lnTo>
                      <a:pt x="0" y="69"/>
                    </a:lnTo>
                  </a:path>
                </a:pathLst>
              </a:custGeom>
              <a:noFill/>
              <a:ln w="25400" cap="rnd">
                <a:solidFill>
                  <a:srgbClr val="B3E2EE"/>
                </a:solidFill>
                <a:round/>
                <a:headEnd/>
                <a:tailEnd/>
              </a:ln>
            </p:spPr>
            <p:txBody>
              <a:bodyPr/>
              <a:lstStyle/>
              <a:p>
                <a:endParaRPr lang="en-US"/>
              </a:p>
            </p:txBody>
          </p:sp>
          <p:sp>
            <p:nvSpPr>
              <p:cNvPr id="37167" name="Line 132"/>
              <p:cNvSpPr>
                <a:spLocks noChangeShapeType="1"/>
              </p:cNvSpPr>
              <p:nvPr/>
            </p:nvSpPr>
            <p:spPr bwMode="auto">
              <a:xfrm flipH="1">
                <a:off x="4943" y="1399"/>
                <a:ext cx="24" cy="0"/>
              </a:xfrm>
              <a:prstGeom prst="line">
                <a:avLst/>
              </a:prstGeom>
              <a:noFill/>
              <a:ln w="12700">
                <a:noFill/>
                <a:round/>
                <a:headEnd/>
                <a:tailEnd/>
              </a:ln>
            </p:spPr>
            <p:txBody>
              <a:bodyPr wrap="none" anchor="ctr"/>
              <a:lstStyle/>
              <a:p>
                <a:endParaRPr lang="en-GB"/>
              </a:p>
            </p:txBody>
          </p:sp>
          <p:sp>
            <p:nvSpPr>
              <p:cNvPr id="37168" name="Line 133"/>
              <p:cNvSpPr>
                <a:spLocks noChangeShapeType="1"/>
              </p:cNvSpPr>
              <p:nvPr/>
            </p:nvSpPr>
            <p:spPr bwMode="auto">
              <a:xfrm>
                <a:off x="4929" y="1468"/>
                <a:ext cx="25" cy="0"/>
              </a:xfrm>
              <a:prstGeom prst="line">
                <a:avLst/>
              </a:prstGeom>
              <a:noFill/>
              <a:ln w="12700">
                <a:noFill/>
                <a:round/>
                <a:headEnd/>
                <a:tailEnd/>
              </a:ln>
            </p:spPr>
            <p:txBody>
              <a:bodyPr wrap="none" anchor="ctr"/>
              <a:lstStyle/>
              <a:p>
                <a:endParaRPr lang="en-GB"/>
              </a:p>
            </p:txBody>
          </p:sp>
          <p:sp>
            <p:nvSpPr>
              <p:cNvPr id="37169" name="Freeform 134"/>
              <p:cNvSpPr>
                <a:spLocks/>
              </p:cNvSpPr>
              <p:nvPr/>
            </p:nvSpPr>
            <p:spPr bwMode="auto">
              <a:xfrm>
                <a:off x="4801" y="1315"/>
                <a:ext cx="322" cy="62"/>
              </a:xfrm>
              <a:custGeom>
                <a:avLst/>
                <a:gdLst>
                  <a:gd name="T0" fmla="*/ 162 w 322"/>
                  <a:gd name="T1" fmla="*/ 61 h 62"/>
                  <a:gd name="T2" fmla="*/ 194 w 322"/>
                  <a:gd name="T3" fmla="*/ 60 h 62"/>
                  <a:gd name="T4" fmla="*/ 225 w 322"/>
                  <a:gd name="T5" fmla="*/ 58 h 62"/>
                  <a:gd name="T6" fmla="*/ 251 w 322"/>
                  <a:gd name="T7" fmla="*/ 55 h 62"/>
                  <a:gd name="T8" fmla="*/ 274 w 322"/>
                  <a:gd name="T9" fmla="*/ 51 h 62"/>
                  <a:gd name="T10" fmla="*/ 293 w 322"/>
                  <a:gd name="T11" fmla="*/ 46 h 62"/>
                  <a:gd name="T12" fmla="*/ 308 w 322"/>
                  <a:gd name="T13" fmla="*/ 41 h 62"/>
                  <a:gd name="T14" fmla="*/ 318 w 322"/>
                  <a:gd name="T15" fmla="*/ 35 h 62"/>
                  <a:gd name="T16" fmla="*/ 321 w 322"/>
                  <a:gd name="T17" fmla="*/ 29 h 62"/>
                  <a:gd name="T18" fmla="*/ 317 w 322"/>
                  <a:gd name="T19" fmla="*/ 23 h 62"/>
                  <a:gd name="T20" fmla="*/ 306 w 322"/>
                  <a:gd name="T21" fmla="*/ 17 h 62"/>
                  <a:gd name="T22" fmla="*/ 292 w 322"/>
                  <a:gd name="T23" fmla="*/ 12 h 62"/>
                  <a:gd name="T24" fmla="*/ 273 w 322"/>
                  <a:gd name="T25" fmla="*/ 8 h 62"/>
                  <a:gd name="T26" fmla="*/ 248 w 322"/>
                  <a:gd name="T27" fmla="*/ 4 h 62"/>
                  <a:gd name="T28" fmla="*/ 220 w 322"/>
                  <a:gd name="T29" fmla="*/ 2 h 62"/>
                  <a:gd name="T30" fmla="*/ 190 w 322"/>
                  <a:gd name="T31" fmla="*/ 0 h 62"/>
                  <a:gd name="T32" fmla="*/ 158 w 322"/>
                  <a:gd name="T33" fmla="*/ 0 h 62"/>
                  <a:gd name="T34" fmla="*/ 125 w 322"/>
                  <a:gd name="T35" fmla="*/ 1 h 62"/>
                  <a:gd name="T36" fmla="*/ 95 w 322"/>
                  <a:gd name="T37" fmla="*/ 3 h 62"/>
                  <a:gd name="T38" fmla="*/ 69 w 322"/>
                  <a:gd name="T39" fmla="*/ 6 h 62"/>
                  <a:gd name="T40" fmla="*/ 45 w 322"/>
                  <a:gd name="T41" fmla="*/ 9 h 62"/>
                  <a:gd name="T42" fmla="*/ 25 w 322"/>
                  <a:gd name="T43" fmla="*/ 14 h 62"/>
                  <a:gd name="T44" fmla="*/ 12 w 322"/>
                  <a:gd name="T45" fmla="*/ 20 h 62"/>
                  <a:gd name="T46" fmla="*/ 1 w 322"/>
                  <a:gd name="T47" fmla="*/ 26 h 62"/>
                  <a:gd name="T48" fmla="*/ 0 w 322"/>
                  <a:gd name="T49" fmla="*/ 32 h 62"/>
                  <a:gd name="T50" fmla="*/ 3 w 322"/>
                  <a:gd name="T51" fmla="*/ 38 h 62"/>
                  <a:gd name="T52" fmla="*/ 13 w 322"/>
                  <a:gd name="T53" fmla="*/ 43 h 62"/>
                  <a:gd name="T54" fmla="*/ 28 w 322"/>
                  <a:gd name="T55" fmla="*/ 48 h 62"/>
                  <a:gd name="T56" fmla="*/ 48 w 322"/>
                  <a:gd name="T57" fmla="*/ 53 h 62"/>
                  <a:gd name="T58" fmla="*/ 71 w 322"/>
                  <a:gd name="T59" fmla="*/ 56 h 62"/>
                  <a:gd name="T60" fmla="*/ 99 w 322"/>
                  <a:gd name="T61" fmla="*/ 59 h 62"/>
                  <a:gd name="T62" fmla="*/ 130 w 322"/>
                  <a:gd name="T63" fmla="*/ 60 h 62"/>
                  <a:gd name="T64" fmla="*/ 162 w 322"/>
                  <a:gd name="T65" fmla="*/ 6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62"/>
                  <a:gd name="T101" fmla="*/ 322 w 32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62">
                    <a:moveTo>
                      <a:pt x="162" y="61"/>
                    </a:moveTo>
                    <a:lnTo>
                      <a:pt x="194" y="60"/>
                    </a:lnTo>
                    <a:lnTo>
                      <a:pt x="225" y="58"/>
                    </a:lnTo>
                    <a:lnTo>
                      <a:pt x="251" y="55"/>
                    </a:lnTo>
                    <a:lnTo>
                      <a:pt x="274" y="51"/>
                    </a:lnTo>
                    <a:lnTo>
                      <a:pt x="293" y="46"/>
                    </a:lnTo>
                    <a:lnTo>
                      <a:pt x="308" y="41"/>
                    </a:lnTo>
                    <a:lnTo>
                      <a:pt x="318" y="35"/>
                    </a:lnTo>
                    <a:lnTo>
                      <a:pt x="321" y="29"/>
                    </a:lnTo>
                    <a:lnTo>
                      <a:pt x="317" y="23"/>
                    </a:lnTo>
                    <a:lnTo>
                      <a:pt x="306" y="17"/>
                    </a:lnTo>
                    <a:lnTo>
                      <a:pt x="292" y="12"/>
                    </a:lnTo>
                    <a:lnTo>
                      <a:pt x="273" y="8"/>
                    </a:lnTo>
                    <a:lnTo>
                      <a:pt x="248" y="4"/>
                    </a:lnTo>
                    <a:lnTo>
                      <a:pt x="220" y="2"/>
                    </a:lnTo>
                    <a:lnTo>
                      <a:pt x="190" y="0"/>
                    </a:lnTo>
                    <a:lnTo>
                      <a:pt x="158" y="0"/>
                    </a:lnTo>
                    <a:lnTo>
                      <a:pt x="125" y="1"/>
                    </a:lnTo>
                    <a:lnTo>
                      <a:pt x="95" y="3"/>
                    </a:lnTo>
                    <a:lnTo>
                      <a:pt x="69" y="6"/>
                    </a:lnTo>
                    <a:lnTo>
                      <a:pt x="45" y="9"/>
                    </a:lnTo>
                    <a:lnTo>
                      <a:pt x="25" y="14"/>
                    </a:lnTo>
                    <a:lnTo>
                      <a:pt x="12" y="20"/>
                    </a:lnTo>
                    <a:lnTo>
                      <a:pt x="1" y="26"/>
                    </a:lnTo>
                    <a:lnTo>
                      <a:pt x="0" y="32"/>
                    </a:lnTo>
                    <a:lnTo>
                      <a:pt x="3" y="38"/>
                    </a:lnTo>
                    <a:lnTo>
                      <a:pt x="13" y="43"/>
                    </a:lnTo>
                    <a:lnTo>
                      <a:pt x="28" y="48"/>
                    </a:lnTo>
                    <a:lnTo>
                      <a:pt x="48" y="53"/>
                    </a:lnTo>
                    <a:lnTo>
                      <a:pt x="71" y="56"/>
                    </a:lnTo>
                    <a:lnTo>
                      <a:pt x="99" y="59"/>
                    </a:lnTo>
                    <a:lnTo>
                      <a:pt x="130" y="60"/>
                    </a:lnTo>
                    <a:lnTo>
                      <a:pt x="162" y="61"/>
                    </a:lnTo>
                  </a:path>
                </a:pathLst>
              </a:custGeom>
              <a:solidFill>
                <a:srgbClr val="CCECF4"/>
              </a:solidFill>
              <a:ln w="12700" cap="rnd">
                <a:noFill/>
                <a:round/>
                <a:headEnd/>
                <a:tailEnd/>
              </a:ln>
            </p:spPr>
            <p:txBody>
              <a:bodyPr/>
              <a:lstStyle/>
              <a:p>
                <a:endParaRPr lang="en-US"/>
              </a:p>
            </p:txBody>
          </p:sp>
          <p:sp>
            <p:nvSpPr>
              <p:cNvPr id="37170" name="Freeform 135"/>
              <p:cNvSpPr>
                <a:spLocks/>
              </p:cNvSpPr>
              <p:nvPr/>
            </p:nvSpPr>
            <p:spPr bwMode="auto">
              <a:xfrm>
                <a:off x="4999" y="1449"/>
                <a:ext cx="22" cy="56"/>
              </a:xfrm>
              <a:custGeom>
                <a:avLst/>
                <a:gdLst>
                  <a:gd name="T0" fmla="*/ 0 w 22"/>
                  <a:gd name="T1" fmla="*/ 55 h 56"/>
                  <a:gd name="T2" fmla="*/ 2 w 22"/>
                  <a:gd name="T3" fmla="*/ 53 h 56"/>
                  <a:gd name="T4" fmla="*/ 7 w 22"/>
                  <a:gd name="T5" fmla="*/ 49 h 56"/>
                  <a:gd name="T6" fmla="*/ 12 w 22"/>
                  <a:gd name="T7" fmla="*/ 42 h 56"/>
                  <a:gd name="T8" fmla="*/ 18 w 22"/>
                  <a:gd name="T9" fmla="*/ 33 h 56"/>
                  <a:gd name="T10" fmla="*/ 21 w 22"/>
                  <a:gd name="T11" fmla="*/ 24 h 56"/>
                  <a:gd name="T12" fmla="*/ 21 w 22"/>
                  <a:gd name="T13" fmla="*/ 15 h 56"/>
                  <a:gd name="T14" fmla="*/ 16 w 22"/>
                  <a:gd name="T15" fmla="*/ 7 h 56"/>
                  <a:gd name="T16" fmla="*/ 4 w 22"/>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6"/>
                  <a:gd name="T29" fmla="*/ 22 w 22"/>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6">
                    <a:moveTo>
                      <a:pt x="0" y="55"/>
                    </a:moveTo>
                    <a:lnTo>
                      <a:pt x="2" y="53"/>
                    </a:lnTo>
                    <a:lnTo>
                      <a:pt x="7" y="49"/>
                    </a:lnTo>
                    <a:lnTo>
                      <a:pt x="12" y="42"/>
                    </a:lnTo>
                    <a:lnTo>
                      <a:pt x="18" y="33"/>
                    </a:lnTo>
                    <a:lnTo>
                      <a:pt x="21" y="24"/>
                    </a:lnTo>
                    <a:lnTo>
                      <a:pt x="21" y="15"/>
                    </a:lnTo>
                    <a:lnTo>
                      <a:pt x="16" y="7"/>
                    </a:lnTo>
                    <a:lnTo>
                      <a:pt x="4" y="0"/>
                    </a:lnTo>
                  </a:path>
                </a:pathLst>
              </a:custGeom>
              <a:noFill/>
              <a:ln w="25400" cap="rnd">
                <a:solidFill>
                  <a:srgbClr val="B3E2EE"/>
                </a:solidFill>
                <a:round/>
                <a:headEnd/>
                <a:tailEnd/>
              </a:ln>
            </p:spPr>
            <p:txBody>
              <a:bodyPr/>
              <a:lstStyle/>
              <a:p>
                <a:endParaRPr lang="en-US"/>
              </a:p>
            </p:txBody>
          </p:sp>
          <p:sp>
            <p:nvSpPr>
              <p:cNvPr id="37171" name="Line 136"/>
              <p:cNvSpPr>
                <a:spLocks noChangeShapeType="1"/>
              </p:cNvSpPr>
              <p:nvPr/>
            </p:nvSpPr>
            <p:spPr bwMode="auto">
              <a:xfrm>
                <a:off x="4986" y="1504"/>
                <a:ext cx="22" cy="3"/>
              </a:xfrm>
              <a:prstGeom prst="line">
                <a:avLst/>
              </a:prstGeom>
              <a:noFill/>
              <a:ln w="12700">
                <a:noFill/>
                <a:round/>
                <a:headEnd/>
                <a:tailEnd/>
              </a:ln>
            </p:spPr>
            <p:txBody>
              <a:bodyPr wrap="none" anchor="ctr"/>
              <a:lstStyle/>
              <a:p>
                <a:endParaRPr lang="en-GB"/>
              </a:p>
            </p:txBody>
          </p:sp>
          <p:sp>
            <p:nvSpPr>
              <p:cNvPr id="37172" name="Line 137"/>
              <p:cNvSpPr>
                <a:spLocks noChangeShapeType="1"/>
              </p:cNvSpPr>
              <p:nvPr/>
            </p:nvSpPr>
            <p:spPr bwMode="auto">
              <a:xfrm flipH="1">
                <a:off x="4990" y="1447"/>
                <a:ext cx="19" cy="5"/>
              </a:xfrm>
              <a:prstGeom prst="line">
                <a:avLst/>
              </a:prstGeom>
              <a:noFill/>
              <a:ln w="12700">
                <a:noFill/>
                <a:round/>
                <a:headEnd/>
                <a:tailEnd/>
              </a:ln>
            </p:spPr>
            <p:txBody>
              <a:bodyPr wrap="none" anchor="ctr"/>
              <a:lstStyle/>
              <a:p>
                <a:endParaRPr lang="en-GB"/>
              </a:p>
            </p:txBody>
          </p:sp>
          <p:sp>
            <p:nvSpPr>
              <p:cNvPr id="37173" name="Freeform 138"/>
              <p:cNvSpPr>
                <a:spLocks/>
              </p:cNvSpPr>
              <p:nvPr/>
            </p:nvSpPr>
            <p:spPr bwMode="auto">
              <a:xfrm>
                <a:off x="4943" y="1398"/>
                <a:ext cx="58" cy="52"/>
              </a:xfrm>
              <a:custGeom>
                <a:avLst/>
                <a:gdLst>
                  <a:gd name="T0" fmla="*/ 57 w 58"/>
                  <a:gd name="T1" fmla="*/ 51 h 52"/>
                  <a:gd name="T2" fmla="*/ 45 w 58"/>
                  <a:gd name="T3" fmla="*/ 44 h 52"/>
                  <a:gd name="T4" fmla="*/ 33 w 58"/>
                  <a:gd name="T5" fmla="*/ 36 h 52"/>
                  <a:gd name="T6" fmla="*/ 24 w 58"/>
                  <a:gd name="T7" fmla="*/ 28 h 52"/>
                  <a:gd name="T8" fmla="*/ 15 w 58"/>
                  <a:gd name="T9" fmla="*/ 19 h 52"/>
                  <a:gd name="T10" fmla="*/ 9 w 58"/>
                  <a:gd name="T11" fmla="*/ 12 h 52"/>
                  <a:gd name="T12" fmla="*/ 3 w 58"/>
                  <a:gd name="T13" fmla="*/ 6 h 52"/>
                  <a:gd name="T14" fmla="*/ 0 w 58"/>
                  <a:gd name="T15" fmla="*/ 2 h 52"/>
                  <a:gd name="T16" fmla="*/ 0 w 58"/>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2"/>
                  <a:gd name="T29" fmla="*/ 58 w 58"/>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2">
                    <a:moveTo>
                      <a:pt x="57" y="51"/>
                    </a:moveTo>
                    <a:lnTo>
                      <a:pt x="45" y="44"/>
                    </a:lnTo>
                    <a:lnTo>
                      <a:pt x="33" y="36"/>
                    </a:lnTo>
                    <a:lnTo>
                      <a:pt x="24" y="28"/>
                    </a:lnTo>
                    <a:lnTo>
                      <a:pt x="15" y="19"/>
                    </a:lnTo>
                    <a:lnTo>
                      <a:pt x="9" y="12"/>
                    </a:lnTo>
                    <a:lnTo>
                      <a:pt x="3" y="6"/>
                    </a:lnTo>
                    <a:lnTo>
                      <a:pt x="0" y="2"/>
                    </a:lnTo>
                    <a:lnTo>
                      <a:pt x="0" y="0"/>
                    </a:lnTo>
                  </a:path>
                </a:pathLst>
              </a:custGeom>
              <a:noFill/>
              <a:ln w="25400" cap="rnd">
                <a:solidFill>
                  <a:srgbClr val="B3E2EE"/>
                </a:solidFill>
                <a:round/>
                <a:headEnd/>
                <a:tailEnd/>
              </a:ln>
            </p:spPr>
            <p:txBody>
              <a:bodyPr/>
              <a:lstStyle/>
              <a:p>
                <a:endParaRPr lang="en-US"/>
              </a:p>
            </p:txBody>
          </p:sp>
          <p:sp>
            <p:nvSpPr>
              <p:cNvPr id="37174" name="Line 139"/>
              <p:cNvSpPr>
                <a:spLocks noChangeShapeType="1"/>
              </p:cNvSpPr>
              <p:nvPr/>
            </p:nvSpPr>
            <p:spPr bwMode="auto">
              <a:xfrm flipV="1">
                <a:off x="4990" y="1447"/>
                <a:ext cx="19" cy="6"/>
              </a:xfrm>
              <a:prstGeom prst="line">
                <a:avLst/>
              </a:prstGeom>
              <a:noFill/>
              <a:ln w="12700">
                <a:noFill/>
                <a:round/>
                <a:headEnd/>
                <a:tailEnd/>
              </a:ln>
            </p:spPr>
            <p:txBody>
              <a:bodyPr wrap="none" anchor="ctr"/>
              <a:lstStyle/>
              <a:p>
                <a:endParaRPr lang="en-GB"/>
              </a:p>
            </p:txBody>
          </p:sp>
          <p:sp>
            <p:nvSpPr>
              <p:cNvPr id="37175" name="Line 140"/>
              <p:cNvSpPr>
                <a:spLocks noChangeShapeType="1"/>
              </p:cNvSpPr>
              <p:nvPr/>
            </p:nvSpPr>
            <p:spPr bwMode="auto">
              <a:xfrm flipH="1">
                <a:off x="4931" y="1398"/>
                <a:ext cx="24" cy="1"/>
              </a:xfrm>
              <a:prstGeom prst="line">
                <a:avLst/>
              </a:prstGeom>
              <a:noFill/>
              <a:ln w="12700">
                <a:noFill/>
                <a:round/>
                <a:headEnd/>
                <a:tailEnd/>
              </a:ln>
            </p:spPr>
            <p:txBody>
              <a:bodyPr wrap="none" anchor="ctr"/>
              <a:lstStyle/>
              <a:p>
                <a:endParaRPr lang="en-GB"/>
              </a:p>
            </p:txBody>
          </p:sp>
          <p:sp>
            <p:nvSpPr>
              <p:cNvPr id="37176" name="Freeform 141"/>
              <p:cNvSpPr>
                <a:spLocks/>
              </p:cNvSpPr>
              <p:nvPr/>
            </p:nvSpPr>
            <p:spPr bwMode="auto">
              <a:xfrm>
                <a:off x="5059" y="1470"/>
                <a:ext cx="25" cy="32"/>
              </a:xfrm>
              <a:custGeom>
                <a:avLst/>
                <a:gdLst>
                  <a:gd name="T0" fmla="*/ 24 w 25"/>
                  <a:gd name="T1" fmla="*/ 31 h 32"/>
                  <a:gd name="T2" fmla="*/ 21 w 25"/>
                  <a:gd name="T3" fmla="*/ 29 h 32"/>
                  <a:gd name="T4" fmla="*/ 18 w 25"/>
                  <a:gd name="T5" fmla="*/ 26 h 32"/>
                  <a:gd name="T6" fmla="*/ 16 w 25"/>
                  <a:gd name="T7" fmla="*/ 23 h 32"/>
                  <a:gd name="T8" fmla="*/ 13 w 25"/>
                  <a:gd name="T9" fmla="*/ 21 h 32"/>
                  <a:gd name="T10" fmla="*/ 8 w 25"/>
                  <a:gd name="T11" fmla="*/ 17 h 32"/>
                  <a:gd name="T12" fmla="*/ 6 w 25"/>
                  <a:gd name="T13" fmla="*/ 13 h 32"/>
                  <a:gd name="T14" fmla="*/ 3 w 25"/>
                  <a:gd name="T15" fmla="*/ 7 h 32"/>
                  <a:gd name="T16" fmla="*/ 0 w 2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2"/>
                  <a:gd name="T29" fmla="*/ 25 w 2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2">
                    <a:moveTo>
                      <a:pt x="24" y="31"/>
                    </a:moveTo>
                    <a:lnTo>
                      <a:pt x="21" y="29"/>
                    </a:lnTo>
                    <a:lnTo>
                      <a:pt x="18" y="26"/>
                    </a:lnTo>
                    <a:lnTo>
                      <a:pt x="16" y="23"/>
                    </a:lnTo>
                    <a:lnTo>
                      <a:pt x="13" y="21"/>
                    </a:lnTo>
                    <a:lnTo>
                      <a:pt x="8" y="17"/>
                    </a:lnTo>
                    <a:lnTo>
                      <a:pt x="6" y="13"/>
                    </a:lnTo>
                    <a:lnTo>
                      <a:pt x="3" y="7"/>
                    </a:lnTo>
                    <a:lnTo>
                      <a:pt x="0" y="0"/>
                    </a:lnTo>
                  </a:path>
                </a:pathLst>
              </a:custGeom>
              <a:noFill/>
              <a:ln w="25400" cap="rnd">
                <a:solidFill>
                  <a:srgbClr val="B3E2EE"/>
                </a:solidFill>
                <a:round/>
                <a:headEnd/>
                <a:tailEnd/>
              </a:ln>
            </p:spPr>
            <p:txBody>
              <a:bodyPr/>
              <a:lstStyle/>
              <a:p>
                <a:endParaRPr lang="en-US"/>
              </a:p>
            </p:txBody>
          </p:sp>
          <p:sp>
            <p:nvSpPr>
              <p:cNvPr id="37177" name="Line 142"/>
              <p:cNvSpPr>
                <a:spLocks noChangeShapeType="1"/>
              </p:cNvSpPr>
              <p:nvPr/>
            </p:nvSpPr>
            <p:spPr bwMode="auto">
              <a:xfrm flipV="1">
                <a:off x="5071" y="1498"/>
                <a:ext cx="25" cy="3"/>
              </a:xfrm>
              <a:prstGeom prst="line">
                <a:avLst/>
              </a:prstGeom>
              <a:noFill/>
              <a:ln w="12700">
                <a:noFill/>
                <a:round/>
                <a:headEnd/>
                <a:tailEnd/>
              </a:ln>
            </p:spPr>
            <p:txBody>
              <a:bodyPr wrap="none" anchor="ctr"/>
              <a:lstStyle/>
              <a:p>
                <a:endParaRPr lang="en-GB"/>
              </a:p>
            </p:txBody>
          </p:sp>
          <p:sp>
            <p:nvSpPr>
              <p:cNvPr id="37178" name="Line 143"/>
              <p:cNvSpPr>
                <a:spLocks noChangeShapeType="1"/>
              </p:cNvSpPr>
              <p:nvPr/>
            </p:nvSpPr>
            <p:spPr bwMode="auto">
              <a:xfrm flipH="1">
                <a:off x="5047" y="1470"/>
                <a:ext cx="24" cy="0"/>
              </a:xfrm>
              <a:prstGeom prst="line">
                <a:avLst/>
              </a:prstGeom>
              <a:noFill/>
              <a:ln w="12700">
                <a:noFill/>
                <a:round/>
                <a:headEnd/>
                <a:tailEnd/>
              </a:ln>
            </p:spPr>
            <p:txBody>
              <a:bodyPr wrap="none" anchor="ctr"/>
              <a:lstStyle/>
              <a:p>
                <a:endParaRPr lang="en-GB"/>
              </a:p>
            </p:txBody>
          </p:sp>
          <p:sp>
            <p:nvSpPr>
              <p:cNvPr id="37179" name="Freeform 144"/>
              <p:cNvSpPr>
                <a:spLocks/>
              </p:cNvSpPr>
              <p:nvPr/>
            </p:nvSpPr>
            <p:spPr bwMode="auto">
              <a:xfrm>
                <a:off x="5034" y="1401"/>
                <a:ext cx="26" cy="70"/>
              </a:xfrm>
              <a:custGeom>
                <a:avLst/>
                <a:gdLst>
                  <a:gd name="T0" fmla="*/ 25 w 26"/>
                  <a:gd name="T1" fmla="*/ 69 h 70"/>
                  <a:gd name="T2" fmla="*/ 23 w 26"/>
                  <a:gd name="T3" fmla="*/ 61 h 70"/>
                  <a:gd name="T4" fmla="*/ 20 w 26"/>
                  <a:gd name="T5" fmla="*/ 53 h 70"/>
                  <a:gd name="T6" fmla="*/ 17 w 26"/>
                  <a:gd name="T7" fmla="*/ 43 h 70"/>
                  <a:gd name="T8" fmla="*/ 12 w 26"/>
                  <a:gd name="T9" fmla="*/ 34 h 70"/>
                  <a:gd name="T10" fmla="*/ 8 w 26"/>
                  <a:gd name="T11" fmla="*/ 24 h 70"/>
                  <a:gd name="T12" fmla="*/ 5 w 26"/>
                  <a:gd name="T13" fmla="*/ 16 h 70"/>
                  <a:gd name="T14" fmla="*/ 2 w 26"/>
                  <a:gd name="T15" fmla="*/ 7 h 70"/>
                  <a:gd name="T16" fmla="*/ 0 w 26"/>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70"/>
                  <a:gd name="T29" fmla="*/ 26 w 26"/>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70">
                    <a:moveTo>
                      <a:pt x="25" y="69"/>
                    </a:moveTo>
                    <a:lnTo>
                      <a:pt x="23" y="61"/>
                    </a:lnTo>
                    <a:lnTo>
                      <a:pt x="20" y="53"/>
                    </a:lnTo>
                    <a:lnTo>
                      <a:pt x="17" y="43"/>
                    </a:lnTo>
                    <a:lnTo>
                      <a:pt x="12" y="34"/>
                    </a:lnTo>
                    <a:lnTo>
                      <a:pt x="8" y="24"/>
                    </a:lnTo>
                    <a:lnTo>
                      <a:pt x="5" y="16"/>
                    </a:lnTo>
                    <a:lnTo>
                      <a:pt x="2" y="7"/>
                    </a:lnTo>
                    <a:lnTo>
                      <a:pt x="0" y="0"/>
                    </a:lnTo>
                  </a:path>
                </a:pathLst>
              </a:custGeom>
              <a:noFill/>
              <a:ln w="25400" cap="rnd">
                <a:solidFill>
                  <a:srgbClr val="B3E2EE"/>
                </a:solidFill>
                <a:round/>
                <a:headEnd/>
                <a:tailEnd/>
              </a:ln>
            </p:spPr>
            <p:txBody>
              <a:bodyPr/>
              <a:lstStyle/>
              <a:p>
                <a:endParaRPr lang="en-US"/>
              </a:p>
            </p:txBody>
          </p:sp>
          <p:sp>
            <p:nvSpPr>
              <p:cNvPr id="37180" name="Line 145"/>
              <p:cNvSpPr>
                <a:spLocks noChangeShapeType="1"/>
              </p:cNvSpPr>
              <p:nvPr/>
            </p:nvSpPr>
            <p:spPr bwMode="auto">
              <a:xfrm>
                <a:off x="5047" y="1470"/>
                <a:ext cx="24" cy="0"/>
              </a:xfrm>
              <a:prstGeom prst="line">
                <a:avLst/>
              </a:prstGeom>
              <a:noFill/>
              <a:ln w="12700">
                <a:noFill/>
                <a:round/>
                <a:headEnd/>
                <a:tailEnd/>
              </a:ln>
            </p:spPr>
            <p:txBody>
              <a:bodyPr wrap="none" anchor="ctr"/>
              <a:lstStyle/>
              <a:p>
                <a:endParaRPr lang="en-GB"/>
              </a:p>
            </p:txBody>
          </p:sp>
          <p:sp>
            <p:nvSpPr>
              <p:cNvPr id="37181" name="Line 146"/>
              <p:cNvSpPr>
                <a:spLocks noChangeShapeType="1"/>
              </p:cNvSpPr>
              <p:nvPr/>
            </p:nvSpPr>
            <p:spPr bwMode="auto">
              <a:xfrm flipH="1">
                <a:off x="5024" y="1401"/>
                <a:ext cx="26" cy="0"/>
              </a:xfrm>
              <a:prstGeom prst="line">
                <a:avLst/>
              </a:prstGeom>
              <a:noFill/>
              <a:ln w="12700">
                <a:noFill/>
                <a:round/>
                <a:headEnd/>
                <a:tailEnd/>
              </a:ln>
            </p:spPr>
            <p:txBody>
              <a:bodyPr wrap="none" anchor="ctr"/>
              <a:lstStyle/>
              <a:p>
                <a:endParaRPr lang="en-GB"/>
              </a:p>
            </p:txBody>
          </p:sp>
          <p:sp>
            <p:nvSpPr>
              <p:cNvPr id="37182" name="Freeform 147"/>
              <p:cNvSpPr>
                <a:spLocks/>
              </p:cNvSpPr>
              <p:nvPr/>
            </p:nvSpPr>
            <p:spPr bwMode="auto">
              <a:xfrm>
                <a:off x="4912" y="1488"/>
                <a:ext cx="323" cy="66"/>
              </a:xfrm>
              <a:custGeom>
                <a:avLst/>
                <a:gdLst>
                  <a:gd name="T0" fmla="*/ 158 w 323"/>
                  <a:gd name="T1" fmla="*/ 0 h 66"/>
                  <a:gd name="T2" fmla="*/ 190 w 323"/>
                  <a:gd name="T3" fmla="*/ 1 h 66"/>
                  <a:gd name="T4" fmla="*/ 221 w 323"/>
                  <a:gd name="T5" fmla="*/ 2 h 66"/>
                  <a:gd name="T6" fmla="*/ 249 w 323"/>
                  <a:gd name="T7" fmla="*/ 5 h 66"/>
                  <a:gd name="T8" fmla="*/ 272 w 323"/>
                  <a:gd name="T9" fmla="*/ 8 h 66"/>
                  <a:gd name="T10" fmla="*/ 293 w 323"/>
                  <a:gd name="T11" fmla="*/ 13 h 66"/>
                  <a:gd name="T12" fmla="*/ 307 w 323"/>
                  <a:gd name="T13" fmla="*/ 19 h 66"/>
                  <a:gd name="T14" fmla="*/ 318 w 323"/>
                  <a:gd name="T15" fmla="*/ 24 h 66"/>
                  <a:gd name="T16" fmla="*/ 322 w 323"/>
                  <a:gd name="T17" fmla="*/ 31 h 66"/>
                  <a:gd name="T18" fmla="*/ 319 w 323"/>
                  <a:gd name="T19" fmla="*/ 37 h 66"/>
                  <a:gd name="T20" fmla="*/ 309 w 323"/>
                  <a:gd name="T21" fmla="*/ 44 h 66"/>
                  <a:gd name="T22" fmla="*/ 296 w 323"/>
                  <a:gd name="T23" fmla="*/ 50 h 66"/>
                  <a:gd name="T24" fmla="*/ 275 w 323"/>
                  <a:gd name="T25" fmla="*/ 55 h 66"/>
                  <a:gd name="T26" fmla="*/ 252 w 323"/>
                  <a:gd name="T27" fmla="*/ 58 h 66"/>
                  <a:gd name="T28" fmla="*/ 225 w 323"/>
                  <a:gd name="T29" fmla="*/ 62 h 66"/>
                  <a:gd name="T30" fmla="*/ 195 w 323"/>
                  <a:gd name="T31" fmla="*/ 64 h 66"/>
                  <a:gd name="T32" fmla="*/ 162 w 323"/>
                  <a:gd name="T33" fmla="*/ 65 h 66"/>
                  <a:gd name="T34" fmla="*/ 130 w 323"/>
                  <a:gd name="T35" fmla="*/ 64 h 66"/>
                  <a:gd name="T36" fmla="*/ 100 w 323"/>
                  <a:gd name="T37" fmla="*/ 63 h 66"/>
                  <a:gd name="T38" fmla="*/ 72 w 323"/>
                  <a:gd name="T39" fmla="*/ 60 h 66"/>
                  <a:gd name="T40" fmla="*/ 48 w 323"/>
                  <a:gd name="T41" fmla="*/ 56 h 66"/>
                  <a:gd name="T42" fmla="*/ 28 w 323"/>
                  <a:gd name="T43" fmla="*/ 52 h 66"/>
                  <a:gd name="T44" fmla="*/ 13 w 323"/>
                  <a:gd name="T45" fmla="*/ 46 h 66"/>
                  <a:gd name="T46" fmla="*/ 3 w 323"/>
                  <a:gd name="T47" fmla="*/ 40 h 66"/>
                  <a:gd name="T48" fmla="*/ 0 w 323"/>
                  <a:gd name="T49" fmla="*/ 34 h 66"/>
                  <a:gd name="T50" fmla="*/ 3 w 323"/>
                  <a:gd name="T51" fmla="*/ 28 h 66"/>
                  <a:gd name="T52" fmla="*/ 12 w 323"/>
                  <a:gd name="T53" fmla="*/ 21 h 66"/>
                  <a:gd name="T54" fmla="*/ 26 w 323"/>
                  <a:gd name="T55" fmla="*/ 15 h 66"/>
                  <a:gd name="T56" fmla="*/ 45 w 323"/>
                  <a:gd name="T57" fmla="*/ 10 h 66"/>
                  <a:gd name="T58" fmla="*/ 69 w 323"/>
                  <a:gd name="T59" fmla="*/ 6 h 66"/>
                  <a:gd name="T60" fmla="*/ 97 w 323"/>
                  <a:gd name="T61" fmla="*/ 3 h 66"/>
                  <a:gd name="T62" fmla="*/ 126 w 323"/>
                  <a:gd name="T63" fmla="*/ 1 h 66"/>
                  <a:gd name="T64" fmla="*/ 158 w 323"/>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66"/>
                  <a:gd name="T101" fmla="*/ 323 w 323"/>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66">
                    <a:moveTo>
                      <a:pt x="158" y="0"/>
                    </a:moveTo>
                    <a:lnTo>
                      <a:pt x="190" y="1"/>
                    </a:lnTo>
                    <a:lnTo>
                      <a:pt x="221" y="2"/>
                    </a:lnTo>
                    <a:lnTo>
                      <a:pt x="249" y="5"/>
                    </a:lnTo>
                    <a:lnTo>
                      <a:pt x="272" y="8"/>
                    </a:lnTo>
                    <a:lnTo>
                      <a:pt x="293" y="13"/>
                    </a:lnTo>
                    <a:lnTo>
                      <a:pt x="307" y="19"/>
                    </a:lnTo>
                    <a:lnTo>
                      <a:pt x="318" y="24"/>
                    </a:lnTo>
                    <a:lnTo>
                      <a:pt x="322" y="31"/>
                    </a:lnTo>
                    <a:lnTo>
                      <a:pt x="319" y="37"/>
                    </a:lnTo>
                    <a:lnTo>
                      <a:pt x="309" y="44"/>
                    </a:lnTo>
                    <a:lnTo>
                      <a:pt x="296" y="50"/>
                    </a:lnTo>
                    <a:lnTo>
                      <a:pt x="275" y="55"/>
                    </a:lnTo>
                    <a:lnTo>
                      <a:pt x="252" y="58"/>
                    </a:lnTo>
                    <a:lnTo>
                      <a:pt x="225" y="62"/>
                    </a:lnTo>
                    <a:lnTo>
                      <a:pt x="195" y="64"/>
                    </a:lnTo>
                    <a:lnTo>
                      <a:pt x="162" y="65"/>
                    </a:lnTo>
                    <a:lnTo>
                      <a:pt x="130" y="64"/>
                    </a:lnTo>
                    <a:lnTo>
                      <a:pt x="100" y="63"/>
                    </a:lnTo>
                    <a:lnTo>
                      <a:pt x="72" y="60"/>
                    </a:lnTo>
                    <a:lnTo>
                      <a:pt x="48" y="56"/>
                    </a:lnTo>
                    <a:lnTo>
                      <a:pt x="28" y="52"/>
                    </a:lnTo>
                    <a:lnTo>
                      <a:pt x="13" y="46"/>
                    </a:lnTo>
                    <a:lnTo>
                      <a:pt x="3" y="40"/>
                    </a:lnTo>
                    <a:lnTo>
                      <a:pt x="0" y="34"/>
                    </a:lnTo>
                    <a:lnTo>
                      <a:pt x="3" y="28"/>
                    </a:lnTo>
                    <a:lnTo>
                      <a:pt x="12" y="21"/>
                    </a:lnTo>
                    <a:lnTo>
                      <a:pt x="26" y="15"/>
                    </a:lnTo>
                    <a:lnTo>
                      <a:pt x="45" y="10"/>
                    </a:lnTo>
                    <a:lnTo>
                      <a:pt x="69" y="6"/>
                    </a:lnTo>
                    <a:lnTo>
                      <a:pt x="97" y="3"/>
                    </a:lnTo>
                    <a:lnTo>
                      <a:pt x="126" y="1"/>
                    </a:lnTo>
                    <a:lnTo>
                      <a:pt x="158" y="0"/>
                    </a:lnTo>
                  </a:path>
                </a:pathLst>
              </a:custGeom>
              <a:solidFill>
                <a:srgbClr val="CCECF4"/>
              </a:solidFill>
              <a:ln w="12700" cap="rnd">
                <a:noFill/>
                <a:round/>
                <a:headEnd/>
                <a:tailEnd/>
              </a:ln>
            </p:spPr>
            <p:txBody>
              <a:bodyPr/>
              <a:lstStyle/>
              <a:p>
                <a:endParaRPr lang="en-US"/>
              </a:p>
            </p:txBody>
          </p:sp>
          <p:sp>
            <p:nvSpPr>
              <p:cNvPr id="37183" name="Freeform 148"/>
              <p:cNvSpPr>
                <a:spLocks/>
              </p:cNvSpPr>
              <p:nvPr/>
            </p:nvSpPr>
            <p:spPr bwMode="auto">
              <a:xfrm>
                <a:off x="4865" y="1452"/>
                <a:ext cx="20" cy="57"/>
              </a:xfrm>
              <a:custGeom>
                <a:avLst/>
                <a:gdLst>
                  <a:gd name="T0" fmla="*/ 0 w 20"/>
                  <a:gd name="T1" fmla="*/ 56 h 57"/>
                  <a:gd name="T2" fmla="*/ 2 w 20"/>
                  <a:gd name="T3" fmla="*/ 54 h 57"/>
                  <a:gd name="T4" fmla="*/ 6 w 20"/>
                  <a:gd name="T5" fmla="*/ 49 h 57"/>
                  <a:gd name="T6" fmla="*/ 11 w 20"/>
                  <a:gd name="T7" fmla="*/ 42 h 57"/>
                  <a:gd name="T8" fmla="*/ 16 w 20"/>
                  <a:gd name="T9" fmla="*/ 34 h 57"/>
                  <a:gd name="T10" fmla="*/ 19 w 20"/>
                  <a:gd name="T11" fmla="*/ 25 h 57"/>
                  <a:gd name="T12" fmla="*/ 19 w 20"/>
                  <a:gd name="T13" fmla="*/ 15 h 57"/>
                  <a:gd name="T14" fmla="*/ 14 w 20"/>
                  <a:gd name="T15" fmla="*/ 7 h 57"/>
                  <a:gd name="T16" fmla="*/ 3 w 20"/>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7"/>
                  <a:gd name="T29" fmla="*/ 20 w 20"/>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7">
                    <a:moveTo>
                      <a:pt x="0" y="56"/>
                    </a:moveTo>
                    <a:lnTo>
                      <a:pt x="2" y="54"/>
                    </a:lnTo>
                    <a:lnTo>
                      <a:pt x="6" y="49"/>
                    </a:lnTo>
                    <a:lnTo>
                      <a:pt x="11" y="42"/>
                    </a:lnTo>
                    <a:lnTo>
                      <a:pt x="16" y="34"/>
                    </a:lnTo>
                    <a:lnTo>
                      <a:pt x="19" y="25"/>
                    </a:lnTo>
                    <a:lnTo>
                      <a:pt x="19" y="15"/>
                    </a:lnTo>
                    <a:lnTo>
                      <a:pt x="14" y="7"/>
                    </a:lnTo>
                    <a:lnTo>
                      <a:pt x="3" y="0"/>
                    </a:lnTo>
                  </a:path>
                </a:pathLst>
              </a:custGeom>
              <a:noFill/>
              <a:ln w="25400" cap="rnd">
                <a:solidFill>
                  <a:srgbClr val="B3E2EE"/>
                </a:solidFill>
                <a:round/>
                <a:headEnd/>
                <a:tailEnd/>
              </a:ln>
            </p:spPr>
            <p:txBody>
              <a:bodyPr/>
              <a:lstStyle/>
              <a:p>
                <a:endParaRPr lang="en-US"/>
              </a:p>
            </p:txBody>
          </p:sp>
          <p:sp>
            <p:nvSpPr>
              <p:cNvPr id="37184" name="Line 149"/>
              <p:cNvSpPr>
                <a:spLocks noChangeShapeType="1"/>
              </p:cNvSpPr>
              <p:nvPr/>
            </p:nvSpPr>
            <p:spPr bwMode="auto">
              <a:xfrm>
                <a:off x="4853" y="1506"/>
                <a:ext cx="28" cy="2"/>
              </a:xfrm>
              <a:prstGeom prst="line">
                <a:avLst/>
              </a:prstGeom>
              <a:noFill/>
              <a:ln w="12700">
                <a:noFill/>
                <a:round/>
                <a:headEnd/>
                <a:tailEnd/>
              </a:ln>
            </p:spPr>
            <p:txBody>
              <a:bodyPr wrap="none" anchor="ctr"/>
              <a:lstStyle/>
              <a:p>
                <a:endParaRPr lang="en-GB"/>
              </a:p>
            </p:txBody>
          </p:sp>
          <p:sp>
            <p:nvSpPr>
              <p:cNvPr id="37185" name="Line 150"/>
              <p:cNvSpPr>
                <a:spLocks noChangeShapeType="1"/>
              </p:cNvSpPr>
              <p:nvPr/>
            </p:nvSpPr>
            <p:spPr bwMode="auto">
              <a:xfrm flipH="1">
                <a:off x="4861" y="1449"/>
                <a:ext cx="20" cy="5"/>
              </a:xfrm>
              <a:prstGeom prst="line">
                <a:avLst/>
              </a:prstGeom>
              <a:noFill/>
              <a:ln w="12700">
                <a:noFill/>
                <a:round/>
                <a:headEnd/>
                <a:tailEnd/>
              </a:ln>
            </p:spPr>
            <p:txBody>
              <a:bodyPr wrap="none" anchor="ctr"/>
              <a:lstStyle/>
              <a:p>
                <a:endParaRPr lang="en-GB"/>
              </a:p>
            </p:txBody>
          </p:sp>
          <p:sp>
            <p:nvSpPr>
              <p:cNvPr id="37186" name="Freeform 151"/>
              <p:cNvSpPr>
                <a:spLocks/>
              </p:cNvSpPr>
              <p:nvPr/>
            </p:nvSpPr>
            <p:spPr bwMode="auto">
              <a:xfrm>
                <a:off x="4810" y="1400"/>
                <a:ext cx="60" cy="53"/>
              </a:xfrm>
              <a:custGeom>
                <a:avLst/>
                <a:gdLst>
                  <a:gd name="T0" fmla="*/ 59 w 60"/>
                  <a:gd name="T1" fmla="*/ 52 h 53"/>
                  <a:gd name="T2" fmla="*/ 45 w 60"/>
                  <a:gd name="T3" fmla="*/ 45 h 53"/>
                  <a:gd name="T4" fmla="*/ 35 w 60"/>
                  <a:gd name="T5" fmla="*/ 37 h 53"/>
                  <a:gd name="T6" fmla="*/ 24 w 60"/>
                  <a:gd name="T7" fmla="*/ 29 h 53"/>
                  <a:gd name="T8" fmla="*/ 17 w 60"/>
                  <a:gd name="T9" fmla="*/ 20 h 53"/>
                  <a:gd name="T10" fmla="*/ 9 w 60"/>
                  <a:gd name="T11" fmla="*/ 12 h 53"/>
                  <a:gd name="T12" fmla="*/ 5 w 60"/>
                  <a:gd name="T13" fmla="*/ 6 h 53"/>
                  <a:gd name="T14" fmla="*/ 2 w 60"/>
                  <a:gd name="T15" fmla="*/ 2 h 53"/>
                  <a:gd name="T16" fmla="*/ 0 w 6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53"/>
                  <a:gd name="T29" fmla="*/ 60 w 6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53">
                    <a:moveTo>
                      <a:pt x="59" y="52"/>
                    </a:moveTo>
                    <a:lnTo>
                      <a:pt x="45" y="45"/>
                    </a:lnTo>
                    <a:lnTo>
                      <a:pt x="35" y="37"/>
                    </a:lnTo>
                    <a:lnTo>
                      <a:pt x="24" y="29"/>
                    </a:lnTo>
                    <a:lnTo>
                      <a:pt x="17" y="20"/>
                    </a:lnTo>
                    <a:lnTo>
                      <a:pt x="9" y="12"/>
                    </a:lnTo>
                    <a:lnTo>
                      <a:pt x="5" y="6"/>
                    </a:lnTo>
                    <a:lnTo>
                      <a:pt x="2" y="2"/>
                    </a:lnTo>
                    <a:lnTo>
                      <a:pt x="0" y="0"/>
                    </a:lnTo>
                  </a:path>
                </a:pathLst>
              </a:custGeom>
              <a:noFill/>
              <a:ln w="25400" cap="rnd">
                <a:solidFill>
                  <a:srgbClr val="B3E2EE"/>
                </a:solidFill>
                <a:round/>
                <a:headEnd/>
                <a:tailEnd/>
              </a:ln>
            </p:spPr>
            <p:txBody>
              <a:bodyPr/>
              <a:lstStyle/>
              <a:p>
                <a:endParaRPr lang="en-US"/>
              </a:p>
            </p:txBody>
          </p:sp>
          <p:sp>
            <p:nvSpPr>
              <p:cNvPr id="37187" name="Line 152"/>
              <p:cNvSpPr>
                <a:spLocks noChangeShapeType="1"/>
              </p:cNvSpPr>
              <p:nvPr/>
            </p:nvSpPr>
            <p:spPr bwMode="auto">
              <a:xfrm flipV="1">
                <a:off x="4861" y="1448"/>
                <a:ext cx="20" cy="6"/>
              </a:xfrm>
              <a:prstGeom prst="line">
                <a:avLst/>
              </a:prstGeom>
              <a:noFill/>
              <a:ln w="12700">
                <a:noFill/>
                <a:round/>
                <a:headEnd/>
                <a:tailEnd/>
              </a:ln>
            </p:spPr>
            <p:txBody>
              <a:bodyPr wrap="none" anchor="ctr"/>
              <a:lstStyle/>
              <a:p>
                <a:endParaRPr lang="en-GB"/>
              </a:p>
            </p:txBody>
          </p:sp>
          <p:sp>
            <p:nvSpPr>
              <p:cNvPr id="37188" name="Line 153"/>
              <p:cNvSpPr>
                <a:spLocks noChangeShapeType="1"/>
              </p:cNvSpPr>
              <p:nvPr/>
            </p:nvSpPr>
            <p:spPr bwMode="auto">
              <a:xfrm flipH="1">
                <a:off x="4800" y="1399"/>
                <a:ext cx="24" cy="2"/>
              </a:xfrm>
              <a:prstGeom prst="line">
                <a:avLst/>
              </a:prstGeom>
              <a:noFill/>
              <a:ln w="12700">
                <a:noFill/>
                <a:round/>
                <a:headEnd/>
                <a:tailEnd/>
              </a:ln>
            </p:spPr>
            <p:txBody>
              <a:bodyPr wrap="none" anchor="ctr"/>
              <a:lstStyle/>
              <a:p>
                <a:endParaRPr lang="en-GB"/>
              </a:p>
            </p:txBody>
          </p:sp>
          <p:sp>
            <p:nvSpPr>
              <p:cNvPr id="37189" name="Freeform 154"/>
              <p:cNvSpPr>
                <a:spLocks/>
              </p:cNvSpPr>
              <p:nvPr/>
            </p:nvSpPr>
            <p:spPr bwMode="auto">
              <a:xfrm>
                <a:off x="4929" y="1472"/>
                <a:ext cx="25" cy="32"/>
              </a:xfrm>
              <a:custGeom>
                <a:avLst/>
                <a:gdLst>
                  <a:gd name="T0" fmla="*/ 24 w 25"/>
                  <a:gd name="T1" fmla="*/ 31 h 32"/>
                  <a:gd name="T2" fmla="*/ 23 w 25"/>
                  <a:gd name="T3" fmla="*/ 29 h 32"/>
                  <a:gd name="T4" fmla="*/ 20 w 25"/>
                  <a:gd name="T5" fmla="*/ 26 h 32"/>
                  <a:gd name="T6" fmla="*/ 17 w 25"/>
                  <a:gd name="T7" fmla="*/ 23 h 32"/>
                  <a:gd name="T8" fmla="*/ 12 w 25"/>
                  <a:gd name="T9" fmla="*/ 21 h 32"/>
                  <a:gd name="T10" fmla="*/ 9 w 25"/>
                  <a:gd name="T11" fmla="*/ 17 h 32"/>
                  <a:gd name="T12" fmla="*/ 5 w 25"/>
                  <a:gd name="T13" fmla="*/ 13 h 32"/>
                  <a:gd name="T14" fmla="*/ 2 w 25"/>
                  <a:gd name="T15" fmla="*/ 7 h 32"/>
                  <a:gd name="T16" fmla="*/ 0 w 2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2"/>
                  <a:gd name="T29" fmla="*/ 25 w 2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2">
                    <a:moveTo>
                      <a:pt x="24" y="31"/>
                    </a:moveTo>
                    <a:lnTo>
                      <a:pt x="23" y="29"/>
                    </a:lnTo>
                    <a:lnTo>
                      <a:pt x="20" y="26"/>
                    </a:lnTo>
                    <a:lnTo>
                      <a:pt x="17" y="23"/>
                    </a:lnTo>
                    <a:lnTo>
                      <a:pt x="12" y="21"/>
                    </a:lnTo>
                    <a:lnTo>
                      <a:pt x="9" y="17"/>
                    </a:lnTo>
                    <a:lnTo>
                      <a:pt x="5" y="13"/>
                    </a:lnTo>
                    <a:lnTo>
                      <a:pt x="2" y="7"/>
                    </a:lnTo>
                    <a:lnTo>
                      <a:pt x="0" y="0"/>
                    </a:lnTo>
                  </a:path>
                </a:pathLst>
              </a:custGeom>
              <a:noFill/>
              <a:ln w="25400" cap="rnd">
                <a:solidFill>
                  <a:srgbClr val="B3E2EE"/>
                </a:solidFill>
                <a:round/>
                <a:headEnd/>
                <a:tailEnd/>
              </a:ln>
            </p:spPr>
            <p:txBody>
              <a:bodyPr/>
              <a:lstStyle/>
              <a:p>
                <a:endParaRPr lang="en-US"/>
              </a:p>
            </p:txBody>
          </p:sp>
          <p:sp>
            <p:nvSpPr>
              <p:cNvPr id="37190" name="Line 155"/>
              <p:cNvSpPr>
                <a:spLocks noChangeShapeType="1"/>
              </p:cNvSpPr>
              <p:nvPr/>
            </p:nvSpPr>
            <p:spPr bwMode="auto">
              <a:xfrm flipV="1">
                <a:off x="4940" y="1501"/>
                <a:ext cx="25" cy="3"/>
              </a:xfrm>
              <a:prstGeom prst="line">
                <a:avLst/>
              </a:prstGeom>
              <a:noFill/>
              <a:ln w="12700">
                <a:noFill/>
                <a:round/>
                <a:headEnd/>
                <a:tailEnd/>
              </a:ln>
            </p:spPr>
            <p:txBody>
              <a:bodyPr wrap="none" anchor="ctr"/>
              <a:lstStyle/>
              <a:p>
                <a:endParaRPr lang="en-GB"/>
              </a:p>
            </p:txBody>
          </p:sp>
          <p:sp>
            <p:nvSpPr>
              <p:cNvPr id="37191" name="Line 156"/>
              <p:cNvSpPr>
                <a:spLocks noChangeShapeType="1"/>
              </p:cNvSpPr>
              <p:nvPr/>
            </p:nvSpPr>
            <p:spPr bwMode="auto">
              <a:xfrm flipH="1">
                <a:off x="4913" y="1470"/>
                <a:ext cx="27" cy="3"/>
              </a:xfrm>
              <a:prstGeom prst="line">
                <a:avLst/>
              </a:prstGeom>
              <a:noFill/>
              <a:ln w="12700">
                <a:noFill/>
                <a:round/>
                <a:headEnd/>
                <a:tailEnd/>
              </a:ln>
            </p:spPr>
            <p:txBody>
              <a:bodyPr wrap="none" anchor="ctr"/>
              <a:lstStyle/>
              <a:p>
                <a:endParaRPr lang="en-GB"/>
              </a:p>
            </p:txBody>
          </p:sp>
          <p:sp>
            <p:nvSpPr>
              <p:cNvPr id="37192" name="Freeform 157"/>
              <p:cNvSpPr>
                <a:spLocks/>
              </p:cNvSpPr>
              <p:nvPr/>
            </p:nvSpPr>
            <p:spPr bwMode="auto">
              <a:xfrm>
                <a:off x="4904" y="1404"/>
                <a:ext cx="26" cy="69"/>
              </a:xfrm>
              <a:custGeom>
                <a:avLst/>
                <a:gdLst>
                  <a:gd name="T0" fmla="*/ 25 w 26"/>
                  <a:gd name="T1" fmla="*/ 68 h 69"/>
                  <a:gd name="T2" fmla="*/ 23 w 26"/>
                  <a:gd name="T3" fmla="*/ 61 h 69"/>
                  <a:gd name="T4" fmla="*/ 20 w 26"/>
                  <a:gd name="T5" fmla="*/ 51 h 69"/>
                  <a:gd name="T6" fmla="*/ 15 w 26"/>
                  <a:gd name="T7" fmla="*/ 42 h 69"/>
                  <a:gd name="T8" fmla="*/ 12 w 26"/>
                  <a:gd name="T9" fmla="*/ 33 h 69"/>
                  <a:gd name="T10" fmla="*/ 8 w 26"/>
                  <a:gd name="T11" fmla="*/ 24 h 69"/>
                  <a:gd name="T12" fmla="*/ 5 w 26"/>
                  <a:gd name="T13" fmla="*/ 15 h 69"/>
                  <a:gd name="T14" fmla="*/ 2 w 26"/>
                  <a:gd name="T15" fmla="*/ 7 h 69"/>
                  <a:gd name="T16" fmla="*/ 0 w 26"/>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69"/>
                  <a:gd name="T29" fmla="*/ 26 w 26"/>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69">
                    <a:moveTo>
                      <a:pt x="25" y="68"/>
                    </a:moveTo>
                    <a:lnTo>
                      <a:pt x="23" y="61"/>
                    </a:lnTo>
                    <a:lnTo>
                      <a:pt x="20" y="51"/>
                    </a:lnTo>
                    <a:lnTo>
                      <a:pt x="15" y="42"/>
                    </a:lnTo>
                    <a:lnTo>
                      <a:pt x="12" y="33"/>
                    </a:lnTo>
                    <a:lnTo>
                      <a:pt x="8" y="24"/>
                    </a:lnTo>
                    <a:lnTo>
                      <a:pt x="5" y="15"/>
                    </a:lnTo>
                    <a:lnTo>
                      <a:pt x="2" y="7"/>
                    </a:lnTo>
                    <a:lnTo>
                      <a:pt x="0" y="0"/>
                    </a:lnTo>
                  </a:path>
                </a:pathLst>
              </a:custGeom>
              <a:noFill/>
              <a:ln w="25400" cap="rnd">
                <a:solidFill>
                  <a:srgbClr val="B3E2EE"/>
                </a:solidFill>
                <a:round/>
                <a:headEnd/>
                <a:tailEnd/>
              </a:ln>
            </p:spPr>
            <p:txBody>
              <a:bodyPr/>
              <a:lstStyle/>
              <a:p>
                <a:endParaRPr lang="en-US"/>
              </a:p>
            </p:txBody>
          </p:sp>
          <p:sp>
            <p:nvSpPr>
              <p:cNvPr id="37193" name="Line 158"/>
              <p:cNvSpPr>
                <a:spLocks noChangeShapeType="1"/>
              </p:cNvSpPr>
              <p:nvPr/>
            </p:nvSpPr>
            <p:spPr bwMode="auto">
              <a:xfrm flipV="1">
                <a:off x="4913" y="1470"/>
                <a:ext cx="27" cy="3"/>
              </a:xfrm>
              <a:prstGeom prst="line">
                <a:avLst/>
              </a:prstGeom>
              <a:noFill/>
              <a:ln w="12700">
                <a:noFill/>
                <a:round/>
                <a:headEnd/>
                <a:tailEnd/>
              </a:ln>
            </p:spPr>
            <p:txBody>
              <a:bodyPr wrap="none" anchor="ctr"/>
              <a:lstStyle/>
              <a:p>
                <a:endParaRPr lang="en-GB"/>
              </a:p>
            </p:txBody>
          </p:sp>
          <p:sp>
            <p:nvSpPr>
              <p:cNvPr id="37194" name="Line 159"/>
              <p:cNvSpPr>
                <a:spLocks noChangeShapeType="1"/>
              </p:cNvSpPr>
              <p:nvPr/>
            </p:nvSpPr>
            <p:spPr bwMode="auto">
              <a:xfrm flipH="1">
                <a:off x="4893" y="1404"/>
                <a:ext cx="21" cy="1"/>
              </a:xfrm>
              <a:prstGeom prst="line">
                <a:avLst/>
              </a:prstGeom>
              <a:noFill/>
              <a:ln w="12700">
                <a:noFill/>
                <a:round/>
                <a:headEnd/>
                <a:tailEnd/>
              </a:ln>
            </p:spPr>
            <p:txBody>
              <a:bodyPr wrap="none" anchor="ctr"/>
              <a:lstStyle/>
              <a:p>
                <a:endParaRPr lang="en-GB"/>
              </a:p>
            </p:txBody>
          </p:sp>
          <p:sp>
            <p:nvSpPr>
              <p:cNvPr id="37195" name="Freeform 160"/>
              <p:cNvSpPr>
                <a:spLocks/>
              </p:cNvSpPr>
              <p:nvPr/>
            </p:nvSpPr>
            <p:spPr bwMode="auto">
              <a:xfrm>
                <a:off x="4779" y="1492"/>
                <a:ext cx="322" cy="65"/>
              </a:xfrm>
              <a:custGeom>
                <a:avLst/>
                <a:gdLst>
                  <a:gd name="T0" fmla="*/ 159 w 322"/>
                  <a:gd name="T1" fmla="*/ 0 h 65"/>
                  <a:gd name="T2" fmla="*/ 191 w 322"/>
                  <a:gd name="T3" fmla="*/ 1 h 65"/>
                  <a:gd name="T4" fmla="*/ 222 w 322"/>
                  <a:gd name="T5" fmla="*/ 2 h 65"/>
                  <a:gd name="T6" fmla="*/ 250 w 322"/>
                  <a:gd name="T7" fmla="*/ 5 h 65"/>
                  <a:gd name="T8" fmla="*/ 273 w 322"/>
                  <a:gd name="T9" fmla="*/ 8 h 65"/>
                  <a:gd name="T10" fmla="*/ 293 w 322"/>
                  <a:gd name="T11" fmla="*/ 13 h 65"/>
                  <a:gd name="T12" fmla="*/ 308 w 322"/>
                  <a:gd name="T13" fmla="*/ 18 h 65"/>
                  <a:gd name="T14" fmla="*/ 318 w 322"/>
                  <a:gd name="T15" fmla="*/ 24 h 65"/>
                  <a:gd name="T16" fmla="*/ 321 w 322"/>
                  <a:gd name="T17" fmla="*/ 30 h 65"/>
                  <a:gd name="T18" fmla="*/ 318 w 322"/>
                  <a:gd name="T19" fmla="*/ 37 h 65"/>
                  <a:gd name="T20" fmla="*/ 309 w 322"/>
                  <a:gd name="T21" fmla="*/ 43 h 65"/>
                  <a:gd name="T22" fmla="*/ 295 w 322"/>
                  <a:gd name="T23" fmla="*/ 49 h 65"/>
                  <a:gd name="T24" fmla="*/ 276 w 322"/>
                  <a:gd name="T25" fmla="*/ 54 h 65"/>
                  <a:gd name="T26" fmla="*/ 252 w 322"/>
                  <a:gd name="T27" fmla="*/ 57 h 65"/>
                  <a:gd name="T28" fmla="*/ 225 w 322"/>
                  <a:gd name="T29" fmla="*/ 61 h 65"/>
                  <a:gd name="T30" fmla="*/ 196 w 322"/>
                  <a:gd name="T31" fmla="*/ 63 h 65"/>
                  <a:gd name="T32" fmla="*/ 163 w 322"/>
                  <a:gd name="T33" fmla="*/ 64 h 65"/>
                  <a:gd name="T34" fmla="*/ 130 w 322"/>
                  <a:gd name="T35" fmla="*/ 63 h 65"/>
                  <a:gd name="T36" fmla="*/ 101 w 322"/>
                  <a:gd name="T37" fmla="*/ 62 h 65"/>
                  <a:gd name="T38" fmla="*/ 73 w 322"/>
                  <a:gd name="T39" fmla="*/ 59 h 65"/>
                  <a:gd name="T40" fmla="*/ 48 w 322"/>
                  <a:gd name="T41" fmla="*/ 55 h 65"/>
                  <a:gd name="T42" fmla="*/ 29 w 322"/>
                  <a:gd name="T43" fmla="*/ 51 h 65"/>
                  <a:gd name="T44" fmla="*/ 13 w 322"/>
                  <a:gd name="T45" fmla="*/ 46 h 65"/>
                  <a:gd name="T46" fmla="*/ 4 w 322"/>
                  <a:gd name="T47" fmla="*/ 40 h 65"/>
                  <a:gd name="T48" fmla="*/ 0 w 322"/>
                  <a:gd name="T49" fmla="*/ 33 h 65"/>
                  <a:gd name="T50" fmla="*/ 3 w 322"/>
                  <a:gd name="T51" fmla="*/ 27 h 65"/>
                  <a:gd name="T52" fmla="*/ 12 w 322"/>
                  <a:gd name="T53" fmla="*/ 21 h 65"/>
                  <a:gd name="T54" fmla="*/ 26 w 322"/>
                  <a:gd name="T55" fmla="*/ 15 h 65"/>
                  <a:gd name="T56" fmla="*/ 45 w 322"/>
                  <a:gd name="T57" fmla="*/ 10 h 65"/>
                  <a:gd name="T58" fmla="*/ 70 w 322"/>
                  <a:gd name="T59" fmla="*/ 7 h 65"/>
                  <a:gd name="T60" fmla="*/ 96 w 322"/>
                  <a:gd name="T61" fmla="*/ 3 h 65"/>
                  <a:gd name="T62" fmla="*/ 127 w 322"/>
                  <a:gd name="T63" fmla="*/ 1 h 65"/>
                  <a:gd name="T64" fmla="*/ 159 w 322"/>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65"/>
                  <a:gd name="T101" fmla="*/ 322 w 322"/>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65">
                    <a:moveTo>
                      <a:pt x="159" y="0"/>
                    </a:moveTo>
                    <a:lnTo>
                      <a:pt x="191" y="1"/>
                    </a:lnTo>
                    <a:lnTo>
                      <a:pt x="222" y="2"/>
                    </a:lnTo>
                    <a:lnTo>
                      <a:pt x="250" y="5"/>
                    </a:lnTo>
                    <a:lnTo>
                      <a:pt x="273" y="8"/>
                    </a:lnTo>
                    <a:lnTo>
                      <a:pt x="293" y="13"/>
                    </a:lnTo>
                    <a:lnTo>
                      <a:pt x="308" y="18"/>
                    </a:lnTo>
                    <a:lnTo>
                      <a:pt x="318" y="24"/>
                    </a:lnTo>
                    <a:lnTo>
                      <a:pt x="321" y="30"/>
                    </a:lnTo>
                    <a:lnTo>
                      <a:pt x="318" y="37"/>
                    </a:lnTo>
                    <a:lnTo>
                      <a:pt x="309" y="43"/>
                    </a:lnTo>
                    <a:lnTo>
                      <a:pt x="295" y="49"/>
                    </a:lnTo>
                    <a:lnTo>
                      <a:pt x="276" y="54"/>
                    </a:lnTo>
                    <a:lnTo>
                      <a:pt x="252" y="57"/>
                    </a:lnTo>
                    <a:lnTo>
                      <a:pt x="225" y="61"/>
                    </a:lnTo>
                    <a:lnTo>
                      <a:pt x="196" y="63"/>
                    </a:lnTo>
                    <a:lnTo>
                      <a:pt x="163" y="64"/>
                    </a:lnTo>
                    <a:lnTo>
                      <a:pt x="130" y="63"/>
                    </a:lnTo>
                    <a:lnTo>
                      <a:pt x="101" y="62"/>
                    </a:lnTo>
                    <a:lnTo>
                      <a:pt x="73" y="59"/>
                    </a:lnTo>
                    <a:lnTo>
                      <a:pt x="48" y="55"/>
                    </a:lnTo>
                    <a:lnTo>
                      <a:pt x="29" y="51"/>
                    </a:lnTo>
                    <a:lnTo>
                      <a:pt x="13" y="46"/>
                    </a:lnTo>
                    <a:lnTo>
                      <a:pt x="4" y="40"/>
                    </a:lnTo>
                    <a:lnTo>
                      <a:pt x="0" y="33"/>
                    </a:lnTo>
                    <a:lnTo>
                      <a:pt x="3" y="27"/>
                    </a:lnTo>
                    <a:lnTo>
                      <a:pt x="12" y="21"/>
                    </a:lnTo>
                    <a:lnTo>
                      <a:pt x="26" y="15"/>
                    </a:lnTo>
                    <a:lnTo>
                      <a:pt x="45" y="10"/>
                    </a:lnTo>
                    <a:lnTo>
                      <a:pt x="70" y="7"/>
                    </a:lnTo>
                    <a:lnTo>
                      <a:pt x="96" y="3"/>
                    </a:lnTo>
                    <a:lnTo>
                      <a:pt x="127" y="1"/>
                    </a:lnTo>
                    <a:lnTo>
                      <a:pt x="159" y="0"/>
                    </a:lnTo>
                  </a:path>
                </a:pathLst>
              </a:custGeom>
              <a:solidFill>
                <a:srgbClr val="CCECF4"/>
              </a:solidFill>
              <a:ln w="12700" cap="rnd">
                <a:noFill/>
                <a:round/>
                <a:headEnd/>
                <a:tailEnd/>
              </a:ln>
            </p:spPr>
            <p:txBody>
              <a:bodyPr/>
              <a:lstStyle/>
              <a:p>
                <a:endParaRPr lang="en-US"/>
              </a:p>
            </p:txBody>
          </p:sp>
          <p:sp>
            <p:nvSpPr>
              <p:cNvPr id="37196" name="Freeform 161"/>
              <p:cNvSpPr>
                <a:spLocks/>
              </p:cNvSpPr>
              <p:nvPr/>
            </p:nvSpPr>
            <p:spPr bwMode="auto">
              <a:xfrm>
                <a:off x="5505" y="1369"/>
                <a:ext cx="24" cy="57"/>
              </a:xfrm>
              <a:custGeom>
                <a:avLst/>
                <a:gdLst>
                  <a:gd name="T0" fmla="*/ 0 w 24"/>
                  <a:gd name="T1" fmla="*/ 0 h 57"/>
                  <a:gd name="T2" fmla="*/ 2 w 24"/>
                  <a:gd name="T3" fmla="*/ 2 h 57"/>
                  <a:gd name="T4" fmla="*/ 6 w 24"/>
                  <a:gd name="T5" fmla="*/ 6 h 57"/>
                  <a:gd name="T6" fmla="*/ 12 w 24"/>
                  <a:gd name="T7" fmla="*/ 13 h 57"/>
                  <a:gd name="T8" fmla="*/ 18 w 24"/>
                  <a:gd name="T9" fmla="*/ 22 h 57"/>
                  <a:gd name="T10" fmla="*/ 21 w 24"/>
                  <a:gd name="T11" fmla="*/ 31 h 57"/>
                  <a:gd name="T12" fmla="*/ 23 w 24"/>
                  <a:gd name="T13" fmla="*/ 41 h 57"/>
                  <a:gd name="T14" fmla="*/ 20 w 24"/>
                  <a:gd name="T15" fmla="*/ 49 h 57"/>
                  <a:gd name="T16" fmla="*/ 11 w 24"/>
                  <a:gd name="T17" fmla="*/ 5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57"/>
                  <a:gd name="T29" fmla="*/ 24 w 2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57">
                    <a:moveTo>
                      <a:pt x="0" y="0"/>
                    </a:moveTo>
                    <a:lnTo>
                      <a:pt x="2" y="2"/>
                    </a:lnTo>
                    <a:lnTo>
                      <a:pt x="6" y="6"/>
                    </a:lnTo>
                    <a:lnTo>
                      <a:pt x="12" y="13"/>
                    </a:lnTo>
                    <a:lnTo>
                      <a:pt x="18" y="22"/>
                    </a:lnTo>
                    <a:lnTo>
                      <a:pt x="21" y="31"/>
                    </a:lnTo>
                    <a:lnTo>
                      <a:pt x="23" y="41"/>
                    </a:lnTo>
                    <a:lnTo>
                      <a:pt x="20" y="49"/>
                    </a:lnTo>
                    <a:lnTo>
                      <a:pt x="11" y="56"/>
                    </a:lnTo>
                  </a:path>
                </a:pathLst>
              </a:custGeom>
              <a:noFill/>
              <a:ln w="25400" cap="rnd">
                <a:solidFill>
                  <a:srgbClr val="B3E2EE"/>
                </a:solidFill>
                <a:round/>
                <a:headEnd/>
                <a:tailEnd/>
              </a:ln>
            </p:spPr>
            <p:txBody>
              <a:bodyPr/>
              <a:lstStyle/>
              <a:p>
                <a:endParaRPr lang="en-US"/>
              </a:p>
            </p:txBody>
          </p:sp>
          <p:sp>
            <p:nvSpPr>
              <p:cNvPr id="37197" name="Line 162"/>
              <p:cNvSpPr>
                <a:spLocks noChangeShapeType="1"/>
              </p:cNvSpPr>
              <p:nvPr/>
            </p:nvSpPr>
            <p:spPr bwMode="auto">
              <a:xfrm flipH="1">
                <a:off x="5497" y="1368"/>
                <a:ext cx="21" cy="2"/>
              </a:xfrm>
              <a:prstGeom prst="line">
                <a:avLst/>
              </a:prstGeom>
              <a:noFill/>
              <a:ln w="12700">
                <a:noFill/>
                <a:round/>
                <a:headEnd/>
                <a:tailEnd/>
              </a:ln>
            </p:spPr>
            <p:txBody>
              <a:bodyPr wrap="none" anchor="ctr"/>
              <a:lstStyle/>
              <a:p>
                <a:endParaRPr lang="en-GB"/>
              </a:p>
            </p:txBody>
          </p:sp>
          <p:sp>
            <p:nvSpPr>
              <p:cNvPr id="37198" name="Line 163"/>
              <p:cNvSpPr>
                <a:spLocks noChangeShapeType="1"/>
              </p:cNvSpPr>
              <p:nvPr/>
            </p:nvSpPr>
            <p:spPr bwMode="auto">
              <a:xfrm>
                <a:off x="5505" y="1423"/>
                <a:ext cx="23" cy="4"/>
              </a:xfrm>
              <a:prstGeom prst="line">
                <a:avLst/>
              </a:prstGeom>
              <a:noFill/>
              <a:ln w="12700">
                <a:noFill/>
                <a:round/>
                <a:headEnd/>
                <a:tailEnd/>
              </a:ln>
            </p:spPr>
            <p:txBody>
              <a:bodyPr wrap="none" anchor="ctr"/>
              <a:lstStyle/>
              <a:p>
                <a:endParaRPr lang="en-GB"/>
              </a:p>
            </p:txBody>
          </p:sp>
          <p:sp>
            <p:nvSpPr>
              <p:cNvPr id="37199" name="Freeform 164"/>
              <p:cNvSpPr>
                <a:spLocks/>
              </p:cNvSpPr>
              <p:nvPr/>
            </p:nvSpPr>
            <p:spPr bwMode="auto">
              <a:xfrm>
                <a:off x="5463" y="1425"/>
                <a:ext cx="55" cy="51"/>
              </a:xfrm>
              <a:custGeom>
                <a:avLst/>
                <a:gdLst>
                  <a:gd name="T0" fmla="*/ 54 w 55"/>
                  <a:gd name="T1" fmla="*/ 0 h 51"/>
                  <a:gd name="T2" fmla="*/ 42 w 55"/>
                  <a:gd name="T3" fmla="*/ 7 h 51"/>
                  <a:gd name="T4" fmla="*/ 29 w 55"/>
                  <a:gd name="T5" fmla="*/ 14 h 51"/>
                  <a:gd name="T6" fmla="*/ 22 w 55"/>
                  <a:gd name="T7" fmla="*/ 23 h 51"/>
                  <a:gd name="T8" fmla="*/ 14 w 55"/>
                  <a:gd name="T9" fmla="*/ 31 h 51"/>
                  <a:gd name="T10" fmla="*/ 8 w 55"/>
                  <a:gd name="T11" fmla="*/ 38 h 51"/>
                  <a:gd name="T12" fmla="*/ 3 w 55"/>
                  <a:gd name="T13" fmla="*/ 44 h 51"/>
                  <a:gd name="T14" fmla="*/ 2 w 55"/>
                  <a:gd name="T15" fmla="*/ 49 h 51"/>
                  <a:gd name="T16" fmla="*/ 0 w 55"/>
                  <a:gd name="T17" fmla="*/ 5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51"/>
                  <a:gd name="T29" fmla="*/ 55 w 55"/>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51">
                    <a:moveTo>
                      <a:pt x="54" y="0"/>
                    </a:moveTo>
                    <a:lnTo>
                      <a:pt x="42" y="7"/>
                    </a:lnTo>
                    <a:lnTo>
                      <a:pt x="29" y="14"/>
                    </a:lnTo>
                    <a:lnTo>
                      <a:pt x="22" y="23"/>
                    </a:lnTo>
                    <a:lnTo>
                      <a:pt x="14" y="31"/>
                    </a:lnTo>
                    <a:lnTo>
                      <a:pt x="8" y="38"/>
                    </a:lnTo>
                    <a:lnTo>
                      <a:pt x="3" y="44"/>
                    </a:lnTo>
                    <a:lnTo>
                      <a:pt x="2" y="49"/>
                    </a:lnTo>
                    <a:lnTo>
                      <a:pt x="0" y="50"/>
                    </a:lnTo>
                  </a:path>
                </a:pathLst>
              </a:custGeom>
              <a:noFill/>
              <a:ln w="25400" cap="rnd">
                <a:solidFill>
                  <a:srgbClr val="B3E2EE"/>
                </a:solidFill>
                <a:round/>
                <a:headEnd/>
                <a:tailEnd/>
              </a:ln>
            </p:spPr>
            <p:txBody>
              <a:bodyPr/>
              <a:lstStyle/>
              <a:p>
                <a:endParaRPr lang="en-US"/>
              </a:p>
            </p:txBody>
          </p:sp>
          <p:sp>
            <p:nvSpPr>
              <p:cNvPr id="37200" name="Line 165"/>
              <p:cNvSpPr>
                <a:spLocks noChangeShapeType="1"/>
              </p:cNvSpPr>
              <p:nvPr/>
            </p:nvSpPr>
            <p:spPr bwMode="auto">
              <a:xfrm flipH="1" flipV="1">
                <a:off x="5505" y="1421"/>
                <a:ext cx="19" cy="6"/>
              </a:xfrm>
              <a:prstGeom prst="line">
                <a:avLst/>
              </a:prstGeom>
              <a:noFill/>
              <a:ln w="12700">
                <a:noFill/>
                <a:round/>
                <a:headEnd/>
                <a:tailEnd/>
              </a:ln>
            </p:spPr>
            <p:txBody>
              <a:bodyPr wrap="none" anchor="ctr"/>
              <a:lstStyle/>
              <a:p>
                <a:endParaRPr lang="en-GB"/>
              </a:p>
            </p:txBody>
          </p:sp>
          <p:sp>
            <p:nvSpPr>
              <p:cNvPr id="37201" name="Line 166"/>
              <p:cNvSpPr>
                <a:spLocks noChangeShapeType="1"/>
              </p:cNvSpPr>
              <p:nvPr/>
            </p:nvSpPr>
            <p:spPr bwMode="auto">
              <a:xfrm>
                <a:off x="5453" y="1475"/>
                <a:ext cx="23" cy="2"/>
              </a:xfrm>
              <a:prstGeom prst="line">
                <a:avLst/>
              </a:prstGeom>
              <a:noFill/>
              <a:ln w="12700">
                <a:noFill/>
                <a:round/>
                <a:headEnd/>
                <a:tailEnd/>
              </a:ln>
            </p:spPr>
            <p:txBody>
              <a:bodyPr wrap="none" anchor="ctr"/>
              <a:lstStyle/>
              <a:p>
                <a:endParaRPr lang="en-GB"/>
              </a:p>
            </p:txBody>
          </p:sp>
          <p:sp>
            <p:nvSpPr>
              <p:cNvPr id="37202" name="Freeform 167"/>
              <p:cNvSpPr>
                <a:spLocks/>
              </p:cNvSpPr>
              <p:nvPr/>
            </p:nvSpPr>
            <p:spPr bwMode="auto">
              <a:xfrm>
                <a:off x="5571" y="1373"/>
                <a:ext cx="24" cy="29"/>
              </a:xfrm>
              <a:custGeom>
                <a:avLst/>
                <a:gdLst>
                  <a:gd name="T0" fmla="*/ 23 w 24"/>
                  <a:gd name="T1" fmla="*/ 0 h 29"/>
                  <a:gd name="T2" fmla="*/ 21 w 24"/>
                  <a:gd name="T3" fmla="*/ 3 h 29"/>
                  <a:gd name="T4" fmla="*/ 18 w 24"/>
                  <a:gd name="T5" fmla="*/ 5 h 29"/>
                  <a:gd name="T6" fmla="*/ 15 w 24"/>
                  <a:gd name="T7" fmla="*/ 7 h 29"/>
                  <a:gd name="T8" fmla="*/ 12 w 24"/>
                  <a:gd name="T9" fmla="*/ 10 h 29"/>
                  <a:gd name="T10" fmla="*/ 8 w 24"/>
                  <a:gd name="T11" fmla="*/ 13 h 29"/>
                  <a:gd name="T12" fmla="*/ 3 w 24"/>
                  <a:gd name="T13" fmla="*/ 17 h 29"/>
                  <a:gd name="T14" fmla="*/ 2 w 24"/>
                  <a:gd name="T15" fmla="*/ 22 h 29"/>
                  <a:gd name="T16" fmla="*/ 0 w 24"/>
                  <a:gd name="T17" fmla="*/ 2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9"/>
                  <a:gd name="T29" fmla="*/ 24 w 24"/>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9">
                    <a:moveTo>
                      <a:pt x="23" y="0"/>
                    </a:moveTo>
                    <a:lnTo>
                      <a:pt x="21" y="3"/>
                    </a:lnTo>
                    <a:lnTo>
                      <a:pt x="18" y="5"/>
                    </a:lnTo>
                    <a:lnTo>
                      <a:pt x="15" y="7"/>
                    </a:lnTo>
                    <a:lnTo>
                      <a:pt x="12" y="10"/>
                    </a:lnTo>
                    <a:lnTo>
                      <a:pt x="8" y="13"/>
                    </a:lnTo>
                    <a:lnTo>
                      <a:pt x="3" y="17"/>
                    </a:lnTo>
                    <a:lnTo>
                      <a:pt x="2" y="22"/>
                    </a:lnTo>
                    <a:lnTo>
                      <a:pt x="0" y="28"/>
                    </a:lnTo>
                  </a:path>
                </a:pathLst>
              </a:custGeom>
              <a:noFill/>
              <a:ln w="25400" cap="rnd">
                <a:solidFill>
                  <a:srgbClr val="B3E2EE"/>
                </a:solidFill>
                <a:round/>
                <a:headEnd/>
                <a:tailEnd/>
              </a:ln>
            </p:spPr>
            <p:txBody>
              <a:bodyPr/>
              <a:lstStyle/>
              <a:p>
                <a:endParaRPr lang="en-US"/>
              </a:p>
            </p:txBody>
          </p:sp>
          <p:sp>
            <p:nvSpPr>
              <p:cNvPr id="37203" name="Line 168"/>
              <p:cNvSpPr>
                <a:spLocks noChangeShapeType="1"/>
              </p:cNvSpPr>
              <p:nvPr/>
            </p:nvSpPr>
            <p:spPr bwMode="auto">
              <a:xfrm flipH="1" flipV="1">
                <a:off x="5583" y="1371"/>
                <a:ext cx="21" cy="3"/>
              </a:xfrm>
              <a:prstGeom prst="line">
                <a:avLst/>
              </a:prstGeom>
              <a:noFill/>
              <a:ln w="12700">
                <a:noFill/>
                <a:round/>
                <a:headEnd/>
                <a:tailEnd/>
              </a:ln>
            </p:spPr>
            <p:txBody>
              <a:bodyPr wrap="none" anchor="ctr"/>
              <a:lstStyle/>
              <a:p>
                <a:endParaRPr lang="en-GB"/>
              </a:p>
            </p:txBody>
          </p:sp>
          <p:sp>
            <p:nvSpPr>
              <p:cNvPr id="37204" name="Line 169"/>
              <p:cNvSpPr>
                <a:spLocks noChangeShapeType="1"/>
              </p:cNvSpPr>
              <p:nvPr/>
            </p:nvSpPr>
            <p:spPr bwMode="auto">
              <a:xfrm>
                <a:off x="5559" y="1401"/>
                <a:ext cx="25" cy="0"/>
              </a:xfrm>
              <a:prstGeom prst="line">
                <a:avLst/>
              </a:prstGeom>
              <a:noFill/>
              <a:ln w="12700">
                <a:noFill/>
                <a:round/>
                <a:headEnd/>
                <a:tailEnd/>
              </a:ln>
            </p:spPr>
            <p:txBody>
              <a:bodyPr wrap="none" anchor="ctr"/>
              <a:lstStyle/>
              <a:p>
                <a:endParaRPr lang="en-GB"/>
              </a:p>
            </p:txBody>
          </p:sp>
          <p:sp>
            <p:nvSpPr>
              <p:cNvPr id="37205" name="Freeform 170"/>
              <p:cNvSpPr>
                <a:spLocks/>
              </p:cNvSpPr>
              <p:nvPr/>
            </p:nvSpPr>
            <p:spPr bwMode="auto">
              <a:xfrm>
                <a:off x="5557" y="1401"/>
                <a:ext cx="15" cy="70"/>
              </a:xfrm>
              <a:custGeom>
                <a:avLst/>
                <a:gdLst>
                  <a:gd name="T0" fmla="*/ 14 w 15"/>
                  <a:gd name="T1" fmla="*/ 0 h 70"/>
                  <a:gd name="T2" fmla="*/ 13 w 15"/>
                  <a:gd name="T3" fmla="*/ 8 h 70"/>
                  <a:gd name="T4" fmla="*/ 11 w 15"/>
                  <a:gd name="T5" fmla="*/ 17 h 70"/>
                  <a:gd name="T6" fmla="*/ 10 w 15"/>
                  <a:gd name="T7" fmla="*/ 26 h 70"/>
                  <a:gd name="T8" fmla="*/ 7 w 15"/>
                  <a:gd name="T9" fmla="*/ 35 h 70"/>
                  <a:gd name="T10" fmla="*/ 4 w 15"/>
                  <a:gd name="T11" fmla="*/ 45 h 70"/>
                  <a:gd name="T12" fmla="*/ 3 w 15"/>
                  <a:gd name="T13" fmla="*/ 54 h 70"/>
                  <a:gd name="T14" fmla="*/ 1 w 15"/>
                  <a:gd name="T15" fmla="*/ 62 h 70"/>
                  <a:gd name="T16" fmla="*/ 0 w 15"/>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0"/>
                  <a:gd name="T29" fmla="*/ 15 w 15"/>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0">
                    <a:moveTo>
                      <a:pt x="14" y="0"/>
                    </a:moveTo>
                    <a:lnTo>
                      <a:pt x="13" y="8"/>
                    </a:lnTo>
                    <a:lnTo>
                      <a:pt x="11" y="17"/>
                    </a:lnTo>
                    <a:lnTo>
                      <a:pt x="10" y="26"/>
                    </a:lnTo>
                    <a:lnTo>
                      <a:pt x="7" y="35"/>
                    </a:lnTo>
                    <a:lnTo>
                      <a:pt x="4" y="45"/>
                    </a:lnTo>
                    <a:lnTo>
                      <a:pt x="3" y="54"/>
                    </a:lnTo>
                    <a:lnTo>
                      <a:pt x="1" y="62"/>
                    </a:lnTo>
                    <a:lnTo>
                      <a:pt x="0" y="69"/>
                    </a:lnTo>
                  </a:path>
                </a:pathLst>
              </a:custGeom>
              <a:noFill/>
              <a:ln w="25400" cap="rnd">
                <a:solidFill>
                  <a:srgbClr val="B3E2EE"/>
                </a:solidFill>
                <a:round/>
                <a:headEnd/>
                <a:tailEnd/>
              </a:ln>
            </p:spPr>
            <p:txBody>
              <a:bodyPr/>
              <a:lstStyle/>
              <a:p>
                <a:endParaRPr lang="en-US"/>
              </a:p>
            </p:txBody>
          </p:sp>
          <p:sp>
            <p:nvSpPr>
              <p:cNvPr id="37206" name="Line 171"/>
              <p:cNvSpPr>
                <a:spLocks noChangeShapeType="1"/>
              </p:cNvSpPr>
              <p:nvPr/>
            </p:nvSpPr>
            <p:spPr bwMode="auto">
              <a:xfrm flipH="1">
                <a:off x="5559" y="1401"/>
                <a:ext cx="25" cy="0"/>
              </a:xfrm>
              <a:prstGeom prst="line">
                <a:avLst/>
              </a:prstGeom>
              <a:noFill/>
              <a:ln w="12700">
                <a:noFill/>
                <a:round/>
                <a:headEnd/>
                <a:tailEnd/>
              </a:ln>
            </p:spPr>
            <p:txBody>
              <a:bodyPr wrap="none" anchor="ctr"/>
              <a:lstStyle/>
              <a:p>
                <a:endParaRPr lang="en-GB"/>
              </a:p>
            </p:txBody>
          </p:sp>
          <p:sp>
            <p:nvSpPr>
              <p:cNvPr id="37207" name="Line 172"/>
              <p:cNvSpPr>
                <a:spLocks noChangeShapeType="1"/>
              </p:cNvSpPr>
              <p:nvPr/>
            </p:nvSpPr>
            <p:spPr bwMode="auto">
              <a:xfrm>
                <a:off x="5543" y="1470"/>
                <a:ext cx="26" cy="0"/>
              </a:xfrm>
              <a:prstGeom prst="line">
                <a:avLst/>
              </a:prstGeom>
              <a:noFill/>
              <a:ln w="12700">
                <a:noFill/>
                <a:round/>
                <a:headEnd/>
                <a:tailEnd/>
              </a:ln>
            </p:spPr>
            <p:txBody>
              <a:bodyPr wrap="none" anchor="ctr"/>
              <a:lstStyle/>
              <a:p>
                <a:endParaRPr lang="en-GB"/>
              </a:p>
            </p:txBody>
          </p:sp>
          <p:sp>
            <p:nvSpPr>
              <p:cNvPr id="37208" name="Freeform 173"/>
              <p:cNvSpPr>
                <a:spLocks/>
              </p:cNvSpPr>
              <p:nvPr/>
            </p:nvSpPr>
            <p:spPr bwMode="auto">
              <a:xfrm>
                <a:off x="5418" y="1317"/>
                <a:ext cx="323" cy="65"/>
              </a:xfrm>
              <a:custGeom>
                <a:avLst/>
                <a:gdLst>
                  <a:gd name="T0" fmla="*/ 162 w 323"/>
                  <a:gd name="T1" fmla="*/ 64 h 65"/>
                  <a:gd name="T2" fmla="*/ 196 w 323"/>
                  <a:gd name="T3" fmla="*/ 63 h 65"/>
                  <a:gd name="T4" fmla="*/ 225 w 323"/>
                  <a:gd name="T5" fmla="*/ 61 h 65"/>
                  <a:gd name="T6" fmla="*/ 253 w 323"/>
                  <a:gd name="T7" fmla="*/ 57 h 65"/>
                  <a:gd name="T8" fmla="*/ 277 w 323"/>
                  <a:gd name="T9" fmla="*/ 54 h 65"/>
                  <a:gd name="T10" fmla="*/ 296 w 323"/>
                  <a:gd name="T11" fmla="*/ 49 h 65"/>
                  <a:gd name="T12" fmla="*/ 310 w 323"/>
                  <a:gd name="T13" fmla="*/ 43 h 65"/>
                  <a:gd name="T14" fmla="*/ 319 w 323"/>
                  <a:gd name="T15" fmla="*/ 37 h 65"/>
                  <a:gd name="T16" fmla="*/ 322 w 323"/>
                  <a:gd name="T17" fmla="*/ 30 h 65"/>
                  <a:gd name="T18" fmla="*/ 319 w 323"/>
                  <a:gd name="T19" fmla="*/ 24 h 65"/>
                  <a:gd name="T20" fmla="*/ 309 w 323"/>
                  <a:gd name="T21" fmla="*/ 18 h 65"/>
                  <a:gd name="T22" fmla="*/ 294 w 323"/>
                  <a:gd name="T23" fmla="*/ 13 h 65"/>
                  <a:gd name="T24" fmla="*/ 274 w 323"/>
                  <a:gd name="T25" fmla="*/ 9 h 65"/>
                  <a:gd name="T26" fmla="*/ 250 w 323"/>
                  <a:gd name="T27" fmla="*/ 5 h 65"/>
                  <a:gd name="T28" fmla="*/ 222 w 323"/>
                  <a:gd name="T29" fmla="*/ 2 h 65"/>
                  <a:gd name="T30" fmla="*/ 192 w 323"/>
                  <a:gd name="T31" fmla="*/ 1 h 65"/>
                  <a:gd name="T32" fmla="*/ 160 w 323"/>
                  <a:gd name="T33" fmla="*/ 0 h 65"/>
                  <a:gd name="T34" fmla="*/ 127 w 323"/>
                  <a:gd name="T35" fmla="*/ 1 h 65"/>
                  <a:gd name="T36" fmla="*/ 97 w 323"/>
                  <a:gd name="T37" fmla="*/ 3 h 65"/>
                  <a:gd name="T38" fmla="*/ 70 w 323"/>
                  <a:gd name="T39" fmla="*/ 6 h 65"/>
                  <a:gd name="T40" fmla="*/ 47 w 323"/>
                  <a:gd name="T41" fmla="*/ 10 h 65"/>
                  <a:gd name="T42" fmla="*/ 26 w 323"/>
                  <a:gd name="T43" fmla="*/ 15 h 65"/>
                  <a:gd name="T44" fmla="*/ 12 w 323"/>
                  <a:gd name="T45" fmla="*/ 21 h 65"/>
                  <a:gd name="T46" fmla="*/ 3 w 323"/>
                  <a:gd name="T47" fmla="*/ 27 h 65"/>
                  <a:gd name="T48" fmla="*/ 0 w 323"/>
                  <a:gd name="T49" fmla="*/ 33 h 65"/>
                  <a:gd name="T50" fmla="*/ 4 w 323"/>
                  <a:gd name="T51" fmla="*/ 40 h 65"/>
                  <a:gd name="T52" fmla="*/ 13 w 323"/>
                  <a:gd name="T53" fmla="*/ 46 h 65"/>
                  <a:gd name="T54" fmla="*/ 29 w 323"/>
                  <a:gd name="T55" fmla="*/ 51 h 65"/>
                  <a:gd name="T56" fmla="*/ 48 w 323"/>
                  <a:gd name="T57" fmla="*/ 55 h 65"/>
                  <a:gd name="T58" fmla="*/ 73 w 323"/>
                  <a:gd name="T59" fmla="*/ 59 h 65"/>
                  <a:gd name="T60" fmla="*/ 101 w 323"/>
                  <a:gd name="T61" fmla="*/ 62 h 65"/>
                  <a:gd name="T62" fmla="*/ 130 w 323"/>
                  <a:gd name="T63" fmla="*/ 63 h 65"/>
                  <a:gd name="T64" fmla="*/ 162 w 323"/>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65"/>
                  <a:gd name="T101" fmla="*/ 323 w 323"/>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65">
                    <a:moveTo>
                      <a:pt x="162" y="64"/>
                    </a:moveTo>
                    <a:lnTo>
                      <a:pt x="196" y="63"/>
                    </a:lnTo>
                    <a:lnTo>
                      <a:pt x="225" y="61"/>
                    </a:lnTo>
                    <a:lnTo>
                      <a:pt x="253" y="57"/>
                    </a:lnTo>
                    <a:lnTo>
                      <a:pt x="277" y="54"/>
                    </a:lnTo>
                    <a:lnTo>
                      <a:pt x="296" y="49"/>
                    </a:lnTo>
                    <a:lnTo>
                      <a:pt x="310" y="43"/>
                    </a:lnTo>
                    <a:lnTo>
                      <a:pt x="319" y="37"/>
                    </a:lnTo>
                    <a:lnTo>
                      <a:pt x="322" y="30"/>
                    </a:lnTo>
                    <a:lnTo>
                      <a:pt x="319" y="24"/>
                    </a:lnTo>
                    <a:lnTo>
                      <a:pt x="309" y="18"/>
                    </a:lnTo>
                    <a:lnTo>
                      <a:pt x="294" y="13"/>
                    </a:lnTo>
                    <a:lnTo>
                      <a:pt x="274" y="9"/>
                    </a:lnTo>
                    <a:lnTo>
                      <a:pt x="250" y="5"/>
                    </a:lnTo>
                    <a:lnTo>
                      <a:pt x="222" y="2"/>
                    </a:lnTo>
                    <a:lnTo>
                      <a:pt x="192" y="1"/>
                    </a:lnTo>
                    <a:lnTo>
                      <a:pt x="160" y="0"/>
                    </a:lnTo>
                    <a:lnTo>
                      <a:pt x="127" y="1"/>
                    </a:lnTo>
                    <a:lnTo>
                      <a:pt x="97" y="3"/>
                    </a:lnTo>
                    <a:lnTo>
                      <a:pt x="70" y="6"/>
                    </a:lnTo>
                    <a:lnTo>
                      <a:pt x="47" y="10"/>
                    </a:lnTo>
                    <a:lnTo>
                      <a:pt x="26" y="15"/>
                    </a:lnTo>
                    <a:lnTo>
                      <a:pt x="12" y="21"/>
                    </a:lnTo>
                    <a:lnTo>
                      <a:pt x="3" y="27"/>
                    </a:lnTo>
                    <a:lnTo>
                      <a:pt x="0" y="33"/>
                    </a:lnTo>
                    <a:lnTo>
                      <a:pt x="4" y="40"/>
                    </a:lnTo>
                    <a:lnTo>
                      <a:pt x="13" y="46"/>
                    </a:lnTo>
                    <a:lnTo>
                      <a:pt x="29" y="51"/>
                    </a:lnTo>
                    <a:lnTo>
                      <a:pt x="48" y="55"/>
                    </a:lnTo>
                    <a:lnTo>
                      <a:pt x="73" y="59"/>
                    </a:lnTo>
                    <a:lnTo>
                      <a:pt x="101" y="62"/>
                    </a:lnTo>
                    <a:lnTo>
                      <a:pt x="130" y="63"/>
                    </a:lnTo>
                    <a:lnTo>
                      <a:pt x="162" y="64"/>
                    </a:lnTo>
                  </a:path>
                </a:pathLst>
              </a:custGeom>
              <a:solidFill>
                <a:srgbClr val="CCECF4"/>
              </a:solidFill>
              <a:ln w="12700" cap="rnd">
                <a:noFill/>
                <a:round/>
                <a:headEnd/>
                <a:tailEnd/>
              </a:ln>
            </p:spPr>
            <p:txBody>
              <a:bodyPr/>
              <a:lstStyle/>
              <a:p>
                <a:endParaRPr lang="en-US"/>
              </a:p>
            </p:txBody>
          </p:sp>
          <p:sp>
            <p:nvSpPr>
              <p:cNvPr id="37209" name="Freeform 174"/>
              <p:cNvSpPr>
                <a:spLocks/>
              </p:cNvSpPr>
              <p:nvPr/>
            </p:nvSpPr>
            <p:spPr bwMode="auto">
              <a:xfrm>
                <a:off x="5302" y="1368"/>
                <a:ext cx="22" cy="56"/>
              </a:xfrm>
              <a:custGeom>
                <a:avLst/>
                <a:gdLst>
                  <a:gd name="T0" fmla="*/ 0 w 22"/>
                  <a:gd name="T1" fmla="*/ 0 h 56"/>
                  <a:gd name="T2" fmla="*/ 1 w 22"/>
                  <a:gd name="T3" fmla="*/ 2 h 56"/>
                  <a:gd name="T4" fmla="*/ 6 w 22"/>
                  <a:gd name="T5" fmla="*/ 6 h 56"/>
                  <a:gd name="T6" fmla="*/ 10 w 22"/>
                  <a:gd name="T7" fmla="*/ 13 h 56"/>
                  <a:gd name="T8" fmla="*/ 15 w 22"/>
                  <a:gd name="T9" fmla="*/ 21 h 56"/>
                  <a:gd name="T10" fmla="*/ 20 w 22"/>
                  <a:gd name="T11" fmla="*/ 30 h 56"/>
                  <a:gd name="T12" fmla="*/ 21 w 22"/>
                  <a:gd name="T13" fmla="*/ 39 h 56"/>
                  <a:gd name="T14" fmla="*/ 17 w 22"/>
                  <a:gd name="T15" fmla="*/ 48 h 56"/>
                  <a:gd name="T16" fmla="*/ 8 w 22"/>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6"/>
                  <a:gd name="T29" fmla="*/ 22 w 22"/>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6">
                    <a:moveTo>
                      <a:pt x="0" y="0"/>
                    </a:moveTo>
                    <a:lnTo>
                      <a:pt x="1" y="2"/>
                    </a:lnTo>
                    <a:lnTo>
                      <a:pt x="6" y="6"/>
                    </a:lnTo>
                    <a:lnTo>
                      <a:pt x="10" y="13"/>
                    </a:lnTo>
                    <a:lnTo>
                      <a:pt x="15" y="21"/>
                    </a:lnTo>
                    <a:lnTo>
                      <a:pt x="20" y="30"/>
                    </a:lnTo>
                    <a:lnTo>
                      <a:pt x="21" y="39"/>
                    </a:lnTo>
                    <a:lnTo>
                      <a:pt x="17" y="48"/>
                    </a:lnTo>
                    <a:lnTo>
                      <a:pt x="8" y="55"/>
                    </a:lnTo>
                  </a:path>
                </a:pathLst>
              </a:custGeom>
              <a:noFill/>
              <a:ln w="25400" cap="rnd">
                <a:solidFill>
                  <a:srgbClr val="B3E2EE"/>
                </a:solidFill>
                <a:round/>
                <a:headEnd/>
                <a:tailEnd/>
              </a:ln>
            </p:spPr>
            <p:txBody>
              <a:bodyPr/>
              <a:lstStyle/>
              <a:p>
                <a:endParaRPr lang="en-US"/>
              </a:p>
            </p:txBody>
          </p:sp>
          <p:sp>
            <p:nvSpPr>
              <p:cNvPr id="37210" name="Line 175"/>
              <p:cNvSpPr>
                <a:spLocks noChangeShapeType="1"/>
              </p:cNvSpPr>
              <p:nvPr/>
            </p:nvSpPr>
            <p:spPr bwMode="auto">
              <a:xfrm flipH="1">
                <a:off x="5290" y="1365"/>
                <a:ext cx="20" cy="4"/>
              </a:xfrm>
              <a:prstGeom prst="line">
                <a:avLst/>
              </a:prstGeom>
              <a:noFill/>
              <a:ln w="12700">
                <a:noFill/>
                <a:round/>
                <a:headEnd/>
                <a:tailEnd/>
              </a:ln>
            </p:spPr>
            <p:txBody>
              <a:bodyPr wrap="none" anchor="ctr"/>
              <a:lstStyle/>
              <a:p>
                <a:endParaRPr lang="en-GB"/>
              </a:p>
            </p:txBody>
          </p:sp>
          <p:sp>
            <p:nvSpPr>
              <p:cNvPr id="37211" name="Line 176"/>
              <p:cNvSpPr>
                <a:spLocks noChangeShapeType="1"/>
              </p:cNvSpPr>
              <p:nvPr/>
            </p:nvSpPr>
            <p:spPr bwMode="auto">
              <a:xfrm>
                <a:off x="5301" y="1420"/>
                <a:ext cx="20" cy="5"/>
              </a:xfrm>
              <a:prstGeom prst="line">
                <a:avLst/>
              </a:prstGeom>
              <a:noFill/>
              <a:ln w="12700">
                <a:noFill/>
                <a:round/>
                <a:headEnd/>
                <a:tailEnd/>
              </a:ln>
            </p:spPr>
            <p:txBody>
              <a:bodyPr wrap="none" anchor="ctr"/>
              <a:lstStyle/>
              <a:p>
                <a:endParaRPr lang="en-GB"/>
              </a:p>
            </p:txBody>
          </p:sp>
          <p:sp>
            <p:nvSpPr>
              <p:cNvPr id="37212" name="Freeform 177"/>
              <p:cNvSpPr>
                <a:spLocks/>
              </p:cNvSpPr>
              <p:nvPr/>
            </p:nvSpPr>
            <p:spPr bwMode="auto">
              <a:xfrm>
                <a:off x="5259" y="1423"/>
                <a:ext cx="52" cy="53"/>
              </a:xfrm>
              <a:custGeom>
                <a:avLst/>
                <a:gdLst>
                  <a:gd name="T0" fmla="*/ 51 w 52"/>
                  <a:gd name="T1" fmla="*/ 0 h 53"/>
                  <a:gd name="T2" fmla="*/ 39 w 52"/>
                  <a:gd name="T3" fmla="*/ 7 h 53"/>
                  <a:gd name="T4" fmla="*/ 29 w 52"/>
                  <a:gd name="T5" fmla="*/ 15 h 53"/>
                  <a:gd name="T6" fmla="*/ 20 w 52"/>
                  <a:gd name="T7" fmla="*/ 24 h 53"/>
                  <a:gd name="T8" fmla="*/ 12 w 52"/>
                  <a:gd name="T9" fmla="*/ 32 h 53"/>
                  <a:gd name="T10" fmla="*/ 8 w 52"/>
                  <a:gd name="T11" fmla="*/ 40 h 53"/>
                  <a:gd name="T12" fmla="*/ 3 w 52"/>
                  <a:gd name="T13" fmla="*/ 46 h 53"/>
                  <a:gd name="T14" fmla="*/ 0 w 52"/>
                  <a:gd name="T15" fmla="*/ 50 h 53"/>
                  <a:gd name="T16" fmla="*/ 0 w 52"/>
                  <a:gd name="T17" fmla="*/ 5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53"/>
                  <a:gd name="T29" fmla="*/ 52 w 52"/>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53">
                    <a:moveTo>
                      <a:pt x="51" y="0"/>
                    </a:moveTo>
                    <a:lnTo>
                      <a:pt x="39" y="7"/>
                    </a:lnTo>
                    <a:lnTo>
                      <a:pt x="29" y="15"/>
                    </a:lnTo>
                    <a:lnTo>
                      <a:pt x="20" y="24"/>
                    </a:lnTo>
                    <a:lnTo>
                      <a:pt x="12" y="32"/>
                    </a:lnTo>
                    <a:lnTo>
                      <a:pt x="8" y="40"/>
                    </a:lnTo>
                    <a:lnTo>
                      <a:pt x="3" y="46"/>
                    </a:lnTo>
                    <a:lnTo>
                      <a:pt x="0" y="50"/>
                    </a:lnTo>
                    <a:lnTo>
                      <a:pt x="0" y="52"/>
                    </a:lnTo>
                  </a:path>
                </a:pathLst>
              </a:custGeom>
              <a:noFill/>
              <a:ln w="25400" cap="rnd">
                <a:solidFill>
                  <a:srgbClr val="B3E2EE"/>
                </a:solidFill>
                <a:round/>
                <a:headEnd/>
                <a:tailEnd/>
              </a:ln>
            </p:spPr>
            <p:txBody>
              <a:bodyPr/>
              <a:lstStyle/>
              <a:p>
                <a:endParaRPr lang="en-US"/>
              </a:p>
            </p:txBody>
          </p:sp>
          <p:sp>
            <p:nvSpPr>
              <p:cNvPr id="37213" name="Line 178"/>
              <p:cNvSpPr>
                <a:spLocks noChangeShapeType="1"/>
              </p:cNvSpPr>
              <p:nvPr/>
            </p:nvSpPr>
            <p:spPr bwMode="auto">
              <a:xfrm flipH="1" flipV="1">
                <a:off x="5301" y="1419"/>
                <a:ext cx="20" cy="6"/>
              </a:xfrm>
              <a:prstGeom prst="line">
                <a:avLst/>
              </a:prstGeom>
              <a:noFill/>
              <a:ln w="12700">
                <a:noFill/>
                <a:round/>
                <a:headEnd/>
                <a:tailEnd/>
              </a:ln>
            </p:spPr>
            <p:txBody>
              <a:bodyPr wrap="none" anchor="ctr"/>
              <a:lstStyle/>
              <a:p>
                <a:endParaRPr lang="en-GB"/>
              </a:p>
            </p:txBody>
          </p:sp>
          <p:sp>
            <p:nvSpPr>
              <p:cNvPr id="37214" name="Line 179"/>
              <p:cNvSpPr>
                <a:spLocks noChangeShapeType="1"/>
              </p:cNvSpPr>
              <p:nvPr/>
            </p:nvSpPr>
            <p:spPr bwMode="auto">
              <a:xfrm>
                <a:off x="5248" y="1474"/>
                <a:ext cx="22" cy="1"/>
              </a:xfrm>
              <a:prstGeom prst="line">
                <a:avLst/>
              </a:prstGeom>
              <a:noFill/>
              <a:ln w="12700">
                <a:noFill/>
                <a:round/>
                <a:headEnd/>
                <a:tailEnd/>
              </a:ln>
            </p:spPr>
            <p:txBody>
              <a:bodyPr wrap="none" anchor="ctr"/>
              <a:lstStyle/>
              <a:p>
                <a:endParaRPr lang="en-GB"/>
              </a:p>
            </p:txBody>
          </p:sp>
          <p:sp>
            <p:nvSpPr>
              <p:cNvPr id="37215" name="Freeform 180"/>
              <p:cNvSpPr>
                <a:spLocks/>
              </p:cNvSpPr>
              <p:nvPr/>
            </p:nvSpPr>
            <p:spPr bwMode="auto">
              <a:xfrm>
                <a:off x="5366" y="1370"/>
                <a:ext cx="21" cy="31"/>
              </a:xfrm>
              <a:custGeom>
                <a:avLst/>
                <a:gdLst>
                  <a:gd name="T0" fmla="*/ 20 w 21"/>
                  <a:gd name="T1" fmla="*/ 0 h 31"/>
                  <a:gd name="T2" fmla="*/ 19 w 21"/>
                  <a:gd name="T3" fmla="*/ 2 h 31"/>
                  <a:gd name="T4" fmla="*/ 16 w 21"/>
                  <a:gd name="T5" fmla="*/ 5 h 31"/>
                  <a:gd name="T6" fmla="*/ 13 w 21"/>
                  <a:gd name="T7" fmla="*/ 8 h 31"/>
                  <a:gd name="T8" fmla="*/ 10 w 21"/>
                  <a:gd name="T9" fmla="*/ 10 h 31"/>
                  <a:gd name="T10" fmla="*/ 7 w 21"/>
                  <a:gd name="T11" fmla="*/ 14 h 31"/>
                  <a:gd name="T12" fmla="*/ 4 w 21"/>
                  <a:gd name="T13" fmla="*/ 18 h 31"/>
                  <a:gd name="T14" fmla="*/ 3 w 21"/>
                  <a:gd name="T15" fmla="*/ 24 h 31"/>
                  <a:gd name="T16" fmla="*/ 0 w 21"/>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31"/>
                  <a:gd name="T29" fmla="*/ 21 w 2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31">
                    <a:moveTo>
                      <a:pt x="20" y="0"/>
                    </a:moveTo>
                    <a:lnTo>
                      <a:pt x="19" y="2"/>
                    </a:lnTo>
                    <a:lnTo>
                      <a:pt x="16" y="5"/>
                    </a:lnTo>
                    <a:lnTo>
                      <a:pt x="13" y="8"/>
                    </a:lnTo>
                    <a:lnTo>
                      <a:pt x="10" y="10"/>
                    </a:lnTo>
                    <a:lnTo>
                      <a:pt x="7" y="14"/>
                    </a:lnTo>
                    <a:lnTo>
                      <a:pt x="4" y="18"/>
                    </a:lnTo>
                    <a:lnTo>
                      <a:pt x="3" y="24"/>
                    </a:lnTo>
                    <a:lnTo>
                      <a:pt x="0" y="30"/>
                    </a:lnTo>
                  </a:path>
                </a:pathLst>
              </a:custGeom>
              <a:noFill/>
              <a:ln w="25400" cap="rnd">
                <a:solidFill>
                  <a:srgbClr val="B3E2EE"/>
                </a:solidFill>
                <a:round/>
                <a:headEnd/>
                <a:tailEnd/>
              </a:ln>
            </p:spPr>
            <p:txBody>
              <a:bodyPr/>
              <a:lstStyle/>
              <a:p>
                <a:endParaRPr lang="en-US"/>
              </a:p>
            </p:txBody>
          </p:sp>
          <p:sp>
            <p:nvSpPr>
              <p:cNvPr id="37216" name="Line 181"/>
              <p:cNvSpPr>
                <a:spLocks noChangeShapeType="1"/>
              </p:cNvSpPr>
              <p:nvPr/>
            </p:nvSpPr>
            <p:spPr bwMode="auto">
              <a:xfrm flipH="1" flipV="1">
                <a:off x="5375" y="1369"/>
                <a:ext cx="24" cy="4"/>
              </a:xfrm>
              <a:prstGeom prst="line">
                <a:avLst/>
              </a:prstGeom>
              <a:noFill/>
              <a:ln w="12700">
                <a:noFill/>
                <a:round/>
                <a:headEnd/>
                <a:tailEnd/>
              </a:ln>
            </p:spPr>
            <p:txBody>
              <a:bodyPr wrap="none" anchor="ctr"/>
              <a:lstStyle/>
              <a:p>
                <a:endParaRPr lang="en-GB"/>
              </a:p>
            </p:txBody>
          </p:sp>
          <p:sp>
            <p:nvSpPr>
              <p:cNvPr id="37217" name="Line 182"/>
              <p:cNvSpPr>
                <a:spLocks noChangeShapeType="1"/>
              </p:cNvSpPr>
              <p:nvPr/>
            </p:nvSpPr>
            <p:spPr bwMode="auto">
              <a:xfrm>
                <a:off x="5354" y="1400"/>
                <a:ext cx="23" cy="0"/>
              </a:xfrm>
              <a:prstGeom prst="line">
                <a:avLst/>
              </a:prstGeom>
              <a:noFill/>
              <a:ln w="12700">
                <a:noFill/>
                <a:round/>
                <a:headEnd/>
                <a:tailEnd/>
              </a:ln>
            </p:spPr>
            <p:txBody>
              <a:bodyPr wrap="none" anchor="ctr"/>
              <a:lstStyle/>
              <a:p>
                <a:endParaRPr lang="en-GB"/>
              </a:p>
            </p:txBody>
          </p:sp>
          <p:sp>
            <p:nvSpPr>
              <p:cNvPr id="37218" name="Freeform 183"/>
              <p:cNvSpPr>
                <a:spLocks/>
              </p:cNvSpPr>
              <p:nvPr/>
            </p:nvSpPr>
            <p:spPr bwMode="auto">
              <a:xfrm>
                <a:off x="5353" y="1400"/>
                <a:ext cx="14" cy="70"/>
              </a:xfrm>
              <a:custGeom>
                <a:avLst/>
                <a:gdLst>
                  <a:gd name="T0" fmla="*/ 13 w 14"/>
                  <a:gd name="T1" fmla="*/ 0 h 70"/>
                  <a:gd name="T2" fmla="*/ 13 w 14"/>
                  <a:gd name="T3" fmla="*/ 8 h 70"/>
                  <a:gd name="T4" fmla="*/ 10 w 14"/>
                  <a:gd name="T5" fmla="*/ 17 h 70"/>
                  <a:gd name="T6" fmla="*/ 9 w 14"/>
                  <a:gd name="T7" fmla="*/ 26 h 70"/>
                  <a:gd name="T8" fmla="*/ 7 w 14"/>
                  <a:gd name="T9" fmla="*/ 36 h 70"/>
                  <a:gd name="T10" fmla="*/ 5 w 14"/>
                  <a:gd name="T11" fmla="*/ 45 h 70"/>
                  <a:gd name="T12" fmla="*/ 4 w 14"/>
                  <a:gd name="T13" fmla="*/ 54 h 70"/>
                  <a:gd name="T14" fmla="*/ 1 w 14"/>
                  <a:gd name="T15" fmla="*/ 62 h 70"/>
                  <a:gd name="T16" fmla="*/ 0 w 14"/>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0"/>
                  <a:gd name="T29" fmla="*/ 14 w 14"/>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0">
                    <a:moveTo>
                      <a:pt x="13" y="0"/>
                    </a:moveTo>
                    <a:lnTo>
                      <a:pt x="13" y="8"/>
                    </a:lnTo>
                    <a:lnTo>
                      <a:pt x="10" y="17"/>
                    </a:lnTo>
                    <a:lnTo>
                      <a:pt x="9" y="26"/>
                    </a:lnTo>
                    <a:lnTo>
                      <a:pt x="7" y="36"/>
                    </a:lnTo>
                    <a:lnTo>
                      <a:pt x="5" y="45"/>
                    </a:lnTo>
                    <a:lnTo>
                      <a:pt x="4" y="54"/>
                    </a:lnTo>
                    <a:lnTo>
                      <a:pt x="1" y="62"/>
                    </a:lnTo>
                    <a:lnTo>
                      <a:pt x="0" y="69"/>
                    </a:lnTo>
                  </a:path>
                </a:pathLst>
              </a:custGeom>
              <a:noFill/>
              <a:ln w="25400" cap="rnd">
                <a:solidFill>
                  <a:srgbClr val="B3E2EE"/>
                </a:solidFill>
                <a:round/>
                <a:headEnd/>
                <a:tailEnd/>
              </a:ln>
            </p:spPr>
            <p:txBody>
              <a:bodyPr/>
              <a:lstStyle/>
              <a:p>
                <a:endParaRPr lang="en-US"/>
              </a:p>
            </p:txBody>
          </p:sp>
          <p:sp>
            <p:nvSpPr>
              <p:cNvPr id="37219" name="Line 184"/>
              <p:cNvSpPr>
                <a:spLocks noChangeShapeType="1"/>
              </p:cNvSpPr>
              <p:nvPr/>
            </p:nvSpPr>
            <p:spPr bwMode="auto">
              <a:xfrm flipH="1">
                <a:off x="5354" y="1400"/>
                <a:ext cx="23" cy="0"/>
              </a:xfrm>
              <a:prstGeom prst="line">
                <a:avLst/>
              </a:prstGeom>
              <a:noFill/>
              <a:ln w="12700">
                <a:noFill/>
                <a:round/>
                <a:headEnd/>
                <a:tailEnd/>
              </a:ln>
            </p:spPr>
            <p:txBody>
              <a:bodyPr wrap="none" anchor="ctr"/>
              <a:lstStyle/>
              <a:p>
                <a:endParaRPr lang="en-GB"/>
              </a:p>
            </p:txBody>
          </p:sp>
          <p:sp>
            <p:nvSpPr>
              <p:cNvPr id="37220" name="Line 185"/>
              <p:cNvSpPr>
                <a:spLocks noChangeShapeType="1"/>
              </p:cNvSpPr>
              <p:nvPr/>
            </p:nvSpPr>
            <p:spPr bwMode="auto">
              <a:xfrm>
                <a:off x="5341" y="1469"/>
                <a:ext cx="24" cy="0"/>
              </a:xfrm>
              <a:prstGeom prst="line">
                <a:avLst/>
              </a:prstGeom>
              <a:noFill/>
              <a:ln w="12700">
                <a:noFill/>
                <a:round/>
                <a:headEnd/>
                <a:tailEnd/>
              </a:ln>
            </p:spPr>
            <p:txBody>
              <a:bodyPr wrap="none" anchor="ctr"/>
              <a:lstStyle/>
              <a:p>
                <a:endParaRPr lang="en-GB"/>
              </a:p>
            </p:txBody>
          </p:sp>
          <p:sp>
            <p:nvSpPr>
              <p:cNvPr id="37221" name="Freeform 186"/>
              <p:cNvSpPr>
                <a:spLocks/>
              </p:cNvSpPr>
              <p:nvPr/>
            </p:nvSpPr>
            <p:spPr bwMode="auto">
              <a:xfrm>
                <a:off x="5215" y="1315"/>
                <a:ext cx="322" cy="65"/>
              </a:xfrm>
              <a:custGeom>
                <a:avLst/>
                <a:gdLst>
                  <a:gd name="T0" fmla="*/ 162 w 322"/>
                  <a:gd name="T1" fmla="*/ 64 h 65"/>
                  <a:gd name="T2" fmla="*/ 194 w 322"/>
                  <a:gd name="T3" fmla="*/ 63 h 65"/>
                  <a:gd name="T4" fmla="*/ 225 w 322"/>
                  <a:gd name="T5" fmla="*/ 61 h 65"/>
                  <a:gd name="T6" fmla="*/ 251 w 322"/>
                  <a:gd name="T7" fmla="*/ 58 h 65"/>
                  <a:gd name="T8" fmla="*/ 274 w 322"/>
                  <a:gd name="T9" fmla="*/ 54 h 65"/>
                  <a:gd name="T10" fmla="*/ 293 w 322"/>
                  <a:gd name="T11" fmla="*/ 49 h 65"/>
                  <a:gd name="T12" fmla="*/ 309 w 322"/>
                  <a:gd name="T13" fmla="*/ 43 h 65"/>
                  <a:gd name="T14" fmla="*/ 318 w 322"/>
                  <a:gd name="T15" fmla="*/ 37 h 65"/>
                  <a:gd name="T16" fmla="*/ 321 w 322"/>
                  <a:gd name="T17" fmla="*/ 31 h 65"/>
                  <a:gd name="T18" fmla="*/ 317 w 322"/>
                  <a:gd name="T19" fmla="*/ 24 h 65"/>
                  <a:gd name="T20" fmla="*/ 306 w 322"/>
                  <a:gd name="T21" fmla="*/ 18 h 65"/>
                  <a:gd name="T22" fmla="*/ 292 w 322"/>
                  <a:gd name="T23" fmla="*/ 13 h 65"/>
                  <a:gd name="T24" fmla="*/ 271 w 322"/>
                  <a:gd name="T25" fmla="*/ 8 h 65"/>
                  <a:gd name="T26" fmla="*/ 248 w 322"/>
                  <a:gd name="T27" fmla="*/ 4 h 65"/>
                  <a:gd name="T28" fmla="*/ 220 w 322"/>
                  <a:gd name="T29" fmla="*/ 2 h 65"/>
                  <a:gd name="T30" fmla="*/ 191 w 322"/>
                  <a:gd name="T31" fmla="*/ 0 h 65"/>
                  <a:gd name="T32" fmla="*/ 158 w 322"/>
                  <a:gd name="T33" fmla="*/ 0 h 65"/>
                  <a:gd name="T34" fmla="*/ 125 w 322"/>
                  <a:gd name="T35" fmla="*/ 1 h 65"/>
                  <a:gd name="T36" fmla="*/ 95 w 322"/>
                  <a:gd name="T37" fmla="*/ 3 h 65"/>
                  <a:gd name="T38" fmla="*/ 69 w 322"/>
                  <a:gd name="T39" fmla="*/ 6 h 65"/>
                  <a:gd name="T40" fmla="*/ 45 w 322"/>
                  <a:gd name="T41" fmla="*/ 10 h 65"/>
                  <a:gd name="T42" fmla="*/ 26 w 322"/>
                  <a:gd name="T43" fmla="*/ 15 h 65"/>
                  <a:gd name="T44" fmla="*/ 12 w 322"/>
                  <a:gd name="T45" fmla="*/ 21 h 65"/>
                  <a:gd name="T46" fmla="*/ 1 w 322"/>
                  <a:gd name="T47" fmla="*/ 27 h 65"/>
                  <a:gd name="T48" fmla="*/ 0 w 322"/>
                  <a:gd name="T49" fmla="*/ 33 h 65"/>
                  <a:gd name="T50" fmla="*/ 3 w 322"/>
                  <a:gd name="T51" fmla="*/ 40 h 65"/>
                  <a:gd name="T52" fmla="*/ 13 w 322"/>
                  <a:gd name="T53" fmla="*/ 46 h 65"/>
                  <a:gd name="T54" fmla="*/ 28 w 322"/>
                  <a:gd name="T55" fmla="*/ 51 h 65"/>
                  <a:gd name="T56" fmla="*/ 48 w 322"/>
                  <a:gd name="T57" fmla="*/ 56 h 65"/>
                  <a:gd name="T58" fmla="*/ 71 w 322"/>
                  <a:gd name="T59" fmla="*/ 60 h 65"/>
                  <a:gd name="T60" fmla="*/ 99 w 322"/>
                  <a:gd name="T61" fmla="*/ 62 h 65"/>
                  <a:gd name="T62" fmla="*/ 130 w 322"/>
                  <a:gd name="T63" fmla="*/ 64 h 65"/>
                  <a:gd name="T64" fmla="*/ 162 w 322"/>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65"/>
                  <a:gd name="T101" fmla="*/ 322 w 322"/>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65">
                    <a:moveTo>
                      <a:pt x="162" y="64"/>
                    </a:moveTo>
                    <a:lnTo>
                      <a:pt x="194" y="63"/>
                    </a:lnTo>
                    <a:lnTo>
                      <a:pt x="225" y="61"/>
                    </a:lnTo>
                    <a:lnTo>
                      <a:pt x="251" y="58"/>
                    </a:lnTo>
                    <a:lnTo>
                      <a:pt x="274" y="54"/>
                    </a:lnTo>
                    <a:lnTo>
                      <a:pt x="293" y="49"/>
                    </a:lnTo>
                    <a:lnTo>
                      <a:pt x="309" y="43"/>
                    </a:lnTo>
                    <a:lnTo>
                      <a:pt x="318" y="37"/>
                    </a:lnTo>
                    <a:lnTo>
                      <a:pt x="321" y="31"/>
                    </a:lnTo>
                    <a:lnTo>
                      <a:pt x="317" y="24"/>
                    </a:lnTo>
                    <a:lnTo>
                      <a:pt x="306" y="18"/>
                    </a:lnTo>
                    <a:lnTo>
                      <a:pt x="292" y="13"/>
                    </a:lnTo>
                    <a:lnTo>
                      <a:pt x="271" y="8"/>
                    </a:lnTo>
                    <a:lnTo>
                      <a:pt x="248" y="4"/>
                    </a:lnTo>
                    <a:lnTo>
                      <a:pt x="220" y="2"/>
                    </a:lnTo>
                    <a:lnTo>
                      <a:pt x="191" y="0"/>
                    </a:lnTo>
                    <a:lnTo>
                      <a:pt x="158" y="0"/>
                    </a:lnTo>
                    <a:lnTo>
                      <a:pt x="125" y="1"/>
                    </a:lnTo>
                    <a:lnTo>
                      <a:pt x="95" y="3"/>
                    </a:lnTo>
                    <a:lnTo>
                      <a:pt x="69" y="6"/>
                    </a:lnTo>
                    <a:lnTo>
                      <a:pt x="45" y="10"/>
                    </a:lnTo>
                    <a:lnTo>
                      <a:pt x="26" y="15"/>
                    </a:lnTo>
                    <a:lnTo>
                      <a:pt x="12" y="21"/>
                    </a:lnTo>
                    <a:lnTo>
                      <a:pt x="1" y="27"/>
                    </a:lnTo>
                    <a:lnTo>
                      <a:pt x="0" y="33"/>
                    </a:lnTo>
                    <a:lnTo>
                      <a:pt x="3" y="40"/>
                    </a:lnTo>
                    <a:lnTo>
                      <a:pt x="13" y="46"/>
                    </a:lnTo>
                    <a:lnTo>
                      <a:pt x="28" y="51"/>
                    </a:lnTo>
                    <a:lnTo>
                      <a:pt x="48" y="56"/>
                    </a:lnTo>
                    <a:lnTo>
                      <a:pt x="71" y="60"/>
                    </a:lnTo>
                    <a:lnTo>
                      <a:pt x="99" y="62"/>
                    </a:lnTo>
                    <a:lnTo>
                      <a:pt x="130" y="64"/>
                    </a:lnTo>
                    <a:lnTo>
                      <a:pt x="162" y="64"/>
                    </a:lnTo>
                  </a:path>
                </a:pathLst>
              </a:custGeom>
              <a:solidFill>
                <a:srgbClr val="CCECF4"/>
              </a:solidFill>
              <a:ln w="12700" cap="rnd">
                <a:noFill/>
                <a:round/>
                <a:headEnd/>
                <a:tailEnd/>
              </a:ln>
            </p:spPr>
            <p:txBody>
              <a:bodyPr/>
              <a:lstStyle/>
              <a:p>
                <a:endParaRPr lang="en-US"/>
              </a:p>
            </p:txBody>
          </p:sp>
          <p:sp>
            <p:nvSpPr>
              <p:cNvPr id="37222" name="Freeform 187"/>
              <p:cNvSpPr>
                <a:spLocks/>
              </p:cNvSpPr>
              <p:nvPr/>
            </p:nvSpPr>
            <p:spPr bwMode="auto">
              <a:xfrm>
                <a:off x="5407" y="1449"/>
                <a:ext cx="20" cy="58"/>
              </a:xfrm>
              <a:custGeom>
                <a:avLst/>
                <a:gdLst>
                  <a:gd name="T0" fmla="*/ 0 w 20"/>
                  <a:gd name="T1" fmla="*/ 57 h 58"/>
                  <a:gd name="T2" fmla="*/ 2 w 20"/>
                  <a:gd name="T3" fmla="*/ 55 h 58"/>
                  <a:gd name="T4" fmla="*/ 6 w 20"/>
                  <a:gd name="T5" fmla="*/ 51 h 58"/>
                  <a:gd name="T6" fmla="*/ 11 w 20"/>
                  <a:gd name="T7" fmla="*/ 43 h 58"/>
                  <a:gd name="T8" fmla="*/ 16 w 20"/>
                  <a:gd name="T9" fmla="*/ 34 h 58"/>
                  <a:gd name="T10" fmla="*/ 19 w 20"/>
                  <a:gd name="T11" fmla="*/ 25 h 58"/>
                  <a:gd name="T12" fmla="*/ 19 w 20"/>
                  <a:gd name="T13" fmla="*/ 16 h 58"/>
                  <a:gd name="T14" fmla="*/ 14 w 20"/>
                  <a:gd name="T15" fmla="*/ 7 h 58"/>
                  <a:gd name="T16" fmla="*/ 3 w 20"/>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8"/>
                  <a:gd name="T29" fmla="*/ 20 w 20"/>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8">
                    <a:moveTo>
                      <a:pt x="0" y="57"/>
                    </a:moveTo>
                    <a:lnTo>
                      <a:pt x="2" y="55"/>
                    </a:lnTo>
                    <a:lnTo>
                      <a:pt x="6" y="51"/>
                    </a:lnTo>
                    <a:lnTo>
                      <a:pt x="11" y="43"/>
                    </a:lnTo>
                    <a:lnTo>
                      <a:pt x="16" y="34"/>
                    </a:lnTo>
                    <a:lnTo>
                      <a:pt x="19" y="25"/>
                    </a:lnTo>
                    <a:lnTo>
                      <a:pt x="19" y="16"/>
                    </a:lnTo>
                    <a:lnTo>
                      <a:pt x="14" y="7"/>
                    </a:lnTo>
                    <a:lnTo>
                      <a:pt x="3" y="0"/>
                    </a:lnTo>
                  </a:path>
                </a:pathLst>
              </a:custGeom>
              <a:noFill/>
              <a:ln w="25400" cap="rnd">
                <a:solidFill>
                  <a:srgbClr val="B3E2EE"/>
                </a:solidFill>
                <a:round/>
                <a:headEnd/>
                <a:tailEnd/>
              </a:ln>
            </p:spPr>
            <p:txBody>
              <a:bodyPr/>
              <a:lstStyle/>
              <a:p>
                <a:endParaRPr lang="en-US"/>
              </a:p>
            </p:txBody>
          </p:sp>
          <p:sp>
            <p:nvSpPr>
              <p:cNvPr id="37223" name="Line 188"/>
              <p:cNvSpPr>
                <a:spLocks noChangeShapeType="1"/>
              </p:cNvSpPr>
              <p:nvPr/>
            </p:nvSpPr>
            <p:spPr bwMode="auto">
              <a:xfrm>
                <a:off x="5398" y="1504"/>
                <a:ext cx="23" cy="4"/>
              </a:xfrm>
              <a:prstGeom prst="line">
                <a:avLst/>
              </a:prstGeom>
              <a:noFill/>
              <a:ln w="12700">
                <a:noFill/>
                <a:round/>
                <a:headEnd/>
                <a:tailEnd/>
              </a:ln>
            </p:spPr>
            <p:txBody>
              <a:bodyPr wrap="none" anchor="ctr"/>
              <a:lstStyle/>
              <a:p>
                <a:endParaRPr lang="en-GB"/>
              </a:p>
            </p:txBody>
          </p:sp>
          <p:sp>
            <p:nvSpPr>
              <p:cNvPr id="37224" name="Line 189"/>
              <p:cNvSpPr>
                <a:spLocks noChangeShapeType="1"/>
              </p:cNvSpPr>
              <p:nvPr/>
            </p:nvSpPr>
            <p:spPr bwMode="auto">
              <a:xfrm flipH="1">
                <a:off x="5401" y="1448"/>
                <a:ext cx="20" cy="6"/>
              </a:xfrm>
              <a:prstGeom prst="line">
                <a:avLst/>
              </a:prstGeom>
              <a:noFill/>
              <a:ln w="12700">
                <a:noFill/>
                <a:round/>
                <a:headEnd/>
                <a:tailEnd/>
              </a:ln>
            </p:spPr>
            <p:txBody>
              <a:bodyPr wrap="none" anchor="ctr"/>
              <a:lstStyle/>
              <a:p>
                <a:endParaRPr lang="en-GB"/>
              </a:p>
            </p:txBody>
          </p:sp>
          <p:sp>
            <p:nvSpPr>
              <p:cNvPr id="37225" name="Freeform 190"/>
              <p:cNvSpPr>
                <a:spLocks/>
              </p:cNvSpPr>
              <p:nvPr/>
            </p:nvSpPr>
            <p:spPr bwMode="auto">
              <a:xfrm>
                <a:off x="5354" y="1399"/>
                <a:ext cx="59" cy="51"/>
              </a:xfrm>
              <a:custGeom>
                <a:avLst/>
                <a:gdLst>
                  <a:gd name="T0" fmla="*/ 58 w 59"/>
                  <a:gd name="T1" fmla="*/ 50 h 51"/>
                  <a:gd name="T2" fmla="*/ 46 w 59"/>
                  <a:gd name="T3" fmla="*/ 44 h 51"/>
                  <a:gd name="T4" fmla="*/ 34 w 59"/>
                  <a:gd name="T5" fmla="*/ 36 h 51"/>
                  <a:gd name="T6" fmla="*/ 23 w 59"/>
                  <a:gd name="T7" fmla="*/ 28 h 51"/>
                  <a:gd name="T8" fmla="*/ 15 w 59"/>
                  <a:gd name="T9" fmla="*/ 20 h 51"/>
                  <a:gd name="T10" fmla="*/ 9 w 59"/>
                  <a:gd name="T11" fmla="*/ 12 h 51"/>
                  <a:gd name="T12" fmla="*/ 3 w 59"/>
                  <a:gd name="T13" fmla="*/ 6 h 51"/>
                  <a:gd name="T14" fmla="*/ 2 w 59"/>
                  <a:gd name="T15" fmla="*/ 2 h 51"/>
                  <a:gd name="T16" fmla="*/ 0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58" y="50"/>
                    </a:moveTo>
                    <a:lnTo>
                      <a:pt x="46" y="44"/>
                    </a:lnTo>
                    <a:lnTo>
                      <a:pt x="34" y="36"/>
                    </a:lnTo>
                    <a:lnTo>
                      <a:pt x="23" y="28"/>
                    </a:lnTo>
                    <a:lnTo>
                      <a:pt x="15" y="20"/>
                    </a:lnTo>
                    <a:lnTo>
                      <a:pt x="9" y="12"/>
                    </a:lnTo>
                    <a:lnTo>
                      <a:pt x="3" y="6"/>
                    </a:lnTo>
                    <a:lnTo>
                      <a:pt x="2" y="2"/>
                    </a:lnTo>
                    <a:lnTo>
                      <a:pt x="0" y="0"/>
                    </a:lnTo>
                  </a:path>
                </a:pathLst>
              </a:custGeom>
              <a:noFill/>
              <a:ln w="25400" cap="rnd">
                <a:solidFill>
                  <a:srgbClr val="B3E2EE"/>
                </a:solidFill>
                <a:round/>
                <a:headEnd/>
                <a:tailEnd/>
              </a:ln>
            </p:spPr>
            <p:txBody>
              <a:bodyPr/>
              <a:lstStyle/>
              <a:p>
                <a:endParaRPr lang="en-US"/>
              </a:p>
            </p:txBody>
          </p:sp>
          <p:sp>
            <p:nvSpPr>
              <p:cNvPr id="37226" name="Line 191"/>
              <p:cNvSpPr>
                <a:spLocks noChangeShapeType="1"/>
              </p:cNvSpPr>
              <p:nvPr/>
            </p:nvSpPr>
            <p:spPr bwMode="auto">
              <a:xfrm flipV="1">
                <a:off x="5401" y="1447"/>
                <a:ext cx="20" cy="7"/>
              </a:xfrm>
              <a:prstGeom prst="line">
                <a:avLst/>
              </a:prstGeom>
              <a:noFill/>
              <a:ln w="12700">
                <a:noFill/>
                <a:round/>
                <a:headEnd/>
                <a:tailEnd/>
              </a:ln>
            </p:spPr>
            <p:txBody>
              <a:bodyPr wrap="none" anchor="ctr"/>
              <a:lstStyle/>
              <a:p>
                <a:endParaRPr lang="en-GB"/>
              </a:p>
            </p:txBody>
          </p:sp>
          <p:sp>
            <p:nvSpPr>
              <p:cNvPr id="37227" name="Line 192"/>
              <p:cNvSpPr>
                <a:spLocks noChangeShapeType="1"/>
              </p:cNvSpPr>
              <p:nvPr/>
            </p:nvSpPr>
            <p:spPr bwMode="auto">
              <a:xfrm flipH="1">
                <a:off x="5343" y="1399"/>
                <a:ext cx="23" cy="1"/>
              </a:xfrm>
              <a:prstGeom prst="line">
                <a:avLst/>
              </a:prstGeom>
              <a:noFill/>
              <a:ln w="12700">
                <a:noFill/>
                <a:round/>
                <a:headEnd/>
                <a:tailEnd/>
              </a:ln>
            </p:spPr>
            <p:txBody>
              <a:bodyPr wrap="none" anchor="ctr"/>
              <a:lstStyle/>
              <a:p>
                <a:endParaRPr lang="en-GB"/>
              </a:p>
            </p:txBody>
          </p:sp>
          <p:sp>
            <p:nvSpPr>
              <p:cNvPr id="37228" name="Freeform 193"/>
              <p:cNvSpPr>
                <a:spLocks/>
              </p:cNvSpPr>
              <p:nvPr/>
            </p:nvSpPr>
            <p:spPr bwMode="auto">
              <a:xfrm>
                <a:off x="5472" y="1470"/>
                <a:ext cx="26" cy="32"/>
              </a:xfrm>
              <a:custGeom>
                <a:avLst/>
                <a:gdLst>
                  <a:gd name="T0" fmla="*/ 25 w 26"/>
                  <a:gd name="T1" fmla="*/ 31 h 32"/>
                  <a:gd name="T2" fmla="*/ 22 w 26"/>
                  <a:gd name="T3" fmla="*/ 29 h 32"/>
                  <a:gd name="T4" fmla="*/ 19 w 26"/>
                  <a:gd name="T5" fmla="*/ 26 h 32"/>
                  <a:gd name="T6" fmla="*/ 16 w 26"/>
                  <a:gd name="T7" fmla="*/ 24 h 32"/>
                  <a:gd name="T8" fmla="*/ 13 w 26"/>
                  <a:gd name="T9" fmla="*/ 20 h 32"/>
                  <a:gd name="T10" fmla="*/ 9 w 26"/>
                  <a:gd name="T11" fmla="*/ 17 h 32"/>
                  <a:gd name="T12" fmla="*/ 6 w 26"/>
                  <a:gd name="T13" fmla="*/ 12 h 32"/>
                  <a:gd name="T14" fmla="*/ 3 w 26"/>
                  <a:gd name="T15" fmla="*/ 7 h 32"/>
                  <a:gd name="T16" fmla="*/ 0 w 26"/>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32"/>
                  <a:gd name="T29" fmla="*/ 26 w 2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32">
                    <a:moveTo>
                      <a:pt x="25" y="31"/>
                    </a:moveTo>
                    <a:lnTo>
                      <a:pt x="22" y="29"/>
                    </a:lnTo>
                    <a:lnTo>
                      <a:pt x="19" y="26"/>
                    </a:lnTo>
                    <a:lnTo>
                      <a:pt x="16" y="24"/>
                    </a:lnTo>
                    <a:lnTo>
                      <a:pt x="13" y="20"/>
                    </a:lnTo>
                    <a:lnTo>
                      <a:pt x="9" y="17"/>
                    </a:lnTo>
                    <a:lnTo>
                      <a:pt x="6" y="12"/>
                    </a:lnTo>
                    <a:lnTo>
                      <a:pt x="3" y="7"/>
                    </a:lnTo>
                    <a:lnTo>
                      <a:pt x="0" y="0"/>
                    </a:lnTo>
                  </a:path>
                </a:pathLst>
              </a:custGeom>
              <a:noFill/>
              <a:ln w="25400" cap="rnd">
                <a:solidFill>
                  <a:srgbClr val="B3E2EE"/>
                </a:solidFill>
                <a:round/>
                <a:headEnd/>
                <a:tailEnd/>
              </a:ln>
            </p:spPr>
            <p:txBody>
              <a:bodyPr/>
              <a:lstStyle/>
              <a:p>
                <a:endParaRPr lang="en-US"/>
              </a:p>
            </p:txBody>
          </p:sp>
          <p:sp>
            <p:nvSpPr>
              <p:cNvPr id="37229" name="Line 194"/>
              <p:cNvSpPr>
                <a:spLocks noChangeShapeType="1"/>
              </p:cNvSpPr>
              <p:nvPr/>
            </p:nvSpPr>
            <p:spPr bwMode="auto">
              <a:xfrm flipV="1">
                <a:off x="5484" y="1501"/>
                <a:ext cx="21" cy="2"/>
              </a:xfrm>
              <a:prstGeom prst="line">
                <a:avLst/>
              </a:prstGeom>
              <a:noFill/>
              <a:ln w="12700">
                <a:noFill/>
                <a:round/>
                <a:headEnd/>
                <a:tailEnd/>
              </a:ln>
            </p:spPr>
            <p:txBody>
              <a:bodyPr wrap="none" anchor="ctr"/>
              <a:lstStyle/>
              <a:p>
                <a:endParaRPr lang="en-GB"/>
              </a:p>
            </p:txBody>
          </p:sp>
          <p:sp>
            <p:nvSpPr>
              <p:cNvPr id="37230" name="Line 195"/>
              <p:cNvSpPr>
                <a:spLocks noChangeShapeType="1"/>
              </p:cNvSpPr>
              <p:nvPr/>
            </p:nvSpPr>
            <p:spPr bwMode="auto">
              <a:xfrm flipH="1">
                <a:off x="5457" y="1470"/>
                <a:ext cx="27" cy="0"/>
              </a:xfrm>
              <a:prstGeom prst="line">
                <a:avLst/>
              </a:prstGeom>
              <a:noFill/>
              <a:ln w="12700">
                <a:noFill/>
                <a:round/>
                <a:headEnd/>
                <a:tailEnd/>
              </a:ln>
            </p:spPr>
            <p:txBody>
              <a:bodyPr wrap="none" anchor="ctr"/>
              <a:lstStyle/>
              <a:p>
                <a:endParaRPr lang="en-GB"/>
              </a:p>
            </p:txBody>
          </p:sp>
          <p:sp>
            <p:nvSpPr>
              <p:cNvPr id="37231" name="Freeform 196"/>
              <p:cNvSpPr>
                <a:spLocks/>
              </p:cNvSpPr>
              <p:nvPr/>
            </p:nvSpPr>
            <p:spPr bwMode="auto">
              <a:xfrm>
                <a:off x="5450" y="1403"/>
                <a:ext cx="23" cy="68"/>
              </a:xfrm>
              <a:custGeom>
                <a:avLst/>
                <a:gdLst>
                  <a:gd name="T0" fmla="*/ 22 w 23"/>
                  <a:gd name="T1" fmla="*/ 67 h 68"/>
                  <a:gd name="T2" fmla="*/ 21 w 23"/>
                  <a:gd name="T3" fmla="*/ 59 h 68"/>
                  <a:gd name="T4" fmla="*/ 18 w 23"/>
                  <a:gd name="T5" fmla="*/ 51 h 68"/>
                  <a:gd name="T6" fmla="*/ 15 w 23"/>
                  <a:gd name="T7" fmla="*/ 42 h 68"/>
                  <a:gd name="T8" fmla="*/ 12 w 23"/>
                  <a:gd name="T9" fmla="*/ 32 h 68"/>
                  <a:gd name="T10" fmla="*/ 7 w 23"/>
                  <a:gd name="T11" fmla="*/ 23 h 68"/>
                  <a:gd name="T12" fmla="*/ 4 w 23"/>
                  <a:gd name="T13" fmla="*/ 15 h 68"/>
                  <a:gd name="T14" fmla="*/ 1 w 23"/>
                  <a:gd name="T15" fmla="*/ 7 h 68"/>
                  <a:gd name="T16" fmla="*/ 0 w 23"/>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68"/>
                  <a:gd name="T29" fmla="*/ 23 w 23"/>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68">
                    <a:moveTo>
                      <a:pt x="22" y="67"/>
                    </a:moveTo>
                    <a:lnTo>
                      <a:pt x="21" y="59"/>
                    </a:lnTo>
                    <a:lnTo>
                      <a:pt x="18" y="51"/>
                    </a:lnTo>
                    <a:lnTo>
                      <a:pt x="15" y="42"/>
                    </a:lnTo>
                    <a:lnTo>
                      <a:pt x="12" y="32"/>
                    </a:lnTo>
                    <a:lnTo>
                      <a:pt x="7" y="23"/>
                    </a:lnTo>
                    <a:lnTo>
                      <a:pt x="4" y="15"/>
                    </a:lnTo>
                    <a:lnTo>
                      <a:pt x="1" y="7"/>
                    </a:lnTo>
                    <a:lnTo>
                      <a:pt x="0" y="0"/>
                    </a:lnTo>
                  </a:path>
                </a:pathLst>
              </a:custGeom>
              <a:noFill/>
              <a:ln w="25400" cap="rnd">
                <a:solidFill>
                  <a:srgbClr val="B3E2EE"/>
                </a:solidFill>
                <a:round/>
                <a:headEnd/>
                <a:tailEnd/>
              </a:ln>
            </p:spPr>
            <p:txBody>
              <a:bodyPr/>
              <a:lstStyle/>
              <a:p>
                <a:endParaRPr lang="en-US"/>
              </a:p>
            </p:txBody>
          </p:sp>
          <p:sp>
            <p:nvSpPr>
              <p:cNvPr id="37232" name="Line 197"/>
              <p:cNvSpPr>
                <a:spLocks noChangeShapeType="1"/>
              </p:cNvSpPr>
              <p:nvPr/>
            </p:nvSpPr>
            <p:spPr bwMode="auto">
              <a:xfrm>
                <a:off x="5457" y="1470"/>
                <a:ext cx="27" cy="0"/>
              </a:xfrm>
              <a:prstGeom prst="line">
                <a:avLst/>
              </a:prstGeom>
              <a:noFill/>
              <a:ln w="12700">
                <a:noFill/>
                <a:round/>
                <a:headEnd/>
                <a:tailEnd/>
              </a:ln>
            </p:spPr>
            <p:txBody>
              <a:bodyPr wrap="none" anchor="ctr"/>
              <a:lstStyle/>
              <a:p>
                <a:endParaRPr lang="en-GB"/>
              </a:p>
            </p:txBody>
          </p:sp>
          <p:sp>
            <p:nvSpPr>
              <p:cNvPr id="37233" name="Line 198"/>
              <p:cNvSpPr>
                <a:spLocks noChangeShapeType="1"/>
              </p:cNvSpPr>
              <p:nvPr/>
            </p:nvSpPr>
            <p:spPr bwMode="auto">
              <a:xfrm flipH="1">
                <a:off x="5437" y="1403"/>
                <a:ext cx="24" cy="0"/>
              </a:xfrm>
              <a:prstGeom prst="line">
                <a:avLst/>
              </a:prstGeom>
              <a:noFill/>
              <a:ln w="12700">
                <a:noFill/>
                <a:round/>
                <a:headEnd/>
                <a:tailEnd/>
              </a:ln>
            </p:spPr>
            <p:txBody>
              <a:bodyPr wrap="none" anchor="ctr"/>
              <a:lstStyle/>
              <a:p>
                <a:endParaRPr lang="en-GB"/>
              </a:p>
            </p:txBody>
          </p:sp>
          <p:sp>
            <p:nvSpPr>
              <p:cNvPr id="37234" name="Freeform 199"/>
              <p:cNvSpPr>
                <a:spLocks/>
              </p:cNvSpPr>
              <p:nvPr/>
            </p:nvSpPr>
            <p:spPr bwMode="auto">
              <a:xfrm>
                <a:off x="5321" y="1489"/>
                <a:ext cx="325" cy="67"/>
              </a:xfrm>
              <a:custGeom>
                <a:avLst/>
                <a:gdLst>
                  <a:gd name="T0" fmla="*/ 160 w 325"/>
                  <a:gd name="T1" fmla="*/ 0 h 67"/>
                  <a:gd name="T2" fmla="*/ 192 w 325"/>
                  <a:gd name="T3" fmla="*/ 1 h 67"/>
                  <a:gd name="T4" fmla="*/ 223 w 325"/>
                  <a:gd name="T5" fmla="*/ 2 h 67"/>
                  <a:gd name="T6" fmla="*/ 251 w 325"/>
                  <a:gd name="T7" fmla="*/ 5 h 67"/>
                  <a:gd name="T8" fmla="*/ 276 w 325"/>
                  <a:gd name="T9" fmla="*/ 9 h 67"/>
                  <a:gd name="T10" fmla="*/ 295 w 325"/>
                  <a:gd name="T11" fmla="*/ 13 h 67"/>
                  <a:gd name="T12" fmla="*/ 311 w 325"/>
                  <a:gd name="T13" fmla="*/ 19 h 67"/>
                  <a:gd name="T14" fmla="*/ 320 w 325"/>
                  <a:gd name="T15" fmla="*/ 25 h 67"/>
                  <a:gd name="T16" fmla="*/ 324 w 325"/>
                  <a:gd name="T17" fmla="*/ 32 h 67"/>
                  <a:gd name="T18" fmla="*/ 321 w 325"/>
                  <a:gd name="T19" fmla="*/ 39 h 67"/>
                  <a:gd name="T20" fmla="*/ 311 w 325"/>
                  <a:gd name="T21" fmla="*/ 45 h 67"/>
                  <a:gd name="T22" fmla="*/ 298 w 325"/>
                  <a:gd name="T23" fmla="*/ 50 h 67"/>
                  <a:gd name="T24" fmla="*/ 277 w 325"/>
                  <a:gd name="T25" fmla="*/ 55 h 67"/>
                  <a:gd name="T26" fmla="*/ 254 w 325"/>
                  <a:gd name="T27" fmla="*/ 59 h 67"/>
                  <a:gd name="T28" fmla="*/ 227 w 325"/>
                  <a:gd name="T29" fmla="*/ 63 h 67"/>
                  <a:gd name="T30" fmla="*/ 196 w 325"/>
                  <a:gd name="T31" fmla="*/ 65 h 67"/>
                  <a:gd name="T32" fmla="*/ 164 w 325"/>
                  <a:gd name="T33" fmla="*/ 66 h 67"/>
                  <a:gd name="T34" fmla="*/ 132 w 325"/>
                  <a:gd name="T35" fmla="*/ 65 h 67"/>
                  <a:gd name="T36" fmla="*/ 101 w 325"/>
                  <a:gd name="T37" fmla="*/ 64 h 67"/>
                  <a:gd name="T38" fmla="*/ 73 w 325"/>
                  <a:gd name="T39" fmla="*/ 62 h 67"/>
                  <a:gd name="T40" fmla="*/ 50 w 325"/>
                  <a:gd name="T41" fmla="*/ 58 h 67"/>
                  <a:gd name="T42" fmla="*/ 29 w 325"/>
                  <a:gd name="T43" fmla="*/ 53 h 67"/>
                  <a:gd name="T44" fmla="*/ 15 w 325"/>
                  <a:gd name="T45" fmla="*/ 47 h 67"/>
                  <a:gd name="T46" fmla="*/ 4 w 325"/>
                  <a:gd name="T47" fmla="*/ 41 h 67"/>
                  <a:gd name="T48" fmla="*/ 0 w 325"/>
                  <a:gd name="T49" fmla="*/ 35 h 67"/>
                  <a:gd name="T50" fmla="*/ 3 w 325"/>
                  <a:gd name="T51" fmla="*/ 28 h 67"/>
                  <a:gd name="T52" fmla="*/ 13 w 325"/>
                  <a:gd name="T53" fmla="*/ 22 h 67"/>
                  <a:gd name="T54" fmla="*/ 28 w 325"/>
                  <a:gd name="T55" fmla="*/ 16 h 67"/>
                  <a:gd name="T56" fmla="*/ 47 w 325"/>
                  <a:gd name="T57" fmla="*/ 11 h 67"/>
                  <a:gd name="T58" fmla="*/ 70 w 325"/>
                  <a:gd name="T59" fmla="*/ 7 h 67"/>
                  <a:gd name="T60" fmla="*/ 98 w 325"/>
                  <a:gd name="T61" fmla="*/ 3 h 67"/>
                  <a:gd name="T62" fmla="*/ 128 w 325"/>
                  <a:gd name="T63" fmla="*/ 1 h 67"/>
                  <a:gd name="T64" fmla="*/ 160 w 325"/>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67"/>
                  <a:gd name="T101" fmla="*/ 325 w 325"/>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67">
                    <a:moveTo>
                      <a:pt x="160" y="0"/>
                    </a:moveTo>
                    <a:lnTo>
                      <a:pt x="192" y="1"/>
                    </a:lnTo>
                    <a:lnTo>
                      <a:pt x="223" y="2"/>
                    </a:lnTo>
                    <a:lnTo>
                      <a:pt x="251" y="5"/>
                    </a:lnTo>
                    <a:lnTo>
                      <a:pt x="276" y="9"/>
                    </a:lnTo>
                    <a:lnTo>
                      <a:pt x="295" y="13"/>
                    </a:lnTo>
                    <a:lnTo>
                      <a:pt x="311" y="19"/>
                    </a:lnTo>
                    <a:lnTo>
                      <a:pt x="320" y="25"/>
                    </a:lnTo>
                    <a:lnTo>
                      <a:pt x="324" y="32"/>
                    </a:lnTo>
                    <a:lnTo>
                      <a:pt x="321" y="39"/>
                    </a:lnTo>
                    <a:lnTo>
                      <a:pt x="311" y="45"/>
                    </a:lnTo>
                    <a:lnTo>
                      <a:pt x="298" y="50"/>
                    </a:lnTo>
                    <a:lnTo>
                      <a:pt x="277" y="55"/>
                    </a:lnTo>
                    <a:lnTo>
                      <a:pt x="254" y="59"/>
                    </a:lnTo>
                    <a:lnTo>
                      <a:pt x="227" y="63"/>
                    </a:lnTo>
                    <a:lnTo>
                      <a:pt x="196" y="65"/>
                    </a:lnTo>
                    <a:lnTo>
                      <a:pt x="164" y="66"/>
                    </a:lnTo>
                    <a:lnTo>
                      <a:pt x="132" y="65"/>
                    </a:lnTo>
                    <a:lnTo>
                      <a:pt x="101" y="64"/>
                    </a:lnTo>
                    <a:lnTo>
                      <a:pt x="73" y="62"/>
                    </a:lnTo>
                    <a:lnTo>
                      <a:pt x="50" y="58"/>
                    </a:lnTo>
                    <a:lnTo>
                      <a:pt x="29" y="53"/>
                    </a:lnTo>
                    <a:lnTo>
                      <a:pt x="15" y="47"/>
                    </a:lnTo>
                    <a:lnTo>
                      <a:pt x="4" y="41"/>
                    </a:lnTo>
                    <a:lnTo>
                      <a:pt x="0" y="35"/>
                    </a:lnTo>
                    <a:lnTo>
                      <a:pt x="3" y="28"/>
                    </a:lnTo>
                    <a:lnTo>
                      <a:pt x="13" y="22"/>
                    </a:lnTo>
                    <a:lnTo>
                      <a:pt x="28" y="16"/>
                    </a:lnTo>
                    <a:lnTo>
                      <a:pt x="47" y="11"/>
                    </a:lnTo>
                    <a:lnTo>
                      <a:pt x="70" y="7"/>
                    </a:lnTo>
                    <a:lnTo>
                      <a:pt x="98" y="3"/>
                    </a:lnTo>
                    <a:lnTo>
                      <a:pt x="128" y="1"/>
                    </a:lnTo>
                    <a:lnTo>
                      <a:pt x="160" y="0"/>
                    </a:lnTo>
                  </a:path>
                </a:pathLst>
              </a:custGeom>
              <a:solidFill>
                <a:srgbClr val="CCECF4"/>
              </a:solidFill>
              <a:ln w="12700" cap="rnd">
                <a:noFill/>
                <a:round/>
                <a:headEnd/>
                <a:tailEnd/>
              </a:ln>
            </p:spPr>
            <p:txBody>
              <a:bodyPr/>
              <a:lstStyle/>
              <a:p>
                <a:endParaRPr lang="en-US"/>
              </a:p>
            </p:txBody>
          </p:sp>
          <p:sp>
            <p:nvSpPr>
              <p:cNvPr id="37235" name="Freeform 200"/>
              <p:cNvSpPr>
                <a:spLocks/>
              </p:cNvSpPr>
              <p:nvPr/>
            </p:nvSpPr>
            <p:spPr bwMode="auto">
              <a:xfrm>
                <a:off x="5278" y="1454"/>
                <a:ext cx="18" cy="55"/>
              </a:xfrm>
              <a:custGeom>
                <a:avLst/>
                <a:gdLst>
                  <a:gd name="T0" fmla="*/ 0 w 18"/>
                  <a:gd name="T1" fmla="*/ 54 h 55"/>
                  <a:gd name="T2" fmla="*/ 1 w 18"/>
                  <a:gd name="T3" fmla="*/ 52 h 55"/>
                  <a:gd name="T4" fmla="*/ 6 w 18"/>
                  <a:gd name="T5" fmla="*/ 48 h 55"/>
                  <a:gd name="T6" fmla="*/ 10 w 18"/>
                  <a:gd name="T7" fmla="*/ 41 h 55"/>
                  <a:gd name="T8" fmla="*/ 14 w 18"/>
                  <a:gd name="T9" fmla="*/ 33 h 55"/>
                  <a:gd name="T10" fmla="*/ 17 w 18"/>
                  <a:gd name="T11" fmla="*/ 24 h 55"/>
                  <a:gd name="T12" fmla="*/ 17 w 18"/>
                  <a:gd name="T13" fmla="*/ 15 h 55"/>
                  <a:gd name="T14" fmla="*/ 13 w 18"/>
                  <a:gd name="T15" fmla="*/ 7 h 55"/>
                  <a:gd name="T16" fmla="*/ 3 w 18"/>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55"/>
                  <a:gd name="T29" fmla="*/ 18 w 18"/>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55">
                    <a:moveTo>
                      <a:pt x="0" y="54"/>
                    </a:moveTo>
                    <a:lnTo>
                      <a:pt x="1" y="52"/>
                    </a:lnTo>
                    <a:lnTo>
                      <a:pt x="6" y="48"/>
                    </a:lnTo>
                    <a:lnTo>
                      <a:pt x="10" y="41"/>
                    </a:lnTo>
                    <a:lnTo>
                      <a:pt x="14" y="33"/>
                    </a:lnTo>
                    <a:lnTo>
                      <a:pt x="17" y="24"/>
                    </a:lnTo>
                    <a:lnTo>
                      <a:pt x="17" y="15"/>
                    </a:lnTo>
                    <a:lnTo>
                      <a:pt x="13" y="7"/>
                    </a:lnTo>
                    <a:lnTo>
                      <a:pt x="3" y="0"/>
                    </a:lnTo>
                  </a:path>
                </a:pathLst>
              </a:custGeom>
              <a:noFill/>
              <a:ln w="25400" cap="rnd">
                <a:solidFill>
                  <a:srgbClr val="B3E2EE"/>
                </a:solidFill>
                <a:round/>
                <a:headEnd/>
                <a:tailEnd/>
              </a:ln>
            </p:spPr>
            <p:txBody>
              <a:bodyPr/>
              <a:lstStyle/>
              <a:p>
                <a:endParaRPr lang="en-US"/>
              </a:p>
            </p:txBody>
          </p:sp>
          <p:sp>
            <p:nvSpPr>
              <p:cNvPr id="37236" name="Line 201"/>
              <p:cNvSpPr>
                <a:spLocks noChangeShapeType="1"/>
              </p:cNvSpPr>
              <p:nvPr/>
            </p:nvSpPr>
            <p:spPr bwMode="auto">
              <a:xfrm>
                <a:off x="5266" y="1508"/>
                <a:ext cx="24" cy="3"/>
              </a:xfrm>
              <a:prstGeom prst="line">
                <a:avLst/>
              </a:prstGeom>
              <a:noFill/>
              <a:ln w="12700">
                <a:noFill/>
                <a:round/>
                <a:headEnd/>
                <a:tailEnd/>
              </a:ln>
            </p:spPr>
            <p:txBody>
              <a:bodyPr wrap="none" anchor="ctr"/>
              <a:lstStyle/>
              <a:p>
                <a:endParaRPr lang="en-GB"/>
              </a:p>
            </p:txBody>
          </p:sp>
          <p:sp>
            <p:nvSpPr>
              <p:cNvPr id="37237" name="Line 202"/>
              <p:cNvSpPr>
                <a:spLocks noChangeShapeType="1"/>
              </p:cNvSpPr>
              <p:nvPr/>
            </p:nvSpPr>
            <p:spPr bwMode="auto">
              <a:xfrm flipH="1">
                <a:off x="5267" y="1449"/>
                <a:ext cx="23" cy="5"/>
              </a:xfrm>
              <a:prstGeom prst="line">
                <a:avLst/>
              </a:prstGeom>
              <a:noFill/>
              <a:ln w="12700">
                <a:noFill/>
                <a:round/>
                <a:headEnd/>
                <a:tailEnd/>
              </a:ln>
            </p:spPr>
            <p:txBody>
              <a:bodyPr wrap="none" anchor="ctr"/>
              <a:lstStyle/>
              <a:p>
                <a:endParaRPr lang="en-GB"/>
              </a:p>
            </p:txBody>
          </p:sp>
          <p:sp>
            <p:nvSpPr>
              <p:cNvPr id="37238" name="Freeform 203"/>
              <p:cNvSpPr>
                <a:spLocks/>
              </p:cNvSpPr>
              <p:nvPr/>
            </p:nvSpPr>
            <p:spPr bwMode="auto">
              <a:xfrm>
                <a:off x="5223" y="1401"/>
                <a:ext cx="58" cy="54"/>
              </a:xfrm>
              <a:custGeom>
                <a:avLst/>
                <a:gdLst>
                  <a:gd name="T0" fmla="*/ 57 w 58"/>
                  <a:gd name="T1" fmla="*/ 53 h 54"/>
                  <a:gd name="T2" fmla="*/ 44 w 58"/>
                  <a:gd name="T3" fmla="*/ 46 h 54"/>
                  <a:gd name="T4" fmla="*/ 34 w 58"/>
                  <a:gd name="T5" fmla="*/ 38 h 54"/>
                  <a:gd name="T6" fmla="*/ 23 w 58"/>
                  <a:gd name="T7" fmla="*/ 29 h 54"/>
                  <a:gd name="T8" fmla="*/ 16 w 58"/>
                  <a:gd name="T9" fmla="*/ 20 h 54"/>
                  <a:gd name="T10" fmla="*/ 9 w 58"/>
                  <a:gd name="T11" fmla="*/ 12 h 54"/>
                  <a:gd name="T12" fmla="*/ 4 w 58"/>
                  <a:gd name="T13" fmla="*/ 5 h 54"/>
                  <a:gd name="T14" fmla="*/ 1 w 58"/>
                  <a:gd name="T15" fmla="*/ 1 h 54"/>
                  <a:gd name="T16" fmla="*/ 0 w 58"/>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4"/>
                  <a:gd name="T29" fmla="*/ 58 w 58"/>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4">
                    <a:moveTo>
                      <a:pt x="57" y="53"/>
                    </a:moveTo>
                    <a:lnTo>
                      <a:pt x="44" y="46"/>
                    </a:lnTo>
                    <a:lnTo>
                      <a:pt x="34" y="38"/>
                    </a:lnTo>
                    <a:lnTo>
                      <a:pt x="23" y="29"/>
                    </a:lnTo>
                    <a:lnTo>
                      <a:pt x="16" y="20"/>
                    </a:lnTo>
                    <a:lnTo>
                      <a:pt x="9" y="12"/>
                    </a:lnTo>
                    <a:lnTo>
                      <a:pt x="4" y="5"/>
                    </a:lnTo>
                    <a:lnTo>
                      <a:pt x="1" y="1"/>
                    </a:lnTo>
                    <a:lnTo>
                      <a:pt x="0" y="0"/>
                    </a:lnTo>
                  </a:path>
                </a:pathLst>
              </a:custGeom>
              <a:noFill/>
              <a:ln w="25400" cap="rnd">
                <a:solidFill>
                  <a:srgbClr val="B3E2EE"/>
                </a:solidFill>
                <a:round/>
                <a:headEnd/>
                <a:tailEnd/>
              </a:ln>
            </p:spPr>
            <p:txBody>
              <a:bodyPr/>
              <a:lstStyle/>
              <a:p>
                <a:endParaRPr lang="en-US"/>
              </a:p>
            </p:txBody>
          </p:sp>
          <p:sp>
            <p:nvSpPr>
              <p:cNvPr id="37239" name="Line 204"/>
              <p:cNvSpPr>
                <a:spLocks noChangeShapeType="1"/>
              </p:cNvSpPr>
              <p:nvPr/>
            </p:nvSpPr>
            <p:spPr bwMode="auto">
              <a:xfrm flipV="1">
                <a:off x="5267" y="1449"/>
                <a:ext cx="23" cy="5"/>
              </a:xfrm>
              <a:prstGeom prst="line">
                <a:avLst/>
              </a:prstGeom>
              <a:noFill/>
              <a:ln w="12700">
                <a:noFill/>
                <a:round/>
                <a:headEnd/>
                <a:tailEnd/>
              </a:ln>
            </p:spPr>
            <p:txBody>
              <a:bodyPr wrap="none" anchor="ctr"/>
              <a:lstStyle/>
              <a:p>
                <a:endParaRPr lang="en-GB"/>
              </a:p>
            </p:txBody>
          </p:sp>
          <p:sp>
            <p:nvSpPr>
              <p:cNvPr id="37240" name="Line 205"/>
              <p:cNvSpPr>
                <a:spLocks noChangeShapeType="1"/>
              </p:cNvSpPr>
              <p:nvPr/>
            </p:nvSpPr>
            <p:spPr bwMode="auto">
              <a:xfrm flipH="1">
                <a:off x="5212" y="1400"/>
                <a:ext cx="23" cy="1"/>
              </a:xfrm>
              <a:prstGeom prst="line">
                <a:avLst/>
              </a:prstGeom>
              <a:noFill/>
              <a:ln w="12700">
                <a:noFill/>
                <a:round/>
                <a:headEnd/>
                <a:tailEnd/>
              </a:ln>
            </p:spPr>
            <p:txBody>
              <a:bodyPr wrap="none" anchor="ctr"/>
              <a:lstStyle/>
              <a:p>
                <a:endParaRPr lang="en-GB"/>
              </a:p>
            </p:txBody>
          </p:sp>
          <p:sp>
            <p:nvSpPr>
              <p:cNvPr id="37241" name="Freeform 206"/>
              <p:cNvSpPr>
                <a:spLocks/>
              </p:cNvSpPr>
              <p:nvPr/>
            </p:nvSpPr>
            <p:spPr bwMode="auto">
              <a:xfrm>
                <a:off x="5341" y="1474"/>
                <a:ext cx="24" cy="31"/>
              </a:xfrm>
              <a:custGeom>
                <a:avLst/>
                <a:gdLst>
                  <a:gd name="T0" fmla="*/ 23 w 24"/>
                  <a:gd name="T1" fmla="*/ 30 h 31"/>
                  <a:gd name="T2" fmla="*/ 22 w 24"/>
                  <a:gd name="T3" fmla="*/ 27 h 31"/>
                  <a:gd name="T4" fmla="*/ 19 w 24"/>
                  <a:gd name="T5" fmla="*/ 25 h 31"/>
                  <a:gd name="T6" fmla="*/ 16 w 24"/>
                  <a:gd name="T7" fmla="*/ 22 h 31"/>
                  <a:gd name="T8" fmla="*/ 12 w 24"/>
                  <a:gd name="T9" fmla="*/ 19 h 31"/>
                  <a:gd name="T10" fmla="*/ 9 w 24"/>
                  <a:gd name="T11" fmla="*/ 16 h 31"/>
                  <a:gd name="T12" fmla="*/ 4 w 24"/>
                  <a:gd name="T13" fmla="*/ 12 h 31"/>
                  <a:gd name="T14" fmla="*/ 3 w 24"/>
                  <a:gd name="T15" fmla="*/ 6 h 31"/>
                  <a:gd name="T16" fmla="*/ 0 w 24"/>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3" y="30"/>
                    </a:moveTo>
                    <a:lnTo>
                      <a:pt x="22" y="27"/>
                    </a:lnTo>
                    <a:lnTo>
                      <a:pt x="19" y="25"/>
                    </a:lnTo>
                    <a:lnTo>
                      <a:pt x="16" y="22"/>
                    </a:lnTo>
                    <a:lnTo>
                      <a:pt x="12" y="19"/>
                    </a:lnTo>
                    <a:lnTo>
                      <a:pt x="9" y="16"/>
                    </a:lnTo>
                    <a:lnTo>
                      <a:pt x="4" y="12"/>
                    </a:lnTo>
                    <a:lnTo>
                      <a:pt x="3" y="6"/>
                    </a:lnTo>
                    <a:lnTo>
                      <a:pt x="0" y="0"/>
                    </a:lnTo>
                  </a:path>
                </a:pathLst>
              </a:custGeom>
              <a:noFill/>
              <a:ln w="25400" cap="rnd">
                <a:solidFill>
                  <a:srgbClr val="B3E2EE"/>
                </a:solidFill>
                <a:round/>
                <a:headEnd/>
                <a:tailEnd/>
              </a:ln>
            </p:spPr>
            <p:txBody>
              <a:bodyPr/>
              <a:lstStyle/>
              <a:p>
                <a:endParaRPr lang="en-US"/>
              </a:p>
            </p:txBody>
          </p:sp>
          <p:sp>
            <p:nvSpPr>
              <p:cNvPr id="37242" name="Line 207"/>
              <p:cNvSpPr>
                <a:spLocks noChangeShapeType="1"/>
              </p:cNvSpPr>
              <p:nvPr/>
            </p:nvSpPr>
            <p:spPr bwMode="auto">
              <a:xfrm flipV="1">
                <a:off x="5353" y="1503"/>
                <a:ext cx="22" cy="1"/>
              </a:xfrm>
              <a:prstGeom prst="line">
                <a:avLst/>
              </a:prstGeom>
              <a:noFill/>
              <a:ln w="12700">
                <a:noFill/>
                <a:round/>
                <a:headEnd/>
                <a:tailEnd/>
              </a:ln>
            </p:spPr>
            <p:txBody>
              <a:bodyPr wrap="none" anchor="ctr"/>
              <a:lstStyle/>
              <a:p>
                <a:endParaRPr lang="en-GB"/>
              </a:p>
            </p:txBody>
          </p:sp>
          <p:sp>
            <p:nvSpPr>
              <p:cNvPr id="37243" name="Line 208"/>
              <p:cNvSpPr>
                <a:spLocks noChangeShapeType="1"/>
              </p:cNvSpPr>
              <p:nvPr/>
            </p:nvSpPr>
            <p:spPr bwMode="auto">
              <a:xfrm flipH="1">
                <a:off x="5326" y="1474"/>
                <a:ext cx="27" cy="1"/>
              </a:xfrm>
              <a:prstGeom prst="line">
                <a:avLst/>
              </a:prstGeom>
              <a:noFill/>
              <a:ln w="12700">
                <a:noFill/>
                <a:round/>
                <a:headEnd/>
                <a:tailEnd/>
              </a:ln>
            </p:spPr>
            <p:txBody>
              <a:bodyPr wrap="none" anchor="ctr"/>
              <a:lstStyle/>
              <a:p>
                <a:endParaRPr lang="en-GB"/>
              </a:p>
            </p:txBody>
          </p:sp>
          <p:sp>
            <p:nvSpPr>
              <p:cNvPr id="37244" name="Freeform 209"/>
              <p:cNvSpPr>
                <a:spLocks/>
              </p:cNvSpPr>
              <p:nvPr/>
            </p:nvSpPr>
            <p:spPr bwMode="auto">
              <a:xfrm>
                <a:off x="5316" y="1406"/>
                <a:ext cx="26" cy="69"/>
              </a:xfrm>
              <a:custGeom>
                <a:avLst/>
                <a:gdLst>
                  <a:gd name="T0" fmla="*/ 25 w 26"/>
                  <a:gd name="T1" fmla="*/ 68 h 69"/>
                  <a:gd name="T2" fmla="*/ 23 w 26"/>
                  <a:gd name="T3" fmla="*/ 60 h 69"/>
                  <a:gd name="T4" fmla="*/ 20 w 26"/>
                  <a:gd name="T5" fmla="*/ 51 h 69"/>
                  <a:gd name="T6" fmla="*/ 17 w 26"/>
                  <a:gd name="T7" fmla="*/ 42 h 69"/>
                  <a:gd name="T8" fmla="*/ 13 w 26"/>
                  <a:gd name="T9" fmla="*/ 33 h 69"/>
                  <a:gd name="T10" fmla="*/ 9 w 26"/>
                  <a:gd name="T11" fmla="*/ 23 h 69"/>
                  <a:gd name="T12" fmla="*/ 6 w 26"/>
                  <a:gd name="T13" fmla="*/ 15 h 69"/>
                  <a:gd name="T14" fmla="*/ 3 w 26"/>
                  <a:gd name="T15" fmla="*/ 7 h 69"/>
                  <a:gd name="T16" fmla="*/ 0 w 26"/>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69"/>
                  <a:gd name="T29" fmla="*/ 26 w 26"/>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69">
                    <a:moveTo>
                      <a:pt x="25" y="68"/>
                    </a:moveTo>
                    <a:lnTo>
                      <a:pt x="23" y="60"/>
                    </a:lnTo>
                    <a:lnTo>
                      <a:pt x="20" y="51"/>
                    </a:lnTo>
                    <a:lnTo>
                      <a:pt x="17" y="42"/>
                    </a:lnTo>
                    <a:lnTo>
                      <a:pt x="13" y="33"/>
                    </a:lnTo>
                    <a:lnTo>
                      <a:pt x="9" y="23"/>
                    </a:lnTo>
                    <a:lnTo>
                      <a:pt x="6" y="15"/>
                    </a:lnTo>
                    <a:lnTo>
                      <a:pt x="3" y="7"/>
                    </a:lnTo>
                    <a:lnTo>
                      <a:pt x="0" y="0"/>
                    </a:lnTo>
                  </a:path>
                </a:pathLst>
              </a:custGeom>
              <a:noFill/>
              <a:ln w="25400" cap="rnd">
                <a:solidFill>
                  <a:srgbClr val="B3E2EE"/>
                </a:solidFill>
                <a:round/>
                <a:headEnd/>
                <a:tailEnd/>
              </a:ln>
            </p:spPr>
            <p:txBody>
              <a:bodyPr/>
              <a:lstStyle/>
              <a:p>
                <a:endParaRPr lang="en-US"/>
              </a:p>
            </p:txBody>
          </p:sp>
          <p:sp>
            <p:nvSpPr>
              <p:cNvPr id="37245" name="Line 210"/>
              <p:cNvSpPr>
                <a:spLocks noChangeShapeType="1"/>
              </p:cNvSpPr>
              <p:nvPr/>
            </p:nvSpPr>
            <p:spPr bwMode="auto">
              <a:xfrm>
                <a:off x="5326" y="1474"/>
                <a:ext cx="27" cy="0"/>
              </a:xfrm>
              <a:prstGeom prst="line">
                <a:avLst/>
              </a:prstGeom>
              <a:noFill/>
              <a:ln w="12700">
                <a:noFill/>
                <a:round/>
                <a:headEnd/>
                <a:tailEnd/>
              </a:ln>
            </p:spPr>
            <p:txBody>
              <a:bodyPr wrap="none" anchor="ctr"/>
              <a:lstStyle/>
              <a:p>
                <a:endParaRPr lang="en-GB"/>
              </a:p>
            </p:txBody>
          </p:sp>
          <p:sp>
            <p:nvSpPr>
              <p:cNvPr id="37246" name="Line 211"/>
              <p:cNvSpPr>
                <a:spLocks noChangeShapeType="1"/>
              </p:cNvSpPr>
              <p:nvPr/>
            </p:nvSpPr>
            <p:spPr bwMode="auto">
              <a:xfrm flipH="1">
                <a:off x="5302" y="1405"/>
                <a:ext cx="24" cy="1"/>
              </a:xfrm>
              <a:prstGeom prst="line">
                <a:avLst/>
              </a:prstGeom>
              <a:noFill/>
              <a:ln w="12700">
                <a:noFill/>
                <a:round/>
                <a:headEnd/>
                <a:tailEnd/>
              </a:ln>
            </p:spPr>
            <p:txBody>
              <a:bodyPr wrap="none" anchor="ctr"/>
              <a:lstStyle/>
              <a:p>
                <a:endParaRPr lang="en-GB"/>
              </a:p>
            </p:txBody>
          </p:sp>
          <p:sp>
            <p:nvSpPr>
              <p:cNvPr id="37247" name="Freeform 212"/>
              <p:cNvSpPr>
                <a:spLocks/>
              </p:cNvSpPr>
              <p:nvPr/>
            </p:nvSpPr>
            <p:spPr bwMode="auto">
              <a:xfrm>
                <a:off x="5189" y="1492"/>
                <a:ext cx="327" cy="65"/>
              </a:xfrm>
              <a:custGeom>
                <a:avLst/>
                <a:gdLst>
                  <a:gd name="T0" fmla="*/ 162 w 327"/>
                  <a:gd name="T1" fmla="*/ 0 h 65"/>
                  <a:gd name="T2" fmla="*/ 194 w 327"/>
                  <a:gd name="T3" fmla="*/ 1 h 65"/>
                  <a:gd name="T4" fmla="*/ 225 w 327"/>
                  <a:gd name="T5" fmla="*/ 2 h 65"/>
                  <a:gd name="T6" fmla="*/ 253 w 327"/>
                  <a:gd name="T7" fmla="*/ 5 h 65"/>
                  <a:gd name="T8" fmla="*/ 277 w 327"/>
                  <a:gd name="T9" fmla="*/ 9 h 65"/>
                  <a:gd name="T10" fmla="*/ 298 w 327"/>
                  <a:gd name="T11" fmla="*/ 13 h 65"/>
                  <a:gd name="T12" fmla="*/ 313 w 327"/>
                  <a:gd name="T13" fmla="*/ 18 h 65"/>
                  <a:gd name="T14" fmla="*/ 323 w 327"/>
                  <a:gd name="T15" fmla="*/ 24 h 65"/>
                  <a:gd name="T16" fmla="*/ 326 w 327"/>
                  <a:gd name="T17" fmla="*/ 31 h 65"/>
                  <a:gd name="T18" fmla="*/ 323 w 327"/>
                  <a:gd name="T19" fmla="*/ 37 h 65"/>
                  <a:gd name="T20" fmla="*/ 314 w 327"/>
                  <a:gd name="T21" fmla="*/ 43 h 65"/>
                  <a:gd name="T22" fmla="*/ 299 w 327"/>
                  <a:gd name="T23" fmla="*/ 49 h 65"/>
                  <a:gd name="T24" fmla="*/ 280 w 327"/>
                  <a:gd name="T25" fmla="*/ 54 h 65"/>
                  <a:gd name="T26" fmla="*/ 256 w 327"/>
                  <a:gd name="T27" fmla="*/ 58 h 65"/>
                  <a:gd name="T28" fmla="*/ 228 w 327"/>
                  <a:gd name="T29" fmla="*/ 61 h 65"/>
                  <a:gd name="T30" fmla="*/ 199 w 327"/>
                  <a:gd name="T31" fmla="*/ 63 h 65"/>
                  <a:gd name="T32" fmla="*/ 166 w 327"/>
                  <a:gd name="T33" fmla="*/ 64 h 65"/>
                  <a:gd name="T34" fmla="*/ 132 w 327"/>
                  <a:gd name="T35" fmla="*/ 64 h 65"/>
                  <a:gd name="T36" fmla="*/ 102 w 327"/>
                  <a:gd name="T37" fmla="*/ 62 h 65"/>
                  <a:gd name="T38" fmla="*/ 74 w 327"/>
                  <a:gd name="T39" fmla="*/ 59 h 65"/>
                  <a:gd name="T40" fmla="*/ 49 w 327"/>
                  <a:gd name="T41" fmla="*/ 56 h 65"/>
                  <a:gd name="T42" fmla="*/ 30 w 327"/>
                  <a:gd name="T43" fmla="*/ 51 h 65"/>
                  <a:gd name="T44" fmla="*/ 15 w 327"/>
                  <a:gd name="T45" fmla="*/ 46 h 65"/>
                  <a:gd name="T46" fmla="*/ 4 w 327"/>
                  <a:gd name="T47" fmla="*/ 40 h 65"/>
                  <a:gd name="T48" fmla="*/ 0 w 327"/>
                  <a:gd name="T49" fmla="*/ 34 h 65"/>
                  <a:gd name="T50" fmla="*/ 3 w 327"/>
                  <a:gd name="T51" fmla="*/ 27 h 65"/>
                  <a:gd name="T52" fmla="*/ 12 w 327"/>
                  <a:gd name="T53" fmla="*/ 21 h 65"/>
                  <a:gd name="T54" fmla="*/ 27 w 327"/>
                  <a:gd name="T55" fmla="*/ 15 h 65"/>
                  <a:gd name="T56" fmla="*/ 46 w 327"/>
                  <a:gd name="T57" fmla="*/ 10 h 65"/>
                  <a:gd name="T58" fmla="*/ 71 w 327"/>
                  <a:gd name="T59" fmla="*/ 7 h 65"/>
                  <a:gd name="T60" fmla="*/ 98 w 327"/>
                  <a:gd name="T61" fmla="*/ 3 h 65"/>
                  <a:gd name="T62" fmla="*/ 129 w 327"/>
                  <a:gd name="T63" fmla="*/ 1 h 65"/>
                  <a:gd name="T64" fmla="*/ 162 w 327"/>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7"/>
                  <a:gd name="T100" fmla="*/ 0 h 65"/>
                  <a:gd name="T101" fmla="*/ 327 w 327"/>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7" h="65">
                    <a:moveTo>
                      <a:pt x="162" y="0"/>
                    </a:moveTo>
                    <a:lnTo>
                      <a:pt x="194" y="1"/>
                    </a:lnTo>
                    <a:lnTo>
                      <a:pt x="225" y="2"/>
                    </a:lnTo>
                    <a:lnTo>
                      <a:pt x="253" y="5"/>
                    </a:lnTo>
                    <a:lnTo>
                      <a:pt x="277" y="9"/>
                    </a:lnTo>
                    <a:lnTo>
                      <a:pt x="298" y="13"/>
                    </a:lnTo>
                    <a:lnTo>
                      <a:pt x="313" y="18"/>
                    </a:lnTo>
                    <a:lnTo>
                      <a:pt x="323" y="24"/>
                    </a:lnTo>
                    <a:lnTo>
                      <a:pt x="326" y="31"/>
                    </a:lnTo>
                    <a:lnTo>
                      <a:pt x="323" y="37"/>
                    </a:lnTo>
                    <a:lnTo>
                      <a:pt x="314" y="43"/>
                    </a:lnTo>
                    <a:lnTo>
                      <a:pt x="299" y="49"/>
                    </a:lnTo>
                    <a:lnTo>
                      <a:pt x="280" y="54"/>
                    </a:lnTo>
                    <a:lnTo>
                      <a:pt x="256" y="58"/>
                    </a:lnTo>
                    <a:lnTo>
                      <a:pt x="228" y="61"/>
                    </a:lnTo>
                    <a:lnTo>
                      <a:pt x="199" y="63"/>
                    </a:lnTo>
                    <a:lnTo>
                      <a:pt x="166" y="64"/>
                    </a:lnTo>
                    <a:lnTo>
                      <a:pt x="132" y="64"/>
                    </a:lnTo>
                    <a:lnTo>
                      <a:pt x="102" y="62"/>
                    </a:lnTo>
                    <a:lnTo>
                      <a:pt x="74" y="59"/>
                    </a:lnTo>
                    <a:lnTo>
                      <a:pt x="49" y="56"/>
                    </a:lnTo>
                    <a:lnTo>
                      <a:pt x="30" y="51"/>
                    </a:lnTo>
                    <a:lnTo>
                      <a:pt x="15" y="46"/>
                    </a:lnTo>
                    <a:lnTo>
                      <a:pt x="4" y="40"/>
                    </a:lnTo>
                    <a:lnTo>
                      <a:pt x="0" y="34"/>
                    </a:lnTo>
                    <a:lnTo>
                      <a:pt x="3" y="27"/>
                    </a:lnTo>
                    <a:lnTo>
                      <a:pt x="12" y="21"/>
                    </a:lnTo>
                    <a:lnTo>
                      <a:pt x="27" y="15"/>
                    </a:lnTo>
                    <a:lnTo>
                      <a:pt x="46" y="10"/>
                    </a:lnTo>
                    <a:lnTo>
                      <a:pt x="71" y="7"/>
                    </a:lnTo>
                    <a:lnTo>
                      <a:pt x="98" y="3"/>
                    </a:lnTo>
                    <a:lnTo>
                      <a:pt x="129" y="1"/>
                    </a:lnTo>
                    <a:lnTo>
                      <a:pt x="162" y="0"/>
                    </a:lnTo>
                  </a:path>
                </a:pathLst>
              </a:custGeom>
              <a:solidFill>
                <a:srgbClr val="CCECF4"/>
              </a:solidFill>
              <a:ln w="12700" cap="rnd">
                <a:noFill/>
                <a:round/>
                <a:headEnd/>
                <a:tailEnd/>
              </a:ln>
            </p:spPr>
            <p:txBody>
              <a:bodyPr/>
              <a:lstStyle/>
              <a:p>
                <a:endParaRPr lang="en-US"/>
              </a:p>
            </p:txBody>
          </p:sp>
          <p:sp>
            <p:nvSpPr>
              <p:cNvPr id="37248" name="Freeform 213"/>
              <p:cNvSpPr>
                <a:spLocks/>
              </p:cNvSpPr>
              <p:nvPr/>
            </p:nvSpPr>
            <p:spPr bwMode="auto">
              <a:xfrm>
                <a:off x="5918" y="1369"/>
                <a:ext cx="22" cy="57"/>
              </a:xfrm>
              <a:custGeom>
                <a:avLst/>
                <a:gdLst>
                  <a:gd name="T0" fmla="*/ 0 w 22"/>
                  <a:gd name="T1" fmla="*/ 0 h 57"/>
                  <a:gd name="T2" fmla="*/ 1 w 22"/>
                  <a:gd name="T3" fmla="*/ 2 h 57"/>
                  <a:gd name="T4" fmla="*/ 6 w 22"/>
                  <a:gd name="T5" fmla="*/ 7 h 57"/>
                  <a:gd name="T6" fmla="*/ 11 w 22"/>
                  <a:gd name="T7" fmla="*/ 14 h 57"/>
                  <a:gd name="T8" fmla="*/ 17 w 22"/>
                  <a:gd name="T9" fmla="*/ 22 h 57"/>
                  <a:gd name="T10" fmla="*/ 21 w 22"/>
                  <a:gd name="T11" fmla="*/ 31 h 57"/>
                  <a:gd name="T12" fmla="*/ 21 w 22"/>
                  <a:gd name="T13" fmla="*/ 41 h 57"/>
                  <a:gd name="T14" fmla="*/ 18 w 22"/>
                  <a:gd name="T15" fmla="*/ 49 h 57"/>
                  <a:gd name="T16" fmla="*/ 10 w 22"/>
                  <a:gd name="T17" fmla="*/ 5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7"/>
                  <a:gd name="T29" fmla="*/ 22 w 2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7">
                    <a:moveTo>
                      <a:pt x="0" y="0"/>
                    </a:moveTo>
                    <a:lnTo>
                      <a:pt x="1" y="2"/>
                    </a:lnTo>
                    <a:lnTo>
                      <a:pt x="6" y="7"/>
                    </a:lnTo>
                    <a:lnTo>
                      <a:pt x="11" y="14"/>
                    </a:lnTo>
                    <a:lnTo>
                      <a:pt x="17" y="22"/>
                    </a:lnTo>
                    <a:lnTo>
                      <a:pt x="21" y="31"/>
                    </a:lnTo>
                    <a:lnTo>
                      <a:pt x="21" y="41"/>
                    </a:lnTo>
                    <a:lnTo>
                      <a:pt x="18" y="49"/>
                    </a:lnTo>
                    <a:lnTo>
                      <a:pt x="10" y="56"/>
                    </a:lnTo>
                  </a:path>
                </a:pathLst>
              </a:custGeom>
              <a:noFill/>
              <a:ln w="25400" cap="rnd">
                <a:solidFill>
                  <a:srgbClr val="B3E2EE"/>
                </a:solidFill>
                <a:round/>
                <a:headEnd/>
                <a:tailEnd/>
              </a:ln>
            </p:spPr>
            <p:txBody>
              <a:bodyPr/>
              <a:lstStyle/>
              <a:p>
                <a:endParaRPr lang="en-US"/>
              </a:p>
            </p:txBody>
          </p:sp>
          <p:sp>
            <p:nvSpPr>
              <p:cNvPr id="37249" name="Line 214"/>
              <p:cNvSpPr>
                <a:spLocks noChangeShapeType="1"/>
              </p:cNvSpPr>
              <p:nvPr/>
            </p:nvSpPr>
            <p:spPr bwMode="auto">
              <a:xfrm flipH="1">
                <a:off x="5908" y="1369"/>
                <a:ext cx="22" cy="2"/>
              </a:xfrm>
              <a:prstGeom prst="line">
                <a:avLst/>
              </a:prstGeom>
              <a:noFill/>
              <a:ln w="12700">
                <a:noFill/>
                <a:round/>
                <a:headEnd/>
                <a:tailEnd/>
              </a:ln>
            </p:spPr>
            <p:txBody>
              <a:bodyPr wrap="none" anchor="ctr"/>
              <a:lstStyle/>
              <a:p>
                <a:endParaRPr lang="en-GB"/>
              </a:p>
            </p:txBody>
          </p:sp>
          <p:sp>
            <p:nvSpPr>
              <p:cNvPr id="37250" name="Line 215"/>
              <p:cNvSpPr>
                <a:spLocks noChangeShapeType="1"/>
              </p:cNvSpPr>
              <p:nvPr/>
            </p:nvSpPr>
            <p:spPr bwMode="auto">
              <a:xfrm>
                <a:off x="5915" y="1424"/>
                <a:ext cx="23" cy="5"/>
              </a:xfrm>
              <a:prstGeom prst="line">
                <a:avLst/>
              </a:prstGeom>
              <a:noFill/>
              <a:ln w="12700">
                <a:noFill/>
                <a:round/>
                <a:headEnd/>
                <a:tailEnd/>
              </a:ln>
            </p:spPr>
            <p:txBody>
              <a:bodyPr wrap="none" anchor="ctr"/>
              <a:lstStyle/>
              <a:p>
                <a:endParaRPr lang="en-GB"/>
              </a:p>
            </p:txBody>
          </p:sp>
          <p:sp>
            <p:nvSpPr>
              <p:cNvPr id="37251" name="Freeform 216"/>
              <p:cNvSpPr>
                <a:spLocks/>
              </p:cNvSpPr>
              <p:nvPr/>
            </p:nvSpPr>
            <p:spPr bwMode="auto">
              <a:xfrm>
                <a:off x="5876" y="1425"/>
                <a:ext cx="53" cy="54"/>
              </a:xfrm>
              <a:custGeom>
                <a:avLst/>
                <a:gdLst>
                  <a:gd name="T0" fmla="*/ 52 w 53"/>
                  <a:gd name="T1" fmla="*/ 0 h 54"/>
                  <a:gd name="T2" fmla="*/ 40 w 53"/>
                  <a:gd name="T3" fmla="*/ 7 h 54"/>
                  <a:gd name="T4" fmla="*/ 29 w 53"/>
                  <a:gd name="T5" fmla="*/ 15 h 54"/>
                  <a:gd name="T6" fmla="*/ 20 w 53"/>
                  <a:gd name="T7" fmla="*/ 24 h 54"/>
                  <a:gd name="T8" fmla="*/ 12 w 53"/>
                  <a:gd name="T9" fmla="*/ 33 h 54"/>
                  <a:gd name="T10" fmla="*/ 6 w 53"/>
                  <a:gd name="T11" fmla="*/ 40 h 54"/>
                  <a:gd name="T12" fmla="*/ 2 w 53"/>
                  <a:gd name="T13" fmla="*/ 47 h 54"/>
                  <a:gd name="T14" fmla="*/ 0 w 53"/>
                  <a:gd name="T15" fmla="*/ 51 h 54"/>
                  <a:gd name="T16" fmla="*/ 0 w 53"/>
                  <a:gd name="T17" fmla="*/ 53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54"/>
                  <a:gd name="T29" fmla="*/ 53 w 5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54">
                    <a:moveTo>
                      <a:pt x="52" y="0"/>
                    </a:moveTo>
                    <a:lnTo>
                      <a:pt x="40" y="7"/>
                    </a:lnTo>
                    <a:lnTo>
                      <a:pt x="29" y="15"/>
                    </a:lnTo>
                    <a:lnTo>
                      <a:pt x="20" y="24"/>
                    </a:lnTo>
                    <a:lnTo>
                      <a:pt x="12" y="33"/>
                    </a:lnTo>
                    <a:lnTo>
                      <a:pt x="6" y="40"/>
                    </a:lnTo>
                    <a:lnTo>
                      <a:pt x="2" y="47"/>
                    </a:lnTo>
                    <a:lnTo>
                      <a:pt x="0" y="51"/>
                    </a:lnTo>
                    <a:lnTo>
                      <a:pt x="0" y="53"/>
                    </a:lnTo>
                  </a:path>
                </a:pathLst>
              </a:custGeom>
              <a:noFill/>
              <a:ln w="25400" cap="rnd">
                <a:solidFill>
                  <a:srgbClr val="B3E2EE"/>
                </a:solidFill>
                <a:round/>
                <a:headEnd/>
                <a:tailEnd/>
              </a:ln>
            </p:spPr>
            <p:txBody>
              <a:bodyPr/>
              <a:lstStyle/>
              <a:p>
                <a:endParaRPr lang="en-US"/>
              </a:p>
            </p:txBody>
          </p:sp>
          <p:sp>
            <p:nvSpPr>
              <p:cNvPr id="37252" name="Line 217"/>
              <p:cNvSpPr>
                <a:spLocks noChangeShapeType="1"/>
              </p:cNvSpPr>
              <p:nvPr/>
            </p:nvSpPr>
            <p:spPr bwMode="auto">
              <a:xfrm flipH="1" flipV="1">
                <a:off x="5918" y="1423"/>
                <a:ext cx="19" cy="7"/>
              </a:xfrm>
              <a:prstGeom prst="line">
                <a:avLst/>
              </a:prstGeom>
              <a:noFill/>
              <a:ln w="12700">
                <a:noFill/>
                <a:round/>
                <a:headEnd/>
                <a:tailEnd/>
              </a:ln>
            </p:spPr>
            <p:txBody>
              <a:bodyPr wrap="none" anchor="ctr"/>
              <a:lstStyle/>
              <a:p>
                <a:endParaRPr lang="en-GB"/>
              </a:p>
            </p:txBody>
          </p:sp>
          <p:sp>
            <p:nvSpPr>
              <p:cNvPr id="37253" name="Line 218"/>
              <p:cNvSpPr>
                <a:spLocks noChangeShapeType="1"/>
              </p:cNvSpPr>
              <p:nvPr/>
            </p:nvSpPr>
            <p:spPr bwMode="auto">
              <a:xfrm>
                <a:off x="5862" y="1477"/>
                <a:ext cx="27" cy="1"/>
              </a:xfrm>
              <a:prstGeom prst="line">
                <a:avLst/>
              </a:prstGeom>
              <a:noFill/>
              <a:ln w="12700">
                <a:noFill/>
                <a:round/>
                <a:headEnd/>
                <a:tailEnd/>
              </a:ln>
            </p:spPr>
            <p:txBody>
              <a:bodyPr wrap="none" anchor="ctr"/>
              <a:lstStyle/>
              <a:p>
                <a:endParaRPr lang="en-GB"/>
              </a:p>
            </p:txBody>
          </p:sp>
          <p:sp>
            <p:nvSpPr>
              <p:cNvPr id="37254" name="Freeform 219"/>
              <p:cNvSpPr>
                <a:spLocks/>
              </p:cNvSpPr>
              <p:nvPr/>
            </p:nvSpPr>
            <p:spPr bwMode="auto">
              <a:xfrm>
                <a:off x="5982" y="1374"/>
                <a:ext cx="25" cy="30"/>
              </a:xfrm>
              <a:custGeom>
                <a:avLst/>
                <a:gdLst>
                  <a:gd name="T0" fmla="*/ 24 w 25"/>
                  <a:gd name="T1" fmla="*/ 0 h 30"/>
                  <a:gd name="T2" fmla="*/ 22 w 25"/>
                  <a:gd name="T3" fmla="*/ 3 h 30"/>
                  <a:gd name="T4" fmla="*/ 19 w 25"/>
                  <a:gd name="T5" fmla="*/ 5 h 30"/>
                  <a:gd name="T6" fmla="*/ 15 w 25"/>
                  <a:gd name="T7" fmla="*/ 8 h 30"/>
                  <a:gd name="T8" fmla="*/ 12 w 25"/>
                  <a:gd name="T9" fmla="*/ 10 h 30"/>
                  <a:gd name="T10" fmla="*/ 7 w 25"/>
                  <a:gd name="T11" fmla="*/ 13 h 30"/>
                  <a:gd name="T12" fmla="*/ 5 w 25"/>
                  <a:gd name="T13" fmla="*/ 17 h 30"/>
                  <a:gd name="T14" fmla="*/ 2 w 25"/>
                  <a:gd name="T15" fmla="*/ 22 h 30"/>
                  <a:gd name="T16" fmla="*/ 0 w 25"/>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0"/>
                  <a:gd name="T29" fmla="*/ 25 w 2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0">
                    <a:moveTo>
                      <a:pt x="24" y="0"/>
                    </a:moveTo>
                    <a:lnTo>
                      <a:pt x="22" y="3"/>
                    </a:lnTo>
                    <a:lnTo>
                      <a:pt x="19" y="5"/>
                    </a:lnTo>
                    <a:lnTo>
                      <a:pt x="15" y="8"/>
                    </a:lnTo>
                    <a:lnTo>
                      <a:pt x="12" y="10"/>
                    </a:lnTo>
                    <a:lnTo>
                      <a:pt x="7" y="13"/>
                    </a:lnTo>
                    <a:lnTo>
                      <a:pt x="5" y="17"/>
                    </a:lnTo>
                    <a:lnTo>
                      <a:pt x="2" y="22"/>
                    </a:lnTo>
                    <a:lnTo>
                      <a:pt x="0" y="29"/>
                    </a:lnTo>
                  </a:path>
                </a:pathLst>
              </a:custGeom>
              <a:noFill/>
              <a:ln w="25400" cap="rnd">
                <a:solidFill>
                  <a:srgbClr val="B3E2EE"/>
                </a:solidFill>
                <a:round/>
                <a:headEnd/>
                <a:tailEnd/>
              </a:ln>
            </p:spPr>
            <p:txBody>
              <a:bodyPr/>
              <a:lstStyle/>
              <a:p>
                <a:endParaRPr lang="en-US"/>
              </a:p>
            </p:txBody>
          </p:sp>
          <p:sp>
            <p:nvSpPr>
              <p:cNvPr id="37255" name="Line 220"/>
              <p:cNvSpPr>
                <a:spLocks noChangeShapeType="1"/>
              </p:cNvSpPr>
              <p:nvPr/>
            </p:nvSpPr>
            <p:spPr bwMode="auto">
              <a:xfrm flipH="1" flipV="1">
                <a:off x="5993" y="1373"/>
                <a:ext cx="23" cy="3"/>
              </a:xfrm>
              <a:prstGeom prst="line">
                <a:avLst/>
              </a:prstGeom>
              <a:noFill/>
              <a:ln w="12700">
                <a:noFill/>
                <a:round/>
                <a:headEnd/>
                <a:tailEnd/>
              </a:ln>
            </p:spPr>
            <p:txBody>
              <a:bodyPr wrap="none" anchor="ctr"/>
              <a:lstStyle/>
              <a:p>
                <a:endParaRPr lang="en-GB"/>
              </a:p>
            </p:txBody>
          </p:sp>
          <p:sp>
            <p:nvSpPr>
              <p:cNvPr id="37256" name="Line 221"/>
              <p:cNvSpPr>
                <a:spLocks noChangeShapeType="1"/>
              </p:cNvSpPr>
              <p:nvPr/>
            </p:nvSpPr>
            <p:spPr bwMode="auto">
              <a:xfrm>
                <a:off x="5974" y="1403"/>
                <a:ext cx="24" cy="1"/>
              </a:xfrm>
              <a:prstGeom prst="line">
                <a:avLst/>
              </a:prstGeom>
              <a:noFill/>
              <a:ln w="12700">
                <a:noFill/>
                <a:round/>
                <a:headEnd/>
                <a:tailEnd/>
              </a:ln>
            </p:spPr>
            <p:txBody>
              <a:bodyPr wrap="none" anchor="ctr"/>
              <a:lstStyle/>
              <a:p>
                <a:endParaRPr lang="en-GB"/>
              </a:p>
            </p:txBody>
          </p:sp>
          <p:sp>
            <p:nvSpPr>
              <p:cNvPr id="37257" name="Freeform 222"/>
              <p:cNvSpPr>
                <a:spLocks/>
              </p:cNvSpPr>
              <p:nvPr/>
            </p:nvSpPr>
            <p:spPr bwMode="auto">
              <a:xfrm>
                <a:off x="5969" y="1403"/>
                <a:ext cx="14" cy="68"/>
              </a:xfrm>
              <a:custGeom>
                <a:avLst/>
                <a:gdLst>
                  <a:gd name="T0" fmla="*/ 13 w 14"/>
                  <a:gd name="T1" fmla="*/ 0 h 68"/>
                  <a:gd name="T2" fmla="*/ 12 w 14"/>
                  <a:gd name="T3" fmla="*/ 8 h 68"/>
                  <a:gd name="T4" fmla="*/ 10 w 14"/>
                  <a:gd name="T5" fmla="*/ 16 h 68"/>
                  <a:gd name="T6" fmla="*/ 9 w 14"/>
                  <a:gd name="T7" fmla="*/ 25 h 68"/>
                  <a:gd name="T8" fmla="*/ 7 w 14"/>
                  <a:gd name="T9" fmla="*/ 34 h 68"/>
                  <a:gd name="T10" fmla="*/ 5 w 14"/>
                  <a:gd name="T11" fmla="*/ 44 h 68"/>
                  <a:gd name="T12" fmla="*/ 3 w 14"/>
                  <a:gd name="T13" fmla="*/ 52 h 68"/>
                  <a:gd name="T14" fmla="*/ 1 w 14"/>
                  <a:gd name="T15" fmla="*/ 60 h 68"/>
                  <a:gd name="T16" fmla="*/ 0 w 14"/>
                  <a:gd name="T17" fmla="*/ 6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68"/>
                  <a:gd name="T29" fmla="*/ 14 w 1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68">
                    <a:moveTo>
                      <a:pt x="13" y="0"/>
                    </a:moveTo>
                    <a:lnTo>
                      <a:pt x="12" y="8"/>
                    </a:lnTo>
                    <a:lnTo>
                      <a:pt x="10" y="16"/>
                    </a:lnTo>
                    <a:lnTo>
                      <a:pt x="9" y="25"/>
                    </a:lnTo>
                    <a:lnTo>
                      <a:pt x="7" y="34"/>
                    </a:lnTo>
                    <a:lnTo>
                      <a:pt x="5" y="44"/>
                    </a:lnTo>
                    <a:lnTo>
                      <a:pt x="3" y="52"/>
                    </a:lnTo>
                    <a:lnTo>
                      <a:pt x="1" y="60"/>
                    </a:lnTo>
                    <a:lnTo>
                      <a:pt x="0" y="67"/>
                    </a:lnTo>
                  </a:path>
                </a:pathLst>
              </a:custGeom>
              <a:noFill/>
              <a:ln w="25400" cap="rnd">
                <a:solidFill>
                  <a:srgbClr val="B3E2EE"/>
                </a:solidFill>
                <a:round/>
                <a:headEnd/>
                <a:tailEnd/>
              </a:ln>
            </p:spPr>
            <p:txBody>
              <a:bodyPr/>
              <a:lstStyle/>
              <a:p>
                <a:endParaRPr lang="en-US"/>
              </a:p>
            </p:txBody>
          </p:sp>
          <p:sp>
            <p:nvSpPr>
              <p:cNvPr id="37258" name="Line 223"/>
              <p:cNvSpPr>
                <a:spLocks noChangeShapeType="1"/>
              </p:cNvSpPr>
              <p:nvPr/>
            </p:nvSpPr>
            <p:spPr bwMode="auto">
              <a:xfrm flipH="1" flipV="1">
                <a:off x="5974" y="1403"/>
                <a:ext cx="24" cy="1"/>
              </a:xfrm>
              <a:prstGeom prst="line">
                <a:avLst/>
              </a:prstGeom>
              <a:noFill/>
              <a:ln w="12700">
                <a:noFill/>
                <a:round/>
                <a:headEnd/>
                <a:tailEnd/>
              </a:ln>
            </p:spPr>
            <p:txBody>
              <a:bodyPr wrap="none" anchor="ctr"/>
              <a:lstStyle/>
              <a:p>
                <a:endParaRPr lang="en-GB"/>
              </a:p>
            </p:txBody>
          </p:sp>
          <p:sp>
            <p:nvSpPr>
              <p:cNvPr id="37259" name="Line 224"/>
              <p:cNvSpPr>
                <a:spLocks noChangeShapeType="1"/>
              </p:cNvSpPr>
              <p:nvPr/>
            </p:nvSpPr>
            <p:spPr bwMode="auto">
              <a:xfrm>
                <a:off x="5957" y="1470"/>
                <a:ext cx="23" cy="2"/>
              </a:xfrm>
              <a:prstGeom prst="line">
                <a:avLst/>
              </a:prstGeom>
              <a:noFill/>
              <a:ln w="12700">
                <a:noFill/>
                <a:round/>
                <a:headEnd/>
                <a:tailEnd/>
              </a:ln>
            </p:spPr>
            <p:txBody>
              <a:bodyPr wrap="none" anchor="ctr"/>
              <a:lstStyle/>
              <a:p>
                <a:endParaRPr lang="en-GB"/>
              </a:p>
            </p:txBody>
          </p:sp>
          <p:sp>
            <p:nvSpPr>
              <p:cNvPr id="37260" name="Freeform 225"/>
              <p:cNvSpPr>
                <a:spLocks/>
              </p:cNvSpPr>
              <p:nvPr/>
            </p:nvSpPr>
            <p:spPr bwMode="auto">
              <a:xfrm>
                <a:off x="5829" y="1317"/>
                <a:ext cx="244" cy="50"/>
              </a:xfrm>
              <a:custGeom>
                <a:avLst/>
                <a:gdLst>
                  <a:gd name="T0" fmla="*/ 124 w 244"/>
                  <a:gd name="T1" fmla="*/ 49 h 50"/>
                  <a:gd name="T2" fmla="*/ 148 w 244"/>
                  <a:gd name="T3" fmla="*/ 48 h 50"/>
                  <a:gd name="T4" fmla="*/ 170 w 244"/>
                  <a:gd name="T5" fmla="*/ 47 h 50"/>
                  <a:gd name="T6" fmla="*/ 191 w 244"/>
                  <a:gd name="T7" fmla="*/ 44 h 50"/>
                  <a:gd name="T8" fmla="*/ 209 w 244"/>
                  <a:gd name="T9" fmla="*/ 41 h 50"/>
                  <a:gd name="T10" fmla="*/ 223 w 244"/>
                  <a:gd name="T11" fmla="*/ 37 h 50"/>
                  <a:gd name="T12" fmla="*/ 234 w 244"/>
                  <a:gd name="T13" fmla="*/ 33 h 50"/>
                  <a:gd name="T14" fmla="*/ 241 w 244"/>
                  <a:gd name="T15" fmla="*/ 29 h 50"/>
                  <a:gd name="T16" fmla="*/ 243 w 244"/>
                  <a:gd name="T17" fmla="*/ 24 h 50"/>
                  <a:gd name="T18" fmla="*/ 241 w 244"/>
                  <a:gd name="T19" fmla="*/ 19 h 50"/>
                  <a:gd name="T20" fmla="*/ 233 w 244"/>
                  <a:gd name="T21" fmla="*/ 14 h 50"/>
                  <a:gd name="T22" fmla="*/ 222 w 244"/>
                  <a:gd name="T23" fmla="*/ 10 h 50"/>
                  <a:gd name="T24" fmla="*/ 207 w 244"/>
                  <a:gd name="T25" fmla="*/ 7 h 50"/>
                  <a:gd name="T26" fmla="*/ 189 w 244"/>
                  <a:gd name="T27" fmla="*/ 4 h 50"/>
                  <a:gd name="T28" fmla="*/ 168 w 244"/>
                  <a:gd name="T29" fmla="*/ 2 h 50"/>
                  <a:gd name="T30" fmla="*/ 145 w 244"/>
                  <a:gd name="T31" fmla="*/ 0 h 50"/>
                  <a:gd name="T32" fmla="*/ 120 w 244"/>
                  <a:gd name="T33" fmla="*/ 0 h 50"/>
                  <a:gd name="T34" fmla="*/ 96 w 244"/>
                  <a:gd name="T35" fmla="*/ 1 h 50"/>
                  <a:gd name="T36" fmla="*/ 73 w 244"/>
                  <a:gd name="T37" fmla="*/ 2 h 50"/>
                  <a:gd name="T38" fmla="*/ 53 w 244"/>
                  <a:gd name="T39" fmla="*/ 5 h 50"/>
                  <a:gd name="T40" fmla="*/ 35 w 244"/>
                  <a:gd name="T41" fmla="*/ 8 h 50"/>
                  <a:gd name="T42" fmla="*/ 20 w 244"/>
                  <a:gd name="T43" fmla="*/ 12 h 50"/>
                  <a:gd name="T44" fmla="*/ 9 w 244"/>
                  <a:gd name="T45" fmla="*/ 16 h 50"/>
                  <a:gd name="T46" fmla="*/ 2 w 244"/>
                  <a:gd name="T47" fmla="*/ 21 h 50"/>
                  <a:gd name="T48" fmla="*/ 0 w 244"/>
                  <a:gd name="T49" fmla="*/ 26 h 50"/>
                  <a:gd name="T50" fmla="*/ 3 w 244"/>
                  <a:gd name="T51" fmla="*/ 30 h 50"/>
                  <a:gd name="T52" fmla="*/ 10 w 244"/>
                  <a:gd name="T53" fmla="*/ 35 h 50"/>
                  <a:gd name="T54" fmla="*/ 22 w 244"/>
                  <a:gd name="T55" fmla="*/ 39 h 50"/>
                  <a:gd name="T56" fmla="*/ 38 w 244"/>
                  <a:gd name="T57" fmla="*/ 43 h 50"/>
                  <a:gd name="T58" fmla="*/ 55 w 244"/>
                  <a:gd name="T59" fmla="*/ 45 h 50"/>
                  <a:gd name="T60" fmla="*/ 76 w 244"/>
                  <a:gd name="T61" fmla="*/ 47 h 50"/>
                  <a:gd name="T62" fmla="*/ 98 w 244"/>
                  <a:gd name="T63" fmla="*/ 49 h 50"/>
                  <a:gd name="T64" fmla="*/ 124 w 244"/>
                  <a:gd name="T65" fmla="*/ 49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4"/>
                  <a:gd name="T100" fmla="*/ 0 h 50"/>
                  <a:gd name="T101" fmla="*/ 244 w 244"/>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4" h="50">
                    <a:moveTo>
                      <a:pt x="124" y="49"/>
                    </a:moveTo>
                    <a:lnTo>
                      <a:pt x="148" y="48"/>
                    </a:lnTo>
                    <a:lnTo>
                      <a:pt x="170" y="47"/>
                    </a:lnTo>
                    <a:lnTo>
                      <a:pt x="191" y="44"/>
                    </a:lnTo>
                    <a:lnTo>
                      <a:pt x="209" y="41"/>
                    </a:lnTo>
                    <a:lnTo>
                      <a:pt x="223" y="37"/>
                    </a:lnTo>
                    <a:lnTo>
                      <a:pt x="234" y="33"/>
                    </a:lnTo>
                    <a:lnTo>
                      <a:pt x="241" y="29"/>
                    </a:lnTo>
                    <a:lnTo>
                      <a:pt x="243" y="24"/>
                    </a:lnTo>
                    <a:lnTo>
                      <a:pt x="241" y="19"/>
                    </a:lnTo>
                    <a:lnTo>
                      <a:pt x="233" y="14"/>
                    </a:lnTo>
                    <a:lnTo>
                      <a:pt x="222" y="10"/>
                    </a:lnTo>
                    <a:lnTo>
                      <a:pt x="207" y="7"/>
                    </a:lnTo>
                    <a:lnTo>
                      <a:pt x="189" y="4"/>
                    </a:lnTo>
                    <a:lnTo>
                      <a:pt x="168" y="2"/>
                    </a:lnTo>
                    <a:lnTo>
                      <a:pt x="145" y="0"/>
                    </a:lnTo>
                    <a:lnTo>
                      <a:pt x="120" y="0"/>
                    </a:lnTo>
                    <a:lnTo>
                      <a:pt x="96" y="1"/>
                    </a:lnTo>
                    <a:lnTo>
                      <a:pt x="73" y="2"/>
                    </a:lnTo>
                    <a:lnTo>
                      <a:pt x="53" y="5"/>
                    </a:lnTo>
                    <a:lnTo>
                      <a:pt x="35" y="8"/>
                    </a:lnTo>
                    <a:lnTo>
                      <a:pt x="20" y="12"/>
                    </a:lnTo>
                    <a:lnTo>
                      <a:pt x="9" y="16"/>
                    </a:lnTo>
                    <a:lnTo>
                      <a:pt x="2" y="21"/>
                    </a:lnTo>
                    <a:lnTo>
                      <a:pt x="0" y="26"/>
                    </a:lnTo>
                    <a:lnTo>
                      <a:pt x="3" y="30"/>
                    </a:lnTo>
                    <a:lnTo>
                      <a:pt x="10" y="35"/>
                    </a:lnTo>
                    <a:lnTo>
                      <a:pt x="22" y="39"/>
                    </a:lnTo>
                    <a:lnTo>
                      <a:pt x="38" y="43"/>
                    </a:lnTo>
                    <a:lnTo>
                      <a:pt x="55" y="45"/>
                    </a:lnTo>
                    <a:lnTo>
                      <a:pt x="76" y="47"/>
                    </a:lnTo>
                    <a:lnTo>
                      <a:pt x="98" y="49"/>
                    </a:lnTo>
                    <a:lnTo>
                      <a:pt x="124" y="49"/>
                    </a:lnTo>
                  </a:path>
                </a:pathLst>
              </a:custGeom>
              <a:solidFill>
                <a:srgbClr val="CCECF4"/>
              </a:solidFill>
              <a:ln w="12700" cap="rnd">
                <a:noFill/>
                <a:round/>
                <a:headEnd/>
                <a:tailEnd/>
              </a:ln>
            </p:spPr>
            <p:txBody>
              <a:bodyPr/>
              <a:lstStyle/>
              <a:p>
                <a:endParaRPr lang="en-US"/>
              </a:p>
            </p:txBody>
          </p:sp>
          <p:sp>
            <p:nvSpPr>
              <p:cNvPr id="37261" name="Freeform 226"/>
              <p:cNvSpPr>
                <a:spLocks/>
              </p:cNvSpPr>
              <p:nvPr/>
            </p:nvSpPr>
            <p:spPr bwMode="auto">
              <a:xfrm>
                <a:off x="5711" y="1369"/>
                <a:ext cx="28" cy="56"/>
              </a:xfrm>
              <a:custGeom>
                <a:avLst/>
                <a:gdLst>
                  <a:gd name="T0" fmla="*/ 0 w 28"/>
                  <a:gd name="T1" fmla="*/ 0 h 56"/>
                  <a:gd name="T2" fmla="*/ 2 w 28"/>
                  <a:gd name="T3" fmla="*/ 2 h 56"/>
                  <a:gd name="T4" fmla="*/ 7 w 28"/>
                  <a:gd name="T5" fmla="*/ 6 h 56"/>
                  <a:gd name="T6" fmla="*/ 14 w 28"/>
                  <a:gd name="T7" fmla="*/ 13 h 56"/>
                  <a:gd name="T8" fmla="*/ 22 w 28"/>
                  <a:gd name="T9" fmla="*/ 21 h 56"/>
                  <a:gd name="T10" fmla="*/ 25 w 28"/>
                  <a:gd name="T11" fmla="*/ 30 h 56"/>
                  <a:gd name="T12" fmla="*/ 27 w 28"/>
                  <a:gd name="T13" fmla="*/ 40 h 56"/>
                  <a:gd name="T14" fmla="*/ 22 w 28"/>
                  <a:gd name="T15" fmla="*/ 48 h 56"/>
                  <a:gd name="T16" fmla="*/ 11 w 28"/>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6"/>
                  <a:gd name="T29" fmla="*/ 28 w 2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6">
                    <a:moveTo>
                      <a:pt x="0" y="0"/>
                    </a:moveTo>
                    <a:lnTo>
                      <a:pt x="2" y="2"/>
                    </a:lnTo>
                    <a:lnTo>
                      <a:pt x="7" y="6"/>
                    </a:lnTo>
                    <a:lnTo>
                      <a:pt x="14" y="13"/>
                    </a:lnTo>
                    <a:lnTo>
                      <a:pt x="22" y="21"/>
                    </a:lnTo>
                    <a:lnTo>
                      <a:pt x="25" y="30"/>
                    </a:lnTo>
                    <a:lnTo>
                      <a:pt x="27" y="40"/>
                    </a:lnTo>
                    <a:lnTo>
                      <a:pt x="22" y="48"/>
                    </a:lnTo>
                    <a:lnTo>
                      <a:pt x="11" y="55"/>
                    </a:lnTo>
                  </a:path>
                </a:pathLst>
              </a:custGeom>
              <a:noFill/>
              <a:ln w="25400" cap="rnd">
                <a:solidFill>
                  <a:srgbClr val="B3E2EE"/>
                </a:solidFill>
                <a:round/>
                <a:headEnd/>
                <a:tailEnd/>
              </a:ln>
            </p:spPr>
            <p:txBody>
              <a:bodyPr/>
              <a:lstStyle/>
              <a:p>
                <a:endParaRPr lang="en-US"/>
              </a:p>
            </p:txBody>
          </p:sp>
          <p:sp>
            <p:nvSpPr>
              <p:cNvPr id="37262" name="Line 227"/>
              <p:cNvSpPr>
                <a:spLocks noChangeShapeType="1"/>
              </p:cNvSpPr>
              <p:nvPr/>
            </p:nvSpPr>
            <p:spPr bwMode="auto">
              <a:xfrm flipH="1">
                <a:off x="5700" y="1366"/>
                <a:ext cx="23" cy="3"/>
              </a:xfrm>
              <a:prstGeom prst="line">
                <a:avLst/>
              </a:prstGeom>
              <a:noFill/>
              <a:ln w="12700">
                <a:noFill/>
                <a:round/>
                <a:headEnd/>
                <a:tailEnd/>
              </a:ln>
            </p:spPr>
            <p:txBody>
              <a:bodyPr wrap="none" anchor="ctr"/>
              <a:lstStyle/>
              <a:p>
                <a:endParaRPr lang="en-GB"/>
              </a:p>
            </p:txBody>
          </p:sp>
          <p:sp>
            <p:nvSpPr>
              <p:cNvPr id="37263" name="Line 228"/>
              <p:cNvSpPr>
                <a:spLocks noChangeShapeType="1"/>
              </p:cNvSpPr>
              <p:nvPr/>
            </p:nvSpPr>
            <p:spPr bwMode="auto">
              <a:xfrm>
                <a:off x="5710" y="1421"/>
                <a:ext cx="21" cy="4"/>
              </a:xfrm>
              <a:prstGeom prst="line">
                <a:avLst/>
              </a:prstGeom>
              <a:noFill/>
              <a:ln w="12700">
                <a:noFill/>
                <a:round/>
                <a:headEnd/>
                <a:tailEnd/>
              </a:ln>
            </p:spPr>
            <p:txBody>
              <a:bodyPr wrap="none" anchor="ctr"/>
              <a:lstStyle/>
              <a:p>
                <a:endParaRPr lang="en-GB"/>
              </a:p>
            </p:txBody>
          </p:sp>
          <p:sp>
            <p:nvSpPr>
              <p:cNvPr id="37264" name="Freeform 229"/>
              <p:cNvSpPr>
                <a:spLocks/>
              </p:cNvSpPr>
              <p:nvPr/>
            </p:nvSpPr>
            <p:spPr bwMode="auto">
              <a:xfrm>
                <a:off x="5673" y="1424"/>
                <a:ext cx="51" cy="52"/>
              </a:xfrm>
              <a:custGeom>
                <a:avLst/>
                <a:gdLst>
                  <a:gd name="T0" fmla="*/ 50 w 51"/>
                  <a:gd name="T1" fmla="*/ 0 h 52"/>
                  <a:gd name="T2" fmla="*/ 38 w 51"/>
                  <a:gd name="T3" fmla="*/ 7 h 52"/>
                  <a:gd name="T4" fmla="*/ 28 w 51"/>
                  <a:gd name="T5" fmla="*/ 15 h 52"/>
                  <a:gd name="T6" fmla="*/ 19 w 51"/>
                  <a:gd name="T7" fmla="*/ 23 h 52"/>
                  <a:gd name="T8" fmla="*/ 12 w 51"/>
                  <a:gd name="T9" fmla="*/ 32 h 52"/>
                  <a:gd name="T10" fmla="*/ 7 w 51"/>
                  <a:gd name="T11" fmla="*/ 39 h 52"/>
                  <a:gd name="T12" fmla="*/ 3 w 51"/>
                  <a:gd name="T13" fmla="*/ 45 h 52"/>
                  <a:gd name="T14" fmla="*/ 0 w 51"/>
                  <a:gd name="T15" fmla="*/ 49 h 52"/>
                  <a:gd name="T16" fmla="*/ 0 w 51"/>
                  <a:gd name="T17" fmla="*/ 5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2"/>
                  <a:gd name="T29" fmla="*/ 51 w 5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2">
                    <a:moveTo>
                      <a:pt x="50" y="0"/>
                    </a:moveTo>
                    <a:lnTo>
                      <a:pt x="38" y="7"/>
                    </a:lnTo>
                    <a:lnTo>
                      <a:pt x="28" y="15"/>
                    </a:lnTo>
                    <a:lnTo>
                      <a:pt x="19" y="23"/>
                    </a:lnTo>
                    <a:lnTo>
                      <a:pt x="12" y="32"/>
                    </a:lnTo>
                    <a:lnTo>
                      <a:pt x="7" y="39"/>
                    </a:lnTo>
                    <a:lnTo>
                      <a:pt x="3" y="45"/>
                    </a:lnTo>
                    <a:lnTo>
                      <a:pt x="0" y="49"/>
                    </a:lnTo>
                    <a:lnTo>
                      <a:pt x="0" y="51"/>
                    </a:lnTo>
                  </a:path>
                </a:pathLst>
              </a:custGeom>
              <a:noFill/>
              <a:ln w="25400" cap="rnd">
                <a:solidFill>
                  <a:srgbClr val="B3E2EE"/>
                </a:solidFill>
                <a:round/>
                <a:headEnd/>
                <a:tailEnd/>
              </a:ln>
            </p:spPr>
            <p:txBody>
              <a:bodyPr/>
              <a:lstStyle/>
              <a:p>
                <a:endParaRPr lang="en-US"/>
              </a:p>
            </p:txBody>
          </p:sp>
          <p:sp>
            <p:nvSpPr>
              <p:cNvPr id="37265" name="Line 230"/>
              <p:cNvSpPr>
                <a:spLocks noChangeShapeType="1"/>
              </p:cNvSpPr>
              <p:nvPr/>
            </p:nvSpPr>
            <p:spPr bwMode="auto">
              <a:xfrm flipH="1" flipV="1">
                <a:off x="5710" y="1420"/>
                <a:ext cx="21" cy="7"/>
              </a:xfrm>
              <a:prstGeom prst="line">
                <a:avLst/>
              </a:prstGeom>
              <a:noFill/>
              <a:ln w="12700">
                <a:noFill/>
                <a:round/>
                <a:headEnd/>
                <a:tailEnd/>
              </a:ln>
            </p:spPr>
            <p:txBody>
              <a:bodyPr wrap="none" anchor="ctr"/>
              <a:lstStyle/>
              <a:p>
                <a:endParaRPr lang="en-GB"/>
              </a:p>
            </p:txBody>
          </p:sp>
          <p:sp>
            <p:nvSpPr>
              <p:cNvPr id="37266" name="Line 231"/>
              <p:cNvSpPr>
                <a:spLocks noChangeShapeType="1"/>
              </p:cNvSpPr>
              <p:nvPr/>
            </p:nvSpPr>
            <p:spPr bwMode="auto">
              <a:xfrm>
                <a:off x="5657" y="1475"/>
                <a:ext cx="28" cy="0"/>
              </a:xfrm>
              <a:prstGeom prst="line">
                <a:avLst/>
              </a:prstGeom>
              <a:noFill/>
              <a:ln w="12700">
                <a:noFill/>
                <a:round/>
                <a:headEnd/>
                <a:tailEnd/>
              </a:ln>
            </p:spPr>
            <p:txBody>
              <a:bodyPr wrap="none" anchor="ctr"/>
              <a:lstStyle/>
              <a:p>
                <a:endParaRPr lang="en-GB"/>
              </a:p>
            </p:txBody>
          </p:sp>
          <p:sp>
            <p:nvSpPr>
              <p:cNvPr id="37267" name="Freeform 232"/>
              <p:cNvSpPr>
                <a:spLocks/>
              </p:cNvSpPr>
              <p:nvPr/>
            </p:nvSpPr>
            <p:spPr bwMode="auto">
              <a:xfrm>
                <a:off x="5778" y="1373"/>
                <a:ext cx="20" cy="29"/>
              </a:xfrm>
              <a:custGeom>
                <a:avLst/>
                <a:gdLst>
                  <a:gd name="T0" fmla="*/ 19 w 20"/>
                  <a:gd name="T1" fmla="*/ 0 h 29"/>
                  <a:gd name="T2" fmla="*/ 18 w 20"/>
                  <a:gd name="T3" fmla="*/ 3 h 29"/>
                  <a:gd name="T4" fmla="*/ 16 w 20"/>
                  <a:gd name="T5" fmla="*/ 5 h 29"/>
                  <a:gd name="T6" fmla="*/ 12 w 20"/>
                  <a:gd name="T7" fmla="*/ 7 h 29"/>
                  <a:gd name="T8" fmla="*/ 10 w 20"/>
                  <a:gd name="T9" fmla="*/ 10 h 29"/>
                  <a:gd name="T10" fmla="*/ 7 w 20"/>
                  <a:gd name="T11" fmla="*/ 13 h 29"/>
                  <a:gd name="T12" fmla="*/ 4 w 20"/>
                  <a:gd name="T13" fmla="*/ 17 h 29"/>
                  <a:gd name="T14" fmla="*/ 3 w 20"/>
                  <a:gd name="T15" fmla="*/ 22 h 29"/>
                  <a:gd name="T16" fmla="*/ 0 w 20"/>
                  <a:gd name="T17" fmla="*/ 2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9"/>
                  <a:gd name="T29" fmla="*/ 20 w 20"/>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9">
                    <a:moveTo>
                      <a:pt x="19" y="0"/>
                    </a:moveTo>
                    <a:lnTo>
                      <a:pt x="18" y="3"/>
                    </a:lnTo>
                    <a:lnTo>
                      <a:pt x="16" y="5"/>
                    </a:lnTo>
                    <a:lnTo>
                      <a:pt x="12" y="7"/>
                    </a:lnTo>
                    <a:lnTo>
                      <a:pt x="10" y="10"/>
                    </a:lnTo>
                    <a:lnTo>
                      <a:pt x="7" y="13"/>
                    </a:lnTo>
                    <a:lnTo>
                      <a:pt x="4" y="17"/>
                    </a:lnTo>
                    <a:lnTo>
                      <a:pt x="3" y="22"/>
                    </a:lnTo>
                    <a:lnTo>
                      <a:pt x="0" y="28"/>
                    </a:lnTo>
                  </a:path>
                </a:pathLst>
              </a:custGeom>
              <a:noFill/>
              <a:ln w="25400" cap="rnd">
                <a:solidFill>
                  <a:srgbClr val="B3E2EE"/>
                </a:solidFill>
                <a:round/>
                <a:headEnd/>
                <a:tailEnd/>
              </a:ln>
            </p:spPr>
            <p:txBody>
              <a:bodyPr/>
              <a:lstStyle/>
              <a:p>
                <a:endParaRPr lang="en-US"/>
              </a:p>
            </p:txBody>
          </p:sp>
          <p:sp>
            <p:nvSpPr>
              <p:cNvPr id="37268" name="Line 233"/>
              <p:cNvSpPr>
                <a:spLocks noChangeShapeType="1"/>
              </p:cNvSpPr>
              <p:nvPr/>
            </p:nvSpPr>
            <p:spPr bwMode="auto">
              <a:xfrm flipH="1" flipV="1">
                <a:off x="5789" y="1370"/>
                <a:ext cx="22" cy="4"/>
              </a:xfrm>
              <a:prstGeom prst="line">
                <a:avLst/>
              </a:prstGeom>
              <a:noFill/>
              <a:ln w="12700">
                <a:noFill/>
                <a:round/>
                <a:headEnd/>
                <a:tailEnd/>
              </a:ln>
            </p:spPr>
            <p:txBody>
              <a:bodyPr wrap="none" anchor="ctr"/>
              <a:lstStyle/>
              <a:p>
                <a:endParaRPr lang="en-GB"/>
              </a:p>
            </p:txBody>
          </p:sp>
          <p:sp>
            <p:nvSpPr>
              <p:cNvPr id="37269" name="Line 234"/>
              <p:cNvSpPr>
                <a:spLocks noChangeShapeType="1"/>
              </p:cNvSpPr>
              <p:nvPr/>
            </p:nvSpPr>
            <p:spPr bwMode="auto">
              <a:xfrm>
                <a:off x="5765" y="1401"/>
                <a:ext cx="26" cy="0"/>
              </a:xfrm>
              <a:prstGeom prst="line">
                <a:avLst/>
              </a:prstGeom>
              <a:noFill/>
              <a:ln w="12700">
                <a:noFill/>
                <a:round/>
                <a:headEnd/>
                <a:tailEnd/>
              </a:ln>
            </p:spPr>
            <p:txBody>
              <a:bodyPr wrap="none" anchor="ctr"/>
              <a:lstStyle/>
              <a:p>
                <a:endParaRPr lang="en-GB"/>
              </a:p>
            </p:txBody>
          </p:sp>
          <p:sp>
            <p:nvSpPr>
              <p:cNvPr id="37270" name="Freeform 235"/>
              <p:cNvSpPr>
                <a:spLocks/>
              </p:cNvSpPr>
              <p:nvPr/>
            </p:nvSpPr>
            <p:spPr bwMode="auto">
              <a:xfrm>
                <a:off x="5762" y="1401"/>
                <a:ext cx="17" cy="70"/>
              </a:xfrm>
              <a:custGeom>
                <a:avLst/>
                <a:gdLst>
                  <a:gd name="T0" fmla="*/ 16 w 17"/>
                  <a:gd name="T1" fmla="*/ 0 h 70"/>
                  <a:gd name="T2" fmla="*/ 16 w 17"/>
                  <a:gd name="T3" fmla="*/ 8 h 70"/>
                  <a:gd name="T4" fmla="*/ 14 w 17"/>
                  <a:gd name="T5" fmla="*/ 16 h 70"/>
                  <a:gd name="T6" fmla="*/ 11 w 17"/>
                  <a:gd name="T7" fmla="*/ 26 h 70"/>
                  <a:gd name="T8" fmla="*/ 8 w 17"/>
                  <a:gd name="T9" fmla="*/ 35 h 70"/>
                  <a:gd name="T10" fmla="*/ 6 w 17"/>
                  <a:gd name="T11" fmla="*/ 45 h 70"/>
                  <a:gd name="T12" fmla="*/ 3 w 17"/>
                  <a:gd name="T13" fmla="*/ 54 h 70"/>
                  <a:gd name="T14" fmla="*/ 2 w 17"/>
                  <a:gd name="T15" fmla="*/ 62 h 70"/>
                  <a:gd name="T16" fmla="*/ 0 w 17"/>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0"/>
                  <a:gd name="T29" fmla="*/ 17 w 17"/>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0">
                    <a:moveTo>
                      <a:pt x="16" y="0"/>
                    </a:moveTo>
                    <a:lnTo>
                      <a:pt x="16" y="8"/>
                    </a:lnTo>
                    <a:lnTo>
                      <a:pt x="14" y="16"/>
                    </a:lnTo>
                    <a:lnTo>
                      <a:pt x="11" y="26"/>
                    </a:lnTo>
                    <a:lnTo>
                      <a:pt x="8" y="35"/>
                    </a:lnTo>
                    <a:lnTo>
                      <a:pt x="6" y="45"/>
                    </a:lnTo>
                    <a:lnTo>
                      <a:pt x="3" y="54"/>
                    </a:lnTo>
                    <a:lnTo>
                      <a:pt x="2" y="62"/>
                    </a:lnTo>
                    <a:lnTo>
                      <a:pt x="0" y="69"/>
                    </a:lnTo>
                  </a:path>
                </a:pathLst>
              </a:custGeom>
              <a:noFill/>
              <a:ln w="25400" cap="rnd">
                <a:solidFill>
                  <a:srgbClr val="B3E2EE"/>
                </a:solidFill>
                <a:round/>
                <a:headEnd/>
                <a:tailEnd/>
              </a:ln>
            </p:spPr>
            <p:txBody>
              <a:bodyPr/>
              <a:lstStyle/>
              <a:p>
                <a:endParaRPr lang="en-US"/>
              </a:p>
            </p:txBody>
          </p:sp>
          <p:sp>
            <p:nvSpPr>
              <p:cNvPr id="37271" name="Line 236"/>
              <p:cNvSpPr>
                <a:spLocks noChangeShapeType="1"/>
              </p:cNvSpPr>
              <p:nvPr/>
            </p:nvSpPr>
            <p:spPr bwMode="auto">
              <a:xfrm flipH="1">
                <a:off x="5765" y="1401"/>
                <a:ext cx="26" cy="0"/>
              </a:xfrm>
              <a:prstGeom prst="line">
                <a:avLst/>
              </a:prstGeom>
              <a:noFill/>
              <a:ln w="12700">
                <a:noFill/>
                <a:round/>
                <a:headEnd/>
                <a:tailEnd/>
              </a:ln>
            </p:spPr>
            <p:txBody>
              <a:bodyPr wrap="none" anchor="ctr"/>
              <a:lstStyle/>
              <a:p>
                <a:endParaRPr lang="en-GB"/>
              </a:p>
            </p:txBody>
          </p:sp>
          <p:sp>
            <p:nvSpPr>
              <p:cNvPr id="37272" name="Line 237"/>
              <p:cNvSpPr>
                <a:spLocks noChangeShapeType="1"/>
              </p:cNvSpPr>
              <p:nvPr/>
            </p:nvSpPr>
            <p:spPr bwMode="auto">
              <a:xfrm>
                <a:off x="5752" y="1470"/>
                <a:ext cx="25" cy="0"/>
              </a:xfrm>
              <a:prstGeom prst="line">
                <a:avLst/>
              </a:prstGeom>
              <a:noFill/>
              <a:ln w="12700">
                <a:noFill/>
                <a:round/>
                <a:headEnd/>
                <a:tailEnd/>
              </a:ln>
            </p:spPr>
            <p:txBody>
              <a:bodyPr wrap="none" anchor="ctr"/>
              <a:lstStyle/>
              <a:p>
                <a:endParaRPr lang="en-GB"/>
              </a:p>
            </p:txBody>
          </p:sp>
          <p:sp>
            <p:nvSpPr>
              <p:cNvPr id="37273" name="Freeform 238"/>
              <p:cNvSpPr>
                <a:spLocks/>
              </p:cNvSpPr>
              <p:nvPr/>
            </p:nvSpPr>
            <p:spPr bwMode="auto">
              <a:xfrm>
                <a:off x="5624" y="1317"/>
                <a:ext cx="325" cy="65"/>
              </a:xfrm>
              <a:custGeom>
                <a:avLst/>
                <a:gdLst>
                  <a:gd name="T0" fmla="*/ 163 w 325"/>
                  <a:gd name="T1" fmla="*/ 64 h 65"/>
                  <a:gd name="T2" fmla="*/ 196 w 325"/>
                  <a:gd name="T3" fmla="*/ 63 h 65"/>
                  <a:gd name="T4" fmla="*/ 227 w 325"/>
                  <a:gd name="T5" fmla="*/ 61 h 65"/>
                  <a:gd name="T6" fmla="*/ 253 w 325"/>
                  <a:gd name="T7" fmla="*/ 57 h 65"/>
                  <a:gd name="T8" fmla="*/ 277 w 325"/>
                  <a:gd name="T9" fmla="*/ 54 h 65"/>
                  <a:gd name="T10" fmla="*/ 297 w 325"/>
                  <a:gd name="T11" fmla="*/ 49 h 65"/>
                  <a:gd name="T12" fmla="*/ 312 w 325"/>
                  <a:gd name="T13" fmla="*/ 43 h 65"/>
                  <a:gd name="T14" fmla="*/ 321 w 325"/>
                  <a:gd name="T15" fmla="*/ 37 h 65"/>
                  <a:gd name="T16" fmla="*/ 324 w 325"/>
                  <a:gd name="T17" fmla="*/ 30 h 65"/>
                  <a:gd name="T18" fmla="*/ 320 w 325"/>
                  <a:gd name="T19" fmla="*/ 24 h 65"/>
                  <a:gd name="T20" fmla="*/ 311 w 325"/>
                  <a:gd name="T21" fmla="*/ 18 h 65"/>
                  <a:gd name="T22" fmla="*/ 295 w 325"/>
                  <a:gd name="T23" fmla="*/ 13 h 65"/>
                  <a:gd name="T24" fmla="*/ 274 w 325"/>
                  <a:gd name="T25" fmla="*/ 8 h 65"/>
                  <a:gd name="T26" fmla="*/ 250 w 325"/>
                  <a:gd name="T27" fmla="*/ 5 h 65"/>
                  <a:gd name="T28" fmla="*/ 222 w 325"/>
                  <a:gd name="T29" fmla="*/ 2 h 65"/>
                  <a:gd name="T30" fmla="*/ 193 w 325"/>
                  <a:gd name="T31" fmla="*/ 1 h 65"/>
                  <a:gd name="T32" fmla="*/ 159 w 325"/>
                  <a:gd name="T33" fmla="*/ 0 h 65"/>
                  <a:gd name="T34" fmla="*/ 127 w 325"/>
                  <a:gd name="T35" fmla="*/ 1 h 65"/>
                  <a:gd name="T36" fmla="*/ 97 w 325"/>
                  <a:gd name="T37" fmla="*/ 3 h 65"/>
                  <a:gd name="T38" fmla="*/ 69 w 325"/>
                  <a:gd name="T39" fmla="*/ 7 h 65"/>
                  <a:gd name="T40" fmla="*/ 46 w 325"/>
                  <a:gd name="T41" fmla="*/ 10 h 65"/>
                  <a:gd name="T42" fmla="*/ 27 w 325"/>
                  <a:gd name="T43" fmla="*/ 15 h 65"/>
                  <a:gd name="T44" fmla="*/ 12 w 325"/>
                  <a:gd name="T45" fmla="*/ 21 h 65"/>
                  <a:gd name="T46" fmla="*/ 3 w 325"/>
                  <a:gd name="T47" fmla="*/ 27 h 65"/>
                  <a:gd name="T48" fmla="*/ 0 w 325"/>
                  <a:gd name="T49" fmla="*/ 33 h 65"/>
                  <a:gd name="T50" fmla="*/ 3 w 325"/>
                  <a:gd name="T51" fmla="*/ 40 h 65"/>
                  <a:gd name="T52" fmla="*/ 13 w 325"/>
                  <a:gd name="T53" fmla="*/ 46 h 65"/>
                  <a:gd name="T54" fmla="*/ 28 w 325"/>
                  <a:gd name="T55" fmla="*/ 51 h 65"/>
                  <a:gd name="T56" fmla="*/ 49 w 325"/>
                  <a:gd name="T57" fmla="*/ 55 h 65"/>
                  <a:gd name="T58" fmla="*/ 72 w 325"/>
                  <a:gd name="T59" fmla="*/ 59 h 65"/>
                  <a:gd name="T60" fmla="*/ 100 w 325"/>
                  <a:gd name="T61" fmla="*/ 62 h 65"/>
                  <a:gd name="T62" fmla="*/ 131 w 325"/>
                  <a:gd name="T63" fmla="*/ 63 h 65"/>
                  <a:gd name="T64" fmla="*/ 163 w 325"/>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65"/>
                  <a:gd name="T101" fmla="*/ 325 w 325"/>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65">
                    <a:moveTo>
                      <a:pt x="163" y="64"/>
                    </a:moveTo>
                    <a:lnTo>
                      <a:pt x="196" y="63"/>
                    </a:lnTo>
                    <a:lnTo>
                      <a:pt x="227" y="61"/>
                    </a:lnTo>
                    <a:lnTo>
                      <a:pt x="253" y="57"/>
                    </a:lnTo>
                    <a:lnTo>
                      <a:pt x="277" y="54"/>
                    </a:lnTo>
                    <a:lnTo>
                      <a:pt x="297" y="49"/>
                    </a:lnTo>
                    <a:lnTo>
                      <a:pt x="312" y="43"/>
                    </a:lnTo>
                    <a:lnTo>
                      <a:pt x="321" y="37"/>
                    </a:lnTo>
                    <a:lnTo>
                      <a:pt x="324" y="30"/>
                    </a:lnTo>
                    <a:lnTo>
                      <a:pt x="320" y="24"/>
                    </a:lnTo>
                    <a:lnTo>
                      <a:pt x="311" y="18"/>
                    </a:lnTo>
                    <a:lnTo>
                      <a:pt x="295" y="13"/>
                    </a:lnTo>
                    <a:lnTo>
                      <a:pt x="274" y="8"/>
                    </a:lnTo>
                    <a:lnTo>
                      <a:pt x="250" y="5"/>
                    </a:lnTo>
                    <a:lnTo>
                      <a:pt x="222" y="2"/>
                    </a:lnTo>
                    <a:lnTo>
                      <a:pt x="193" y="1"/>
                    </a:lnTo>
                    <a:lnTo>
                      <a:pt x="159" y="0"/>
                    </a:lnTo>
                    <a:lnTo>
                      <a:pt x="127" y="1"/>
                    </a:lnTo>
                    <a:lnTo>
                      <a:pt x="97" y="3"/>
                    </a:lnTo>
                    <a:lnTo>
                      <a:pt x="69" y="7"/>
                    </a:lnTo>
                    <a:lnTo>
                      <a:pt x="46" y="10"/>
                    </a:lnTo>
                    <a:lnTo>
                      <a:pt x="27" y="15"/>
                    </a:lnTo>
                    <a:lnTo>
                      <a:pt x="12" y="21"/>
                    </a:lnTo>
                    <a:lnTo>
                      <a:pt x="3" y="27"/>
                    </a:lnTo>
                    <a:lnTo>
                      <a:pt x="0" y="33"/>
                    </a:lnTo>
                    <a:lnTo>
                      <a:pt x="3" y="40"/>
                    </a:lnTo>
                    <a:lnTo>
                      <a:pt x="13" y="46"/>
                    </a:lnTo>
                    <a:lnTo>
                      <a:pt x="28" y="51"/>
                    </a:lnTo>
                    <a:lnTo>
                      <a:pt x="49" y="55"/>
                    </a:lnTo>
                    <a:lnTo>
                      <a:pt x="72" y="59"/>
                    </a:lnTo>
                    <a:lnTo>
                      <a:pt x="100" y="62"/>
                    </a:lnTo>
                    <a:lnTo>
                      <a:pt x="131" y="63"/>
                    </a:lnTo>
                    <a:lnTo>
                      <a:pt x="163" y="64"/>
                    </a:lnTo>
                  </a:path>
                </a:pathLst>
              </a:custGeom>
              <a:solidFill>
                <a:srgbClr val="CCECF4"/>
              </a:solidFill>
              <a:ln w="12700" cap="rnd">
                <a:noFill/>
                <a:round/>
                <a:headEnd/>
                <a:tailEnd/>
              </a:ln>
            </p:spPr>
            <p:txBody>
              <a:bodyPr/>
              <a:lstStyle/>
              <a:p>
                <a:endParaRPr lang="en-US"/>
              </a:p>
            </p:txBody>
          </p:sp>
          <p:sp>
            <p:nvSpPr>
              <p:cNvPr id="37274" name="Freeform 239"/>
              <p:cNvSpPr>
                <a:spLocks/>
              </p:cNvSpPr>
              <p:nvPr/>
            </p:nvSpPr>
            <p:spPr bwMode="auto">
              <a:xfrm>
                <a:off x="5820" y="1453"/>
                <a:ext cx="19" cy="56"/>
              </a:xfrm>
              <a:custGeom>
                <a:avLst/>
                <a:gdLst>
                  <a:gd name="T0" fmla="*/ 0 w 19"/>
                  <a:gd name="T1" fmla="*/ 55 h 56"/>
                  <a:gd name="T2" fmla="*/ 2 w 19"/>
                  <a:gd name="T3" fmla="*/ 53 h 56"/>
                  <a:gd name="T4" fmla="*/ 6 w 19"/>
                  <a:gd name="T5" fmla="*/ 48 h 56"/>
                  <a:gd name="T6" fmla="*/ 11 w 19"/>
                  <a:gd name="T7" fmla="*/ 42 h 56"/>
                  <a:gd name="T8" fmla="*/ 15 w 19"/>
                  <a:gd name="T9" fmla="*/ 33 h 56"/>
                  <a:gd name="T10" fmla="*/ 18 w 19"/>
                  <a:gd name="T11" fmla="*/ 24 h 56"/>
                  <a:gd name="T12" fmla="*/ 18 w 19"/>
                  <a:gd name="T13" fmla="*/ 15 h 56"/>
                  <a:gd name="T14" fmla="*/ 14 w 19"/>
                  <a:gd name="T15" fmla="*/ 6 h 56"/>
                  <a:gd name="T16" fmla="*/ 3 w 19"/>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6"/>
                  <a:gd name="T29" fmla="*/ 19 w 19"/>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6">
                    <a:moveTo>
                      <a:pt x="0" y="55"/>
                    </a:moveTo>
                    <a:lnTo>
                      <a:pt x="2" y="53"/>
                    </a:lnTo>
                    <a:lnTo>
                      <a:pt x="6" y="48"/>
                    </a:lnTo>
                    <a:lnTo>
                      <a:pt x="11" y="42"/>
                    </a:lnTo>
                    <a:lnTo>
                      <a:pt x="15" y="33"/>
                    </a:lnTo>
                    <a:lnTo>
                      <a:pt x="18" y="24"/>
                    </a:lnTo>
                    <a:lnTo>
                      <a:pt x="18" y="15"/>
                    </a:lnTo>
                    <a:lnTo>
                      <a:pt x="14" y="6"/>
                    </a:lnTo>
                    <a:lnTo>
                      <a:pt x="3" y="0"/>
                    </a:lnTo>
                  </a:path>
                </a:pathLst>
              </a:custGeom>
              <a:noFill/>
              <a:ln w="25400" cap="rnd">
                <a:solidFill>
                  <a:srgbClr val="B3E2EE"/>
                </a:solidFill>
                <a:round/>
                <a:headEnd/>
                <a:tailEnd/>
              </a:ln>
            </p:spPr>
            <p:txBody>
              <a:bodyPr/>
              <a:lstStyle/>
              <a:p>
                <a:endParaRPr lang="en-US"/>
              </a:p>
            </p:txBody>
          </p:sp>
          <p:sp>
            <p:nvSpPr>
              <p:cNvPr id="37275" name="Line 240"/>
              <p:cNvSpPr>
                <a:spLocks noChangeShapeType="1"/>
              </p:cNvSpPr>
              <p:nvPr/>
            </p:nvSpPr>
            <p:spPr bwMode="auto">
              <a:xfrm>
                <a:off x="5809" y="1506"/>
                <a:ext cx="23" cy="3"/>
              </a:xfrm>
              <a:prstGeom prst="line">
                <a:avLst/>
              </a:prstGeom>
              <a:noFill/>
              <a:ln w="12700">
                <a:noFill/>
                <a:round/>
                <a:headEnd/>
                <a:tailEnd/>
              </a:ln>
            </p:spPr>
            <p:txBody>
              <a:bodyPr wrap="none" anchor="ctr"/>
              <a:lstStyle/>
              <a:p>
                <a:endParaRPr lang="en-GB"/>
              </a:p>
            </p:txBody>
          </p:sp>
          <p:sp>
            <p:nvSpPr>
              <p:cNvPr id="37276" name="Line 241"/>
              <p:cNvSpPr>
                <a:spLocks noChangeShapeType="1"/>
              </p:cNvSpPr>
              <p:nvPr/>
            </p:nvSpPr>
            <p:spPr bwMode="auto">
              <a:xfrm flipH="1">
                <a:off x="5811" y="1449"/>
                <a:ext cx="22" cy="5"/>
              </a:xfrm>
              <a:prstGeom prst="line">
                <a:avLst/>
              </a:prstGeom>
              <a:noFill/>
              <a:ln w="12700">
                <a:noFill/>
                <a:round/>
                <a:headEnd/>
                <a:tailEnd/>
              </a:ln>
            </p:spPr>
            <p:txBody>
              <a:bodyPr wrap="none" anchor="ctr"/>
              <a:lstStyle/>
              <a:p>
                <a:endParaRPr lang="en-GB"/>
              </a:p>
            </p:txBody>
          </p:sp>
          <p:sp>
            <p:nvSpPr>
              <p:cNvPr id="37277" name="Freeform 242"/>
              <p:cNvSpPr>
                <a:spLocks/>
              </p:cNvSpPr>
              <p:nvPr/>
            </p:nvSpPr>
            <p:spPr bwMode="auto">
              <a:xfrm>
                <a:off x="5765" y="1400"/>
                <a:ext cx="59" cy="54"/>
              </a:xfrm>
              <a:custGeom>
                <a:avLst/>
                <a:gdLst>
                  <a:gd name="T0" fmla="*/ 58 w 59"/>
                  <a:gd name="T1" fmla="*/ 53 h 54"/>
                  <a:gd name="T2" fmla="*/ 46 w 59"/>
                  <a:gd name="T3" fmla="*/ 46 h 54"/>
                  <a:gd name="T4" fmla="*/ 34 w 59"/>
                  <a:gd name="T5" fmla="*/ 38 h 54"/>
                  <a:gd name="T6" fmla="*/ 23 w 59"/>
                  <a:gd name="T7" fmla="*/ 29 h 54"/>
                  <a:gd name="T8" fmla="*/ 15 w 59"/>
                  <a:gd name="T9" fmla="*/ 20 h 54"/>
                  <a:gd name="T10" fmla="*/ 9 w 59"/>
                  <a:gd name="T11" fmla="*/ 13 h 54"/>
                  <a:gd name="T12" fmla="*/ 5 w 59"/>
                  <a:gd name="T13" fmla="*/ 6 h 54"/>
                  <a:gd name="T14" fmla="*/ 2 w 59"/>
                  <a:gd name="T15" fmla="*/ 1 h 54"/>
                  <a:gd name="T16" fmla="*/ 0 w 5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4"/>
                  <a:gd name="T29" fmla="*/ 59 w 5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4">
                    <a:moveTo>
                      <a:pt x="58" y="53"/>
                    </a:moveTo>
                    <a:lnTo>
                      <a:pt x="46" y="46"/>
                    </a:lnTo>
                    <a:lnTo>
                      <a:pt x="34" y="38"/>
                    </a:lnTo>
                    <a:lnTo>
                      <a:pt x="23" y="29"/>
                    </a:lnTo>
                    <a:lnTo>
                      <a:pt x="15" y="20"/>
                    </a:lnTo>
                    <a:lnTo>
                      <a:pt x="9" y="13"/>
                    </a:lnTo>
                    <a:lnTo>
                      <a:pt x="5" y="6"/>
                    </a:lnTo>
                    <a:lnTo>
                      <a:pt x="2" y="1"/>
                    </a:lnTo>
                    <a:lnTo>
                      <a:pt x="0" y="0"/>
                    </a:lnTo>
                  </a:path>
                </a:pathLst>
              </a:custGeom>
              <a:noFill/>
              <a:ln w="25400" cap="rnd">
                <a:solidFill>
                  <a:srgbClr val="B3E2EE"/>
                </a:solidFill>
                <a:round/>
                <a:headEnd/>
                <a:tailEnd/>
              </a:ln>
            </p:spPr>
            <p:txBody>
              <a:bodyPr/>
              <a:lstStyle/>
              <a:p>
                <a:endParaRPr lang="en-US"/>
              </a:p>
            </p:txBody>
          </p:sp>
          <p:sp>
            <p:nvSpPr>
              <p:cNvPr id="37278" name="Line 243"/>
              <p:cNvSpPr>
                <a:spLocks noChangeShapeType="1"/>
              </p:cNvSpPr>
              <p:nvPr/>
            </p:nvSpPr>
            <p:spPr bwMode="auto">
              <a:xfrm flipV="1">
                <a:off x="5814" y="1449"/>
                <a:ext cx="19" cy="5"/>
              </a:xfrm>
              <a:prstGeom prst="line">
                <a:avLst/>
              </a:prstGeom>
              <a:noFill/>
              <a:ln w="12700">
                <a:noFill/>
                <a:round/>
                <a:headEnd/>
                <a:tailEnd/>
              </a:ln>
            </p:spPr>
            <p:txBody>
              <a:bodyPr wrap="none" anchor="ctr"/>
              <a:lstStyle/>
              <a:p>
                <a:endParaRPr lang="en-GB"/>
              </a:p>
            </p:txBody>
          </p:sp>
          <p:sp>
            <p:nvSpPr>
              <p:cNvPr id="37279" name="Line 244"/>
              <p:cNvSpPr>
                <a:spLocks noChangeShapeType="1"/>
              </p:cNvSpPr>
              <p:nvPr/>
            </p:nvSpPr>
            <p:spPr bwMode="auto">
              <a:xfrm flipH="1">
                <a:off x="5754" y="1400"/>
                <a:ext cx="24" cy="1"/>
              </a:xfrm>
              <a:prstGeom prst="line">
                <a:avLst/>
              </a:prstGeom>
              <a:noFill/>
              <a:ln w="12700">
                <a:noFill/>
                <a:round/>
                <a:headEnd/>
                <a:tailEnd/>
              </a:ln>
            </p:spPr>
            <p:txBody>
              <a:bodyPr wrap="none" anchor="ctr"/>
              <a:lstStyle/>
              <a:p>
                <a:endParaRPr lang="en-GB"/>
              </a:p>
            </p:txBody>
          </p:sp>
          <p:sp>
            <p:nvSpPr>
              <p:cNvPr id="37280" name="Freeform 245"/>
              <p:cNvSpPr>
                <a:spLocks/>
              </p:cNvSpPr>
              <p:nvPr/>
            </p:nvSpPr>
            <p:spPr bwMode="auto">
              <a:xfrm>
                <a:off x="5881" y="1473"/>
                <a:ext cx="28" cy="31"/>
              </a:xfrm>
              <a:custGeom>
                <a:avLst/>
                <a:gdLst>
                  <a:gd name="T0" fmla="*/ 27 w 28"/>
                  <a:gd name="T1" fmla="*/ 30 h 31"/>
                  <a:gd name="T2" fmla="*/ 24 w 28"/>
                  <a:gd name="T3" fmla="*/ 27 h 31"/>
                  <a:gd name="T4" fmla="*/ 22 w 28"/>
                  <a:gd name="T5" fmla="*/ 25 h 31"/>
                  <a:gd name="T6" fmla="*/ 17 w 28"/>
                  <a:gd name="T7" fmla="*/ 22 h 31"/>
                  <a:gd name="T8" fmla="*/ 14 w 28"/>
                  <a:gd name="T9" fmla="*/ 19 h 31"/>
                  <a:gd name="T10" fmla="*/ 10 w 28"/>
                  <a:gd name="T11" fmla="*/ 16 h 31"/>
                  <a:gd name="T12" fmla="*/ 6 w 28"/>
                  <a:gd name="T13" fmla="*/ 12 h 31"/>
                  <a:gd name="T14" fmla="*/ 3 w 28"/>
                  <a:gd name="T15" fmla="*/ 6 h 31"/>
                  <a:gd name="T16" fmla="*/ 0 w 28"/>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31"/>
                  <a:gd name="T29" fmla="*/ 28 w 2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31">
                    <a:moveTo>
                      <a:pt x="27" y="30"/>
                    </a:moveTo>
                    <a:lnTo>
                      <a:pt x="24" y="27"/>
                    </a:lnTo>
                    <a:lnTo>
                      <a:pt x="22" y="25"/>
                    </a:lnTo>
                    <a:lnTo>
                      <a:pt x="17" y="22"/>
                    </a:lnTo>
                    <a:lnTo>
                      <a:pt x="14" y="19"/>
                    </a:lnTo>
                    <a:lnTo>
                      <a:pt x="10" y="16"/>
                    </a:lnTo>
                    <a:lnTo>
                      <a:pt x="6" y="12"/>
                    </a:lnTo>
                    <a:lnTo>
                      <a:pt x="3" y="6"/>
                    </a:lnTo>
                    <a:lnTo>
                      <a:pt x="0" y="0"/>
                    </a:lnTo>
                  </a:path>
                </a:pathLst>
              </a:custGeom>
              <a:noFill/>
              <a:ln w="25400" cap="rnd">
                <a:solidFill>
                  <a:srgbClr val="B3E2EE"/>
                </a:solidFill>
                <a:round/>
                <a:headEnd/>
                <a:tailEnd/>
              </a:ln>
            </p:spPr>
            <p:txBody>
              <a:bodyPr/>
              <a:lstStyle/>
              <a:p>
                <a:endParaRPr lang="en-US"/>
              </a:p>
            </p:txBody>
          </p:sp>
          <p:sp>
            <p:nvSpPr>
              <p:cNvPr id="37281" name="Line 246"/>
              <p:cNvSpPr>
                <a:spLocks noChangeShapeType="1"/>
              </p:cNvSpPr>
              <p:nvPr/>
            </p:nvSpPr>
            <p:spPr bwMode="auto">
              <a:xfrm flipV="1">
                <a:off x="5894" y="1501"/>
                <a:ext cx="27" cy="3"/>
              </a:xfrm>
              <a:prstGeom prst="line">
                <a:avLst/>
              </a:prstGeom>
              <a:noFill/>
              <a:ln w="12700">
                <a:noFill/>
                <a:round/>
                <a:headEnd/>
                <a:tailEnd/>
              </a:ln>
            </p:spPr>
            <p:txBody>
              <a:bodyPr wrap="none" anchor="ctr"/>
              <a:lstStyle/>
              <a:p>
                <a:endParaRPr lang="en-GB"/>
              </a:p>
            </p:txBody>
          </p:sp>
          <p:sp>
            <p:nvSpPr>
              <p:cNvPr id="37282" name="Line 247"/>
              <p:cNvSpPr>
                <a:spLocks noChangeShapeType="1"/>
              </p:cNvSpPr>
              <p:nvPr/>
            </p:nvSpPr>
            <p:spPr bwMode="auto">
              <a:xfrm flipH="1">
                <a:off x="5870" y="1472"/>
                <a:ext cx="24" cy="2"/>
              </a:xfrm>
              <a:prstGeom prst="line">
                <a:avLst/>
              </a:prstGeom>
              <a:noFill/>
              <a:ln w="12700">
                <a:noFill/>
                <a:round/>
                <a:headEnd/>
                <a:tailEnd/>
              </a:ln>
            </p:spPr>
            <p:txBody>
              <a:bodyPr wrap="none" anchor="ctr"/>
              <a:lstStyle/>
              <a:p>
                <a:endParaRPr lang="en-GB"/>
              </a:p>
            </p:txBody>
          </p:sp>
          <p:sp>
            <p:nvSpPr>
              <p:cNvPr id="37283" name="Freeform 248"/>
              <p:cNvSpPr>
                <a:spLocks/>
              </p:cNvSpPr>
              <p:nvPr/>
            </p:nvSpPr>
            <p:spPr bwMode="auto">
              <a:xfrm>
                <a:off x="5858" y="1405"/>
                <a:ext cx="24" cy="69"/>
              </a:xfrm>
              <a:custGeom>
                <a:avLst/>
                <a:gdLst>
                  <a:gd name="T0" fmla="*/ 23 w 24"/>
                  <a:gd name="T1" fmla="*/ 68 h 69"/>
                  <a:gd name="T2" fmla="*/ 21 w 24"/>
                  <a:gd name="T3" fmla="*/ 60 h 69"/>
                  <a:gd name="T4" fmla="*/ 18 w 24"/>
                  <a:gd name="T5" fmla="*/ 51 h 69"/>
                  <a:gd name="T6" fmla="*/ 15 w 24"/>
                  <a:gd name="T7" fmla="*/ 42 h 69"/>
                  <a:gd name="T8" fmla="*/ 12 w 24"/>
                  <a:gd name="T9" fmla="*/ 33 h 69"/>
                  <a:gd name="T10" fmla="*/ 8 w 24"/>
                  <a:gd name="T11" fmla="*/ 23 h 69"/>
                  <a:gd name="T12" fmla="*/ 5 w 24"/>
                  <a:gd name="T13" fmla="*/ 15 h 69"/>
                  <a:gd name="T14" fmla="*/ 2 w 24"/>
                  <a:gd name="T15" fmla="*/ 7 h 69"/>
                  <a:gd name="T16" fmla="*/ 0 w 24"/>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9"/>
                  <a:gd name="T29" fmla="*/ 24 w 24"/>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9">
                    <a:moveTo>
                      <a:pt x="23" y="68"/>
                    </a:moveTo>
                    <a:lnTo>
                      <a:pt x="21" y="60"/>
                    </a:lnTo>
                    <a:lnTo>
                      <a:pt x="18" y="51"/>
                    </a:lnTo>
                    <a:lnTo>
                      <a:pt x="15" y="42"/>
                    </a:lnTo>
                    <a:lnTo>
                      <a:pt x="12" y="33"/>
                    </a:lnTo>
                    <a:lnTo>
                      <a:pt x="8" y="23"/>
                    </a:lnTo>
                    <a:lnTo>
                      <a:pt x="5" y="15"/>
                    </a:lnTo>
                    <a:lnTo>
                      <a:pt x="2" y="7"/>
                    </a:lnTo>
                    <a:lnTo>
                      <a:pt x="0" y="0"/>
                    </a:lnTo>
                  </a:path>
                </a:pathLst>
              </a:custGeom>
              <a:noFill/>
              <a:ln w="25400" cap="rnd">
                <a:solidFill>
                  <a:srgbClr val="B3E2EE"/>
                </a:solidFill>
                <a:round/>
                <a:headEnd/>
                <a:tailEnd/>
              </a:ln>
            </p:spPr>
            <p:txBody>
              <a:bodyPr/>
              <a:lstStyle/>
              <a:p>
                <a:endParaRPr lang="en-US"/>
              </a:p>
            </p:txBody>
          </p:sp>
          <p:sp>
            <p:nvSpPr>
              <p:cNvPr id="37284" name="Line 249"/>
              <p:cNvSpPr>
                <a:spLocks noChangeShapeType="1"/>
              </p:cNvSpPr>
              <p:nvPr/>
            </p:nvSpPr>
            <p:spPr bwMode="auto">
              <a:xfrm flipV="1">
                <a:off x="5870" y="1472"/>
                <a:ext cx="24" cy="2"/>
              </a:xfrm>
              <a:prstGeom prst="line">
                <a:avLst/>
              </a:prstGeom>
              <a:noFill/>
              <a:ln w="12700">
                <a:noFill/>
                <a:round/>
                <a:headEnd/>
                <a:tailEnd/>
              </a:ln>
            </p:spPr>
            <p:txBody>
              <a:bodyPr wrap="none" anchor="ctr"/>
              <a:lstStyle/>
              <a:p>
                <a:endParaRPr lang="en-GB"/>
              </a:p>
            </p:txBody>
          </p:sp>
          <p:sp>
            <p:nvSpPr>
              <p:cNvPr id="37285" name="Line 250"/>
              <p:cNvSpPr>
                <a:spLocks noChangeShapeType="1"/>
              </p:cNvSpPr>
              <p:nvPr/>
            </p:nvSpPr>
            <p:spPr bwMode="auto">
              <a:xfrm flipH="1">
                <a:off x="5845" y="1404"/>
                <a:ext cx="26" cy="1"/>
              </a:xfrm>
              <a:prstGeom prst="line">
                <a:avLst/>
              </a:prstGeom>
              <a:noFill/>
              <a:ln w="12700">
                <a:noFill/>
                <a:round/>
                <a:headEnd/>
                <a:tailEnd/>
              </a:ln>
            </p:spPr>
            <p:txBody>
              <a:bodyPr wrap="none" anchor="ctr"/>
              <a:lstStyle/>
              <a:p>
                <a:endParaRPr lang="en-GB"/>
              </a:p>
            </p:txBody>
          </p:sp>
          <p:sp>
            <p:nvSpPr>
              <p:cNvPr id="37286" name="Freeform 251"/>
              <p:cNvSpPr>
                <a:spLocks/>
              </p:cNvSpPr>
              <p:nvPr/>
            </p:nvSpPr>
            <p:spPr bwMode="auto">
              <a:xfrm>
                <a:off x="5736" y="1492"/>
                <a:ext cx="321" cy="65"/>
              </a:xfrm>
              <a:custGeom>
                <a:avLst/>
                <a:gdLst>
                  <a:gd name="T0" fmla="*/ 157 w 321"/>
                  <a:gd name="T1" fmla="*/ 0 h 65"/>
                  <a:gd name="T2" fmla="*/ 191 w 321"/>
                  <a:gd name="T3" fmla="*/ 0 h 65"/>
                  <a:gd name="T4" fmla="*/ 220 w 321"/>
                  <a:gd name="T5" fmla="*/ 2 h 65"/>
                  <a:gd name="T6" fmla="*/ 247 w 321"/>
                  <a:gd name="T7" fmla="*/ 4 h 65"/>
                  <a:gd name="T8" fmla="*/ 272 w 321"/>
                  <a:gd name="T9" fmla="*/ 8 h 65"/>
                  <a:gd name="T10" fmla="*/ 291 w 321"/>
                  <a:gd name="T11" fmla="*/ 13 h 65"/>
                  <a:gd name="T12" fmla="*/ 307 w 321"/>
                  <a:gd name="T13" fmla="*/ 18 h 65"/>
                  <a:gd name="T14" fmla="*/ 316 w 321"/>
                  <a:gd name="T15" fmla="*/ 24 h 65"/>
                  <a:gd name="T16" fmla="*/ 320 w 321"/>
                  <a:gd name="T17" fmla="*/ 31 h 65"/>
                  <a:gd name="T18" fmla="*/ 317 w 321"/>
                  <a:gd name="T19" fmla="*/ 37 h 65"/>
                  <a:gd name="T20" fmla="*/ 308 w 321"/>
                  <a:gd name="T21" fmla="*/ 43 h 65"/>
                  <a:gd name="T22" fmla="*/ 294 w 321"/>
                  <a:gd name="T23" fmla="*/ 49 h 65"/>
                  <a:gd name="T24" fmla="*/ 275 w 321"/>
                  <a:gd name="T25" fmla="*/ 54 h 65"/>
                  <a:gd name="T26" fmla="*/ 250 w 321"/>
                  <a:gd name="T27" fmla="*/ 58 h 65"/>
                  <a:gd name="T28" fmla="*/ 224 w 321"/>
                  <a:gd name="T29" fmla="*/ 61 h 65"/>
                  <a:gd name="T30" fmla="*/ 193 w 321"/>
                  <a:gd name="T31" fmla="*/ 63 h 65"/>
                  <a:gd name="T32" fmla="*/ 161 w 321"/>
                  <a:gd name="T33" fmla="*/ 64 h 65"/>
                  <a:gd name="T34" fmla="*/ 129 w 321"/>
                  <a:gd name="T35" fmla="*/ 64 h 65"/>
                  <a:gd name="T36" fmla="*/ 99 w 321"/>
                  <a:gd name="T37" fmla="*/ 62 h 65"/>
                  <a:gd name="T38" fmla="*/ 71 w 321"/>
                  <a:gd name="T39" fmla="*/ 60 h 65"/>
                  <a:gd name="T40" fmla="*/ 48 w 321"/>
                  <a:gd name="T41" fmla="*/ 56 h 65"/>
                  <a:gd name="T42" fmla="*/ 28 w 321"/>
                  <a:gd name="T43" fmla="*/ 51 h 65"/>
                  <a:gd name="T44" fmla="*/ 13 w 321"/>
                  <a:gd name="T45" fmla="*/ 46 h 65"/>
                  <a:gd name="T46" fmla="*/ 3 w 321"/>
                  <a:gd name="T47" fmla="*/ 40 h 65"/>
                  <a:gd name="T48" fmla="*/ 0 w 321"/>
                  <a:gd name="T49" fmla="*/ 33 h 65"/>
                  <a:gd name="T50" fmla="*/ 3 w 321"/>
                  <a:gd name="T51" fmla="*/ 27 h 65"/>
                  <a:gd name="T52" fmla="*/ 12 w 321"/>
                  <a:gd name="T53" fmla="*/ 21 h 65"/>
                  <a:gd name="T54" fmla="*/ 26 w 321"/>
                  <a:gd name="T55" fmla="*/ 15 h 65"/>
                  <a:gd name="T56" fmla="*/ 45 w 321"/>
                  <a:gd name="T57" fmla="*/ 10 h 65"/>
                  <a:gd name="T58" fmla="*/ 68 w 321"/>
                  <a:gd name="T59" fmla="*/ 6 h 65"/>
                  <a:gd name="T60" fmla="*/ 96 w 321"/>
                  <a:gd name="T61" fmla="*/ 3 h 65"/>
                  <a:gd name="T62" fmla="*/ 125 w 321"/>
                  <a:gd name="T63" fmla="*/ 1 h 65"/>
                  <a:gd name="T64" fmla="*/ 157 w 321"/>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1"/>
                  <a:gd name="T100" fmla="*/ 0 h 65"/>
                  <a:gd name="T101" fmla="*/ 321 w 321"/>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1" h="65">
                    <a:moveTo>
                      <a:pt x="157" y="0"/>
                    </a:moveTo>
                    <a:lnTo>
                      <a:pt x="191" y="0"/>
                    </a:lnTo>
                    <a:lnTo>
                      <a:pt x="220" y="2"/>
                    </a:lnTo>
                    <a:lnTo>
                      <a:pt x="247" y="4"/>
                    </a:lnTo>
                    <a:lnTo>
                      <a:pt x="272" y="8"/>
                    </a:lnTo>
                    <a:lnTo>
                      <a:pt x="291" y="13"/>
                    </a:lnTo>
                    <a:lnTo>
                      <a:pt x="307" y="18"/>
                    </a:lnTo>
                    <a:lnTo>
                      <a:pt x="316" y="24"/>
                    </a:lnTo>
                    <a:lnTo>
                      <a:pt x="320" y="31"/>
                    </a:lnTo>
                    <a:lnTo>
                      <a:pt x="317" y="37"/>
                    </a:lnTo>
                    <a:lnTo>
                      <a:pt x="308" y="43"/>
                    </a:lnTo>
                    <a:lnTo>
                      <a:pt x="294" y="49"/>
                    </a:lnTo>
                    <a:lnTo>
                      <a:pt x="275" y="54"/>
                    </a:lnTo>
                    <a:lnTo>
                      <a:pt x="250" y="58"/>
                    </a:lnTo>
                    <a:lnTo>
                      <a:pt x="224" y="61"/>
                    </a:lnTo>
                    <a:lnTo>
                      <a:pt x="193" y="63"/>
                    </a:lnTo>
                    <a:lnTo>
                      <a:pt x="161" y="64"/>
                    </a:lnTo>
                    <a:lnTo>
                      <a:pt x="129" y="64"/>
                    </a:lnTo>
                    <a:lnTo>
                      <a:pt x="99" y="62"/>
                    </a:lnTo>
                    <a:lnTo>
                      <a:pt x="71" y="60"/>
                    </a:lnTo>
                    <a:lnTo>
                      <a:pt x="48" y="56"/>
                    </a:lnTo>
                    <a:lnTo>
                      <a:pt x="28" y="51"/>
                    </a:lnTo>
                    <a:lnTo>
                      <a:pt x="13" y="46"/>
                    </a:lnTo>
                    <a:lnTo>
                      <a:pt x="3" y="40"/>
                    </a:lnTo>
                    <a:lnTo>
                      <a:pt x="0" y="33"/>
                    </a:lnTo>
                    <a:lnTo>
                      <a:pt x="3" y="27"/>
                    </a:lnTo>
                    <a:lnTo>
                      <a:pt x="12" y="21"/>
                    </a:lnTo>
                    <a:lnTo>
                      <a:pt x="26" y="15"/>
                    </a:lnTo>
                    <a:lnTo>
                      <a:pt x="45" y="10"/>
                    </a:lnTo>
                    <a:lnTo>
                      <a:pt x="68" y="6"/>
                    </a:lnTo>
                    <a:lnTo>
                      <a:pt x="96" y="3"/>
                    </a:lnTo>
                    <a:lnTo>
                      <a:pt x="125" y="1"/>
                    </a:lnTo>
                    <a:lnTo>
                      <a:pt x="157" y="0"/>
                    </a:lnTo>
                  </a:path>
                </a:pathLst>
              </a:custGeom>
              <a:solidFill>
                <a:srgbClr val="CCECF4"/>
              </a:solidFill>
              <a:ln w="12700" cap="rnd">
                <a:noFill/>
                <a:round/>
                <a:headEnd/>
                <a:tailEnd/>
              </a:ln>
            </p:spPr>
            <p:txBody>
              <a:bodyPr/>
              <a:lstStyle/>
              <a:p>
                <a:endParaRPr lang="en-US"/>
              </a:p>
            </p:txBody>
          </p:sp>
          <p:sp>
            <p:nvSpPr>
              <p:cNvPr id="37287" name="Freeform 252"/>
              <p:cNvSpPr>
                <a:spLocks/>
              </p:cNvSpPr>
              <p:nvPr/>
            </p:nvSpPr>
            <p:spPr bwMode="auto">
              <a:xfrm>
                <a:off x="5689" y="1454"/>
                <a:ext cx="17" cy="58"/>
              </a:xfrm>
              <a:custGeom>
                <a:avLst/>
                <a:gdLst>
                  <a:gd name="T0" fmla="*/ 0 w 17"/>
                  <a:gd name="T1" fmla="*/ 57 h 58"/>
                  <a:gd name="T2" fmla="*/ 1 w 17"/>
                  <a:gd name="T3" fmla="*/ 55 h 58"/>
                  <a:gd name="T4" fmla="*/ 4 w 17"/>
                  <a:gd name="T5" fmla="*/ 50 h 58"/>
                  <a:gd name="T6" fmla="*/ 9 w 17"/>
                  <a:gd name="T7" fmla="*/ 43 h 58"/>
                  <a:gd name="T8" fmla="*/ 13 w 17"/>
                  <a:gd name="T9" fmla="*/ 34 h 58"/>
                  <a:gd name="T10" fmla="*/ 16 w 17"/>
                  <a:gd name="T11" fmla="*/ 25 h 58"/>
                  <a:gd name="T12" fmla="*/ 16 w 17"/>
                  <a:gd name="T13" fmla="*/ 15 h 58"/>
                  <a:gd name="T14" fmla="*/ 12 w 17"/>
                  <a:gd name="T15" fmla="*/ 7 h 58"/>
                  <a:gd name="T16" fmla="*/ 3 w 17"/>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8"/>
                  <a:gd name="T29" fmla="*/ 17 w 17"/>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8">
                    <a:moveTo>
                      <a:pt x="0" y="57"/>
                    </a:moveTo>
                    <a:lnTo>
                      <a:pt x="1" y="55"/>
                    </a:lnTo>
                    <a:lnTo>
                      <a:pt x="4" y="50"/>
                    </a:lnTo>
                    <a:lnTo>
                      <a:pt x="9" y="43"/>
                    </a:lnTo>
                    <a:lnTo>
                      <a:pt x="13" y="34"/>
                    </a:lnTo>
                    <a:lnTo>
                      <a:pt x="16" y="25"/>
                    </a:lnTo>
                    <a:lnTo>
                      <a:pt x="16" y="15"/>
                    </a:lnTo>
                    <a:lnTo>
                      <a:pt x="12" y="7"/>
                    </a:lnTo>
                    <a:lnTo>
                      <a:pt x="3" y="0"/>
                    </a:lnTo>
                  </a:path>
                </a:pathLst>
              </a:custGeom>
              <a:noFill/>
              <a:ln w="25400" cap="rnd">
                <a:solidFill>
                  <a:srgbClr val="B3E2EE"/>
                </a:solidFill>
                <a:round/>
                <a:headEnd/>
                <a:tailEnd/>
              </a:ln>
            </p:spPr>
            <p:txBody>
              <a:bodyPr/>
              <a:lstStyle/>
              <a:p>
                <a:endParaRPr lang="en-US"/>
              </a:p>
            </p:txBody>
          </p:sp>
          <p:sp>
            <p:nvSpPr>
              <p:cNvPr id="37288" name="Line 253"/>
              <p:cNvSpPr>
                <a:spLocks noChangeShapeType="1"/>
              </p:cNvSpPr>
              <p:nvPr/>
            </p:nvSpPr>
            <p:spPr bwMode="auto">
              <a:xfrm>
                <a:off x="5676" y="1508"/>
                <a:ext cx="24" cy="4"/>
              </a:xfrm>
              <a:prstGeom prst="line">
                <a:avLst/>
              </a:prstGeom>
              <a:noFill/>
              <a:ln w="12700">
                <a:noFill/>
                <a:round/>
                <a:headEnd/>
                <a:tailEnd/>
              </a:ln>
            </p:spPr>
            <p:txBody>
              <a:bodyPr wrap="none" anchor="ctr"/>
              <a:lstStyle/>
              <a:p>
                <a:endParaRPr lang="en-GB"/>
              </a:p>
            </p:txBody>
          </p:sp>
          <p:sp>
            <p:nvSpPr>
              <p:cNvPr id="37289" name="Line 254"/>
              <p:cNvSpPr>
                <a:spLocks noChangeShapeType="1"/>
              </p:cNvSpPr>
              <p:nvPr/>
            </p:nvSpPr>
            <p:spPr bwMode="auto">
              <a:xfrm flipH="1">
                <a:off x="5681" y="1453"/>
                <a:ext cx="23" cy="2"/>
              </a:xfrm>
              <a:prstGeom prst="line">
                <a:avLst/>
              </a:prstGeom>
              <a:noFill/>
              <a:ln w="12700">
                <a:noFill/>
                <a:round/>
                <a:headEnd/>
                <a:tailEnd/>
              </a:ln>
            </p:spPr>
            <p:txBody>
              <a:bodyPr wrap="none" anchor="ctr"/>
              <a:lstStyle/>
              <a:p>
                <a:endParaRPr lang="en-GB"/>
              </a:p>
            </p:txBody>
          </p:sp>
          <p:sp>
            <p:nvSpPr>
              <p:cNvPr id="37290" name="Freeform 255"/>
              <p:cNvSpPr>
                <a:spLocks/>
              </p:cNvSpPr>
              <p:nvPr/>
            </p:nvSpPr>
            <p:spPr bwMode="auto">
              <a:xfrm>
                <a:off x="5634" y="1403"/>
                <a:ext cx="59" cy="52"/>
              </a:xfrm>
              <a:custGeom>
                <a:avLst/>
                <a:gdLst>
                  <a:gd name="T0" fmla="*/ 58 w 59"/>
                  <a:gd name="T1" fmla="*/ 51 h 52"/>
                  <a:gd name="T2" fmla="*/ 44 w 59"/>
                  <a:gd name="T3" fmla="*/ 44 h 52"/>
                  <a:gd name="T4" fmla="*/ 34 w 59"/>
                  <a:gd name="T5" fmla="*/ 36 h 52"/>
                  <a:gd name="T6" fmla="*/ 23 w 59"/>
                  <a:gd name="T7" fmla="*/ 28 h 52"/>
                  <a:gd name="T8" fmla="*/ 15 w 59"/>
                  <a:gd name="T9" fmla="*/ 19 h 52"/>
                  <a:gd name="T10" fmla="*/ 8 w 59"/>
                  <a:gd name="T11" fmla="*/ 12 h 52"/>
                  <a:gd name="T12" fmla="*/ 3 w 59"/>
                  <a:gd name="T13" fmla="*/ 6 h 52"/>
                  <a:gd name="T14" fmla="*/ 0 w 59"/>
                  <a:gd name="T15" fmla="*/ 2 h 52"/>
                  <a:gd name="T16" fmla="*/ 0 w 5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2"/>
                  <a:gd name="T29" fmla="*/ 59 w 5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2">
                    <a:moveTo>
                      <a:pt x="58" y="51"/>
                    </a:moveTo>
                    <a:lnTo>
                      <a:pt x="44" y="44"/>
                    </a:lnTo>
                    <a:lnTo>
                      <a:pt x="34" y="36"/>
                    </a:lnTo>
                    <a:lnTo>
                      <a:pt x="23" y="28"/>
                    </a:lnTo>
                    <a:lnTo>
                      <a:pt x="15" y="19"/>
                    </a:lnTo>
                    <a:lnTo>
                      <a:pt x="8" y="12"/>
                    </a:lnTo>
                    <a:lnTo>
                      <a:pt x="3" y="6"/>
                    </a:lnTo>
                    <a:lnTo>
                      <a:pt x="0" y="2"/>
                    </a:lnTo>
                    <a:lnTo>
                      <a:pt x="0" y="0"/>
                    </a:lnTo>
                  </a:path>
                </a:pathLst>
              </a:custGeom>
              <a:noFill/>
              <a:ln w="25400" cap="rnd">
                <a:solidFill>
                  <a:srgbClr val="B3E2EE"/>
                </a:solidFill>
                <a:round/>
                <a:headEnd/>
                <a:tailEnd/>
              </a:ln>
            </p:spPr>
            <p:txBody>
              <a:bodyPr/>
              <a:lstStyle/>
              <a:p>
                <a:endParaRPr lang="en-US"/>
              </a:p>
            </p:txBody>
          </p:sp>
          <p:sp>
            <p:nvSpPr>
              <p:cNvPr id="37291" name="Line 256"/>
              <p:cNvSpPr>
                <a:spLocks noChangeShapeType="1"/>
              </p:cNvSpPr>
              <p:nvPr/>
            </p:nvSpPr>
            <p:spPr bwMode="auto">
              <a:xfrm flipV="1">
                <a:off x="5681" y="1452"/>
                <a:ext cx="19" cy="5"/>
              </a:xfrm>
              <a:prstGeom prst="line">
                <a:avLst/>
              </a:prstGeom>
              <a:noFill/>
              <a:ln w="12700">
                <a:noFill/>
                <a:round/>
                <a:headEnd/>
                <a:tailEnd/>
              </a:ln>
            </p:spPr>
            <p:txBody>
              <a:bodyPr wrap="none" anchor="ctr"/>
              <a:lstStyle/>
              <a:p>
                <a:endParaRPr lang="en-GB"/>
              </a:p>
            </p:txBody>
          </p:sp>
          <p:sp>
            <p:nvSpPr>
              <p:cNvPr id="37292" name="Line 257"/>
              <p:cNvSpPr>
                <a:spLocks noChangeShapeType="1"/>
              </p:cNvSpPr>
              <p:nvPr/>
            </p:nvSpPr>
            <p:spPr bwMode="auto">
              <a:xfrm flipH="1">
                <a:off x="5622" y="1401"/>
                <a:ext cx="23" cy="3"/>
              </a:xfrm>
              <a:prstGeom prst="line">
                <a:avLst/>
              </a:prstGeom>
              <a:noFill/>
              <a:ln w="12700">
                <a:noFill/>
                <a:round/>
                <a:headEnd/>
                <a:tailEnd/>
              </a:ln>
            </p:spPr>
            <p:txBody>
              <a:bodyPr wrap="none" anchor="ctr"/>
              <a:lstStyle/>
              <a:p>
                <a:endParaRPr lang="en-GB"/>
              </a:p>
            </p:txBody>
          </p:sp>
          <p:sp>
            <p:nvSpPr>
              <p:cNvPr id="37293" name="Freeform 258"/>
              <p:cNvSpPr>
                <a:spLocks/>
              </p:cNvSpPr>
              <p:nvPr/>
            </p:nvSpPr>
            <p:spPr bwMode="auto">
              <a:xfrm>
                <a:off x="5752" y="1475"/>
                <a:ext cx="23" cy="30"/>
              </a:xfrm>
              <a:custGeom>
                <a:avLst/>
                <a:gdLst>
                  <a:gd name="T0" fmla="*/ 22 w 23"/>
                  <a:gd name="T1" fmla="*/ 29 h 30"/>
                  <a:gd name="T2" fmla="*/ 21 w 23"/>
                  <a:gd name="T3" fmla="*/ 26 h 30"/>
                  <a:gd name="T4" fmla="*/ 18 w 23"/>
                  <a:gd name="T5" fmla="*/ 24 h 30"/>
                  <a:gd name="T6" fmla="*/ 15 w 23"/>
                  <a:gd name="T7" fmla="*/ 22 h 30"/>
                  <a:gd name="T8" fmla="*/ 11 w 23"/>
                  <a:gd name="T9" fmla="*/ 19 h 30"/>
                  <a:gd name="T10" fmla="*/ 8 w 23"/>
                  <a:gd name="T11" fmla="*/ 16 h 30"/>
                  <a:gd name="T12" fmla="*/ 6 w 23"/>
                  <a:gd name="T13" fmla="*/ 12 h 30"/>
                  <a:gd name="T14" fmla="*/ 3 w 23"/>
                  <a:gd name="T15" fmla="*/ 6 h 30"/>
                  <a:gd name="T16" fmla="*/ 0 w 2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0"/>
                  <a:gd name="T29" fmla="*/ 23 w 2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0">
                    <a:moveTo>
                      <a:pt x="22" y="29"/>
                    </a:moveTo>
                    <a:lnTo>
                      <a:pt x="21" y="26"/>
                    </a:lnTo>
                    <a:lnTo>
                      <a:pt x="18" y="24"/>
                    </a:lnTo>
                    <a:lnTo>
                      <a:pt x="15" y="22"/>
                    </a:lnTo>
                    <a:lnTo>
                      <a:pt x="11" y="19"/>
                    </a:lnTo>
                    <a:lnTo>
                      <a:pt x="8" y="16"/>
                    </a:lnTo>
                    <a:lnTo>
                      <a:pt x="6" y="12"/>
                    </a:lnTo>
                    <a:lnTo>
                      <a:pt x="3" y="6"/>
                    </a:lnTo>
                    <a:lnTo>
                      <a:pt x="0" y="0"/>
                    </a:lnTo>
                  </a:path>
                </a:pathLst>
              </a:custGeom>
              <a:noFill/>
              <a:ln w="25400" cap="rnd">
                <a:solidFill>
                  <a:srgbClr val="B3E2EE"/>
                </a:solidFill>
                <a:round/>
                <a:headEnd/>
                <a:tailEnd/>
              </a:ln>
            </p:spPr>
            <p:txBody>
              <a:bodyPr/>
              <a:lstStyle/>
              <a:p>
                <a:endParaRPr lang="en-US"/>
              </a:p>
            </p:txBody>
          </p:sp>
          <p:sp>
            <p:nvSpPr>
              <p:cNvPr id="37294" name="Line 259"/>
              <p:cNvSpPr>
                <a:spLocks noChangeShapeType="1"/>
              </p:cNvSpPr>
              <p:nvPr/>
            </p:nvSpPr>
            <p:spPr bwMode="auto">
              <a:xfrm flipV="1">
                <a:off x="5762" y="1504"/>
                <a:ext cx="27" cy="2"/>
              </a:xfrm>
              <a:prstGeom prst="line">
                <a:avLst/>
              </a:prstGeom>
              <a:noFill/>
              <a:ln w="12700">
                <a:noFill/>
                <a:round/>
                <a:headEnd/>
                <a:tailEnd/>
              </a:ln>
            </p:spPr>
            <p:txBody>
              <a:bodyPr wrap="none" anchor="ctr"/>
              <a:lstStyle/>
              <a:p>
                <a:endParaRPr lang="en-GB"/>
              </a:p>
            </p:txBody>
          </p:sp>
          <p:sp>
            <p:nvSpPr>
              <p:cNvPr id="37295" name="Line 260"/>
              <p:cNvSpPr>
                <a:spLocks noChangeShapeType="1"/>
              </p:cNvSpPr>
              <p:nvPr/>
            </p:nvSpPr>
            <p:spPr bwMode="auto">
              <a:xfrm flipH="1">
                <a:off x="5740" y="1475"/>
                <a:ext cx="22" cy="0"/>
              </a:xfrm>
              <a:prstGeom prst="line">
                <a:avLst/>
              </a:prstGeom>
              <a:noFill/>
              <a:ln w="12700">
                <a:noFill/>
                <a:round/>
                <a:headEnd/>
                <a:tailEnd/>
              </a:ln>
            </p:spPr>
            <p:txBody>
              <a:bodyPr wrap="none" anchor="ctr"/>
              <a:lstStyle/>
              <a:p>
                <a:endParaRPr lang="en-GB"/>
              </a:p>
            </p:txBody>
          </p:sp>
          <p:sp>
            <p:nvSpPr>
              <p:cNvPr id="37296" name="Freeform 261"/>
              <p:cNvSpPr>
                <a:spLocks/>
              </p:cNvSpPr>
              <p:nvPr/>
            </p:nvSpPr>
            <p:spPr bwMode="auto">
              <a:xfrm>
                <a:off x="5725" y="1408"/>
                <a:ext cx="28" cy="68"/>
              </a:xfrm>
              <a:custGeom>
                <a:avLst/>
                <a:gdLst>
                  <a:gd name="T0" fmla="*/ 27 w 28"/>
                  <a:gd name="T1" fmla="*/ 67 h 68"/>
                  <a:gd name="T2" fmla="*/ 25 w 28"/>
                  <a:gd name="T3" fmla="*/ 59 h 68"/>
                  <a:gd name="T4" fmla="*/ 22 w 28"/>
                  <a:gd name="T5" fmla="*/ 51 h 68"/>
                  <a:gd name="T6" fmla="*/ 18 w 28"/>
                  <a:gd name="T7" fmla="*/ 42 h 68"/>
                  <a:gd name="T8" fmla="*/ 13 w 28"/>
                  <a:gd name="T9" fmla="*/ 33 h 68"/>
                  <a:gd name="T10" fmla="*/ 9 w 28"/>
                  <a:gd name="T11" fmla="*/ 24 h 68"/>
                  <a:gd name="T12" fmla="*/ 5 w 28"/>
                  <a:gd name="T13" fmla="*/ 15 h 68"/>
                  <a:gd name="T14" fmla="*/ 2 w 28"/>
                  <a:gd name="T15" fmla="*/ 7 h 68"/>
                  <a:gd name="T16" fmla="*/ 0 w 28"/>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68"/>
                  <a:gd name="T29" fmla="*/ 28 w 28"/>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68">
                    <a:moveTo>
                      <a:pt x="27" y="67"/>
                    </a:moveTo>
                    <a:lnTo>
                      <a:pt x="25" y="59"/>
                    </a:lnTo>
                    <a:lnTo>
                      <a:pt x="22" y="51"/>
                    </a:lnTo>
                    <a:lnTo>
                      <a:pt x="18" y="42"/>
                    </a:lnTo>
                    <a:lnTo>
                      <a:pt x="13" y="33"/>
                    </a:lnTo>
                    <a:lnTo>
                      <a:pt x="9" y="24"/>
                    </a:lnTo>
                    <a:lnTo>
                      <a:pt x="5" y="15"/>
                    </a:lnTo>
                    <a:lnTo>
                      <a:pt x="2" y="7"/>
                    </a:lnTo>
                    <a:lnTo>
                      <a:pt x="0" y="0"/>
                    </a:lnTo>
                  </a:path>
                </a:pathLst>
              </a:custGeom>
              <a:noFill/>
              <a:ln w="25400" cap="rnd">
                <a:solidFill>
                  <a:srgbClr val="B3E2EE"/>
                </a:solidFill>
                <a:round/>
                <a:headEnd/>
                <a:tailEnd/>
              </a:ln>
            </p:spPr>
            <p:txBody>
              <a:bodyPr/>
              <a:lstStyle/>
              <a:p>
                <a:endParaRPr lang="en-US"/>
              </a:p>
            </p:txBody>
          </p:sp>
          <p:sp>
            <p:nvSpPr>
              <p:cNvPr id="37297" name="Line 262"/>
              <p:cNvSpPr>
                <a:spLocks noChangeShapeType="1"/>
              </p:cNvSpPr>
              <p:nvPr/>
            </p:nvSpPr>
            <p:spPr bwMode="auto">
              <a:xfrm>
                <a:off x="5740" y="1475"/>
                <a:ext cx="22" cy="0"/>
              </a:xfrm>
              <a:prstGeom prst="line">
                <a:avLst/>
              </a:prstGeom>
              <a:noFill/>
              <a:ln w="12700">
                <a:noFill/>
                <a:round/>
                <a:headEnd/>
                <a:tailEnd/>
              </a:ln>
            </p:spPr>
            <p:txBody>
              <a:bodyPr wrap="none" anchor="ctr"/>
              <a:lstStyle/>
              <a:p>
                <a:endParaRPr lang="en-GB"/>
              </a:p>
            </p:txBody>
          </p:sp>
          <p:sp>
            <p:nvSpPr>
              <p:cNvPr id="37298" name="Line 263"/>
              <p:cNvSpPr>
                <a:spLocks noChangeShapeType="1"/>
              </p:cNvSpPr>
              <p:nvPr/>
            </p:nvSpPr>
            <p:spPr bwMode="auto">
              <a:xfrm flipH="1">
                <a:off x="5716" y="1408"/>
                <a:ext cx="24" cy="1"/>
              </a:xfrm>
              <a:prstGeom prst="line">
                <a:avLst/>
              </a:prstGeom>
              <a:noFill/>
              <a:ln w="12700">
                <a:noFill/>
                <a:round/>
                <a:headEnd/>
                <a:tailEnd/>
              </a:ln>
            </p:spPr>
            <p:txBody>
              <a:bodyPr wrap="none" anchor="ctr"/>
              <a:lstStyle/>
              <a:p>
                <a:endParaRPr lang="en-GB"/>
              </a:p>
            </p:txBody>
          </p:sp>
          <p:sp>
            <p:nvSpPr>
              <p:cNvPr id="37299" name="Freeform 264"/>
              <p:cNvSpPr>
                <a:spLocks/>
              </p:cNvSpPr>
              <p:nvPr/>
            </p:nvSpPr>
            <p:spPr bwMode="auto">
              <a:xfrm>
                <a:off x="5601" y="1493"/>
                <a:ext cx="325" cy="65"/>
              </a:xfrm>
              <a:custGeom>
                <a:avLst/>
                <a:gdLst>
                  <a:gd name="T0" fmla="*/ 161 w 325"/>
                  <a:gd name="T1" fmla="*/ 0 h 65"/>
                  <a:gd name="T2" fmla="*/ 193 w 325"/>
                  <a:gd name="T3" fmla="*/ 0 h 65"/>
                  <a:gd name="T4" fmla="*/ 224 w 325"/>
                  <a:gd name="T5" fmla="*/ 2 h 65"/>
                  <a:gd name="T6" fmla="*/ 252 w 325"/>
                  <a:gd name="T7" fmla="*/ 5 h 65"/>
                  <a:gd name="T8" fmla="*/ 275 w 325"/>
                  <a:gd name="T9" fmla="*/ 8 h 65"/>
                  <a:gd name="T10" fmla="*/ 296 w 325"/>
                  <a:gd name="T11" fmla="*/ 13 h 65"/>
                  <a:gd name="T12" fmla="*/ 311 w 325"/>
                  <a:gd name="T13" fmla="*/ 18 h 65"/>
                  <a:gd name="T14" fmla="*/ 321 w 325"/>
                  <a:gd name="T15" fmla="*/ 24 h 65"/>
                  <a:gd name="T16" fmla="*/ 324 w 325"/>
                  <a:gd name="T17" fmla="*/ 31 h 65"/>
                  <a:gd name="T18" fmla="*/ 323 w 325"/>
                  <a:gd name="T19" fmla="*/ 37 h 65"/>
                  <a:gd name="T20" fmla="*/ 312 w 325"/>
                  <a:gd name="T21" fmla="*/ 43 h 65"/>
                  <a:gd name="T22" fmla="*/ 299 w 325"/>
                  <a:gd name="T23" fmla="*/ 49 h 65"/>
                  <a:gd name="T24" fmla="*/ 278 w 325"/>
                  <a:gd name="T25" fmla="*/ 54 h 65"/>
                  <a:gd name="T26" fmla="*/ 255 w 325"/>
                  <a:gd name="T27" fmla="*/ 58 h 65"/>
                  <a:gd name="T28" fmla="*/ 227 w 325"/>
                  <a:gd name="T29" fmla="*/ 61 h 65"/>
                  <a:gd name="T30" fmla="*/ 197 w 325"/>
                  <a:gd name="T31" fmla="*/ 63 h 65"/>
                  <a:gd name="T32" fmla="*/ 165 w 325"/>
                  <a:gd name="T33" fmla="*/ 64 h 65"/>
                  <a:gd name="T34" fmla="*/ 133 w 325"/>
                  <a:gd name="T35" fmla="*/ 64 h 65"/>
                  <a:gd name="T36" fmla="*/ 102 w 325"/>
                  <a:gd name="T37" fmla="*/ 62 h 65"/>
                  <a:gd name="T38" fmla="*/ 74 w 325"/>
                  <a:gd name="T39" fmla="*/ 60 h 65"/>
                  <a:gd name="T40" fmla="*/ 49 w 325"/>
                  <a:gd name="T41" fmla="*/ 56 h 65"/>
                  <a:gd name="T42" fmla="*/ 29 w 325"/>
                  <a:gd name="T43" fmla="*/ 51 h 65"/>
                  <a:gd name="T44" fmla="*/ 15 w 325"/>
                  <a:gd name="T45" fmla="*/ 46 h 65"/>
                  <a:gd name="T46" fmla="*/ 4 w 325"/>
                  <a:gd name="T47" fmla="*/ 40 h 65"/>
                  <a:gd name="T48" fmla="*/ 0 w 325"/>
                  <a:gd name="T49" fmla="*/ 33 h 65"/>
                  <a:gd name="T50" fmla="*/ 3 w 325"/>
                  <a:gd name="T51" fmla="*/ 27 h 65"/>
                  <a:gd name="T52" fmla="*/ 13 w 325"/>
                  <a:gd name="T53" fmla="*/ 21 h 65"/>
                  <a:gd name="T54" fmla="*/ 27 w 325"/>
                  <a:gd name="T55" fmla="*/ 15 h 65"/>
                  <a:gd name="T56" fmla="*/ 47 w 325"/>
                  <a:gd name="T57" fmla="*/ 10 h 65"/>
                  <a:gd name="T58" fmla="*/ 71 w 325"/>
                  <a:gd name="T59" fmla="*/ 6 h 65"/>
                  <a:gd name="T60" fmla="*/ 97 w 325"/>
                  <a:gd name="T61" fmla="*/ 3 h 65"/>
                  <a:gd name="T62" fmla="*/ 128 w 325"/>
                  <a:gd name="T63" fmla="*/ 1 h 65"/>
                  <a:gd name="T64" fmla="*/ 161 w 325"/>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65"/>
                  <a:gd name="T101" fmla="*/ 325 w 325"/>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65">
                    <a:moveTo>
                      <a:pt x="161" y="0"/>
                    </a:moveTo>
                    <a:lnTo>
                      <a:pt x="193" y="0"/>
                    </a:lnTo>
                    <a:lnTo>
                      <a:pt x="224" y="2"/>
                    </a:lnTo>
                    <a:lnTo>
                      <a:pt x="252" y="5"/>
                    </a:lnTo>
                    <a:lnTo>
                      <a:pt x="275" y="8"/>
                    </a:lnTo>
                    <a:lnTo>
                      <a:pt x="296" y="13"/>
                    </a:lnTo>
                    <a:lnTo>
                      <a:pt x="311" y="18"/>
                    </a:lnTo>
                    <a:lnTo>
                      <a:pt x="321" y="24"/>
                    </a:lnTo>
                    <a:lnTo>
                      <a:pt x="324" y="31"/>
                    </a:lnTo>
                    <a:lnTo>
                      <a:pt x="323" y="37"/>
                    </a:lnTo>
                    <a:lnTo>
                      <a:pt x="312" y="43"/>
                    </a:lnTo>
                    <a:lnTo>
                      <a:pt x="299" y="49"/>
                    </a:lnTo>
                    <a:lnTo>
                      <a:pt x="278" y="54"/>
                    </a:lnTo>
                    <a:lnTo>
                      <a:pt x="255" y="58"/>
                    </a:lnTo>
                    <a:lnTo>
                      <a:pt x="227" y="61"/>
                    </a:lnTo>
                    <a:lnTo>
                      <a:pt x="197" y="63"/>
                    </a:lnTo>
                    <a:lnTo>
                      <a:pt x="165" y="64"/>
                    </a:lnTo>
                    <a:lnTo>
                      <a:pt x="133" y="64"/>
                    </a:lnTo>
                    <a:lnTo>
                      <a:pt x="102" y="62"/>
                    </a:lnTo>
                    <a:lnTo>
                      <a:pt x="74" y="60"/>
                    </a:lnTo>
                    <a:lnTo>
                      <a:pt x="49" y="56"/>
                    </a:lnTo>
                    <a:lnTo>
                      <a:pt x="29" y="51"/>
                    </a:lnTo>
                    <a:lnTo>
                      <a:pt x="15" y="46"/>
                    </a:lnTo>
                    <a:lnTo>
                      <a:pt x="4" y="40"/>
                    </a:lnTo>
                    <a:lnTo>
                      <a:pt x="0" y="33"/>
                    </a:lnTo>
                    <a:lnTo>
                      <a:pt x="3" y="27"/>
                    </a:lnTo>
                    <a:lnTo>
                      <a:pt x="13" y="21"/>
                    </a:lnTo>
                    <a:lnTo>
                      <a:pt x="27" y="15"/>
                    </a:lnTo>
                    <a:lnTo>
                      <a:pt x="47" y="10"/>
                    </a:lnTo>
                    <a:lnTo>
                      <a:pt x="71" y="6"/>
                    </a:lnTo>
                    <a:lnTo>
                      <a:pt x="97" y="3"/>
                    </a:lnTo>
                    <a:lnTo>
                      <a:pt x="128" y="1"/>
                    </a:lnTo>
                    <a:lnTo>
                      <a:pt x="161" y="0"/>
                    </a:lnTo>
                  </a:path>
                </a:pathLst>
              </a:custGeom>
              <a:solidFill>
                <a:srgbClr val="CCECF4"/>
              </a:solidFill>
              <a:ln w="12700" cap="rnd">
                <a:noFill/>
                <a:round/>
                <a:headEnd/>
                <a:tailEnd/>
              </a:ln>
            </p:spPr>
            <p:txBody>
              <a:bodyPr/>
              <a:lstStyle/>
              <a:p>
                <a:endParaRPr lang="en-US"/>
              </a:p>
            </p:txBody>
          </p:sp>
          <p:sp>
            <p:nvSpPr>
              <p:cNvPr id="37300" name="Freeform 265"/>
              <p:cNvSpPr>
                <a:spLocks/>
              </p:cNvSpPr>
              <p:nvPr/>
            </p:nvSpPr>
            <p:spPr bwMode="auto">
              <a:xfrm>
                <a:off x="2190" y="1365"/>
                <a:ext cx="25" cy="56"/>
              </a:xfrm>
              <a:custGeom>
                <a:avLst/>
                <a:gdLst>
                  <a:gd name="T0" fmla="*/ 0 w 25"/>
                  <a:gd name="T1" fmla="*/ 0 h 56"/>
                  <a:gd name="T2" fmla="*/ 2 w 25"/>
                  <a:gd name="T3" fmla="*/ 2 h 56"/>
                  <a:gd name="T4" fmla="*/ 6 w 25"/>
                  <a:gd name="T5" fmla="*/ 6 h 56"/>
                  <a:gd name="T6" fmla="*/ 13 w 25"/>
                  <a:gd name="T7" fmla="*/ 13 h 56"/>
                  <a:gd name="T8" fmla="*/ 19 w 25"/>
                  <a:gd name="T9" fmla="*/ 21 h 56"/>
                  <a:gd name="T10" fmla="*/ 22 w 25"/>
                  <a:gd name="T11" fmla="*/ 30 h 56"/>
                  <a:gd name="T12" fmla="*/ 24 w 25"/>
                  <a:gd name="T13" fmla="*/ 39 h 56"/>
                  <a:gd name="T14" fmla="*/ 21 w 25"/>
                  <a:gd name="T15" fmla="*/ 48 h 56"/>
                  <a:gd name="T16" fmla="*/ 10 w 25"/>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56"/>
                  <a:gd name="T29" fmla="*/ 25 w 25"/>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56">
                    <a:moveTo>
                      <a:pt x="0" y="0"/>
                    </a:moveTo>
                    <a:lnTo>
                      <a:pt x="2" y="2"/>
                    </a:lnTo>
                    <a:lnTo>
                      <a:pt x="6" y="6"/>
                    </a:lnTo>
                    <a:lnTo>
                      <a:pt x="13" y="13"/>
                    </a:lnTo>
                    <a:lnTo>
                      <a:pt x="19" y="21"/>
                    </a:lnTo>
                    <a:lnTo>
                      <a:pt x="22" y="30"/>
                    </a:lnTo>
                    <a:lnTo>
                      <a:pt x="24" y="39"/>
                    </a:lnTo>
                    <a:lnTo>
                      <a:pt x="21" y="48"/>
                    </a:lnTo>
                    <a:lnTo>
                      <a:pt x="10" y="55"/>
                    </a:lnTo>
                  </a:path>
                </a:pathLst>
              </a:custGeom>
              <a:noFill/>
              <a:ln w="25400" cap="rnd">
                <a:solidFill>
                  <a:srgbClr val="B3E2EE"/>
                </a:solidFill>
                <a:round/>
                <a:headEnd/>
                <a:tailEnd/>
              </a:ln>
            </p:spPr>
            <p:txBody>
              <a:bodyPr/>
              <a:lstStyle/>
              <a:p>
                <a:endParaRPr lang="en-US"/>
              </a:p>
            </p:txBody>
          </p:sp>
          <p:sp>
            <p:nvSpPr>
              <p:cNvPr id="37301" name="Line 266"/>
              <p:cNvSpPr>
                <a:spLocks noChangeShapeType="1"/>
              </p:cNvSpPr>
              <p:nvPr/>
            </p:nvSpPr>
            <p:spPr bwMode="auto">
              <a:xfrm flipH="1">
                <a:off x="2178" y="1364"/>
                <a:ext cx="24" cy="2"/>
              </a:xfrm>
              <a:prstGeom prst="line">
                <a:avLst/>
              </a:prstGeom>
              <a:noFill/>
              <a:ln w="12700">
                <a:noFill/>
                <a:round/>
                <a:headEnd/>
                <a:tailEnd/>
              </a:ln>
            </p:spPr>
            <p:txBody>
              <a:bodyPr wrap="none" anchor="ctr"/>
              <a:lstStyle/>
              <a:p>
                <a:endParaRPr lang="en-GB"/>
              </a:p>
            </p:txBody>
          </p:sp>
          <p:sp>
            <p:nvSpPr>
              <p:cNvPr id="37302" name="Line 267"/>
              <p:cNvSpPr>
                <a:spLocks noChangeShapeType="1"/>
              </p:cNvSpPr>
              <p:nvPr/>
            </p:nvSpPr>
            <p:spPr bwMode="auto">
              <a:xfrm>
                <a:off x="2187" y="1419"/>
                <a:ext cx="25" cy="4"/>
              </a:xfrm>
              <a:prstGeom prst="line">
                <a:avLst/>
              </a:prstGeom>
              <a:noFill/>
              <a:ln w="12700">
                <a:noFill/>
                <a:round/>
                <a:headEnd/>
                <a:tailEnd/>
              </a:ln>
            </p:spPr>
            <p:txBody>
              <a:bodyPr wrap="none" anchor="ctr"/>
              <a:lstStyle/>
              <a:p>
                <a:endParaRPr lang="en-GB"/>
              </a:p>
            </p:txBody>
          </p:sp>
          <p:sp>
            <p:nvSpPr>
              <p:cNvPr id="37303" name="Freeform 268"/>
              <p:cNvSpPr>
                <a:spLocks/>
              </p:cNvSpPr>
              <p:nvPr/>
            </p:nvSpPr>
            <p:spPr bwMode="auto">
              <a:xfrm>
                <a:off x="2147" y="1420"/>
                <a:ext cx="55" cy="53"/>
              </a:xfrm>
              <a:custGeom>
                <a:avLst/>
                <a:gdLst>
                  <a:gd name="T0" fmla="*/ 54 w 55"/>
                  <a:gd name="T1" fmla="*/ 0 h 53"/>
                  <a:gd name="T2" fmla="*/ 41 w 55"/>
                  <a:gd name="T3" fmla="*/ 7 h 53"/>
                  <a:gd name="T4" fmla="*/ 30 w 55"/>
                  <a:gd name="T5" fmla="*/ 15 h 53"/>
                  <a:gd name="T6" fmla="*/ 21 w 55"/>
                  <a:gd name="T7" fmla="*/ 24 h 53"/>
                  <a:gd name="T8" fmla="*/ 14 w 55"/>
                  <a:gd name="T9" fmla="*/ 32 h 53"/>
                  <a:gd name="T10" fmla="*/ 8 w 55"/>
                  <a:gd name="T11" fmla="*/ 40 h 53"/>
                  <a:gd name="T12" fmla="*/ 3 w 55"/>
                  <a:gd name="T13" fmla="*/ 46 h 53"/>
                  <a:gd name="T14" fmla="*/ 0 w 55"/>
                  <a:gd name="T15" fmla="*/ 51 h 53"/>
                  <a:gd name="T16" fmla="*/ 0 w 55"/>
                  <a:gd name="T17" fmla="*/ 5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53"/>
                  <a:gd name="T29" fmla="*/ 55 w 5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53">
                    <a:moveTo>
                      <a:pt x="54" y="0"/>
                    </a:moveTo>
                    <a:lnTo>
                      <a:pt x="41" y="7"/>
                    </a:lnTo>
                    <a:lnTo>
                      <a:pt x="30" y="15"/>
                    </a:lnTo>
                    <a:lnTo>
                      <a:pt x="21" y="24"/>
                    </a:lnTo>
                    <a:lnTo>
                      <a:pt x="14" y="32"/>
                    </a:lnTo>
                    <a:lnTo>
                      <a:pt x="8" y="40"/>
                    </a:lnTo>
                    <a:lnTo>
                      <a:pt x="3" y="46"/>
                    </a:lnTo>
                    <a:lnTo>
                      <a:pt x="0" y="51"/>
                    </a:lnTo>
                    <a:lnTo>
                      <a:pt x="0" y="52"/>
                    </a:lnTo>
                  </a:path>
                </a:pathLst>
              </a:custGeom>
              <a:noFill/>
              <a:ln w="25400" cap="rnd">
                <a:solidFill>
                  <a:srgbClr val="B3E2EE"/>
                </a:solidFill>
                <a:round/>
                <a:headEnd/>
                <a:tailEnd/>
              </a:ln>
            </p:spPr>
            <p:txBody>
              <a:bodyPr/>
              <a:lstStyle/>
              <a:p>
                <a:endParaRPr lang="en-US"/>
              </a:p>
            </p:txBody>
          </p:sp>
          <p:sp>
            <p:nvSpPr>
              <p:cNvPr id="37304" name="Line 269"/>
              <p:cNvSpPr>
                <a:spLocks noChangeShapeType="1"/>
              </p:cNvSpPr>
              <p:nvPr/>
            </p:nvSpPr>
            <p:spPr bwMode="auto">
              <a:xfrm flipH="1" flipV="1">
                <a:off x="2187" y="1418"/>
                <a:ext cx="25" cy="5"/>
              </a:xfrm>
              <a:prstGeom prst="line">
                <a:avLst/>
              </a:prstGeom>
              <a:noFill/>
              <a:ln w="12700">
                <a:noFill/>
                <a:round/>
                <a:headEnd/>
                <a:tailEnd/>
              </a:ln>
            </p:spPr>
            <p:txBody>
              <a:bodyPr wrap="none" anchor="ctr"/>
              <a:lstStyle/>
              <a:p>
                <a:endParaRPr lang="en-GB"/>
              </a:p>
            </p:txBody>
          </p:sp>
          <p:sp>
            <p:nvSpPr>
              <p:cNvPr id="37305" name="Line 270"/>
              <p:cNvSpPr>
                <a:spLocks noChangeShapeType="1"/>
              </p:cNvSpPr>
              <p:nvPr/>
            </p:nvSpPr>
            <p:spPr bwMode="auto">
              <a:xfrm>
                <a:off x="2136" y="1470"/>
                <a:ext cx="25" cy="3"/>
              </a:xfrm>
              <a:prstGeom prst="line">
                <a:avLst/>
              </a:prstGeom>
              <a:noFill/>
              <a:ln w="12700">
                <a:noFill/>
                <a:round/>
                <a:headEnd/>
                <a:tailEnd/>
              </a:ln>
            </p:spPr>
            <p:txBody>
              <a:bodyPr wrap="none" anchor="ctr"/>
              <a:lstStyle/>
              <a:p>
                <a:endParaRPr lang="en-GB"/>
              </a:p>
            </p:txBody>
          </p:sp>
          <p:sp>
            <p:nvSpPr>
              <p:cNvPr id="37306" name="Freeform 271"/>
              <p:cNvSpPr>
                <a:spLocks/>
              </p:cNvSpPr>
              <p:nvPr/>
            </p:nvSpPr>
            <p:spPr bwMode="auto">
              <a:xfrm>
                <a:off x="2257" y="1369"/>
                <a:ext cx="20" cy="31"/>
              </a:xfrm>
              <a:custGeom>
                <a:avLst/>
                <a:gdLst>
                  <a:gd name="T0" fmla="*/ 19 w 20"/>
                  <a:gd name="T1" fmla="*/ 0 h 31"/>
                  <a:gd name="T2" fmla="*/ 18 w 20"/>
                  <a:gd name="T3" fmla="*/ 3 h 31"/>
                  <a:gd name="T4" fmla="*/ 15 w 20"/>
                  <a:gd name="T5" fmla="*/ 5 h 31"/>
                  <a:gd name="T6" fmla="*/ 12 w 20"/>
                  <a:gd name="T7" fmla="*/ 8 h 31"/>
                  <a:gd name="T8" fmla="*/ 8 w 20"/>
                  <a:gd name="T9" fmla="*/ 10 h 31"/>
                  <a:gd name="T10" fmla="*/ 5 w 20"/>
                  <a:gd name="T11" fmla="*/ 14 h 31"/>
                  <a:gd name="T12" fmla="*/ 3 w 20"/>
                  <a:gd name="T13" fmla="*/ 18 h 31"/>
                  <a:gd name="T14" fmla="*/ 1 w 20"/>
                  <a:gd name="T15" fmla="*/ 23 h 31"/>
                  <a:gd name="T16" fmla="*/ 0 w 20"/>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31"/>
                  <a:gd name="T29" fmla="*/ 20 w 2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31">
                    <a:moveTo>
                      <a:pt x="19" y="0"/>
                    </a:moveTo>
                    <a:lnTo>
                      <a:pt x="18" y="3"/>
                    </a:lnTo>
                    <a:lnTo>
                      <a:pt x="15" y="5"/>
                    </a:lnTo>
                    <a:lnTo>
                      <a:pt x="12" y="8"/>
                    </a:lnTo>
                    <a:lnTo>
                      <a:pt x="8" y="10"/>
                    </a:lnTo>
                    <a:lnTo>
                      <a:pt x="5" y="14"/>
                    </a:lnTo>
                    <a:lnTo>
                      <a:pt x="3" y="18"/>
                    </a:lnTo>
                    <a:lnTo>
                      <a:pt x="1" y="23"/>
                    </a:lnTo>
                    <a:lnTo>
                      <a:pt x="0" y="30"/>
                    </a:lnTo>
                  </a:path>
                </a:pathLst>
              </a:custGeom>
              <a:noFill/>
              <a:ln w="25400" cap="rnd">
                <a:solidFill>
                  <a:srgbClr val="B3E2EE"/>
                </a:solidFill>
                <a:round/>
                <a:headEnd/>
                <a:tailEnd/>
              </a:ln>
            </p:spPr>
            <p:txBody>
              <a:bodyPr/>
              <a:lstStyle/>
              <a:p>
                <a:endParaRPr lang="en-US"/>
              </a:p>
            </p:txBody>
          </p:sp>
          <p:sp>
            <p:nvSpPr>
              <p:cNvPr id="37307" name="Line 272"/>
              <p:cNvSpPr>
                <a:spLocks noChangeShapeType="1"/>
              </p:cNvSpPr>
              <p:nvPr/>
            </p:nvSpPr>
            <p:spPr bwMode="auto">
              <a:xfrm flipH="1">
                <a:off x="2264" y="1369"/>
                <a:ext cx="25" cy="0"/>
              </a:xfrm>
              <a:prstGeom prst="line">
                <a:avLst/>
              </a:prstGeom>
              <a:noFill/>
              <a:ln w="12700">
                <a:noFill/>
                <a:round/>
                <a:headEnd/>
                <a:tailEnd/>
              </a:ln>
            </p:spPr>
            <p:txBody>
              <a:bodyPr wrap="none" anchor="ctr"/>
              <a:lstStyle/>
              <a:p>
                <a:endParaRPr lang="en-GB"/>
              </a:p>
            </p:txBody>
          </p:sp>
          <p:sp>
            <p:nvSpPr>
              <p:cNvPr id="37308" name="Line 273"/>
              <p:cNvSpPr>
                <a:spLocks noChangeShapeType="1"/>
              </p:cNvSpPr>
              <p:nvPr/>
            </p:nvSpPr>
            <p:spPr bwMode="auto">
              <a:xfrm>
                <a:off x="2245" y="1398"/>
                <a:ext cx="23" cy="1"/>
              </a:xfrm>
              <a:prstGeom prst="line">
                <a:avLst/>
              </a:prstGeom>
              <a:noFill/>
              <a:ln w="12700">
                <a:noFill/>
                <a:round/>
                <a:headEnd/>
                <a:tailEnd/>
              </a:ln>
            </p:spPr>
            <p:txBody>
              <a:bodyPr wrap="none" anchor="ctr"/>
              <a:lstStyle/>
              <a:p>
                <a:endParaRPr lang="en-GB"/>
              </a:p>
            </p:txBody>
          </p:sp>
          <p:sp>
            <p:nvSpPr>
              <p:cNvPr id="37309" name="Freeform 274"/>
              <p:cNvSpPr>
                <a:spLocks/>
              </p:cNvSpPr>
              <p:nvPr/>
            </p:nvSpPr>
            <p:spPr bwMode="auto">
              <a:xfrm>
                <a:off x="2243" y="1399"/>
                <a:ext cx="15" cy="69"/>
              </a:xfrm>
              <a:custGeom>
                <a:avLst/>
                <a:gdLst>
                  <a:gd name="T0" fmla="*/ 14 w 15"/>
                  <a:gd name="T1" fmla="*/ 0 h 69"/>
                  <a:gd name="T2" fmla="*/ 13 w 15"/>
                  <a:gd name="T3" fmla="*/ 7 h 69"/>
                  <a:gd name="T4" fmla="*/ 11 w 15"/>
                  <a:gd name="T5" fmla="*/ 17 h 69"/>
                  <a:gd name="T6" fmla="*/ 10 w 15"/>
                  <a:gd name="T7" fmla="*/ 26 h 69"/>
                  <a:gd name="T8" fmla="*/ 7 w 15"/>
                  <a:gd name="T9" fmla="*/ 35 h 69"/>
                  <a:gd name="T10" fmla="*/ 4 w 15"/>
                  <a:gd name="T11" fmla="*/ 44 h 69"/>
                  <a:gd name="T12" fmla="*/ 3 w 15"/>
                  <a:gd name="T13" fmla="*/ 53 h 69"/>
                  <a:gd name="T14" fmla="*/ 0 w 15"/>
                  <a:gd name="T15" fmla="*/ 61 h 69"/>
                  <a:gd name="T16" fmla="*/ 0 w 15"/>
                  <a:gd name="T17" fmla="*/ 68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9"/>
                  <a:gd name="T29" fmla="*/ 15 w 15"/>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9">
                    <a:moveTo>
                      <a:pt x="14" y="0"/>
                    </a:moveTo>
                    <a:lnTo>
                      <a:pt x="13" y="7"/>
                    </a:lnTo>
                    <a:lnTo>
                      <a:pt x="11" y="17"/>
                    </a:lnTo>
                    <a:lnTo>
                      <a:pt x="10" y="26"/>
                    </a:lnTo>
                    <a:lnTo>
                      <a:pt x="7" y="35"/>
                    </a:lnTo>
                    <a:lnTo>
                      <a:pt x="4" y="44"/>
                    </a:lnTo>
                    <a:lnTo>
                      <a:pt x="3" y="53"/>
                    </a:lnTo>
                    <a:lnTo>
                      <a:pt x="0" y="61"/>
                    </a:lnTo>
                    <a:lnTo>
                      <a:pt x="0" y="68"/>
                    </a:lnTo>
                  </a:path>
                </a:pathLst>
              </a:custGeom>
              <a:noFill/>
              <a:ln w="25400" cap="rnd">
                <a:solidFill>
                  <a:srgbClr val="B3E2EE"/>
                </a:solidFill>
                <a:round/>
                <a:headEnd/>
                <a:tailEnd/>
              </a:ln>
            </p:spPr>
            <p:txBody>
              <a:bodyPr/>
              <a:lstStyle/>
              <a:p>
                <a:endParaRPr lang="en-US"/>
              </a:p>
            </p:txBody>
          </p:sp>
          <p:sp>
            <p:nvSpPr>
              <p:cNvPr id="37310" name="Line 275"/>
              <p:cNvSpPr>
                <a:spLocks noChangeShapeType="1"/>
              </p:cNvSpPr>
              <p:nvPr/>
            </p:nvSpPr>
            <p:spPr bwMode="auto">
              <a:xfrm flipH="1" flipV="1">
                <a:off x="2245" y="1398"/>
                <a:ext cx="23" cy="1"/>
              </a:xfrm>
              <a:prstGeom prst="line">
                <a:avLst/>
              </a:prstGeom>
              <a:noFill/>
              <a:ln w="12700">
                <a:noFill/>
                <a:round/>
                <a:headEnd/>
                <a:tailEnd/>
              </a:ln>
            </p:spPr>
            <p:txBody>
              <a:bodyPr wrap="none" anchor="ctr"/>
              <a:lstStyle/>
              <a:p>
                <a:endParaRPr lang="en-GB"/>
              </a:p>
            </p:txBody>
          </p:sp>
          <p:sp>
            <p:nvSpPr>
              <p:cNvPr id="37311" name="Line 276"/>
              <p:cNvSpPr>
                <a:spLocks noChangeShapeType="1"/>
              </p:cNvSpPr>
              <p:nvPr/>
            </p:nvSpPr>
            <p:spPr bwMode="auto">
              <a:xfrm>
                <a:off x="2230" y="1467"/>
                <a:ext cx="24" cy="1"/>
              </a:xfrm>
              <a:prstGeom prst="line">
                <a:avLst/>
              </a:prstGeom>
              <a:noFill/>
              <a:ln w="12700">
                <a:noFill/>
                <a:round/>
                <a:headEnd/>
                <a:tailEnd/>
              </a:ln>
            </p:spPr>
            <p:txBody>
              <a:bodyPr wrap="none" anchor="ctr"/>
              <a:lstStyle/>
              <a:p>
                <a:endParaRPr lang="en-GB"/>
              </a:p>
            </p:txBody>
          </p:sp>
          <p:sp>
            <p:nvSpPr>
              <p:cNvPr id="37312" name="Freeform 277"/>
              <p:cNvSpPr>
                <a:spLocks/>
              </p:cNvSpPr>
              <p:nvPr/>
            </p:nvSpPr>
            <p:spPr bwMode="auto">
              <a:xfrm>
                <a:off x="2102" y="1314"/>
                <a:ext cx="324" cy="63"/>
              </a:xfrm>
              <a:custGeom>
                <a:avLst/>
                <a:gdLst>
                  <a:gd name="T0" fmla="*/ 163 w 324"/>
                  <a:gd name="T1" fmla="*/ 62 h 63"/>
                  <a:gd name="T2" fmla="*/ 195 w 324"/>
                  <a:gd name="T3" fmla="*/ 61 h 63"/>
                  <a:gd name="T4" fmla="*/ 226 w 324"/>
                  <a:gd name="T5" fmla="*/ 59 h 63"/>
                  <a:gd name="T6" fmla="*/ 254 w 324"/>
                  <a:gd name="T7" fmla="*/ 56 h 63"/>
                  <a:gd name="T8" fmla="*/ 277 w 324"/>
                  <a:gd name="T9" fmla="*/ 52 h 63"/>
                  <a:gd name="T10" fmla="*/ 297 w 324"/>
                  <a:gd name="T11" fmla="*/ 47 h 63"/>
                  <a:gd name="T12" fmla="*/ 311 w 324"/>
                  <a:gd name="T13" fmla="*/ 42 h 63"/>
                  <a:gd name="T14" fmla="*/ 320 w 324"/>
                  <a:gd name="T15" fmla="*/ 36 h 63"/>
                  <a:gd name="T16" fmla="*/ 323 w 324"/>
                  <a:gd name="T17" fmla="*/ 29 h 63"/>
                  <a:gd name="T18" fmla="*/ 319 w 324"/>
                  <a:gd name="T19" fmla="*/ 23 h 63"/>
                  <a:gd name="T20" fmla="*/ 310 w 324"/>
                  <a:gd name="T21" fmla="*/ 18 h 63"/>
                  <a:gd name="T22" fmla="*/ 294 w 324"/>
                  <a:gd name="T23" fmla="*/ 13 h 63"/>
                  <a:gd name="T24" fmla="*/ 275 w 324"/>
                  <a:gd name="T25" fmla="*/ 8 h 63"/>
                  <a:gd name="T26" fmla="*/ 250 w 324"/>
                  <a:gd name="T27" fmla="*/ 5 h 63"/>
                  <a:gd name="T28" fmla="*/ 223 w 324"/>
                  <a:gd name="T29" fmla="*/ 2 h 63"/>
                  <a:gd name="T30" fmla="*/ 192 w 324"/>
                  <a:gd name="T31" fmla="*/ 1 h 63"/>
                  <a:gd name="T32" fmla="*/ 160 w 324"/>
                  <a:gd name="T33" fmla="*/ 0 h 63"/>
                  <a:gd name="T34" fmla="*/ 126 w 324"/>
                  <a:gd name="T35" fmla="*/ 1 h 63"/>
                  <a:gd name="T36" fmla="*/ 97 w 324"/>
                  <a:gd name="T37" fmla="*/ 3 h 63"/>
                  <a:gd name="T38" fmla="*/ 69 w 324"/>
                  <a:gd name="T39" fmla="*/ 6 h 63"/>
                  <a:gd name="T40" fmla="*/ 46 w 324"/>
                  <a:gd name="T41" fmla="*/ 10 h 63"/>
                  <a:gd name="T42" fmla="*/ 26 w 324"/>
                  <a:gd name="T43" fmla="*/ 15 h 63"/>
                  <a:gd name="T44" fmla="*/ 12 w 324"/>
                  <a:gd name="T45" fmla="*/ 20 h 63"/>
                  <a:gd name="T46" fmla="*/ 3 w 324"/>
                  <a:gd name="T47" fmla="*/ 26 h 63"/>
                  <a:gd name="T48" fmla="*/ 0 w 324"/>
                  <a:gd name="T49" fmla="*/ 32 h 63"/>
                  <a:gd name="T50" fmla="*/ 3 w 324"/>
                  <a:gd name="T51" fmla="*/ 38 h 63"/>
                  <a:gd name="T52" fmla="*/ 13 w 324"/>
                  <a:gd name="T53" fmla="*/ 44 h 63"/>
                  <a:gd name="T54" fmla="*/ 29 w 324"/>
                  <a:gd name="T55" fmla="*/ 49 h 63"/>
                  <a:gd name="T56" fmla="*/ 48 w 324"/>
                  <a:gd name="T57" fmla="*/ 54 h 63"/>
                  <a:gd name="T58" fmla="*/ 73 w 324"/>
                  <a:gd name="T59" fmla="*/ 57 h 63"/>
                  <a:gd name="T60" fmla="*/ 100 w 324"/>
                  <a:gd name="T61" fmla="*/ 60 h 63"/>
                  <a:gd name="T62" fmla="*/ 131 w 324"/>
                  <a:gd name="T63" fmla="*/ 61 h 63"/>
                  <a:gd name="T64" fmla="*/ 163 w 324"/>
                  <a:gd name="T65" fmla="*/ 62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4"/>
                  <a:gd name="T100" fmla="*/ 0 h 63"/>
                  <a:gd name="T101" fmla="*/ 324 w 324"/>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4" h="63">
                    <a:moveTo>
                      <a:pt x="163" y="62"/>
                    </a:moveTo>
                    <a:lnTo>
                      <a:pt x="195" y="61"/>
                    </a:lnTo>
                    <a:lnTo>
                      <a:pt x="226" y="59"/>
                    </a:lnTo>
                    <a:lnTo>
                      <a:pt x="254" y="56"/>
                    </a:lnTo>
                    <a:lnTo>
                      <a:pt x="277" y="52"/>
                    </a:lnTo>
                    <a:lnTo>
                      <a:pt x="297" y="47"/>
                    </a:lnTo>
                    <a:lnTo>
                      <a:pt x="311" y="42"/>
                    </a:lnTo>
                    <a:lnTo>
                      <a:pt x="320" y="36"/>
                    </a:lnTo>
                    <a:lnTo>
                      <a:pt x="323" y="29"/>
                    </a:lnTo>
                    <a:lnTo>
                      <a:pt x="319" y="23"/>
                    </a:lnTo>
                    <a:lnTo>
                      <a:pt x="310" y="18"/>
                    </a:lnTo>
                    <a:lnTo>
                      <a:pt x="294" y="13"/>
                    </a:lnTo>
                    <a:lnTo>
                      <a:pt x="275" y="8"/>
                    </a:lnTo>
                    <a:lnTo>
                      <a:pt x="250" y="5"/>
                    </a:lnTo>
                    <a:lnTo>
                      <a:pt x="223" y="2"/>
                    </a:lnTo>
                    <a:lnTo>
                      <a:pt x="192" y="1"/>
                    </a:lnTo>
                    <a:lnTo>
                      <a:pt x="160" y="0"/>
                    </a:lnTo>
                    <a:lnTo>
                      <a:pt x="126" y="1"/>
                    </a:lnTo>
                    <a:lnTo>
                      <a:pt x="97" y="3"/>
                    </a:lnTo>
                    <a:lnTo>
                      <a:pt x="69" y="6"/>
                    </a:lnTo>
                    <a:lnTo>
                      <a:pt x="46" y="10"/>
                    </a:lnTo>
                    <a:lnTo>
                      <a:pt x="26" y="15"/>
                    </a:lnTo>
                    <a:lnTo>
                      <a:pt x="12" y="20"/>
                    </a:lnTo>
                    <a:lnTo>
                      <a:pt x="3" y="26"/>
                    </a:lnTo>
                    <a:lnTo>
                      <a:pt x="0" y="32"/>
                    </a:lnTo>
                    <a:lnTo>
                      <a:pt x="3" y="38"/>
                    </a:lnTo>
                    <a:lnTo>
                      <a:pt x="13" y="44"/>
                    </a:lnTo>
                    <a:lnTo>
                      <a:pt x="29" y="49"/>
                    </a:lnTo>
                    <a:lnTo>
                      <a:pt x="48" y="54"/>
                    </a:lnTo>
                    <a:lnTo>
                      <a:pt x="73" y="57"/>
                    </a:lnTo>
                    <a:lnTo>
                      <a:pt x="100" y="60"/>
                    </a:lnTo>
                    <a:lnTo>
                      <a:pt x="131" y="61"/>
                    </a:lnTo>
                    <a:lnTo>
                      <a:pt x="163" y="62"/>
                    </a:lnTo>
                  </a:path>
                </a:pathLst>
              </a:custGeom>
              <a:solidFill>
                <a:srgbClr val="CCECF4"/>
              </a:solidFill>
              <a:ln w="12700" cap="rnd">
                <a:noFill/>
                <a:round/>
                <a:headEnd/>
                <a:tailEnd/>
              </a:ln>
            </p:spPr>
            <p:txBody>
              <a:bodyPr/>
              <a:lstStyle/>
              <a:p>
                <a:endParaRPr lang="en-US"/>
              </a:p>
            </p:txBody>
          </p:sp>
          <p:sp>
            <p:nvSpPr>
              <p:cNvPr id="37313" name="Freeform 278"/>
              <p:cNvSpPr>
                <a:spLocks/>
              </p:cNvSpPr>
              <p:nvPr/>
            </p:nvSpPr>
            <p:spPr bwMode="auto">
              <a:xfrm>
                <a:off x="1983" y="1364"/>
                <a:ext cx="24" cy="56"/>
              </a:xfrm>
              <a:custGeom>
                <a:avLst/>
                <a:gdLst>
                  <a:gd name="T0" fmla="*/ 0 w 24"/>
                  <a:gd name="T1" fmla="*/ 0 h 56"/>
                  <a:gd name="T2" fmla="*/ 2 w 24"/>
                  <a:gd name="T3" fmla="*/ 2 h 56"/>
                  <a:gd name="T4" fmla="*/ 6 w 24"/>
                  <a:gd name="T5" fmla="*/ 6 h 56"/>
                  <a:gd name="T6" fmla="*/ 12 w 24"/>
                  <a:gd name="T7" fmla="*/ 13 h 56"/>
                  <a:gd name="T8" fmla="*/ 18 w 24"/>
                  <a:gd name="T9" fmla="*/ 21 h 56"/>
                  <a:gd name="T10" fmla="*/ 23 w 24"/>
                  <a:gd name="T11" fmla="*/ 30 h 56"/>
                  <a:gd name="T12" fmla="*/ 23 w 24"/>
                  <a:gd name="T13" fmla="*/ 39 h 56"/>
                  <a:gd name="T14" fmla="*/ 20 w 24"/>
                  <a:gd name="T15" fmla="*/ 48 h 56"/>
                  <a:gd name="T16" fmla="*/ 11 w 24"/>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56"/>
                  <a:gd name="T29" fmla="*/ 24 w 24"/>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56">
                    <a:moveTo>
                      <a:pt x="0" y="0"/>
                    </a:moveTo>
                    <a:lnTo>
                      <a:pt x="2" y="2"/>
                    </a:lnTo>
                    <a:lnTo>
                      <a:pt x="6" y="6"/>
                    </a:lnTo>
                    <a:lnTo>
                      <a:pt x="12" y="13"/>
                    </a:lnTo>
                    <a:lnTo>
                      <a:pt x="18" y="21"/>
                    </a:lnTo>
                    <a:lnTo>
                      <a:pt x="23" y="30"/>
                    </a:lnTo>
                    <a:lnTo>
                      <a:pt x="23" y="39"/>
                    </a:lnTo>
                    <a:lnTo>
                      <a:pt x="20" y="48"/>
                    </a:lnTo>
                    <a:lnTo>
                      <a:pt x="11" y="55"/>
                    </a:lnTo>
                  </a:path>
                </a:pathLst>
              </a:custGeom>
              <a:noFill/>
              <a:ln w="25400" cap="rnd">
                <a:solidFill>
                  <a:srgbClr val="B3E2EE"/>
                </a:solidFill>
                <a:round/>
                <a:headEnd/>
                <a:tailEnd/>
              </a:ln>
            </p:spPr>
            <p:txBody>
              <a:bodyPr/>
              <a:lstStyle/>
              <a:p>
                <a:endParaRPr lang="en-US"/>
              </a:p>
            </p:txBody>
          </p:sp>
          <p:sp>
            <p:nvSpPr>
              <p:cNvPr id="37314" name="Line 279"/>
              <p:cNvSpPr>
                <a:spLocks noChangeShapeType="1"/>
              </p:cNvSpPr>
              <p:nvPr/>
            </p:nvSpPr>
            <p:spPr bwMode="auto">
              <a:xfrm flipH="1">
                <a:off x="1973" y="1361"/>
                <a:ext cx="23" cy="4"/>
              </a:xfrm>
              <a:prstGeom prst="line">
                <a:avLst/>
              </a:prstGeom>
              <a:noFill/>
              <a:ln w="12700">
                <a:noFill/>
                <a:round/>
                <a:headEnd/>
                <a:tailEnd/>
              </a:ln>
            </p:spPr>
            <p:txBody>
              <a:bodyPr wrap="none" anchor="ctr"/>
              <a:lstStyle/>
              <a:p>
                <a:endParaRPr lang="en-GB"/>
              </a:p>
            </p:txBody>
          </p:sp>
          <p:sp>
            <p:nvSpPr>
              <p:cNvPr id="37315" name="Line 280"/>
              <p:cNvSpPr>
                <a:spLocks noChangeShapeType="1"/>
              </p:cNvSpPr>
              <p:nvPr/>
            </p:nvSpPr>
            <p:spPr bwMode="auto">
              <a:xfrm>
                <a:off x="1982" y="1416"/>
                <a:ext cx="23" cy="4"/>
              </a:xfrm>
              <a:prstGeom prst="line">
                <a:avLst/>
              </a:prstGeom>
              <a:noFill/>
              <a:ln w="12700">
                <a:noFill/>
                <a:round/>
                <a:headEnd/>
                <a:tailEnd/>
              </a:ln>
            </p:spPr>
            <p:txBody>
              <a:bodyPr wrap="none" anchor="ctr"/>
              <a:lstStyle/>
              <a:p>
                <a:endParaRPr lang="en-GB"/>
              </a:p>
            </p:txBody>
          </p:sp>
          <p:sp>
            <p:nvSpPr>
              <p:cNvPr id="37316" name="Freeform 281"/>
              <p:cNvSpPr>
                <a:spLocks/>
              </p:cNvSpPr>
              <p:nvPr/>
            </p:nvSpPr>
            <p:spPr bwMode="auto">
              <a:xfrm>
                <a:off x="1944" y="1419"/>
                <a:ext cx="51" cy="52"/>
              </a:xfrm>
              <a:custGeom>
                <a:avLst/>
                <a:gdLst>
                  <a:gd name="T0" fmla="*/ 50 w 51"/>
                  <a:gd name="T1" fmla="*/ 0 h 52"/>
                  <a:gd name="T2" fmla="*/ 37 w 51"/>
                  <a:gd name="T3" fmla="*/ 7 h 52"/>
                  <a:gd name="T4" fmla="*/ 28 w 51"/>
                  <a:gd name="T5" fmla="*/ 15 h 52"/>
                  <a:gd name="T6" fmla="*/ 19 w 51"/>
                  <a:gd name="T7" fmla="*/ 23 h 52"/>
                  <a:gd name="T8" fmla="*/ 12 w 51"/>
                  <a:gd name="T9" fmla="*/ 31 h 52"/>
                  <a:gd name="T10" fmla="*/ 6 w 51"/>
                  <a:gd name="T11" fmla="*/ 39 h 52"/>
                  <a:gd name="T12" fmla="*/ 3 w 51"/>
                  <a:gd name="T13" fmla="*/ 45 h 52"/>
                  <a:gd name="T14" fmla="*/ 0 w 51"/>
                  <a:gd name="T15" fmla="*/ 49 h 52"/>
                  <a:gd name="T16" fmla="*/ 0 w 51"/>
                  <a:gd name="T17" fmla="*/ 5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2"/>
                  <a:gd name="T29" fmla="*/ 51 w 5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2">
                    <a:moveTo>
                      <a:pt x="50" y="0"/>
                    </a:moveTo>
                    <a:lnTo>
                      <a:pt x="37" y="7"/>
                    </a:lnTo>
                    <a:lnTo>
                      <a:pt x="28" y="15"/>
                    </a:lnTo>
                    <a:lnTo>
                      <a:pt x="19" y="23"/>
                    </a:lnTo>
                    <a:lnTo>
                      <a:pt x="12" y="31"/>
                    </a:lnTo>
                    <a:lnTo>
                      <a:pt x="6" y="39"/>
                    </a:lnTo>
                    <a:lnTo>
                      <a:pt x="3" y="45"/>
                    </a:lnTo>
                    <a:lnTo>
                      <a:pt x="0" y="49"/>
                    </a:lnTo>
                    <a:lnTo>
                      <a:pt x="0" y="51"/>
                    </a:lnTo>
                  </a:path>
                </a:pathLst>
              </a:custGeom>
              <a:noFill/>
              <a:ln w="25400" cap="rnd">
                <a:solidFill>
                  <a:srgbClr val="B3E2EE"/>
                </a:solidFill>
                <a:round/>
                <a:headEnd/>
                <a:tailEnd/>
              </a:ln>
            </p:spPr>
            <p:txBody>
              <a:bodyPr/>
              <a:lstStyle/>
              <a:p>
                <a:endParaRPr lang="en-US"/>
              </a:p>
            </p:txBody>
          </p:sp>
          <p:sp>
            <p:nvSpPr>
              <p:cNvPr id="37317" name="Line 282"/>
              <p:cNvSpPr>
                <a:spLocks noChangeShapeType="1"/>
              </p:cNvSpPr>
              <p:nvPr/>
            </p:nvSpPr>
            <p:spPr bwMode="auto">
              <a:xfrm flipH="1" flipV="1">
                <a:off x="1983" y="1416"/>
                <a:ext cx="22" cy="4"/>
              </a:xfrm>
              <a:prstGeom prst="line">
                <a:avLst/>
              </a:prstGeom>
              <a:noFill/>
              <a:ln w="12700">
                <a:noFill/>
                <a:round/>
                <a:headEnd/>
                <a:tailEnd/>
              </a:ln>
            </p:spPr>
            <p:txBody>
              <a:bodyPr wrap="none" anchor="ctr"/>
              <a:lstStyle/>
              <a:p>
                <a:endParaRPr lang="en-GB"/>
              </a:p>
            </p:txBody>
          </p:sp>
          <p:sp>
            <p:nvSpPr>
              <p:cNvPr id="37318" name="Line 283"/>
              <p:cNvSpPr>
                <a:spLocks noChangeShapeType="1"/>
              </p:cNvSpPr>
              <p:nvPr/>
            </p:nvSpPr>
            <p:spPr bwMode="auto">
              <a:xfrm>
                <a:off x="1929" y="1470"/>
                <a:ext cx="23" cy="0"/>
              </a:xfrm>
              <a:prstGeom prst="line">
                <a:avLst/>
              </a:prstGeom>
              <a:noFill/>
              <a:ln w="12700">
                <a:noFill/>
                <a:round/>
                <a:headEnd/>
                <a:tailEnd/>
              </a:ln>
            </p:spPr>
            <p:txBody>
              <a:bodyPr wrap="none" anchor="ctr"/>
              <a:lstStyle/>
              <a:p>
                <a:endParaRPr lang="en-GB"/>
              </a:p>
            </p:txBody>
          </p:sp>
          <p:sp>
            <p:nvSpPr>
              <p:cNvPr id="37319" name="Freeform 284"/>
              <p:cNvSpPr>
                <a:spLocks/>
              </p:cNvSpPr>
              <p:nvPr/>
            </p:nvSpPr>
            <p:spPr bwMode="auto">
              <a:xfrm>
                <a:off x="2049" y="1368"/>
                <a:ext cx="23" cy="29"/>
              </a:xfrm>
              <a:custGeom>
                <a:avLst/>
                <a:gdLst>
                  <a:gd name="T0" fmla="*/ 22 w 23"/>
                  <a:gd name="T1" fmla="*/ 0 h 29"/>
                  <a:gd name="T2" fmla="*/ 20 w 23"/>
                  <a:gd name="T3" fmla="*/ 2 h 29"/>
                  <a:gd name="T4" fmla="*/ 17 w 23"/>
                  <a:gd name="T5" fmla="*/ 4 h 29"/>
                  <a:gd name="T6" fmla="*/ 14 w 23"/>
                  <a:gd name="T7" fmla="*/ 7 h 29"/>
                  <a:gd name="T8" fmla="*/ 11 w 23"/>
                  <a:gd name="T9" fmla="*/ 9 h 29"/>
                  <a:gd name="T10" fmla="*/ 8 w 23"/>
                  <a:gd name="T11" fmla="*/ 13 h 29"/>
                  <a:gd name="T12" fmla="*/ 5 w 23"/>
                  <a:gd name="T13" fmla="*/ 17 h 29"/>
                  <a:gd name="T14" fmla="*/ 2 w 23"/>
                  <a:gd name="T15" fmla="*/ 22 h 29"/>
                  <a:gd name="T16" fmla="*/ 0 w 23"/>
                  <a:gd name="T17" fmla="*/ 2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9"/>
                  <a:gd name="T29" fmla="*/ 23 w 23"/>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9">
                    <a:moveTo>
                      <a:pt x="22" y="0"/>
                    </a:moveTo>
                    <a:lnTo>
                      <a:pt x="20" y="2"/>
                    </a:lnTo>
                    <a:lnTo>
                      <a:pt x="17" y="4"/>
                    </a:lnTo>
                    <a:lnTo>
                      <a:pt x="14" y="7"/>
                    </a:lnTo>
                    <a:lnTo>
                      <a:pt x="11" y="9"/>
                    </a:lnTo>
                    <a:lnTo>
                      <a:pt x="8" y="13"/>
                    </a:lnTo>
                    <a:lnTo>
                      <a:pt x="5" y="17"/>
                    </a:lnTo>
                    <a:lnTo>
                      <a:pt x="2" y="22"/>
                    </a:lnTo>
                    <a:lnTo>
                      <a:pt x="0" y="28"/>
                    </a:lnTo>
                  </a:path>
                </a:pathLst>
              </a:custGeom>
              <a:noFill/>
              <a:ln w="25400" cap="rnd">
                <a:solidFill>
                  <a:srgbClr val="B3E2EE"/>
                </a:solidFill>
                <a:round/>
                <a:headEnd/>
                <a:tailEnd/>
              </a:ln>
            </p:spPr>
            <p:txBody>
              <a:bodyPr/>
              <a:lstStyle/>
              <a:p>
                <a:endParaRPr lang="en-US"/>
              </a:p>
            </p:txBody>
          </p:sp>
          <p:sp>
            <p:nvSpPr>
              <p:cNvPr id="37320" name="Line 285"/>
              <p:cNvSpPr>
                <a:spLocks noChangeShapeType="1"/>
              </p:cNvSpPr>
              <p:nvPr/>
            </p:nvSpPr>
            <p:spPr bwMode="auto">
              <a:xfrm flipH="1" flipV="1">
                <a:off x="2060" y="1366"/>
                <a:ext cx="24" cy="3"/>
              </a:xfrm>
              <a:prstGeom prst="line">
                <a:avLst/>
              </a:prstGeom>
              <a:noFill/>
              <a:ln w="12700">
                <a:noFill/>
                <a:round/>
                <a:headEnd/>
                <a:tailEnd/>
              </a:ln>
            </p:spPr>
            <p:txBody>
              <a:bodyPr wrap="none" anchor="ctr"/>
              <a:lstStyle/>
              <a:p>
                <a:endParaRPr lang="en-GB"/>
              </a:p>
            </p:txBody>
          </p:sp>
          <p:sp>
            <p:nvSpPr>
              <p:cNvPr id="37321" name="Line 286"/>
              <p:cNvSpPr>
                <a:spLocks noChangeShapeType="1"/>
              </p:cNvSpPr>
              <p:nvPr/>
            </p:nvSpPr>
            <p:spPr bwMode="auto">
              <a:xfrm>
                <a:off x="2038" y="1396"/>
                <a:ext cx="24" cy="2"/>
              </a:xfrm>
              <a:prstGeom prst="line">
                <a:avLst/>
              </a:prstGeom>
              <a:noFill/>
              <a:ln w="12700">
                <a:noFill/>
                <a:round/>
                <a:headEnd/>
                <a:tailEnd/>
              </a:ln>
            </p:spPr>
            <p:txBody>
              <a:bodyPr wrap="none" anchor="ctr"/>
              <a:lstStyle/>
              <a:p>
                <a:endParaRPr lang="en-GB"/>
              </a:p>
            </p:txBody>
          </p:sp>
          <p:sp>
            <p:nvSpPr>
              <p:cNvPr id="37322" name="Freeform 287"/>
              <p:cNvSpPr>
                <a:spLocks/>
              </p:cNvSpPr>
              <p:nvPr/>
            </p:nvSpPr>
            <p:spPr bwMode="auto">
              <a:xfrm>
                <a:off x="2035" y="1396"/>
                <a:ext cx="15" cy="70"/>
              </a:xfrm>
              <a:custGeom>
                <a:avLst/>
                <a:gdLst>
                  <a:gd name="T0" fmla="*/ 14 w 15"/>
                  <a:gd name="T1" fmla="*/ 0 h 70"/>
                  <a:gd name="T2" fmla="*/ 13 w 15"/>
                  <a:gd name="T3" fmla="*/ 8 h 70"/>
                  <a:gd name="T4" fmla="*/ 11 w 15"/>
                  <a:gd name="T5" fmla="*/ 17 h 70"/>
                  <a:gd name="T6" fmla="*/ 10 w 15"/>
                  <a:gd name="T7" fmla="*/ 26 h 70"/>
                  <a:gd name="T8" fmla="*/ 7 w 15"/>
                  <a:gd name="T9" fmla="*/ 36 h 70"/>
                  <a:gd name="T10" fmla="*/ 6 w 15"/>
                  <a:gd name="T11" fmla="*/ 45 h 70"/>
                  <a:gd name="T12" fmla="*/ 3 w 15"/>
                  <a:gd name="T13" fmla="*/ 53 h 70"/>
                  <a:gd name="T14" fmla="*/ 1 w 15"/>
                  <a:gd name="T15" fmla="*/ 62 h 70"/>
                  <a:gd name="T16" fmla="*/ 0 w 15"/>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0"/>
                  <a:gd name="T29" fmla="*/ 15 w 15"/>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0">
                    <a:moveTo>
                      <a:pt x="14" y="0"/>
                    </a:moveTo>
                    <a:lnTo>
                      <a:pt x="13" y="8"/>
                    </a:lnTo>
                    <a:lnTo>
                      <a:pt x="11" y="17"/>
                    </a:lnTo>
                    <a:lnTo>
                      <a:pt x="10" y="26"/>
                    </a:lnTo>
                    <a:lnTo>
                      <a:pt x="7" y="36"/>
                    </a:lnTo>
                    <a:lnTo>
                      <a:pt x="6" y="45"/>
                    </a:lnTo>
                    <a:lnTo>
                      <a:pt x="3" y="53"/>
                    </a:lnTo>
                    <a:lnTo>
                      <a:pt x="1" y="62"/>
                    </a:lnTo>
                    <a:lnTo>
                      <a:pt x="0" y="69"/>
                    </a:lnTo>
                  </a:path>
                </a:pathLst>
              </a:custGeom>
              <a:noFill/>
              <a:ln w="25400" cap="rnd">
                <a:solidFill>
                  <a:srgbClr val="B3E2EE"/>
                </a:solidFill>
                <a:round/>
                <a:headEnd/>
                <a:tailEnd/>
              </a:ln>
            </p:spPr>
            <p:txBody>
              <a:bodyPr/>
              <a:lstStyle/>
              <a:p>
                <a:endParaRPr lang="en-US"/>
              </a:p>
            </p:txBody>
          </p:sp>
          <p:sp>
            <p:nvSpPr>
              <p:cNvPr id="37323" name="Line 288"/>
              <p:cNvSpPr>
                <a:spLocks noChangeShapeType="1"/>
              </p:cNvSpPr>
              <p:nvPr/>
            </p:nvSpPr>
            <p:spPr bwMode="auto">
              <a:xfrm flipH="1" flipV="1">
                <a:off x="2038" y="1396"/>
                <a:ext cx="24" cy="2"/>
              </a:xfrm>
              <a:prstGeom prst="line">
                <a:avLst/>
              </a:prstGeom>
              <a:noFill/>
              <a:ln w="12700">
                <a:noFill/>
                <a:round/>
                <a:headEnd/>
                <a:tailEnd/>
              </a:ln>
            </p:spPr>
            <p:txBody>
              <a:bodyPr wrap="none" anchor="ctr"/>
              <a:lstStyle/>
              <a:p>
                <a:endParaRPr lang="en-GB"/>
              </a:p>
            </p:txBody>
          </p:sp>
          <p:sp>
            <p:nvSpPr>
              <p:cNvPr id="37324" name="Line 289"/>
              <p:cNvSpPr>
                <a:spLocks noChangeShapeType="1"/>
              </p:cNvSpPr>
              <p:nvPr/>
            </p:nvSpPr>
            <p:spPr bwMode="auto">
              <a:xfrm>
                <a:off x="2026" y="1465"/>
                <a:ext cx="21" cy="0"/>
              </a:xfrm>
              <a:prstGeom prst="line">
                <a:avLst/>
              </a:prstGeom>
              <a:noFill/>
              <a:ln w="12700">
                <a:noFill/>
                <a:round/>
                <a:headEnd/>
                <a:tailEnd/>
              </a:ln>
            </p:spPr>
            <p:txBody>
              <a:bodyPr wrap="none" anchor="ctr"/>
              <a:lstStyle/>
              <a:p>
                <a:endParaRPr lang="en-GB"/>
              </a:p>
            </p:txBody>
          </p:sp>
          <p:sp>
            <p:nvSpPr>
              <p:cNvPr id="37325" name="Freeform 290"/>
              <p:cNvSpPr>
                <a:spLocks/>
              </p:cNvSpPr>
              <p:nvPr/>
            </p:nvSpPr>
            <p:spPr bwMode="auto">
              <a:xfrm>
                <a:off x="1895" y="1311"/>
                <a:ext cx="322" cy="65"/>
              </a:xfrm>
              <a:custGeom>
                <a:avLst/>
                <a:gdLst>
                  <a:gd name="T0" fmla="*/ 163 w 322"/>
                  <a:gd name="T1" fmla="*/ 64 h 65"/>
                  <a:gd name="T2" fmla="*/ 196 w 322"/>
                  <a:gd name="T3" fmla="*/ 63 h 65"/>
                  <a:gd name="T4" fmla="*/ 225 w 322"/>
                  <a:gd name="T5" fmla="*/ 61 h 65"/>
                  <a:gd name="T6" fmla="*/ 252 w 322"/>
                  <a:gd name="T7" fmla="*/ 58 h 65"/>
                  <a:gd name="T8" fmla="*/ 276 w 322"/>
                  <a:gd name="T9" fmla="*/ 54 h 65"/>
                  <a:gd name="T10" fmla="*/ 295 w 322"/>
                  <a:gd name="T11" fmla="*/ 49 h 65"/>
                  <a:gd name="T12" fmla="*/ 309 w 322"/>
                  <a:gd name="T13" fmla="*/ 43 h 65"/>
                  <a:gd name="T14" fmla="*/ 318 w 322"/>
                  <a:gd name="T15" fmla="*/ 37 h 65"/>
                  <a:gd name="T16" fmla="*/ 321 w 322"/>
                  <a:gd name="T17" fmla="*/ 31 h 65"/>
                  <a:gd name="T18" fmla="*/ 318 w 322"/>
                  <a:gd name="T19" fmla="*/ 24 h 65"/>
                  <a:gd name="T20" fmla="*/ 308 w 322"/>
                  <a:gd name="T21" fmla="*/ 18 h 65"/>
                  <a:gd name="T22" fmla="*/ 293 w 322"/>
                  <a:gd name="T23" fmla="*/ 13 h 65"/>
                  <a:gd name="T24" fmla="*/ 273 w 322"/>
                  <a:gd name="T25" fmla="*/ 8 h 65"/>
                  <a:gd name="T26" fmla="*/ 250 w 322"/>
                  <a:gd name="T27" fmla="*/ 4 h 65"/>
                  <a:gd name="T28" fmla="*/ 222 w 322"/>
                  <a:gd name="T29" fmla="*/ 2 h 65"/>
                  <a:gd name="T30" fmla="*/ 191 w 322"/>
                  <a:gd name="T31" fmla="*/ 0 h 65"/>
                  <a:gd name="T32" fmla="*/ 159 w 322"/>
                  <a:gd name="T33" fmla="*/ 0 h 65"/>
                  <a:gd name="T34" fmla="*/ 127 w 322"/>
                  <a:gd name="T35" fmla="*/ 1 h 65"/>
                  <a:gd name="T36" fmla="*/ 96 w 322"/>
                  <a:gd name="T37" fmla="*/ 3 h 65"/>
                  <a:gd name="T38" fmla="*/ 70 w 322"/>
                  <a:gd name="T39" fmla="*/ 6 h 65"/>
                  <a:gd name="T40" fmla="*/ 45 w 322"/>
                  <a:gd name="T41" fmla="*/ 10 h 65"/>
                  <a:gd name="T42" fmla="*/ 26 w 322"/>
                  <a:gd name="T43" fmla="*/ 15 h 65"/>
                  <a:gd name="T44" fmla="*/ 12 w 322"/>
                  <a:gd name="T45" fmla="*/ 21 h 65"/>
                  <a:gd name="T46" fmla="*/ 3 w 322"/>
                  <a:gd name="T47" fmla="*/ 27 h 65"/>
                  <a:gd name="T48" fmla="*/ 0 w 322"/>
                  <a:gd name="T49" fmla="*/ 33 h 65"/>
                  <a:gd name="T50" fmla="*/ 4 w 322"/>
                  <a:gd name="T51" fmla="*/ 40 h 65"/>
                  <a:gd name="T52" fmla="*/ 15 w 322"/>
                  <a:gd name="T53" fmla="*/ 46 h 65"/>
                  <a:gd name="T54" fmla="*/ 29 w 322"/>
                  <a:gd name="T55" fmla="*/ 51 h 65"/>
                  <a:gd name="T56" fmla="*/ 48 w 322"/>
                  <a:gd name="T57" fmla="*/ 56 h 65"/>
                  <a:gd name="T58" fmla="*/ 73 w 322"/>
                  <a:gd name="T59" fmla="*/ 60 h 65"/>
                  <a:gd name="T60" fmla="*/ 101 w 322"/>
                  <a:gd name="T61" fmla="*/ 62 h 65"/>
                  <a:gd name="T62" fmla="*/ 131 w 322"/>
                  <a:gd name="T63" fmla="*/ 64 h 65"/>
                  <a:gd name="T64" fmla="*/ 163 w 322"/>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65"/>
                  <a:gd name="T101" fmla="*/ 322 w 322"/>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65">
                    <a:moveTo>
                      <a:pt x="163" y="64"/>
                    </a:moveTo>
                    <a:lnTo>
                      <a:pt x="196" y="63"/>
                    </a:lnTo>
                    <a:lnTo>
                      <a:pt x="225" y="61"/>
                    </a:lnTo>
                    <a:lnTo>
                      <a:pt x="252" y="58"/>
                    </a:lnTo>
                    <a:lnTo>
                      <a:pt x="276" y="54"/>
                    </a:lnTo>
                    <a:lnTo>
                      <a:pt x="295" y="49"/>
                    </a:lnTo>
                    <a:lnTo>
                      <a:pt x="309" y="43"/>
                    </a:lnTo>
                    <a:lnTo>
                      <a:pt x="318" y="37"/>
                    </a:lnTo>
                    <a:lnTo>
                      <a:pt x="321" y="31"/>
                    </a:lnTo>
                    <a:lnTo>
                      <a:pt x="318" y="24"/>
                    </a:lnTo>
                    <a:lnTo>
                      <a:pt x="308" y="18"/>
                    </a:lnTo>
                    <a:lnTo>
                      <a:pt x="293" y="13"/>
                    </a:lnTo>
                    <a:lnTo>
                      <a:pt x="273" y="8"/>
                    </a:lnTo>
                    <a:lnTo>
                      <a:pt x="250" y="4"/>
                    </a:lnTo>
                    <a:lnTo>
                      <a:pt x="222" y="2"/>
                    </a:lnTo>
                    <a:lnTo>
                      <a:pt x="191" y="0"/>
                    </a:lnTo>
                    <a:lnTo>
                      <a:pt x="159" y="0"/>
                    </a:lnTo>
                    <a:lnTo>
                      <a:pt x="127" y="1"/>
                    </a:lnTo>
                    <a:lnTo>
                      <a:pt x="96" y="3"/>
                    </a:lnTo>
                    <a:lnTo>
                      <a:pt x="70" y="6"/>
                    </a:lnTo>
                    <a:lnTo>
                      <a:pt x="45" y="10"/>
                    </a:lnTo>
                    <a:lnTo>
                      <a:pt x="26" y="15"/>
                    </a:lnTo>
                    <a:lnTo>
                      <a:pt x="12" y="21"/>
                    </a:lnTo>
                    <a:lnTo>
                      <a:pt x="3" y="27"/>
                    </a:lnTo>
                    <a:lnTo>
                      <a:pt x="0" y="33"/>
                    </a:lnTo>
                    <a:lnTo>
                      <a:pt x="4" y="40"/>
                    </a:lnTo>
                    <a:lnTo>
                      <a:pt x="15" y="46"/>
                    </a:lnTo>
                    <a:lnTo>
                      <a:pt x="29" y="51"/>
                    </a:lnTo>
                    <a:lnTo>
                      <a:pt x="48" y="56"/>
                    </a:lnTo>
                    <a:lnTo>
                      <a:pt x="73" y="60"/>
                    </a:lnTo>
                    <a:lnTo>
                      <a:pt x="101" y="62"/>
                    </a:lnTo>
                    <a:lnTo>
                      <a:pt x="131" y="64"/>
                    </a:lnTo>
                    <a:lnTo>
                      <a:pt x="163" y="64"/>
                    </a:lnTo>
                  </a:path>
                </a:pathLst>
              </a:custGeom>
              <a:solidFill>
                <a:srgbClr val="CCECF4"/>
              </a:solidFill>
              <a:ln w="12700" cap="rnd">
                <a:noFill/>
                <a:round/>
                <a:headEnd/>
                <a:tailEnd/>
              </a:ln>
            </p:spPr>
            <p:txBody>
              <a:bodyPr/>
              <a:lstStyle/>
              <a:p>
                <a:endParaRPr lang="en-US"/>
              </a:p>
            </p:txBody>
          </p:sp>
          <p:sp>
            <p:nvSpPr>
              <p:cNvPr id="37326" name="Freeform 291"/>
              <p:cNvSpPr>
                <a:spLocks/>
              </p:cNvSpPr>
              <p:nvPr/>
            </p:nvSpPr>
            <p:spPr bwMode="auto">
              <a:xfrm>
                <a:off x="2092" y="1447"/>
                <a:ext cx="18" cy="57"/>
              </a:xfrm>
              <a:custGeom>
                <a:avLst/>
                <a:gdLst>
                  <a:gd name="T0" fmla="*/ 0 w 18"/>
                  <a:gd name="T1" fmla="*/ 56 h 57"/>
                  <a:gd name="T2" fmla="*/ 1 w 18"/>
                  <a:gd name="T3" fmla="*/ 54 h 57"/>
                  <a:gd name="T4" fmla="*/ 6 w 18"/>
                  <a:gd name="T5" fmla="*/ 50 h 57"/>
                  <a:gd name="T6" fmla="*/ 10 w 18"/>
                  <a:gd name="T7" fmla="*/ 42 h 57"/>
                  <a:gd name="T8" fmla="*/ 14 w 18"/>
                  <a:gd name="T9" fmla="*/ 34 h 57"/>
                  <a:gd name="T10" fmla="*/ 17 w 18"/>
                  <a:gd name="T11" fmla="*/ 25 h 57"/>
                  <a:gd name="T12" fmla="*/ 17 w 18"/>
                  <a:gd name="T13" fmla="*/ 15 h 57"/>
                  <a:gd name="T14" fmla="*/ 13 w 18"/>
                  <a:gd name="T15" fmla="*/ 7 h 57"/>
                  <a:gd name="T16" fmla="*/ 3 w 18"/>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57"/>
                  <a:gd name="T29" fmla="*/ 18 w 1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57">
                    <a:moveTo>
                      <a:pt x="0" y="56"/>
                    </a:moveTo>
                    <a:lnTo>
                      <a:pt x="1" y="54"/>
                    </a:lnTo>
                    <a:lnTo>
                      <a:pt x="6" y="50"/>
                    </a:lnTo>
                    <a:lnTo>
                      <a:pt x="10" y="42"/>
                    </a:lnTo>
                    <a:lnTo>
                      <a:pt x="14" y="34"/>
                    </a:lnTo>
                    <a:lnTo>
                      <a:pt x="17" y="25"/>
                    </a:lnTo>
                    <a:lnTo>
                      <a:pt x="17" y="15"/>
                    </a:lnTo>
                    <a:lnTo>
                      <a:pt x="13" y="7"/>
                    </a:lnTo>
                    <a:lnTo>
                      <a:pt x="3" y="0"/>
                    </a:lnTo>
                  </a:path>
                </a:pathLst>
              </a:custGeom>
              <a:noFill/>
              <a:ln w="25400" cap="rnd">
                <a:solidFill>
                  <a:srgbClr val="B3E2EE"/>
                </a:solidFill>
                <a:round/>
                <a:headEnd/>
                <a:tailEnd/>
              </a:ln>
            </p:spPr>
            <p:txBody>
              <a:bodyPr/>
              <a:lstStyle/>
              <a:p>
                <a:endParaRPr lang="en-US"/>
              </a:p>
            </p:txBody>
          </p:sp>
          <p:sp>
            <p:nvSpPr>
              <p:cNvPr id="37327" name="Line 292"/>
              <p:cNvSpPr>
                <a:spLocks noChangeShapeType="1"/>
              </p:cNvSpPr>
              <p:nvPr/>
            </p:nvSpPr>
            <p:spPr bwMode="auto">
              <a:xfrm>
                <a:off x="2081" y="1501"/>
                <a:ext cx="23" cy="3"/>
              </a:xfrm>
              <a:prstGeom prst="line">
                <a:avLst/>
              </a:prstGeom>
              <a:noFill/>
              <a:ln w="12700">
                <a:noFill/>
                <a:round/>
                <a:headEnd/>
                <a:tailEnd/>
              </a:ln>
            </p:spPr>
            <p:txBody>
              <a:bodyPr wrap="none" anchor="ctr"/>
              <a:lstStyle/>
              <a:p>
                <a:endParaRPr lang="en-GB"/>
              </a:p>
            </p:txBody>
          </p:sp>
          <p:sp>
            <p:nvSpPr>
              <p:cNvPr id="37328" name="Line 293"/>
              <p:cNvSpPr>
                <a:spLocks noChangeShapeType="1"/>
              </p:cNvSpPr>
              <p:nvPr/>
            </p:nvSpPr>
            <p:spPr bwMode="auto">
              <a:xfrm flipH="1">
                <a:off x="2085" y="1444"/>
                <a:ext cx="21" cy="4"/>
              </a:xfrm>
              <a:prstGeom prst="line">
                <a:avLst/>
              </a:prstGeom>
              <a:noFill/>
              <a:ln w="12700">
                <a:noFill/>
                <a:round/>
                <a:headEnd/>
                <a:tailEnd/>
              </a:ln>
            </p:spPr>
            <p:txBody>
              <a:bodyPr wrap="none" anchor="ctr"/>
              <a:lstStyle/>
              <a:p>
                <a:endParaRPr lang="en-GB"/>
              </a:p>
            </p:txBody>
          </p:sp>
          <p:sp>
            <p:nvSpPr>
              <p:cNvPr id="37329" name="Freeform 294"/>
              <p:cNvSpPr>
                <a:spLocks/>
              </p:cNvSpPr>
              <p:nvPr/>
            </p:nvSpPr>
            <p:spPr bwMode="auto">
              <a:xfrm>
                <a:off x="2038" y="1395"/>
                <a:ext cx="59" cy="53"/>
              </a:xfrm>
              <a:custGeom>
                <a:avLst/>
                <a:gdLst>
                  <a:gd name="T0" fmla="*/ 58 w 59"/>
                  <a:gd name="T1" fmla="*/ 52 h 53"/>
                  <a:gd name="T2" fmla="*/ 44 w 59"/>
                  <a:gd name="T3" fmla="*/ 46 h 53"/>
                  <a:gd name="T4" fmla="*/ 34 w 59"/>
                  <a:gd name="T5" fmla="*/ 37 h 53"/>
                  <a:gd name="T6" fmla="*/ 23 w 59"/>
                  <a:gd name="T7" fmla="*/ 29 h 53"/>
                  <a:gd name="T8" fmla="*/ 15 w 59"/>
                  <a:gd name="T9" fmla="*/ 20 h 53"/>
                  <a:gd name="T10" fmla="*/ 8 w 59"/>
                  <a:gd name="T11" fmla="*/ 12 h 53"/>
                  <a:gd name="T12" fmla="*/ 3 w 59"/>
                  <a:gd name="T13" fmla="*/ 6 h 53"/>
                  <a:gd name="T14" fmla="*/ 0 w 59"/>
                  <a:gd name="T15" fmla="*/ 2 h 53"/>
                  <a:gd name="T16" fmla="*/ 0 w 59"/>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3"/>
                  <a:gd name="T29" fmla="*/ 59 w 59"/>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3">
                    <a:moveTo>
                      <a:pt x="58" y="52"/>
                    </a:moveTo>
                    <a:lnTo>
                      <a:pt x="44" y="46"/>
                    </a:lnTo>
                    <a:lnTo>
                      <a:pt x="34" y="37"/>
                    </a:lnTo>
                    <a:lnTo>
                      <a:pt x="23" y="29"/>
                    </a:lnTo>
                    <a:lnTo>
                      <a:pt x="15" y="20"/>
                    </a:lnTo>
                    <a:lnTo>
                      <a:pt x="8" y="12"/>
                    </a:lnTo>
                    <a:lnTo>
                      <a:pt x="3" y="6"/>
                    </a:lnTo>
                    <a:lnTo>
                      <a:pt x="0" y="2"/>
                    </a:lnTo>
                    <a:lnTo>
                      <a:pt x="0" y="0"/>
                    </a:lnTo>
                  </a:path>
                </a:pathLst>
              </a:custGeom>
              <a:noFill/>
              <a:ln w="25400" cap="rnd">
                <a:solidFill>
                  <a:srgbClr val="B3E2EE"/>
                </a:solidFill>
                <a:round/>
                <a:headEnd/>
                <a:tailEnd/>
              </a:ln>
            </p:spPr>
            <p:txBody>
              <a:bodyPr/>
              <a:lstStyle/>
              <a:p>
                <a:endParaRPr lang="en-US"/>
              </a:p>
            </p:txBody>
          </p:sp>
          <p:sp>
            <p:nvSpPr>
              <p:cNvPr id="37330" name="Line 295"/>
              <p:cNvSpPr>
                <a:spLocks noChangeShapeType="1"/>
              </p:cNvSpPr>
              <p:nvPr/>
            </p:nvSpPr>
            <p:spPr bwMode="auto">
              <a:xfrm flipV="1">
                <a:off x="2085" y="1443"/>
                <a:ext cx="21" cy="6"/>
              </a:xfrm>
              <a:prstGeom prst="line">
                <a:avLst/>
              </a:prstGeom>
              <a:noFill/>
              <a:ln w="12700">
                <a:noFill/>
                <a:round/>
                <a:headEnd/>
                <a:tailEnd/>
              </a:ln>
            </p:spPr>
            <p:txBody>
              <a:bodyPr wrap="none" anchor="ctr"/>
              <a:lstStyle/>
              <a:p>
                <a:endParaRPr lang="en-GB"/>
              </a:p>
            </p:txBody>
          </p:sp>
          <p:sp>
            <p:nvSpPr>
              <p:cNvPr id="37331" name="Line 296"/>
              <p:cNvSpPr>
                <a:spLocks noChangeShapeType="1"/>
              </p:cNvSpPr>
              <p:nvPr/>
            </p:nvSpPr>
            <p:spPr bwMode="auto">
              <a:xfrm flipH="1">
                <a:off x="2026" y="1395"/>
                <a:ext cx="23" cy="1"/>
              </a:xfrm>
              <a:prstGeom prst="line">
                <a:avLst/>
              </a:prstGeom>
              <a:noFill/>
              <a:ln w="12700">
                <a:noFill/>
                <a:round/>
                <a:headEnd/>
                <a:tailEnd/>
              </a:ln>
            </p:spPr>
            <p:txBody>
              <a:bodyPr wrap="none" anchor="ctr"/>
              <a:lstStyle/>
              <a:p>
                <a:endParaRPr lang="en-GB"/>
              </a:p>
            </p:txBody>
          </p:sp>
          <p:sp>
            <p:nvSpPr>
              <p:cNvPr id="37332" name="Freeform 297"/>
              <p:cNvSpPr>
                <a:spLocks/>
              </p:cNvSpPr>
              <p:nvPr/>
            </p:nvSpPr>
            <p:spPr bwMode="auto">
              <a:xfrm>
                <a:off x="2156" y="1468"/>
                <a:ext cx="23" cy="29"/>
              </a:xfrm>
              <a:custGeom>
                <a:avLst/>
                <a:gdLst>
                  <a:gd name="T0" fmla="*/ 22 w 23"/>
                  <a:gd name="T1" fmla="*/ 28 h 29"/>
                  <a:gd name="T2" fmla="*/ 21 w 23"/>
                  <a:gd name="T3" fmla="*/ 26 h 29"/>
                  <a:gd name="T4" fmla="*/ 18 w 23"/>
                  <a:gd name="T5" fmla="*/ 24 h 29"/>
                  <a:gd name="T6" fmla="*/ 15 w 23"/>
                  <a:gd name="T7" fmla="*/ 21 h 29"/>
                  <a:gd name="T8" fmla="*/ 11 w 23"/>
                  <a:gd name="T9" fmla="*/ 18 h 29"/>
                  <a:gd name="T10" fmla="*/ 8 w 23"/>
                  <a:gd name="T11" fmla="*/ 15 h 29"/>
                  <a:gd name="T12" fmla="*/ 4 w 23"/>
                  <a:gd name="T13" fmla="*/ 11 h 29"/>
                  <a:gd name="T14" fmla="*/ 3 w 23"/>
                  <a:gd name="T15" fmla="*/ 6 h 29"/>
                  <a:gd name="T16" fmla="*/ 0 w 2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9"/>
                  <a:gd name="T29" fmla="*/ 23 w 23"/>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9">
                    <a:moveTo>
                      <a:pt x="22" y="28"/>
                    </a:moveTo>
                    <a:lnTo>
                      <a:pt x="21" y="26"/>
                    </a:lnTo>
                    <a:lnTo>
                      <a:pt x="18" y="24"/>
                    </a:lnTo>
                    <a:lnTo>
                      <a:pt x="15" y="21"/>
                    </a:lnTo>
                    <a:lnTo>
                      <a:pt x="11" y="18"/>
                    </a:lnTo>
                    <a:lnTo>
                      <a:pt x="8" y="15"/>
                    </a:lnTo>
                    <a:lnTo>
                      <a:pt x="4" y="11"/>
                    </a:lnTo>
                    <a:lnTo>
                      <a:pt x="3" y="6"/>
                    </a:lnTo>
                    <a:lnTo>
                      <a:pt x="0" y="0"/>
                    </a:lnTo>
                  </a:path>
                </a:pathLst>
              </a:custGeom>
              <a:noFill/>
              <a:ln w="25400" cap="rnd">
                <a:solidFill>
                  <a:srgbClr val="B3E2EE"/>
                </a:solidFill>
                <a:round/>
                <a:headEnd/>
                <a:tailEnd/>
              </a:ln>
            </p:spPr>
            <p:txBody>
              <a:bodyPr/>
              <a:lstStyle/>
              <a:p>
                <a:endParaRPr lang="en-US"/>
              </a:p>
            </p:txBody>
          </p:sp>
          <p:sp>
            <p:nvSpPr>
              <p:cNvPr id="37333" name="Line 298"/>
              <p:cNvSpPr>
                <a:spLocks noChangeShapeType="1"/>
              </p:cNvSpPr>
              <p:nvPr/>
            </p:nvSpPr>
            <p:spPr bwMode="auto">
              <a:xfrm flipV="1">
                <a:off x="2166" y="1494"/>
                <a:ext cx="24" cy="4"/>
              </a:xfrm>
              <a:prstGeom prst="line">
                <a:avLst/>
              </a:prstGeom>
              <a:noFill/>
              <a:ln w="12700">
                <a:noFill/>
                <a:round/>
                <a:headEnd/>
                <a:tailEnd/>
              </a:ln>
            </p:spPr>
            <p:txBody>
              <a:bodyPr wrap="none" anchor="ctr"/>
              <a:lstStyle/>
              <a:p>
                <a:endParaRPr lang="en-GB"/>
              </a:p>
            </p:txBody>
          </p:sp>
          <p:sp>
            <p:nvSpPr>
              <p:cNvPr id="37334" name="Line 299"/>
              <p:cNvSpPr>
                <a:spLocks noChangeShapeType="1"/>
              </p:cNvSpPr>
              <p:nvPr/>
            </p:nvSpPr>
            <p:spPr bwMode="auto">
              <a:xfrm flipH="1">
                <a:off x="2142" y="1468"/>
                <a:ext cx="24" cy="0"/>
              </a:xfrm>
              <a:prstGeom prst="line">
                <a:avLst/>
              </a:prstGeom>
              <a:noFill/>
              <a:ln w="12700">
                <a:noFill/>
                <a:round/>
                <a:headEnd/>
                <a:tailEnd/>
              </a:ln>
            </p:spPr>
            <p:txBody>
              <a:bodyPr wrap="none" anchor="ctr"/>
              <a:lstStyle/>
              <a:p>
                <a:endParaRPr lang="en-GB"/>
              </a:p>
            </p:txBody>
          </p:sp>
          <p:sp>
            <p:nvSpPr>
              <p:cNvPr id="37335" name="Freeform 300"/>
              <p:cNvSpPr>
                <a:spLocks/>
              </p:cNvSpPr>
              <p:nvPr/>
            </p:nvSpPr>
            <p:spPr bwMode="auto">
              <a:xfrm>
                <a:off x="2132" y="1399"/>
                <a:ext cx="25" cy="70"/>
              </a:xfrm>
              <a:custGeom>
                <a:avLst/>
                <a:gdLst>
                  <a:gd name="T0" fmla="*/ 24 w 25"/>
                  <a:gd name="T1" fmla="*/ 69 h 70"/>
                  <a:gd name="T2" fmla="*/ 22 w 25"/>
                  <a:gd name="T3" fmla="*/ 61 h 70"/>
                  <a:gd name="T4" fmla="*/ 19 w 25"/>
                  <a:gd name="T5" fmla="*/ 52 h 70"/>
                  <a:gd name="T6" fmla="*/ 16 w 25"/>
                  <a:gd name="T7" fmla="*/ 43 h 70"/>
                  <a:gd name="T8" fmla="*/ 11 w 25"/>
                  <a:gd name="T9" fmla="*/ 33 h 70"/>
                  <a:gd name="T10" fmla="*/ 8 w 25"/>
                  <a:gd name="T11" fmla="*/ 24 h 70"/>
                  <a:gd name="T12" fmla="*/ 5 w 25"/>
                  <a:gd name="T13" fmla="*/ 16 h 70"/>
                  <a:gd name="T14" fmla="*/ 2 w 25"/>
                  <a:gd name="T15" fmla="*/ 7 h 70"/>
                  <a:gd name="T16" fmla="*/ 0 w 25"/>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0"/>
                  <a:gd name="T29" fmla="*/ 25 w 25"/>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0">
                    <a:moveTo>
                      <a:pt x="24" y="69"/>
                    </a:moveTo>
                    <a:lnTo>
                      <a:pt x="22" y="61"/>
                    </a:lnTo>
                    <a:lnTo>
                      <a:pt x="19" y="52"/>
                    </a:lnTo>
                    <a:lnTo>
                      <a:pt x="16" y="43"/>
                    </a:lnTo>
                    <a:lnTo>
                      <a:pt x="11" y="33"/>
                    </a:lnTo>
                    <a:lnTo>
                      <a:pt x="8" y="24"/>
                    </a:lnTo>
                    <a:lnTo>
                      <a:pt x="5" y="16"/>
                    </a:lnTo>
                    <a:lnTo>
                      <a:pt x="2" y="7"/>
                    </a:lnTo>
                    <a:lnTo>
                      <a:pt x="0" y="0"/>
                    </a:lnTo>
                  </a:path>
                </a:pathLst>
              </a:custGeom>
              <a:noFill/>
              <a:ln w="25400" cap="rnd">
                <a:solidFill>
                  <a:srgbClr val="B3E2EE"/>
                </a:solidFill>
                <a:round/>
                <a:headEnd/>
                <a:tailEnd/>
              </a:ln>
            </p:spPr>
            <p:txBody>
              <a:bodyPr/>
              <a:lstStyle/>
              <a:p>
                <a:endParaRPr lang="en-US"/>
              </a:p>
            </p:txBody>
          </p:sp>
          <p:sp>
            <p:nvSpPr>
              <p:cNvPr id="37336" name="Line 301"/>
              <p:cNvSpPr>
                <a:spLocks noChangeShapeType="1"/>
              </p:cNvSpPr>
              <p:nvPr/>
            </p:nvSpPr>
            <p:spPr bwMode="auto">
              <a:xfrm>
                <a:off x="2142" y="1468"/>
                <a:ext cx="24" cy="0"/>
              </a:xfrm>
              <a:prstGeom prst="line">
                <a:avLst/>
              </a:prstGeom>
              <a:noFill/>
              <a:ln w="12700">
                <a:noFill/>
                <a:round/>
                <a:headEnd/>
                <a:tailEnd/>
              </a:ln>
            </p:spPr>
            <p:txBody>
              <a:bodyPr wrap="none" anchor="ctr"/>
              <a:lstStyle/>
              <a:p>
                <a:endParaRPr lang="en-GB"/>
              </a:p>
            </p:txBody>
          </p:sp>
          <p:sp>
            <p:nvSpPr>
              <p:cNvPr id="37337" name="Line 302"/>
              <p:cNvSpPr>
                <a:spLocks noChangeShapeType="1"/>
              </p:cNvSpPr>
              <p:nvPr/>
            </p:nvSpPr>
            <p:spPr bwMode="auto">
              <a:xfrm flipH="1">
                <a:off x="2120" y="1399"/>
                <a:ext cx="24" cy="1"/>
              </a:xfrm>
              <a:prstGeom prst="line">
                <a:avLst/>
              </a:prstGeom>
              <a:noFill/>
              <a:ln w="12700">
                <a:noFill/>
                <a:round/>
                <a:headEnd/>
                <a:tailEnd/>
              </a:ln>
            </p:spPr>
            <p:txBody>
              <a:bodyPr wrap="none" anchor="ctr"/>
              <a:lstStyle/>
              <a:p>
                <a:endParaRPr lang="en-GB"/>
              </a:p>
            </p:txBody>
          </p:sp>
          <p:sp>
            <p:nvSpPr>
              <p:cNvPr id="37338" name="Freeform 303"/>
              <p:cNvSpPr>
                <a:spLocks/>
              </p:cNvSpPr>
              <p:nvPr/>
            </p:nvSpPr>
            <p:spPr bwMode="auto">
              <a:xfrm>
                <a:off x="2006" y="1487"/>
                <a:ext cx="324" cy="64"/>
              </a:xfrm>
              <a:custGeom>
                <a:avLst/>
                <a:gdLst>
                  <a:gd name="T0" fmla="*/ 159 w 324"/>
                  <a:gd name="T1" fmla="*/ 0 h 64"/>
                  <a:gd name="T2" fmla="*/ 191 w 324"/>
                  <a:gd name="T3" fmla="*/ 1 h 64"/>
                  <a:gd name="T4" fmla="*/ 222 w 324"/>
                  <a:gd name="T5" fmla="*/ 2 h 64"/>
                  <a:gd name="T6" fmla="*/ 250 w 324"/>
                  <a:gd name="T7" fmla="*/ 5 h 64"/>
                  <a:gd name="T8" fmla="*/ 273 w 324"/>
                  <a:gd name="T9" fmla="*/ 9 h 64"/>
                  <a:gd name="T10" fmla="*/ 294 w 324"/>
                  <a:gd name="T11" fmla="*/ 13 h 64"/>
                  <a:gd name="T12" fmla="*/ 308 w 324"/>
                  <a:gd name="T13" fmla="*/ 18 h 64"/>
                  <a:gd name="T14" fmla="*/ 319 w 324"/>
                  <a:gd name="T15" fmla="*/ 24 h 64"/>
                  <a:gd name="T16" fmla="*/ 323 w 324"/>
                  <a:gd name="T17" fmla="*/ 30 h 64"/>
                  <a:gd name="T18" fmla="*/ 319 w 324"/>
                  <a:gd name="T19" fmla="*/ 37 h 64"/>
                  <a:gd name="T20" fmla="*/ 310 w 324"/>
                  <a:gd name="T21" fmla="*/ 43 h 64"/>
                  <a:gd name="T22" fmla="*/ 295 w 324"/>
                  <a:gd name="T23" fmla="*/ 48 h 64"/>
                  <a:gd name="T24" fmla="*/ 276 w 324"/>
                  <a:gd name="T25" fmla="*/ 53 h 64"/>
                  <a:gd name="T26" fmla="*/ 253 w 324"/>
                  <a:gd name="T27" fmla="*/ 57 h 64"/>
                  <a:gd name="T28" fmla="*/ 225 w 324"/>
                  <a:gd name="T29" fmla="*/ 60 h 64"/>
                  <a:gd name="T30" fmla="*/ 195 w 324"/>
                  <a:gd name="T31" fmla="*/ 62 h 64"/>
                  <a:gd name="T32" fmla="*/ 163 w 324"/>
                  <a:gd name="T33" fmla="*/ 63 h 64"/>
                  <a:gd name="T34" fmla="*/ 129 w 324"/>
                  <a:gd name="T35" fmla="*/ 62 h 64"/>
                  <a:gd name="T36" fmla="*/ 100 w 324"/>
                  <a:gd name="T37" fmla="*/ 61 h 64"/>
                  <a:gd name="T38" fmla="*/ 72 w 324"/>
                  <a:gd name="T39" fmla="*/ 58 h 64"/>
                  <a:gd name="T40" fmla="*/ 48 w 324"/>
                  <a:gd name="T41" fmla="*/ 54 h 64"/>
                  <a:gd name="T42" fmla="*/ 28 w 324"/>
                  <a:gd name="T43" fmla="*/ 50 h 64"/>
                  <a:gd name="T44" fmla="*/ 12 w 324"/>
                  <a:gd name="T45" fmla="*/ 45 h 64"/>
                  <a:gd name="T46" fmla="*/ 3 w 324"/>
                  <a:gd name="T47" fmla="*/ 40 h 64"/>
                  <a:gd name="T48" fmla="*/ 0 w 324"/>
                  <a:gd name="T49" fmla="*/ 33 h 64"/>
                  <a:gd name="T50" fmla="*/ 1 w 324"/>
                  <a:gd name="T51" fmla="*/ 27 h 64"/>
                  <a:gd name="T52" fmla="*/ 10 w 324"/>
                  <a:gd name="T53" fmla="*/ 21 h 64"/>
                  <a:gd name="T54" fmla="*/ 25 w 324"/>
                  <a:gd name="T55" fmla="*/ 15 h 64"/>
                  <a:gd name="T56" fmla="*/ 46 w 324"/>
                  <a:gd name="T57" fmla="*/ 10 h 64"/>
                  <a:gd name="T58" fmla="*/ 69 w 324"/>
                  <a:gd name="T59" fmla="*/ 6 h 64"/>
                  <a:gd name="T60" fmla="*/ 95 w 324"/>
                  <a:gd name="T61" fmla="*/ 3 h 64"/>
                  <a:gd name="T62" fmla="*/ 126 w 324"/>
                  <a:gd name="T63" fmla="*/ 1 h 64"/>
                  <a:gd name="T64" fmla="*/ 159 w 324"/>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4"/>
                  <a:gd name="T100" fmla="*/ 0 h 64"/>
                  <a:gd name="T101" fmla="*/ 324 w 324"/>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4" h="64">
                    <a:moveTo>
                      <a:pt x="159" y="0"/>
                    </a:moveTo>
                    <a:lnTo>
                      <a:pt x="191" y="1"/>
                    </a:lnTo>
                    <a:lnTo>
                      <a:pt x="222" y="2"/>
                    </a:lnTo>
                    <a:lnTo>
                      <a:pt x="250" y="5"/>
                    </a:lnTo>
                    <a:lnTo>
                      <a:pt x="273" y="9"/>
                    </a:lnTo>
                    <a:lnTo>
                      <a:pt x="294" y="13"/>
                    </a:lnTo>
                    <a:lnTo>
                      <a:pt x="308" y="18"/>
                    </a:lnTo>
                    <a:lnTo>
                      <a:pt x="319" y="24"/>
                    </a:lnTo>
                    <a:lnTo>
                      <a:pt x="323" y="30"/>
                    </a:lnTo>
                    <a:lnTo>
                      <a:pt x="319" y="37"/>
                    </a:lnTo>
                    <a:lnTo>
                      <a:pt x="310" y="43"/>
                    </a:lnTo>
                    <a:lnTo>
                      <a:pt x="295" y="48"/>
                    </a:lnTo>
                    <a:lnTo>
                      <a:pt x="276" y="53"/>
                    </a:lnTo>
                    <a:lnTo>
                      <a:pt x="253" y="57"/>
                    </a:lnTo>
                    <a:lnTo>
                      <a:pt x="225" y="60"/>
                    </a:lnTo>
                    <a:lnTo>
                      <a:pt x="195" y="62"/>
                    </a:lnTo>
                    <a:lnTo>
                      <a:pt x="163" y="63"/>
                    </a:lnTo>
                    <a:lnTo>
                      <a:pt x="129" y="62"/>
                    </a:lnTo>
                    <a:lnTo>
                      <a:pt x="100" y="61"/>
                    </a:lnTo>
                    <a:lnTo>
                      <a:pt x="72" y="58"/>
                    </a:lnTo>
                    <a:lnTo>
                      <a:pt x="48" y="54"/>
                    </a:lnTo>
                    <a:lnTo>
                      <a:pt x="28" y="50"/>
                    </a:lnTo>
                    <a:lnTo>
                      <a:pt x="12" y="45"/>
                    </a:lnTo>
                    <a:lnTo>
                      <a:pt x="3" y="40"/>
                    </a:lnTo>
                    <a:lnTo>
                      <a:pt x="0" y="33"/>
                    </a:lnTo>
                    <a:lnTo>
                      <a:pt x="1" y="27"/>
                    </a:lnTo>
                    <a:lnTo>
                      <a:pt x="10" y="21"/>
                    </a:lnTo>
                    <a:lnTo>
                      <a:pt x="25" y="15"/>
                    </a:lnTo>
                    <a:lnTo>
                      <a:pt x="46" y="10"/>
                    </a:lnTo>
                    <a:lnTo>
                      <a:pt x="69" y="6"/>
                    </a:lnTo>
                    <a:lnTo>
                      <a:pt x="95" y="3"/>
                    </a:lnTo>
                    <a:lnTo>
                      <a:pt x="126" y="1"/>
                    </a:lnTo>
                    <a:lnTo>
                      <a:pt x="159" y="0"/>
                    </a:lnTo>
                  </a:path>
                </a:pathLst>
              </a:custGeom>
              <a:solidFill>
                <a:srgbClr val="CCECF4"/>
              </a:solidFill>
              <a:ln w="12700" cap="rnd">
                <a:noFill/>
                <a:round/>
                <a:headEnd/>
                <a:tailEnd/>
              </a:ln>
            </p:spPr>
            <p:txBody>
              <a:bodyPr/>
              <a:lstStyle/>
              <a:p>
                <a:endParaRPr lang="en-US"/>
              </a:p>
            </p:txBody>
          </p:sp>
          <p:sp>
            <p:nvSpPr>
              <p:cNvPr id="37339" name="Freeform 304"/>
              <p:cNvSpPr>
                <a:spLocks/>
              </p:cNvSpPr>
              <p:nvPr/>
            </p:nvSpPr>
            <p:spPr bwMode="auto">
              <a:xfrm>
                <a:off x="1961" y="1448"/>
                <a:ext cx="19" cy="57"/>
              </a:xfrm>
              <a:custGeom>
                <a:avLst/>
                <a:gdLst>
                  <a:gd name="T0" fmla="*/ 0 w 19"/>
                  <a:gd name="T1" fmla="*/ 56 h 57"/>
                  <a:gd name="T2" fmla="*/ 3 w 19"/>
                  <a:gd name="T3" fmla="*/ 54 h 57"/>
                  <a:gd name="T4" fmla="*/ 6 w 19"/>
                  <a:gd name="T5" fmla="*/ 50 h 57"/>
                  <a:gd name="T6" fmla="*/ 11 w 19"/>
                  <a:gd name="T7" fmla="*/ 43 h 57"/>
                  <a:gd name="T8" fmla="*/ 17 w 19"/>
                  <a:gd name="T9" fmla="*/ 34 h 57"/>
                  <a:gd name="T10" fmla="*/ 18 w 19"/>
                  <a:gd name="T11" fmla="*/ 25 h 57"/>
                  <a:gd name="T12" fmla="*/ 18 w 19"/>
                  <a:gd name="T13" fmla="*/ 15 h 57"/>
                  <a:gd name="T14" fmla="*/ 14 w 19"/>
                  <a:gd name="T15" fmla="*/ 7 h 57"/>
                  <a:gd name="T16" fmla="*/ 5 w 19"/>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7"/>
                  <a:gd name="T29" fmla="*/ 19 w 19"/>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7">
                    <a:moveTo>
                      <a:pt x="0" y="56"/>
                    </a:moveTo>
                    <a:lnTo>
                      <a:pt x="3" y="54"/>
                    </a:lnTo>
                    <a:lnTo>
                      <a:pt x="6" y="50"/>
                    </a:lnTo>
                    <a:lnTo>
                      <a:pt x="11" y="43"/>
                    </a:lnTo>
                    <a:lnTo>
                      <a:pt x="17" y="34"/>
                    </a:lnTo>
                    <a:lnTo>
                      <a:pt x="18" y="25"/>
                    </a:lnTo>
                    <a:lnTo>
                      <a:pt x="18" y="15"/>
                    </a:lnTo>
                    <a:lnTo>
                      <a:pt x="14" y="7"/>
                    </a:lnTo>
                    <a:lnTo>
                      <a:pt x="5" y="0"/>
                    </a:lnTo>
                  </a:path>
                </a:pathLst>
              </a:custGeom>
              <a:noFill/>
              <a:ln w="25400" cap="rnd">
                <a:solidFill>
                  <a:srgbClr val="B3E2EE"/>
                </a:solidFill>
                <a:round/>
                <a:headEnd/>
                <a:tailEnd/>
              </a:ln>
            </p:spPr>
            <p:txBody>
              <a:bodyPr/>
              <a:lstStyle/>
              <a:p>
                <a:endParaRPr lang="en-US"/>
              </a:p>
            </p:txBody>
          </p:sp>
          <p:sp>
            <p:nvSpPr>
              <p:cNvPr id="37340" name="Line 305"/>
              <p:cNvSpPr>
                <a:spLocks noChangeShapeType="1"/>
              </p:cNvSpPr>
              <p:nvPr/>
            </p:nvSpPr>
            <p:spPr bwMode="auto">
              <a:xfrm>
                <a:off x="1949" y="1504"/>
                <a:ext cx="24" cy="2"/>
              </a:xfrm>
              <a:prstGeom prst="line">
                <a:avLst/>
              </a:prstGeom>
              <a:noFill/>
              <a:ln w="12700">
                <a:noFill/>
                <a:round/>
                <a:headEnd/>
                <a:tailEnd/>
              </a:ln>
            </p:spPr>
            <p:txBody>
              <a:bodyPr wrap="none" anchor="ctr"/>
              <a:lstStyle/>
              <a:p>
                <a:endParaRPr lang="en-GB"/>
              </a:p>
            </p:txBody>
          </p:sp>
          <p:sp>
            <p:nvSpPr>
              <p:cNvPr id="37341" name="Line 306"/>
              <p:cNvSpPr>
                <a:spLocks noChangeShapeType="1"/>
              </p:cNvSpPr>
              <p:nvPr/>
            </p:nvSpPr>
            <p:spPr bwMode="auto">
              <a:xfrm flipH="1">
                <a:off x="1951" y="1447"/>
                <a:ext cx="25" cy="3"/>
              </a:xfrm>
              <a:prstGeom prst="line">
                <a:avLst/>
              </a:prstGeom>
              <a:noFill/>
              <a:ln w="12700">
                <a:noFill/>
                <a:round/>
                <a:headEnd/>
                <a:tailEnd/>
              </a:ln>
            </p:spPr>
            <p:txBody>
              <a:bodyPr wrap="none" anchor="ctr"/>
              <a:lstStyle/>
              <a:p>
                <a:endParaRPr lang="en-GB"/>
              </a:p>
            </p:txBody>
          </p:sp>
          <p:sp>
            <p:nvSpPr>
              <p:cNvPr id="37342" name="Freeform 307"/>
              <p:cNvSpPr>
                <a:spLocks/>
              </p:cNvSpPr>
              <p:nvPr/>
            </p:nvSpPr>
            <p:spPr bwMode="auto">
              <a:xfrm>
                <a:off x="1906" y="1398"/>
                <a:ext cx="60" cy="51"/>
              </a:xfrm>
              <a:custGeom>
                <a:avLst/>
                <a:gdLst>
                  <a:gd name="T0" fmla="*/ 59 w 60"/>
                  <a:gd name="T1" fmla="*/ 50 h 51"/>
                  <a:gd name="T2" fmla="*/ 45 w 60"/>
                  <a:gd name="T3" fmla="*/ 43 h 51"/>
                  <a:gd name="T4" fmla="*/ 33 w 60"/>
                  <a:gd name="T5" fmla="*/ 36 h 51"/>
                  <a:gd name="T6" fmla="*/ 24 w 60"/>
                  <a:gd name="T7" fmla="*/ 27 h 51"/>
                  <a:gd name="T8" fmla="*/ 15 w 60"/>
                  <a:gd name="T9" fmla="*/ 19 h 51"/>
                  <a:gd name="T10" fmla="*/ 9 w 60"/>
                  <a:gd name="T11" fmla="*/ 11 h 51"/>
                  <a:gd name="T12" fmla="*/ 5 w 60"/>
                  <a:gd name="T13" fmla="*/ 5 h 51"/>
                  <a:gd name="T14" fmla="*/ 2 w 60"/>
                  <a:gd name="T15" fmla="*/ 1 h 51"/>
                  <a:gd name="T16" fmla="*/ 0 w 60"/>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51"/>
                  <a:gd name="T29" fmla="*/ 60 w 60"/>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51">
                    <a:moveTo>
                      <a:pt x="59" y="50"/>
                    </a:moveTo>
                    <a:lnTo>
                      <a:pt x="45" y="43"/>
                    </a:lnTo>
                    <a:lnTo>
                      <a:pt x="33" y="36"/>
                    </a:lnTo>
                    <a:lnTo>
                      <a:pt x="24" y="27"/>
                    </a:lnTo>
                    <a:lnTo>
                      <a:pt x="15" y="19"/>
                    </a:lnTo>
                    <a:lnTo>
                      <a:pt x="9" y="11"/>
                    </a:lnTo>
                    <a:lnTo>
                      <a:pt x="5" y="5"/>
                    </a:lnTo>
                    <a:lnTo>
                      <a:pt x="2" y="1"/>
                    </a:lnTo>
                    <a:lnTo>
                      <a:pt x="0" y="0"/>
                    </a:lnTo>
                  </a:path>
                </a:pathLst>
              </a:custGeom>
              <a:noFill/>
              <a:ln w="25400" cap="rnd">
                <a:solidFill>
                  <a:srgbClr val="B3E2EE"/>
                </a:solidFill>
                <a:round/>
                <a:headEnd/>
                <a:tailEnd/>
              </a:ln>
            </p:spPr>
            <p:txBody>
              <a:bodyPr/>
              <a:lstStyle/>
              <a:p>
                <a:endParaRPr lang="en-US"/>
              </a:p>
            </p:txBody>
          </p:sp>
          <p:sp>
            <p:nvSpPr>
              <p:cNvPr id="37343" name="Line 308"/>
              <p:cNvSpPr>
                <a:spLocks noChangeShapeType="1"/>
              </p:cNvSpPr>
              <p:nvPr/>
            </p:nvSpPr>
            <p:spPr bwMode="auto">
              <a:xfrm flipV="1">
                <a:off x="1952" y="1444"/>
                <a:ext cx="21" cy="8"/>
              </a:xfrm>
              <a:prstGeom prst="line">
                <a:avLst/>
              </a:prstGeom>
              <a:noFill/>
              <a:ln w="12700">
                <a:noFill/>
                <a:round/>
                <a:headEnd/>
                <a:tailEnd/>
              </a:ln>
            </p:spPr>
            <p:txBody>
              <a:bodyPr wrap="none" anchor="ctr"/>
              <a:lstStyle/>
              <a:p>
                <a:endParaRPr lang="en-GB"/>
              </a:p>
            </p:txBody>
          </p:sp>
          <p:sp>
            <p:nvSpPr>
              <p:cNvPr id="37344" name="Line 309"/>
              <p:cNvSpPr>
                <a:spLocks noChangeShapeType="1"/>
              </p:cNvSpPr>
              <p:nvPr/>
            </p:nvSpPr>
            <p:spPr bwMode="auto">
              <a:xfrm flipH="1">
                <a:off x="1894" y="1398"/>
                <a:ext cx="25" cy="1"/>
              </a:xfrm>
              <a:prstGeom prst="line">
                <a:avLst/>
              </a:prstGeom>
              <a:noFill/>
              <a:ln w="12700">
                <a:noFill/>
                <a:round/>
                <a:headEnd/>
                <a:tailEnd/>
              </a:ln>
            </p:spPr>
            <p:txBody>
              <a:bodyPr wrap="none" anchor="ctr"/>
              <a:lstStyle/>
              <a:p>
                <a:endParaRPr lang="en-GB"/>
              </a:p>
            </p:txBody>
          </p:sp>
          <p:sp>
            <p:nvSpPr>
              <p:cNvPr id="37345" name="Freeform 310"/>
              <p:cNvSpPr>
                <a:spLocks/>
              </p:cNvSpPr>
              <p:nvPr/>
            </p:nvSpPr>
            <p:spPr bwMode="auto">
              <a:xfrm>
                <a:off x="2026" y="1470"/>
                <a:ext cx="22" cy="32"/>
              </a:xfrm>
              <a:custGeom>
                <a:avLst/>
                <a:gdLst>
                  <a:gd name="T0" fmla="*/ 21 w 22"/>
                  <a:gd name="T1" fmla="*/ 31 h 32"/>
                  <a:gd name="T2" fmla="*/ 18 w 22"/>
                  <a:gd name="T3" fmla="*/ 28 h 32"/>
                  <a:gd name="T4" fmla="*/ 17 w 22"/>
                  <a:gd name="T5" fmla="*/ 26 h 32"/>
                  <a:gd name="T6" fmla="*/ 14 w 22"/>
                  <a:gd name="T7" fmla="*/ 23 h 32"/>
                  <a:gd name="T8" fmla="*/ 11 w 22"/>
                  <a:gd name="T9" fmla="*/ 20 h 32"/>
                  <a:gd name="T10" fmla="*/ 8 w 22"/>
                  <a:gd name="T11" fmla="*/ 16 h 32"/>
                  <a:gd name="T12" fmla="*/ 4 w 22"/>
                  <a:gd name="T13" fmla="*/ 12 h 32"/>
                  <a:gd name="T14" fmla="*/ 1 w 22"/>
                  <a:gd name="T15" fmla="*/ 7 h 32"/>
                  <a:gd name="T16" fmla="*/ 0 w 22"/>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2"/>
                  <a:gd name="T29" fmla="*/ 22 w 2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2">
                    <a:moveTo>
                      <a:pt x="21" y="31"/>
                    </a:moveTo>
                    <a:lnTo>
                      <a:pt x="18" y="28"/>
                    </a:lnTo>
                    <a:lnTo>
                      <a:pt x="17" y="26"/>
                    </a:lnTo>
                    <a:lnTo>
                      <a:pt x="14" y="23"/>
                    </a:lnTo>
                    <a:lnTo>
                      <a:pt x="11" y="20"/>
                    </a:lnTo>
                    <a:lnTo>
                      <a:pt x="8" y="16"/>
                    </a:lnTo>
                    <a:lnTo>
                      <a:pt x="4" y="12"/>
                    </a:lnTo>
                    <a:lnTo>
                      <a:pt x="1" y="7"/>
                    </a:lnTo>
                    <a:lnTo>
                      <a:pt x="0" y="0"/>
                    </a:lnTo>
                  </a:path>
                </a:pathLst>
              </a:custGeom>
              <a:noFill/>
              <a:ln w="25400" cap="rnd">
                <a:solidFill>
                  <a:srgbClr val="B3E2EE"/>
                </a:solidFill>
                <a:round/>
                <a:headEnd/>
                <a:tailEnd/>
              </a:ln>
            </p:spPr>
            <p:txBody>
              <a:bodyPr/>
              <a:lstStyle/>
              <a:p>
                <a:endParaRPr lang="en-US"/>
              </a:p>
            </p:txBody>
          </p:sp>
          <p:sp>
            <p:nvSpPr>
              <p:cNvPr id="37346" name="Line 311"/>
              <p:cNvSpPr>
                <a:spLocks noChangeShapeType="1"/>
              </p:cNvSpPr>
              <p:nvPr/>
            </p:nvSpPr>
            <p:spPr bwMode="auto">
              <a:xfrm flipV="1">
                <a:off x="2035" y="1497"/>
                <a:ext cx="25" cy="4"/>
              </a:xfrm>
              <a:prstGeom prst="line">
                <a:avLst/>
              </a:prstGeom>
              <a:noFill/>
              <a:ln w="12700">
                <a:noFill/>
                <a:round/>
                <a:headEnd/>
                <a:tailEnd/>
              </a:ln>
            </p:spPr>
            <p:txBody>
              <a:bodyPr wrap="none" anchor="ctr"/>
              <a:lstStyle/>
              <a:p>
                <a:endParaRPr lang="en-GB"/>
              </a:p>
            </p:txBody>
          </p:sp>
          <p:sp>
            <p:nvSpPr>
              <p:cNvPr id="37347" name="Line 312"/>
              <p:cNvSpPr>
                <a:spLocks noChangeShapeType="1"/>
              </p:cNvSpPr>
              <p:nvPr/>
            </p:nvSpPr>
            <p:spPr bwMode="auto">
              <a:xfrm flipH="1">
                <a:off x="2011" y="1470"/>
                <a:ext cx="24" cy="0"/>
              </a:xfrm>
              <a:prstGeom prst="line">
                <a:avLst/>
              </a:prstGeom>
              <a:noFill/>
              <a:ln w="12700">
                <a:noFill/>
                <a:round/>
                <a:headEnd/>
                <a:tailEnd/>
              </a:ln>
            </p:spPr>
            <p:txBody>
              <a:bodyPr wrap="none" anchor="ctr"/>
              <a:lstStyle/>
              <a:p>
                <a:endParaRPr lang="en-GB"/>
              </a:p>
            </p:txBody>
          </p:sp>
          <p:sp>
            <p:nvSpPr>
              <p:cNvPr id="37348" name="Freeform 313"/>
              <p:cNvSpPr>
                <a:spLocks/>
              </p:cNvSpPr>
              <p:nvPr/>
            </p:nvSpPr>
            <p:spPr bwMode="auto">
              <a:xfrm>
                <a:off x="1998" y="1401"/>
                <a:ext cx="29" cy="70"/>
              </a:xfrm>
              <a:custGeom>
                <a:avLst/>
                <a:gdLst>
                  <a:gd name="T0" fmla="*/ 28 w 29"/>
                  <a:gd name="T1" fmla="*/ 69 h 70"/>
                  <a:gd name="T2" fmla="*/ 25 w 29"/>
                  <a:gd name="T3" fmla="*/ 61 h 70"/>
                  <a:gd name="T4" fmla="*/ 23 w 29"/>
                  <a:gd name="T5" fmla="*/ 52 h 70"/>
                  <a:gd name="T6" fmla="*/ 18 w 29"/>
                  <a:gd name="T7" fmla="*/ 43 h 70"/>
                  <a:gd name="T8" fmla="*/ 14 w 29"/>
                  <a:gd name="T9" fmla="*/ 33 h 70"/>
                  <a:gd name="T10" fmla="*/ 11 w 29"/>
                  <a:gd name="T11" fmla="*/ 24 h 70"/>
                  <a:gd name="T12" fmla="*/ 7 w 29"/>
                  <a:gd name="T13" fmla="*/ 15 h 70"/>
                  <a:gd name="T14" fmla="*/ 4 w 29"/>
                  <a:gd name="T15" fmla="*/ 7 h 70"/>
                  <a:gd name="T16" fmla="*/ 0 w 29"/>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0"/>
                  <a:gd name="T29" fmla="*/ 29 w 29"/>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0">
                    <a:moveTo>
                      <a:pt x="28" y="69"/>
                    </a:moveTo>
                    <a:lnTo>
                      <a:pt x="25" y="61"/>
                    </a:lnTo>
                    <a:lnTo>
                      <a:pt x="23" y="52"/>
                    </a:lnTo>
                    <a:lnTo>
                      <a:pt x="18" y="43"/>
                    </a:lnTo>
                    <a:lnTo>
                      <a:pt x="14" y="33"/>
                    </a:lnTo>
                    <a:lnTo>
                      <a:pt x="11" y="24"/>
                    </a:lnTo>
                    <a:lnTo>
                      <a:pt x="7" y="15"/>
                    </a:lnTo>
                    <a:lnTo>
                      <a:pt x="4" y="7"/>
                    </a:lnTo>
                    <a:lnTo>
                      <a:pt x="0" y="0"/>
                    </a:lnTo>
                  </a:path>
                </a:pathLst>
              </a:custGeom>
              <a:noFill/>
              <a:ln w="25400" cap="rnd">
                <a:solidFill>
                  <a:srgbClr val="B3E2EE"/>
                </a:solidFill>
                <a:round/>
                <a:headEnd/>
                <a:tailEnd/>
              </a:ln>
            </p:spPr>
            <p:txBody>
              <a:bodyPr/>
              <a:lstStyle/>
              <a:p>
                <a:endParaRPr lang="en-US"/>
              </a:p>
            </p:txBody>
          </p:sp>
          <p:sp>
            <p:nvSpPr>
              <p:cNvPr id="37349" name="Line 314"/>
              <p:cNvSpPr>
                <a:spLocks noChangeShapeType="1"/>
              </p:cNvSpPr>
              <p:nvPr/>
            </p:nvSpPr>
            <p:spPr bwMode="auto">
              <a:xfrm>
                <a:off x="2011" y="1470"/>
                <a:ext cx="24" cy="0"/>
              </a:xfrm>
              <a:prstGeom prst="line">
                <a:avLst/>
              </a:prstGeom>
              <a:noFill/>
              <a:ln w="12700">
                <a:noFill/>
                <a:round/>
                <a:headEnd/>
                <a:tailEnd/>
              </a:ln>
            </p:spPr>
            <p:txBody>
              <a:bodyPr wrap="none" anchor="ctr"/>
              <a:lstStyle/>
              <a:p>
                <a:endParaRPr lang="en-GB"/>
              </a:p>
            </p:txBody>
          </p:sp>
          <p:sp>
            <p:nvSpPr>
              <p:cNvPr id="37350" name="Line 315"/>
              <p:cNvSpPr>
                <a:spLocks noChangeShapeType="1"/>
              </p:cNvSpPr>
              <p:nvPr/>
            </p:nvSpPr>
            <p:spPr bwMode="auto">
              <a:xfrm flipH="1">
                <a:off x="1987" y="1401"/>
                <a:ext cx="25" cy="0"/>
              </a:xfrm>
              <a:prstGeom prst="line">
                <a:avLst/>
              </a:prstGeom>
              <a:noFill/>
              <a:ln w="12700">
                <a:noFill/>
                <a:round/>
                <a:headEnd/>
                <a:tailEnd/>
              </a:ln>
            </p:spPr>
            <p:txBody>
              <a:bodyPr wrap="none" anchor="ctr"/>
              <a:lstStyle/>
              <a:p>
                <a:endParaRPr lang="en-GB"/>
              </a:p>
            </p:txBody>
          </p:sp>
          <p:sp>
            <p:nvSpPr>
              <p:cNvPr id="37351" name="Freeform 316"/>
              <p:cNvSpPr>
                <a:spLocks/>
              </p:cNvSpPr>
              <p:nvPr/>
            </p:nvSpPr>
            <p:spPr bwMode="auto">
              <a:xfrm>
                <a:off x="1874" y="1488"/>
                <a:ext cx="323" cy="66"/>
              </a:xfrm>
              <a:custGeom>
                <a:avLst/>
                <a:gdLst>
                  <a:gd name="T0" fmla="*/ 160 w 323"/>
                  <a:gd name="T1" fmla="*/ 0 h 66"/>
                  <a:gd name="T2" fmla="*/ 192 w 323"/>
                  <a:gd name="T3" fmla="*/ 0 h 66"/>
                  <a:gd name="T4" fmla="*/ 221 w 323"/>
                  <a:gd name="T5" fmla="*/ 2 h 66"/>
                  <a:gd name="T6" fmla="*/ 250 w 323"/>
                  <a:gd name="T7" fmla="*/ 4 h 66"/>
                  <a:gd name="T8" fmla="*/ 274 w 323"/>
                  <a:gd name="T9" fmla="*/ 8 h 66"/>
                  <a:gd name="T10" fmla="*/ 294 w 323"/>
                  <a:gd name="T11" fmla="*/ 13 h 66"/>
                  <a:gd name="T12" fmla="*/ 309 w 323"/>
                  <a:gd name="T13" fmla="*/ 18 h 66"/>
                  <a:gd name="T14" fmla="*/ 319 w 323"/>
                  <a:gd name="T15" fmla="*/ 24 h 66"/>
                  <a:gd name="T16" fmla="*/ 322 w 323"/>
                  <a:gd name="T17" fmla="*/ 31 h 66"/>
                  <a:gd name="T18" fmla="*/ 319 w 323"/>
                  <a:gd name="T19" fmla="*/ 38 h 66"/>
                  <a:gd name="T20" fmla="*/ 310 w 323"/>
                  <a:gd name="T21" fmla="*/ 44 h 66"/>
                  <a:gd name="T22" fmla="*/ 296 w 323"/>
                  <a:gd name="T23" fmla="*/ 49 h 66"/>
                  <a:gd name="T24" fmla="*/ 277 w 323"/>
                  <a:gd name="T25" fmla="*/ 54 h 66"/>
                  <a:gd name="T26" fmla="*/ 253 w 323"/>
                  <a:gd name="T27" fmla="*/ 59 h 66"/>
                  <a:gd name="T28" fmla="*/ 225 w 323"/>
                  <a:gd name="T29" fmla="*/ 62 h 66"/>
                  <a:gd name="T30" fmla="*/ 196 w 323"/>
                  <a:gd name="T31" fmla="*/ 64 h 66"/>
                  <a:gd name="T32" fmla="*/ 162 w 323"/>
                  <a:gd name="T33" fmla="*/ 65 h 66"/>
                  <a:gd name="T34" fmla="*/ 130 w 323"/>
                  <a:gd name="T35" fmla="*/ 64 h 66"/>
                  <a:gd name="T36" fmla="*/ 100 w 323"/>
                  <a:gd name="T37" fmla="*/ 63 h 66"/>
                  <a:gd name="T38" fmla="*/ 73 w 323"/>
                  <a:gd name="T39" fmla="*/ 60 h 66"/>
                  <a:gd name="T40" fmla="*/ 48 w 323"/>
                  <a:gd name="T41" fmla="*/ 57 h 66"/>
                  <a:gd name="T42" fmla="*/ 28 w 323"/>
                  <a:gd name="T43" fmla="*/ 52 h 66"/>
                  <a:gd name="T44" fmla="*/ 13 w 323"/>
                  <a:gd name="T45" fmla="*/ 46 h 66"/>
                  <a:gd name="T46" fmla="*/ 3 w 323"/>
                  <a:gd name="T47" fmla="*/ 41 h 66"/>
                  <a:gd name="T48" fmla="*/ 0 w 323"/>
                  <a:gd name="T49" fmla="*/ 34 h 66"/>
                  <a:gd name="T50" fmla="*/ 3 w 323"/>
                  <a:gd name="T51" fmla="*/ 27 h 66"/>
                  <a:gd name="T52" fmla="*/ 12 w 323"/>
                  <a:gd name="T53" fmla="*/ 21 h 66"/>
                  <a:gd name="T54" fmla="*/ 26 w 323"/>
                  <a:gd name="T55" fmla="*/ 16 h 66"/>
                  <a:gd name="T56" fmla="*/ 45 w 323"/>
                  <a:gd name="T57" fmla="*/ 10 h 66"/>
                  <a:gd name="T58" fmla="*/ 69 w 323"/>
                  <a:gd name="T59" fmla="*/ 6 h 66"/>
                  <a:gd name="T60" fmla="*/ 97 w 323"/>
                  <a:gd name="T61" fmla="*/ 3 h 66"/>
                  <a:gd name="T62" fmla="*/ 126 w 323"/>
                  <a:gd name="T63" fmla="*/ 1 h 66"/>
                  <a:gd name="T64" fmla="*/ 160 w 323"/>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66"/>
                  <a:gd name="T101" fmla="*/ 323 w 323"/>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66">
                    <a:moveTo>
                      <a:pt x="160" y="0"/>
                    </a:moveTo>
                    <a:lnTo>
                      <a:pt x="192" y="0"/>
                    </a:lnTo>
                    <a:lnTo>
                      <a:pt x="221" y="2"/>
                    </a:lnTo>
                    <a:lnTo>
                      <a:pt x="250" y="4"/>
                    </a:lnTo>
                    <a:lnTo>
                      <a:pt x="274" y="8"/>
                    </a:lnTo>
                    <a:lnTo>
                      <a:pt x="294" y="13"/>
                    </a:lnTo>
                    <a:lnTo>
                      <a:pt x="309" y="18"/>
                    </a:lnTo>
                    <a:lnTo>
                      <a:pt x="319" y="24"/>
                    </a:lnTo>
                    <a:lnTo>
                      <a:pt x="322" y="31"/>
                    </a:lnTo>
                    <a:lnTo>
                      <a:pt x="319" y="38"/>
                    </a:lnTo>
                    <a:lnTo>
                      <a:pt x="310" y="44"/>
                    </a:lnTo>
                    <a:lnTo>
                      <a:pt x="296" y="49"/>
                    </a:lnTo>
                    <a:lnTo>
                      <a:pt x="277" y="54"/>
                    </a:lnTo>
                    <a:lnTo>
                      <a:pt x="253" y="59"/>
                    </a:lnTo>
                    <a:lnTo>
                      <a:pt x="225" y="62"/>
                    </a:lnTo>
                    <a:lnTo>
                      <a:pt x="196" y="64"/>
                    </a:lnTo>
                    <a:lnTo>
                      <a:pt x="162" y="65"/>
                    </a:lnTo>
                    <a:lnTo>
                      <a:pt x="130" y="64"/>
                    </a:lnTo>
                    <a:lnTo>
                      <a:pt x="100" y="63"/>
                    </a:lnTo>
                    <a:lnTo>
                      <a:pt x="73" y="60"/>
                    </a:lnTo>
                    <a:lnTo>
                      <a:pt x="48" y="57"/>
                    </a:lnTo>
                    <a:lnTo>
                      <a:pt x="28" y="52"/>
                    </a:lnTo>
                    <a:lnTo>
                      <a:pt x="13" y="46"/>
                    </a:lnTo>
                    <a:lnTo>
                      <a:pt x="3" y="41"/>
                    </a:lnTo>
                    <a:lnTo>
                      <a:pt x="0" y="34"/>
                    </a:lnTo>
                    <a:lnTo>
                      <a:pt x="3" y="27"/>
                    </a:lnTo>
                    <a:lnTo>
                      <a:pt x="12" y="21"/>
                    </a:lnTo>
                    <a:lnTo>
                      <a:pt x="26" y="16"/>
                    </a:lnTo>
                    <a:lnTo>
                      <a:pt x="45" y="10"/>
                    </a:lnTo>
                    <a:lnTo>
                      <a:pt x="69" y="6"/>
                    </a:lnTo>
                    <a:lnTo>
                      <a:pt x="97" y="3"/>
                    </a:lnTo>
                    <a:lnTo>
                      <a:pt x="126" y="1"/>
                    </a:lnTo>
                    <a:lnTo>
                      <a:pt x="160" y="0"/>
                    </a:lnTo>
                  </a:path>
                </a:pathLst>
              </a:custGeom>
              <a:solidFill>
                <a:srgbClr val="CCECF4"/>
              </a:solidFill>
              <a:ln w="12700" cap="rnd">
                <a:noFill/>
                <a:round/>
                <a:headEnd/>
                <a:tailEnd/>
              </a:ln>
            </p:spPr>
            <p:txBody>
              <a:bodyPr/>
              <a:lstStyle/>
              <a:p>
                <a:endParaRPr lang="en-US"/>
              </a:p>
            </p:txBody>
          </p:sp>
          <p:sp>
            <p:nvSpPr>
              <p:cNvPr id="37352" name="Freeform 317"/>
              <p:cNvSpPr>
                <a:spLocks/>
              </p:cNvSpPr>
              <p:nvPr/>
            </p:nvSpPr>
            <p:spPr bwMode="auto">
              <a:xfrm>
                <a:off x="2600" y="1366"/>
                <a:ext cx="25" cy="56"/>
              </a:xfrm>
              <a:custGeom>
                <a:avLst/>
                <a:gdLst>
                  <a:gd name="T0" fmla="*/ 0 w 25"/>
                  <a:gd name="T1" fmla="*/ 0 h 56"/>
                  <a:gd name="T2" fmla="*/ 2 w 25"/>
                  <a:gd name="T3" fmla="*/ 2 h 56"/>
                  <a:gd name="T4" fmla="*/ 6 w 25"/>
                  <a:gd name="T5" fmla="*/ 7 h 56"/>
                  <a:gd name="T6" fmla="*/ 13 w 25"/>
                  <a:gd name="T7" fmla="*/ 13 h 56"/>
                  <a:gd name="T8" fmla="*/ 19 w 25"/>
                  <a:gd name="T9" fmla="*/ 22 h 56"/>
                  <a:gd name="T10" fmla="*/ 22 w 25"/>
                  <a:gd name="T11" fmla="*/ 31 h 56"/>
                  <a:gd name="T12" fmla="*/ 24 w 25"/>
                  <a:gd name="T13" fmla="*/ 40 h 56"/>
                  <a:gd name="T14" fmla="*/ 21 w 25"/>
                  <a:gd name="T15" fmla="*/ 48 h 56"/>
                  <a:gd name="T16" fmla="*/ 10 w 25"/>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56"/>
                  <a:gd name="T29" fmla="*/ 25 w 25"/>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56">
                    <a:moveTo>
                      <a:pt x="0" y="0"/>
                    </a:moveTo>
                    <a:lnTo>
                      <a:pt x="2" y="2"/>
                    </a:lnTo>
                    <a:lnTo>
                      <a:pt x="6" y="7"/>
                    </a:lnTo>
                    <a:lnTo>
                      <a:pt x="13" y="13"/>
                    </a:lnTo>
                    <a:lnTo>
                      <a:pt x="19" y="22"/>
                    </a:lnTo>
                    <a:lnTo>
                      <a:pt x="22" y="31"/>
                    </a:lnTo>
                    <a:lnTo>
                      <a:pt x="24" y="40"/>
                    </a:lnTo>
                    <a:lnTo>
                      <a:pt x="21" y="48"/>
                    </a:lnTo>
                    <a:lnTo>
                      <a:pt x="10" y="55"/>
                    </a:lnTo>
                  </a:path>
                </a:pathLst>
              </a:custGeom>
              <a:noFill/>
              <a:ln w="25400" cap="rnd">
                <a:solidFill>
                  <a:srgbClr val="B3E2EE"/>
                </a:solidFill>
                <a:round/>
                <a:headEnd/>
                <a:tailEnd/>
              </a:ln>
            </p:spPr>
            <p:txBody>
              <a:bodyPr/>
              <a:lstStyle/>
              <a:p>
                <a:endParaRPr lang="en-US"/>
              </a:p>
            </p:txBody>
          </p:sp>
          <p:sp>
            <p:nvSpPr>
              <p:cNvPr id="37353" name="Line 318"/>
              <p:cNvSpPr>
                <a:spLocks noChangeShapeType="1"/>
              </p:cNvSpPr>
              <p:nvPr/>
            </p:nvSpPr>
            <p:spPr bwMode="auto">
              <a:xfrm flipH="1">
                <a:off x="2590" y="1365"/>
                <a:ext cx="24" cy="4"/>
              </a:xfrm>
              <a:prstGeom prst="line">
                <a:avLst/>
              </a:prstGeom>
              <a:noFill/>
              <a:ln w="12700">
                <a:noFill/>
                <a:round/>
                <a:headEnd/>
                <a:tailEnd/>
              </a:ln>
            </p:spPr>
            <p:txBody>
              <a:bodyPr wrap="none" anchor="ctr"/>
              <a:lstStyle/>
              <a:p>
                <a:endParaRPr lang="en-GB"/>
              </a:p>
            </p:txBody>
          </p:sp>
          <p:sp>
            <p:nvSpPr>
              <p:cNvPr id="37354" name="Line 319"/>
              <p:cNvSpPr>
                <a:spLocks noChangeShapeType="1"/>
              </p:cNvSpPr>
              <p:nvPr/>
            </p:nvSpPr>
            <p:spPr bwMode="auto">
              <a:xfrm>
                <a:off x="2600" y="1419"/>
                <a:ext cx="22" cy="5"/>
              </a:xfrm>
              <a:prstGeom prst="line">
                <a:avLst/>
              </a:prstGeom>
              <a:noFill/>
              <a:ln w="12700">
                <a:noFill/>
                <a:round/>
                <a:headEnd/>
                <a:tailEnd/>
              </a:ln>
            </p:spPr>
            <p:txBody>
              <a:bodyPr wrap="none" anchor="ctr"/>
              <a:lstStyle/>
              <a:p>
                <a:endParaRPr lang="en-GB"/>
              </a:p>
            </p:txBody>
          </p:sp>
          <p:sp>
            <p:nvSpPr>
              <p:cNvPr id="37355" name="Freeform 320"/>
              <p:cNvSpPr>
                <a:spLocks/>
              </p:cNvSpPr>
              <p:nvPr/>
            </p:nvSpPr>
            <p:spPr bwMode="auto">
              <a:xfrm>
                <a:off x="2560" y="1421"/>
                <a:ext cx="51" cy="54"/>
              </a:xfrm>
              <a:custGeom>
                <a:avLst/>
                <a:gdLst>
                  <a:gd name="T0" fmla="*/ 50 w 51"/>
                  <a:gd name="T1" fmla="*/ 0 h 54"/>
                  <a:gd name="T2" fmla="*/ 38 w 51"/>
                  <a:gd name="T3" fmla="*/ 7 h 54"/>
                  <a:gd name="T4" fmla="*/ 28 w 51"/>
                  <a:gd name="T5" fmla="*/ 15 h 54"/>
                  <a:gd name="T6" fmla="*/ 21 w 51"/>
                  <a:gd name="T7" fmla="*/ 24 h 54"/>
                  <a:gd name="T8" fmla="*/ 13 w 51"/>
                  <a:gd name="T9" fmla="*/ 33 h 54"/>
                  <a:gd name="T10" fmla="*/ 7 w 51"/>
                  <a:gd name="T11" fmla="*/ 41 h 54"/>
                  <a:gd name="T12" fmla="*/ 3 w 51"/>
                  <a:gd name="T13" fmla="*/ 47 h 54"/>
                  <a:gd name="T14" fmla="*/ 1 w 51"/>
                  <a:gd name="T15" fmla="*/ 51 h 54"/>
                  <a:gd name="T16" fmla="*/ 0 w 51"/>
                  <a:gd name="T17" fmla="*/ 53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4"/>
                  <a:gd name="T29" fmla="*/ 51 w 51"/>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4">
                    <a:moveTo>
                      <a:pt x="50" y="0"/>
                    </a:moveTo>
                    <a:lnTo>
                      <a:pt x="38" y="7"/>
                    </a:lnTo>
                    <a:lnTo>
                      <a:pt x="28" y="15"/>
                    </a:lnTo>
                    <a:lnTo>
                      <a:pt x="21" y="24"/>
                    </a:lnTo>
                    <a:lnTo>
                      <a:pt x="13" y="33"/>
                    </a:lnTo>
                    <a:lnTo>
                      <a:pt x="7" y="41"/>
                    </a:lnTo>
                    <a:lnTo>
                      <a:pt x="3" y="47"/>
                    </a:lnTo>
                    <a:lnTo>
                      <a:pt x="1" y="51"/>
                    </a:lnTo>
                    <a:lnTo>
                      <a:pt x="0" y="53"/>
                    </a:lnTo>
                  </a:path>
                </a:pathLst>
              </a:custGeom>
              <a:noFill/>
              <a:ln w="25400" cap="rnd">
                <a:solidFill>
                  <a:srgbClr val="B3E2EE"/>
                </a:solidFill>
                <a:round/>
                <a:headEnd/>
                <a:tailEnd/>
              </a:ln>
            </p:spPr>
            <p:txBody>
              <a:bodyPr/>
              <a:lstStyle/>
              <a:p>
                <a:endParaRPr lang="en-US"/>
              </a:p>
            </p:txBody>
          </p:sp>
          <p:sp>
            <p:nvSpPr>
              <p:cNvPr id="37356" name="Line 321"/>
              <p:cNvSpPr>
                <a:spLocks noChangeShapeType="1"/>
              </p:cNvSpPr>
              <p:nvPr/>
            </p:nvSpPr>
            <p:spPr bwMode="auto">
              <a:xfrm flipH="1" flipV="1">
                <a:off x="2600" y="1419"/>
                <a:ext cx="21" cy="6"/>
              </a:xfrm>
              <a:prstGeom prst="line">
                <a:avLst/>
              </a:prstGeom>
              <a:noFill/>
              <a:ln w="12700">
                <a:noFill/>
                <a:round/>
                <a:headEnd/>
                <a:tailEnd/>
              </a:ln>
            </p:spPr>
            <p:txBody>
              <a:bodyPr wrap="none" anchor="ctr"/>
              <a:lstStyle/>
              <a:p>
                <a:endParaRPr lang="en-GB"/>
              </a:p>
            </p:txBody>
          </p:sp>
          <p:sp>
            <p:nvSpPr>
              <p:cNvPr id="37357" name="Line 322"/>
              <p:cNvSpPr>
                <a:spLocks noChangeShapeType="1"/>
              </p:cNvSpPr>
              <p:nvPr/>
            </p:nvSpPr>
            <p:spPr bwMode="auto">
              <a:xfrm>
                <a:off x="2547" y="1473"/>
                <a:ext cx="22" cy="2"/>
              </a:xfrm>
              <a:prstGeom prst="line">
                <a:avLst/>
              </a:prstGeom>
              <a:noFill/>
              <a:ln w="12700">
                <a:noFill/>
                <a:round/>
                <a:headEnd/>
                <a:tailEnd/>
              </a:ln>
            </p:spPr>
            <p:txBody>
              <a:bodyPr wrap="none" anchor="ctr"/>
              <a:lstStyle/>
              <a:p>
                <a:endParaRPr lang="en-GB"/>
              </a:p>
            </p:txBody>
          </p:sp>
          <p:sp>
            <p:nvSpPr>
              <p:cNvPr id="37358" name="Freeform 323"/>
              <p:cNvSpPr>
                <a:spLocks/>
              </p:cNvSpPr>
              <p:nvPr/>
            </p:nvSpPr>
            <p:spPr bwMode="auto">
              <a:xfrm>
                <a:off x="2670" y="1369"/>
                <a:ext cx="21" cy="32"/>
              </a:xfrm>
              <a:custGeom>
                <a:avLst/>
                <a:gdLst>
                  <a:gd name="T0" fmla="*/ 20 w 21"/>
                  <a:gd name="T1" fmla="*/ 0 h 32"/>
                  <a:gd name="T2" fmla="*/ 19 w 21"/>
                  <a:gd name="T3" fmla="*/ 3 h 32"/>
                  <a:gd name="T4" fmla="*/ 16 w 21"/>
                  <a:gd name="T5" fmla="*/ 5 h 32"/>
                  <a:gd name="T6" fmla="*/ 13 w 21"/>
                  <a:gd name="T7" fmla="*/ 8 h 32"/>
                  <a:gd name="T8" fmla="*/ 10 w 21"/>
                  <a:gd name="T9" fmla="*/ 11 h 32"/>
                  <a:gd name="T10" fmla="*/ 7 w 21"/>
                  <a:gd name="T11" fmla="*/ 14 h 32"/>
                  <a:gd name="T12" fmla="*/ 3 w 21"/>
                  <a:gd name="T13" fmla="*/ 18 h 32"/>
                  <a:gd name="T14" fmla="*/ 1 w 21"/>
                  <a:gd name="T15" fmla="*/ 24 h 32"/>
                  <a:gd name="T16" fmla="*/ 0 w 21"/>
                  <a:gd name="T17" fmla="*/ 3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32"/>
                  <a:gd name="T29" fmla="*/ 21 w 21"/>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32">
                    <a:moveTo>
                      <a:pt x="20" y="0"/>
                    </a:moveTo>
                    <a:lnTo>
                      <a:pt x="19" y="3"/>
                    </a:lnTo>
                    <a:lnTo>
                      <a:pt x="16" y="5"/>
                    </a:lnTo>
                    <a:lnTo>
                      <a:pt x="13" y="8"/>
                    </a:lnTo>
                    <a:lnTo>
                      <a:pt x="10" y="11"/>
                    </a:lnTo>
                    <a:lnTo>
                      <a:pt x="7" y="14"/>
                    </a:lnTo>
                    <a:lnTo>
                      <a:pt x="3" y="18"/>
                    </a:lnTo>
                    <a:lnTo>
                      <a:pt x="1" y="24"/>
                    </a:lnTo>
                    <a:lnTo>
                      <a:pt x="0" y="31"/>
                    </a:lnTo>
                  </a:path>
                </a:pathLst>
              </a:custGeom>
              <a:noFill/>
              <a:ln w="25400" cap="rnd">
                <a:solidFill>
                  <a:srgbClr val="B3E2EE"/>
                </a:solidFill>
                <a:round/>
                <a:headEnd/>
                <a:tailEnd/>
              </a:ln>
            </p:spPr>
            <p:txBody>
              <a:bodyPr/>
              <a:lstStyle/>
              <a:p>
                <a:endParaRPr lang="en-US"/>
              </a:p>
            </p:txBody>
          </p:sp>
          <p:sp>
            <p:nvSpPr>
              <p:cNvPr id="37359" name="Line 324"/>
              <p:cNvSpPr>
                <a:spLocks noChangeShapeType="1"/>
              </p:cNvSpPr>
              <p:nvPr/>
            </p:nvSpPr>
            <p:spPr bwMode="auto">
              <a:xfrm flipH="1" flipV="1">
                <a:off x="2677" y="1369"/>
                <a:ext cx="25" cy="1"/>
              </a:xfrm>
              <a:prstGeom prst="line">
                <a:avLst/>
              </a:prstGeom>
              <a:noFill/>
              <a:ln w="12700">
                <a:noFill/>
                <a:round/>
                <a:headEnd/>
                <a:tailEnd/>
              </a:ln>
            </p:spPr>
            <p:txBody>
              <a:bodyPr wrap="none" anchor="ctr"/>
              <a:lstStyle/>
              <a:p>
                <a:endParaRPr lang="en-GB"/>
              </a:p>
            </p:txBody>
          </p:sp>
          <p:sp>
            <p:nvSpPr>
              <p:cNvPr id="37360" name="Line 325"/>
              <p:cNvSpPr>
                <a:spLocks noChangeShapeType="1"/>
              </p:cNvSpPr>
              <p:nvPr/>
            </p:nvSpPr>
            <p:spPr bwMode="auto">
              <a:xfrm>
                <a:off x="2655" y="1399"/>
                <a:ext cx="27" cy="1"/>
              </a:xfrm>
              <a:prstGeom prst="line">
                <a:avLst/>
              </a:prstGeom>
              <a:noFill/>
              <a:ln w="12700">
                <a:noFill/>
                <a:round/>
                <a:headEnd/>
                <a:tailEnd/>
              </a:ln>
            </p:spPr>
            <p:txBody>
              <a:bodyPr wrap="none" anchor="ctr"/>
              <a:lstStyle/>
              <a:p>
                <a:endParaRPr lang="en-GB"/>
              </a:p>
            </p:txBody>
          </p:sp>
          <p:sp>
            <p:nvSpPr>
              <p:cNvPr id="37361" name="Freeform 326"/>
              <p:cNvSpPr>
                <a:spLocks/>
              </p:cNvSpPr>
              <p:nvPr/>
            </p:nvSpPr>
            <p:spPr bwMode="auto">
              <a:xfrm>
                <a:off x="2654" y="1400"/>
                <a:ext cx="17" cy="70"/>
              </a:xfrm>
              <a:custGeom>
                <a:avLst/>
                <a:gdLst>
                  <a:gd name="T0" fmla="*/ 16 w 17"/>
                  <a:gd name="T1" fmla="*/ 0 h 70"/>
                  <a:gd name="T2" fmla="*/ 14 w 17"/>
                  <a:gd name="T3" fmla="*/ 8 h 70"/>
                  <a:gd name="T4" fmla="*/ 13 w 17"/>
                  <a:gd name="T5" fmla="*/ 17 h 70"/>
                  <a:gd name="T6" fmla="*/ 11 w 17"/>
                  <a:gd name="T7" fmla="*/ 26 h 70"/>
                  <a:gd name="T8" fmla="*/ 8 w 17"/>
                  <a:gd name="T9" fmla="*/ 35 h 70"/>
                  <a:gd name="T10" fmla="*/ 5 w 17"/>
                  <a:gd name="T11" fmla="*/ 45 h 70"/>
                  <a:gd name="T12" fmla="*/ 3 w 17"/>
                  <a:gd name="T13" fmla="*/ 53 h 70"/>
                  <a:gd name="T14" fmla="*/ 2 w 17"/>
                  <a:gd name="T15" fmla="*/ 62 h 70"/>
                  <a:gd name="T16" fmla="*/ 0 w 17"/>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0"/>
                  <a:gd name="T29" fmla="*/ 17 w 17"/>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0">
                    <a:moveTo>
                      <a:pt x="16" y="0"/>
                    </a:moveTo>
                    <a:lnTo>
                      <a:pt x="14" y="8"/>
                    </a:lnTo>
                    <a:lnTo>
                      <a:pt x="13" y="17"/>
                    </a:lnTo>
                    <a:lnTo>
                      <a:pt x="11" y="26"/>
                    </a:lnTo>
                    <a:lnTo>
                      <a:pt x="8" y="35"/>
                    </a:lnTo>
                    <a:lnTo>
                      <a:pt x="5" y="45"/>
                    </a:lnTo>
                    <a:lnTo>
                      <a:pt x="3" y="53"/>
                    </a:lnTo>
                    <a:lnTo>
                      <a:pt x="2" y="62"/>
                    </a:lnTo>
                    <a:lnTo>
                      <a:pt x="0" y="69"/>
                    </a:lnTo>
                  </a:path>
                </a:pathLst>
              </a:custGeom>
              <a:noFill/>
              <a:ln w="25400" cap="rnd">
                <a:solidFill>
                  <a:srgbClr val="B3E2EE"/>
                </a:solidFill>
                <a:round/>
                <a:headEnd/>
                <a:tailEnd/>
              </a:ln>
            </p:spPr>
            <p:txBody>
              <a:bodyPr/>
              <a:lstStyle/>
              <a:p>
                <a:endParaRPr lang="en-US"/>
              </a:p>
            </p:txBody>
          </p:sp>
          <p:sp>
            <p:nvSpPr>
              <p:cNvPr id="37362" name="Line 327"/>
              <p:cNvSpPr>
                <a:spLocks noChangeShapeType="1"/>
              </p:cNvSpPr>
              <p:nvPr/>
            </p:nvSpPr>
            <p:spPr bwMode="auto">
              <a:xfrm flipH="1" flipV="1">
                <a:off x="2655" y="1399"/>
                <a:ext cx="27" cy="1"/>
              </a:xfrm>
              <a:prstGeom prst="line">
                <a:avLst/>
              </a:prstGeom>
              <a:noFill/>
              <a:ln w="12700">
                <a:noFill/>
                <a:round/>
                <a:headEnd/>
                <a:tailEnd/>
              </a:ln>
            </p:spPr>
            <p:txBody>
              <a:bodyPr wrap="none" anchor="ctr"/>
              <a:lstStyle/>
              <a:p>
                <a:endParaRPr lang="en-GB"/>
              </a:p>
            </p:txBody>
          </p:sp>
          <p:sp>
            <p:nvSpPr>
              <p:cNvPr id="37363" name="Line 328"/>
              <p:cNvSpPr>
                <a:spLocks noChangeShapeType="1"/>
              </p:cNvSpPr>
              <p:nvPr/>
            </p:nvSpPr>
            <p:spPr bwMode="auto">
              <a:xfrm>
                <a:off x="2640" y="1468"/>
                <a:ext cx="24" cy="1"/>
              </a:xfrm>
              <a:prstGeom prst="line">
                <a:avLst/>
              </a:prstGeom>
              <a:noFill/>
              <a:ln w="12700">
                <a:noFill/>
                <a:round/>
                <a:headEnd/>
                <a:tailEnd/>
              </a:ln>
            </p:spPr>
            <p:txBody>
              <a:bodyPr wrap="none" anchor="ctr"/>
              <a:lstStyle/>
              <a:p>
                <a:endParaRPr lang="en-GB"/>
              </a:p>
            </p:txBody>
          </p:sp>
          <p:sp>
            <p:nvSpPr>
              <p:cNvPr id="37364" name="Freeform 329"/>
              <p:cNvSpPr>
                <a:spLocks/>
              </p:cNvSpPr>
              <p:nvPr/>
            </p:nvSpPr>
            <p:spPr bwMode="auto">
              <a:xfrm>
                <a:off x="2514" y="1315"/>
                <a:ext cx="322" cy="62"/>
              </a:xfrm>
              <a:custGeom>
                <a:avLst/>
                <a:gdLst>
                  <a:gd name="T0" fmla="*/ 162 w 322"/>
                  <a:gd name="T1" fmla="*/ 61 h 62"/>
                  <a:gd name="T2" fmla="*/ 196 w 322"/>
                  <a:gd name="T3" fmla="*/ 60 h 62"/>
                  <a:gd name="T4" fmla="*/ 225 w 322"/>
                  <a:gd name="T5" fmla="*/ 58 h 62"/>
                  <a:gd name="T6" fmla="*/ 252 w 322"/>
                  <a:gd name="T7" fmla="*/ 55 h 62"/>
                  <a:gd name="T8" fmla="*/ 276 w 322"/>
                  <a:gd name="T9" fmla="*/ 51 h 62"/>
                  <a:gd name="T10" fmla="*/ 295 w 322"/>
                  <a:gd name="T11" fmla="*/ 47 h 62"/>
                  <a:gd name="T12" fmla="*/ 309 w 322"/>
                  <a:gd name="T13" fmla="*/ 41 h 62"/>
                  <a:gd name="T14" fmla="*/ 318 w 322"/>
                  <a:gd name="T15" fmla="*/ 36 h 62"/>
                  <a:gd name="T16" fmla="*/ 321 w 322"/>
                  <a:gd name="T17" fmla="*/ 29 h 62"/>
                  <a:gd name="T18" fmla="*/ 318 w 322"/>
                  <a:gd name="T19" fmla="*/ 23 h 62"/>
                  <a:gd name="T20" fmla="*/ 308 w 322"/>
                  <a:gd name="T21" fmla="*/ 18 h 62"/>
                  <a:gd name="T22" fmla="*/ 292 w 322"/>
                  <a:gd name="T23" fmla="*/ 12 h 62"/>
                  <a:gd name="T24" fmla="*/ 273 w 322"/>
                  <a:gd name="T25" fmla="*/ 8 h 62"/>
                  <a:gd name="T26" fmla="*/ 248 w 322"/>
                  <a:gd name="T27" fmla="*/ 5 h 62"/>
                  <a:gd name="T28" fmla="*/ 222 w 322"/>
                  <a:gd name="T29" fmla="*/ 2 h 62"/>
                  <a:gd name="T30" fmla="*/ 191 w 322"/>
                  <a:gd name="T31" fmla="*/ 1 h 62"/>
                  <a:gd name="T32" fmla="*/ 159 w 322"/>
                  <a:gd name="T33" fmla="*/ 0 h 62"/>
                  <a:gd name="T34" fmla="*/ 127 w 322"/>
                  <a:gd name="T35" fmla="*/ 1 h 62"/>
                  <a:gd name="T36" fmla="*/ 96 w 322"/>
                  <a:gd name="T37" fmla="*/ 3 h 62"/>
                  <a:gd name="T38" fmla="*/ 69 w 322"/>
                  <a:gd name="T39" fmla="*/ 6 h 62"/>
                  <a:gd name="T40" fmla="*/ 45 w 322"/>
                  <a:gd name="T41" fmla="*/ 10 h 62"/>
                  <a:gd name="T42" fmla="*/ 26 w 322"/>
                  <a:gd name="T43" fmla="*/ 14 h 62"/>
                  <a:gd name="T44" fmla="*/ 12 w 322"/>
                  <a:gd name="T45" fmla="*/ 20 h 62"/>
                  <a:gd name="T46" fmla="*/ 3 w 322"/>
                  <a:gd name="T47" fmla="*/ 26 h 62"/>
                  <a:gd name="T48" fmla="*/ 0 w 322"/>
                  <a:gd name="T49" fmla="*/ 32 h 62"/>
                  <a:gd name="T50" fmla="*/ 3 w 322"/>
                  <a:gd name="T51" fmla="*/ 38 h 62"/>
                  <a:gd name="T52" fmla="*/ 13 w 322"/>
                  <a:gd name="T53" fmla="*/ 43 h 62"/>
                  <a:gd name="T54" fmla="*/ 29 w 322"/>
                  <a:gd name="T55" fmla="*/ 49 h 62"/>
                  <a:gd name="T56" fmla="*/ 48 w 322"/>
                  <a:gd name="T57" fmla="*/ 53 h 62"/>
                  <a:gd name="T58" fmla="*/ 73 w 322"/>
                  <a:gd name="T59" fmla="*/ 57 h 62"/>
                  <a:gd name="T60" fmla="*/ 99 w 322"/>
                  <a:gd name="T61" fmla="*/ 59 h 62"/>
                  <a:gd name="T62" fmla="*/ 130 w 322"/>
                  <a:gd name="T63" fmla="*/ 60 h 62"/>
                  <a:gd name="T64" fmla="*/ 162 w 322"/>
                  <a:gd name="T65" fmla="*/ 6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62"/>
                  <a:gd name="T101" fmla="*/ 322 w 32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62">
                    <a:moveTo>
                      <a:pt x="162" y="61"/>
                    </a:moveTo>
                    <a:lnTo>
                      <a:pt x="196" y="60"/>
                    </a:lnTo>
                    <a:lnTo>
                      <a:pt x="225" y="58"/>
                    </a:lnTo>
                    <a:lnTo>
                      <a:pt x="252" y="55"/>
                    </a:lnTo>
                    <a:lnTo>
                      <a:pt x="276" y="51"/>
                    </a:lnTo>
                    <a:lnTo>
                      <a:pt x="295" y="47"/>
                    </a:lnTo>
                    <a:lnTo>
                      <a:pt x="309" y="41"/>
                    </a:lnTo>
                    <a:lnTo>
                      <a:pt x="318" y="36"/>
                    </a:lnTo>
                    <a:lnTo>
                      <a:pt x="321" y="29"/>
                    </a:lnTo>
                    <a:lnTo>
                      <a:pt x="318" y="23"/>
                    </a:lnTo>
                    <a:lnTo>
                      <a:pt x="308" y="18"/>
                    </a:lnTo>
                    <a:lnTo>
                      <a:pt x="292" y="12"/>
                    </a:lnTo>
                    <a:lnTo>
                      <a:pt x="273" y="8"/>
                    </a:lnTo>
                    <a:lnTo>
                      <a:pt x="248" y="5"/>
                    </a:lnTo>
                    <a:lnTo>
                      <a:pt x="222" y="2"/>
                    </a:lnTo>
                    <a:lnTo>
                      <a:pt x="191" y="1"/>
                    </a:lnTo>
                    <a:lnTo>
                      <a:pt x="159" y="0"/>
                    </a:lnTo>
                    <a:lnTo>
                      <a:pt x="127" y="1"/>
                    </a:lnTo>
                    <a:lnTo>
                      <a:pt x="96" y="3"/>
                    </a:lnTo>
                    <a:lnTo>
                      <a:pt x="69" y="6"/>
                    </a:lnTo>
                    <a:lnTo>
                      <a:pt x="45" y="10"/>
                    </a:lnTo>
                    <a:lnTo>
                      <a:pt x="26" y="14"/>
                    </a:lnTo>
                    <a:lnTo>
                      <a:pt x="12" y="20"/>
                    </a:lnTo>
                    <a:lnTo>
                      <a:pt x="3" y="26"/>
                    </a:lnTo>
                    <a:lnTo>
                      <a:pt x="0" y="32"/>
                    </a:lnTo>
                    <a:lnTo>
                      <a:pt x="3" y="38"/>
                    </a:lnTo>
                    <a:lnTo>
                      <a:pt x="13" y="43"/>
                    </a:lnTo>
                    <a:lnTo>
                      <a:pt x="29" y="49"/>
                    </a:lnTo>
                    <a:lnTo>
                      <a:pt x="48" y="53"/>
                    </a:lnTo>
                    <a:lnTo>
                      <a:pt x="73" y="57"/>
                    </a:lnTo>
                    <a:lnTo>
                      <a:pt x="99" y="59"/>
                    </a:lnTo>
                    <a:lnTo>
                      <a:pt x="130" y="60"/>
                    </a:lnTo>
                    <a:lnTo>
                      <a:pt x="162" y="61"/>
                    </a:lnTo>
                  </a:path>
                </a:pathLst>
              </a:custGeom>
              <a:solidFill>
                <a:srgbClr val="CCECF4"/>
              </a:solidFill>
              <a:ln w="12700" cap="rnd">
                <a:noFill/>
                <a:round/>
                <a:headEnd/>
                <a:tailEnd/>
              </a:ln>
            </p:spPr>
            <p:txBody>
              <a:bodyPr/>
              <a:lstStyle/>
              <a:p>
                <a:endParaRPr lang="en-US"/>
              </a:p>
            </p:txBody>
          </p:sp>
          <p:sp>
            <p:nvSpPr>
              <p:cNvPr id="37365" name="Freeform 330"/>
              <p:cNvSpPr>
                <a:spLocks/>
              </p:cNvSpPr>
              <p:nvPr/>
            </p:nvSpPr>
            <p:spPr bwMode="auto">
              <a:xfrm>
                <a:off x="2397" y="1365"/>
                <a:ext cx="21" cy="55"/>
              </a:xfrm>
              <a:custGeom>
                <a:avLst/>
                <a:gdLst>
                  <a:gd name="T0" fmla="*/ 0 w 21"/>
                  <a:gd name="T1" fmla="*/ 0 h 55"/>
                  <a:gd name="T2" fmla="*/ 3 w 21"/>
                  <a:gd name="T3" fmla="*/ 2 h 55"/>
                  <a:gd name="T4" fmla="*/ 7 w 21"/>
                  <a:gd name="T5" fmla="*/ 6 h 55"/>
                  <a:gd name="T6" fmla="*/ 11 w 21"/>
                  <a:gd name="T7" fmla="*/ 13 h 55"/>
                  <a:gd name="T8" fmla="*/ 16 w 21"/>
                  <a:gd name="T9" fmla="*/ 21 h 55"/>
                  <a:gd name="T10" fmla="*/ 20 w 21"/>
                  <a:gd name="T11" fmla="*/ 30 h 55"/>
                  <a:gd name="T12" fmla="*/ 20 w 21"/>
                  <a:gd name="T13" fmla="*/ 39 h 55"/>
                  <a:gd name="T14" fmla="*/ 17 w 21"/>
                  <a:gd name="T15" fmla="*/ 47 h 55"/>
                  <a:gd name="T16" fmla="*/ 9 w 21"/>
                  <a:gd name="T17" fmla="*/ 5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5"/>
                  <a:gd name="T29" fmla="*/ 21 w 21"/>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5">
                    <a:moveTo>
                      <a:pt x="0" y="0"/>
                    </a:moveTo>
                    <a:lnTo>
                      <a:pt x="3" y="2"/>
                    </a:lnTo>
                    <a:lnTo>
                      <a:pt x="7" y="6"/>
                    </a:lnTo>
                    <a:lnTo>
                      <a:pt x="11" y="13"/>
                    </a:lnTo>
                    <a:lnTo>
                      <a:pt x="16" y="21"/>
                    </a:lnTo>
                    <a:lnTo>
                      <a:pt x="20" y="30"/>
                    </a:lnTo>
                    <a:lnTo>
                      <a:pt x="20" y="39"/>
                    </a:lnTo>
                    <a:lnTo>
                      <a:pt x="17" y="47"/>
                    </a:lnTo>
                    <a:lnTo>
                      <a:pt x="9" y="54"/>
                    </a:lnTo>
                  </a:path>
                </a:pathLst>
              </a:custGeom>
              <a:noFill/>
              <a:ln w="25400" cap="rnd">
                <a:solidFill>
                  <a:srgbClr val="B3E2EE"/>
                </a:solidFill>
                <a:round/>
                <a:headEnd/>
                <a:tailEnd/>
              </a:ln>
            </p:spPr>
            <p:txBody>
              <a:bodyPr/>
              <a:lstStyle/>
              <a:p>
                <a:endParaRPr lang="en-US"/>
              </a:p>
            </p:txBody>
          </p:sp>
          <p:sp>
            <p:nvSpPr>
              <p:cNvPr id="37366" name="Line 331"/>
              <p:cNvSpPr>
                <a:spLocks noChangeShapeType="1"/>
              </p:cNvSpPr>
              <p:nvPr/>
            </p:nvSpPr>
            <p:spPr bwMode="auto">
              <a:xfrm flipH="1">
                <a:off x="2384" y="1362"/>
                <a:ext cx="24" cy="4"/>
              </a:xfrm>
              <a:prstGeom prst="line">
                <a:avLst/>
              </a:prstGeom>
              <a:noFill/>
              <a:ln w="12700">
                <a:noFill/>
                <a:round/>
                <a:headEnd/>
                <a:tailEnd/>
              </a:ln>
            </p:spPr>
            <p:txBody>
              <a:bodyPr wrap="none" anchor="ctr"/>
              <a:lstStyle/>
              <a:p>
                <a:endParaRPr lang="en-GB"/>
              </a:p>
            </p:txBody>
          </p:sp>
          <p:sp>
            <p:nvSpPr>
              <p:cNvPr id="37367" name="Line 332"/>
              <p:cNvSpPr>
                <a:spLocks noChangeShapeType="1"/>
              </p:cNvSpPr>
              <p:nvPr/>
            </p:nvSpPr>
            <p:spPr bwMode="auto">
              <a:xfrm>
                <a:off x="2397" y="1418"/>
                <a:ext cx="18" cy="5"/>
              </a:xfrm>
              <a:prstGeom prst="line">
                <a:avLst/>
              </a:prstGeom>
              <a:noFill/>
              <a:ln w="12700">
                <a:noFill/>
                <a:round/>
                <a:headEnd/>
                <a:tailEnd/>
              </a:ln>
            </p:spPr>
            <p:txBody>
              <a:bodyPr wrap="none" anchor="ctr"/>
              <a:lstStyle/>
              <a:p>
                <a:endParaRPr lang="en-GB"/>
              </a:p>
            </p:txBody>
          </p:sp>
          <p:sp>
            <p:nvSpPr>
              <p:cNvPr id="37368" name="Freeform 333"/>
              <p:cNvSpPr>
                <a:spLocks/>
              </p:cNvSpPr>
              <p:nvPr/>
            </p:nvSpPr>
            <p:spPr bwMode="auto">
              <a:xfrm>
                <a:off x="2355" y="1419"/>
                <a:ext cx="51" cy="52"/>
              </a:xfrm>
              <a:custGeom>
                <a:avLst/>
                <a:gdLst>
                  <a:gd name="T0" fmla="*/ 50 w 51"/>
                  <a:gd name="T1" fmla="*/ 0 h 52"/>
                  <a:gd name="T2" fmla="*/ 38 w 51"/>
                  <a:gd name="T3" fmla="*/ 7 h 52"/>
                  <a:gd name="T4" fmla="*/ 28 w 51"/>
                  <a:gd name="T5" fmla="*/ 15 h 52"/>
                  <a:gd name="T6" fmla="*/ 19 w 51"/>
                  <a:gd name="T7" fmla="*/ 23 h 52"/>
                  <a:gd name="T8" fmla="*/ 12 w 51"/>
                  <a:gd name="T9" fmla="*/ 32 h 52"/>
                  <a:gd name="T10" fmla="*/ 6 w 51"/>
                  <a:gd name="T11" fmla="*/ 39 h 52"/>
                  <a:gd name="T12" fmla="*/ 3 w 51"/>
                  <a:gd name="T13" fmla="*/ 45 h 52"/>
                  <a:gd name="T14" fmla="*/ 0 w 51"/>
                  <a:gd name="T15" fmla="*/ 49 h 52"/>
                  <a:gd name="T16" fmla="*/ 0 w 51"/>
                  <a:gd name="T17" fmla="*/ 5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2"/>
                  <a:gd name="T29" fmla="*/ 51 w 5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2">
                    <a:moveTo>
                      <a:pt x="50" y="0"/>
                    </a:moveTo>
                    <a:lnTo>
                      <a:pt x="38" y="7"/>
                    </a:lnTo>
                    <a:lnTo>
                      <a:pt x="28" y="15"/>
                    </a:lnTo>
                    <a:lnTo>
                      <a:pt x="19" y="23"/>
                    </a:lnTo>
                    <a:lnTo>
                      <a:pt x="12" y="32"/>
                    </a:lnTo>
                    <a:lnTo>
                      <a:pt x="6" y="39"/>
                    </a:lnTo>
                    <a:lnTo>
                      <a:pt x="3" y="45"/>
                    </a:lnTo>
                    <a:lnTo>
                      <a:pt x="0" y="49"/>
                    </a:lnTo>
                    <a:lnTo>
                      <a:pt x="0" y="51"/>
                    </a:lnTo>
                  </a:path>
                </a:pathLst>
              </a:custGeom>
              <a:noFill/>
              <a:ln w="25400" cap="rnd">
                <a:solidFill>
                  <a:srgbClr val="B3E2EE"/>
                </a:solidFill>
                <a:round/>
                <a:headEnd/>
                <a:tailEnd/>
              </a:ln>
            </p:spPr>
            <p:txBody>
              <a:bodyPr/>
              <a:lstStyle/>
              <a:p>
                <a:endParaRPr lang="en-US"/>
              </a:p>
            </p:txBody>
          </p:sp>
          <p:sp>
            <p:nvSpPr>
              <p:cNvPr id="37369" name="Line 334"/>
              <p:cNvSpPr>
                <a:spLocks noChangeShapeType="1"/>
              </p:cNvSpPr>
              <p:nvPr/>
            </p:nvSpPr>
            <p:spPr bwMode="auto">
              <a:xfrm flipH="1" flipV="1">
                <a:off x="2397" y="1416"/>
                <a:ext cx="18" cy="7"/>
              </a:xfrm>
              <a:prstGeom prst="line">
                <a:avLst/>
              </a:prstGeom>
              <a:noFill/>
              <a:ln w="12700">
                <a:noFill/>
                <a:round/>
                <a:headEnd/>
                <a:tailEnd/>
              </a:ln>
            </p:spPr>
            <p:txBody>
              <a:bodyPr wrap="none" anchor="ctr"/>
              <a:lstStyle/>
              <a:p>
                <a:endParaRPr lang="en-GB"/>
              </a:p>
            </p:txBody>
          </p:sp>
          <p:sp>
            <p:nvSpPr>
              <p:cNvPr id="37370" name="Line 335"/>
              <p:cNvSpPr>
                <a:spLocks noChangeShapeType="1"/>
              </p:cNvSpPr>
              <p:nvPr/>
            </p:nvSpPr>
            <p:spPr bwMode="auto">
              <a:xfrm>
                <a:off x="2344" y="1470"/>
                <a:ext cx="23" cy="3"/>
              </a:xfrm>
              <a:prstGeom prst="line">
                <a:avLst/>
              </a:prstGeom>
              <a:noFill/>
              <a:ln w="12700">
                <a:noFill/>
                <a:round/>
                <a:headEnd/>
                <a:tailEnd/>
              </a:ln>
            </p:spPr>
            <p:txBody>
              <a:bodyPr wrap="none" anchor="ctr"/>
              <a:lstStyle/>
              <a:p>
                <a:endParaRPr lang="en-GB"/>
              </a:p>
            </p:txBody>
          </p:sp>
          <p:sp>
            <p:nvSpPr>
              <p:cNvPr id="37371" name="Freeform 336"/>
              <p:cNvSpPr>
                <a:spLocks/>
              </p:cNvSpPr>
              <p:nvPr/>
            </p:nvSpPr>
            <p:spPr bwMode="auto">
              <a:xfrm>
                <a:off x="2463" y="1369"/>
                <a:ext cx="21" cy="30"/>
              </a:xfrm>
              <a:custGeom>
                <a:avLst/>
                <a:gdLst>
                  <a:gd name="T0" fmla="*/ 20 w 21"/>
                  <a:gd name="T1" fmla="*/ 0 h 30"/>
                  <a:gd name="T2" fmla="*/ 19 w 21"/>
                  <a:gd name="T3" fmla="*/ 2 h 30"/>
                  <a:gd name="T4" fmla="*/ 16 w 21"/>
                  <a:gd name="T5" fmla="*/ 5 h 30"/>
                  <a:gd name="T6" fmla="*/ 13 w 21"/>
                  <a:gd name="T7" fmla="*/ 7 h 30"/>
                  <a:gd name="T8" fmla="*/ 10 w 21"/>
                  <a:gd name="T9" fmla="*/ 10 h 30"/>
                  <a:gd name="T10" fmla="*/ 7 w 21"/>
                  <a:gd name="T11" fmla="*/ 13 h 30"/>
                  <a:gd name="T12" fmla="*/ 4 w 21"/>
                  <a:gd name="T13" fmla="*/ 17 h 30"/>
                  <a:gd name="T14" fmla="*/ 1 w 21"/>
                  <a:gd name="T15" fmla="*/ 22 h 30"/>
                  <a:gd name="T16" fmla="*/ 0 w 21"/>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30"/>
                  <a:gd name="T29" fmla="*/ 21 w 2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30">
                    <a:moveTo>
                      <a:pt x="20" y="0"/>
                    </a:moveTo>
                    <a:lnTo>
                      <a:pt x="19" y="2"/>
                    </a:lnTo>
                    <a:lnTo>
                      <a:pt x="16" y="5"/>
                    </a:lnTo>
                    <a:lnTo>
                      <a:pt x="13" y="7"/>
                    </a:lnTo>
                    <a:lnTo>
                      <a:pt x="10" y="10"/>
                    </a:lnTo>
                    <a:lnTo>
                      <a:pt x="7" y="13"/>
                    </a:lnTo>
                    <a:lnTo>
                      <a:pt x="4" y="17"/>
                    </a:lnTo>
                    <a:lnTo>
                      <a:pt x="1" y="22"/>
                    </a:lnTo>
                    <a:lnTo>
                      <a:pt x="0" y="29"/>
                    </a:lnTo>
                  </a:path>
                </a:pathLst>
              </a:custGeom>
              <a:noFill/>
              <a:ln w="25400" cap="rnd">
                <a:solidFill>
                  <a:srgbClr val="B3E2EE"/>
                </a:solidFill>
                <a:round/>
                <a:headEnd/>
                <a:tailEnd/>
              </a:ln>
            </p:spPr>
            <p:txBody>
              <a:bodyPr/>
              <a:lstStyle/>
              <a:p>
                <a:endParaRPr lang="en-US"/>
              </a:p>
            </p:txBody>
          </p:sp>
          <p:sp>
            <p:nvSpPr>
              <p:cNvPr id="37372" name="Line 337"/>
              <p:cNvSpPr>
                <a:spLocks noChangeShapeType="1"/>
              </p:cNvSpPr>
              <p:nvPr/>
            </p:nvSpPr>
            <p:spPr bwMode="auto">
              <a:xfrm flipH="1" flipV="1">
                <a:off x="2471" y="1368"/>
                <a:ext cx="27" cy="1"/>
              </a:xfrm>
              <a:prstGeom prst="line">
                <a:avLst/>
              </a:prstGeom>
              <a:noFill/>
              <a:ln w="12700">
                <a:noFill/>
                <a:round/>
                <a:headEnd/>
                <a:tailEnd/>
              </a:ln>
            </p:spPr>
            <p:txBody>
              <a:bodyPr wrap="none" anchor="ctr"/>
              <a:lstStyle/>
              <a:p>
                <a:endParaRPr lang="en-GB"/>
              </a:p>
            </p:txBody>
          </p:sp>
          <p:sp>
            <p:nvSpPr>
              <p:cNvPr id="37373" name="Line 338"/>
              <p:cNvSpPr>
                <a:spLocks noChangeShapeType="1"/>
              </p:cNvSpPr>
              <p:nvPr/>
            </p:nvSpPr>
            <p:spPr bwMode="auto">
              <a:xfrm>
                <a:off x="2450" y="1398"/>
                <a:ext cx="25" cy="0"/>
              </a:xfrm>
              <a:prstGeom prst="line">
                <a:avLst/>
              </a:prstGeom>
              <a:noFill/>
              <a:ln w="12700">
                <a:noFill/>
                <a:round/>
                <a:headEnd/>
                <a:tailEnd/>
              </a:ln>
            </p:spPr>
            <p:txBody>
              <a:bodyPr wrap="none" anchor="ctr"/>
              <a:lstStyle/>
              <a:p>
                <a:endParaRPr lang="en-GB"/>
              </a:p>
            </p:txBody>
          </p:sp>
          <p:sp>
            <p:nvSpPr>
              <p:cNvPr id="37374" name="Freeform 339"/>
              <p:cNvSpPr>
                <a:spLocks/>
              </p:cNvSpPr>
              <p:nvPr/>
            </p:nvSpPr>
            <p:spPr bwMode="auto">
              <a:xfrm>
                <a:off x="2446" y="1398"/>
                <a:ext cx="18" cy="68"/>
              </a:xfrm>
              <a:custGeom>
                <a:avLst/>
                <a:gdLst>
                  <a:gd name="T0" fmla="*/ 17 w 18"/>
                  <a:gd name="T1" fmla="*/ 0 h 68"/>
                  <a:gd name="T2" fmla="*/ 17 w 18"/>
                  <a:gd name="T3" fmla="*/ 7 h 68"/>
                  <a:gd name="T4" fmla="*/ 14 w 18"/>
                  <a:gd name="T5" fmla="*/ 16 h 68"/>
                  <a:gd name="T6" fmla="*/ 12 w 18"/>
                  <a:gd name="T7" fmla="*/ 25 h 68"/>
                  <a:gd name="T8" fmla="*/ 9 w 18"/>
                  <a:gd name="T9" fmla="*/ 34 h 68"/>
                  <a:gd name="T10" fmla="*/ 7 w 18"/>
                  <a:gd name="T11" fmla="*/ 43 h 68"/>
                  <a:gd name="T12" fmla="*/ 3 w 18"/>
                  <a:gd name="T13" fmla="*/ 52 h 68"/>
                  <a:gd name="T14" fmla="*/ 2 w 18"/>
                  <a:gd name="T15" fmla="*/ 60 h 68"/>
                  <a:gd name="T16" fmla="*/ 0 w 18"/>
                  <a:gd name="T17" fmla="*/ 6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8"/>
                  <a:gd name="T29" fmla="*/ 18 w 18"/>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8">
                    <a:moveTo>
                      <a:pt x="17" y="0"/>
                    </a:moveTo>
                    <a:lnTo>
                      <a:pt x="17" y="7"/>
                    </a:lnTo>
                    <a:lnTo>
                      <a:pt x="14" y="16"/>
                    </a:lnTo>
                    <a:lnTo>
                      <a:pt x="12" y="25"/>
                    </a:lnTo>
                    <a:lnTo>
                      <a:pt x="9" y="34"/>
                    </a:lnTo>
                    <a:lnTo>
                      <a:pt x="7" y="43"/>
                    </a:lnTo>
                    <a:lnTo>
                      <a:pt x="3" y="52"/>
                    </a:lnTo>
                    <a:lnTo>
                      <a:pt x="2" y="60"/>
                    </a:lnTo>
                    <a:lnTo>
                      <a:pt x="0" y="67"/>
                    </a:lnTo>
                  </a:path>
                </a:pathLst>
              </a:custGeom>
              <a:noFill/>
              <a:ln w="25400" cap="rnd">
                <a:solidFill>
                  <a:srgbClr val="B3E2EE"/>
                </a:solidFill>
                <a:round/>
                <a:headEnd/>
                <a:tailEnd/>
              </a:ln>
            </p:spPr>
            <p:txBody>
              <a:bodyPr/>
              <a:lstStyle/>
              <a:p>
                <a:endParaRPr lang="en-US"/>
              </a:p>
            </p:txBody>
          </p:sp>
          <p:sp>
            <p:nvSpPr>
              <p:cNvPr id="37375" name="Line 340"/>
              <p:cNvSpPr>
                <a:spLocks noChangeShapeType="1"/>
              </p:cNvSpPr>
              <p:nvPr/>
            </p:nvSpPr>
            <p:spPr bwMode="auto">
              <a:xfrm flipH="1">
                <a:off x="2450" y="1398"/>
                <a:ext cx="25" cy="0"/>
              </a:xfrm>
              <a:prstGeom prst="line">
                <a:avLst/>
              </a:prstGeom>
              <a:noFill/>
              <a:ln w="12700">
                <a:noFill/>
                <a:round/>
                <a:headEnd/>
                <a:tailEnd/>
              </a:ln>
            </p:spPr>
            <p:txBody>
              <a:bodyPr wrap="none" anchor="ctr"/>
              <a:lstStyle/>
              <a:p>
                <a:endParaRPr lang="en-GB"/>
              </a:p>
            </p:txBody>
          </p:sp>
          <p:sp>
            <p:nvSpPr>
              <p:cNvPr id="37376" name="Line 341"/>
              <p:cNvSpPr>
                <a:spLocks noChangeShapeType="1"/>
              </p:cNvSpPr>
              <p:nvPr/>
            </p:nvSpPr>
            <p:spPr bwMode="auto">
              <a:xfrm>
                <a:off x="2437" y="1465"/>
                <a:ext cx="25" cy="2"/>
              </a:xfrm>
              <a:prstGeom prst="line">
                <a:avLst/>
              </a:prstGeom>
              <a:noFill/>
              <a:ln w="12700">
                <a:noFill/>
                <a:round/>
                <a:headEnd/>
                <a:tailEnd/>
              </a:ln>
            </p:spPr>
            <p:txBody>
              <a:bodyPr wrap="none" anchor="ctr"/>
              <a:lstStyle/>
              <a:p>
                <a:endParaRPr lang="en-GB"/>
              </a:p>
            </p:txBody>
          </p:sp>
          <p:sp>
            <p:nvSpPr>
              <p:cNvPr id="37377" name="Freeform 342"/>
              <p:cNvSpPr>
                <a:spLocks/>
              </p:cNvSpPr>
              <p:nvPr/>
            </p:nvSpPr>
            <p:spPr bwMode="auto">
              <a:xfrm>
                <a:off x="2306" y="1312"/>
                <a:ext cx="329" cy="65"/>
              </a:xfrm>
              <a:custGeom>
                <a:avLst/>
                <a:gdLst>
                  <a:gd name="T0" fmla="*/ 166 w 329"/>
                  <a:gd name="T1" fmla="*/ 64 h 65"/>
                  <a:gd name="T2" fmla="*/ 199 w 329"/>
                  <a:gd name="T3" fmla="*/ 63 h 65"/>
                  <a:gd name="T4" fmla="*/ 230 w 329"/>
                  <a:gd name="T5" fmla="*/ 61 h 65"/>
                  <a:gd name="T6" fmla="*/ 257 w 329"/>
                  <a:gd name="T7" fmla="*/ 57 h 65"/>
                  <a:gd name="T8" fmla="*/ 281 w 329"/>
                  <a:gd name="T9" fmla="*/ 54 h 65"/>
                  <a:gd name="T10" fmla="*/ 301 w 329"/>
                  <a:gd name="T11" fmla="*/ 49 h 65"/>
                  <a:gd name="T12" fmla="*/ 315 w 329"/>
                  <a:gd name="T13" fmla="*/ 43 h 65"/>
                  <a:gd name="T14" fmla="*/ 325 w 329"/>
                  <a:gd name="T15" fmla="*/ 37 h 65"/>
                  <a:gd name="T16" fmla="*/ 328 w 329"/>
                  <a:gd name="T17" fmla="*/ 30 h 65"/>
                  <a:gd name="T18" fmla="*/ 324 w 329"/>
                  <a:gd name="T19" fmla="*/ 24 h 65"/>
                  <a:gd name="T20" fmla="*/ 313 w 329"/>
                  <a:gd name="T21" fmla="*/ 18 h 65"/>
                  <a:gd name="T22" fmla="*/ 298 w 329"/>
                  <a:gd name="T23" fmla="*/ 13 h 65"/>
                  <a:gd name="T24" fmla="*/ 278 w 329"/>
                  <a:gd name="T25" fmla="*/ 8 h 65"/>
                  <a:gd name="T26" fmla="*/ 254 w 329"/>
                  <a:gd name="T27" fmla="*/ 5 h 65"/>
                  <a:gd name="T28" fmla="*/ 226 w 329"/>
                  <a:gd name="T29" fmla="*/ 2 h 65"/>
                  <a:gd name="T30" fmla="*/ 194 w 329"/>
                  <a:gd name="T31" fmla="*/ 1 h 65"/>
                  <a:gd name="T32" fmla="*/ 162 w 329"/>
                  <a:gd name="T33" fmla="*/ 0 h 65"/>
                  <a:gd name="T34" fmla="*/ 129 w 329"/>
                  <a:gd name="T35" fmla="*/ 1 h 65"/>
                  <a:gd name="T36" fmla="*/ 98 w 329"/>
                  <a:gd name="T37" fmla="*/ 3 h 65"/>
                  <a:gd name="T38" fmla="*/ 71 w 329"/>
                  <a:gd name="T39" fmla="*/ 7 h 65"/>
                  <a:gd name="T40" fmla="*/ 47 w 329"/>
                  <a:gd name="T41" fmla="*/ 10 h 65"/>
                  <a:gd name="T42" fmla="*/ 27 w 329"/>
                  <a:gd name="T43" fmla="*/ 15 h 65"/>
                  <a:gd name="T44" fmla="*/ 13 w 329"/>
                  <a:gd name="T45" fmla="*/ 21 h 65"/>
                  <a:gd name="T46" fmla="*/ 3 w 329"/>
                  <a:gd name="T47" fmla="*/ 27 h 65"/>
                  <a:gd name="T48" fmla="*/ 0 w 329"/>
                  <a:gd name="T49" fmla="*/ 33 h 65"/>
                  <a:gd name="T50" fmla="*/ 4 w 329"/>
                  <a:gd name="T51" fmla="*/ 40 h 65"/>
                  <a:gd name="T52" fmla="*/ 13 w 329"/>
                  <a:gd name="T53" fmla="*/ 46 h 65"/>
                  <a:gd name="T54" fmla="*/ 30 w 329"/>
                  <a:gd name="T55" fmla="*/ 51 h 65"/>
                  <a:gd name="T56" fmla="*/ 50 w 329"/>
                  <a:gd name="T57" fmla="*/ 55 h 65"/>
                  <a:gd name="T58" fmla="*/ 74 w 329"/>
                  <a:gd name="T59" fmla="*/ 59 h 65"/>
                  <a:gd name="T60" fmla="*/ 102 w 329"/>
                  <a:gd name="T61" fmla="*/ 62 h 65"/>
                  <a:gd name="T62" fmla="*/ 134 w 329"/>
                  <a:gd name="T63" fmla="*/ 63 h 65"/>
                  <a:gd name="T64" fmla="*/ 166 w 329"/>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65"/>
                  <a:gd name="T101" fmla="*/ 329 w 329"/>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65">
                    <a:moveTo>
                      <a:pt x="166" y="64"/>
                    </a:moveTo>
                    <a:lnTo>
                      <a:pt x="199" y="63"/>
                    </a:lnTo>
                    <a:lnTo>
                      <a:pt x="230" y="61"/>
                    </a:lnTo>
                    <a:lnTo>
                      <a:pt x="257" y="57"/>
                    </a:lnTo>
                    <a:lnTo>
                      <a:pt x="281" y="54"/>
                    </a:lnTo>
                    <a:lnTo>
                      <a:pt x="301" y="49"/>
                    </a:lnTo>
                    <a:lnTo>
                      <a:pt x="315" y="43"/>
                    </a:lnTo>
                    <a:lnTo>
                      <a:pt x="325" y="37"/>
                    </a:lnTo>
                    <a:lnTo>
                      <a:pt x="328" y="30"/>
                    </a:lnTo>
                    <a:lnTo>
                      <a:pt x="324" y="24"/>
                    </a:lnTo>
                    <a:lnTo>
                      <a:pt x="313" y="18"/>
                    </a:lnTo>
                    <a:lnTo>
                      <a:pt x="298" y="13"/>
                    </a:lnTo>
                    <a:lnTo>
                      <a:pt x="278" y="8"/>
                    </a:lnTo>
                    <a:lnTo>
                      <a:pt x="254" y="5"/>
                    </a:lnTo>
                    <a:lnTo>
                      <a:pt x="226" y="2"/>
                    </a:lnTo>
                    <a:lnTo>
                      <a:pt x="194" y="1"/>
                    </a:lnTo>
                    <a:lnTo>
                      <a:pt x="162" y="0"/>
                    </a:lnTo>
                    <a:lnTo>
                      <a:pt x="129" y="1"/>
                    </a:lnTo>
                    <a:lnTo>
                      <a:pt x="98" y="3"/>
                    </a:lnTo>
                    <a:lnTo>
                      <a:pt x="71" y="7"/>
                    </a:lnTo>
                    <a:lnTo>
                      <a:pt x="47" y="10"/>
                    </a:lnTo>
                    <a:lnTo>
                      <a:pt x="27" y="15"/>
                    </a:lnTo>
                    <a:lnTo>
                      <a:pt x="13" y="21"/>
                    </a:lnTo>
                    <a:lnTo>
                      <a:pt x="3" y="27"/>
                    </a:lnTo>
                    <a:lnTo>
                      <a:pt x="0" y="33"/>
                    </a:lnTo>
                    <a:lnTo>
                      <a:pt x="4" y="40"/>
                    </a:lnTo>
                    <a:lnTo>
                      <a:pt x="13" y="46"/>
                    </a:lnTo>
                    <a:lnTo>
                      <a:pt x="30" y="51"/>
                    </a:lnTo>
                    <a:lnTo>
                      <a:pt x="50" y="55"/>
                    </a:lnTo>
                    <a:lnTo>
                      <a:pt x="74" y="59"/>
                    </a:lnTo>
                    <a:lnTo>
                      <a:pt x="102" y="62"/>
                    </a:lnTo>
                    <a:lnTo>
                      <a:pt x="134" y="63"/>
                    </a:lnTo>
                    <a:lnTo>
                      <a:pt x="166" y="64"/>
                    </a:lnTo>
                  </a:path>
                </a:pathLst>
              </a:custGeom>
              <a:solidFill>
                <a:srgbClr val="CCECF4"/>
              </a:solidFill>
              <a:ln w="12700" cap="rnd">
                <a:noFill/>
                <a:round/>
                <a:headEnd/>
                <a:tailEnd/>
              </a:ln>
            </p:spPr>
            <p:txBody>
              <a:bodyPr/>
              <a:lstStyle/>
              <a:p>
                <a:endParaRPr lang="en-US"/>
              </a:p>
            </p:txBody>
          </p:sp>
          <p:sp>
            <p:nvSpPr>
              <p:cNvPr id="37378" name="Freeform 343"/>
              <p:cNvSpPr>
                <a:spLocks/>
              </p:cNvSpPr>
              <p:nvPr/>
            </p:nvSpPr>
            <p:spPr bwMode="auto">
              <a:xfrm>
                <a:off x="2504" y="1448"/>
                <a:ext cx="18" cy="57"/>
              </a:xfrm>
              <a:custGeom>
                <a:avLst/>
                <a:gdLst>
                  <a:gd name="T0" fmla="*/ 0 w 18"/>
                  <a:gd name="T1" fmla="*/ 56 h 57"/>
                  <a:gd name="T2" fmla="*/ 1 w 18"/>
                  <a:gd name="T3" fmla="*/ 54 h 57"/>
                  <a:gd name="T4" fmla="*/ 6 w 18"/>
                  <a:gd name="T5" fmla="*/ 50 h 57"/>
                  <a:gd name="T6" fmla="*/ 10 w 18"/>
                  <a:gd name="T7" fmla="*/ 43 h 57"/>
                  <a:gd name="T8" fmla="*/ 14 w 18"/>
                  <a:gd name="T9" fmla="*/ 34 h 57"/>
                  <a:gd name="T10" fmla="*/ 17 w 18"/>
                  <a:gd name="T11" fmla="*/ 24 h 57"/>
                  <a:gd name="T12" fmla="*/ 17 w 18"/>
                  <a:gd name="T13" fmla="*/ 15 h 57"/>
                  <a:gd name="T14" fmla="*/ 13 w 18"/>
                  <a:gd name="T15" fmla="*/ 6 h 57"/>
                  <a:gd name="T16" fmla="*/ 3 w 18"/>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57"/>
                  <a:gd name="T29" fmla="*/ 18 w 1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57">
                    <a:moveTo>
                      <a:pt x="0" y="56"/>
                    </a:moveTo>
                    <a:lnTo>
                      <a:pt x="1" y="54"/>
                    </a:lnTo>
                    <a:lnTo>
                      <a:pt x="6" y="50"/>
                    </a:lnTo>
                    <a:lnTo>
                      <a:pt x="10" y="43"/>
                    </a:lnTo>
                    <a:lnTo>
                      <a:pt x="14" y="34"/>
                    </a:lnTo>
                    <a:lnTo>
                      <a:pt x="17" y="24"/>
                    </a:lnTo>
                    <a:lnTo>
                      <a:pt x="17" y="15"/>
                    </a:lnTo>
                    <a:lnTo>
                      <a:pt x="13" y="6"/>
                    </a:lnTo>
                    <a:lnTo>
                      <a:pt x="3" y="0"/>
                    </a:lnTo>
                  </a:path>
                </a:pathLst>
              </a:custGeom>
              <a:noFill/>
              <a:ln w="25400" cap="rnd">
                <a:solidFill>
                  <a:srgbClr val="B3E2EE"/>
                </a:solidFill>
                <a:round/>
                <a:headEnd/>
                <a:tailEnd/>
              </a:ln>
            </p:spPr>
            <p:txBody>
              <a:bodyPr/>
              <a:lstStyle/>
              <a:p>
                <a:endParaRPr lang="en-US"/>
              </a:p>
            </p:txBody>
          </p:sp>
          <p:sp>
            <p:nvSpPr>
              <p:cNvPr id="37379" name="Line 344"/>
              <p:cNvSpPr>
                <a:spLocks noChangeShapeType="1"/>
              </p:cNvSpPr>
              <p:nvPr/>
            </p:nvSpPr>
            <p:spPr bwMode="auto">
              <a:xfrm>
                <a:off x="2492" y="1503"/>
                <a:ext cx="25" cy="1"/>
              </a:xfrm>
              <a:prstGeom prst="line">
                <a:avLst/>
              </a:prstGeom>
              <a:noFill/>
              <a:ln w="12700">
                <a:noFill/>
                <a:round/>
                <a:headEnd/>
                <a:tailEnd/>
              </a:ln>
            </p:spPr>
            <p:txBody>
              <a:bodyPr wrap="none" anchor="ctr"/>
              <a:lstStyle/>
              <a:p>
                <a:endParaRPr lang="en-GB"/>
              </a:p>
            </p:txBody>
          </p:sp>
          <p:sp>
            <p:nvSpPr>
              <p:cNvPr id="37380" name="Line 345"/>
              <p:cNvSpPr>
                <a:spLocks noChangeShapeType="1"/>
              </p:cNvSpPr>
              <p:nvPr/>
            </p:nvSpPr>
            <p:spPr bwMode="auto">
              <a:xfrm flipH="1">
                <a:off x="2498" y="1444"/>
                <a:ext cx="19" cy="5"/>
              </a:xfrm>
              <a:prstGeom prst="line">
                <a:avLst/>
              </a:prstGeom>
              <a:noFill/>
              <a:ln w="12700">
                <a:noFill/>
                <a:round/>
                <a:headEnd/>
                <a:tailEnd/>
              </a:ln>
            </p:spPr>
            <p:txBody>
              <a:bodyPr wrap="none" anchor="ctr"/>
              <a:lstStyle/>
              <a:p>
                <a:endParaRPr lang="en-GB"/>
              </a:p>
            </p:txBody>
          </p:sp>
          <p:sp>
            <p:nvSpPr>
              <p:cNvPr id="37381" name="Freeform 346"/>
              <p:cNvSpPr>
                <a:spLocks/>
              </p:cNvSpPr>
              <p:nvPr/>
            </p:nvSpPr>
            <p:spPr bwMode="auto">
              <a:xfrm>
                <a:off x="2450" y="1398"/>
                <a:ext cx="57" cy="51"/>
              </a:xfrm>
              <a:custGeom>
                <a:avLst/>
                <a:gdLst>
                  <a:gd name="T0" fmla="*/ 56 w 57"/>
                  <a:gd name="T1" fmla="*/ 50 h 51"/>
                  <a:gd name="T2" fmla="*/ 44 w 57"/>
                  <a:gd name="T3" fmla="*/ 43 h 51"/>
                  <a:gd name="T4" fmla="*/ 32 w 57"/>
                  <a:gd name="T5" fmla="*/ 35 h 51"/>
                  <a:gd name="T6" fmla="*/ 22 w 57"/>
                  <a:gd name="T7" fmla="*/ 27 h 51"/>
                  <a:gd name="T8" fmla="*/ 15 w 57"/>
                  <a:gd name="T9" fmla="*/ 19 h 51"/>
                  <a:gd name="T10" fmla="*/ 7 w 57"/>
                  <a:gd name="T11" fmla="*/ 12 h 51"/>
                  <a:gd name="T12" fmla="*/ 3 w 57"/>
                  <a:gd name="T13" fmla="*/ 6 h 51"/>
                  <a:gd name="T14" fmla="*/ 0 w 57"/>
                  <a:gd name="T15" fmla="*/ 1 h 51"/>
                  <a:gd name="T16" fmla="*/ 0 w 57"/>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1"/>
                  <a:gd name="T29" fmla="*/ 57 w 57"/>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1">
                    <a:moveTo>
                      <a:pt x="56" y="50"/>
                    </a:moveTo>
                    <a:lnTo>
                      <a:pt x="44" y="43"/>
                    </a:lnTo>
                    <a:lnTo>
                      <a:pt x="32" y="35"/>
                    </a:lnTo>
                    <a:lnTo>
                      <a:pt x="22" y="27"/>
                    </a:lnTo>
                    <a:lnTo>
                      <a:pt x="15" y="19"/>
                    </a:lnTo>
                    <a:lnTo>
                      <a:pt x="7" y="12"/>
                    </a:lnTo>
                    <a:lnTo>
                      <a:pt x="3" y="6"/>
                    </a:lnTo>
                    <a:lnTo>
                      <a:pt x="0" y="1"/>
                    </a:lnTo>
                    <a:lnTo>
                      <a:pt x="0" y="0"/>
                    </a:lnTo>
                  </a:path>
                </a:pathLst>
              </a:custGeom>
              <a:noFill/>
              <a:ln w="25400" cap="rnd">
                <a:solidFill>
                  <a:srgbClr val="B3E2EE"/>
                </a:solidFill>
                <a:round/>
                <a:headEnd/>
                <a:tailEnd/>
              </a:ln>
            </p:spPr>
            <p:txBody>
              <a:bodyPr/>
              <a:lstStyle/>
              <a:p>
                <a:endParaRPr lang="en-US"/>
              </a:p>
            </p:txBody>
          </p:sp>
          <p:sp>
            <p:nvSpPr>
              <p:cNvPr id="37382" name="Line 347"/>
              <p:cNvSpPr>
                <a:spLocks noChangeShapeType="1"/>
              </p:cNvSpPr>
              <p:nvPr/>
            </p:nvSpPr>
            <p:spPr bwMode="auto">
              <a:xfrm flipV="1">
                <a:off x="2498" y="1444"/>
                <a:ext cx="19" cy="5"/>
              </a:xfrm>
              <a:prstGeom prst="line">
                <a:avLst/>
              </a:prstGeom>
              <a:noFill/>
              <a:ln w="12700">
                <a:noFill/>
                <a:round/>
                <a:headEnd/>
                <a:tailEnd/>
              </a:ln>
            </p:spPr>
            <p:txBody>
              <a:bodyPr wrap="none" anchor="ctr"/>
              <a:lstStyle/>
              <a:p>
                <a:endParaRPr lang="en-GB"/>
              </a:p>
            </p:txBody>
          </p:sp>
          <p:sp>
            <p:nvSpPr>
              <p:cNvPr id="37383" name="Line 348"/>
              <p:cNvSpPr>
                <a:spLocks noChangeShapeType="1"/>
              </p:cNvSpPr>
              <p:nvPr/>
            </p:nvSpPr>
            <p:spPr bwMode="auto">
              <a:xfrm flipH="1">
                <a:off x="2437" y="1395"/>
                <a:ext cx="26" cy="3"/>
              </a:xfrm>
              <a:prstGeom prst="line">
                <a:avLst/>
              </a:prstGeom>
              <a:noFill/>
              <a:ln w="12700">
                <a:noFill/>
                <a:round/>
                <a:headEnd/>
                <a:tailEnd/>
              </a:ln>
            </p:spPr>
            <p:txBody>
              <a:bodyPr wrap="none" anchor="ctr"/>
              <a:lstStyle/>
              <a:p>
                <a:endParaRPr lang="en-GB"/>
              </a:p>
            </p:txBody>
          </p:sp>
          <p:sp>
            <p:nvSpPr>
              <p:cNvPr id="37384" name="Freeform 349"/>
              <p:cNvSpPr>
                <a:spLocks/>
              </p:cNvSpPr>
              <p:nvPr/>
            </p:nvSpPr>
            <p:spPr bwMode="auto">
              <a:xfrm>
                <a:off x="2566" y="1469"/>
                <a:ext cx="25" cy="30"/>
              </a:xfrm>
              <a:custGeom>
                <a:avLst/>
                <a:gdLst>
                  <a:gd name="T0" fmla="*/ 24 w 25"/>
                  <a:gd name="T1" fmla="*/ 29 h 30"/>
                  <a:gd name="T2" fmla="*/ 23 w 25"/>
                  <a:gd name="T3" fmla="*/ 26 h 30"/>
                  <a:gd name="T4" fmla="*/ 20 w 25"/>
                  <a:gd name="T5" fmla="*/ 24 h 30"/>
                  <a:gd name="T6" fmla="*/ 17 w 25"/>
                  <a:gd name="T7" fmla="*/ 22 h 30"/>
                  <a:gd name="T8" fmla="*/ 14 w 25"/>
                  <a:gd name="T9" fmla="*/ 19 h 30"/>
                  <a:gd name="T10" fmla="*/ 9 w 25"/>
                  <a:gd name="T11" fmla="*/ 16 h 30"/>
                  <a:gd name="T12" fmla="*/ 6 w 25"/>
                  <a:gd name="T13" fmla="*/ 11 h 30"/>
                  <a:gd name="T14" fmla="*/ 3 w 25"/>
                  <a:gd name="T15" fmla="*/ 6 h 30"/>
                  <a:gd name="T16" fmla="*/ 0 w 2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0"/>
                  <a:gd name="T29" fmla="*/ 25 w 2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0">
                    <a:moveTo>
                      <a:pt x="24" y="29"/>
                    </a:moveTo>
                    <a:lnTo>
                      <a:pt x="23" y="26"/>
                    </a:lnTo>
                    <a:lnTo>
                      <a:pt x="20" y="24"/>
                    </a:lnTo>
                    <a:lnTo>
                      <a:pt x="17" y="22"/>
                    </a:lnTo>
                    <a:lnTo>
                      <a:pt x="14" y="19"/>
                    </a:lnTo>
                    <a:lnTo>
                      <a:pt x="9" y="16"/>
                    </a:lnTo>
                    <a:lnTo>
                      <a:pt x="6" y="11"/>
                    </a:lnTo>
                    <a:lnTo>
                      <a:pt x="3" y="6"/>
                    </a:lnTo>
                    <a:lnTo>
                      <a:pt x="0" y="0"/>
                    </a:lnTo>
                  </a:path>
                </a:pathLst>
              </a:custGeom>
              <a:noFill/>
              <a:ln w="25400" cap="rnd">
                <a:solidFill>
                  <a:srgbClr val="B3E2EE"/>
                </a:solidFill>
                <a:round/>
                <a:headEnd/>
                <a:tailEnd/>
              </a:ln>
            </p:spPr>
            <p:txBody>
              <a:bodyPr/>
              <a:lstStyle/>
              <a:p>
                <a:endParaRPr lang="en-US"/>
              </a:p>
            </p:txBody>
          </p:sp>
          <p:sp>
            <p:nvSpPr>
              <p:cNvPr id="37385" name="Line 350"/>
              <p:cNvSpPr>
                <a:spLocks noChangeShapeType="1"/>
              </p:cNvSpPr>
              <p:nvPr/>
            </p:nvSpPr>
            <p:spPr bwMode="auto">
              <a:xfrm flipV="1">
                <a:off x="2580" y="1496"/>
                <a:ext cx="20" cy="5"/>
              </a:xfrm>
              <a:prstGeom prst="line">
                <a:avLst/>
              </a:prstGeom>
              <a:noFill/>
              <a:ln w="12700">
                <a:noFill/>
                <a:round/>
                <a:headEnd/>
                <a:tailEnd/>
              </a:ln>
            </p:spPr>
            <p:txBody>
              <a:bodyPr wrap="none" anchor="ctr"/>
              <a:lstStyle/>
              <a:p>
                <a:endParaRPr lang="en-GB"/>
              </a:p>
            </p:txBody>
          </p:sp>
          <p:sp>
            <p:nvSpPr>
              <p:cNvPr id="37386" name="Line 351"/>
              <p:cNvSpPr>
                <a:spLocks noChangeShapeType="1"/>
              </p:cNvSpPr>
              <p:nvPr/>
            </p:nvSpPr>
            <p:spPr bwMode="auto">
              <a:xfrm flipH="1">
                <a:off x="2554" y="1469"/>
                <a:ext cx="26" cy="1"/>
              </a:xfrm>
              <a:prstGeom prst="line">
                <a:avLst/>
              </a:prstGeom>
              <a:noFill/>
              <a:ln w="12700">
                <a:noFill/>
                <a:round/>
                <a:headEnd/>
                <a:tailEnd/>
              </a:ln>
            </p:spPr>
            <p:txBody>
              <a:bodyPr wrap="none" anchor="ctr"/>
              <a:lstStyle/>
              <a:p>
                <a:endParaRPr lang="en-GB"/>
              </a:p>
            </p:txBody>
          </p:sp>
          <p:sp>
            <p:nvSpPr>
              <p:cNvPr id="37387" name="Freeform 352"/>
              <p:cNvSpPr>
                <a:spLocks/>
              </p:cNvSpPr>
              <p:nvPr/>
            </p:nvSpPr>
            <p:spPr bwMode="auto">
              <a:xfrm>
                <a:off x="2542" y="1400"/>
                <a:ext cx="25" cy="70"/>
              </a:xfrm>
              <a:custGeom>
                <a:avLst/>
                <a:gdLst>
                  <a:gd name="T0" fmla="*/ 24 w 25"/>
                  <a:gd name="T1" fmla="*/ 69 h 70"/>
                  <a:gd name="T2" fmla="*/ 22 w 25"/>
                  <a:gd name="T3" fmla="*/ 61 h 70"/>
                  <a:gd name="T4" fmla="*/ 19 w 25"/>
                  <a:gd name="T5" fmla="*/ 52 h 70"/>
                  <a:gd name="T6" fmla="*/ 16 w 25"/>
                  <a:gd name="T7" fmla="*/ 43 h 70"/>
                  <a:gd name="T8" fmla="*/ 11 w 25"/>
                  <a:gd name="T9" fmla="*/ 34 h 70"/>
                  <a:gd name="T10" fmla="*/ 8 w 25"/>
                  <a:gd name="T11" fmla="*/ 24 h 70"/>
                  <a:gd name="T12" fmla="*/ 5 w 25"/>
                  <a:gd name="T13" fmla="*/ 15 h 70"/>
                  <a:gd name="T14" fmla="*/ 2 w 25"/>
                  <a:gd name="T15" fmla="*/ 7 h 70"/>
                  <a:gd name="T16" fmla="*/ 0 w 25"/>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0"/>
                  <a:gd name="T29" fmla="*/ 25 w 25"/>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0">
                    <a:moveTo>
                      <a:pt x="24" y="69"/>
                    </a:moveTo>
                    <a:lnTo>
                      <a:pt x="22" y="61"/>
                    </a:lnTo>
                    <a:lnTo>
                      <a:pt x="19" y="52"/>
                    </a:lnTo>
                    <a:lnTo>
                      <a:pt x="16" y="43"/>
                    </a:lnTo>
                    <a:lnTo>
                      <a:pt x="11" y="34"/>
                    </a:lnTo>
                    <a:lnTo>
                      <a:pt x="8" y="24"/>
                    </a:lnTo>
                    <a:lnTo>
                      <a:pt x="5" y="15"/>
                    </a:lnTo>
                    <a:lnTo>
                      <a:pt x="2" y="7"/>
                    </a:lnTo>
                    <a:lnTo>
                      <a:pt x="0" y="0"/>
                    </a:lnTo>
                  </a:path>
                </a:pathLst>
              </a:custGeom>
              <a:noFill/>
              <a:ln w="25400" cap="rnd">
                <a:solidFill>
                  <a:srgbClr val="B3E2EE"/>
                </a:solidFill>
                <a:round/>
                <a:headEnd/>
                <a:tailEnd/>
              </a:ln>
            </p:spPr>
            <p:txBody>
              <a:bodyPr/>
              <a:lstStyle/>
              <a:p>
                <a:endParaRPr lang="en-US"/>
              </a:p>
            </p:txBody>
          </p:sp>
          <p:sp>
            <p:nvSpPr>
              <p:cNvPr id="37388" name="Line 353"/>
              <p:cNvSpPr>
                <a:spLocks noChangeShapeType="1"/>
              </p:cNvSpPr>
              <p:nvPr/>
            </p:nvSpPr>
            <p:spPr bwMode="auto">
              <a:xfrm flipV="1">
                <a:off x="2554" y="1469"/>
                <a:ext cx="26" cy="1"/>
              </a:xfrm>
              <a:prstGeom prst="line">
                <a:avLst/>
              </a:prstGeom>
              <a:noFill/>
              <a:ln w="12700">
                <a:noFill/>
                <a:round/>
                <a:headEnd/>
                <a:tailEnd/>
              </a:ln>
            </p:spPr>
            <p:txBody>
              <a:bodyPr wrap="none" anchor="ctr"/>
              <a:lstStyle/>
              <a:p>
                <a:endParaRPr lang="en-GB"/>
              </a:p>
            </p:txBody>
          </p:sp>
          <p:sp>
            <p:nvSpPr>
              <p:cNvPr id="37389" name="Line 354"/>
              <p:cNvSpPr>
                <a:spLocks noChangeShapeType="1"/>
              </p:cNvSpPr>
              <p:nvPr/>
            </p:nvSpPr>
            <p:spPr bwMode="auto">
              <a:xfrm flipH="1">
                <a:off x="2532" y="1400"/>
                <a:ext cx="22" cy="1"/>
              </a:xfrm>
              <a:prstGeom prst="line">
                <a:avLst/>
              </a:prstGeom>
              <a:noFill/>
              <a:ln w="12700">
                <a:noFill/>
                <a:round/>
                <a:headEnd/>
                <a:tailEnd/>
              </a:ln>
            </p:spPr>
            <p:txBody>
              <a:bodyPr wrap="none" anchor="ctr"/>
              <a:lstStyle/>
              <a:p>
                <a:endParaRPr lang="en-GB"/>
              </a:p>
            </p:txBody>
          </p:sp>
          <p:sp>
            <p:nvSpPr>
              <p:cNvPr id="37390" name="Freeform 355"/>
              <p:cNvSpPr>
                <a:spLocks/>
              </p:cNvSpPr>
              <p:nvPr/>
            </p:nvSpPr>
            <p:spPr bwMode="auto">
              <a:xfrm>
                <a:off x="2417" y="1487"/>
                <a:ext cx="324" cy="65"/>
              </a:xfrm>
              <a:custGeom>
                <a:avLst/>
                <a:gdLst>
                  <a:gd name="T0" fmla="*/ 159 w 324"/>
                  <a:gd name="T1" fmla="*/ 0 h 65"/>
                  <a:gd name="T2" fmla="*/ 191 w 324"/>
                  <a:gd name="T3" fmla="*/ 0 h 65"/>
                  <a:gd name="T4" fmla="*/ 222 w 324"/>
                  <a:gd name="T5" fmla="*/ 2 h 65"/>
                  <a:gd name="T6" fmla="*/ 250 w 324"/>
                  <a:gd name="T7" fmla="*/ 4 h 65"/>
                  <a:gd name="T8" fmla="*/ 273 w 324"/>
                  <a:gd name="T9" fmla="*/ 8 h 65"/>
                  <a:gd name="T10" fmla="*/ 294 w 324"/>
                  <a:gd name="T11" fmla="*/ 13 h 65"/>
                  <a:gd name="T12" fmla="*/ 308 w 324"/>
                  <a:gd name="T13" fmla="*/ 18 h 65"/>
                  <a:gd name="T14" fmla="*/ 319 w 324"/>
                  <a:gd name="T15" fmla="*/ 24 h 65"/>
                  <a:gd name="T16" fmla="*/ 323 w 324"/>
                  <a:gd name="T17" fmla="*/ 31 h 65"/>
                  <a:gd name="T18" fmla="*/ 320 w 324"/>
                  <a:gd name="T19" fmla="*/ 37 h 65"/>
                  <a:gd name="T20" fmla="*/ 311 w 324"/>
                  <a:gd name="T21" fmla="*/ 43 h 65"/>
                  <a:gd name="T22" fmla="*/ 295 w 324"/>
                  <a:gd name="T23" fmla="*/ 49 h 65"/>
                  <a:gd name="T24" fmla="*/ 276 w 324"/>
                  <a:gd name="T25" fmla="*/ 54 h 65"/>
                  <a:gd name="T26" fmla="*/ 253 w 324"/>
                  <a:gd name="T27" fmla="*/ 58 h 65"/>
                  <a:gd name="T28" fmla="*/ 226 w 324"/>
                  <a:gd name="T29" fmla="*/ 61 h 65"/>
                  <a:gd name="T30" fmla="*/ 195 w 324"/>
                  <a:gd name="T31" fmla="*/ 63 h 65"/>
                  <a:gd name="T32" fmla="*/ 163 w 324"/>
                  <a:gd name="T33" fmla="*/ 64 h 65"/>
                  <a:gd name="T34" fmla="*/ 129 w 324"/>
                  <a:gd name="T35" fmla="*/ 64 h 65"/>
                  <a:gd name="T36" fmla="*/ 100 w 324"/>
                  <a:gd name="T37" fmla="*/ 62 h 65"/>
                  <a:gd name="T38" fmla="*/ 72 w 324"/>
                  <a:gd name="T39" fmla="*/ 60 h 65"/>
                  <a:gd name="T40" fmla="*/ 48 w 324"/>
                  <a:gd name="T41" fmla="*/ 56 h 65"/>
                  <a:gd name="T42" fmla="*/ 28 w 324"/>
                  <a:gd name="T43" fmla="*/ 51 h 65"/>
                  <a:gd name="T44" fmla="*/ 13 w 324"/>
                  <a:gd name="T45" fmla="*/ 46 h 65"/>
                  <a:gd name="T46" fmla="*/ 3 w 324"/>
                  <a:gd name="T47" fmla="*/ 40 h 65"/>
                  <a:gd name="T48" fmla="*/ 0 w 324"/>
                  <a:gd name="T49" fmla="*/ 33 h 65"/>
                  <a:gd name="T50" fmla="*/ 3 w 324"/>
                  <a:gd name="T51" fmla="*/ 27 h 65"/>
                  <a:gd name="T52" fmla="*/ 12 w 324"/>
                  <a:gd name="T53" fmla="*/ 21 h 65"/>
                  <a:gd name="T54" fmla="*/ 26 w 324"/>
                  <a:gd name="T55" fmla="*/ 15 h 65"/>
                  <a:gd name="T56" fmla="*/ 46 w 324"/>
                  <a:gd name="T57" fmla="*/ 10 h 65"/>
                  <a:gd name="T58" fmla="*/ 69 w 324"/>
                  <a:gd name="T59" fmla="*/ 6 h 65"/>
                  <a:gd name="T60" fmla="*/ 95 w 324"/>
                  <a:gd name="T61" fmla="*/ 3 h 65"/>
                  <a:gd name="T62" fmla="*/ 126 w 324"/>
                  <a:gd name="T63" fmla="*/ 1 h 65"/>
                  <a:gd name="T64" fmla="*/ 159 w 32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4"/>
                  <a:gd name="T100" fmla="*/ 0 h 65"/>
                  <a:gd name="T101" fmla="*/ 324 w 32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4" h="65">
                    <a:moveTo>
                      <a:pt x="159" y="0"/>
                    </a:moveTo>
                    <a:lnTo>
                      <a:pt x="191" y="0"/>
                    </a:lnTo>
                    <a:lnTo>
                      <a:pt x="222" y="2"/>
                    </a:lnTo>
                    <a:lnTo>
                      <a:pt x="250" y="4"/>
                    </a:lnTo>
                    <a:lnTo>
                      <a:pt x="273" y="8"/>
                    </a:lnTo>
                    <a:lnTo>
                      <a:pt x="294" y="13"/>
                    </a:lnTo>
                    <a:lnTo>
                      <a:pt x="308" y="18"/>
                    </a:lnTo>
                    <a:lnTo>
                      <a:pt x="319" y="24"/>
                    </a:lnTo>
                    <a:lnTo>
                      <a:pt x="323" y="31"/>
                    </a:lnTo>
                    <a:lnTo>
                      <a:pt x="320" y="37"/>
                    </a:lnTo>
                    <a:lnTo>
                      <a:pt x="311" y="43"/>
                    </a:lnTo>
                    <a:lnTo>
                      <a:pt x="295" y="49"/>
                    </a:lnTo>
                    <a:lnTo>
                      <a:pt x="276" y="54"/>
                    </a:lnTo>
                    <a:lnTo>
                      <a:pt x="253" y="58"/>
                    </a:lnTo>
                    <a:lnTo>
                      <a:pt x="226" y="61"/>
                    </a:lnTo>
                    <a:lnTo>
                      <a:pt x="195" y="63"/>
                    </a:lnTo>
                    <a:lnTo>
                      <a:pt x="163" y="64"/>
                    </a:lnTo>
                    <a:lnTo>
                      <a:pt x="129" y="64"/>
                    </a:lnTo>
                    <a:lnTo>
                      <a:pt x="100" y="62"/>
                    </a:lnTo>
                    <a:lnTo>
                      <a:pt x="72" y="60"/>
                    </a:lnTo>
                    <a:lnTo>
                      <a:pt x="48" y="56"/>
                    </a:lnTo>
                    <a:lnTo>
                      <a:pt x="28" y="51"/>
                    </a:lnTo>
                    <a:lnTo>
                      <a:pt x="13" y="46"/>
                    </a:lnTo>
                    <a:lnTo>
                      <a:pt x="3" y="40"/>
                    </a:lnTo>
                    <a:lnTo>
                      <a:pt x="0" y="33"/>
                    </a:lnTo>
                    <a:lnTo>
                      <a:pt x="3" y="27"/>
                    </a:lnTo>
                    <a:lnTo>
                      <a:pt x="12" y="21"/>
                    </a:lnTo>
                    <a:lnTo>
                      <a:pt x="26" y="15"/>
                    </a:lnTo>
                    <a:lnTo>
                      <a:pt x="46" y="10"/>
                    </a:lnTo>
                    <a:lnTo>
                      <a:pt x="69" y="6"/>
                    </a:lnTo>
                    <a:lnTo>
                      <a:pt x="95" y="3"/>
                    </a:lnTo>
                    <a:lnTo>
                      <a:pt x="126" y="1"/>
                    </a:lnTo>
                    <a:lnTo>
                      <a:pt x="159" y="0"/>
                    </a:lnTo>
                  </a:path>
                </a:pathLst>
              </a:custGeom>
              <a:solidFill>
                <a:srgbClr val="CCECF4"/>
              </a:solidFill>
              <a:ln w="12700" cap="rnd">
                <a:noFill/>
                <a:round/>
                <a:headEnd/>
                <a:tailEnd/>
              </a:ln>
            </p:spPr>
            <p:txBody>
              <a:bodyPr/>
              <a:lstStyle/>
              <a:p>
                <a:endParaRPr lang="en-US"/>
              </a:p>
            </p:txBody>
          </p:sp>
          <p:sp>
            <p:nvSpPr>
              <p:cNvPr id="37391" name="Freeform 356"/>
              <p:cNvSpPr>
                <a:spLocks/>
              </p:cNvSpPr>
              <p:nvPr/>
            </p:nvSpPr>
            <p:spPr bwMode="auto">
              <a:xfrm>
                <a:off x="2374" y="1449"/>
                <a:ext cx="19" cy="58"/>
              </a:xfrm>
              <a:custGeom>
                <a:avLst/>
                <a:gdLst>
                  <a:gd name="T0" fmla="*/ 0 w 19"/>
                  <a:gd name="T1" fmla="*/ 57 h 58"/>
                  <a:gd name="T2" fmla="*/ 2 w 19"/>
                  <a:gd name="T3" fmla="*/ 55 h 58"/>
                  <a:gd name="T4" fmla="*/ 5 w 19"/>
                  <a:gd name="T5" fmla="*/ 50 h 58"/>
                  <a:gd name="T6" fmla="*/ 11 w 19"/>
                  <a:gd name="T7" fmla="*/ 43 h 58"/>
                  <a:gd name="T8" fmla="*/ 15 w 19"/>
                  <a:gd name="T9" fmla="*/ 35 h 58"/>
                  <a:gd name="T10" fmla="*/ 18 w 19"/>
                  <a:gd name="T11" fmla="*/ 25 h 58"/>
                  <a:gd name="T12" fmla="*/ 18 w 19"/>
                  <a:gd name="T13" fmla="*/ 16 h 58"/>
                  <a:gd name="T14" fmla="*/ 12 w 19"/>
                  <a:gd name="T15" fmla="*/ 7 h 58"/>
                  <a:gd name="T16" fmla="*/ 3 w 19"/>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8"/>
                  <a:gd name="T29" fmla="*/ 19 w 19"/>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8">
                    <a:moveTo>
                      <a:pt x="0" y="57"/>
                    </a:moveTo>
                    <a:lnTo>
                      <a:pt x="2" y="55"/>
                    </a:lnTo>
                    <a:lnTo>
                      <a:pt x="5" y="50"/>
                    </a:lnTo>
                    <a:lnTo>
                      <a:pt x="11" y="43"/>
                    </a:lnTo>
                    <a:lnTo>
                      <a:pt x="15" y="35"/>
                    </a:lnTo>
                    <a:lnTo>
                      <a:pt x="18" y="25"/>
                    </a:lnTo>
                    <a:lnTo>
                      <a:pt x="18" y="16"/>
                    </a:lnTo>
                    <a:lnTo>
                      <a:pt x="12" y="7"/>
                    </a:lnTo>
                    <a:lnTo>
                      <a:pt x="3" y="0"/>
                    </a:lnTo>
                  </a:path>
                </a:pathLst>
              </a:custGeom>
              <a:noFill/>
              <a:ln w="25400" cap="rnd">
                <a:solidFill>
                  <a:srgbClr val="B3E2EE"/>
                </a:solidFill>
                <a:round/>
                <a:headEnd/>
                <a:tailEnd/>
              </a:ln>
            </p:spPr>
            <p:txBody>
              <a:bodyPr/>
              <a:lstStyle/>
              <a:p>
                <a:endParaRPr lang="en-US"/>
              </a:p>
            </p:txBody>
          </p:sp>
          <p:sp>
            <p:nvSpPr>
              <p:cNvPr id="37392" name="Line 357"/>
              <p:cNvSpPr>
                <a:spLocks noChangeShapeType="1"/>
              </p:cNvSpPr>
              <p:nvPr/>
            </p:nvSpPr>
            <p:spPr bwMode="auto">
              <a:xfrm>
                <a:off x="2362" y="1504"/>
                <a:ext cx="22" cy="4"/>
              </a:xfrm>
              <a:prstGeom prst="line">
                <a:avLst/>
              </a:prstGeom>
              <a:noFill/>
              <a:ln w="12700">
                <a:noFill/>
                <a:round/>
                <a:headEnd/>
                <a:tailEnd/>
              </a:ln>
            </p:spPr>
            <p:txBody>
              <a:bodyPr wrap="none" anchor="ctr"/>
              <a:lstStyle/>
              <a:p>
                <a:endParaRPr lang="en-GB"/>
              </a:p>
            </p:txBody>
          </p:sp>
          <p:sp>
            <p:nvSpPr>
              <p:cNvPr id="37393" name="Line 358"/>
              <p:cNvSpPr>
                <a:spLocks noChangeShapeType="1"/>
              </p:cNvSpPr>
              <p:nvPr/>
            </p:nvSpPr>
            <p:spPr bwMode="auto">
              <a:xfrm flipH="1">
                <a:off x="2362" y="1448"/>
                <a:ext cx="22" cy="5"/>
              </a:xfrm>
              <a:prstGeom prst="line">
                <a:avLst/>
              </a:prstGeom>
              <a:noFill/>
              <a:ln w="12700">
                <a:noFill/>
                <a:round/>
                <a:headEnd/>
                <a:tailEnd/>
              </a:ln>
            </p:spPr>
            <p:txBody>
              <a:bodyPr wrap="none" anchor="ctr"/>
              <a:lstStyle/>
              <a:p>
                <a:endParaRPr lang="en-GB"/>
              </a:p>
            </p:txBody>
          </p:sp>
          <p:sp>
            <p:nvSpPr>
              <p:cNvPr id="37394" name="Freeform 359"/>
              <p:cNvSpPr>
                <a:spLocks/>
              </p:cNvSpPr>
              <p:nvPr/>
            </p:nvSpPr>
            <p:spPr bwMode="auto">
              <a:xfrm>
                <a:off x="2317" y="1399"/>
                <a:ext cx="62" cy="51"/>
              </a:xfrm>
              <a:custGeom>
                <a:avLst/>
                <a:gdLst>
                  <a:gd name="T0" fmla="*/ 61 w 62"/>
                  <a:gd name="T1" fmla="*/ 50 h 51"/>
                  <a:gd name="T2" fmla="*/ 47 w 62"/>
                  <a:gd name="T3" fmla="*/ 44 h 51"/>
                  <a:gd name="T4" fmla="*/ 34 w 62"/>
                  <a:gd name="T5" fmla="*/ 36 h 51"/>
                  <a:gd name="T6" fmla="*/ 25 w 62"/>
                  <a:gd name="T7" fmla="*/ 27 h 51"/>
                  <a:gd name="T8" fmla="*/ 16 w 62"/>
                  <a:gd name="T9" fmla="*/ 19 h 51"/>
                  <a:gd name="T10" fmla="*/ 9 w 62"/>
                  <a:gd name="T11" fmla="*/ 12 h 51"/>
                  <a:gd name="T12" fmla="*/ 5 w 62"/>
                  <a:gd name="T13" fmla="*/ 6 h 51"/>
                  <a:gd name="T14" fmla="*/ 2 w 62"/>
                  <a:gd name="T15" fmla="*/ 2 h 51"/>
                  <a:gd name="T16" fmla="*/ 0 w 62"/>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51"/>
                  <a:gd name="T29" fmla="*/ 62 w 62"/>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51">
                    <a:moveTo>
                      <a:pt x="61" y="50"/>
                    </a:moveTo>
                    <a:lnTo>
                      <a:pt x="47" y="44"/>
                    </a:lnTo>
                    <a:lnTo>
                      <a:pt x="34" y="36"/>
                    </a:lnTo>
                    <a:lnTo>
                      <a:pt x="25" y="27"/>
                    </a:lnTo>
                    <a:lnTo>
                      <a:pt x="16" y="19"/>
                    </a:lnTo>
                    <a:lnTo>
                      <a:pt x="9" y="12"/>
                    </a:lnTo>
                    <a:lnTo>
                      <a:pt x="5" y="6"/>
                    </a:lnTo>
                    <a:lnTo>
                      <a:pt x="2" y="2"/>
                    </a:lnTo>
                    <a:lnTo>
                      <a:pt x="0" y="0"/>
                    </a:lnTo>
                  </a:path>
                </a:pathLst>
              </a:custGeom>
              <a:noFill/>
              <a:ln w="25400" cap="rnd">
                <a:solidFill>
                  <a:srgbClr val="B3E2EE"/>
                </a:solidFill>
                <a:round/>
                <a:headEnd/>
                <a:tailEnd/>
              </a:ln>
            </p:spPr>
            <p:txBody>
              <a:bodyPr/>
              <a:lstStyle/>
              <a:p>
                <a:endParaRPr lang="en-US"/>
              </a:p>
            </p:txBody>
          </p:sp>
          <p:sp>
            <p:nvSpPr>
              <p:cNvPr id="37395" name="Line 360"/>
              <p:cNvSpPr>
                <a:spLocks noChangeShapeType="1"/>
              </p:cNvSpPr>
              <p:nvPr/>
            </p:nvSpPr>
            <p:spPr bwMode="auto">
              <a:xfrm flipV="1">
                <a:off x="2364" y="1447"/>
                <a:ext cx="20" cy="7"/>
              </a:xfrm>
              <a:prstGeom prst="line">
                <a:avLst/>
              </a:prstGeom>
              <a:noFill/>
              <a:ln w="12700">
                <a:noFill/>
                <a:round/>
                <a:headEnd/>
                <a:tailEnd/>
              </a:ln>
            </p:spPr>
            <p:txBody>
              <a:bodyPr wrap="none" anchor="ctr"/>
              <a:lstStyle/>
              <a:p>
                <a:endParaRPr lang="en-GB"/>
              </a:p>
            </p:txBody>
          </p:sp>
          <p:sp>
            <p:nvSpPr>
              <p:cNvPr id="37396" name="Line 361"/>
              <p:cNvSpPr>
                <a:spLocks noChangeShapeType="1"/>
              </p:cNvSpPr>
              <p:nvPr/>
            </p:nvSpPr>
            <p:spPr bwMode="auto">
              <a:xfrm flipH="1">
                <a:off x="2306" y="1398"/>
                <a:ext cx="23" cy="2"/>
              </a:xfrm>
              <a:prstGeom prst="line">
                <a:avLst/>
              </a:prstGeom>
              <a:noFill/>
              <a:ln w="12700">
                <a:noFill/>
                <a:round/>
                <a:headEnd/>
                <a:tailEnd/>
              </a:ln>
            </p:spPr>
            <p:txBody>
              <a:bodyPr wrap="none" anchor="ctr"/>
              <a:lstStyle/>
              <a:p>
                <a:endParaRPr lang="en-GB"/>
              </a:p>
            </p:txBody>
          </p:sp>
          <p:sp>
            <p:nvSpPr>
              <p:cNvPr id="37397" name="Freeform 362"/>
              <p:cNvSpPr>
                <a:spLocks/>
              </p:cNvSpPr>
              <p:nvPr/>
            </p:nvSpPr>
            <p:spPr bwMode="auto">
              <a:xfrm>
                <a:off x="2437" y="1470"/>
                <a:ext cx="22" cy="32"/>
              </a:xfrm>
              <a:custGeom>
                <a:avLst/>
                <a:gdLst>
                  <a:gd name="T0" fmla="*/ 21 w 22"/>
                  <a:gd name="T1" fmla="*/ 31 h 32"/>
                  <a:gd name="T2" fmla="*/ 20 w 22"/>
                  <a:gd name="T3" fmla="*/ 28 h 32"/>
                  <a:gd name="T4" fmla="*/ 17 w 22"/>
                  <a:gd name="T5" fmla="*/ 26 h 32"/>
                  <a:gd name="T6" fmla="*/ 13 w 22"/>
                  <a:gd name="T7" fmla="*/ 23 h 32"/>
                  <a:gd name="T8" fmla="*/ 11 w 22"/>
                  <a:gd name="T9" fmla="*/ 20 h 32"/>
                  <a:gd name="T10" fmla="*/ 8 w 22"/>
                  <a:gd name="T11" fmla="*/ 17 h 32"/>
                  <a:gd name="T12" fmla="*/ 4 w 22"/>
                  <a:gd name="T13" fmla="*/ 13 h 32"/>
                  <a:gd name="T14" fmla="*/ 1 w 22"/>
                  <a:gd name="T15" fmla="*/ 7 h 32"/>
                  <a:gd name="T16" fmla="*/ 0 w 22"/>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2"/>
                  <a:gd name="T29" fmla="*/ 22 w 2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2">
                    <a:moveTo>
                      <a:pt x="21" y="31"/>
                    </a:moveTo>
                    <a:lnTo>
                      <a:pt x="20" y="28"/>
                    </a:lnTo>
                    <a:lnTo>
                      <a:pt x="17" y="26"/>
                    </a:lnTo>
                    <a:lnTo>
                      <a:pt x="13" y="23"/>
                    </a:lnTo>
                    <a:lnTo>
                      <a:pt x="11" y="20"/>
                    </a:lnTo>
                    <a:lnTo>
                      <a:pt x="8" y="17"/>
                    </a:lnTo>
                    <a:lnTo>
                      <a:pt x="4" y="13"/>
                    </a:lnTo>
                    <a:lnTo>
                      <a:pt x="1" y="7"/>
                    </a:lnTo>
                    <a:lnTo>
                      <a:pt x="0" y="0"/>
                    </a:lnTo>
                  </a:path>
                </a:pathLst>
              </a:custGeom>
              <a:noFill/>
              <a:ln w="25400" cap="rnd">
                <a:solidFill>
                  <a:srgbClr val="B3E2EE"/>
                </a:solidFill>
                <a:round/>
                <a:headEnd/>
                <a:tailEnd/>
              </a:ln>
            </p:spPr>
            <p:txBody>
              <a:bodyPr/>
              <a:lstStyle/>
              <a:p>
                <a:endParaRPr lang="en-US"/>
              </a:p>
            </p:txBody>
          </p:sp>
          <p:sp>
            <p:nvSpPr>
              <p:cNvPr id="37398" name="Line 363"/>
              <p:cNvSpPr>
                <a:spLocks noChangeShapeType="1"/>
              </p:cNvSpPr>
              <p:nvPr/>
            </p:nvSpPr>
            <p:spPr bwMode="auto">
              <a:xfrm flipV="1">
                <a:off x="2446" y="1501"/>
                <a:ext cx="25" cy="2"/>
              </a:xfrm>
              <a:prstGeom prst="line">
                <a:avLst/>
              </a:prstGeom>
              <a:noFill/>
              <a:ln w="12700">
                <a:noFill/>
                <a:round/>
                <a:headEnd/>
                <a:tailEnd/>
              </a:ln>
            </p:spPr>
            <p:txBody>
              <a:bodyPr wrap="none" anchor="ctr"/>
              <a:lstStyle/>
              <a:p>
                <a:endParaRPr lang="en-GB"/>
              </a:p>
            </p:txBody>
          </p:sp>
          <p:sp>
            <p:nvSpPr>
              <p:cNvPr id="37399" name="Line 364"/>
              <p:cNvSpPr>
                <a:spLocks noChangeShapeType="1"/>
              </p:cNvSpPr>
              <p:nvPr/>
            </p:nvSpPr>
            <p:spPr bwMode="auto">
              <a:xfrm flipH="1">
                <a:off x="2422" y="1470"/>
                <a:ext cx="24" cy="0"/>
              </a:xfrm>
              <a:prstGeom prst="line">
                <a:avLst/>
              </a:prstGeom>
              <a:noFill/>
              <a:ln w="12700">
                <a:noFill/>
                <a:round/>
                <a:headEnd/>
                <a:tailEnd/>
              </a:ln>
            </p:spPr>
            <p:txBody>
              <a:bodyPr wrap="none" anchor="ctr"/>
              <a:lstStyle/>
              <a:p>
                <a:endParaRPr lang="en-GB"/>
              </a:p>
            </p:txBody>
          </p:sp>
          <p:sp>
            <p:nvSpPr>
              <p:cNvPr id="37400" name="Freeform 365"/>
              <p:cNvSpPr>
                <a:spLocks/>
              </p:cNvSpPr>
              <p:nvPr/>
            </p:nvSpPr>
            <p:spPr bwMode="auto">
              <a:xfrm>
                <a:off x="2413" y="1403"/>
                <a:ext cx="25" cy="68"/>
              </a:xfrm>
              <a:custGeom>
                <a:avLst/>
                <a:gdLst>
                  <a:gd name="T0" fmla="*/ 24 w 25"/>
                  <a:gd name="T1" fmla="*/ 67 h 68"/>
                  <a:gd name="T2" fmla="*/ 22 w 25"/>
                  <a:gd name="T3" fmla="*/ 59 h 68"/>
                  <a:gd name="T4" fmla="*/ 19 w 25"/>
                  <a:gd name="T5" fmla="*/ 51 h 68"/>
                  <a:gd name="T6" fmla="*/ 14 w 25"/>
                  <a:gd name="T7" fmla="*/ 42 h 68"/>
                  <a:gd name="T8" fmla="*/ 11 w 25"/>
                  <a:gd name="T9" fmla="*/ 33 h 68"/>
                  <a:gd name="T10" fmla="*/ 8 w 25"/>
                  <a:gd name="T11" fmla="*/ 24 h 68"/>
                  <a:gd name="T12" fmla="*/ 5 w 25"/>
                  <a:gd name="T13" fmla="*/ 15 h 68"/>
                  <a:gd name="T14" fmla="*/ 2 w 25"/>
                  <a:gd name="T15" fmla="*/ 7 h 68"/>
                  <a:gd name="T16" fmla="*/ 0 w 25"/>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8"/>
                  <a:gd name="T29" fmla="*/ 25 w 25"/>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8">
                    <a:moveTo>
                      <a:pt x="24" y="67"/>
                    </a:moveTo>
                    <a:lnTo>
                      <a:pt x="22" y="59"/>
                    </a:lnTo>
                    <a:lnTo>
                      <a:pt x="19" y="51"/>
                    </a:lnTo>
                    <a:lnTo>
                      <a:pt x="14" y="42"/>
                    </a:lnTo>
                    <a:lnTo>
                      <a:pt x="11" y="33"/>
                    </a:lnTo>
                    <a:lnTo>
                      <a:pt x="8" y="24"/>
                    </a:lnTo>
                    <a:lnTo>
                      <a:pt x="5" y="15"/>
                    </a:lnTo>
                    <a:lnTo>
                      <a:pt x="2" y="7"/>
                    </a:lnTo>
                    <a:lnTo>
                      <a:pt x="0" y="0"/>
                    </a:lnTo>
                  </a:path>
                </a:pathLst>
              </a:custGeom>
              <a:noFill/>
              <a:ln w="25400" cap="rnd">
                <a:solidFill>
                  <a:srgbClr val="B3E2EE"/>
                </a:solidFill>
                <a:round/>
                <a:headEnd/>
                <a:tailEnd/>
              </a:ln>
            </p:spPr>
            <p:txBody>
              <a:bodyPr/>
              <a:lstStyle/>
              <a:p>
                <a:endParaRPr lang="en-US"/>
              </a:p>
            </p:txBody>
          </p:sp>
          <p:sp>
            <p:nvSpPr>
              <p:cNvPr id="37401" name="Line 366"/>
              <p:cNvSpPr>
                <a:spLocks noChangeShapeType="1"/>
              </p:cNvSpPr>
              <p:nvPr/>
            </p:nvSpPr>
            <p:spPr bwMode="auto">
              <a:xfrm>
                <a:off x="2422" y="1470"/>
                <a:ext cx="24" cy="0"/>
              </a:xfrm>
              <a:prstGeom prst="line">
                <a:avLst/>
              </a:prstGeom>
              <a:noFill/>
              <a:ln w="12700">
                <a:noFill/>
                <a:round/>
                <a:headEnd/>
                <a:tailEnd/>
              </a:ln>
            </p:spPr>
            <p:txBody>
              <a:bodyPr wrap="none" anchor="ctr"/>
              <a:lstStyle/>
              <a:p>
                <a:endParaRPr lang="en-GB"/>
              </a:p>
            </p:txBody>
          </p:sp>
          <p:sp>
            <p:nvSpPr>
              <p:cNvPr id="37402" name="Line 367"/>
              <p:cNvSpPr>
                <a:spLocks noChangeShapeType="1"/>
              </p:cNvSpPr>
              <p:nvPr/>
            </p:nvSpPr>
            <p:spPr bwMode="auto">
              <a:xfrm flipH="1">
                <a:off x="2397" y="1401"/>
                <a:ext cx="25" cy="2"/>
              </a:xfrm>
              <a:prstGeom prst="line">
                <a:avLst/>
              </a:prstGeom>
              <a:noFill/>
              <a:ln w="12700">
                <a:noFill/>
                <a:round/>
                <a:headEnd/>
                <a:tailEnd/>
              </a:ln>
            </p:spPr>
            <p:txBody>
              <a:bodyPr wrap="none" anchor="ctr"/>
              <a:lstStyle/>
              <a:p>
                <a:endParaRPr lang="en-GB"/>
              </a:p>
            </p:txBody>
          </p:sp>
          <p:sp>
            <p:nvSpPr>
              <p:cNvPr id="37403" name="Freeform 368"/>
              <p:cNvSpPr>
                <a:spLocks/>
              </p:cNvSpPr>
              <p:nvPr/>
            </p:nvSpPr>
            <p:spPr bwMode="auto">
              <a:xfrm>
                <a:off x="2283" y="1489"/>
                <a:ext cx="327" cy="67"/>
              </a:xfrm>
              <a:custGeom>
                <a:avLst/>
                <a:gdLst>
                  <a:gd name="T0" fmla="*/ 162 w 327"/>
                  <a:gd name="T1" fmla="*/ 0 h 67"/>
                  <a:gd name="T2" fmla="*/ 194 w 327"/>
                  <a:gd name="T3" fmla="*/ 0 h 67"/>
                  <a:gd name="T4" fmla="*/ 225 w 327"/>
                  <a:gd name="T5" fmla="*/ 2 h 67"/>
                  <a:gd name="T6" fmla="*/ 253 w 327"/>
                  <a:gd name="T7" fmla="*/ 4 h 67"/>
                  <a:gd name="T8" fmla="*/ 277 w 327"/>
                  <a:gd name="T9" fmla="*/ 8 h 67"/>
                  <a:gd name="T10" fmla="*/ 298 w 327"/>
                  <a:gd name="T11" fmla="*/ 13 h 67"/>
                  <a:gd name="T12" fmla="*/ 313 w 327"/>
                  <a:gd name="T13" fmla="*/ 18 h 67"/>
                  <a:gd name="T14" fmla="*/ 323 w 327"/>
                  <a:gd name="T15" fmla="*/ 25 h 67"/>
                  <a:gd name="T16" fmla="*/ 326 w 327"/>
                  <a:gd name="T17" fmla="*/ 31 h 67"/>
                  <a:gd name="T18" fmla="*/ 323 w 327"/>
                  <a:gd name="T19" fmla="*/ 38 h 67"/>
                  <a:gd name="T20" fmla="*/ 314 w 327"/>
                  <a:gd name="T21" fmla="*/ 44 h 67"/>
                  <a:gd name="T22" fmla="*/ 299 w 327"/>
                  <a:gd name="T23" fmla="*/ 50 h 67"/>
                  <a:gd name="T24" fmla="*/ 280 w 327"/>
                  <a:gd name="T25" fmla="*/ 55 h 67"/>
                  <a:gd name="T26" fmla="*/ 256 w 327"/>
                  <a:gd name="T27" fmla="*/ 59 h 67"/>
                  <a:gd name="T28" fmla="*/ 228 w 327"/>
                  <a:gd name="T29" fmla="*/ 63 h 67"/>
                  <a:gd name="T30" fmla="*/ 199 w 327"/>
                  <a:gd name="T31" fmla="*/ 65 h 67"/>
                  <a:gd name="T32" fmla="*/ 164 w 327"/>
                  <a:gd name="T33" fmla="*/ 66 h 67"/>
                  <a:gd name="T34" fmla="*/ 132 w 327"/>
                  <a:gd name="T35" fmla="*/ 65 h 67"/>
                  <a:gd name="T36" fmla="*/ 102 w 327"/>
                  <a:gd name="T37" fmla="*/ 64 h 67"/>
                  <a:gd name="T38" fmla="*/ 74 w 327"/>
                  <a:gd name="T39" fmla="*/ 61 h 67"/>
                  <a:gd name="T40" fmla="*/ 49 w 327"/>
                  <a:gd name="T41" fmla="*/ 57 h 67"/>
                  <a:gd name="T42" fmla="*/ 28 w 327"/>
                  <a:gd name="T43" fmla="*/ 53 h 67"/>
                  <a:gd name="T44" fmla="*/ 13 w 327"/>
                  <a:gd name="T45" fmla="*/ 47 h 67"/>
                  <a:gd name="T46" fmla="*/ 4 w 327"/>
                  <a:gd name="T47" fmla="*/ 41 h 67"/>
                  <a:gd name="T48" fmla="*/ 0 w 327"/>
                  <a:gd name="T49" fmla="*/ 34 h 67"/>
                  <a:gd name="T50" fmla="*/ 3 w 327"/>
                  <a:gd name="T51" fmla="*/ 27 h 67"/>
                  <a:gd name="T52" fmla="*/ 12 w 327"/>
                  <a:gd name="T53" fmla="*/ 21 h 67"/>
                  <a:gd name="T54" fmla="*/ 27 w 327"/>
                  <a:gd name="T55" fmla="*/ 16 h 67"/>
                  <a:gd name="T56" fmla="*/ 46 w 327"/>
                  <a:gd name="T57" fmla="*/ 11 h 67"/>
                  <a:gd name="T58" fmla="*/ 71 w 327"/>
                  <a:gd name="T59" fmla="*/ 6 h 67"/>
                  <a:gd name="T60" fmla="*/ 98 w 327"/>
                  <a:gd name="T61" fmla="*/ 3 h 67"/>
                  <a:gd name="T62" fmla="*/ 129 w 327"/>
                  <a:gd name="T63" fmla="*/ 1 h 67"/>
                  <a:gd name="T64" fmla="*/ 162 w 327"/>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7"/>
                  <a:gd name="T100" fmla="*/ 0 h 67"/>
                  <a:gd name="T101" fmla="*/ 327 w 32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7" h="67">
                    <a:moveTo>
                      <a:pt x="162" y="0"/>
                    </a:moveTo>
                    <a:lnTo>
                      <a:pt x="194" y="0"/>
                    </a:lnTo>
                    <a:lnTo>
                      <a:pt x="225" y="2"/>
                    </a:lnTo>
                    <a:lnTo>
                      <a:pt x="253" y="4"/>
                    </a:lnTo>
                    <a:lnTo>
                      <a:pt x="277" y="8"/>
                    </a:lnTo>
                    <a:lnTo>
                      <a:pt x="298" y="13"/>
                    </a:lnTo>
                    <a:lnTo>
                      <a:pt x="313" y="18"/>
                    </a:lnTo>
                    <a:lnTo>
                      <a:pt x="323" y="25"/>
                    </a:lnTo>
                    <a:lnTo>
                      <a:pt x="326" y="31"/>
                    </a:lnTo>
                    <a:lnTo>
                      <a:pt x="323" y="38"/>
                    </a:lnTo>
                    <a:lnTo>
                      <a:pt x="314" y="44"/>
                    </a:lnTo>
                    <a:lnTo>
                      <a:pt x="299" y="50"/>
                    </a:lnTo>
                    <a:lnTo>
                      <a:pt x="280" y="55"/>
                    </a:lnTo>
                    <a:lnTo>
                      <a:pt x="256" y="59"/>
                    </a:lnTo>
                    <a:lnTo>
                      <a:pt x="228" y="63"/>
                    </a:lnTo>
                    <a:lnTo>
                      <a:pt x="199" y="65"/>
                    </a:lnTo>
                    <a:lnTo>
                      <a:pt x="164" y="66"/>
                    </a:lnTo>
                    <a:lnTo>
                      <a:pt x="132" y="65"/>
                    </a:lnTo>
                    <a:lnTo>
                      <a:pt x="102" y="64"/>
                    </a:lnTo>
                    <a:lnTo>
                      <a:pt x="74" y="61"/>
                    </a:lnTo>
                    <a:lnTo>
                      <a:pt x="49" y="57"/>
                    </a:lnTo>
                    <a:lnTo>
                      <a:pt x="28" y="53"/>
                    </a:lnTo>
                    <a:lnTo>
                      <a:pt x="13" y="47"/>
                    </a:lnTo>
                    <a:lnTo>
                      <a:pt x="4" y="41"/>
                    </a:lnTo>
                    <a:lnTo>
                      <a:pt x="0" y="34"/>
                    </a:lnTo>
                    <a:lnTo>
                      <a:pt x="3" y="27"/>
                    </a:lnTo>
                    <a:lnTo>
                      <a:pt x="12" y="21"/>
                    </a:lnTo>
                    <a:lnTo>
                      <a:pt x="27" y="16"/>
                    </a:lnTo>
                    <a:lnTo>
                      <a:pt x="46" y="11"/>
                    </a:lnTo>
                    <a:lnTo>
                      <a:pt x="71" y="6"/>
                    </a:lnTo>
                    <a:lnTo>
                      <a:pt x="98" y="3"/>
                    </a:lnTo>
                    <a:lnTo>
                      <a:pt x="129" y="1"/>
                    </a:lnTo>
                    <a:lnTo>
                      <a:pt x="162" y="0"/>
                    </a:lnTo>
                  </a:path>
                </a:pathLst>
              </a:custGeom>
              <a:solidFill>
                <a:srgbClr val="CCECF4"/>
              </a:solidFill>
              <a:ln w="12700" cap="rnd">
                <a:noFill/>
                <a:round/>
                <a:headEnd/>
                <a:tailEnd/>
              </a:ln>
            </p:spPr>
            <p:txBody>
              <a:bodyPr/>
              <a:lstStyle/>
              <a:p>
                <a:endParaRPr lang="en-US"/>
              </a:p>
            </p:txBody>
          </p:sp>
          <p:sp>
            <p:nvSpPr>
              <p:cNvPr id="37404" name="Freeform 369"/>
              <p:cNvSpPr>
                <a:spLocks/>
              </p:cNvSpPr>
              <p:nvPr/>
            </p:nvSpPr>
            <p:spPr bwMode="auto">
              <a:xfrm>
                <a:off x="3014" y="1369"/>
                <a:ext cx="24" cy="55"/>
              </a:xfrm>
              <a:custGeom>
                <a:avLst/>
                <a:gdLst>
                  <a:gd name="T0" fmla="*/ 0 w 24"/>
                  <a:gd name="T1" fmla="*/ 0 h 55"/>
                  <a:gd name="T2" fmla="*/ 2 w 24"/>
                  <a:gd name="T3" fmla="*/ 2 h 55"/>
                  <a:gd name="T4" fmla="*/ 6 w 24"/>
                  <a:gd name="T5" fmla="*/ 6 h 55"/>
                  <a:gd name="T6" fmla="*/ 12 w 24"/>
                  <a:gd name="T7" fmla="*/ 13 h 55"/>
                  <a:gd name="T8" fmla="*/ 18 w 24"/>
                  <a:gd name="T9" fmla="*/ 21 h 55"/>
                  <a:gd name="T10" fmla="*/ 21 w 24"/>
                  <a:gd name="T11" fmla="*/ 30 h 55"/>
                  <a:gd name="T12" fmla="*/ 23 w 24"/>
                  <a:gd name="T13" fmla="*/ 39 h 55"/>
                  <a:gd name="T14" fmla="*/ 20 w 24"/>
                  <a:gd name="T15" fmla="*/ 47 h 55"/>
                  <a:gd name="T16" fmla="*/ 11 w 24"/>
                  <a:gd name="T17" fmla="*/ 5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55"/>
                  <a:gd name="T29" fmla="*/ 24 w 2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55">
                    <a:moveTo>
                      <a:pt x="0" y="0"/>
                    </a:moveTo>
                    <a:lnTo>
                      <a:pt x="2" y="2"/>
                    </a:lnTo>
                    <a:lnTo>
                      <a:pt x="6" y="6"/>
                    </a:lnTo>
                    <a:lnTo>
                      <a:pt x="12" y="13"/>
                    </a:lnTo>
                    <a:lnTo>
                      <a:pt x="18" y="21"/>
                    </a:lnTo>
                    <a:lnTo>
                      <a:pt x="21" y="30"/>
                    </a:lnTo>
                    <a:lnTo>
                      <a:pt x="23" y="39"/>
                    </a:lnTo>
                    <a:lnTo>
                      <a:pt x="20" y="47"/>
                    </a:lnTo>
                    <a:lnTo>
                      <a:pt x="11" y="54"/>
                    </a:lnTo>
                  </a:path>
                </a:pathLst>
              </a:custGeom>
              <a:noFill/>
              <a:ln w="25400" cap="rnd">
                <a:solidFill>
                  <a:srgbClr val="B3E2EE"/>
                </a:solidFill>
                <a:round/>
                <a:headEnd/>
                <a:tailEnd/>
              </a:ln>
            </p:spPr>
            <p:txBody>
              <a:bodyPr/>
              <a:lstStyle/>
              <a:p>
                <a:endParaRPr lang="en-US"/>
              </a:p>
            </p:txBody>
          </p:sp>
          <p:sp>
            <p:nvSpPr>
              <p:cNvPr id="37405" name="Line 370"/>
              <p:cNvSpPr>
                <a:spLocks noChangeShapeType="1"/>
              </p:cNvSpPr>
              <p:nvPr/>
            </p:nvSpPr>
            <p:spPr bwMode="auto">
              <a:xfrm flipH="1">
                <a:off x="3002" y="1366"/>
                <a:ext cx="23" cy="3"/>
              </a:xfrm>
              <a:prstGeom prst="line">
                <a:avLst/>
              </a:prstGeom>
              <a:noFill/>
              <a:ln w="12700">
                <a:noFill/>
                <a:round/>
                <a:headEnd/>
                <a:tailEnd/>
              </a:ln>
            </p:spPr>
            <p:txBody>
              <a:bodyPr wrap="none" anchor="ctr"/>
              <a:lstStyle/>
              <a:p>
                <a:endParaRPr lang="en-GB"/>
              </a:p>
            </p:txBody>
          </p:sp>
          <p:sp>
            <p:nvSpPr>
              <p:cNvPr id="37406" name="Line 371"/>
              <p:cNvSpPr>
                <a:spLocks noChangeShapeType="1"/>
              </p:cNvSpPr>
              <p:nvPr/>
            </p:nvSpPr>
            <p:spPr bwMode="auto">
              <a:xfrm>
                <a:off x="3011" y="1420"/>
                <a:ext cx="23" cy="5"/>
              </a:xfrm>
              <a:prstGeom prst="line">
                <a:avLst/>
              </a:prstGeom>
              <a:noFill/>
              <a:ln w="12700">
                <a:noFill/>
                <a:round/>
                <a:headEnd/>
                <a:tailEnd/>
              </a:ln>
            </p:spPr>
            <p:txBody>
              <a:bodyPr wrap="none" anchor="ctr"/>
              <a:lstStyle/>
              <a:p>
                <a:endParaRPr lang="en-GB"/>
              </a:p>
            </p:txBody>
          </p:sp>
          <p:sp>
            <p:nvSpPr>
              <p:cNvPr id="37407" name="Freeform 372"/>
              <p:cNvSpPr>
                <a:spLocks/>
              </p:cNvSpPr>
              <p:nvPr/>
            </p:nvSpPr>
            <p:spPr bwMode="auto">
              <a:xfrm>
                <a:off x="2971" y="1423"/>
                <a:ext cx="54" cy="53"/>
              </a:xfrm>
              <a:custGeom>
                <a:avLst/>
                <a:gdLst>
                  <a:gd name="T0" fmla="*/ 53 w 54"/>
                  <a:gd name="T1" fmla="*/ 0 h 53"/>
                  <a:gd name="T2" fmla="*/ 39 w 54"/>
                  <a:gd name="T3" fmla="*/ 7 h 53"/>
                  <a:gd name="T4" fmla="*/ 29 w 54"/>
                  <a:gd name="T5" fmla="*/ 15 h 53"/>
                  <a:gd name="T6" fmla="*/ 21 w 54"/>
                  <a:gd name="T7" fmla="*/ 23 h 53"/>
                  <a:gd name="T8" fmla="*/ 14 w 54"/>
                  <a:gd name="T9" fmla="*/ 32 h 53"/>
                  <a:gd name="T10" fmla="*/ 8 w 54"/>
                  <a:gd name="T11" fmla="*/ 40 h 53"/>
                  <a:gd name="T12" fmla="*/ 3 w 54"/>
                  <a:gd name="T13" fmla="*/ 46 h 53"/>
                  <a:gd name="T14" fmla="*/ 2 w 54"/>
                  <a:gd name="T15" fmla="*/ 50 h 53"/>
                  <a:gd name="T16" fmla="*/ 0 w 54"/>
                  <a:gd name="T17" fmla="*/ 5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3"/>
                  <a:gd name="T29" fmla="*/ 54 w 54"/>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3">
                    <a:moveTo>
                      <a:pt x="53" y="0"/>
                    </a:moveTo>
                    <a:lnTo>
                      <a:pt x="39" y="7"/>
                    </a:lnTo>
                    <a:lnTo>
                      <a:pt x="29" y="15"/>
                    </a:lnTo>
                    <a:lnTo>
                      <a:pt x="21" y="23"/>
                    </a:lnTo>
                    <a:lnTo>
                      <a:pt x="14" y="32"/>
                    </a:lnTo>
                    <a:lnTo>
                      <a:pt x="8" y="40"/>
                    </a:lnTo>
                    <a:lnTo>
                      <a:pt x="3" y="46"/>
                    </a:lnTo>
                    <a:lnTo>
                      <a:pt x="2" y="50"/>
                    </a:lnTo>
                    <a:lnTo>
                      <a:pt x="0" y="52"/>
                    </a:lnTo>
                  </a:path>
                </a:pathLst>
              </a:custGeom>
              <a:noFill/>
              <a:ln w="25400" cap="rnd">
                <a:solidFill>
                  <a:srgbClr val="B3E2EE"/>
                </a:solidFill>
                <a:round/>
                <a:headEnd/>
                <a:tailEnd/>
              </a:ln>
            </p:spPr>
            <p:txBody>
              <a:bodyPr/>
              <a:lstStyle/>
              <a:p>
                <a:endParaRPr lang="en-US"/>
              </a:p>
            </p:txBody>
          </p:sp>
          <p:sp>
            <p:nvSpPr>
              <p:cNvPr id="37408" name="Line 373"/>
              <p:cNvSpPr>
                <a:spLocks noChangeShapeType="1"/>
              </p:cNvSpPr>
              <p:nvPr/>
            </p:nvSpPr>
            <p:spPr bwMode="auto">
              <a:xfrm flipH="1" flipV="1">
                <a:off x="3014" y="1420"/>
                <a:ext cx="20" cy="5"/>
              </a:xfrm>
              <a:prstGeom prst="line">
                <a:avLst/>
              </a:prstGeom>
              <a:noFill/>
              <a:ln w="12700">
                <a:noFill/>
                <a:round/>
                <a:headEnd/>
                <a:tailEnd/>
              </a:ln>
            </p:spPr>
            <p:txBody>
              <a:bodyPr wrap="none" anchor="ctr"/>
              <a:lstStyle/>
              <a:p>
                <a:endParaRPr lang="en-GB"/>
              </a:p>
            </p:txBody>
          </p:sp>
          <p:sp>
            <p:nvSpPr>
              <p:cNvPr id="37409" name="Line 374"/>
              <p:cNvSpPr>
                <a:spLocks noChangeShapeType="1"/>
              </p:cNvSpPr>
              <p:nvPr/>
            </p:nvSpPr>
            <p:spPr bwMode="auto">
              <a:xfrm>
                <a:off x="2960" y="1475"/>
                <a:ext cx="25" cy="0"/>
              </a:xfrm>
              <a:prstGeom prst="line">
                <a:avLst/>
              </a:prstGeom>
              <a:noFill/>
              <a:ln w="12700">
                <a:noFill/>
                <a:round/>
                <a:headEnd/>
                <a:tailEnd/>
              </a:ln>
            </p:spPr>
            <p:txBody>
              <a:bodyPr wrap="none" anchor="ctr"/>
              <a:lstStyle/>
              <a:p>
                <a:endParaRPr lang="en-GB"/>
              </a:p>
            </p:txBody>
          </p:sp>
          <p:sp>
            <p:nvSpPr>
              <p:cNvPr id="37410" name="Freeform 375"/>
              <p:cNvSpPr>
                <a:spLocks/>
              </p:cNvSpPr>
              <p:nvPr/>
            </p:nvSpPr>
            <p:spPr bwMode="auto">
              <a:xfrm>
                <a:off x="3079" y="1371"/>
                <a:ext cx="25" cy="30"/>
              </a:xfrm>
              <a:custGeom>
                <a:avLst/>
                <a:gdLst>
                  <a:gd name="T0" fmla="*/ 24 w 25"/>
                  <a:gd name="T1" fmla="*/ 0 h 30"/>
                  <a:gd name="T2" fmla="*/ 22 w 25"/>
                  <a:gd name="T3" fmla="*/ 2 h 30"/>
                  <a:gd name="T4" fmla="*/ 19 w 25"/>
                  <a:gd name="T5" fmla="*/ 5 h 30"/>
                  <a:gd name="T6" fmla="*/ 15 w 25"/>
                  <a:gd name="T7" fmla="*/ 7 h 30"/>
                  <a:gd name="T8" fmla="*/ 12 w 25"/>
                  <a:gd name="T9" fmla="*/ 10 h 30"/>
                  <a:gd name="T10" fmla="*/ 7 w 25"/>
                  <a:gd name="T11" fmla="*/ 13 h 30"/>
                  <a:gd name="T12" fmla="*/ 3 w 25"/>
                  <a:gd name="T13" fmla="*/ 17 h 30"/>
                  <a:gd name="T14" fmla="*/ 2 w 25"/>
                  <a:gd name="T15" fmla="*/ 23 h 30"/>
                  <a:gd name="T16" fmla="*/ 0 w 25"/>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0"/>
                  <a:gd name="T29" fmla="*/ 25 w 2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0">
                    <a:moveTo>
                      <a:pt x="24" y="0"/>
                    </a:moveTo>
                    <a:lnTo>
                      <a:pt x="22" y="2"/>
                    </a:lnTo>
                    <a:lnTo>
                      <a:pt x="19" y="5"/>
                    </a:lnTo>
                    <a:lnTo>
                      <a:pt x="15" y="7"/>
                    </a:lnTo>
                    <a:lnTo>
                      <a:pt x="12" y="10"/>
                    </a:lnTo>
                    <a:lnTo>
                      <a:pt x="7" y="13"/>
                    </a:lnTo>
                    <a:lnTo>
                      <a:pt x="3" y="17"/>
                    </a:lnTo>
                    <a:lnTo>
                      <a:pt x="2" y="23"/>
                    </a:lnTo>
                    <a:lnTo>
                      <a:pt x="0" y="29"/>
                    </a:lnTo>
                  </a:path>
                </a:pathLst>
              </a:custGeom>
              <a:noFill/>
              <a:ln w="25400" cap="rnd">
                <a:solidFill>
                  <a:srgbClr val="B3E2EE"/>
                </a:solidFill>
                <a:round/>
                <a:headEnd/>
                <a:tailEnd/>
              </a:ln>
            </p:spPr>
            <p:txBody>
              <a:bodyPr/>
              <a:lstStyle/>
              <a:p>
                <a:endParaRPr lang="en-US"/>
              </a:p>
            </p:txBody>
          </p:sp>
          <p:sp>
            <p:nvSpPr>
              <p:cNvPr id="37411" name="Line 376"/>
              <p:cNvSpPr>
                <a:spLocks noChangeShapeType="1"/>
              </p:cNvSpPr>
              <p:nvPr/>
            </p:nvSpPr>
            <p:spPr bwMode="auto">
              <a:xfrm flipH="1" flipV="1">
                <a:off x="3087" y="1370"/>
                <a:ext cx="24" cy="3"/>
              </a:xfrm>
              <a:prstGeom prst="line">
                <a:avLst/>
              </a:prstGeom>
              <a:noFill/>
              <a:ln w="12700">
                <a:noFill/>
                <a:round/>
                <a:headEnd/>
                <a:tailEnd/>
              </a:ln>
            </p:spPr>
            <p:txBody>
              <a:bodyPr wrap="none" anchor="ctr"/>
              <a:lstStyle/>
              <a:p>
                <a:endParaRPr lang="en-GB"/>
              </a:p>
            </p:txBody>
          </p:sp>
          <p:sp>
            <p:nvSpPr>
              <p:cNvPr id="37412" name="Line 377"/>
              <p:cNvSpPr>
                <a:spLocks noChangeShapeType="1"/>
              </p:cNvSpPr>
              <p:nvPr/>
            </p:nvSpPr>
            <p:spPr bwMode="auto">
              <a:xfrm>
                <a:off x="3069" y="1400"/>
                <a:ext cx="23" cy="1"/>
              </a:xfrm>
              <a:prstGeom prst="line">
                <a:avLst/>
              </a:prstGeom>
              <a:noFill/>
              <a:ln w="12700">
                <a:noFill/>
                <a:round/>
                <a:headEnd/>
                <a:tailEnd/>
              </a:ln>
            </p:spPr>
            <p:txBody>
              <a:bodyPr wrap="none" anchor="ctr"/>
              <a:lstStyle/>
              <a:p>
                <a:endParaRPr lang="en-GB"/>
              </a:p>
            </p:txBody>
          </p:sp>
          <p:sp>
            <p:nvSpPr>
              <p:cNvPr id="37413" name="Freeform 378"/>
              <p:cNvSpPr>
                <a:spLocks/>
              </p:cNvSpPr>
              <p:nvPr/>
            </p:nvSpPr>
            <p:spPr bwMode="auto">
              <a:xfrm>
                <a:off x="3064" y="1400"/>
                <a:ext cx="16" cy="71"/>
              </a:xfrm>
              <a:custGeom>
                <a:avLst/>
                <a:gdLst>
                  <a:gd name="T0" fmla="*/ 15 w 16"/>
                  <a:gd name="T1" fmla="*/ 0 h 71"/>
                  <a:gd name="T2" fmla="*/ 14 w 16"/>
                  <a:gd name="T3" fmla="*/ 8 h 71"/>
                  <a:gd name="T4" fmla="*/ 12 w 16"/>
                  <a:gd name="T5" fmla="*/ 17 h 71"/>
                  <a:gd name="T6" fmla="*/ 9 w 16"/>
                  <a:gd name="T7" fmla="*/ 26 h 71"/>
                  <a:gd name="T8" fmla="*/ 8 w 16"/>
                  <a:gd name="T9" fmla="*/ 36 h 71"/>
                  <a:gd name="T10" fmla="*/ 5 w 16"/>
                  <a:gd name="T11" fmla="*/ 46 h 71"/>
                  <a:gd name="T12" fmla="*/ 3 w 16"/>
                  <a:gd name="T13" fmla="*/ 54 h 71"/>
                  <a:gd name="T14" fmla="*/ 2 w 16"/>
                  <a:gd name="T15" fmla="*/ 63 h 71"/>
                  <a:gd name="T16" fmla="*/ 0 w 16"/>
                  <a:gd name="T17" fmla="*/ 7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71"/>
                  <a:gd name="T29" fmla="*/ 16 w 16"/>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71">
                    <a:moveTo>
                      <a:pt x="15" y="0"/>
                    </a:moveTo>
                    <a:lnTo>
                      <a:pt x="14" y="8"/>
                    </a:lnTo>
                    <a:lnTo>
                      <a:pt x="12" y="17"/>
                    </a:lnTo>
                    <a:lnTo>
                      <a:pt x="9" y="26"/>
                    </a:lnTo>
                    <a:lnTo>
                      <a:pt x="8" y="36"/>
                    </a:lnTo>
                    <a:lnTo>
                      <a:pt x="5" y="46"/>
                    </a:lnTo>
                    <a:lnTo>
                      <a:pt x="3" y="54"/>
                    </a:lnTo>
                    <a:lnTo>
                      <a:pt x="2" y="63"/>
                    </a:lnTo>
                    <a:lnTo>
                      <a:pt x="0" y="70"/>
                    </a:lnTo>
                  </a:path>
                </a:pathLst>
              </a:custGeom>
              <a:noFill/>
              <a:ln w="25400" cap="rnd">
                <a:solidFill>
                  <a:srgbClr val="B3E2EE"/>
                </a:solidFill>
                <a:round/>
                <a:headEnd/>
                <a:tailEnd/>
              </a:ln>
            </p:spPr>
            <p:txBody>
              <a:bodyPr/>
              <a:lstStyle/>
              <a:p>
                <a:endParaRPr lang="en-US"/>
              </a:p>
            </p:txBody>
          </p:sp>
          <p:sp>
            <p:nvSpPr>
              <p:cNvPr id="37414" name="Line 379"/>
              <p:cNvSpPr>
                <a:spLocks noChangeShapeType="1"/>
              </p:cNvSpPr>
              <p:nvPr/>
            </p:nvSpPr>
            <p:spPr bwMode="auto">
              <a:xfrm flipH="1" flipV="1">
                <a:off x="3069" y="1400"/>
                <a:ext cx="23" cy="1"/>
              </a:xfrm>
              <a:prstGeom prst="line">
                <a:avLst/>
              </a:prstGeom>
              <a:noFill/>
              <a:ln w="12700">
                <a:noFill/>
                <a:round/>
                <a:headEnd/>
                <a:tailEnd/>
              </a:ln>
            </p:spPr>
            <p:txBody>
              <a:bodyPr wrap="none" anchor="ctr"/>
              <a:lstStyle/>
              <a:p>
                <a:endParaRPr lang="en-GB"/>
              </a:p>
            </p:txBody>
          </p:sp>
          <p:sp>
            <p:nvSpPr>
              <p:cNvPr id="37415" name="Line 380"/>
              <p:cNvSpPr>
                <a:spLocks noChangeShapeType="1"/>
              </p:cNvSpPr>
              <p:nvPr/>
            </p:nvSpPr>
            <p:spPr bwMode="auto">
              <a:xfrm>
                <a:off x="3052" y="1469"/>
                <a:ext cx="24" cy="1"/>
              </a:xfrm>
              <a:prstGeom prst="line">
                <a:avLst/>
              </a:prstGeom>
              <a:noFill/>
              <a:ln w="12700">
                <a:noFill/>
                <a:round/>
                <a:headEnd/>
                <a:tailEnd/>
              </a:ln>
            </p:spPr>
            <p:txBody>
              <a:bodyPr wrap="none" anchor="ctr"/>
              <a:lstStyle/>
              <a:p>
                <a:endParaRPr lang="en-GB"/>
              </a:p>
            </p:txBody>
          </p:sp>
          <p:sp>
            <p:nvSpPr>
              <p:cNvPr id="37416" name="Freeform 381"/>
              <p:cNvSpPr>
                <a:spLocks/>
              </p:cNvSpPr>
              <p:nvPr/>
            </p:nvSpPr>
            <p:spPr bwMode="auto">
              <a:xfrm>
                <a:off x="2924" y="1316"/>
                <a:ext cx="322" cy="66"/>
              </a:xfrm>
              <a:custGeom>
                <a:avLst/>
                <a:gdLst>
                  <a:gd name="T0" fmla="*/ 162 w 322"/>
                  <a:gd name="T1" fmla="*/ 65 h 66"/>
                  <a:gd name="T2" fmla="*/ 196 w 322"/>
                  <a:gd name="T3" fmla="*/ 64 h 66"/>
                  <a:gd name="T4" fmla="*/ 225 w 322"/>
                  <a:gd name="T5" fmla="*/ 62 h 66"/>
                  <a:gd name="T6" fmla="*/ 252 w 322"/>
                  <a:gd name="T7" fmla="*/ 59 h 66"/>
                  <a:gd name="T8" fmla="*/ 276 w 322"/>
                  <a:gd name="T9" fmla="*/ 54 h 66"/>
                  <a:gd name="T10" fmla="*/ 295 w 322"/>
                  <a:gd name="T11" fmla="*/ 49 h 66"/>
                  <a:gd name="T12" fmla="*/ 309 w 322"/>
                  <a:gd name="T13" fmla="*/ 44 h 66"/>
                  <a:gd name="T14" fmla="*/ 318 w 322"/>
                  <a:gd name="T15" fmla="*/ 38 h 66"/>
                  <a:gd name="T16" fmla="*/ 321 w 322"/>
                  <a:gd name="T17" fmla="*/ 31 h 66"/>
                  <a:gd name="T18" fmla="*/ 318 w 322"/>
                  <a:gd name="T19" fmla="*/ 24 h 66"/>
                  <a:gd name="T20" fmla="*/ 308 w 322"/>
                  <a:gd name="T21" fmla="*/ 18 h 66"/>
                  <a:gd name="T22" fmla="*/ 293 w 322"/>
                  <a:gd name="T23" fmla="*/ 13 h 66"/>
                  <a:gd name="T24" fmla="*/ 273 w 322"/>
                  <a:gd name="T25" fmla="*/ 8 h 66"/>
                  <a:gd name="T26" fmla="*/ 250 w 322"/>
                  <a:gd name="T27" fmla="*/ 4 h 66"/>
                  <a:gd name="T28" fmla="*/ 222 w 322"/>
                  <a:gd name="T29" fmla="*/ 2 h 66"/>
                  <a:gd name="T30" fmla="*/ 191 w 322"/>
                  <a:gd name="T31" fmla="*/ 0 h 66"/>
                  <a:gd name="T32" fmla="*/ 159 w 322"/>
                  <a:gd name="T33" fmla="*/ 0 h 66"/>
                  <a:gd name="T34" fmla="*/ 127 w 322"/>
                  <a:gd name="T35" fmla="*/ 1 h 66"/>
                  <a:gd name="T36" fmla="*/ 96 w 322"/>
                  <a:gd name="T37" fmla="*/ 3 h 66"/>
                  <a:gd name="T38" fmla="*/ 69 w 322"/>
                  <a:gd name="T39" fmla="*/ 6 h 66"/>
                  <a:gd name="T40" fmla="*/ 45 w 322"/>
                  <a:gd name="T41" fmla="*/ 11 h 66"/>
                  <a:gd name="T42" fmla="*/ 26 w 322"/>
                  <a:gd name="T43" fmla="*/ 16 h 66"/>
                  <a:gd name="T44" fmla="*/ 12 w 322"/>
                  <a:gd name="T45" fmla="*/ 21 h 66"/>
                  <a:gd name="T46" fmla="*/ 3 w 322"/>
                  <a:gd name="T47" fmla="*/ 27 h 66"/>
                  <a:gd name="T48" fmla="*/ 0 w 322"/>
                  <a:gd name="T49" fmla="*/ 34 h 66"/>
                  <a:gd name="T50" fmla="*/ 4 w 322"/>
                  <a:gd name="T51" fmla="*/ 41 h 66"/>
                  <a:gd name="T52" fmla="*/ 13 w 322"/>
                  <a:gd name="T53" fmla="*/ 47 h 66"/>
                  <a:gd name="T54" fmla="*/ 29 w 322"/>
                  <a:gd name="T55" fmla="*/ 52 h 66"/>
                  <a:gd name="T56" fmla="*/ 48 w 322"/>
                  <a:gd name="T57" fmla="*/ 57 h 66"/>
                  <a:gd name="T58" fmla="*/ 73 w 322"/>
                  <a:gd name="T59" fmla="*/ 61 h 66"/>
                  <a:gd name="T60" fmla="*/ 99 w 322"/>
                  <a:gd name="T61" fmla="*/ 63 h 66"/>
                  <a:gd name="T62" fmla="*/ 130 w 322"/>
                  <a:gd name="T63" fmla="*/ 65 h 66"/>
                  <a:gd name="T64" fmla="*/ 162 w 322"/>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66"/>
                  <a:gd name="T101" fmla="*/ 322 w 322"/>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66">
                    <a:moveTo>
                      <a:pt x="162" y="65"/>
                    </a:moveTo>
                    <a:lnTo>
                      <a:pt x="196" y="64"/>
                    </a:lnTo>
                    <a:lnTo>
                      <a:pt x="225" y="62"/>
                    </a:lnTo>
                    <a:lnTo>
                      <a:pt x="252" y="59"/>
                    </a:lnTo>
                    <a:lnTo>
                      <a:pt x="276" y="54"/>
                    </a:lnTo>
                    <a:lnTo>
                      <a:pt x="295" y="49"/>
                    </a:lnTo>
                    <a:lnTo>
                      <a:pt x="309" y="44"/>
                    </a:lnTo>
                    <a:lnTo>
                      <a:pt x="318" y="38"/>
                    </a:lnTo>
                    <a:lnTo>
                      <a:pt x="321" y="31"/>
                    </a:lnTo>
                    <a:lnTo>
                      <a:pt x="318" y="24"/>
                    </a:lnTo>
                    <a:lnTo>
                      <a:pt x="308" y="18"/>
                    </a:lnTo>
                    <a:lnTo>
                      <a:pt x="293" y="13"/>
                    </a:lnTo>
                    <a:lnTo>
                      <a:pt x="273" y="8"/>
                    </a:lnTo>
                    <a:lnTo>
                      <a:pt x="250" y="4"/>
                    </a:lnTo>
                    <a:lnTo>
                      <a:pt x="222" y="2"/>
                    </a:lnTo>
                    <a:lnTo>
                      <a:pt x="191" y="0"/>
                    </a:lnTo>
                    <a:lnTo>
                      <a:pt x="159" y="0"/>
                    </a:lnTo>
                    <a:lnTo>
                      <a:pt x="127" y="1"/>
                    </a:lnTo>
                    <a:lnTo>
                      <a:pt x="96" y="3"/>
                    </a:lnTo>
                    <a:lnTo>
                      <a:pt x="69" y="6"/>
                    </a:lnTo>
                    <a:lnTo>
                      <a:pt x="45" y="11"/>
                    </a:lnTo>
                    <a:lnTo>
                      <a:pt x="26" y="16"/>
                    </a:lnTo>
                    <a:lnTo>
                      <a:pt x="12" y="21"/>
                    </a:lnTo>
                    <a:lnTo>
                      <a:pt x="3" y="27"/>
                    </a:lnTo>
                    <a:lnTo>
                      <a:pt x="0" y="34"/>
                    </a:lnTo>
                    <a:lnTo>
                      <a:pt x="4" y="41"/>
                    </a:lnTo>
                    <a:lnTo>
                      <a:pt x="13" y="47"/>
                    </a:lnTo>
                    <a:lnTo>
                      <a:pt x="29" y="52"/>
                    </a:lnTo>
                    <a:lnTo>
                      <a:pt x="48" y="57"/>
                    </a:lnTo>
                    <a:lnTo>
                      <a:pt x="73" y="61"/>
                    </a:lnTo>
                    <a:lnTo>
                      <a:pt x="99" y="63"/>
                    </a:lnTo>
                    <a:lnTo>
                      <a:pt x="130" y="65"/>
                    </a:lnTo>
                    <a:lnTo>
                      <a:pt x="162" y="65"/>
                    </a:lnTo>
                  </a:path>
                </a:pathLst>
              </a:custGeom>
              <a:solidFill>
                <a:srgbClr val="CCECF4"/>
              </a:solidFill>
              <a:ln w="12700" cap="rnd">
                <a:noFill/>
                <a:round/>
                <a:headEnd/>
                <a:tailEnd/>
              </a:ln>
            </p:spPr>
            <p:txBody>
              <a:bodyPr/>
              <a:lstStyle/>
              <a:p>
                <a:endParaRPr lang="en-US"/>
              </a:p>
            </p:txBody>
          </p:sp>
          <p:sp>
            <p:nvSpPr>
              <p:cNvPr id="37417" name="Freeform 382"/>
              <p:cNvSpPr>
                <a:spLocks/>
              </p:cNvSpPr>
              <p:nvPr/>
            </p:nvSpPr>
            <p:spPr bwMode="auto">
              <a:xfrm>
                <a:off x="2808" y="1365"/>
                <a:ext cx="25" cy="56"/>
              </a:xfrm>
              <a:custGeom>
                <a:avLst/>
                <a:gdLst>
                  <a:gd name="T0" fmla="*/ 0 w 25"/>
                  <a:gd name="T1" fmla="*/ 0 h 56"/>
                  <a:gd name="T2" fmla="*/ 2 w 25"/>
                  <a:gd name="T3" fmla="*/ 2 h 56"/>
                  <a:gd name="T4" fmla="*/ 6 w 25"/>
                  <a:gd name="T5" fmla="*/ 7 h 56"/>
                  <a:gd name="T6" fmla="*/ 11 w 25"/>
                  <a:gd name="T7" fmla="*/ 13 h 56"/>
                  <a:gd name="T8" fmla="*/ 18 w 25"/>
                  <a:gd name="T9" fmla="*/ 22 h 56"/>
                  <a:gd name="T10" fmla="*/ 22 w 25"/>
                  <a:gd name="T11" fmla="*/ 31 h 56"/>
                  <a:gd name="T12" fmla="*/ 24 w 25"/>
                  <a:gd name="T13" fmla="*/ 40 h 56"/>
                  <a:gd name="T14" fmla="*/ 19 w 25"/>
                  <a:gd name="T15" fmla="*/ 48 h 56"/>
                  <a:gd name="T16" fmla="*/ 10 w 25"/>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56"/>
                  <a:gd name="T29" fmla="*/ 25 w 25"/>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56">
                    <a:moveTo>
                      <a:pt x="0" y="0"/>
                    </a:moveTo>
                    <a:lnTo>
                      <a:pt x="2" y="2"/>
                    </a:lnTo>
                    <a:lnTo>
                      <a:pt x="6" y="7"/>
                    </a:lnTo>
                    <a:lnTo>
                      <a:pt x="11" y="13"/>
                    </a:lnTo>
                    <a:lnTo>
                      <a:pt x="18" y="22"/>
                    </a:lnTo>
                    <a:lnTo>
                      <a:pt x="22" y="31"/>
                    </a:lnTo>
                    <a:lnTo>
                      <a:pt x="24" y="40"/>
                    </a:lnTo>
                    <a:lnTo>
                      <a:pt x="19" y="48"/>
                    </a:lnTo>
                    <a:lnTo>
                      <a:pt x="10" y="55"/>
                    </a:lnTo>
                  </a:path>
                </a:pathLst>
              </a:custGeom>
              <a:noFill/>
              <a:ln w="25400" cap="rnd">
                <a:solidFill>
                  <a:srgbClr val="B3E2EE"/>
                </a:solidFill>
                <a:round/>
                <a:headEnd/>
                <a:tailEnd/>
              </a:ln>
            </p:spPr>
            <p:txBody>
              <a:bodyPr/>
              <a:lstStyle/>
              <a:p>
                <a:endParaRPr lang="en-US"/>
              </a:p>
            </p:txBody>
          </p:sp>
          <p:sp>
            <p:nvSpPr>
              <p:cNvPr id="37418" name="Line 383"/>
              <p:cNvSpPr>
                <a:spLocks noChangeShapeType="1"/>
              </p:cNvSpPr>
              <p:nvPr/>
            </p:nvSpPr>
            <p:spPr bwMode="auto">
              <a:xfrm flipH="1">
                <a:off x="2798" y="1365"/>
                <a:ext cx="22" cy="3"/>
              </a:xfrm>
              <a:prstGeom prst="line">
                <a:avLst/>
              </a:prstGeom>
              <a:noFill/>
              <a:ln w="12700">
                <a:noFill/>
                <a:round/>
                <a:headEnd/>
                <a:tailEnd/>
              </a:ln>
            </p:spPr>
            <p:txBody>
              <a:bodyPr wrap="none" anchor="ctr"/>
              <a:lstStyle/>
              <a:p>
                <a:endParaRPr lang="en-GB"/>
              </a:p>
            </p:txBody>
          </p:sp>
          <p:sp>
            <p:nvSpPr>
              <p:cNvPr id="37419" name="Line 384"/>
              <p:cNvSpPr>
                <a:spLocks noChangeShapeType="1"/>
              </p:cNvSpPr>
              <p:nvPr/>
            </p:nvSpPr>
            <p:spPr bwMode="auto">
              <a:xfrm>
                <a:off x="2805" y="1419"/>
                <a:ext cx="23" cy="4"/>
              </a:xfrm>
              <a:prstGeom prst="line">
                <a:avLst/>
              </a:prstGeom>
              <a:noFill/>
              <a:ln w="12700">
                <a:noFill/>
                <a:round/>
                <a:headEnd/>
                <a:tailEnd/>
              </a:ln>
            </p:spPr>
            <p:txBody>
              <a:bodyPr wrap="none" anchor="ctr"/>
              <a:lstStyle/>
              <a:p>
                <a:endParaRPr lang="en-GB"/>
              </a:p>
            </p:txBody>
          </p:sp>
          <p:sp>
            <p:nvSpPr>
              <p:cNvPr id="37420" name="Freeform 385"/>
              <p:cNvSpPr>
                <a:spLocks/>
              </p:cNvSpPr>
              <p:nvPr/>
            </p:nvSpPr>
            <p:spPr bwMode="auto">
              <a:xfrm>
                <a:off x="2768" y="1420"/>
                <a:ext cx="50" cy="55"/>
              </a:xfrm>
              <a:custGeom>
                <a:avLst/>
                <a:gdLst>
                  <a:gd name="T0" fmla="*/ 49 w 50"/>
                  <a:gd name="T1" fmla="*/ 0 h 55"/>
                  <a:gd name="T2" fmla="*/ 37 w 50"/>
                  <a:gd name="T3" fmla="*/ 7 h 55"/>
                  <a:gd name="T4" fmla="*/ 27 w 50"/>
                  <a:gd name="T5" fmla="*/ 15 h 55"/>
                  <a:gd name="T6" fmla="*/ 19 w 50"/>
                  <a:gd name="T7" fmla="*/ 24 h 55"/>
                  <a:gd name="T8" fmla="*/ 12 w 50"/>
                  <a:gd name="T9" fmla="*/ 33 h 55"/>
                  <a:gd name="T10" fmla="*/ 7 w 50"/>
                  <a:gd name="T11" fmla="*/ 41 h 55"/>
                  <a:gd name="T12" fmla="*/ 3 w 50"/>
                  <a:gd name="T13" fmla="*/ 47 h 55"/>
                  <a:gd name="T14" fmla="*/ 0 w 50"/>
                  <a:gd name="T15" fmla="*/ 52 h 55"/>
                  <a:gd name="T16" fmla="*/ 0 w 50"/>
                  <a:gd name="T17" fmla="*/ 5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55"/>
                  <a:gd name="T29" fmla="*/ 50 w 50"/>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55">
                    <a:moveTo>
                      <a:pt x="49" y="0"/>
                    </a:moveTo>
                    <a:lnTo>
                      <a:pt x="37" y="7"/>
                    </a:lnTo>
                    <a:lnTo>
                      <a:pt x="27" y="15"/>
                    </a:lnTo>
                    <a:lnTo>
                      <a:pt x="19" y="24"/>
                    </a:lnTo>
                    <a:lnTo>
                      <a:pt x="12" y="33"/>
                    </a:lnTo>
                    <a:lnTo>
                      <a:pt x="7" y="41"/>
                    </a:lnTo>
                    <a:lnTo>
                      <a:pt x="3" y="47"/>
                    </a:lnTo>
                    <a:lnTo>
                      <a:pt x="0" y="52"/>
                    </a:lnTo>
                    <a:lnTo>
                      <a:pt x="0" y="54"/>
                    </a:lnTo>
                  </a:path>
                </a:pathLst>
              </a:custGeom>
              <a:noFill/>
              <a:ln w="25400" cap="rnd">
                <a:solidFill>
                  <a:srgbClr val="B3E2EE"/>
                </a:solidFill>
                <a:round/>
                <a:headEnd/>
                <a:tailEnd/>
              </a:ln>
            </p:spPr>
            <p:txBody>
              <a:bodyPr/>
              <a:lstStyle/>
              <a:p>
                <a:endParaRPr lang="en-US"/>
              </a:p>
            </p:txBody>
          </p:sp>
          <p:sp>
            <p:nvSpPr>
              <p:cNvPr id="37421" name="Line 386"/>
              <p:cNvSpPr>
                <a:spLocks noChangeShapeType="1"/>
              </p:cNvSpPr>
              <p:nvPr/>
            </p:nvSpPr>
            <p:spPr bwMode="auto">
              <a:xfrm flipH="1" flipV="1">
                <a:off x="2806" y="1419"/>
                <a:ext cx="22" cy="5"/>
              </a:xfrm>
              <a:prstGeom prst="line">
                <a:avLst/>
              </a:prstGeom>
              <a:noFill/>
              <a:ln w="12700">
                <a:noFill/>
                <a:round/>
                <a:headEnd/>
                <a:tailEnd/>
              </a:ln>
            </p:spPr>
            <p:txBody>
              <a:bodyPr wrap="none" anchor="ctr"/>
              <a:lstStyle/>
              <a:p>
                <a:endParaRPr lang="en-GB"/>
              </a:p>
            </p:txBody>
          </p:sp>
          <p:sp>
            <p:nvSpPr>
              <p:cNvPr id="37422" name="Line 387"/>
              <p:cNvSpPr>
                <a:spLocks noChangeShapeType="1"/>
              </p:cNvSpPr>
              <p:nvPr/>
            </p:nvSpPr>
            <p:spPr bwMode="auto">
              <a:xfrm>
                <a:off x="2752" y="1472"/>
                <a:ext cx="25" cy="2"/>
              </a:xfrm>
              <a:prstGeom prst="line">
                <a:avLst/>
              </a:prstGeom>
              <a:noFill/>
              <a:ln w="12700">
                <a:noFill/>
                <a:round/>
                <a:headEnd/>
                <a:tailEnd/>
              </a:ln>
            </p:spPr>
            <p:txBody>
              <a:bodyPr wrap="none" anchor="ctr"/>
              <a:lstStyle/>
              <a:p>
                <a:endParaRPr lang="en-GB"/>
              </a:p>
            </p:txBody>
          </p:sp>
          <p:sp>
            <p:nvSpPr>
              <p:cNvPr id="37423" name="Freeform 388"/>
              <p:cNvSpPr>
                <a:spLocks/>
              </p:cNvSpPr>
              <p:nvPr/>
            </p:nvSpPr>
            <p:spPr bwMode="auto">
              <a:xfrm>
                <a:off x="2873" y="1369"/>
                <a:ext cx="21" cy="31"/>
              </a:xfrm>
              <a:custGeom>
                <a:avLst/>
                <a:gdLst>
                  <a:gd name="T0" fmla="*/ 20 w 21"/>
                  <a:gd name="T1" fmla="*/ 0 h 31"/>
                  <a:gd name="T2" fmla="*/ 19 w 21"/>
                  <a:gd name="T3" fmla="*/ 3 h 31"/>
                  <a:gd name="T4" fmla="*/ 17 w 21"/>
                  <a:gd name="T5" fmla="*/ 5 h 31"/>
                  <a:gd name="T6" fmla="*/ 13 w 21"/>
                  <a:gd name="T7" fmla="*/ 8 h 31"/>
                  <a:gd name="T8" fmla="*/ 10 w 21"/>
                  <a:gd name="T9" fmla="*/ 10 h 31"/>
                  <a:gd name="T10" fmla="*/ 7 w 21"/>
                  <a:gd name="T11" fmla="*/ 14 h 31"/>
                  <a:gd name="T12" fmla="*/ 4 w 21"/>
                  <a:gd name="T13" fmla="*/ 18 h 31"/>
                  <a:gd name="T14" fmla="*/ 1 w 21"/>
                  <a:gd name="T15" fmla="*/ 24 h 31"/>
                  <a:gd name="T16" fmla="*/ 0 w 21"/>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31"/>
                  <a:gd name="T29" fmla="*/ 21 w 2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31">
                    <a:moveTo>
                      <a:pt x="20" y="0"/>
                    </a:moveTo>
                    <a:lnTo>
                      <a:pt x="19" y="3"/>
                    </a:lnTo>
                    <a:lnTo>
                      <a:pt x="17" y="5"/>
                    </a:lnTo>
                    <a:lnTo>
                      <a:pt x="13" y="8"/>
                    </a:lnTo>
                    <a:lnTo>
                      <a:pt x="10" y="10"/>
                    </a:lnTo>
                    <a:lnTo>
                      <a:pt x="7" y="14"/>
                    </a:lnTo>
                    <a:lnTo>
                      <a:pt x="4" y="18"/>
                    </a:lnTo>
                    <a:lnTo>
                      <a:pt x="1" y="24"/>
                    </a:lnTo>
                    <a:lnTo>
                      <a:pt x="0" y="30"/>
                    </a:lnTo>
                  </a:path>
                </a:pathLst>
              </a:custGeom>
              <a:noFill/>
              <a:ln w="25400" cap="rnd">
                <a:solidFill>
                  <a:srgbClr val="B3E2EE"/>
                </a:solidFill>
                <a:round/>
                <a:headEnd/>
                <a:tailEnd/>
              </a:ln>
            </p:spPr>
            <p:txBody>
              <a:bodyPr/>
              <a:lstStyle/>
              <a:p>
                <a:endParaRPr lang="en-US"/>
              </a:p>
            </p:txBody>
          </p:sp>
          <p:sp>
            <p:nvSpPr>
              <p:cNvPr id="37424" name="Line 389"/>
              <p:cNvSpPr>
                <a:spLocks noChangeShapeType="1"/>
              </p:cNvSpPr>
              <p:nvPr/>
            </p:nvSpPr>
            <p:spPr bwMode="auto">
              <a:xfrm flipH="1" flipV="1">
                <a:off x="2881" y="1369"/>
                <a:ext cx="27" cy="1"/>
              </a:xfrm>
              <a:prstGeom prst="line">
                <a:avLst/>
              </a:prstGeom>
              <a:noFill/>
              <a:ln w="12700">
                <a:noFill/>
                <a:round/>
                <a:headEnd/>
                <a:tailEnd/>
              </a:ln>
            </p:spPr>
            <p:txBody>
              <a:bodyPr wrap="none" anchor="ctr"/>
              <a:lstStyle/>
              <a:p>
                <a:endParaRPr lang="en-GB"/>
              </a:p>
            </p:txBody>
          </p:sp>
          <p:sp>
            <p:nvSpPr>
              <p:cNvPr id="37425" name="Line 390"/>
              <p:cNvSpPr>
                <a:spLocks noChangeShapeType="1"/>
              </p:cNvSpPr>
              <p:nvPr/>
            </p:nvSpPr>
            <p:spPr bwMode="auto">
              <a:xfrm>
                <a:off x="2865" y="1399"/>
                <a:ext cx="22" cy="1"/>
              </a:xfrm>
              <a:prstGeom prst="line">
                <a:avLst/>
              </a:prstGeom>
              <a:noFill/>
              <a:ln w="12700">
                <a:noFill/>
                <a:round/>
                <a:headEnd/>
                <a:tailEnd/>
              </a:ln>
            </p:spPr>
            <p:txBody>
              <a:bodyPr wrap="none" anchor="ctr"/>
              <a:lstStyle/>
              <a:p>
                <a:endParaRPr lang="en-GB"/>
              </a:p>
            </p:txBody>
          </p:sp>
          <p:sp>
            <p:nvSpPr>
              <p:cNvPr id="37426" name="Freeform 391"/>
              <p:cNvSpPr>
                <a:spLocks/>
              </p:cNvSpPr>
              <p:nvPr/>
            </p:nvSpPr>
            <p:spPr bwMode="auto">
              <a:xfrm>
                <a:off x="2857" y="1399"/>
                <a:ext cx="17" cy="70"/>
              </a:xfrm>
              <a:custGeom>
                <a:avLst/>
                <a:gdLst>
                  <a:gd name="T0" fmla="*/ 16 w 17"/>
                  <a:gd name="T1" fmla="*/ 0 h 70"/>
                  <a:gd name="T2" fmla="*/ 16 w 17"/>
                  <a:gd name="T3" fmla="*/ 8 h 70"/>
                  <a:gd name="T4" fmla="*/ 14 w 17"/>
                  <a:gd name="T5" fmla="*/ 17 h 70"/>
                  <a:gd name="T6" fmla="*/ 11 w 17"/>
                  <a:gd name="T7" fmla="*/ 26 h 70"/>
                  <a:gd name="T8" fmla="*/ 10 w 17"/>
                  <a:gd name="T9" fmla="*/ 35 h 70"/>
                  <a:gd name="T10" fmla="*/ 6 w 17"/>
                  <a:gd name="T11" fmla="*/ 45 h 70"/>
                  <a:gd name="T12" fmla="*/ 3 w 17"/>
                  <a:gd name="T13" fmla="*/ 53 h 70"/>
                  <a:gd name="T14" fmla="*/ 2 w 17"/>
                  <a:gd name="T15" fmla="*/ 62 h 70"/>
                  <a:gd name="T16" fmla="*/ 0 w 17"/>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0"/>
                  <a:gd name="T29" fmla="*/ 17 w 17"/>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0">
                    <a:moveTo>
                      <a:pt x="16" y="0"/>
                    </a:moveTo>
                    <a:lnTo>
                      <a:pt x="16" y="8"/>
                    </a:lnTo>
                    <a:lnTo>
                      <a:pt x="14" y="17"/>
                    </a:lnTo>
                    <a:lnTo>
                      <a:pt x="11" y="26"/>
                    </a:lnTo>
                    <a:lnTo>
                      <a:pt x="10" y="35"/>
                    </a:lnTo>
                    <a:lnTo>
                      <a:pt x="6" y="45"/>
                    </a:lnTo>
                    <a:lnTo>
                      <a:pt x="3" y="53"/>
                    </a:lnTo>
                    <a:lnTo>
                      <a:pt x="2" y="62"/>
                    </a:lnTo>
                    <a:lnTo>
                      <a:pt x="0" y="69"/>
                    </a:lnTo>
                  </a:path>
                </a:pathLst>
              </a:custGeom>
              <a:noFill/>
              <a:ln w="25400" cap="rnd">
                <a:solidFill>
                  <a:srgbClr val="B3E2EE"/>
                </a:solidFill>
                <a:round/>
                <a:headEnd/>
                <a:tailEnd/>
              </a:ln>
            </p:spPr>
            <p:txBody>
              <a:bodyPr/>
              <a:lstStyle/>
              <a:p>
                <a:endParaRPr lang="en-US"/>
              </a:p>
            </p:txBody>
          </p:sp>
          <p:sp>
            <p:nvSpPr>
              <p:cNvPr id="37427" name="Line 392"/>
              <p:cNvSpPr>
                <a:spLocks noChangeShapeType="1"/>
              </p:cNvSpPr>
              <p:nvPr/>
            </p:nvSpPr>
            <p:spPr bwMode="auto">
              <a:xfrm flipH="1">
                <a:off x="2865" y="1399"/>
                <a:ext cx="22" cy="0"/>
              </a:xfrm>
              <a:prstGeom prst="line">
                <a:avLst/>
              </a:prstGeom>
              <a:noFill/>
              <a:ln w="12700">
                <a:noFill/>
                <a:round/>
                <a:headEnd/>
                <a:tailEnd/>
              </a:ln>
            </p:spPr>
            <p:txBody>
              <a:bodyPr wrap="none" anchor="ctr"/>
              <a:lstStyle/>
              <a:p>
                <a:endParaRPr lang="en-GB"/>
              </a:p>
            </p:txBody>
          </p:sp>
          <p:sp>
            <p:nvSpPr>
              <p:cNvPr id="37428" name="Line 393"/>
              <p:cNvSpPr>
                <a:spLocks noChangeShapeType="1"/>
              </p:cNvSpPr>
              <p:nvPr/>
            </p:nvSpPr>
            <p:spPr bwMode="auto">
              <a:xfrm>
                <a:off x="2844" y="1468"/>
                <a:ext cx="27" cy="0"/>
              </a:xfrm>
              <a:prstGeom prst="line">
                <a:avLst/>
              </a:prstGeom>
              <a:noFill/>
              <a:ln w="12700">
                <a:noFill/>
                <a:round/>
                <a:headEnd/>
                <a:tailEnd/>
              </a:ln>
            </p:spPr>
            <p:txBody>
              <a:bodyPr wrap="none" anchor="ctr"/>
              <a:lstStyle/>
              <a:p>
                <a:endParaRPr lang="en-GB"/>
              </a:p>
            </p:txBody>
          </p:sp>
          <p:sp>
            <p:nvSpPr>
              <p:cNvPr id="37429" name="Freeform 394"/>
              <p:cNvSpPr>
                <a:spLocks/>
              </p:cNvSpPr>
              <p:nvPr/>
            </p:nvSpPr>
            <p:spPr bwMode="auto">
              <a:xfrm>
                <a:off x="2721" y="1315"/>
                <a:ext cx="320" cy="62"/>
              </a:xfrm>
              <a:custGeom>
                <a:avLst/>
                <a:gdLst>
                  <a:gd name="T0" fmla="*/ 161 w 320"/>
                  <a:gd name="T1" fmla="*/ 61 h 62"/>
                  <a:gd name="T2" fmla="*/ 193 w 320"/>
                  <a:gd name="T3" fmla="*/ 60 h 62"/>
                  <a:gd name="T4" fmla="*/ 223 w 320"/>
                  <a:gd name="T5" fmla="*/ 58 h 62"/>
                  <a:gd name="T6" fmla="*/ 249 w 320"/>
                  <a:gd name="T7" fmla="*/ 55 h 62"/>
                  <a:gd name="T8" fmla="*/ 273 w 320"/>
                  <a:gd name="T9" fmla="*/ 51 h 62"/>
                  <a:gd name="T10" fmla="*/ 291 w 320"/>
                  <a:gd name="T11" fmla="*/ 46 h 62"/>
                  <a:gd name="T12" fmla="*/ 306 w 320"/>
                  <a:gd name="T13" fmla="*/ 41 h 62"/>
                  <a:gd name="T14" fmla="*/ 316 w 320"/>
                  <a:gd name="T15" fmla="*/ 35 h 62"/>
                  <a:gd name="T16" fmla="*/ 319 w 320"/>
                  <a:gd name="T17" fmla="*/ 29 h 62"/>
                  <a:gd name="T18" fmla="*/ 315 w 320"/>
                  <a:gd name="T19" fmla="*/ 23 h 62"/>
                  <a:gd name="T20" fmla="*/ 305 w 320"/>
                  <a:gd name="T21" fmla="*/ 17 h 62"/>
                  <a:gd name="T22" fmla="*/ 290 w 320"/>
                  <a:gd name="T23" fmla="*/ 12 h 62"/>
                  <a:gd name="T24" fmla="*/ 271 w 320"/>
                  <a:gd name="T25" fmla="*/ 8 h 62"/>
                  <a:gd name="T26" fmla="*/ 247 w 320"/>
                  <a:gd name="T27" fmla="*/ 4 h 62"/>
                  <a:gd name="T28" fmla="*/ 219 w 320"/>
                  <a:gd name="T29" fmla="*/ 2 h 62"/>
                  <a:gd name="T30" fmla="*/ 189 w 320"/>
                  <a:gd name="T31" fmla="*/ 0 h 62"/>
                  <a:gd name="T32" fmla="*/ 157 w 320"/>
                  <a:gd name="T33" fmla="*/ 0 h 62"/>
                  <a:gd name="T34" fmla="*/ 125 w 320"/>
                  <a:gd name="T35" fmla="*/ 1 h 62"/>
                  <a:gd name="T36" fmla="*/ 94 w 320"/>
                  <a:gd name="T37" fmla="*/ 3 h 62"/>
                  <a:gd name="T38" fmla="*/ 68 w 320"/>
                  <a:gd name="T39" fmla="*/ 6 h 62"/>
                  <a:gd name="T40" fmla="*/ 45 w 320"/>
                  <a:gd name="T41" fmla="*/ 9 h 62"/>
                  <a:gd name="T42" fmla="*/ 25 w 320"/>
                  <a:gd name="T43" fmla="*/ 14 h 62"/>
                  <a:gd name="T44" fmla="*/ 12 w 320"/>
                  <a:gd name="T45" fmla="*/ 20 h 62"/>
                  <a:gd name="T46" fmla="*/ 1 w 320"/>
                  <a:gd name="T47" fmla="*/ 26 h 62"/>
                  <a:gd name="T48" fmla="*/ 0 w 320"/>
                  <a:gd name="T49" fmla="*/ 32 h 62"/>
                  <a:gd name="T50" fmla="*/ 3 w 320"/>
                  <a:gd name="T51" fmla="*/ 38 h 62"/>
                  <a:gd name="T52" fmla="*/ 13 w 320"/>
                  <a:gd name="T53" fmla="*/ 43 h 62"/>
                  <a:gd name="T54" fmla="*/ 28 w 320"/>
                  <a:gd name="T55" fmla="*/ 48 h 62"/>
                  <a:gd name="T56" fmla="*/ 48 w 320"/>
                  <a:gd name="T57" fmla="*/ 53 h 62"/>
                  <a:gd name="T58" fmla="*/ 71 w 320"/>
                  <a:gd name="T59" fmla="*/ 56 h 62"/>
                  <a:gd name="T60" fmla="*/ 99 w 320"/>
                  <a:gd name="T61" fmla="*/ 59 h 62"/>
                  <a:gd name="T62" fmla="*/ 129 w 320"/>
                  <a:gd name="T63" fmla="*/ 60 h 62"/>
                  <a:gd name="T64" fmla="*/ 161 w 320"/>
                  <a:gd name="T65" fmla="*/ 6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0"/>
                  <a:gd name="T100" fmla="*/ 0 h 62"/>
                  <a:gd name="T101" fmla="*/ 320 w 320"/>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0" h="62">
                    <a:moveTo>
                      <a:pt x="161" y="61"/>
                    </a:moveTo>
                    <a:lnTo>
                      <a:pt x="193" y="60"/>
                    </a:lnTo>
                    <a:lnTo>
                      <a:pt x="223" y="58"/>
                    </a:lnTo>
                    <a:lnTo>
                      <a:pt x="249" y="55"/>
                    </a:lnTo>
                    <a:lnTo>
                      <a:pt x="273" y="51"/>
                    </a:lnTo>
                    <a:lnTo>
                      <a:pt x="291" y="46"/>
                    </a:lnTo>
                    <a:lnTo>
                      <a:pt x="306" y="41"/>
                    </a:lnTo>
                    <a:lnTo>
                      <a:pt x="316" y="35"/>
                    </a:lnTo>
                    <a:lnTo>
                      <a:pt x="319" y="29"/>
                    </a:lnTo>
                    <a:lnTo>
                      <a:pt x="315" y="23"/>
                    </a:lnTo>
                    <a:lnTo>
                      <a:pt x="305" y="17"/>
                    </a:lnTo>
                    <a:lnTo>
                      <a:pt x="290" y="12"/>
                    </a:lnTo>
                    <a:lnTo>
                      <a:pt x="271" y="8"/>
                    </a:lnTo>
                    <a:lnTo>
                      <a:pt x="247" y="4"/>
                    </a:lnTo>
                    <a:lnTo>
                      <a:pt x="219" y="2"/>
                    </a:lnTo>
                    <a:lnTo>
                      <a:pt x="189" y="0"/>
                    </a:lnTo>
                    <a:lnTo>
                      <a:pt x="157" y="0"/>
                    </a:lnTo>
                    <a:lnTo>
                      <a:pt x="125" y="1"/>
                    </a:lnTo>
                    <a:lnTo>
                      <a:pt x="94" y="3"/>
                    </a:lnTo>
                    <a:lnTo>
                      <a:pt x="68" y="6"/>
                    </a:lnTo>
                    <a:lnTo>
                      <a:pt x="45" y="9"/>
                    </a:lnTo>
                    <a:lnTo>
                      <a:pt x="25" y="14"/>
                    </a:lnTo>
                    <a:lnTo>
                      <a:pt x="12" y="20"/>
                    </a:lnTo>
                    <a:lnTo>
                      <a:pt x="1" y="26"/>
                    </a:lnTo>
                    <a:lnTo>
                      <a:pt x="0" y="32"/>
                    </a:lnTo>
                    <a:lnTo>
                      <a:pt x="3" y="38"/>
                    </a:lnTo>
                    <a:lnTo>
                      <a:pt x="13" y="43"/>
                    </a:lnTo>
                    <a:lnTo>
                      <a:pt x="28" y="48"/>
                    </a:lnTo>
                    <a:lnTo>
                      <a:pt x="48" y="53"/>
                    </a:lnTo>
                    <a:lnTo>
                      <a:pt x="71" y="56"/>
                    </a:lnTo>
                    <a:lnTo>
                      <a:pt x="99" y="59"/>
                    </a:lnTo>
                    <a:lnTo>
                      <a:pt x="129" y="60"/>
                    </a:lnTo>
                    <a:lnTo>
                      <a:pt x="161" y="61"/>
                    </a:lnTo>
                  </a:path>
                </a:pathLst>
              </a:custGeom>
              <a:solidFill>
                <a:srgbClr val="CCECF4"/>
              </a:solidFill>
              <a:ln w="12700" cap="rnd">
                <a:noFill/>
                <a:round/>
                <a:headEnd/>
                <a:tailEnd/>
              </a:ln>
            </p:spPr>
            <p:txBody>
              <a:bodyPr/>
              <a:lstStyle/>
              <a:p>
                <a:endParaRPr lang="en-US"/>
              </a:p>
            </p:txBody>
          </p:sp>
          <p:sp>
            <p:nvSpPr>
              <p:cNvPr id="37430" name="Freeform 395"/>
              <p:cNvSpPr>
                <a:spLocks/>
              </p:cNvSpPr>
              <p:nvPr/>
            </p:nvSpPr>
            <p:spPr bwMode="auto">
              <a:xfrm>
                <a:off x="2916" y="1449"/>
                <a:ext cx="19" cy="56"/>
              </a:xfrm>
              <a:custGeom>
                <a:avLst/>
                <a:gdLst>
                  <a:gd name="T0" fmla="*/ 0 w 19"/>
                  <a:gd name="T1" fmla="*/ 55 h 56"/>
                  <a:gd name="T2" fmla="*/ 2 w 19"/>
                  <a:gd name="T3" fmla="*/ 53 h 56"/>
                  <a:gd name="T4" fmla="*/ 6 w 19"/>
                  <a:gd name="T5" fmla="*/ 49 h 56"/>
                  <a:gd name="T6" fmla="*/ 11 w 19"/>
                  <a:gd name="T7" fmla="*/ 42 h 56"/>
                  <a:gd name="T8" fmla="*/ 15 w 19"/>
                  <a:gd name="T9" fmla="*/ 33 h 56"/>
                  <a:gd name="T10" fmla="*/ 18 w 19"/>
                  <a:gd name="T11" fmla="*/ 24 h 56"/>
                  <a:gd name="T12" fmla="*/ 18 w 19"/>
                  <a:gd name="T13" fmla="*/ 15 h 56"/>
                  <a:gd name="T14" fmla="*/ 14 w 19"/>
                  <a:gd name="T15" fmla="*/ 7 h 56"/>
                  <a:gd name="T16" fmla="*/ 3 w 19"/>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6"/>
                  <a:gd name="T29" fmla="*/ 19 w 19"/>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6">
                    <a:moveTo>
                      <a:pt x="0" y="55"/>
                    </a:moveTo>
                    <a:lnTo>
                      <a:pt x="2" y="53"/>
                    </a:lnTo>
                    <a:lnTo>
                      <a:pt x="6" y="49"/>
                    </a:lnTo>
                    <a:lnTo>
                      <a:pt x="11" y="42"/>
                    </a:lnTo>
                    <a:lnTo>
                      <a:pt x="15" y="33"/>
                    </a:lnTo>
                    <a:lnTo>
                      <a:pt x="18" y="24"/>
                    </a:lnTo>
                    <a:lnTo>
                      <a:pt x="18" y="15"/>
                    </a:lnTo>
                    <a:lnTo>
                      <a:pt x="14" y="7"/>
                    </a:lnTo>
                    <a:lnTo>
                      <a:pt x="3" y="0"/>
                    </a:lnTo>
                  </a:path>
                </a:pathLst>
              </a:custGeom>
              <a:noFill/>
              <a:ln w="25400" cap="rnd">
                <a:solidFill>
                  <a:srgbClr val="B3E2EE"/>
                </a:solidFill>
                <a:round/>
                <a:headEnd/>
                <a:tailEnd/>
              </a:ln>
            </p:spPr>
            <p:txBody>
              <a:bodyPr/>
              <a:lstStyle/>
              <a:p>
                <a:endParaRPr lang="en-US"/>
              </a:p>
            </p:txBody>
          </p:sp>
          <p:sp>
            <p:nvSpPr>
              <p:cNvPr id="37431" name="Line 396"/>
              <p:cNvSpPr>
                <a:spLocks noChangeShapeType="1"/>
              </p:cNvSpPr>
              <p:nvPr/>
            </p:nvSpPr>
            <p:spPr bwMode="auto">
              <a:xfrm>
                <a:off x="2904" y="1504"/>
                <a:ext cx="23" cy="3"/>
              </a:xfrm>
              <a:prstGeom prst="line">
                <a:avLst/>
              </a:prstGeom>
              <a:noFill/>
              <a:ln w="12700">
                <a:noFill/>
                <a:round/>
                <a:headEnd/>
                <a:tailEnd/>
              </a:ln>
            </p:spPr>
            <p:txBody>
              <a:bodyPr wrap="none" anchor="ctr"/>
              <a:lstStyle/>
              <a:p>
                <a:endParaRPr lang="en-GB"/>
              </a:p>
            </p:txBody>
          </p:sp>
          <p:sp>
            <p:nvSpPr>
              <p:cNvPr id="37432" name="Line 397"/>
              <p:cNvSpPr>
                <a:spLocks noChangeShapeType="1"/>
              </p:cNvSpPr>
              <p:nvPr/>
            </p:nvSpPr>
            <p:spPr bwMode="auto">
              <a:xfrm flipH="1">
                <a:off x="2909" y="1447"/>
                <a:ext cx="21" cy="5"/>
              </a:xfrm>
              <a:prstGeom prst="line">
                <a:avLst/>
              </a:prstGeom>
              <a:noFill/>
              <a:ln w="12700">
                <a:noFill/>
                <a:round/>
                <a:headEnd/>
                <a:tailEnd/>
              </a:ln>
            </p:spPr>
            <p:txBody>
              <a:bodyPr wrap="none" anchor="ctr"/>
              <a:lstStyle/>
              <a:p>
                <a:endParaRPr lang="en-GB"/>
              </a:p>
            </p:txBody>
          </p:sp>
          <p:sp>
            <p:nvSpPr>
              <p:cNvPr id="37433" name="Freeform 398"/>
              <p:cNvSpPr>
                <a:spLocks/>
              </p:cNvSpPr>
              <p:nvPr/>
            </p:nvSpPr>
            <p:spPr bwMode="auto">
              <a:xfrm>
                <a:off x="2865" y="1398"/>
                <a:ext cx="52" cy="52"/>
              </a:xfrm>
              <a:custGeom>
                <a:avLst/>
                <a:gdLst>
                  <a:gd name="T0" fmla="*/ 51 w 52"/>
                  <a:gd name="T1" fmla="*/ 51 h 52"/>
                  <a:gd name="T2" fmla="*/ 40 w 52"/>
                  <a:gd name="T3" fmla="*/ 44 h 52"/>
                  <a:gd name="T4" fmla="*/ 30 w 52"/>
                  <a:gd name="T5" fmla="*/ 36 h 52"/>
                  <a:gd name="T6" fmla="*/ 21 w 52"/>
                  <a:gd name="T7" fmla="*/ 28 h 52"/>
                  <a:gd name="T8" fmla="*/ 13 w 52"/>
                  <a:gd name="T9" fmla="*/ 19 h 52"/>
                  <a:gd name="T10" fmla="*/ 8 w 52"/>
                  <a:gd name="T11" fmla="*/ 12 h 52"/>
                  <a:gd name="T12" fmla="*/ 3 w 52"/>
                  <a:gd name="T13" fmla="*/ 6 h 52"/>
                  <a:gd name="T14" fmla="*/ 0 w 52"/>
                  <a:gd name="T15" fmla="*/ 2 h 52"/>
                  <a:gd name="T16" fmla="*/ 0 w 52"/>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52"/>
                  <a:gd name="T29" fmla="*/ 52 w 5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52">
                    <a:moveTo>
                      <a:pt x="51" y="51"/>
                    </a:moveTo>
                    <a:lnTo>
                      <a:pt x="40" y="44"/>
                    </a:lnTo>
                    <a:lnTo>
                      <a:pt x="30" y="36"/>
                    </a:lnTo>
                    <a:lnTo>
                      <a:pt x="21" y="28"/>
                    </a:lnTo>
                    <a:lnTo>
                      <a:pt x="13" y="19"/>
                    </a:lnTo>
                    <a:lnTo>
                      <a:pt x="8" y="12"/>
                    </a:lnTo>
                    <a:lnTo>
                      <a:pt x="3" y="6"/>
                    </a:lnTo>
                    <a:lnTo>
                      <a:pt x="0" y="2"/>
                    </a:lnTo>
                    <a:lnTo>
                      <a:pt x="0" y="0"/>
                    </a:lnTo>
                  </a:path>
                </a:pathLst>
              </a:custGeom>
              <a:noFill/>
              <a:ln w="25400" cap="rnd">
                <a:solidFill>
                  <a:srgbClr val="B3E2EE"/>
                </a:solidFill>
                <a:round/>
                <a:headEnd/>
                <a:tailEnd/>
              </a:ln>
            </p:spPr>
            <p:txBody>
              <a:bodyPr/>
              <a:lstStyle/>
              <a:p>
                <a:endParaRPr lang="en-US"/>
              </a:p>
            </p:txBody>
          </p:sp>
          <p:sp>
            <p:nvSpPr>
              <p:cNvPr id="37434" name="Line 399"/>
              <p:cNvSpPr>
                <a:spLocks noChangeShapeType="1"/>
              </p:cNvSpPr>
              <p:nvPr/>
            </p:nvSpPr>
            <p:spPr bwMode="auto">
              <a:xfrm flipV="1">
                <a:off x="2910" y="1447"/>
                <a:ext cx="20" cy="6"/>
              </a:xfrm>
              <a:prstGeom prst="line">
                <a:avLst/>
              </a:prstGeom>
              <a:noFill/>
              <a:ln w="12700">
                <a:noFill/>
                <a:round/>
                <a:headEnd/>
                <a:tailEnd/>
              </a:ln>
            </p:spPr>
            <p:txBody>
              <a:bodyPr wrap="none" anchor="ctr"/>
              <a:lstStyle/>
              <a:p>
                <a:endParaRPr lang="en-GB"/>
              </a:p>
            </p:txBody>
          </p:sp>
          <p:sp>
            <p:nvSpPr>
              <p:cNvPr id="37435" name="Line 400"/>
              <p:cNvSpPr>
                <a:spLocks noChangeShapeType="1"/>
              </p:cNvSpPr>
              <p:nvPr/>
            </p:nvSpPr>
            <p:spPr bwMode="auto">
              <a:xfrm flipH="1">
                <a:off x="2849" y="1398"/>
                <a:ext cx="24" cy="1"/>
              </a:xfrm>
              <a:prstGeom prst="line">
                <a:avLst/>
              </a:prstGeom>
              <a:noFill/>
              <a:ln w="12700">
                <a:noFill/>
                <a:round/>
                <a:headEnd/>
                <a:tailEnd/>
              </a:ln>
            </p:spPr>
            <p:txBody>
              <a:bodyPr wrap="none" anchor="ctr"/>
              <a:lstStyle/>
              <a:p>
                <a:endParaRPr lang="en-GB"/>
              </a:p>
            </p:txBody>
          </p:sp>
          <p:sp>
            <p:nvSpPr>
              <p:cNvPr id="37436" name="Freeform 401"/>
              <p:cNvSpPr>
                <a:spLocks/>
              </p:cNvSpPr>
              <p:nvPr/>
            </p:nvSpPr>
            <p:spPr bwMode="auto">
              <a:xfrm>
                <a:off x="2977" y="1470"/>
                <a:ext cx="29" cy="32"/>
              </a:xfrm>
              <a:custGeom>
                <a:avLst/>
                <a:gdLst>
                  <a:gd name="T0" fmla="*/ 28 w 29"/>
                  <a:gd name="T1" fmla="*/ 31 h 32"/>
                  <a:gd name="T2" fmla="*/ 25 w 29"/>
                  <a:gd name="T3" fmla="*/ 29 h 32"/>
                  <a:gd name="T4" fmla="*/ 21 w 29"/>
                  <a:gd name="T5" fmla="*/ 26 h 32"/>
                  <a:gd name="T6" fmla="*/ 18 w 29"/>
                  <a:gd name="T7" fmla="*/ 23 h 32"/>
                  <a:gd name="T8" fmla="*/ 15 w 29"/>
                  <a:gd name="T9" fmla="*/ 21 h 32"/>
                  <a:gd name="T10" fmla="*/ 10 w 29"/>
                  <a:gd name="T11" fmla="*/ 17 h 32"/>
                  <a:gd name="T12" fmla="*/ 7 w 29"/>
                  <a:gd name="T13" fmla="*/ 13 h 32"/>
                  <a:gd name="T14" fmla="*/ 3 w 29"/>
                  <a:gd name="T15" fmla="*/ 7 h 32"/>
                  <a:gd name="T16" fmla="*/ 0 w 29"/>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2"/>
                  <a:gd name="T29" fmla="*/ 29 w 29"/>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2">
                    <a:moveTo>
                      <a:pt x="28" y="31"/>
                    </a:moveTo>
                    <a:lnTo>
                      <a:pt x="25" y="29"/>
                    </a:lnTo>
                    <a:lnTo>
                      <a:pt x="21" y="26"/>
                    </a:lnTo>
                    <a:lnTo>
                      <a:pt x="18" y="23"/>
                    </a:lnTo>
                    <a:lnTo>
                      <a:pt x="15" y="21"/>
                    </a:lnTo>
                    <a:lnTo>
                      <a:pt x="10" y="17"/>
                    </a:lnTo>
                    <a:lnTo>
                      <a:pt x="7" y="13"/>
                    </a:lnTo>
                    <a:lnTo>
                      <a:pt x="3" y="7"/>
                    </a:lnTo>
                    <a:lnTo>
                      <a:pt x="0" y="0"/>
                    </a:lnTo>
                  </a:path>
                </a:pathLst>
              </a:custGeom>
              <a:noFill/>
              <a:ln w="25400" cap="rnd">
                <a:solidFill>
                  <a:srgbClr val="B3E2EE"/>
                </a:solidFill>
                <a:round/>
                <a:headEnd/>
                <a:tailEnd/>
              </a:ln>
            </p:spPr>
            <p:txBody>
              <a:bodyPr/>
              <a:lstStyle/>
              <a:p>
                <a:endParaRPr lang="en-US"/>
              </a:p>
            </p:txBody>
          </p:sp>
          <p:sp>
            <p:nvSpPr>
              <p:cNvPr id="37437" name="Line 402"/>
              <p:cNvSpPr>
                <a:spLocks noChangeShapeType="1"/>
              </p:cNvSpPr>
              <p:nvPr/>
            </p:nvSpPr>
            <p:spPr bwMode="auto">
              <a:xfrm flipV="1">
                <a:off x="2989" y="1498"/>
                <a:ext cx="25" cy="3"/>
              </a:xfrm>
              <a:prstGeom prst="line">
                <a:avLst/>
              </a:prstGeom>
              <a:noFill/>
              <a:ln w="12700">
                <a:noFill/>
                <a:round/>
                <a:headEnd/>
                <a:tailEnd/>
              </a:ln>
            </p:spPr>
            <p:txBody>
              <a:bodyPr wrap="none" anchor="ctr"/>
              <a:lstStyle/>
              <a:p>
                <a:endParaRPr lang="en-GB"/>
              </a:p>
            </p:txBody>
          </p:sp>
          <p:sp>
            <p:nvSpPr>
              <p:cNvPr id="37438" name="Line 403"/>
              <p:cNvSpPr>
                <a:spLocks noChangeShapeType="1"/>
              </p:cNvSpPr>
              <p:nvPr/>
            </p:nvSpPr>
            <p:spPr bwMode="auto">
              <a:xfrm flipH="1">
                <a:off x="2966" y="1470"/>
                <a:ext cx="23" cy="0"/>
              </a:xfrm>
              <a:prstGeom prst="line">
                <a:avLst/>
              </a:prstGeom>
              <a:noFill/>
              <a:ln w="12700">
                <a:noFill/>
                <a:round/>
                <a:headEnd/>
                <a:tailEnd/>
              </a:ln>
            </p:spPr>
            <p:txBody>
              <a:bodyPr wrap="none" anchor="ctr"/>
              <a:lstStyle/>
              <a:p>
                <a:endParaRPr lang="en-GB"/>
              </a:p>
            </p:txBody>
          </p:sp>
          <p:sp>
            <p:nvSpPr>
              <p:cNvPr id="37439" name="Freeform 404"/>
              <p:cNvSpPr>
                <a:spLocks/>
              </p:cNvSpPr>
              <p:nvPr/>
            </p:nvSpPr>
            <p:spPr bwMode="auto">
              <a:xfrm>
                <a:off x="2954" y="1401"/>
                <a:ext cx="24" cy="70"/>
              </a:xfrm>
              <a:custGeom>
                <a:avLst/>
                <a:gdLst>
                  <a:gd name="T0" fmla="*/ 23 w 24"/>
                  <a:gd name="T1" fmla="*/ 69 h 70"/>
                  <a:gd name="T2" fmla="*/ 21 w 24"/>
                  <a:gd name="T3" fmla="*/ 61 h 70"/>
                  <a:gd name="T4" fmla="*/ 18 w 24"/>
                  <a:gd name="T5" fmla="*/ 53 h 70"/>
                  <a:gd name="T6" fmla="*/ 15 w 24"/>
                  <a:gd name="T7" fmla="*/ 43 h 70"/>
                  <a:gd name="T8" fmla="*/ 11 w 24"/>
                  <a:gd name="T9" fmla="*/ 34 h 70"/>
                  <a:gd name="T10" fmla="*/ 8 w 24"/>
                  <a:gd name="T11" fmla="*/ 24 h 70"/>
                  <a:gd name="T12" fmla="*/ 5 w 24"/>
                  <a:gd name="T13" fmla="*/ 16 h 70"/>
                  <a:gd name="T14" fmla="*/ 2 w 24"/>
                  <a:gd name="T15" fmla="*/ 7 h 70"/>
                  <a:gd name="T16" fmla="*/ 0 w 24"/>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70"/>
                  <a:gd name="T29" fmla="*/ 24 w 24"/>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70">
                    <a:moveTo>
                      <a:pt x="23" y="69"/>
                    </a:moveTo>
                    <a:lnTo>
                      <a:pt x="21" y="61"/>
                    </a:lnTo>
                    <a:lnTo>
                      <a:pt x="18" y="53"/>
                    </a:lnTo>
                    <a:lnTo>
                      <a:pt x="15" y="43"/>
                    </a:lnTo>
                    <a:lnTo>
                      <a:pt x="11" y="34"/>
                    </a:lnTo>
                    <a:lnTo>
                      <a:pt x="8" y="24"/>
                    </a:lnTo>
                    <a:lnTo>
                      <a:pt x="5" y="16"/>
                    </a:lnTo>
                    <a:lnTo>
                      <a:pt x="2" y="7"/>
                    </a:lnTo>
                    <a:lnTo>
                      <a:pt x="0" y="0"/>
                    </a:lnTo>
                  </a:path>
                </a:pathLst>
              </a:custGeom>
              <a:noFill/>
              <a:ln w="25400" cap="rnd">
                <a:solidFill>
                  <a:srgbClr val="B3E2EE"/>
                </a:solidFill>
                <a:round/>
                <a:headEnd/>
                <a:tailEnd/>
              </a:ln>
            </p:spPr>
            <p:txBody>
              <a:bodyPr/>
              <a:lstStyle/>
              <a:p>
                <a:endParaRPr lang="en-US"/>
              </a:p>
            </p:txBody>
          </p:sp>
          <p:sp>
            <p:nvSpPr>
              <p:cNvPr id="37440" name="Line 405"/>
              <p:cNvSpPr>
                <a:spLocks noChangeShapeType="1"/>
              </p:cNvSpPr>
              <p:nvPr/>
            </p:nvSpPr>
            <p:spPr bwMode="auto">
              <a:xfrm>
                <a:off x="2966" y="1470"/>
                <a:ext cx="23" cy="0"/>
              </a:xfrm>
              <a:prstGeom prst="line">
                <a:avLst/>
              </a:prstGeom>
              <a:noFill/>
              <a:ln w="12700">
                <a:noFill/>
                <a:round/>
                <a:headEnd/>
                <a:tailEnd/>
              </a:ln>
            </p:spPr>
            <p:txBody>
              <a:bodyPr wrap="none" anchor="ctr"/>
              <a:lstStyle/>
              <a:p>
                <a:endParaRPr lang="en-GB"/>
              </a:p>
            </p:txBody>
          </p:sp>
          <p:sp>
            <p:nvSpPr>
              <p:cNvPr id="37441" name="Line 406"/>
              <p:cNvSpPr>
                <a:spLocks noChangeShapeType="1"/>
              </p:cNvSpPr>
              <p:nvPr/>
            </p:nvSpPr>
            <p:spPr bwMode="auto">
              <a:xfrm flipH="1">
                <a:off x="2942" y="1401"/>
                <a:ext cx="24" cy="0"/>
              </a:xfrm>
              <a:prstGeom prst="line">
                <a:avLst/>
              </a:prstGeom>
              <a:noFill/>
              <a:ln w="12700">
                <a:noFill/>
                <a:round/>
                <a:headEnd/>
                <a:tailEnd/>
              </a:ln>
            </p:spPr>
            <p:txBody>
              <a:bodyPr wrap="none" anchor="ctr"/>
              <a:lstStyle/>
              <a:p>
                <a:endParaRPr lang="en-GB"/>
              </a:p>
            </p:txBody>
          </p:sp>
          <p:sp>
            <p:nvSpPr>
              <p:cNvPr id="37442" name="Freeform 407"/>
              <p:cNvSpPr>
                <a:spLocks/>
              </p:cNvSpPr>
              <p:nvPr/>
            </p:nvSpPr>
            <p:spPr bwMode="auto">
              <a:xfrm>
                <a:off x="2828" y="1488"/>
                <a:ext cx="326" cy="66"/>
              </a:xfrm>
              <a:custGeom>
                <a:avLst/>
                <a:gdLst>
                  <a:gd name="T0" fmla="*/ 160 w 326"/>
                  <a:gd name="T1" fmla="*/ 0 h 66"/>
                  <a:gd name="T2" fmla="*/ 192 w 326"/>
                  <a:gd name="T3" fmla="*/ 1 h 66"/>
                  <a:gd name="T4" fmla="*/ 223 w 326"/>
                  <a:gd name="T5" fmla="*/ 2 h 66"/>
                  <a:gd name="T6" fmla="*/ 251 w 326"/>
                  <a:gd name="T7" fmla="*/ 5 h 66"/>
                  <a:gd name="T8" fmla="*/ 275 w 326"/>
                  <a:gd name="T9" fmla="*/ 8 h 66"/>
                  <a:gd name="T10" fmla="*/ 295 w 326"/>
                  <a:gd name="T11" fmla="*/ 13 h 66"/>
                  <a:gd name="T12" fmla="*/ 310 w 326"/>
                  <a:gd name="T13" fmla="*/ 19 h 66"/>
                  <a:gd name="T14" fmla="*/ 321 w 326"/>
                  <a:gd name="T15" fmla="*/ 24 h 66"/>
                  <a:gd name="T16" fmla="*/ 325 w 326"/>
                  <a:gd name="T17" fmla="*/ 31 h 66"/>
                  <a:gd name="T18" fmla="*/ 322 w 326"/>
                  <a:gd name="T19" fmla="*/ 37 h 66"/>
                  <a:gd name="T20" fmla="*/ 312 w 326"/>
                  <a:gd name="T21" fmla="*/ 44 h 66"/>
                  <a:gd name="T22" fmla="*/ 298 w 326"/>
                  <a:gd name="T23" fmla="*/ 50 h 66"/>
                  <a:gd name="T24" fmla="*/ 278 w 326"/>
                  <a:gd name="T25" fmla="*/ 55 h 66"/>
                  <a:gd name="T26" fmla="*/ 254 w 326"/>
                  <a:gd name="T27" fmla="*/ 58 h 66"/>
                  <a:gd name="T28" fmla="*/ 228 w 326"/>
                  <a:gd name="T29" fmla="*/ 62 h 66"/>
                  <a:gd name="T30" fmla="*/ 196 w 326"/>
                  <a:gd name="T31" fmla="*/ 64 h 66"/>
                  <a:gd name="T32" fmla="*/ 164 w 326"/>
                  <a:gd name="T33" fmla="*/ 65 h 66"/>
                  <a:gd name="T34" fmla="*/ 131 w 326"/>
                  <a:gd name="T35" fmla="*/ 64 h 66"/>
                  <a:gd name="T36" fmla="*/ 100 w 326"/>
                  <a:gd name="T37" fmla="*/ 63 h 66"/>
                  <a:gd name="T38" fmla="*/ 72 w 326"/>
                  <a:gd name="T39" fmla="*/ 60 h 66"/>
                  <a:gd name="T40" fmla="*/ 49 w 326"/>
                  <a:gd name="T41" fmla="*/ 56 h 66"/>
                  <a:gd name="T42" fmla="*/ 28 w 326"/>
                  <a:gd name="T43" fmla="*/ 52 h 66"/>
                  <a:gd name="T44" fmla="*/ 13 w 326"/>
                  <a:gd name="T45" fmla="*/ 46 h 66"/>
                  <a:gd name="T46" fmla="*/ 3 w 326"/>
                  <a:gd name="T47" fmla="*/ 40 h 66"/>
                  <a:gd name="T48" fmla="*/ 0 w 326"/>
                  <a:gd name="T49" fmla="*/ 34 h 66"/>
                  <a:gd name="T50" fmla="*/ 3 w 326"/>
                  <a:gd name="T51" fmla="*/ 28 h 66"/>
                  <a:gd name="T52" fmla="*/ 12 w 326"/>
                  <a:gd name="T53" fmla="*/ 21 h 66"/>
                  <a:gd name="T54" fmla="*/ 27 w 326"/>
                  <a:gd name="T55" fmla="*/ 15 h 66"/>
                  <a:gd name="T56" fmla="*/ 46 w 326"/>
                  <a:gd name="T57" fmla="*/ 10 h 66"/>
                  <a:gd name="T58" fmla="*/ 69 w 326"/>
                  <a:gd name="T59" fmla="*/ 6 h 66"/>
                  <a:gd name="T60" fmla="*/ 98 w 326"/>
                  <a:gd name="T61" fmla="*/ 3 h 66"/>
                  <a:gd name="T62" fmla="*/ 127 w 326"/>
                  <a:gd name="T63" fmla="*/ 1 h 66"/>
                  <a:gd name="T64" fmla="*/ 160 w 326"/>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6"/>
                  <a:gd name="T100" fmla="*/ 0 h 66"/>
                  <a:gd name="T101" fmla="*/ 326 w 32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6" h="66">
                    <a:moveTo>
                      <a:pt x="160" y="0"/>
                    </a:moveTo>
                    <a:lnTo>
                      <a:pt x="192" y="1"/>
                    </a:lnTo>
                    <a:lnTo>
                      <a:pt x="223" y="2"/>
                    </a:lnTo>
                    <a:lnTo>
                      <a:pt x="251" y="5"/>
                    </a:lnTo>
                    <a:lnTo>
                      <a:pt x="275" y="8"/>
                    </a:lnTo>
                    <a:lnTo>
                      <a:pt x="295" y="13"/>
                    </a:lnTo>
                    <a:lnTo>
                      <a:pt x="310" y="19"/>
                    </a:lnTo>
                    <a:lnTo>
                      <a:pt x="321" y="24"/>
                    </a:lnTo>
                    <a:lnTo>
                      <a:pt x="325" y="31"/>
                    </a:lnTo>
                    <a:lnTo>
                      <a:pt x="322" y="37"/>
                    </a:lnTo>
                    <a:lnTo>
                      <a:pt x="312" y="44"/>
                    </a:lnTo>
                    <a:lnTo>
                      <a:pt x="298" y="50"/>
                    </a:lnTo>
                    <a:lnTo>
                      <a:pt x="278" y="55"/>
                    </a:lnTo>
                    <a:lnTo>
                      <a:pt x="254" y="58"/>
                    </a:lnTo>
                    <a:lnTo>
                      <a:pt x="228" y="62"/>
                    </a:lnTo>
                    <a:lnTo>
                      <a:pt x="196" y="64"/>
                    </a:lnTo>
                    <a:lnTo>
                      <a:pt x="164" y="65"/>
                    </a:lnTo>
                    <a:lnTo>
                      <a:pt x="131" y="64"/>
                    </a:lnTo>
                    <a:lnTo>
                      <a:pt x="100" y="63"/>
                    </a:lnTo>
                    <a:lnTo>
                      <a:pt x="72" y="60"/>
                    </a:lnTo>
                    <a:lnTo>
                      <a:pt x="49" y="56"/>
                    </a:lnTo>
                    <a:lnTo>
                      <a:pt x="28" y="52"/>
                    </a:lnTo>
                    <a:lnTo>
                      <a:pt x="13" y="46"/>
                    </a:lnTo>
                    <a:lnTo>
                      <a:pt x="3" y="40"/>
                    </a:lnTo>
                    <a:lnTo>
                      <a:pt x="0" y="34"/>
                    </a:lnTo>
                    <a:lnTo>
                      <a:pt x="3" y="28"/>
                    </a:lnTo>
                    <a:lnTo>
                      <a:pt x="12" y="21"/>
                    </a:lnTo>
                    <a:lnTo>
                      <a:pt x="27" y="15"/>
                    </a:lnTo>
                    <a:lnTo>
                      <a:pt x="46" y="10"/>
                    </a:lnTo>
                    <a:lnTo>
                      <a:pt x="69" y="6"/>
                    </a:lnTo>
                    <a:lnTo>
                      <a:pt x="98" y="3"/>
                    </a:lnTo>
                    <a:lnTo>
                      <a:pt x="127" y="1"/>
                    </a:lnTo>
                    <a:lnTo>
                      <a:pt x="160" y="0"/>
                    </a:lnTo>
                  </a:path>
                </a:pathLst>
              </a:custGeom>
              <a:solidFill>
                <a:srgbClr val="CCECF4"/>
              </a:solidFill>
              <a:ln w="12700" cap="rnd">
                <a:noFill/>
                <a:round/>
                <a:headEnd/>
                <a:tailEnd/>
              </a:ln>
            </p:spPr>
            <p:txBody>
              <a:bodyPr/>
              <a:lstStyle/>
              <a:p>
                <a:endParaRPr lang="en-US"/>
              </a:p>
            </p:txBody>
          </p:sp>
          <p:sp>
            <p:nvSpPr>
              <p:cNvPr id="37443" name="Freeform 408"/>
              <p:cNvSpPr>
                <a:spLocks/>
              </p:cNvSpPr>
              <p:nvPr/>
            </p:nvSpPr>
            <p:spPr bwMode="auto">
              <a:xfrm>
                <a:off x="2782" y="1452"/>
                <a:ext cx="21" cy="57"/>
              </a:xfrm>
              <a:custGeom>
                <a:avLst/>
                <a:gdLst>
                  <a:gd name="T0" fmla="*/ 0 w 21"/>
                  <a:gd name="T1" fmla="*/ 56 h 57"/>
                  <a:gd name="T2" fmla="*/ 2 w 21"/>
                  <a:gd name="T3" fmla="*/ 54 h 57"/>
                  <a:gd name="T4" fmla="*/ 7 w 21"/>
                  <a:gd name="T5" fmla="*/ 49 h 57"/>
                  <a:gd name="T6" fmla="*/ 12 w 21"/>
                  <a:gd name="T7" fmla="*/ 42 h 57"/>
                  <a:gd name="T8" fmla="*/ 17 w 21"/>
                  <a:gd name="T9" fmla="*/ 34 h 57"/>
                  <a:gd name="T10" fmla="*/ 20 w 21"/>
                  <a:gd name="T11" fmla="*/ 25 h 57"/>
                  <a:gd name="T12" fmla="*/ 20 w 21"/>
                  <a:gd name="T13" fmla="*/ 15 h 57"/>
                  <a:gd name="T14" fmla="*/ 15 w 21"/>
                  <a:gd name="T15" fmla="*/ 7 h 57"/>
                  <a:gd name="T16" fmla="*/ 3 w 21"/>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7"/>
                  <a:gd name="T29" fmla="*/ 21 w 21"/>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7">
                    <a:moveTo>
                      <a:pt x="0" y="56"/>
                    </a:moveTo>
                    <a:lnTo>
                      <a:pt x="2" y="54"/>
                    </a:lnTo>
                    <a:lnTo>
                      <a:pt x="7" y="49"/>
                    </a:lnTo>
                    <a:lnTo>
                      <a:pt x="12" y="42"/>
                    </a:lnTo>
                    <a:lnTo>
                      <a:pt x="17" y="34"/>
                    </a:lnTo>
                    <a:lnTo>
                      <a:pt x="20" y="25"/>
                    </a:lnTo>
                    <a:lnTo>
                      <a:pt x="20" y="15"/>
                    </a:lnTo>
                    <a:lnTo>
                      <a:pt x="15" y="7"/>
                    </a:lnTo>
                    <a:lnTo>
                      <a:pt x="3" y="0"/>
                    </a:lnTo>
                  </a:path>
                </a:pathLst>
              </a:custGeom>
              <a:noFill/>
              <a:ln w="25400" cap="rnd">
                <a:solidFill>
                  <a:srgbClr val="B3E2EE"/>
                </a:solidFill>
                <a:round/>
                <a:headEnd/>
                <a:tailEnd/>
              </a:ln>
            </p:spPr>
            <p:txBody>
              <a:bodyPr/>
              <a:lstStyle/>
              <a:p>
                <a:endParaRPr lang="en-US"/>
              </a:p>
            </p:txBody>
          </p:sp>
          <p:sp>
            <p:nvSpPr>
              <p:cNvPr id="37444" name="Line 409"/>
              <p:cNvSpPr>
                <a:spLocks noChangeShapeType="1"/>
              </p:cNvSpPr>
              <p:nvPr/>
            </p:nvSpPr>
            <p:spPr bwMode="auto">
              <a:xfrm>
                <a:off x="2773" y="1506"/>
                <a:ext cx="25" cy="2"/>
              </a:xfrm>
              <a:prstGeom prst="line">
                <a:avLst/>
              </a:prstGeom>
              <a:noFill/>
              <a:ln w="12700">
                <a:noFill/>
                <a:round/>
                <a:headEnd/>
                <a:tailEnd/>
              </a:ln>
            </p:spPr>
            <p:txBody>
              <a:bodyPr wrap="none" anchor="ctr"/>
              <a:lstStyle/>
              <a:p>
                <a:endParaRPr lang="en-GB"/>
              </a:p>
            </p:txBody>
          </p:sp>
          <p:sp>
            <p:nvSpPr>
              <p:cNvPr id="37445" name="Line 410"/>
              <p:cNvSpPr>
                <a:spLocks noChangeShapeType="1"/>
              </p:cNvSpPr>
              <p:nvPr/>
            </p:nvSpPr>
            <p:spPr bwMode="auto">
              <a:xfrm flipH="1">
                <a:off x="2777" y="1449"/>
                <a:ext cx="22" cy="5"/>
              </a:xfrm>
              <a:prstGeom prst="line">
                <a:avLst/>
              </a:prstGeom>
              <a:noFill/>
              <a:ln w="12700">
                <a:noFill/>
                <a:round/>
                <a:headEnd/>
                <a:tailEnd/>
              </a:ln>
            </p:spPr>
            <p:txBody>
              <a:bodyPr wrap="none" anchor="ctr"/>
              <a:lstStyle/>
              <a:p>
                <a:endParaRPr lang="en-GB"/>
              </a:p>
            </p:txBody>
          </p:sp>
          <p:sp>
            <p:nvSpPr>
              <p:cNvPr id="37446" name="Freeform 411"/>
              <p:cNvSpPr>
                <a:spLocks/>
              </p:cNvSpPr>
              <p:nvPr/>
            </p:nvSpPr>
            <p:spPr bwMode="auto">
              <a:xfrm>
                <a:off x="2728" y="1400"/>
                <a:ext cx="61" cy="53"/>
              </a:xfrm>
              <a:custGeom>
                <a:avLst/>
                <a:gdLst>
                  <a:gd name="T0" fmla="*/ 60 w 61"/>
                  <a:gd name="T1" fmla="*/ 52 h 53"/>
                  <a:gd name="T2" fmla="*/ 46 w 61"/>
                  <a:gd name="T3" fmla="*/ 45 h 53"/>
                  <a:gd name="T4" fmla="*/ 35 w 61"/>
                  <a:gd name="T5" fmla="*/ 37 h 53"/>
                  <a:gd name="T6" fmla="*/ 25 w 61"/>
                  <a:gd name="T7" fmla="*/ 29 h 53"/>
                  <a:gd name="T8" fmla="*/ 17 w 61"/>
                  <a:gd name="T9" fmla="*/ 20 h 53"/>
                  <a:gd name="T10" fmla="*/ 9 w 61"/>
                  <a:gd name="T11" fmla="*/ 12 h 53"/>
                  <a:gd name="T12" fmla="*/ 5 w 61"/>
                  <a:gd name="T13" fmla="*/ 6 h 53"/>
                  <a:gd name="T14" fmla="*/ 2 w 61"/>
                  <a:gd name="T15" fmla="*/ 2 h 53"/>
                  <a:gd name="T16" fmla="*/ 0 w 61"/>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53"/>
                  <a:gd name="T29" fmla="*/ 61 w 61"/>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53">
                    <a:moveTo>
                      <a:pt x="60" y="52"/>
                    </a:moveTo>
                    <a:lnTo>
                      <a:pt x="46" y="45"/>
                    </a:lnTo>
                    <a:lnTo>
                      <a:pt x="35" y="37"/>
                    </a:lnTo>
                    <a:lnTo>
                      <a:pt x="25" y="29"/>
                    </a:lnTo>
                    <a:lnTo>
                      <a:pt x="17" y="20"/>
                    </a:lnTo>
                    <a:lnTo>
                      <a:pt x="9" y="12"/>
                    </a:lnTo>
                    <a:lnTo>
                      <a:pt x="5" y="6"/>
                    </a:lnTo>
                    <a:lnTo>
                      <a:pt x="2" y="2"/>
                    </a:lnTo>
                    <a:lnTo>
                      <a:pt x="0" y="0"/>
                    </a:lnTo>
                  </a:path>
                </a:pathLst>
              </a:custGeom>
              <a:noFill/>
              <a:ln w="25400" cap="rnd">
                <a:solidFill>
                  <a:srgbClr val="B3E2EE"/>
                </a:solidFill>
                <a:round/>
                <a:headEnd/>
                <a:tailEnd/>
              </a:ln>
            </p:spPr>
            <p:txBody>
              <a:bodyPr/>
              <a:lstStyle/>
              <a:p>
                <a:endParaRPr lang="en-US"/>
              </a:p>
            </p:txBody>
          </p:sp>
          <p:sp>
            <p:nvSpPr>
              <p:cNvPr id="37447" name="Line 412"/>
              <p:cNvSpPr>
                <a:spLocks noChangeShapeType="1"/>
              </p:cNvSpPr>
              <p:nvPr/>
            </p:nvSpPr>
            <p:spPr bwMode="auto">
              <a:xfrm flipV="1">
                <a:off x="2777" y="1448"/>
                <a:ext cx="21" cy="6"/>
              </a:xfrm>
              <a:prstGeom prst="line">
                <a:avLst/>
              </a:prstGeom>
              <a:noFill/>
              <a:ln w="12700">
                <a:noFill/>
                <a:round/>
                <a:headEnd/>
                <a:tailEnd/>
              </a:ln>
            </p:spPr>
            <p:txBody>
              <a:bodyPr wrap="none" anchor="ctr"/>
              <a:lstStyle/>
              <a:p>
                <a:endParaRPr lang="en-GB"/>
              </a:p>
            </p:txBody>
          </p:sp>
          <p:sp>
            <p:nvSpPr>
              <p:cNvPr id="37448" name="Line 413"/>
              <p:cNvSpPr>
                <a:spLocks noChangeShapeType="1"/>
              </p:cNvSpPr>
              <p:nvPr/>
            </p:nvSpPr>
            <p:spPr bwMode="auto">
              <a:xfrm flipH="1">
                <a:off x="2716" y="1399"/>
                <a:ext cx="25" cy="2"/>
              </a:xfrm>
              <a:prstGeom prst="line">
                <a:avLst/>
              </a:prstGeom>
              <a:noFill/>
              <a:ln w="12700">
                <a:noFill/>
                <a:round/>
                <a:headEnd/>
                <a:tailEnd/>
              </a:ln>
            </p:spPr>
            <p:txBody>
              <a:bodyPr wrap="none" anchor="ctr"/>
              <a:lstStyle/>
              <a:p>
                <a:endParaRPr lang="en-GB"/>
              </a:p>
            </p:txBody>
          </p:sp>
          <p:sp>
            <p:nvSpPr>
              <p:cNvPr id="37449" name="Freeform 414"/>
              <p:cNvSpPr>
                <a:spLocks/>
              </p:cNvSpPr>
              <p:nvPr/>
            </p:nvSpPr>
            <p:spPr bwMode="auto">
              <a:xfrm>
                <a:off x="2844" y="1472"/>
                <a:ext cx="26" cy="32"/>
              </a:xfrm>
              <a:custGeom>
                <a:avLst/>
                <a:gdLst>
                  <a:gd name="T0" fmla="*/ 25 w 26"/>
                  <a:gd name="T1" fmla="*/ 31 h 32"/>
                  <a:gd name="T2" fmla="*/ 23 w 26"/>
                  <a:gd name="T3" fmla="*/ 29 h 32"/>
                  <a:gd name="T4" fmla="*/ 20 w 26"/>
                  <a:gd name="T5" fmla="*/ 26 h 32"/>
                  <a:gd name="T6" fmla="*/ 17 w 26"/>
                  <a:gd name="T7" fmla="*/ 23 h 32"/>
                  <a:gd name="T8" fmla="*/ 13 w 26"/>
                  <a:gd name="T9" fmla="*/ 21 h 32"/>
                  <a:gd name="T10" fmla="*/ 9 w 26"/>
                  <a:gd name="T11" fmla="*/ 17 h 32"/>
                  <a:gd name="T12" fmla="*/ 5 w 26"/>
                  <a:gd name="T13" fmla="*/ 13 h 32"/>
                  <a:gd name="T14" fmla="*/ 2 w 26"/>
                  <a:gd name="T15" fmla="*/ 7 h 32"/>
                  <a:gd name="T16" fmla="*/ 0 w 26"/>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32"/>
                  <a:gd name="T29" fmla="*/ 26 w 2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32">
                    <a:moveTo>
                      <a:pt x="25" y="31"/>
                    </a:moveTo>
                    <a:lnTo>
                      <a:pt x="23" y="29"/>
                    </a:lnTo>
                    <a:lnTo>
                      <a:pt x="20" y="26"/>
                    </a:lnTo>
                    <a:lnTo>
                      <a:pt x="17" y="23"/>
                    </a:lnTo>
                    <a:lnTo>
                      <a:pt x="13" y="21"/>
                    </a:lnTo>
                    <a:lnTo>
                      <a:pt x="9" y="17"/>
                    </a:lnTo>
                    <a:lnTo>
                      <a:pt x="5" y="13"/>
                    </a:lnTo>
                    <a:lnTo>
                      <a:pt x="2" y="7"/>
                    </a:lnTo>
                    <a:lnTo>
                      <a:pt x="0" y="0"/>
                    </a:lnTo>
                  </a:path>
                </a:pathLst>
              </a:custGeom>
              <a:noFill/>
              <a:ln w="25400" cap="rnd">
                <a:solidFill>
                  <a:srgbClr val="B3E2EE"/>
                </a:solidFill>
                <a:round/>
                <a:headEnd/>
                <a:tailEnd/>
              </a:ln>
            </p:spPr>
            <p:txBody>
              <a:bodyPr/>
              <a:lstStyle/>
              <a:p>
                <a:endParaRPr lang="en-US"/>
              </a:p>
            </p:txBody>
          </p:sp>
          <p:sp>
            <p:nvSpPr>
              <p:cNvPr id="37450" name="Line 415"/>
              <p:cNvSpPr>
                <a:spLocks noChangeShapeType="1"/>
              </p:cNvSpPr>
              <p:nvPr/>
            </p:nvSpPr>
            <p:spPr bwMode="auto">
              <a:xfrm flipV="1">
                <a:off x="2857" y="1501"/>
                <a:ext cx="24" cy="3"/>
              </a:xfrm>
              <a:prstGeom prst="line">
                <a:avLst/>
              </a:prstGeom>
              <a:noFill/>
              <a:ln w="12700">
                <a:noFill/>
                <a:round/>
                <a:headEnd/>
                <a:tailEnd/>
              </a:ln>
            </p:spPr>
            <p:txBody>
              <a:bodyPr wrap="none" anchor="ctr"/>
              <a:lstStyle/>
              <a:p>
                <a:endParaRPr lang="en-GB"/>
              </a:p>
            </p:txBody>
          </p:sp>
          <p:sp>
            <p:nvSpPr>
              <p:cNvPr id="37451" name="Line 416"/>
              <p:cNvSpPr>
                <a:spLocks noChangeShapeType="1"/>
              </p:cNvSpPr>
              <p:nvPr/>
            </p:nvSpPr>
            <p:spPr bwMode="auto">
              <a:xfrm flipH="1">
                <a:off x="2834" y="1470"/>
                <a:ext cx="23" cy="3"/>
              </a:xfrm>
              <a:prstGeom prst="line">
                <a:avLst/>
              </a:prstGeom>
              <a:noFill/>
              <a:ln w="12700">
                <a:noFill/>
                <a:round/>
                <a:headEnd/>
                <a:tailEnd/>
              </a:ln>
            </p:spPr>
            <p:txBody>
              <a:bodyPr wrap="none" anchor="ctr"/>
              <a:lstStyle/>
              <a:p>
                <a:endParaRPr lang="en-GB"/>
              </a:p>
            </p:txBody>
          </p:sp>
          <p:sp>
            <p:nvSpPr>
              <p:cNvPr id="37452" name="Freeform 417"/>
              <p:cNvSpPr>
                <a:spLocks/>
              </p:cNvSpPr>
              <p:nvPr/>
            </p:nvSpPr>
            <p:spPr bwMode="auto">
              <a:xfrm>
                <a:off x="2823" y="1404"/>
                <a:ext cx="22" cy="69"/>
              </a:xfrm>
              <a:custGeom>
                <a:avLst/>
                <a:gdLst>
                  <a:gd name="T0" fmla="*/ 21 w 22"/>
                  <a:gd name="T1" fmla="*/ 68 h 69"/>
                  <a:gd name="T2" fmla="*/ 20 w 22"/>
                  <a:gd name="T3" fmla="*/ 61 h 69"/>
                  <a:gd name="T4" fmla="*/ 17 w 22"/>
                  <a:gd name="T5" fmla="*/ 51 h 69"/>
                  <a:gd name="T6" fmla="*/ 13 w 22"/>
                  <a:gd name="T7" fmla="*/ 42 h 69"/>
                  <a:gd name="T8" fmla="*/ 10 w 22"/>
                  <a:gd name="T9" fmla="*/ 33 h 69"/>
                  <a:gd name="T10" fmla="*/ 7 w 22"/>
                  <a:gd name="T11" fmla="*/ 24 h 69"/>
                  <a:gd name="T12" fmla="*/ 4 w 22"/>
                  <a:gd name="T13" fmla="*/ 15 h 69"/>
                  <a:gd name="T14" fmla="*/ 1 w 22"/>
                  <a:gd name="T15" fmla="*/ 7 h 69"/>
                  <a:gd name="T16" fmla="*/ 0 w 22"/>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9"/>
                  <a:gd name="T29" fmla="*/ 22 w 22"/>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9">
                    <a:moveTo>
                      <a:pt x="21" y="68"/>
                    </a:moveTo>
                    <a:lnTo>
                      <a:pt x="20" y="61"/>
                    </a:lnTo>
                    <a:lnTo>
                      <a:pt x="17" y="51"/>
                    </a:lnTo>
                    <a:lnTo>
                      <a:pt x="13" y="42"/>
                    </a:lnTo>
                    <a:lnTo>
                      <a:pt x="10" y="33"/>
                    </a:lnTo>
                    <a:lnTo>
                      <a:pt x="7" y="24"/>
                    </a:lnTo>
                    <a:lnTo>
                      <a:pt x="4" y="15"/>
                    </a:lnTo>
                    <a:lnTo>
                      <a:pt x="1" y="7"/>
                    </a:lnTo>
                    <a:lnTo>
                      <a:pt x="0" y="0"/>
                    </a:lnTo>
                  </a:path>
                </a:pathLst>
              </a:custGeom>
              <a:noFill/>
              <a:ln w="25400" cap="rnd">
                <a:solidFill>
                  <a:srgbClr val="B3E2EE"/>
                </a:solidFill>
                <a:round/>
                <a:headEnd/>
                <a:tailEnd/>
              </a:ln>
            </p:spPr>
            <p:txBody>
              <a:bodyPr/>
              <a:lstStyle/>
              <a:p>
                <a:endParaRPr lang="en-US"/>
              </a:p>
            </p:txBody>
          </p:sp>
          <p:sp>
            <p:nvSpPr>
              <p:cNvPr id="37453" name="Line 418"/>
              <p:cNvSpPr>
                <a:spLocks noChangeShapeType="1"/>
              </p:cNvSpPr>
              <p:nvPr/>
            </p:nvSpPr>
            <p:spPr bwMode="auto">
              <a:xfrm flipV="1">
                <a:off x="2834" y="1470"/>
                <a:ext cx="23" cy="3"/>
              </a:xfrm>
              <a:prstGeom prst="line">
                <a:avLst/>
              </a:prstGeom>
              <a:noFill/>
              <a:ln w="12700">
                <a:noFill/>
                <a:round/>
                <a:headEnd/>
                <a:tailEnd/>
              </a:ln>
            </p:spPr>
            <p:txBody>
              <a:bodyPr wrap="none" anchor="ctr"/>
              <a:lstStyle/>
              <a:p>
                <a:endParaRPr lang="en-GB"/>
              </a:p>
            </p:txBody>
          </p:sp>
          <p:sp>
            <p:nvSpPr>
              <p:cNvPr id="37454" name="Line 419"/>
              <p:cNvSpPr>
                <a:spLocks noChangeShapeType="1"/>
              </p:cNvSpPr>
              <p:nvPr/>
            </p:nvSpPr>
            <p:spPr bwMode="auto">
              <a:xfrm flipH="1">
                <a:off x="2810" y="1404"/>
                <a:ext cx="25" cy="1"/>
              </a:xfrm>
              <a:prstGeom prst="line">
                <a:avLst/>
              </a:prstGeom>
              <a:noFill/>
              <a:ln w="12700">
                <a:noFill/>
                <a:round/>
                <a:headEnd/>
                <a:tailEnd/>
              </a:ln>
            </p:spPr>
            <p:txBody>
              <a:bodyPr wrap="none" anchor="ctr"/>
              <a:lstStyle/>
              <a:p>
                <a:endParaRPr lang="en-GB"/>
              </a:p>
            </p:txBody>
          </p:sp>
          <p:sp>
            <p:nvSpPr>
              <p:cNvPr id="37455" name="Freeform 420"/>
              <p:cNvSpPr>
                <a:spLocks/>
              </p:cNvSpPr>
              <p:nvPr/>
            </p:nvSpPr>
            <p:spPr bwMode="auto">
              <a:xfrm>
                <a:off x="2698" y="1492"/>
                <a:ext cx="321" cy="65"/>
              </a:xfrm>
              <a:custGeom>
                <a:avLst/>
                <a:gdLst>
                  <a:gd name="T0" fmla="*/ 159 w 321"/>
                  <a:gd name="T1" fmla="*/ 0 h 65"/>
                  <a:gd name="T2" fmla="*/ 191 w 321"/>
                  <a:gd name="T3" fmla="*/ 1 h 65"/>
                  <a:gd name="T4" fmla="*/ 221 w 321"/>
                  <a:gd name="T5" fmla="*/ 2 h 65"/>
                  <a:gd name="T6" fmla="*/ 249 w 321"/>
                  <a:gd name="T7" fmla="*/ 5 h 65"/>
                  <a:gd name="T8" fmla="*/ 272 w 321"/>
                  <a:gd name="T9" fmla="*/ 8 h 65"/>
                  <a:gd name="T10" fmla="*/ 292 w 321"/>
                  <a:gd name="T11" fmla="*/ 13 h 65"/>
                  <a:gd name="T12" fmla="*/ 307 w 321"/>
                  <a:gd name="T13" fmla="*/ 18 h 65"/>
                  <a:gd name="T14" fmla="*/ 317 w 321"/>
                  <a:gd name="T15" fmla="*/ 24 h 65"/>
                  <a:gd name="T16" fmla="*/ 320 w 321"/>
                  <a:gd name="T17" fmla="*/ 30 h 65"/>
                  <a:gd name="T18" fmla="*/ 317 w 321"/>
                  <a:gd name="T19" fmla="*/ 37 h 65"/>
                  <a:gd name="T20" fmla="*/ 308 w 321"/>
                  <a:gd name="T21" fmla="*/ 43 h 65"/>
                  <a:gd name="T22" fmla="*/ 294 w 321"/>
                  <a:gd name="T23" fmla="*/ 49 h 65"/>
                  <a:gd name="T24" fmla="*/ 275 w 321"/>
                  <a:gd name="T25" fmla="*/ 54 h 65"/>
                  <a:gd name="T26" fmla="*/ 252 w 321"/>
                  <a:gd name="T27" fmla="*/ 57 h 65"/>
                  <a:gd name="T28" fmla="*/ 224 w 321"/>
                  <a:gd name="T29" fmla="*/ 61 h 65"/>
                  <a:gd name="T30" fmla="*/ 195 w 321"/>
                  <a:gd name="T31" fmla="*/ 63 h 65"/>
                  <a:gd name="T32" fmla="*/ 163 w 321"/>
                  <a:gd name="T33" fmla="*/ 64 h 65"/>
                  <a:gd name="T34" fmla="*/ 129 w 321"/>
                  <a:gd name="T35" fmla="*/ 63 h 65"/>
                  <a:gd name="T36" fmla="*/ 100 w 321"/>
                  <a:gd name="T37" fmla="*/ 62 h 65"/>
                  <a:gd name="T38" fmla="*/ 73 w 321"/>
                  <a:gd name="T39" fmla="*/ 59 h 65"/>
                  <a:gd name="T40" fmla="*/ 48 w 321"/>
                  <a:gd name="T41" fmla="*/ 55 h 65"/>
                  <a:gd name="T42" fmla="*/ 29 w 321"/>
                  <a:gd name="T43" fmla="*/ 51 h 65"/>
                  <a:gd name="T44" fmla="*/ 13 w 321"/>
                  <a:gd name="T45" fmla="*/ 46 h 65"/>
                  <a:gd name="T46" fmla="*/ 4 w 321"/>
                  <a:gd name="T47" fmla="*/ 40 h 65"/>
                  <a:gd name="T48" fmla="*/ 0 w 321"/>
                  <a:gd name="T49" fmla="*/ 33 h 65"/>
                  <a:gd name="T50" fmla="*/ 3 w 321"/>
                  <a:gd name="T51" fmla="*/ 27 h 65"/>
                  <a:gd name="T52" fmla="*/ 12 w 321"/>
                  <a:gd name="T53" fmla="*/ 21 h 65"/>
                  <a:gd name="T54" fmla="*/ 26 w 321"/>
                  <a:gd name="T55" fmla="*/ 15 h 65"/>
                  <a:gd name="T56" fmla="*/ 45 w 321"/>
                  <a:gd name="T57" fmla="*/ 10 h 65"/>
                  <a:gd name="T58" fmla="*/ 70 w 321"/>
                  <a:gd name="T59" fmla="*/ 7 h 65"/>
                  <a:gd name="T60" fmla="*/ 96 w 321"/>
                  <a:gd name="T61" fmla="*/ 3 h 65"/>
                  <a:gd name="T62" fmla="*/ 127 w 321"/>
                  <a:gd name="T63" fmla="*/ 1 h 65"/>
                  <a:gd name="T64" fmla="*/ 159 w 321"/>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1"/>
                  <a:gd name="T100" fmla="*/ 0 h 65"/>
                  <a:gd name="T101" fmla="*/ 321 w 321"/>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1" h="65">
                    <a:moveTo>
                      <a:pt x="159" y="0"/>
                    </a:moveTo>
                    <a:lnTo>
                      <a:pt x="191" y="1"/>
                    </a:lnTo>
                    <a:lnTo>
                      <a:pt x="221" y="2"/>
                    </a:lnTo>
                    <a:lnTo>
                      <a:pt x="249" y="5"/>
                    </a:lnTo>
                    <a:lnTo>
                      <a:pt x="272" y="8"/>
                    </a:lnTo>
                    <a:lnTo>
                      <a:pt x="292" y="13"/>
                    </a:lnTo>
                    <a:lnTo>
                      <a:pt x="307" y="18"/>
                    </a:lnTo>
                    <a:lnTo>
                      <a:pt x="317" y="24"/>
                    </a:lnTo>
                    <a:lnTo>
                      <a:pt x="320" y="30"/>
                    </a:lnTo>
                    <a:lnTo>
                      <a:pt x="317" y="37"/>
                    </a:lnTo>
                    <a:lnTo>
                      <a:pt x="308" y="43"/>
                    </a:lnTo>
                    <a:lnTo>
                      <a:pt x="294" y="49"/>
                    </a:lnTo>
                    <a:lnTo>
                      <a:pt x="275" y="54"/>
                    </a:lnTo>
                    <a:lnTo>
                      <a:pt x="252" y="57"/>
                    </a:lnTo>
                    <a:lnTo>
                      <a:pt x="224" y="61"/>
                    </a:lnTo>
                    <a:lnTo>
                      <a:pt x="195" y="63"/>
                    </a:lnTo>
                    <a:lnTo>
                      <a:pt x="163" y="64"/>
                    </a:lnTo>
                    <a:lnTo>
                      <a:pt x="129" y="63"/>
                    </a:lnTo>
                    <a:lnTo>
                      <a:pt x="100" y="62"/>
                    </a:lnTo>
                    <a:lnTo>
                      <a:pt x="73" y="59"/>
                    </a:lnTo>
                    <a:lnTo>
                      <a:pt x="48" y="55"/>
                    </a:lnTo>
                    <a:lnTo>
                      <a:pt x="29" y="51"/>
                    </a:lnTo>
                    <a:lnTo>
                      <a:pt x="13" y="46"/>
                    </a:lnTo>
                    <a:lnTo>
                      <a:pt x="4" y="40"/>
                    </a:lnTo>
                    <a:lnTo>
                      <a:pt x="0" y="33"/>
                    </a:lnTo>
                    <a:lnTo>
                      <a:pt x="3" y="27"/>
                    </a:lnTo>
                    <a:lnTo>
                      <a:pt x="12" y="21"/>
                    </a:lnTo>
                    <a:lnTo>
                      <a:pt x="26" y="15"/>
                    </a:lnTo>
                    <a:lnTo>
                      <a:pt x="45" y="10"/>
                    </a:lnTo>
                    <a:lnTo>
                      <a:pt x="70" y="7"/>
                    </a:lnTo>
                    <a:lnTo>
                      <a:pt x="96" y="3"/>
                    </a:lnTo>
                    <a:lnTo>
                      <a:pt x="127" y="1"/>
                    </a:lnTo>
                    <a:lnTo>
                      <a:pt x="159" y="0"/>
                    </a:lnTo>
                  </a:path>
                </a:pathLst>
              </a:custGeom>
              <a:solidFill>
                <a:srgbClr val="CCECF4"/>
              </a:solidFill>
              <a:ln w="12700" cap="rnd">
                <a:noFill/>
                <a:round/>
                <a:headEnd/>
                <a:tailEnd/>
              </a:ln>
            </p:spPr>
            <p:txBody>
              <a:bodyPr/>
              <a:lstStyle/>
              <a:p>
                <a:endParaRPr lang="en-US"/>
              </a:p>
            </p:txBody>
          </p:sp>
          <p:sp>
            <p:nvSpPr>
              <p:cNvPr id="37456" name="Freeform 421"/>
              <p:cNvSpPr>
                <a:spLocks/>
              </p:cNvSpPr>
              <p:nvPr/>
            </p:nvSpPr>
            <p:spPr bwMode="auto">
              <a:xfrm>
                <a:off x="3424" y="1369"/>
                <a:ext cx="23" cy="57"/>
              </a:xfrm>
              <a:custGeom>
                <a:avLst/>
                <a:gdLst>
                  <a:gd name="T0" fmla="*/ 0 w 23"/>
                  <a:gd name="T1" fmla="*/ 0 h 57"/>
                  <a:gd name="T2" fmla="*/ 1 w 23"/>
                  <a:gd name="T3" fmla="*/ 2 h 57"/>
                  <a:gd name="T4" fmla="*/ 6 w 23"/>
                  <a:gd name="T5" fmla="*/ 6 h 57"/>
                  <a:gd name="T6" fmla="*/ 12 w 23"/>
                  <a:gd name="T7" fmla="*/ 13 h 57"/>
                  <a:gd name="T8" fmla="*/ 18 w 23"/>
                  <a:gd name="T9" fmla="*/ 22 h 57"/>
                  <a:gd name="T10" fmla="*/ 21 w 23"/>
                  <a:gd name="T11" fmla="*/ 31 h 57"/>
                  <a:gd name="T12" fmla="*/ 22 w 23"/>
                  <a:gd name="T13" fmla="*/ 41 h 57"/>
                  <a:gd name="T14" fmla="*/ 19 w 23"/>
                  <a:gd name="T15" fmla="*/ 49 h 57"/>
                  <a:gd name="T16" fmla="*/ 10 w 23"/>
                  <a:gd name="T17" fmla="*/ 5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57"/>
                  <a:gd name="T29" fmla="*/ 23 w 23"/>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57">
                    <a:moveTo>
                      <a:pt x="0" y="0"/>
                    </a:moveTo>
                    <a:lnTo>
                      <a:pt x="1" y="2"/>
                    </a:lnTo>
                    <a:lnTo>
                      <a:pt x="6" y="6"/>
                    </a:lnTo>
                    <a:lnTo>
                      <a:pt x="12" y="13"/>
                    </a:lnTo>
                    <a:lnTo>
                      <a:pt x="18" y="22"/>
                    </a:lnTo>
                    <a:lnTo>
                      <a:pt x="21" y="31"/>
                    </a:lnTo>
                    <a:lnTo>
                      <a:pt x="22" y="41"/>
                    </a:lnTo>
                    <a:lnTo>
                      <a:pt x="19" y="49"/>
                    </a:lnTo>
                    <a:lnTo>
                      <a:pt x="10" y="56"/>
                    </a:lnTo>
                  </a:path>
                </a:pathLst>
              </a:custGeom>
              <a:noFill/>
              <a:ln w="25400" cap="rnd">
                <a:solidFill>
                  <a:srgbClr val="B3E2EE"/>
                </a:solidFill>
                <a:round/>
                <a:headEnd/>
                <a:tailEnd/>
              </a:ln>
            </p:spPr>
            <p:txBody>
              <a:bodyPr/>
              <a:lstStyle/>
              <a:p>
                <a:endParaRPr lang="en-US"/>
              </a:p>
            </p:txBody>
          </p:sp>
          <p:sp>
            <p:nvSpPr>
              <p:cNvPr id="37457" name="Line 422"/>
              <p:cNvSpPr>
                <a:spLocks noChangeShapeType="1"/>
              </p:cNvSpPr>
              <p:nvPr/>
            </p:nvSpPr>
            <p:spPr bwMode="auto">
              <a:xfrm flipH="1">
                <a:off x="3412" y="1368"/>
                <a:ext cx="24" cy="2"/>
              </a:xfrm>
              <a:prstGeom prst="line">
                <a:avLst/>
              </a:prstGeom>
              <a:noFill/>
              <a:ln w="12700">
                <a:noFill/>
                <a:round/>
                <a:headEnd/>
                <a:tailEnd/>
              </a:ln>
            </p:spPr>
            <p:txBody>
              <a:bodyPr wrap="none" anchor="ctr"/>
              <a:lstStyle/>
              <a:p>
                <a:endParaRPr lang="en-GB"/>
              </a:p>
            </p:txBody>
          </p:sp>
          <p:sp>
            <p:nvSpPr>
              <p:cNvPr id="37458" name="Line 423"/>
              <p:cNvSpPr>
                <a:spLocks noChangeShapeType="1"/>
              </p:cNvSpPr>
              <p:nvPr/>
            </p:nvSpPr>
            <p:spPr bwMode="auto">
              <a:xfrm>
                <a:off x="3423" y="1423"/>
                <a:ext cx="23" cy="4"/>
              </a:xfrm>
              <a:prstGeom prst="line">
                <a:avLst/>
              </a:prstGeom>
              <a:noFill/>
              <a:ln w="12700">
                <a:noFill/>
                <a:round/>
                <a:headEnd/>
                <a:tailEnd/>
              </a:ln>
            </p:spPr>
            <p:txBody>
              <a:bodyPr wrap="none" anchor="ctr"/>
              <a:lstStyle/>
              <a:p>
                <a:endParaRPr lang="en-GB"/>
              </a:p>
            </p:txBody>
          </p:sp>
          <p:sp>
            <p:nvSpPr>
              <p:cNvPr id="37459" name="Freeform 424"/>
              <p:cNvSpPr>
                <a:spLocks/>
              </p:cNvSpPr>
              <p:nvPr/>
            </p:nvSpPr>
            <p:spPr bwMode="auto">
              <a:xfrm>
                <a:off x="3384" y="1425"/>
                <a:ext cx="51" cy="51"/>
              </a:xfrm>
              <a:custGeom>
                <a:avLst/>
                <a:gdLst>
                  <a:gd name="T0" fmla="*/ 50 w 51"/>
                  <a:gd name="T1" fmla="*/ 0 h 51"/>
                  <a:gd name="T2" fmla="*/ 39 w 51"/>
                  <a:gd name="T3" fmla="*/ 7 h 51"/>
                  <a:gd name="T4" fmla="*/ 27 w 51"/>
                  <a:gd name="T5" fmla="*/ 14 h 51"/>
                  <a:gd name="T6" fmla="*/ 20 w 51"/>
                  <a:gd name="T7" fmla="*/ 23 h 51"/>
                  <a:gd name="T8" fmla="*/ 13 w 51"/>
                  <a:gd name="T9" fmla="*/ 31 h 51"/>
                  <a:gd name="T10" fmla="*/ 7 w 51"/>
                  <a:gd name="T11" fmla="*/ 38 h 51"/>
                  <a:gd name="T12" fmla="*/ 3 w 51"/>
                  <a:gd name="T13" fmla="*/ 44 h 51"/>
                  <a:gd name="T14" fmla="*/ 1 w 51"/>
                  <a:gd name="T15" fmla="*/ 49 h 51"/>
                  <a:gd name="T16" fmla="*/ 0 w 51"/>
                  <a:gd name="T17" fmla="*/ 5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1"/>
                  <a:gd name="T29" fmla="*/ 51 w 5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1">
                    <a:moveTo>
                      <a:pt x="50" y="0"/>
                    </a:moveTo>
                    <a:lnTo>
                      <a:pt x="39" y="7"/>
                    </a:lnTo>
                    <a:lnTo>
                      <a:pt x="27" y="14"/>
                    </a:lnTo>
                    <a:lnTo>
                      <a:pt x="20" y="23"/>
                    </a:lnTo>
                    <a:lnTo>
                      <a:pt x="13" y="31"/>
                    </a:lnTo>
                    <a:lnTo>
                      <a:pt x="7" y="38"/>
                    </a:lnTo>
                    <a:lnTo>
                      <a:pt x="3" y="44"/>
                    </a:lnTo>
                    <a:lnTo>
                      <a:pt x="1" y="49"/>
                    </a:lnTo>
                    <a:lnTo>
                      <a:pt x="0" y="50"/>
                    </a:lnTo>
                  </a:path>
                </a:pathLst>
              </a:custGeom>
              <a:noFill/>
              <a:ln w="25400" cap="rnd">
                <a:solidFill>
                  <a:srgbClr val="B3E2EE"/>
                </a:solidFill>
                <a:round/>
                <a:headEnd/>
                <a:tailEnd/>
              </a:ln>
            </p:spPr>
            <p:txBody>
              <a:bodyPr/>
              <a:lstStyle/>
              <a:p>
                <a:endParaRPr lang="en-US"/>
              </a:p>
            </p:txBody>
          </p:sp>
          <p:sp>
            <p:nvSpPr>
              <p:cNvPr id="37460" name="Line 425"/>
              <p:cNvSpPr>
                <a:spLocks noChangeShapeType="1"/>
              </p:cNvSpPr>
              <p:nvPr/>
            </p:nvSpPr>
            <p:spPr bwMode="auto">
              <a:xfrm flipH="1" flipV="1">
                <a:off x="3424" y="1421"/>
                <a:ext cx="19" cy="6"/>
              </a:xfrm>
              <a:prstGeom prst="line">
                <a:avLst/>
              </a:prstGeom>
              <a:noFill/>
              <a:ln w="12700">
                <a:noFill/>
                <a:round/>
                <a:headEnd/>
                <a:tailEnd/>
              </a:ln>
            </p:spPr>
            <p:txBody>
              <a:bodyPr wrap="none" anchor="ctr"/>
              <a:lstStyle/>
              <a:p>
                <a:endParaRPr lang="en-GB"/>
              </a:p>
            </p:txBody>
          </p:sp>
          <p:sp>
            <p:nvSpPr>
              <p:cNvPr id="37461" name="Line 426"/>
              <p:cNvSpPr>
                <a:spLocks noChangeShapeType="1"/>
              </p:cNvSpPr>
              <p:nvPr/>
            </p:nvSpPr>
            <p:spPr bwMode="auto">
              <a:xfrm>
                <a:off x="3372" y="1475"/>
                <a:ext cx="21" cy="2"/>
              </a:xfrm>
              <a:prstGeom prst="line">
                <a:avLst/>
              </a:prstGeom>
              <a:noFill/>
              <a:ln w="12700">
                <a:noFill/>
                <a:round/>
                <a:headEnd/>
                <a:tailEnd/>
              </a:ln>
            </p:spPr>
            <p:txBody>
              <a:bodyPr wrap="none" anchor="ctr"/>
              <a:lstStyle/>
              <a:p>
                <a:endParaRPr lang="en-GB"/>
              </a:p>
            </p:txBody>
          </p:sp>
          <p:sp>
            <p:nvSpPr>
              <p:cNvPr id="37462" name="Freeform 427"/>
              <p:cNvSpPr>
                <a:spLocks/>
              </p:cNvSpPr>
              <p:nvPr/>
            </p:nvSpPr>
            <p:spPr bwMode="auto">
              <a:xfrm>
                <a:off x="3489" y="1373"/>
                <a:ext cx="24" cy="29"/>
              </a:xfrm>
              <a:custGeom>
                <a:avLst/>
                <a:gdLst>
                  <a:gd name="T0" fmla="*/ 23 w 24"/>
                  <a:gd name="T1" fmla="*/ 0 h 29"/>
                  <a:gd name="T2" fmla="*/ 21 w 24"/>
                  <a:gd name="T3" fmla="*/ 3 h 29"/>
                  <a:gd name="T4" fmla="*/ 18 w 24"/>
                  <a:gd name="T5" fmla="*/ 5 h 29"/>
                  <a:gd name="T6" fmla="*/ 15 w 24"/>
                  <a:gd name="T7" fmla="*/ 7 h 29"/>
                  <a:gd name="T8" fmla="*/ 12 w 24"/>
                  <a:gd name="T9" fmla="*/ 10 h 29"/>
                  <a:gd name="T10" fmla="*/ 8 w 24"/>
                  <a:gd name="T11" fmla="*/ 13 h 29"/>
                  <a:gd name="T12" fmla="*/ 3 w 24"/>
                  <a:gd name="T13" fmla="*/ 17 h 29"/>
                  <a:gd name="T14" fmla="*/ 2 w 24"/>
                  <a:gd name="T15" fmla="*/ 22 h 29"/>
                  <a:gd name="T16" fmla="*/ 0 w 24"/>
                  <a:gd name="T17" fmla="*/ 2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9"/>
                  <a:gd name="T29" fmla="*/ 24 w 24"/>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9">
                    <a:moveTo>
                      <a:pt x="23" y="0"/>
                    </a:moveTo>
                    <a:lnTo>
                      <a:pt x="21" y="3"/>
                    </a:lnTo>
                    <a:lnTo>
                      <a:pt x="18" y="5"/>
                    </a:lnTo>
                    <a:lnTo>
                      <a:pt x="15" y="7"/>
                    </a:lnTo>
                    <a:lnTo>
                      <a:pt x="12" y="10"/>
                    </a:lnTo>
                    <a:lnTo>
                      <a:pt x="8" y="13"/>
                    </a:lnTo>
                    <a:lnTo>
                      <a:pt x="3" y="17"/>
                    </a:lnTo>
                    <a:lnTo>
                      <a:pt x="2" y="22"/>
                    </a:lnTo>
                    <a:lnTo>
                      <a:pt x="0" y="28"/>
                    </a:lnTo>
                  </a:path>
                </a:pathLst>
              </a:custGeom>
              <a:noFill/>
              <a:ln w="25400" cap="rnd">
                <a:solidFill>
                  <a:srgbClr val="B3E2EE"/>
                </a:solidFill>
                <a:round/>
                <a:headEnd/>
                <a:tailEnd/>
              </a:ln>
            </p:spPr>
            <p:txBody>
              <a:bodyPr/>
              <a:lstStyle/>
              <a:p>
                <a:endParaRPr lang="en-US"/>
              </a:p>
            </p:txBody>
          </p:sp>
          <p:sp>
            <p:nvSpPr>
              <p:cNvPr id="37463" name="Line 428"/>
              <p:cNvSpPr>
                <a:spLocks noChangeShapeType="1"/>
              </p:cNvSpPr>
              <p:nvPr/>
            </p:nvSpPr>
            <p:spPr bwMode="auto">
              <a:xfrm flipH="1" flipV="1">
                <a:off x="3500" y="1371"/>
                <a:ext cx="24" cy="3"/>
              </a:xfrm>
              <a:prstGeom prst="line">
                <a:avLst/>
              </a:prstGeom>
              <a:noFill/>
              <a:ln w="12700">
                <a:noFill/>
                <a:round/>
                <a:headEnd/>
                <a:tailEnd/>
              </a:ln>
            </p:spPr>
            <p:txBody>
              <a:bodyPr wrap="none" anchor="ctr"/>
              <a:lstStyle/>
              <a:p>
                <a:endParaRPr lang="en-GB"/>
              </a:p>
            </p:txBody>
          </p:sp>
          <p:sp>
            <p:nvSpPr>
              <p:cNvPr id="37464" name="Line 429"/>
              <p:cNvSpPr>
                <a:spLocks noChangeShapeType="1"/>
              </p:cNvSpPr>
              <p:nvPr/>
            </p:nvSpPr>
            <p:spPr bwMode="auto">
              <a:xfrm>
                <a:off x="3478" y="1401"/>
                <a:ext cx="25" cy="0"/>
              </a:xfrm>
              <a:prstGeom prst="line">
                <a:avLst/>
              </a:prstGeom>
              <a:noFill/>
              <a:ln w="12700">
                <a:noFill/>
                <a:round/>
                <a:headEnd/>
                <a:tailEnd/>
              </a:ln>
            </p:spPr>
            <p:txBody>
              <a:bodyPr wrap="none" anchor="ctr"/>
              <a:lstStyle/>
              <a:p>
                <a:endParaRPr lang="en-GB"/>
              </a:p>
            </p:txBody>
          </p:sp>
          <p:sp>
            <p:nvSpPr>
              <p:cNvPr id="37465" name="Freeform 430"/>
              <p:cNvSpPr>
                <a:spLocks/>
              </p:cNvSpPr>
              <p:nvPr/>
            </p:nvSpPr>
            <p:spPr bwMode="auto">
              <a:xfrm>
                <a:off x="3477" y="1401"/>
                <a:ext cx="13" cy="70"/>
              </a:xfrm>
              <a:custGeom>
                <a:avLst/>
                <a:gdLst>
                  <a:gd name="T0" fmla="*/ 12 w 13"/>
                  <a:gd name="T1" fmla="*/ 0 h 70"/>
                  <a:gd name="T2" fmla="*/ 11 w 13"/>
                  <a:gd name="T3" fmla="*/ 8 h 70"/>
                  <a:gd name="T4" fmla="*/ 10 w 13"/>
                  <a:gd name="T5" fmla="*/ 17 h 70"/>
                  <a:gd name="T6" fmla="*/ 8 w 13"/>
                  <a:gd name="T7" fmla="*/ 26 h 70"/>
                  <a:gd name="T8" fmla="*/ 6 w 13"/>
                  <a:gd name="T9" fmla="*/ 35 h 70"/>
                  <a:gd name="T10" fmla="*/ 4 w 13"/>
                  <a:gd name="T11" fmla="*/ 45 h 70"/>
                  <a:gd name="T12" fmla="*/ 2 w 13"/>
                  <a:gd name="T13" fmla="*/ 54 h 70"/>
                  <a:gd name="T14" fmla="*/ 1 w 13"/>
                  <a:gd name="T15" fmla="*/ 62 h 70"/>
                  <a:gd name="T16" fmla="*/ 0 w 13"/>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70"/>
                  <a:gd name="T29" fmla="*/ 13 w 13"/>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70">
                    <a:moveTo>
                      <a:pt x="12" y="0"/>
                    </a:moveTo>
                    <a:lnTo>
                      <a:pt x="11" y="8"/>
                    </a:lnTo>
                    <a:lnTo>
                      <a:pt x="10" y="17"/>
                    </a:lnTo>
                    <a:lnTo>
                      <a:pt x="8" y="26"/>
                    </a:lnTo>
                    <a:lnTo>
                      <a:pt x="6" y="35"/>
                    </a:lnTo>
                    <a:lnTo>
                      <a:pt x="4" y="45"/>
                    </a:lnTo>
                    <a:lnTo>
                      <a:pt x="2" y="54"/>
                    </a:lnTo>
                    <a:lnTo>
                      <a:pt x="1" y="62"/>
                    </a:lnTo>
                    <a:lnTo>
                      <a:pt x="0" y="69"/>
                    </a:lnTo>
                  </a:path>
                </a:pathLst>
              </a:custGeom>
              <a:noFill/>
              <a:ln w="25400" cap="rnd">
                <a:solidFill>
                  <a:srgbClr val="B3E2EE"/>
                </a:solidFill>
                <a:round/>
                <a:headEnd/>
                <a:tailEnd/>
              </a:ln>
            </p:spPr>
            <p:txBody>
              <a:bodyPr/>
              <a:lstStyle/>
              <a:p>
                <a:endParaRPr lang="en-US"/>
              </a:p>
            </p:txBody>
          </p:sp>
          <p:sp>
            <p:nvSpPr>
              <p:cNvPr id="37466" name="Line 431"/>
              <p:cNvSpPr>
                <a:spLocks noChangeShapeType="1"/>
              </p:cNvSpPr>
              <p:nvPr/>
            </p:nvSpPr>
            <p:spPr bwMode="auto">
              <a:xfrm flipH="1">
                <a:off x="3478" y="1401"/>
                <a:ext cx="25" cy="0"/>
              </a:xfrm>
              <a:prstGeom prst="line">
                <a:avLst/>
              </a:prstGeom>
              <a:noFill/>
              <a:ln w="12700">
                <a:noFill/>
                <a:round/>
                <a:headEnd/>
                <a:tailEnd/>
              </a:ln>
            </p:spPr>
            <p:txBody>
              <a:bodyPr wrap="none" anchor="ctr"/>
              <a:lstStyle/>
              <a:p>
                <a:endParaRPr lang="en-GB"/>
              </a:p>
            </p:txBody>
          </p:sp>
          <p:sp>
            <p:nvSpPr>
              <p:cNvPr id="37467" name="Line 432"/>
              <p:cNvSpPr>
                <a:spLocks noChangeShapeType="1"/>
              </p:cNvSpPr>
              <p:nvPr/>
            </p:nvSpPr>
            <p:spPr bwMode="auto">
              <a:xfrm>
                <a:off x="3465" y="1470"/>
                <a:ext cx="24" cy="0"/>
              </a:xfrm>
              <a:prstGeom prst="line">
                <a:avLst/>
              </a:prstGeom>
              <a:noFill/>
              <a:ln w="12700">
                <a:noFill/>
                <a:round/>
                <a:headEnd/>
                <a:tailEnd/>
              </a:ln>
            </p:spPr>
            <p:txBody>
              <a:bodyPr wrap="none" anchor="ctr"/>
              <a:lstStyle/>
              <a:p>
                <a:endParaRPr lang="en-GB"/>
              </a:p>
            </p:txBody>
          </p:sp>
          <p:sp>
            <p:nvSpPr>
              <p:cNvPr id="37468" name="Freeform 433"/>
              <p:cNvSpPr>
                <a:spLocks/>
              </p:cNvSpPr>
              <p:nvPr/>
            </p:nvSpPr>
            <p:spPr bwMode="auto">
              <a:xfrm>
                <a:off x="3338" y="1317"/>
                <a:ext cx="323" cy="65"/>
              </a:xfrm>
              <a:custGeom>
                <a:avLst/>
                <a:gdLst>
                  <a:gd name="T0" fmla="*/ 162 w 323"/>
                  <a:gd name="T1" fmla="*/ 64 h 65"/>
                  <a:gd name="T2" fmla="*/ 196 w 323"/>
                  <a:gd name="T3" fmla="*/ 63 h 65"/>
                  <a:gd name="T4" fmla="*/ 225 w 323"/>
                  <a:gd name="T5" fmla="*/ 61 h 65"/>
                  <a:gd name="T6" fmla="*/ 253 w 323"/>
                  <a:gd name="T7" fmla="*/ 57 h 65"/>
                  <a:gd name="T8" fmla="*/ 277 w 323"/>
                  <a:gd name="T9" fmla="*/ 54 h 65"/>
                  <a:gd name="T10" fmla="*/ 296 w 323"/>
                  <a:gd name="T11" fmla="*/ 49 h 65"/>
                  <a:gd name="T12" fmla="*/ 310 w 323"/>
                  <a:gd name="T13" fmla="*/ 43 h 65"/>
                  <a:gd name="T14" fmla="*/ 319 w 323"/>
                  <a:gd name="T15" fmla="*/ 37 h 65"/>
                  <a:gd name="T16" fmla="*/ 322 w 323"/>
                  <a:gd name="T17" fmla="*/ 30 h 65"/>
                  <a:gd name="T18" fmla="*/ 319 w 323"/>
                  <a:gd name="T19" fmla="*/ 24 h 65"/>
                  <a:gd name="T20" fmla="*/ 309 w 323"/>
                  <a:gd name="T21" fmla="*/ 18 h 65"/>
                  <a:gd name="T22" fmla="*/ 294 w 323"/>
                  <a:gd name="T23" fmla="*/ 13 h 65"/>
                  <a:gd name="T24" fmla="*/ 274 w 323"/>
                  <a:gd name="T25" fmla="*/ 9 h 65"/>
                  <a:gd name="T26" fmla="*/ 250 w 323"/>
                  <a:gd name="T27" fmla="*/ 5 h 65"/>
                  <a:gd name="T28" fmla="*/ 222 w 323"/>
                  <a:gd name="T29" fmla="*/ 2 h 65"/>
                  <a:gd name="T30" fmla="*/ 192 w 323"/>
                  <a:gd name="T31" fmla="*/ 1 h 65"/>
                  <a:gd name="T32" fmla="*/ 160 w 323"/>
                  <a:gd name="T33" fmla="*/ 0 h 65"/>
                  <a:gd name="T34" fmla="*/ 127 w 323"/>
                  <a:gd name="T35" fmla="*/ 1 h 65"/>
                  <a:gd name="T36" fmla="*/ 97 w 323"/>
                  <a:gd name="T37" fmla="*/ 3 h 65"/>
                  <a:gd name="T38" fmla="*/ 70 w 323"/>
                  <a:gd name="T39" fmla="*/ 6 h 65"/>
                  <a:gd name="T40" fmla="*/ 47 w 323"/>
                  <a:gd name="T41" fmla="*/ 10 h 65"/>
                  <a:gd name="T42" fmla="*/ 26 w 323"/>
                  <a:gd name="T43" fmla="*/ 15 h 65"/>
                  <a:gd name="T44" fmla="*/ 12 w 323"/>
                  <a:gd name="T45" fmla="*/ 21 h 65"/>
                  <a:gd name="T46" fmla="*/ 3 w 323"/>
                  <a:gd name="T47" fmla="*/ 27 h 65"/>
                  <a:gd name="T48" fmla="*/ 0 w 323"/>
                  <a:gd name="T49" fmla="*/ 33 h 65"/>
                  <a:gd name="T50" fmla="*/ 4 w 323"/>
                  <a:gd name="T51" fmla="*/ 40 h 65"/>
                  <a:gd name="T52" fmla="*/ 13 w 323"/>
                  <a:gd name="T53" fmla="*/ 46 h 65"/>
                  <a:gd name="T54" fmla="*/ 29 w 323"/>
                  <a:gd name="T55" fmla="*/ 51 h 65"/>
                  <a:gd name="T56" fmla="*/ 48 w 323"/>
                  <a:gd name="T57" fmla="*/ 55 h 65"/>
                  <a:gd name="T58" fmla="*/ 73 w 323"/>
                  <a:gd name="T59" fmla="*/ 59 h 65"/>
                  <a:gd name="T60" fmla="*/ 101 w 323"/>
                  <a:gd name="T61" fmla="*/ 62 h 65"/>
                  <a:gd name="T62" fmla="*/ 130 w 323"/>
                  <a:gd name="T63" fmla="*/ 63 h 65"/>
                  <a:gd name="T64" fmla="*/ 162 w 323"/>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65"/>
                  <a:gd name="T101" fmla="*/ 323 w 323"/>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65">
                    <a:moveTo>
                      <a:pt x="162" y="64"/>
                    </a:moveTo>
                    <a:lnTo>
                      <a:pt x="196" y="63"/>
                    </a:lnTo>
                    <a:lnTo>
                      <a:pt x="225" y="61"/>
                    </a:lnTo>
                    <a:lnTo>
                      <a:pt x="253" y="57"/>
                    </a:lnTo>
                    <a:lnTo>
                      <a:pt x="277" y="54"/>
                    </a:lnTo>
                    <a:lnTo>
                      <a:pt x="296" y="49"/>
                    </a:lnTo>
                    <a:lnTo>
                      <a:pt x="310" y="43"/>
                    </a:lnTo>
                    <a:lnTo>
                      <a:pt x="319" y="37"/>
                    </a:lnTo>
                    <a:lnTo>
                      <a:pt x="322" y="30"/>
                    </a:lnTo>
                    <a:lnTo>
                      <a:pt x="319" y="24"/>
                    </a:lnTo>
                    <a:lnTo>
                      <a:pt x="309" y="18"/>
                    </a:lnTo>
                    <a:lnTo>
                      <a:pt x="294" y="13"/>
                    </a:lnTo>
                    <a:lnTo>
                      <a:pt x="274" y="9"/>
                    </a:lnTo>
                    <a:lnTo>
                      <a:pt x="250" y="5"/>
                    </a:lnTo>
                    <a:lnTo>
                      <a:pt x="222" y="2"/>
                    </a:lnTo>
                    <a:lnTo>
                      <a:pt x="192" y="1"/>
                    </a:lnTo>
                    <a:lnTo>
                      <a:pt x="160" y="0"/>
                    </a:lnTo>
                    <a:lnTo>
                      <a:pt x="127" y="1"/>
                    </a:lnTo>
                    <a:lnTo>
                      <a:pt x="97" y="3"/>
                    </a:lnTo>
                    <a:lnTo>
                      <a:pt x="70" y="6"/>
                    </a:lnTo>
                    <a:lnTo>
                      <a:pt x="47" y="10"/>
                    </a:lnTo>
                    <a:lnTo>
                      <a:pt x="26" y="15"/>
                    </a:lnTo>
                    <a:lnTo>
                      <a:pt x="12" y="21"/>
                    </a:lnTo>
                    <a:lnTo>
                      <a:pt x="3" y="27"/>
                    </a:lnTo>
                    <a:lnTo>
                      <a:pt x="0" y="33"/>
                    </a:lnTo>
                    <a:lnTo>
                      <a:pt x="4" y="40"/>
                    </a:lnTo>
                    <a:lnTo>
                      <a:pt x="13" y="46"/>
                    </a:lnTo>
                    <a:lnTo>
                      <a:pt x="29" y="51"/>
                    </a:lnTo>
                    <a:lnTo>
                      <a:pt x="48" y="55"/>
                    </a:lnTo>
                    <a:lnTo>
                      <a:pt x="73" y="59"/>
                    </a:lnTo>
                    <a:lnTo>
                      <a:pt x="101" y="62"/>
                    </a:lnTo>
                    <a:lnTo>
                      <a:pt x="130" y="63"/>
                    </a:lnTo>
                    <a:lnTo>
                      <a:pt x="162" y="64"/>
                    </a:lnTo>
                  </a:path>
                </a:pathLst>
              </a:custGeom>
              <a:solidFill>
                <a:srgbClr val="CCECF4"/>
              </a:solidFill>
              <a:ln w="12700" cap="rnd">
                <a:noFill/>
                <a:round/>
                <a:headEnd/>
                <a:tailEnd/>
              </a:ln>
            </p:spPr>
            <p:txBody>
              <a:bodyPr/>
              <a:lstStyle/>
              <a:p>
                <a:endParaRPr lang="en-US"/>
              </a:p>
            </p:txBody>
          </p:sp>
          <p:sp>
            <p:nvSpPr>
              <p:cNvPr id="37469" name="Freeform 434"/>
              <p:cNvSpPr>
                <a:spLocks/>
              </p:cNvSpPr>
              <p:nvPr/>
            </p:nvSpPr>
            <p:spPr bwMode="auto">
              <a:xfrm>
                <a:off x="3220" y="1368"/>
                <a:ext cx="25" cy="56"/>
              </a:xfrm>
              <a:custGeom>
                <a:avLst/>
                <a:gdLst>
                  <a:gd name="T0" fmla="*/ 0 w 25"/>
                  <a:gd name="T1" fmla="*/ 0 h 56"/>
                  <a:gd name="T2" fmla="*/ 2 w 25"/>
                  <a:gd name="T3" fmla="*/ 2 h 56"/>
                  <a:gd name="T4" fmla="*/ 6 w 25"/>
                  <a:gd name="T5" fmla="*/ 6 h 56"/>
                  <a:gd name="T6" fmla="*/ 11 w 25"/>
                  <a:gd name="T7" fmla="*/ 13 h 56"/>
                  <a:gd name="T8" fmla="*/ 18 w 25"/>
                  <a:gd name="T9" fmla="*/ 21 h 56"/>
                  <a:gd name="T10" fmla="*/ 22 w 25"/>
                  <a:gd name="T11" fmla="*/ 30 h 56"/>
                  <a:gd name="T12" fmla="*/ 24 w 25"/>
                  <a:gd name="T13" fmla="*/ 39 h 56"/>
                  <a:gd name="T14" fmla="*/ 19 w 25"/>
                  <a:gd name="T15" fmla="*/ 48 h 56"/>
                  <a:gd name="T16" fmla="*/ 10 w 25"/>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56"/>
                  <a:gd name="T29" fmla="*/ 25 w 25"/>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56">
                    <a:moveTo>
                      <a:pt x="0" y="0"/>
                    </a:moveTo>
                    <a:lnTo>
                      <a:pt x="2" y="2"/>
                    </a:lnTo>
                    <a:lnTo>
                      <a:pt x="6" y="6"/>
                    </a:lnTo>
                    <a:lnTo>
                      <a:pt x="11" y="13"/>
                    </a:lnTo>
                    <a:lnTo>
                      <a:pt x="18" y="21"/>
                    </a:lnTo>
                    <a:lnTo>
                      <a:pt x="22" y="30"/>
                    </a:lnTo>
                    <a:lnTo>
                      <a:pt x="24" y="39"/>
                    </a:lnTo>
                    <a:lnTo>
                      <a:pt x="19" y="48"/>
                    </a:lnTo>
                    <a:lnTo>
                      <a:pt x="10" y="55"/>
                    </a:lnTo>
                  </a:path>
                </a:pathLst>
              </a:custGeom>
              <a:noFill/>
              <a:ln w="25400" cap="rnd">
                <a:solidFill>
                  <a:srgbClr val="B3E2EE"/>
                </a:solidFill>
                <a:round/>
                <a:headEnd/>
                <a:tailEnd/>
              </a:ln>
            </p:spPr>
            <p:txBody>
              <a:bodyPr/>
              <a:lstStyle/>
              <a:p>
                <a:endParaRPr lang="en-US"/>
              </a:p>
            </p:txBody>
          </p:sp>
          <p:sp>
            <p:nvSpPr>
              <p:cNvPr id="37470" name="Line 435"/>
              <p:cNvSpPr>
                <a:spLocks noChangeShapeType="1"/>
              </p:cNvSpPr>
              <p:nvPr/>
            </p:nvSpPr>
            <p:spPr bwMode="auto">
              <a:xfrm flipH="1">
                <a:off x="3208" y="1365"/>
                <a:ext cx="23" cy="4"/>
              </a:xfrm>
              <a:prstGeom prst="line">
                <a:avLst/>
              </a:prstGeom>
              <a:noFill/>
              <a:ln w="12700">
                <a:noFill/>
                <a:round/>
                <a:headEnd/>
                <a:tailEnd/>
              </a:ln>
            </p:spPr>
            <p:txBody>
              <a:bodyPr wrap="none" anchor="ctr"/>
              <a:lstStyle/>
              <a:p>
                <a:endParaRPr lang="en-GB"/>
              </a:p>
            </p:txBody>
          </p:sp>
          <p:sp>
            <p:nvSpPr>
              <p:cNvPr id="37471" name="Line 436"/>
              <p:cNvSpPr>
                <a:spLocks noChangeShapeType="1"/>
              </p:cNvSpPr>
              <p:nvPr/>
            </p:nvSpPr>
            <p:spPr bwMode="auto">
              <a:xfrm>
                <a:off x="3220" y="1420"/>
                <a:ext cx="20" cy="5"/>
              </a:xfrm>
              <a:prstGeom prst="line">
                <a:avLst/>
              </a:prstGeom>
              <a:noFill/>
              <a:ln w="12700">
                <a:noFill/>
                <a:round/>
                <a:headEnd/>
                <a:tailEnd/>
              </a:ln>
            </p:spPr>
            <p:txBody>
              <a:bodyPr wrap="none" anchor="ctr"/>
              <a:lstStyle/>
              <a:p>
                <a:endParaRPr lang="en-GB"/>
              </a:p>
            </p:txBody>
          </p:sp>
          <p:sp>
            <p:nvSpPr>
              <p:cNvPr id="37472" name="Freeform 437"/>
              <p:cNvSpPr>
                <a:spLocks/>
              </p:cNvSpPr>
              <p:nvPr/>
            </p:nvSpPr>
            <p:spPr bwMode="auto">
              <a:xfrm>
                <a:off x="3174" y="1423"/>
                <a:ext cx="53" cy="53"/>
              </a:xfrm>
              <a:custGeom>
                <a:avLst/>
                <a:gdLst>
                  <a:gd name="T0" fmla="*/ 52 w 53"/>
                  <a:gd name="T1" fmla="*/ 0 h 53"/>
                  <a:gd name="T2" fmla="*/ 40 w 53"/>
                  <a:gd name="T3" fmla="*/ 7 h 53"/>
                  <a:gd name="T4" fmla="*/ 29 w 53"/>
                  <a:gd name="T5" fmla="*/ 15 h 53"/>
                  <a:gd name="T6" fmla="*/ 20 w 53"/>
                  <a:gd name="T7" fmla="*/ 24 h 53"/>
                  <a:gd name="T8" fmla="*/ 12 w 53"/>
                  <a:gd name="T9" fmla="*/ 32 h 53"/>
                  <a:gd name="T10" fmla="*/ 8 w 53"/>
                  <a:gd name="T11" fmla="*/ 40 h 53"/>
                  <a:gd name="T12" fmla="*/ 3 w 53"/>
                  <a:gd name="T13" fmla="*/ 46 h 53"/>
                  <a:gd name="T14" fmla="*/ 0 w 53"/>
                  <a:gd name="T15" fmla="*/ 50 h 53"/>
                  <a:gd name="T16" fmla="*/ 0 w 53"/>
                  <a:gd name="T17" fmla="*/ 5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53"/>
                  <a:gd name="T29" fmla="*/ 53 w 53"/>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53">
                    <a:moveTo>
                      <a:pt x="52" y="0"/>
                    </a:moveTo>
                    <a:lnTo>
                      <a:pt x="40" y="7"/>
                    </a:lnTo>
                    <a:lnTo>
                      <a:pt x="29" y="15"/>
                    </a:lnTo>
                    <a:lnTo>
                      <a:pt x="20" y="24"/>
                    </a:lnTo>
                    <a:lnTo>
                      <a:pt x="12" y="32"/>
                    </a:lnTo>
                    <a:lnTo>
                      <a:pt x="8" y="40"/>
                    </a:lnTo>
                    <a:lnTo>
                      <a:pt x="3" y="46"/>
                    </a:lnTo>
                    <a:lnTo>
                      <a:pt x="0" y="50"/>
                    </a:lnTo>
                    <a:lnTo>
                      <a:pt x="0" y="52"/>
                    </a:lnTo>
                  </a:path>
                </a:pathLst>
              </a:custGeom>
              <a:noFill/>
              <a:ln w="25400" cap="rnd">
                <a:solidFill>
                  <a:srgbClr val="B3E2EE"/>
                </a:solidFill>
                <a:round/>
                <a:headEnd/>
                <a:tailEnd/>
              </a:ln>
            </p:spPr>
            <p:txBody>
              <a:bodyPr/>
              <a:lstStyle/>
              <a:p>
                <a:endParaRPr lang="en-US"/>
              </a:p>
            </p:txBody>
          </p:sp>
          <p:sp>
            <p:nvSpPr>
              <p:cNvPr id="37473" name="Line 438"/>
              <p:cNvSpPr>
                <a:spLocks noChangeShapeType="1"/>
              </p:cNvSpPr>
              <p:nvPr/>
            </p:nvSpPr>
            <p:spPr bwMode="auto">
              <a:xfrm flipH="1" flipV="1">
                <a:off x="3220" y="1419"/>
                <a:ext cx="20" cy="6"/>
              </a:xfrm>
              <a:prstGeom prst="line">
                <a:avLst/>
              </a:prstGeom>
              <a:noFill/>
              <a:ln w="12700">
                <a:noFill/>
                <a:round/>
                <a:headEnd/>
                <a:tailEnd/>
              </a:ln>
            </p:spPr>
            <p:txBody>
              <a:bodyPr wrap="none" anchor="ctr"/>
              <a:lstStyle/>
              <a:p>
                <a:endParaRPr lang="en-GB"/>
              </a:p>
            </p:txBody>
          </p:sp>
          <p:sp>
            <p:nvSpPr>
              <p:cNvPr id="37474" name="Line 439"/>
              <p:cNvSpPr>
                <a:spLocks noChangeShapeType="1"/>
              </p:cNvSpPr>
              <p:nvPr/>
            </p:nvSpPr>
            <p:spPr bwMode="auto">
              <a:xfrm>
                <a:off x="3168" y="1474"/>
                <a:ext cx="22" cy="1"/>
              </a:xfrm>
              <a:prstGeom prst="line">
                <a:avLst/>
              </a:prstGeom>
              <a:noFill/>
              <a:ln w="12700">
                <a:noFill/>
                <a:round/>
                <a:headEnd/>
                <a:tailEnd/>
              </a:ln>
            </p:spPr>
            <p:txBody>
              <a:bodyPr wrap="none" anchor="ctr"/>
              <a:lstStyle/>
              <a:p>
                <a:endParaRPr lang="en-GB"/>
              </a:p>
            </p:txBody>
          </p:sp>
          <p:sp>
            <p:nvSpPr>
              <p:cNvPr id="37475" name="Freeform 440"/>
              <p:cNvSpPr>
                <a:spLocks/>
              </p:cNvSpPr>
              <p:nvPr/>
            </p:nvSpPr>
            <p:spPr bwMode="auto">
              <a:xfrm>
                <a:off x="3286" y="1370"/>
                <a:ext cx="21" cy="31"/>
              </a:xfrm>
              <a:custGeom>
                <a:avLst/>
                <a:gdLst>
                  <a:gd name="T0" fmla="*/ 20 w 21"/>
                  <a:gd name="T1" fmla="*/ 0 h 31"/>
                  <a:gd name="T2" fmla="*/ 19 w 21"/>
                  <a:gd name="T3" fmla="*/ 2 h 31"/>
                  <a:gd name="T4" fmla="*/ 16 w 21"/>
                  <a:gd name="T5" fmla="*/ 5 h 31"/>
                  <a:gd name="T6" fmla="*/ 13 w 21"/>
                  <a:gd name="T7" fmla="*/ 8 h 31"/>
                  <a:gd name="T8" fmla="*/ 10 w 21"/>
                  <a:gd name="T9" fmla="*/ 10 h 31"/>
                  <a:gd name="T10" fmla="*/ 7 w 21"/>
                  <a:gd name="T11" fmla="*/ 14 h 31"/>
                  <a:gd name="T12" fmla="*/ 4 w 21"/>
                  <a:gd name="T13" fmla="*/ 18 h 31"/>
                  <a:gd name="T14" fmla="*/ 3 w 21"/>
                  <a:gd name="T15" fmla="*/ 24 h 31"/>
                  <a:gd name="T16" fmla="*/ 0 w 21"/>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31"/>
                  <a:gd name="T29" fmla="*/ 21 w 2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31">
                    <a:moveTo>
                      <a:pt x="20" y="0"/>
                    </a:moveTo>
                    <a:lnTo>
                      <a:pt x="19" y="2"/>
                    </a:lnTo>
                    <a:lnTo>
                      <a:pt x="16" y="5"/>
                    </a:lnTo>
                    <a:lnTo>
                      <a:pt x="13" y="8"/>
                    </a:lnTo>
                    <a:lnTo>
                      <a:pt x="10" y="10"/>
                    </a:lnTo>
                    <a:lnTo>
                      <a:pt x="7" y="14"/>
                    </a:lnTo>
                    <a:lnTo>
                      <a:pt x="4" y="18"/>
                    </a:lnTo>
                    <a:lnTo>
                      <a:pt x="3" y="24"/>
                    </a:lnTo>
                    <a:lnTo>
                      <a:pt x="0" y="30"/>
                    </a:lnTo>
                  </a:path>
                </a:pathLst>
              </a:custGeom>
              <a:noFill/>
              <a:ln w="25400" cap="rnd">
                <a:solidFill>
                  <a:srgbClr val="B3E2EE"/>
                </a:solidFill>
                <a:round/>
                <a:headEnd/>
                <a:tailEnd/>
              </a:ln>
            </p:spPr>
            <p:txBody>
              <a:bodyPr/>
              <a:lstStyle/>
              <a:p>
                <a:endParaRPr lang="en-US"/>
              </a:p>
            </p:txBody>
          </p:sp>
          <p:sp>
            <p:nvSpPr>
              <p:cNvPr id="37476" name="Line 441"/>
              <p:cNvSpPr>
                <a:spLocks noChangeShapeType="1"/>
              </p:cNvSpPr>
              <p:nvPr/>
            </p:nvSpPr>
            <p:spPr bwMode="auto">
              <a:xfrm flipH="1" flipV="1">
                <a:off x="3294" y="1369"/>
                <a:ext cx="23" cy="4"/>
              </a:xfrm>
              <a:prstGeom prst="line">
                <a:avLst/>
              </a:prstGeom>
              <a:noFill/>
              <a:ln w="12700">
                <a:noFill/>
                <a:round/>
                <a:headEnd/>
                <a:tailEnd/>
              </a:ln>
            </p:spPr>
            <p:txBody>
              <a:bodyPr wrap="none" anchor="ctr"/>
              <a:lstStyle/>
              <a:p>
                <a:endParaRPr lang="en-GB"/>
              </a:p>
            </p:txBody>
          </p:sp>
          <p:sp>
            <p:nvSpPr>
              <p:cNvPr id="37477" name="Line 442"/>
              <p:cNvSpPr>
                <a:spLocks noChangeShapeType="1"/>
              </p:cNvSpPr>
              <p:nvPr/>
            </p:nvSpPr>
            <p:spPr bwMode="auto">
              <a:xfrm>
                <a:off x="3270" y="1400"/>
                <a:ext cx="26" cy="0"/>
              </a:xfrm>
              <a:prstGeom prst="line">
                <a:avLst/>
              </a:prstGeom>
              <a:noFill/>
              <a:ln w="12700">
                <a:noFill/>
                <a:round/>
                <a:headEnd/>
                <a:tailEnd/>
              </a:ln>
            </p:spPr>
            <p:txBody>
              <a:bodyPr wrap="none" anchor="ctr"/>
              <a:lstStyle/>
              <a:p>
                <a:endParaRPr lang="en-GB"/>
              </a:p>
            </p:txBody>
          </p:sp>
          <p:sp>
            <p:nvSpPr>
              <p:cNvPr id="37478" name="Freeform 443"/>
              <p:cNvSpPr>
                <a:spLocks/>
              </p:cNvSpPr>
              <p:nvPr/>
            </p:nvSpPr>
            <p:spPr bwMode="auto">
              <a:xfrm>
                <a:off x="3269" y="1400"/>
                <a:ext cx="18" cy="70"/>
              </a:xfrm>
              <a:custGeom>
                <a:avLst/>
                <a:gdLst>
                  <a:gd name="T0" fmla="*/ 17 w 18"/>
                  <a:gd name="T1" fmla="*/ 0 h 70"/>
                  <a:gd name="T2" fmla="*/ 17 w 18"/>
                  <a:gd name="T3" fmla="*/ 8 h 70"/>
                  <a:gd name="T4" fmla="*/ 14 w 18"/>
                  <a:gd name="T5" fmla="*/ 17 h 70"/>
                  <a:gd name="T6" fmla="*/ 12 w 18"/>
                  <a:gd name="T7" fmla="*/ 26 h 70"/>
                  <a:gd name="T8" fmla="*/ 9 w 18"/>
                  <a:gd name="T9" fmla="*/ 36 h 70"/>
                  <a:gd name="T10" fmla="*/ 7 w 18"/>
                  <a:gd name="T11" fmla="*/ 45 h 70"/>
                  <a:gd name="T12" fmla="*/ 5 w 18"/>
                  <a:gd name="T13" fmla="*/ 54 h 70"/>
                  <a:gd name="T14" fmla="*/ 2 w 18"/>
                  <a:gd name="T15" fmla="*/ 62 h 70"/>
                  <a:gd name="T16" fmla="*/ 0 w 18"/>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0"/>
                  <a:gd name="T29" fmla="*/ 18 w 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0">
                    <a:moveTo>
                      <a:pt x="17" y="0"/>
                    </a:moveTo>
                    <a:lnTo>
                      <a:pt x="17" y="8"/>
                    </a:lnTo>
                    <a:lnTo>
                      <a:pt x="14" y="17"/>
                    </a:lnTo>
                    <a:lnTo>
                      <a:pt x="12" y="26"/>
                    </a:lnTo>
                    <a:lnTo>
                      <a:pt x="9" y="36"/>
                    </a:lnTo>
                    <a:lnTo>
                      <a:pt x="7" y="45"/>
                    </a:lnTo>
                    <a:lnTo>
                      <a:pt x="5" y="54"/>
                    </a:lnTo>
                    <a:lnTo>
                      <a:pt x="2" y="62"/>
                    </a:lnTo>
                    <a:lnTo>
                      <a:pt x="0" y="69"/>
                    </a:lnTo>
                  </a:path>
                </a:pathLst>
              </a:custGeom>
              <a:noFill/>
              <a:ln w="25400" cap="rnd">
                <a:solidFill>
                  <a:srgbClr val="B3E2EE"/>
                </a:solidFill>
                <a:round/>
                <a:headEnd/>
                <a:tailEnd/>
              </a:ln>
            </p:spPr>
            <p:txBody>
              <a:bodyPr/>
              <a:lstStyle/>
              <a:p>
                <a:endParaRPr lang="en-US"/>
              </a:p>
            </p:txBody>
          </p:sp>
          <p:sp>
            <p:nvSpPr>
              <p:cNvPr id="37479" name="Line 444"/>
              <p:cNvSpPr>
                <a:spLocks noChangeShapeType="1"/>
              </p:cNvSpPr>
              <p:nvPr/>
            </p:nvSpPr>
            <p:spPr bwMode="auto">
              <a:xfrm flipH="1">
                <a:off x="3270" y="1400"/>
                <a:ext cx="26" cy="0"/>
              </a:xfrm>
              <a:prstGeom prst="line">
                <a:avLst/>
              </a:prstGeom>
              <a:noFill/>
              <a:ln w="12700">
                <a:noFill/>
                <a:round/>
                <a:headEnd/>
                <a:tailEnd/>
              </a:ln>
            </p:spPr>
            <p:txBody>
              <a:bodyPr wrap="none" anchor="ctr"/>
              <a:lstStyle/>
              <a:p>
                <a:endParaRPr lang="en-GB"/>
              </a:p>
            </p:txBody>
          </p:sp>
          <p:sp>
            <p:nvSpPr>
              <p:cNvPr id="37480" name="Line 445"/>
              <p:cNvSpPr>
                <a:spLocks noChangeShapeType="1"/>
              </p:cNvSpPr>
              <p:nvPr/>
            </p:nvSpPr>
            <p:spPr bwMode="auto">
              <a:xfrm>
                <a:off x="3257" y="1469"/>
                <a:ext cx="27" cy="0"/>
              </a:xfrm>
              <a:prstGeom prst="line">
                <a:avLst/>
              </a:prstGeom>
              <a:noFill/>
              <a:ln w="12700">
                <a:noFill/>
                <a:round/>
                <a:headEnd/>
                <a:tailEnd/>
              </a:ln>
            </p:spPr>
            <p:txBody>
              <a:bodyPr wrap="none" anchor="ctr"/>
              <a:lstStyle/>
              <a:p>
                <a:endParaRPr lang="en-GB"/>
              </a:p>
            </p:txBody>
          </p:sp>
          <p:sp>
            <p:nvSpPr>
              <p:cNvPr id="37481" name="Freeform 446"/>
              <p:cNvSpPr>
                <a:spLocks/>
              </p:cNvSpPr>
              <p:nvPr/>
            </p:nvSpPr>
            <p:spPr bwMode="auto">
              <a:xfrm>
                <a:off x="3130" y="1315"/>
                <a:ext cx="323" cy="65"/>
              </a:xfrm>
              <a:custGeom>
                <a:avLst/>
                <a:gdLst>
                  <a:gd name="T0" fmla="*/ 162 w 323"/>
                  <a:gd name="T1" fmla="*/ 64 h 65"/>
                  <a:gd name="T2" fmla="*/ 195 w 323"/>
                  <a:gd name="T3" fmla="*/ 63 h 65"/>
                  <a:gd name="T4" fmla="*/ 225 w 323"/>
                  <a:gd name="T5" fmla="*/ 61 h 65"/>
                  <a:gd name="T6" fmla="*/ 252 w 323"/>
                  <a:gd name="T7" fmla="*/ 58 h 65"/>
                  <a:gd name="T8" fmla="*/ 275 w 323"/>
                  <a:gd name="T9" fmla="*/ 54 h 65"/>
                  <a:gd name="T10" fmla="*/ 294 w 323"/>
                  <a:gd name="T11" fmla="*/ 49 h 65"/>
                  <a:gd name="T12" fmla="*/ 310 w 323"/>
                  <a:gd name="T13" fmla="*/ 43 h 65"/>
                  <a:gd name="T14" fmla="*/ 319 w 323"/>
                  <a:gd name="T15" fmla="*/ 37 h 65"/>
                  <a:gd name="T16" fmla="*/ 322 w 323"/>
                  <a:gd name="T17" fmla="*/ 31 h 65"/>
                  <a:gd name="T18" fmla="*/ 318 w 323"/>
                  <a:gd name="T19" fmla="*/ 24 h 65"/>
                  <a:gd name="T20" fmla="*/ 307 w 323"/>
                  <a:gd name="T21" fmla="*/ 18 h 65"/>
                  <a:gd name="T22" fmla="*/ 293 w 323"/>
                  <a:gd name="T23" fmla="*/ 13 h 65"/>
                  <a:gd name="T24" fmla="*/ 272 w 323"/>
                  <a:gd name="T25" fmla="*/ 8 h 65"/>
                  <a:gd name="T26" fmla="*/ 249 w 323"/>
                  <a:gd name="T27" fmla="*/ 4 h 65"/>
                  <a:gd name="T28" fmla="*/ 221 w 323"/>
                  <a:gd name="T29" fmla="*/ 2 h 65"/>
                  <a:gd name="T30" fmla="*/ 192 w 323"/>
                  <a:gd name="T31" fmla="*/ 0 h 65"/>
                  <a:gd name="T32" fmla="*/ 158 w 323"/>
                  <a:gd name="T33" fmla="*/ 0 h 65"/>
                  <a:gd name="T34" fmla="*/ 126 w 323"/>
                  <a:gd name="T35" fmla="*/ 1 h 65"/>
                  <a:gd name="T36" fmla="*/ 95 w 323"/>
                  <a:gd name="T37" fmla="*/ 3 h 65"/>
                  <a:gd name="T38" fmla="*/ 69 w 323"/>
                  <a:gd name="T39" fmla="*/ 6 h 65"/>
                  <a:gd name="T40" fmla="*/ 45 w 323"/>
                  <a:gd name="T41" fmla="*/ 10 h 65"/>
                  <a:gd name="T42" fmla="*/ 26 w 323"/>
                  <a:gd name="T43" fmla="*/ 15 h 65"/>
                  <a:gd name="T44" fmla="*/ 12 w 323"/>
                  <a:gd name="T45" fmla="*/ 21 h 65"/>
                  <a:gd name="T46" fmla="*/ 1 w 323"/>
                  <a:gd name="T47" fmla="*/ 27 h 65"/>
                  <a:gd name="T48" fmla="*/ 0 w 323"/>
                  <a:gd name="T49" fmla="*/ 33 h 65"/>
                  <a:gd name="T50" fmla="*/ 3 w 323"/>
                  <a:gd name="T51" fmla="*/ 40 h 65"/>
                  <a:gd name="T52" fmla="*/ 13 w 323"/>
                  <a:gd name="T53" fmla="*/ 46 h 65"/>
                  <a:gd name="T54" fmla="*/ 28 w 323"/>
                  <a:gd name="T55" fmla="*/ 51 h 65"/>
                  <a:gd name="T56" fmla="*/ 48 w 323"/>
                  <a:gd name="T57" fmla="*/ 56 h 65"/>
                  <a:gd name="T58" fmla="*/ 72 w 323"/>
                  <a:gd name="T59" fmla="*/ 60 h 65"/>
                  <a:gd name="T60" fmla="*/ 100 w 323"/>
                  <a:gd name="T61" fmla="*/ 62 h 65"/>
                  <a:gd name="T62" fmla="*/ 130 w 323"/>
                  <a:gd name="T63" fmla="*/ 64 h 65"/>
                  <a:gd name="T64" fmla="*/ 162 w 323"/>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65"/>
                  <a:gd name="T101" fmla="*/ 323 w 323"/>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65">
                    <a:moveTo>
                      <a:pt x="162" y="64"/>
                    </a:moveTo>
                    <a:lnTo>
                      <a:pt x="195" y="63"/>
                    </a:lnTo>
                    <a:lnTo>
                      <a:pt x="225" y="61"/>
                    </a:lnTo>
                    <a:lnTo>
                      <a:pt x="252" y="58"/>
                    </a:lnTo>
                    <a:lnTo>
                      <a:pt x="275" y="54"/>
                    </a:lnTo>
                    <a:lnTo>
                      <a:pt x="294" y="49"/>
                    </a:lnTo>
                    <a:lnTo>
                      <a:pt x="310" y="43"/>
                    </a:lnTo>
                    <a:lnTo>
                      <a:pt x="319" y="37"/>
                    </a:lnTo>
                    <a:lnTo>
                      <a:pt x="322" y="31"/>
                    </a:lnTo>
                    <a:lnTo>
                      <a:pt x="318" y="24"/>
                    </a:lnTo>
                    <a:lnTo>
                      <a:pt x="307" y="18"/>
                    </a:lnTo>
                    <a:lnTo>
                      <a:pt x="293" y="13"/>
                    </a:lnTo>
                    <a:lnTo>
                      <a:pt x="272" y="8"/>
                    </a:lnTo>
                    <a:lnTo>
                      <a:pt x="249" y="4"/>
                    </a:lnTo>
                    <a:lnTo>
                      <a:pt x="221" y="2"/>
                    </a:lnTo>
                    <a:lnTo>
                      <a:pt x="192" y="0"/>
                    </a:lnTo>
                    <a:lnTo>
                      <a:pt x="158" y="0"/>
                    </a:lnTo>
                    <a:lnTo>
                      <a:pt x="126" y="1"/>
                    </a:lnTo>
                    <a:lnTo>
                      <a:pt x="95" y="3"/>
                    </a:lnTo>
                    <a:lnTo>
                      <a:pt x="69" y="6"/>
                    </a:lnTo>
                    <a:lnTo>
                      <a:pt x="45" y="10"/>
                    </a:lnTo>
                    <a:lnTo>
                      <a:pt x="26" y="15"/>
                    </a:lnTo>
                    <a:lnTo>
                      <a:pt x="12" y="21"/>
                    </a:lnTo>
                    <a:lnTo>
                      <a:pt x="1" y="27"/>
                    </a:lnTo>
                    <a:lnTo>
                      <a:pt x="0" y="33"/>
                    </a:lnTo>
                    <a:lnTo>
                      <a:pt x="3" y="40"/>
                    </a:lnTo>
                    <a:lnTo>
                      <a:pt x="13" y="46"/>
                    </a:lnTo>
                    <a:lnTo>
                      <a:pt x="28" y="51"/>
                    </a:lnTo>
                    <a:lnTo>
                      <a:pt x="48" y="56"/>
                    </a:lnTo>
                    <a:lnTo>
                      <a:pt x="72" y="60"/>
                    </a:lnTo>
                    <a:lnTo>
                      <a:pt x="100" y="62"/>
                    </a:lnTo>
                    <a:lnTo>
                      <a:pt x="130" y="64"/>
                    </a:lnTo>
                    <a:lnTo>
                      <a:pt x="162" y="64"/>
                    </a:lnTo>
                  </a:path>
                </a:pathLst>
              </a:custGeom>
              <a:solidFill>
                <a:srgbClr val="CCECF4"/>
              </a:solidFill>
              <a:ln w="12700" cap="rnd">
                <a:noFill/>
                <a:round/>
                <a:headEnd/>
                <a:tailEnd/>
              </a:ln>
            </p:spPr>
            <p:txBody>
              <a:bodyPr/>
              <a:lstStyle/>
              <a:p>
                <a:endParaRPr lang="en-US"/>
              </a:p>
            </p:txBody>
          </p:sp>
          <p:sp>
            <p:nvSpPr>
              <p:cNvPr id="37482" name="Freeform 447"/>
              <p:cNvSpPr>
                <a:spLocks/>
              </p:cNvSpPr>
              <p:nvPr/>
            </p:nvSpPr>
            <p:spPr bwMode="auto">
              <a:xfrm>
                <a:off x="3329" y="1449"/>
                <a:ext cx="16" cy="58"/>
              </a:xfrm>
              <a:custGeom>
                <a:avLst/>
                <a:gdLst>
                  <a:gd name="T0" fmla="*/ 0 w 16"/>
                  <a:gd name="T1" fmla="*/ 57 h 58"/>
                  <a:gd name="T2" fmla="*/ 1 w 16"/>
                  <a:gd name="T3" fmla="*/ 55 h 58"/>
                  <a:gd name="T4" fmla="*/ 5 w 16"/>
                  <a:gd name="T5" fmla="*/ 51 h 58"/>
                  <a:gd name="T6" fmla="*/ 9 w 16"/>
                  <a:gd name="T7" fmla="*/ 43 h 58"/>
                  <a:gd name="T8" fmla="*/ 13 w 16"/>
                  <a:gd name="T9" fmla="*/ 34 h 58"/>
                  <a:gd name="T10" fmla="*/ 15 w 16"/>
                  <a:gd name="T11" fmla="*/ 25 h 58"/>
                  <a:gd name="T12" fmla="*/ 15 w 16"/>
                  <a:gd name="T13" fmla="*/ 16 h 58"/>
                  <a:gd name="T14" fmla="*/ 11 w 16"/>
                  <a:gd name="T15" fmla="*/ 7 h 58"/>
                  <a:gd name="T16" fmla="*/ 3 w 16"/>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8"/>
                  <a:gd name="T29" fmla="*/ 16 w 16"/>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8">
                    <a:moveTo>
                      <a:pt x="0" y="57"/>
                    </a:moveTo>
                    <a:lnTo>
                      <a:pt x="1" y="55"/>
                    </a:lnTo>
                    <a:lnTo>
                      <a:pt x="5" y="51"/>
                    </a:lnTo>
                    <a:lnTo>
                      <a:pt x="9" y="43"/>
                    </a:lnTo>
                    <a:lnTo>
                      <a:pt x="13" y="34"/>
                    </a:lnTo>
                    <a:lnTo>
                      <a:pt x="15" y="25"/>
                    </a:lnTo>
                    <a:lnTo>
                      <a:pt x="15" y="16"/>
                    </a:lnTo>
                    <a:lnTo>
                      <a:pt x="11" y="7"/>
                    </a:lnTo>
                    <a:lnTo>
                      <a:pt x="3" y="0"/>
                    </a:lnTo>
                  </a:path>
                </a:pathLst>
              </a:custGeom>
              <a:noFill/>
              <a:ln w="25400" cap="rnd">
                <a:solidFill>
                  <a:srgbClr val="B3E2EE"/>
                </a:solidFill>
                <a:round/>
                <a:headEnd/>
                <a:tailEnd/>
              </a:ln>
            </p:spPr>
            <p:txBody>
              <a:bodyPr/>
              <a:lstStyle/>
              <a:p>
                <a:endParaRPr lang="en-US"/>
              </a:p>
            </p:txBody>
          </p:sp>
          <p:sp>
            <p:nvSpPr>
              <p:cNvPr id="37483" name="Line 448"/>
              <p:cNvSpPr>
                <a:spLocks noChangeShapeType="1"/>
              </p:cNvSpPr>
              <p:nvPr/>
            </p:nvSpPr>
            <p:spPr bwMode="auto">
              <a:xfrm>
                <a:off x="3313" y="1504"/>
                <a:ext cx="26" cy="4"/>
              </a:xfrm>
              <a:prstGeom prst="line">
                <a:avLst/>
              </a:prstGeom>
              <a:noFill/>
              <a:ln w="12700">
                <a:noFill/>
                <a:round/>
                <a:headEnd/>
                <a:tailEnd/>
              </a:ln>
            </p:spPr>
            <p:txBody>
              <a:bodyPr wrap="none" anchor="ctr"/>
              <a:lstStyle/>
              <a:p>
                <a:endParaRPr lang="en-GB"/>
              </a:p>
            </p:txBody>
          </p:sp>
          <p:sp>
            <p:nvSpPr>
              <p:cNvPr id="37484" name="Line 449"/>
              <p:cNvSpPr>
                <a:spLocks noChangeShapeType="1"/>
              </p:cNvSpPr>
              <p:nvPr/>
            </p:nvSpPr>
            <p:spPr bwMode="auto">
              <a:xfrm flipH="1">
                <a:off x="3319" y="1448"/>
                <a:ext cx="22" cy="6"/>
              </a:xfrm>
              <a:prstGeom prst="line">
                <a:avLst/>
              </a:prstGeom>
              <a:noFill/>
              <a:ln w="12700">
                <a:noFill/>
                <a:round/>
                <a:headEnd/>
                <a:tailEnd/>
              </a:ln>
            </p:spPr>
            <p:txBody>
              <a:bodyPr wrap="none" anchor="ctr"/>
              <a:lstStyle/>
              <a:p>
                <a:endParaRPr lang="en-GB"/>
              </a:p>
            </p:txBody>
          </p:sp>
          <p:sp>
            <p:nvSpPr>
              <p:cNvPr id="37485" name="Freeform 450"/>
              <p:cNvSpPr>
                <a:spLocks/>
              </p:cNvSpPr>
              <p:nvPr/>
            </p:nvSpPr>
            <p:spPr bwMode="auto">
              <a:xfrm>
                <a:off x="3270" y="1399"/>
                <a:ext cx="61" cy="51"/>
              </a:xfrm>
              <a:custGeom>
                <a:avLst/>
                <a:gdLst>
                  <a:gd name="T0" fmla="*/ 60 w 61"/>
                  <a:gd name="T1" fmla="*/ 50 h 51"/>
                  <a:gd name="T2" fmla="*/ 47 w 61"/>
                  <a:gd name="T3" fmla="*/ 44 h 51"/>
                  <a:gd name="T4" fmla="*/ 35 w 61"/>
                  <a:gd name="T5" fmla="*/ 36 h 51"/>
                  <a:gd name="T6" fmla="*/ 24 w 61"/>
                  <a:gd name="T7" fmla="*/ 28 h 51"/>
                  <a:gd name="T8" fmla="*/ 16 w 61"/>
                  <a:gd name="T9" fmla="*/ 20 h 51"/>
                  <a:gd name="T10" fmla="*/ 9 w 61"/>
                  <a:gd name="T11" fmla="*/ 12 h 51"/>
                  <a:gd name="T12" fmla="*/ 3 w 61"/>
                  <a:gd name="T13" fmla="*/ 6 h 51"/>
                  <a:gd name="T14" fmla="*/ 2 w 61"/>
                  <a:gd name="T15" fmla="*/ 2 h 51"/>
                  <a:gd name="T16" fmla="*/ 0 w 6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51"/>
                  <a:gd name="T29" fmla="*/ 61 w 6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51">
                    <a:moveTo>
                      <a:pt x="60" y="50"/>
                    </a:moveTo>
                    <a:lnTo>
                      <a:pt x="47" y="44"/>
                    </a:lnTo>
                    <a:lnTo>
                      <a:pt x="35" y="36"/>
                    </a:lnTo>
                    <a:lnTo>
                      <a:pt x="24" y="28"/>
                    </a:lnTo>
                    <a:lnTo>
                      <a:pt x="16" y="20"/>
                    </a:lnTo>
                    <a:lnTo>
                      <a:pt x="9" y="12"/>
                    </a:lnTo>
                    <a:lnTo>
                      <a:pt x="3" y="6"/>
                    </a:lnTo>
                    <a:lnTo>
                      <a:pt x="2" y="2"/>
                    </a:lnTo>
                    <a:lnTo>
                      <a:pt x="0" y="0"/>
                    </a:lnTo>
                  </a:path>
                </a:pathLst>
              </a:custGeom>
              <a:noFill/>
              <a:ln w="25400" cap="rnd">
                <a:solidFill>
                  <a:srgbClr val="B3E2EE"/>
                </a:solidFill>
                <a:round/>
                <a:headEnd/>
                <a:tailEnd/>
              </a:ln>
            </p:spPr>
            <p:txBody>
              <a:bodyPr/>
              <a:lstStyle/>
              <a:p>
                <a:endParaRPr lang="en-US"/>
              </a:p>
            </p:txBody>
          </p:sp>
          <p:sp>
            <p:nvSpPr>
              <p:cNvPr id="37486" name="Line 451"/>
              <p:cNvSpPr>
                <a:spLocks noChangeShapeType="1"/>
              </p:cNvSpPr>
              <p:nvPr/>
            </p:nvSpPr>
            <p:spPr bwMode="auto">
              <a:xfrm flipV="1">
                <a:off x="3319" y="1447"/>
                <a:ext cx="22" cy="7"/>
              </a:xfrm>
              <a:prstGeom prst="line">
                <a:avLst/>
              </a:prstGeom>
              <a:noFill/>
              <a:ln w="12700">
                <a:noFill/>
                <a:round/>
                <a:headEnd/>
                <a:tailEnd/>
              </a:ln>
            </p:spPr>
            <p:txBody>
              <a:bodyPr wrap="none" anchor="ctr"/>
              <a:lstStyle/>
              <a:p>
                <a:endParaRPr lang="en-GB"/>
              </a:p>
            </p:txBody>
          </p:sp>
          <p:sp>
            <p:nvSpPr>
              <p:cNvPr id="37487" name="Line 452"/>
              <p:cNvSpPr>
                <a:spLocks noChangeShapeType="1"/>
              </p:cNvSpPr>
              <p:nvPr/>
            </p:nvSpPr>
            <p:spPr bwMode="auto">
              <a:xfrm flipH="1">
                <a:off x="3262" y="1399"/>
                <a:ext cx="24" cy="1"/>
              </a:xfrm>
              <a:prstGeom prst="line">
                <a:avLst/>
              </a:prstGeom>
              <a:noFill/>
              <a:ln w="12700">
                <a:noFill/>
                <a:round/>
                <a:headEnd/>
                <a:tailEnd/>
              </a:ln>
            </p:spPr>
            <p:txBody>
              <a:bodyPr wrap="none" anchor="ctr"/>
              <a:lstStyle/>
              <a:p>
                <a:endParaRPr lang="en-GB"/>
              </a:p>
            </p:txBody>
          </p:sp>
          <p:sp>
            <p:nvSpPr>
              <p:cNvPr id="37488" name="Freeform 453"/>
              <p:cNvSpPr>
                <a:spLocks/>
              </p:cNvSpPr>
              <p:nvPr/>
            </p:nvSpPr>
            <p:spPr bwMode="auto">
              <a:xfrm>
                <a:off x="3387" y="1470"/>
                <a:ext cx="26" cy="32"/>
              </a:xfrm>
              <a:custGeom>
                <a:avLst/>
                <a:gdLst>
                  <a:gd name="T0" fmla="*/ 25 w 26"/>
                  <a:gd name="T1" fmla="*/ 31 h 32"/>
                  <a:gd name="T2" fmla="*/ 22 w 26"/>
                  <a:gd name="T3" fmla="*/ 29 h 32"/>
                  <a:gd name="T4" fmla="*/ 19 w 26"/>
                  <a:gd name="T5" fmla="*/ 26 h 32"/>
                  <a:gd name="T6" fmla="*/ 16 w 26"/>
                  <a:gd name="T7" fmla="*/ 24 h 32"/>
                  <a:gd name="T8" fmla="*/ 13 w 26"/>
                  <a:gd name="T9" fmla="*/ 20 h 32"/>
                  <a:gd name="T10" fmla="*/ 9 w 26"/>
                  <a:gd name="T11" fmla="*/ 17 h 32"/>
                  <a:gd name="T12" fmla="*/ 6 w 26"/>
                  <a:gd name="T13" fmla="*/ 12 h 32"/>
                  <a:gd name="T14" fmla="*/ 3 w 26"/>
                  <a:gd name="T15" fmla="*/ 7 h 32"/>
                  <a:gd name="T16" fmla="*/ 0 w 26"/>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32"/>
                  <a:gd name="T29" fmla="*/ 26 w 2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32">
                    <a:moveTo>
                      <a:pt x="25" y="31"/>
                    </a:moveTo>
                    <a:lnTo>
                      <a:pt x="22" y="29"/>
                    </a:lnTo>
                    <a:lnTo>
                      <a:pt x="19" y="26"/>
                    </a:lnTo>
                    <a:lnTo>
                      <a:pt x="16" y="24"/>
                    </a:lnTo>
                    <a:lnTo>
                      <a:pt x="13" y="20"/>
                    </a:lnTo>
                    <a:lnTo>
                      <a:pt x="9" y="17"/>
                    </a:lnTo>
                    <a:lnTo>
                      <a:pt x="6" y="12"/>
                    </a:lnTo>
                    <a:lnTo>
                      <a:pt x="3" y="7"/>
                    </a:lnTo>
                    <a:lnTo>
                      <a:pt x="0" y="0"/>
                    </a:lnTo>
                  </a:path>
                </a:pathLst>
              </a:custGeom>
              <a:noFill/>
              <a:ln w="25400" cap="rnd">
                <a:solidFill>
                  <a:srgbClr val="B3E2EE"/>
                </a:solidFill>
                <a:round/>
                <a:headEnd/>
                <a:tailEnd/>
              </a:ln>
            </p:spPr>
            <p:txBody>
              <a:bodyPr/>
              <a:lstStyle/>
              <a:p>
                <a:endParaRPr lang="en-US"/>
              </a:p>
            </p:txBody>
          </p:sp>
          <p:sp>
            <p:nvSpPr>
              <p:cNvPr id="37489" name="Line 454"/>
              <p:cNvSpPr>
                <a:spLocks noChangeShapeType="1"/>
              </p:cNvSpPr>
              <p:nvPr/>
            </p:nvSpPr>
            <p:spPr bwMode="auto">
              <a:xfrm flipV="1">
                <a:off x="3403" y="1501"/>
                <a:ext cx="21" cy="2"/>
              </a:xfrm>
              <a:prstGeom prst="line">
                <a:avLst/>
              </a:prstGeom>
              <a:noFill/>
              <a:ln w="12700">
                <a:noFill/>
                <a:round/>
                <a:headEnd/>
                <a:tailEnd/>
              </a:ln>
            </p:spPr>
            <p:txBody>
              <a:bodyPr wrap="none" anchor="ctr"/>
              <a:lstStyle/>
              <a:p>
                <a:endParaRPr lang="en-GB"/>
              </a:p>
            </p:txBody>
          </p:sp>
          <p:sp>
            <p:nvSpPr>
              <p:cNvPr id="37490" name="Line 455"/>
              <p:cNvSpPr>
                <a:spLocks noChangeShapeType="1"/>
              </p:cNvSpPr>
              <p:nvPr/>
            </p:nvSpPr>
            <p:spPr bwMode="auto">
              <a:xfrm flipH="1">
                <a:off x="3375" y="1470"/>
                <a:ext cx="27" cy="0"/>
              </a:xfrm>
              <a:prstGeom prst="line">
                <a:avLst/>
              </a:prstGeom>
              <a:noFill/>
              <a:ln w="12700">
                <a:noFill/>
                <a:round/>
                <a:headEnd/>
                <a:tailEnd/>
              </a:ln>
            </p:spPr>
            <p:txBody>
              <a:bodyPr wrap="none" anchor="ctr"/>
              <a:lstStyle/>
              <a:p>
                <a:endParaRPr lang="en-GB"/>
              </a:p>
            </p:txBody>
          </p:sp>
          <p:sp>
            <p:nvSpPr>
              <p:cNvPr id="37491" name="Freeform 456"/>
              <p:cNvSpPr>
                <a:spLocks/>
              </p:cNvSpPr>
              <p:nvPr/>
            </p:nvSpPr>
            <p:spPr bwMode="auto">
              <a:xfrm>
                <a:off x="3366" y="1403"/>
                <a:ext cx="22" cy="68"/>
              </a:xfrm>
              <a:custGeom>
                <a:avLst/>
                <a:gdLst>
                  <a:gd name="T0" fmla="*/ 21 w 22"/>
                  <a:gd name="T1" fmla="*/ 67 h 68"/>
                  <a:gd name="T2" fmla="*/ 20 w 22"/>
                  <a:gd name="T3" fmla="*/ 59 h 68"/>
                  <a:gd name="T4" fmla="*/ 17 w 22"/>
                  <a:gd name="T5" fmla="*/ 51 h 68"/>
                  <a:gd name="T6" fmla="*/ 14 w 22"/>
                  <a:gd name="T7" fmla="*/ 42 h 68"/>
                  <a:gd name="T8" fmla="*/ 11 w 22"/>
                  <a:gd name="T9" fmla="*/ 32 h 68"/>
                  <a:gd name="T10" fmla="*/ 7 w 22"/>
                  <a:gd name="T11" fmla="*/ 23 h 68"/>
                  <a:gd name="T12" fmla="*/ 4 w 22"/>
                  <a:gd name="T13" fmla="*/ 15 h 68"/>
                  <a:gd name="T14" fmla="*/ 1 w 22"/>
                  <a:gd name="T15" fmla="*/ 7 h 68"/>
                  <a:gd name="T16" fmla="*/ 0 w 22"/>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8"/>
                  <a:gd name="T29" fmla="*/ 22 w 2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8">
                    <a:moveTo>
                      <a:pt x="21" y="67"/>
                    </a:moveTo>
                    <a:lnTo>
                      <a:pt x="20" y="59"/>
                    </a:lnTo>
                    <a:lnTo>
                      <a:pt x="17" y="51"/>
                    </a:lnTo>
                    <a:lnTo>
                      <a:pt x="14" y="42"/>
                    </a:lnTo>
                    <a:lnTo>
                      <a:pt x="11" y="32"/>
                    </a:lnTo>
                    <a:lnTo>
                      <a:pt x="7" y="23"/>
                    </a:lnTo>
                    <a:lnTo>
                      <a:pt x="4" y="15"/>
                    </a:lnTo>
                    <a:lnTo>
                      <a:pt x="1" y="7"/>
                    </a:lnTo>
                    <a:lnTo>
                      <a:pt x="0" y="0"/>
                    </a:lnTo>
                  </a:path>
                </a:pathLst>
              </a:custGeom>
              <a:noFill/>
              <a:ln w="25400" cap="rnd">
                <a:solidFill>
                  <a:srgbClr val="B3E2EE"/>
                </a:solidFill>
                <a:round/>
                <a:headEnd/>
                <a:tailEnd/>
              </a:ln>
            </p:spPr>
            <p:txBody>
              <a:bodyPr/>
              <a:lstStyle/>
              <a:p>
                <a:endParaRPr lang="en-US"/>
              </a:p>
            </p:txBody>
          </p:sp>
          <p:sp>
            <p:nvSpPr>
              <p:cNvPr id="37492" name="Line 457"/>
              <p:cNvSpPr>
                <a:spLocks noChangeShapeType="1"/>
              </p:cNvSpPr>
              <p:nvPr/>
            </p:nvSpPr>
            <p:spPr bwMode="auto">
              <a:xfrm>
                <a:off x="3375" y="1470"/>
                <a:ext cx="27" cy="0"/>
              </a:xfrm>
              <a:prstGeom prst="line">
                <a:avLst/>
              </a:prstGeom>
              <a:noFill/>
              <a:ln w="12700">
                <a:noFill/>
                <a:round/>
                <a:headEnd/>
                <a:tailEnd/>
              </a:ln>
            </p:spPr>
            <p:txBody>
              <a:bodyPr wrap="none" anchor="ctr"/>
              <a:lstStyle/>
              <a:p>
                <a:endParaRPr lang="en-GB"/>
              </a:p>
            </p:txBody>
          </p:sp>
          <p:sp>
            <p:nvSpPr>
              <p:cNvPr id="37493" name="Line 458"/>
              <p:cNvSpPr>
                <a:spLocks noChangeShapeType="1"/>
              </p:cNvSpPr>
              <p:nvPr/>
            </p:nvSpPr>
            <p:spPr bwMode="auto">
              <a:xfrm flipH="1">
                <a:off x="3354" y="1403"/>
                <a:ext cx="24" cy="0"/>
              </a:xfrm>
              <a:prstGeom prst="line">
                <a:avLst/>
              </a:prstGeom>
              <a:noFill/>
              <a:ln w="12700">
                <a:noFill/>
                <a:round/>
                <a:headEnd/>
                <a:tailEnd/>
              </a:ln>
            </p:spPr>
            <p:txBody>
              <a:bodyPr wrap="none" anchor="ctr"/>
              <a:lstStyle/>
              <a:p>
                <a:endParaRPr lang="en-GB"/>
              </a:p>
            </p:txBody>
          </p:sp>
          <p:sp>
            <p:nvSpPr>
              <p:cNvPr id="37494" name="Freeform 459"/>
              <p:cNvSpPr>
                <a:spLocks/>
              </p:cNvSpPr>
              <p:nvPr/>
            </p:nvSpPr>
            <p:spPr bwMode="auto">
              <a:xfrm>
                <a:off x="3240" y="1489"/>
                <a:ext cx="325" cy="67"/>
              </a:xfrm>
              <a:custGeom>
                <a:avLst/>
                <a:gdLst>
                  <a:gd name="T0" fmla="*/ 160 w 325"/>
                  <a:gd name="T1" fmla="*/ 0 h 67"/>
                  <a:gd name="T2" fmla="*/ 192 w 325"/>
                  <a:gd name="T3" fmla="*/ 1 h 67"/>
                  <a:gd name="T4" fmla="*/ 223 w 325"/>
                  <a:gd name="T5" fmla="*/ 2 h 67"/>
                  <a:gd name="T6" fmla="*/ 251 w 325"/>
                  <a:gd name="T7" fmla="*/ 5 h 67"/>
                  <a:gd name="T8" fmla="*/ 276 w 325"/>
                  <a:gd name="T9" fmla="*/ 9 h 67"/>
                  <a:gd name="T10" fmla="*/ 295 w 325"/>
                  <a:gd name="T11" fmla="*/ 13 h 67"/>
                  <a:gd name="T12" fmla="*/ 311 w 325"/>
                  <a:gd name="T13" fmla="*/ 19 h 67"/>
                  <a:gd name="T14" fmla="*/ 320 w 325"/>
                  <a:gd name="T15" fmla="*/ 25 h 67"/>
                  <a:gd name="T16" fmla="*/ 324 w 325"/>
                  <a:gd name="T17" fmla="*/ 32 h 67"/>
                  <a:gd name="T18" fmla="*/ 321 w 325"/>
                  <a:gd name="T19" fmla="*/ 39 h 67"/>
                  <a:gd name="T20" fmla="*/ 311 w 325"/>
                  <a:gd name="T21" fmla="*/ 45 h 67"/>
                  <a:gd name="T22" fmla="*/ 298 w 325"/>
                  <a:gd name="T23" fmla="*/ 50 h 67"/>
                  <a:gd name="T24" fmla="*/ 277 w 325"/>
                  <a:gd name="T25" fmla="*/ 55 h 67"/>
                  <a:gd name="T26" fmla="*/ 254 w 325"/>
                  <a:gd name="T27" fmla="*/ 59 h 67"/>
                  <a:gd name="T28" fmla="*/ 227 w 325"/>
                  <a:gd name="T29" fmla="*/ 63 h 67"/>
                  <a:gd name="T30" fmla="*/ 196 w 325"/>
                  <a:gd name="T31" fmla="*/ 65 h 67"/>
                  <a:gd name="T32" fmla="*/ 164 w 325"/>
                  <a:gd name="T33" fmla="*/ 66 h 67"/>
                  <a:gd name="T34" fmla="*/ 132 w 325"/>
                  <a:gd name="T35" fmla="*/ 65 h 67"/>
                  <a:gd name="T36" fmla="*/ 101 w 325"/>
                  <a:gd name="T37" fmla="*/ 64 h 67"/>
                  <a:gd name="T38" fmla="*/ 73 w 325"/>
                  <a:gd name="T39" fmla="*/ 62 h 67"/>
                  <a:gd name="T40" fmla="*/ 50 w 325"/>
                  <a:gd name="T41" fmla="*/ 58 h 67"/>
                  <a:gd name="T42" fmla="*/ 29 w 325"/>
                  <a:gd name="T43" fmla="*/ 53 h 67"/>
                  <a:gd name="T44" fmla="*/ 15 w 325"/>
                  <a:gd name="T45" fmla="*/ 47 h 67"/>
                  <a:gd name="T46" fmla="*/ 4 w 325"/>
                  <a:gd name="T47" fmla="*/ 41 h 67"/>
                  <a:gd name="T48" fmla="*/ 0 w 325"/>
                  <a:gd name="T49" fmla="*/ 35 h 67"/>
                  <a:gd name="T50" fmla="*/ 3 w 325"/>
                  <a:gd name="T51" fmla="*/ 28 h 67"/>
                  <a:gd name="T52" fmla="*/ 13 w 325"/>
                  <a:gd name="T53" fmla="*/ 22 h 67"/>
                  <a:gd name="T54" fmla="*/ 28 w 325"/>
                  <a:gd name="T55" fmla="*/ 16 h 67"/>
                  <a:gd name="T56" fmla="*/ 47 w 325"/>
                  <a:gd name="T57" fmla="*/ 11 h 67"/>
                  <a:gd name="T58" fmla="*/ 70 w 325"/>
                  <a:gd name="T59" fmla="*/ 7 h 67"/>
                  <a:gd name="T60" fmla="*/ 98 w 325"/>
                  <a:gd name="T61" fmla="*/ 3 h 67"/>
                  <a:gd name="T62" fmla="*/ 128 w 325"/>
                  <a:gd name="T63" fmla="*/ 1 h 67"/>
                  <a:gd name="T64" fmla="*/ 160 w 325"/>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67"/>
                  <a:gd name="T101" fmla="*/ 325 w 325"/>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67">
                    <a:moveTo>
                      <a:pt x="160" y="0"/>
                    </a:moveTo>
                    <a:lnTo>
                      <a:pt x="192" y="1"/>
                    </a:lnTo>
                    <a:lnTo>
                      <a:pt x="223" y="2"/>
                    </a:lnTo>
                    <a:lnTo>
                      <a:pt x="251" y="5"/>
                    </a:lnTo>
                    <a:lnTo>
                      <a:pt x="276" y="9"/>
                    </a:lnTo>
                    <a:lnTo>
                      <a:pt x="295" y="13"/>
                    </a:lnTo>
                    <a:lnTo>
                      <a:pt x="311" y="19"/>
                    </a:lnTo>
                    <a:lnTo>
                      <a:pt x="320" y="25"/>
                    </a:lnTo>
                    <a:lnTo>
                      <a:pt x="324" y="32"/>
                    </a:lnTo>
                    <a:lnTo>
                      <a:pt x="321" y="39"/>
                    </a:lnTo>
                    <a:lnTo>
                      <a:pt x="311" y="45"/>
                    </a:lnTo>
                    <a:lnTo>
                      <a:pt x="298" y="50"/>
                    </a:lnTo>
                    <a:lnTo>
                      <a:pt x="277" y="55"/>
                    </a:lnTo>
                    <a:lnTo>
                      <a:pt x="254" y="59"/>
                    </a:lnTo>
                    <a:lnTo>
                      <a:pt x="227" y="63"/>
                    </a:lnTo>
                    <a:lnTo>
                      <a:pt x="196" y="65"/>
                    </a:lnTo>
                    <a:lnTo>
                      <a:pt x="164" y="66"/>
                    </a:lnTo>
                    <a:lnTo>
                      <a:pt x="132" y="65"/>
                    </a:lnTo>
                    <a:lnTo>
                      <a:pt x="101" y="64"/>
                    </a:lnTo>
                    <a:lnTo>
                      <a:pt x="73" y="62"/>
                    </a:lnTo>
                    <a:lnTo>
                      <a:pt x="50" y="58"/>
                    </a:lnTo>
                    <a:lnTo>
                      <a:pt x="29" y="53"/>
                    </a:lnTo>
                    <a:lnTo>
                      <a:pt x="15" y="47"/>
                    </a:lnTo>
                    <a:lnTo>
                      <a:pt x="4" y="41"/>
                    </a:lnTo>
                    <a:lnTo>
                      <a:pt x="0" y="35"/>
                    </a:lnTo>
                    <a:lnTo>
                      <a:pt x="3" y="28"/>
                    </a:lnTo>
                    <a:lnTo>
                      <a:pt x="13" y="22"/>
                    </a:lnTo>
                    <a:lnTo>
                      <a:pt x="28" y="16"/>
                    </a:lnTo>
                    <a:lnTo>
                      <a:pt x="47" y="11"/>
                    </a:lnTo>
                    <a:lnTo>
                      <a:pt x="70" y="7"/>
                    </a:lnTo>
                    <a:lnTo>
                      <a:pt x="98" y="3"/>
                    </a:lnTo>
                    <a:lnTo>
                      <a:pt x="128" y="1"/>
                    </a:lnTo>
                    <a:lnTo>
                      <a:pt x="160" y="0"/>
                    </a:lnTo>
                  </a:path>
                </a:pathLst>
              </a:custGeom>
              <a:solidFill>
                <a:srgbClr val="CCECF4"/>
              </a:solidFill>
              <a:ln w="12700" cap="rnd">
                <a:noFill/>
                <a:round/>
                <a:headEnd/>
                <a:tailEnd/>
              </a:ln>
            </p:spPr>
            <p:txBody>
              <a:bodyPr/>
              <a:lstStyle/>
              <a:p>
                <a:endParaRPr lang="en-US"/>
              </a:p>
            </p:txBody>
          </p:sp>
          <p:sp>
            <p:nvSpPr>
              <p:cNvPr id="37495" name="Freeform 460"/>
              <p:cNvSpPr>
                <a:spLocks/>
              </p:cNvSpPr>
              <p:nvPr/>
            </p:nvSpPr>
            <p:spPr bwMode="auto">
              <a:xfrm>
                <a:off x="3195" y="1454"/>
                <a:ext cx="17" cy="55"/>
              </a:xfrm>
              <a:custGeom>
                <a:avLst/>
                <a:gdLst>
                  <a:gd name="T0" fmla="*/ 0 w 17"/>
                  <a:gd name="T1" fmla="*/ 54 h 55"/>
                  <a:gd name="T2" fmla="*/ 1 w 17"/>
                  <a:gd name="T3" fmla="*/ 52 h 55"/>
                  <a:gd name="T4" fmla="*/ 5 w 17"/>
                  <a:gd name="T5" fmla="*/ 48 h 55"/>
                  <a:gd name="T6" fmla="*/ 9 w 17"/>
                  <a:gd name="T7" fmla="*/ 41 h 55"/>
                  <a:gd name="T8" fmla="*/ 13 w 17"/>
                  <a:gd name="T9" fmla="*/ 33 h 55"/>
                  <a:gd name="T10" fmla="*/ 16 w 17"/>
                  <a:gd name="T11" fmla="*/ 24 h 55"/>
                  <a:gd name="T12" fmla="*/ 16 w 17"/>
                  <a:gd name="T13" fmla="*/ 15 h 55"/>
                  <a:gd name="T14" fmla="*/ 12 w 17"/>
                  <a:gd name="T15" fmla="*/ 7 h 55"/>
                  <a:gd name="T16" fmla="*/ 3 w 17"/>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4"/>
                    </a:moveTo>
                    <a:lnTo>
                      <a:pt x="1" y="52"/>
                    </a:lnTo>
                    <a:lnTo>
                      <a:pt x="5" y="48"/>
                    </a:lnTo>
                    <a:lnTo>
                      <a:pt x="9" y="41"/>
                    </a:lnTo>
                    <a:lnTo>
                      <a:pt x="13" y="33"/>
                    </a:lnTo>
                    <a:lnTo>
                      <a:pt x="16" y="24"/>
                    </a:lnTo>
                    <a:lnTo>
                      <a:pt x="16" y="15"/>
                    </a:lnTo>
                    <a:lnTo>
                      <a:pt x="12" y="7"/>
                    </a:lnTo>
                    <a:lnTo>
                      <a:pt x="3" y="0"/>
                    </a:lnTo>
                  </a:path>
                </a:pathLst>
              </a:custGeom>
              <a:noFill/>
              <a:ln w="25400" cap="rnd">
                <a:solidFill>
                  <a:srgbClr val="B3E2EE"/>
                </a:solidFill>
                <a:round/>
                <a:headEnd/>
                <a:tailEnd/>
              </a:ln>
            </p:spPr>
            <p:txBody>
              <a:bodyPr/>
              <a:lstStyle/>
              <a:p>
                <a:endParaRPr lang="en-US"/>
              </a:p>
            </p:txBody>
          </p:sp>
          <p:sp>
            <p:nvSpPr>
              <p:cNvPr id="37496" name="Line 461"/>
              <p:cNvSpPr>
                <a:spLocks noChangeShapeType="1"/>
              </p:cNvSpPr>
              <p:nvPr/>
            </p:nvSpPr>
            <p:spPr bwMode="auto">
              <a:xfrm>
                <a:off x="3185" y="1508"/>
                <a:ext cx="23" cy="3"/>
              </a:xfrm>
              <a:prstGeom prst="line">
                <a:avLst/>
              </a:prstGeom>
              <a:noFill/>
              <a:ln w="12700">
                <a:noFill/>
                <a:round/>
                <a:headEnd/>
                <a:tailEnd/>
              </a:ln>
            </p:spPr>
            <p:txBody>
              <a:bodyPr wrap="none" anchor="ctr"/>
              <a:lstStyle/>
              <a:p>
                <a:endParaRPr lang="en-GB"/>
              </a:p>
            </p:txBody>
          </p:sp>
          <p:sp>
            <p:nvSpPr>
              <p:cNvPr id="37497" name="Line 462"/>
              <p:cNvSpPr>
                <a:spLocks noChangeShapeType="1"/>
              </p:cNvSpPr>
              <p:nvPr/>
            </p:nvSpPr>
            <p:spPr bwMode="auto">
              <a:xfrm flipH="1">
                <a:off x="3189" y="1449"/>
                <a:ext cx="19" cy="5"/>
              </a:xfrm>
              <a:prstGeom prst="line">
                <a:avLst/>
              </a:prstGeom>
              <a:noFill/>
              <a:ln w="12700">
                <a:noFill/>
                <a:round/>
                <a:headEnd/>
                <a:tailEnd/>
              </a:ln>
            </p:spPr>
            <p:txBody>
              <a:bodyPr wrap="none" anchor="ctr"/>
              <a:lstStyle/>
              <a:p>
                <a:endParaRPr lang="en-GB"/>
              </a:p>
            </p:txBody>
          </p:sp>
          <p:sp>
            <p:nvSpPr>
              <p:cNvPr id="37498" name="Freeform 463"/>
              <p:cNvSpPr>
                <a:spLocks/>
              </p:cNvSpPr>
              <p:nvPr/>
            </p:nvSpPr>
            <p:spPr bwMode="auto">
              <a:xfrm>
                <a:off x="3140" y="1401"/>
                <a:ext cx="59" cy="54"/>
              </a:xfrm>
              <a:custGeom>
                <a:avLst/>
                <a:gdLst>
                  <a:gd name="T0" fmla="*/ 58 w 59"/>
                  <a:gd name="T1" fmla="*/ 53 h 54"/>
                  <a:gd name="T2" fmla="*/ 45 w 59"/>
                  <a:gd name="T3" fmla="*/ 46 h 54"/>
                  <a:gd name="T4" fmla="*/ 34 w 59"/>
                  <a:gd name="T5" fmla="*/ 38 h 54"/>
                  <a:gd name="T6" fmla="*/ 24 w 59"/>
                  <a:gd name="T7" fmla="*/ 29 h 54"/>
                  <a:gd name="T8" fmla="*/ 16 w 59"/>
                  <a:gd name="T9" fmla="*/ 20 h 54"/>
                  <a:gd name="T10" fmla="*/ 9 w 59"/>
                  <a:gd name="T11" fmla="*/ 12 h 54"/>
                  <a:gd name="T12" fmla="*/ 4 w 59"/>
                  <a:gd name="T13" fmla="*/ 5 h 54"/>
                  <a:gd name="T14" fmla="*/ 1 w 59"/>
                  <a:gd name="T15" fmla="*/ 1 h 54"/>
                  <a:gd name="T16" fmla="*/ 0 w 5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4"/>
                  <a:gd name="T29" fmla="*/ 59 w 5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4">
                    <a:moveTo>
                      <a:pt x="58" y="53"/>
                    </a:moveTo>
                    <a:lnTo>
                      <a:pt x="45" y="46"/>
                    </a:lnTo>
                    <a:lnTo>
                      <a:pt x="34" y="38"/>
                    </a:lnTo>
                    <a:lnTo>
                      <a:pt x="24" y="29"/>
                    </a:lnTo>
                    <a:lnTo>
                      <a:pt x="16" y="20"/>
                    </a:lnTo>
                    <a:lnTo>
                      <a:pt x="9" y="12"/>
                    </a:lnTo>
                    <a:lnTo>
                      <a:pt x="4" y="5"/>
                    </a:lnTo>
                    <a:lnTo>
                      <a:pt x="1" y="1"/>
                    </a:lnTo>
                    <a:lnTo>
                      <a:pt x="0" y="0"/>
                    </a:lnTo>
                  </a:path>
                </a:pathLst>
              </a:custGeom>
              <a:noFill/>
              <a:ln w="25400" cap="rnd">
                <a:solidFill>
                  <a:srgbClr val="B3E2EE"/>
                </a:solidFill>
                <a:round/>
                <a:headEnd/>
                <a:tailEnd/>
              </a:ln>
            </p:spPr>
            <p:txBody>
              <a:bodyPr/>
              <a:lstStyle/>
              <a:p>
                <a:endParaRPr lang="en-US"/>
              </a:p>
            </p:txBody>
          </p:sp>
          <p:sp>
            <p:nvSpPr>
              <p:cNvPr id="37499" name="Line 464"/>
              <p:cNvSpPr>
                <a:spLocks noChangeShapeType="1"/>
              </p:cNvSpPr>
              <p:nvPr/>
            </p:nvSpPr>
            <p:spPr bwMode="auto">
              <a:xfrm flipV="1">
                <a:off x="3189" y="1449"/>
                <a:ext cx="19" cy="5"/>
              </a:xfrm>
              <a:prstGeom prst="line">
                <a:avLst/>
              </a:prstGeom>
              <a:noFill/>
              <a:ln w="12700">
                <a:noFill/>
                <a:round/>
                <a:headEnd/>
                <a:tailEnd/>
              </a:ln>
            </p:spPr>
            <p:txBody>
              <a:bodyPr wrap="none" anchor="ctr"/>
              <a:lstStyle/>
              <a:p>
                <a:endParaRPr lang="en-GB"/>
              </a:p>
            </p:txBody>
          </p:sp>
          <p:sp>
            <p:nvSpPr>
              <p:cNvPr id="37500" name="Line 465"/>
              <p:cNvSpPr>
                <a:spLocks noChangeShapeType="1"/>
              </p:cNvSpPr>
              <p:nvPr/>
            </p:nvSpPr>
            <p:spPr bwMode="auto">
              <a:xfrm flipH="1">
                <a:off x="3129" y="1400"/>
                <a:ext cx="24" cy="1"/>
              </a:xfrm>
              <a:prstGeom prst="line">
                <a:avLst/>
              </a:prstGeom>
              <a:noFill/>
              <a:ln w="12700">
                <a:noFill/>
                <a:round/>
                <a:headEnd/>
                <a:tailEnd/>
              </a:ln>
            </p:spPr>
            <p:txBody>
              <a:bodyPr wrap="none" anchor="ctr"/>
              <a:lstStyle/>
              <a:p>
                <a:endParaRPr lang="en-GB"/>
              </a:p>
            </p:txBody>
          </p:sp>
          <p:sp>
            <p:nvSpPr>
              <p:cNvPr id="37501" name="Freeform 466"/>
              <p:cNvSpPr>
                <a:spLocks/>
              </p:cNvSpPr>
              <p:nvPr/>
            </p:nvSpPr>
            <p:spPr bwMode="auto">
              <a:xfrm>
                <a:off x="3257" y="1474"/>
                <a:ext cx="25" cy="31"/>
              </a:xfrm>
              <a:custGeom>
                <a:avLst/>
                <a:gdLst>
                  <a:gd name="T0" fmla="*/ 24 w 25"/>
                  <a:gd name="T1" fmla="*/ 30 h 31"/>
                  <a:gd name="T2" fmla="*/ 23 w 25"/>
                  <a:gd name="T3" fmla="*/ 27 h 31"/>
                  <a:gd name="T4" fmla="*/ 20 w 25"/>
                  <a:gd name="T5" fmla="*/ 25 h 31"/>
                  <a:gd name="T6" fmla="*/ 17 w 25"/>
                  <a:gd name="T7" fmla="*/ 22 h 31"/>
                  <a:gd name="T8" fmla="*/ 12 w 25"/>
                  <a:gd name="T9" fmla="*/ 19 h 31"/>
                  <a:gd name="T10" fmla="*/ 9 w 25"/>
                  <a:gd name="T11" fmla="*/ 16 h 31"/>
                  <a:gd name="T12" fmla="*/ 5 w 25"/>
                  <a:gd name="T13" fmla="*/ 12 h 31"/>
                  <a:gd name="T14" fmla="*/ 3 w 25"/>
                  <a:gd name="T15" fmla="*/ 6 h 31"/>
                  <a:gd name="T16" fmla="*/ 0 w 2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1"/>
                  <a:gd name="T29" fmla="*/ 25 w 25"/>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1">
                    <a:moveTo>
                      <a:pt x="24" y="30"/>
                    </a:moveTo>
                    <a:lnTo>
                      <a:pt x="23" y="27"/>
                    </a:lnTo>
                    <a:lnTo>
                      <a:pt x="20" y="25"/>
                    </a:lnTo>
                    <a:lnTo>
                      <a:pt x="17" y="22"/>
                    </a:lnTo>
                    <a:lnTo>
                      <a:pt x="12" y="19"/>
                    </a:lnTo>
                    <a:lnTo>
                      <a:pt x="9" y="16"/>
                    </a:lnTo>
                    <a:lnTo>
                      <a:pt x="5" y="12"/>
                    </a:lnTo>
                    <a:lnTo>
                      <a:pt x="3" y="6"/>
                    </a:lnTo>
                    <a:lnTo>
                      <a:pt x="0" y="0"/>
                    </a:lnTo>
                  </a:path>
                </a:pathLst>
              </a:custGeom>
              <a:noFill/>
              <a:ln w="25400" cap="rnd">
                <a:solidFill>
                  <a:srgbClr val="B3E2EE"/>
                </a:solidFill>
                <a:round/>
                <a:headEnd/>
                <a:tailEnd/>
              </a:ln>
            </p:spPr>
            <p:txBody>
              <a:bodyPr/>
              <a:lstStyle/>
              <a:p>
                <a:endParaRPr lang="en-US"/>
              </a:p>
            </p:txBody>
          </p:sp>
          <p:sp>
            <p:nvSpPr>
              <p:cNvPr id="37502" name="Line 467"/>
              <p:cNvSpPr>
                <a:spLocks noChangeShapeType="1"/>
              </p:cNvSpPr>
              <p:nvPr/>
            </p:nvSpPr>
            <p:spPr bwMode="auto">
              <a:xfrm flipV="1">
                <a:off x="3269" y="1503"/>
                <a:ext cx="25" cy="1"/>
              </a:xfrm>
              <a:prstGeom prst="line">
                <a:avLst/>
              </a:prstGeom>
              <a:noFill/>
              <a:ln w="12700">
                <a:noFill/>
                <a:round/>
                <a:headEnd/>
                <a:tailEnd/>
              </a:ln>
            </p:spPr>
            <p:txBody>
              <a:bodyPr wrap="none" anchor="ctr"/>
              <a:lstStyle/>
              <a:p>
                <a:endParaRPr lang="en-GB"/>
              </a:p>
            </p:txBody>
          </p:sp>
          <p:sp>
            <p:nvSpPr>
              <p:cNvPr id="37503" name="Line 468"/>
              <p:cNvSpPr>
                <a:spLocks noChangeShapeType="1"/>
              </p:cNvSpPr>
              <p:nvPr/>
            </p:nvSpPr>
            <p:spPr bwMode="auto">
              <a:xfrm flipH="1">
                <a:off x="3245" y="1474"/>
                <a:ext cx="24" cy="1"/>
              </a:xfrm>
              <a:prstGeom prst="line">
                <a:avLst/>
              </a:prstGeom>
              <a:noFill/>
              <a:ln w="12700">
                <a:noFill/>
                <a:round/>
                <a:headEnd/>
                <a:tailEnd/>
              </a:ln>
            </p:spPr>
            <p:txBody>
              <a:bodyPr wrap="none" anchor="ctr"/>
              <a:lstStyle/>
              <a:p>
                <a:endParaRPr lang="en-GB"/>
              </a:p>
            </p:txBody>
          </p:sp>
          <p:sp>
            <p:nvSpPr>
              <p:cNvPr id="37504" name="Freeform 469"/>
              <p:cNvSpPr>
                <a:spLocks/>
              </p:cNvSpPr>
              <p:nvPr/>
            </p:nvSpPr>
            <p:spPr bwMode="auto">
              <a:xfrm>
                <a:off x="3235" y="1406"/>
                <a:ext cx="23" cy="69"/>
              </a:xfrm>
              <a:custGeom>
                <a:avLst/>
                <a:gdLst>
                  <a:gd name="T0" fmla="*/ 22 w 23"/>
                  <a:gd name="T1" fmla="*/ 68 h 69"/>
                  <a:gd name="T2" fmla="*/ 21 w 23"/>
                  <a:gd name="T3" fmla="*/ 60 h 69"/>
                  <a:gd name="T4" fmla="*/ 18 w 23"/>
                  <a:gd name="T5" fmla="*/ 51 h 69"/>
                  <a:gd name="T6" fmla="*/ 15 w 23"/>
                  <a:gd name="T7" fmla="*/ 42 h 69"/>
                  <a:gd name="T8" fmla="*/ 11 w 23"/>
                  <a:gd name="T9" fmla="*/ 33 h 69"/>
                  <a:gd name="T10" fmla="*/ 8 w 23"/>
                  <a:gd name="T11" fmla="*/ 23 h 69"/>
                  <a:gd name="T12" fmla="*/ 6 w 23"/>
                  <a:gd name="T13" fmla="*/ 15 h 69"/>
                  <a:gd name="T14" fmla="*/ 3 w 23"/>
                  <a:gd name="T15" fmla="*/ 7 h 69"/>
                  <a:gd name="T16" fmla="*/ 0 w 23"/>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69"/>
                  <a:gd name="T29" fmla="*/ 23 w 23"/>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69">
                    <a:moveTo>
                      <a:pt x="22" y="68"/>
                    </a:moveTo>
                    <a:lnTo>
                      <a:pt x="21" y="60"/>
                    </a:lnTo>
                    <a:lnTo>
                      <a:pt x="18" y="51"/>
                    </a:lnTo>
                    <a:lnTo>
                      <a:pt x="15" y="42"/>
                    </a:lnTo>
                    <a:lnTo>
                      <a:pt x="11" y="33"/>
                    </a:lnTo>
                    <a:lnTo>
                      <a:pt x="8" y="23"/>
                    </a:lnTo>
                    <a:lnTo>
                      <a:pt x="6" y="15"/>
                    </a:lnTo>
                    <a:lnTo>
                      <a:pt x="3" y="7"/>
                    </a:lnTo>
                    <a:lnTo>
                      <a:pt x="0" y="0"/>
                    </a:lnTo>
                  </a:path>
                </a:pathLst>
              </a:custGeom>
              <a:noFill/>
              <a:ln w="25400" cap="rnd">
                <a:solidFill>
                  <a:srgbClr val="B3E2EE"/>
                </a:solidFill>
                <a:round/>
                <a:headEnd/>
                <a:tailEnd/>
              </a:ln>
            </p:spPr>
            <p:txBody>
              <a:bodyPr/>
              <a:lstStyle/>
              <a:p>
                <a:endParaRPr lang="en-US"/>
              </a:p>
            </p:txBody>
          </p:sp>
          <p:sp>
            <p:nvSpPr>
              <p:cNvPr id="37505" name="Line 470"/>
              <p:cNvSpPr>
                <a:spLocks noChangeShapeType="1"/>
              </p:cNvSpPr>
              <p:nvPr/>
            </p:nvSpPr>
            <p:spPr bwMode="auto">
              <a:xfrm>
                <a:off x="3245" y="1474"/>
                <a:ext cx="24" cy="0"/>
              </a:xfrm>
              <a:prstGeom prst="line">
                <a:avLst/>
              </a:prstGeom>
              <a:noFill/>
              <a:ln w="12700">
                <a:noFill/>
                <a:round/>
                <a:headEnd/>
                <a:tailEnd/>
              </a:ln>
            </p:spPr>
            <p:txBody>
              <a:bodyPr wrap="none" anchor="ctr"/>
              <a:lstStyle/>
              <a:p>
                <a:endParaRPr lang="en-GB"/>
              </a:p>
            </p:txBody>
          </p:sp>
          <p:sp>
            <p:nvSpPr>
              <p:cNvPr id="37506" name="Line 471"/>
              <p:cNvSpPr>
                <a:spLocks noChangeShapeType="1"/>
              </p:cNvSpPr>
              <p:nvPr/>
            </p:nvSpPr>
            <p:spPr bwMode="auto">
              <a:xfrm flipH="1">
                <a:off x="3221" y="1405"/>
                <a:ext cx="24" cy="1"/>
              </a:xfrm>
              <a:prstGeom prst="line">
                <a:avLst/>
              </a:prstGeom>
              <a:noFill/>
              <a:ln w="12700">
                <a:noFill/>
                <a:round/>
                <a:headEnd/>
                <a:tailEnd/>
              </a:ln>
            </p:spPr>
            <p:txBody>
              <a:bodyPr wrap="none" anchor="ctr"/>
              <a:lstStyle/>
              <a:p>
                <a:endParaRPr lang="en-GB"/>
              </a:p>
            </p:txBody>
          </p:sp>
          <p:sp>
            <p:nvSpPr>
              <p:cNvPr id="37507" name="Freeform 472"/>
              <p:cNvSpPr>
                <a:spLocks/>
              </p:cNvSpPr>
              <p:nvPr/>
            </p:nvSpPr>
            <p:spPr bwMode="auto">
              <a:xfrm>
                <a:off x="3107" y="1492"/>
                <a:ext cx="326" cy="65"/>
              </a:xfrm>
              <a:custGeom>
                <a:avLst/>
                <a:gdLst>
                  <a:gd name="T0" fmla="*/ 161 w 326"/>
                  <a:gd name="T1" fmla="*/ 0 h 65"/>
                  <a:gd name="T2" fmla="*/ 194 w 326"/>
                  <a:gd name="T3" fmla="*/ 1 h 65"/>
                  <a:gd name="T4" fmla="*/ 225 w 326"/>
                  <a:gd name="T5" fmla="*/ 2 h 65"/>
                  <a:gd name="T6" fmla="*/ 253 w 326"/>
                  <a:gd name="T7" fmla="*/ 5 h 65"/>
                  <a:gd name="T8" fmla="*/ 276 w 326"/>
                  <a:gd name="T9" fmla="*/ 9 h 65"/>
                  <a:gd name="T10" fmla="*/ 297 w 326"/>
                  <a:gd name="T11" fmla="*/ 13 h 65"/>
                  <a:gd name="T12" fmla="*/ 312 w 326"/>
                  <a:gd name="T13" fmla="*/ 18 h 65"/>
                  <a:gd name="T14" fmla="*/ 322 w 326"/>
                  <a:gd name="T15" fmla="*/ 24 h 65"/>
                  <a:gd name="T16" fmla="*/ 325 w 326"/>
                  <a:gd name="T17" fmla="*/ 31 h 65"/>
                  <a:gd name="T18" fmla="*/ 322 w 326"/>
                  <a:gd name="T19" fmla="*/ 37 h 65"/>
                  <a:gd name="T20" fmla="*/ 313 w 326"/>
                  <a:gd name="T21" fmla="*/ 43 h 65"/>
                  <a:gd name="T22" fmla="*/ 298 w 326"/>
                  <a:gd name="T23" fmla="*/ 49 h 65"/>
                  <a:gd name="T24" fmla="*/ 279 w 326"/>
                  <a:gd name="T25" fmla="*/ 54 h 65"/>
                  <a:gd name="T26" fmla="*/ 256 w 326"/>
                  <a:gd name="T27" fmla="*/ 58 h 65"/>
                  <a:gd name="T28" fmla="*/ 228 w 326"/>
                  <a:gd name="T29" fmla="*/ 61 h 65"/>
                  <a:gd name="T30" fmla="*/ 198 w 326"/>
                  <a:gd name="T31" fmla="*/ 63 h 65"/>
                  <a:gd name="T32" fmla="*/ 165 w 326"/>
                  <a:gd name="T33" fmla="*/ 64 h 65"/>
                  <a:gd name="T34" fmla="*/ 131 w 326"/>
                  <a:gd name="T35" fmla="*/ 64 h 65"/>
                  <a:gd name="T36" fmla="*/ 102 w 326"/>
                  <a:gd name="T37" fmla="*/ 62 h 65"/>
                  <a:gd name="T38" fmla="*/ 74 w 326"/>
                  <a:gd name="T39" fmla="*/ 59 h 65"/>
                  <a:gd name="T40" fmla="*/ 49 w 326"/>
                  <a:gd name="T41" fmla="*/ 56 h 65"/>
                  <a:gd name="T42" fmla="*/ 30 w 326"/>
                  <a:gd name="T43" fmla="*/ 51 h 65"/>
                  <a:gd name="T44" fmla="*/ 15 w 326"/>
                  <a:gd name="T45" fmla="*/ 46 h 65"/>
                  <a:gd name="T46" fmla="*/ 4 w 326"/>
                  <a:gd name="T47" fmla="*/ 40 h 65"/>
                  <a:gd name="T48" fmla="*/ 0 w 326"/>
                  <a:gd name="T49" fmla="*/ 34 h 65"/>
                  <a:gd name="T50" fmla="*/ 3 w 326"/>
                  <a:gd name="T51" fmla="*/ 27 h 65"/>
                  <a:gd name="T52" fmla="*/ 12 w 326"/>
                  <a:gd name="T53" fmla="*/ 21 h 65"/>
                  <a:gd name="T54" fmla="*/ 27 w 326"/>
                  <a:gd name="T55" fmla="*/ 15 h 65"/>
                  <a:gd name="T56" fmla="*/ 46 w 326"/>
                  <a:gd name="T57" fmla="*/ 10 h 65"/>
                  <a:gd name="T58" fmla="*/ 71 w 326"/>
                  <a:gd name="T59" fmla="*/ 7 h 65"/>
                  <a:gd name="T60" fmla="*/ 98 w 326"/>
                  <a:gd name="T61" fmla="*/ 3 h 65"/>
                  <a:gd name="T62" fmla="*/ 129 w 326"/>
                  <a:gd name="T63" fmla="*/ 1 h 65"/>
                  <a:gd name="T64" fmla="*/ 161 w 326"/>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6"/>
                  <a:gd name="T100" fmla="*/ 0 h 65"/>
                  <a:gd name="T101" fmla="*/ 326 w 326"/>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6" h="65">
                    <a:moveTo>
                      <a:pt x="161" y="0"/>
                    </a:moveTo>
                    <a:lnTo>
                      <a:pt x="194" y="1"/>
                    </a:lnTo>
                    <a:lnTo>
                      <a:pt x="225" y="2"/>
                    </a:lnTo>
                    <a:lnTo>
                      <a:pt x="253" y="5"/>
                    </a:lnTo>
                    <a:lnTo>
                      <a:pt x="276" y="9"/>
                    </a:lnTo>
                    <a:lnTo>
                      <a:pt x="297" y="13"/>
                    </a:lnTo>
                    <a:lnTo>
                      <a:pt x="312" y="18"/>
                    </a:lnTo>
                    <a:lnTo>
                      <a:pt x="322" y="24"/>
                    </a:lnTo>
                    <a:lnTo>
                      <a:pt x="325" y="31"/>
                    </a:lnTo>
                    <a:lnTo>
                      <a:pt x="322" y="37"/>
                    </a:lnTo>
                    <a:lnTo>
                      <a:pt x="313" y="43"/>
                    </a:lnTo>
                    <a:lnTo>
                      <a:pt x="298" y="49"/>
                    </a:lnTo>
                    <a:lnTo>
                      <a:pt x="279" y="54"/>
                    </a:lnTo>
                    <a:lnTo>
                      <a:pt x="256" y="58"/>
                    </a:lnTo>
                    <a:lnTo>
                      <a:pt x="228" y="61"/>
                    </a:lnTo>
                    <a:lnTo>
                      <a:pt x="198" y="63"/>
                    </a:lnTo>
                    <a:lnTo>
                      <a:pt x="165" y="64"/>
                    </a:lnTo>
                    <a:lnTo>
                      <a:pt x="131" y="64"/>
                    </a:lnTo>
                    <a:lnTo>
                      <a:pt x="102" y="62"/>
                    </a:lnTo>
                    <a:lnTo>
                      <a:pt x="74" y="59"/>
                    </a:lnTo>
                    <a:lnTo>
                      <a:pt x="49" y="56"/>
                    </a:lnTo>
                    <a:lnTo>
                      <a:pt x="30" y="51"/>
                    </a:lnTo>
                    <a:lnTo>
                      <a:pt x="15" y="46"/>
                    </a:lnTo>
                    <a:lnTo>
                      <a:pt x="4" y="40"/>
                    </a:lnTo>
                    <a:lnTo>
                      <a:pt x="0" y="34"/>
                    </a:lnTo>
                    <a:lnTo>
                      <a:pt x="3" y="27"/>
                    </a:lnTo>
                    <a:lnTo>
                      <a:pt x="12" y="21"/>
                    </a:lnTo>
                    <a:lnTo>
                      <a:pt x="27" y="15"/>
                    </a:lnTo>
                    <a:lnTo>
                      <a:pt x="46" y="10"/>
                    </a:lnTo>
                    <a:lnTo>
                      <a:pt x="71" y="7"/>
                    </a:lnTo>
                    <a:lnTo>
                      <a:pt x="98" y="3"/>
                    </a:lnTo>
                    <a:lnTo>
                      <a:pt x="129" y="1"/>
                    </a:lnTo>
                    <a:lnTo>
                      <a:pt x="161" y="0"/>
                    </a:lnTo>
                  </a:path>
                </a:pathLst>
              </a:custGeom>
              <a:solidFill>
                <a:srgbClr val="CCECF4"/>
              </a:solidFill>
              <a:ln w="12700" cap="rnd">
                <a:noFill/>
                <a:round/>
                <a:headEnd/>
                <a:tailEnd/>
              </a:ln>
            </p:spPr>
            <p:txBody>
              <a:bodyPr/>
              <a:lstStyle/>
              <a:p>
                <a:endParaRPr lang="en-US"/>
              </a:p>
            </p:txBody>
          </p:sp>
          <p:sp>
            <p:nvSpPr>
              <p:cNvPr id="37508" name="Freeform 473"/>
              <p:cNvSpPr>
                <a:spLocks/>
              </p:cNvSpPr>
              <p:nvPr/>
            </p:nvSpPr>
            <p:spPr bwMode="auto">
              <a:xfrm>
                <a:off x="3836" y="1369"/>
                <a:ext cx="25" cy="57"/>
              </a:xfrm>
              <a:custGeom>
                <a:avLst/>
                <a:gdLst>
                  <a:gd name="T0" fmla="*/ 0 w 25"/>
                  <a:gd name="T1" fmla="*/ 0 h 57"/>
                  <a:gd name="T2" fmla="*/ 2 w 25"/>
                  <a:gd name="T3" fmla="*/ 2 h 57"/>
                  <a:gd name="T4" fmla="*/ 6 w 25"/>
                  <a:gd name="T5" fmla="*/ 7 h 57"/>
                  <a:gd name="T6" fmla="*/ 13 w 25"/>
                  <a:gd name="T7" fmla="*/ 14 h 57"/>
                  <a:gd name="T8" fmla="*/ 19 w 25"/>
                  <a:gd name="T9" fmla="*/ 22 h 57"/>
                  <a:gd name="T10" fmla="*/ 24 w 25"/>
                  <a:gd name="T11" fmla="*/ 31 h 57"/>
                  <a:gd name="T12" fmla="*/ 24 w 25"/>
                  <a:gd name="T13" fmla="*/ 41 h 57"/>
                  <a:gd name="T14" fmla="*/ 21 w 25"/>
                  <a:gd name="T15" fmla="*/ 49 h 57"/>
                  <a:gd name="T16" fmla="*/ 11 w 25"/>
                  <a:gd name="T17" fmla="*/ 5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57"/>
                  <a:gd name="T29" fmla="*/ 25 w 25"/>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57">
                    <a:moveTo>
                      <a:pt x="0" y="0"/>
                    </a:moveTo>
                    <a:lnTo>
                      <a:pt x="2" y="2"/>
                    </a:lnTo>
                    <a:lnTo>
                      <a:pt x="6" y="7"/>
                    </a:lnTo>
                    <a:lnTo>
                      <a:pt x="13" y="14"/>
                    </a:lnTo>
                    <a:lnTo>
                      <a:pt x="19" y="22"/>
                    </a:lnTo>
                    <a:lnTo>
                      <a:pt x="24" y="31"/>
                    </a:lnTo>
                    <a:lnTo>
                      <a:pt x="24" y="41"/>
                    </a:lnTo>
                    <a:lnTo>
                      <a:pt x="21" y="49"/>
                    </a:lnTo>
                    <a:lnTo>
                      <a:pt x="11" y="56"/>
                    </a:lnTo>
                  </a:path>
                </a:pathLst>
              </a:custGeom>
              <a:noFill/>
              <a:ln w="25400" cap="rnd">
                <a:solidFill>
                  <a:srgbClr val="B3E2EE"/>
                </a:solidFill>
                <a:round/>
                <a:headEnd/>
                <a:tailEnd/>
              </a:ln>
            </p:spPr>
            <p:txBody>
              <a:bodyPr/>
              <a:lstStyle/>
              <a:p>
                <a:endParaRPr lang="en-US"/>
              </a:p>
            </p:txBody>
          </p:sp>
          <p:sp>
            <p:nvSpPr>
              <p:cNvPr id="37509" name="Line 474"/>
              <p:cNvSpPr>
                <a:spLocks noChangeShapeType="1"/>
              </p:cNvSpPr>
              <p:nvPr/>
            </p:nvSpPr>
            <p:spPr bwMode="auto">
              <a:xfrm flipH="1">
                <a:off x="3826" y="1369"/>
                <a:ext cx="22" cy="2"/>
              </a:xfrm>
              <a:prstGeom prst="line">
                <a:avLst/>
              </a:prstGeom>
              <a:noFill/>
              <a:ln w="12700">
                <a:noFill/>
                <a:round/>
                <a:headEnd/>
                <a:tailEnd/>
              </a:ln>
            </p:spPr>
            <p:txBody>
              <a:bodyPr wrap="none" anchor="ctr"/>
              <a:lstStyle/>
              <a:p>
                <a:endParaRPr lang="en-GB"/>
              </a:p>
            </p:txBody>
          </p:sp>
          <p:sp>
            <p:nvSpPr>
              <p:cNvPr id="37510" name="Line 475"/>
              <p:cNvSpPr>
                <a:spLocks noChangeShapeType="1"/>
              </p:cNvSpPr>
              <p:nvPr/>
            </p:nvSpPr>
            <p:spPr bwMode="auto">
              <a:xfrm>
                <a:off x="3833" y="1424"/>
                <a:ext cx="27" cy="5"/>
              </a:xfrm>
              <a:prstGeom prst="line">
                <a:avLst/>
              </a:prstGeom>
              <a:noFill/>
              <a:ln w="12700">
                <a:noFill/>
                <a:round/>
                <a:headEnd/>
                <a:tailEnd/>
              </a:ln>
            </p:spPr>
            <p:txBody>
              <a:bodyPr wrap="none" anchor="ctr"/>
              <a:lstStyle/>
              <a:p>
                <a:endParaRPr lang="en-GB"/>
              </a:p>
            </p:txBody>
          </p:sp>
          <p:sp>
            <p:nvSpPr>
              <p:cNvPr id="37511" name="Freeform 476"/>
              <p:cNvSpPr>
                <a:spLocks/>
              </p:cNvSpPr>
              <p:nvPr/>
            </p:nvSpPr>
            <p:spPr bwMode="auto">
              <a:xfrm>
                <a:off x="3796" y="1425"/>
                <a:ext cx="51" cy="54"/>
              </a:xfrm>
              <a:custGeom>
                <a:avLst/>
                <a:gdLst>
                  <a:gd name="T0" fmla="*/ 50 w 51"/>
                  <a:gd name="T1" fmla="*/ 0 h 54"/>
                  <a:gd name="T2" fmla="*/ 38 w 51"/>
                  <a:gd name="T3" fmla="*/ 7 h 54"/>
                  <a:gd name="T4" fmla="*/ 28 w 51"/>
                  <a:gd name="T5" fmla="*/ 15 h 54"/>
                  <a:gd name="T6" fmla="*/ 19 w 51"/>
                  <a:gd name="T7" fmla="*/ 24 h 54"/>
                  <a:gd name="T8" fmla="*/ 12 w 51"/>
                  <a:gd name="T9" fmla="*/ 33 h 54"/>
                  <a:gd name="T10" fmla="*/ 6 w 51"/>
                  <a:gd name="T11" fmla="*/ 40 h 54"/>
                  <a:gd name="T12" fmla="*/ 1 w 51"/>
                  <a:gd name="T13" fmla="*/ 47 h 54"/>
                  <a:gd name="T14" fmla="*/ 0 w 51"/>
                  <a:gd name="T15" fmla="*/ 51 h 54"/>
                  <a:gd name="T16" fmla="*/ 0 w 51"/>
                  <a:gd name="T17" fmla="*/ 53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4"/>
                  <a:gd name="T29" fmla="*/ 51 w 51"/>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4">
                    <a:moveTo>
                      <a:pt x="50" y="0"/>
                    </a:moveTo>
                    <a:lnTo>
                      <a:pt x="38" y="7"/>
                    </a:lnTo>
                    <a:lnTo>
                      <a:pt x="28" y="15"/>
                    </a:lnTo>
                    <a:lnTo>
                      <a:pt x="19" y="24"/>
                    </a:lnTo>
                    <a:lnTo>
                      <a:pt x="12" y="33"/>
                    </a:lnTo>
                    <a:lnTo>
                      <a:pt x="6" y="40"/>
                    </a:lnTo>
                    <a:lnTo>
                      <a:pt x="1" y="47"/>
                    </a:lnTo>
                    <a:lnTo>
                      <a:pt x="0" y="51"/>
                    </a:lnTo>
                    <a:lnTo>
                      <a:pt x="0" y="53"/>
                    </a:lnTo>
                  </a:path>
                </a:pathLst>
              </a:custGeom>
              <a:noFill/>
              <a:ln w="25400" cap="rnd">
                <a:solidFill>
                  <a:srgbClr val="B3E2EE"/>
                </a:solidFill>
                <a:round/>
                <a:headEnd/>
                <a:tailEnd/>
              </a:ln>
            </p:spPr>
            <p:txBody>
              <a:bodyPr/>
              <a:lstStyle/>
              <a:p>
                <a:endParaRPr lang="en-US"/>
              </a:p>
            </p:txBody>
          </p:sp>
          <p:sp>
            <p:nvSpPr>
              <p:cNvPr id="37512" name="Line 477"/>
              <p:cNvSpPr>
                <a:spLocks noChangeShapeType="1"/>
              </p:cNvSpPr>
              <p:nvPr/>
            </p:nvSpPr>
            <p:spPr bwMode="auto">
              <a:xfrm flipH="1" flipV="1">
                <a:off x="3836" y="1423"/>
                <a:ext cx="20" cy="7"/>
              </a:xfrm>
              <a:prstGeom prst="line">
                <a:avLst/>
              </a:prstGeom>
              <a:noFill/>
              <a:ln w="12700">
                <a:noFill/>
                <a:round/>
                <a:headEnd/>
                <a:tailEnd/>
              </a:ln>
            </p:spPr>
            <p:txBody>
              <a:bodyPr wrap="none" anchor="ctr"/>
              <a:lstStyle/>
              <a:p>
                <a:endParaRPr lang="en-GB"/>
              </a:p>
            </p:txBody>
          </p:sp>
          <p:sp>
            <p:nvSpPr>
              <p:cNvPr id="37513" name="Line 478"/>
              <p:cNvSpPr>
                <a:spLocks noChangeShapeType="1"/>
              </p:cNvSpPr>
              <p:nvPr/>
            </p:nvSpPr>
            <p:spPr bwMode="auto">
              <a:xfrm>
                <a:off x="3781" y="1477"/>
                <a:ext cx="25" cy="1"/>
              </a:xfrm>
              <a:prstGeom prst="line">
                <a:avLst/>
              </a:prstGeom>
              <a:noFill/>
              <a:ln w="12700">
                <a:noFill/>
                <a:round/>
                <a:headEnd/>
                <a:tailEnd/>
              </a:ln>
            </p:spPr>
            <p:txBody>
              <a:bodyPr wrap="none" anchor="ctr"/>
              <a:lstStyle/>
              <a:p>
                <a:endParaRPr lang="en-GB"/>
              </a:p>
            </p:txBody>
          </p:sp>
          <p:sp>
            <p:nvSpPr>
              <p:cNvPr id="37514" name="Freeform 479"/>
              <p:cNvSpPr>
                <a:spLocks/>
              </p:cNvSpPr>
              <p:nvPr/>
            </p:nvSpPr>
            <p:spPr bwMode="auto">
              <a:xfrm>
                <a:off x="3903" y="1374"/>
                <a:ext cx="22" cy="30"/>
              </a:xfrm>
              <a:custGeom>
                <a:avLst/>
                <a:gdLst>
                  <a:gd name="T0" fmla="*/ 21 w 22"/>
                  <a:gd name="T1" fmla="*/ 0 h 30"/>
                  <a:gd name="T2" fmla="*/ 20 w 22"/>
                  <a:gd name="T3" fmla="*/ 3 h 30"/>
                  <a:gd name="T4" fmla="*/ 17 w 22"/>
                  <a:gd name="T5" fmla="*/ 5 h 30"/>
                  <a:gd name="T6" fmla="*/ 14 w 22"/>
                  <a:gd name="T7" fmla="*/ 8 h 30"/>
                  <a:gd name="T8" fmla="*/ 11 w 22"/>
                  <a:gd name="T9" fmla="*/ 10 h 30"/>
                  <a:gd name="T10" fmla="*/ 6 w 22"/>
                  <a:gd name="T11" fmla="*/ 13 h 30"/>
                  <a:gd name="T12" fmla="*/ 5 w 22"/>
                  <a:gd name="T13" fmla="*/ 17 h 30"/>
                  <a:gd name="T14" fmla="*/ 2 w 22"/>
                  <a:gd name="T15" fmla="*/ 22 h 30"/>
                  <a:gd name="T16" fmla="*/ 0 w 22"/>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0"/>
                  <a:gd name="T29" fmla="*/ 22 w 2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0">
                    <a:moveTo>
                      <a:pt x="21" y="0"/>
                    </a:moveTo>
                    <a:lnTo>
                      <a:pt x="20" y="3"/>
                    </a:lnTo>
                    <a:lnTo>
                      <a:pt x="17" y="5"/>
                    </a:lnTo>
                    <a:lnTo>
                      <a:pt x="14" y="8"/>
                    </a:lnTo>
                    <a:lnTo>
                      <a:pt x="11" y="10"/>
                    </a:lnTo>
                    <a:lnTo>
                      <a:pt x="6" y="13"/>
                    </a:lnTo>
                    <a:lnTo>
                      <a:pt x="5" y="17"/>
                    </a:lnTo>
                    <a:lnTo>
                      <a:pt x="2" y="22"/>
                    </a:lnTo>
                    <a:lnTo>
                      <a:pt x="0" y="29"/>
                    </a:lnTo>
                  </a:path>
                </a:pathLst>
              </a:custGeom>
              <a:noFill/>
              <a:ln w="25400" cap="rnd">
                <a:solidFill>
                  <a:srgbClr val="B3E2EE"/>
                </a:solidFill>
                <a:round/>
                <a:headEnd/>
                <a:tailEnd/>
              </a:ln>
            </p:spPr>
            <p:txBody>
              <a:bodyPr/>
              <a:lstStyle/>
              <a:p>
                <a:endParaRPr lang="en-US"/>
              </a:p>
            </p:txBody>
          </p:sp>
          <p:sp>
            <p:nvSpPr>
              <p:cNvPr id="37515" name="Line 480"/>
              <p:cNvSpPr>
                <a:spLocks noChangeShapeType="1"/>
              </p:cNvSpPr>
              <p:nvPr/>
            </p:nvSpPr>
            <p:spPr bwMode="auto">
              <a:xfrm flipH="1" flipV="1">
                <a:off x="3910" y="1373"/>
                <a:ext cx="25" cy="3"/>
              </a:xfrm>
              <a:prstGeom prst="line">
                <a:avLst/>
              </a:prstGeom>
              <a:noFill/>
              <a:ln w="12700">
                <a:noFill/>
                <a:round/>
                <a:headEnd/>
                <a:tailEnd/>
              </a:ln>
            </p:spPr>
            <p:txBody>
              <a:bodyPr wrap="none" anchor="ctr"/>
              <a:lstStyle/>
              <a:p>
                <a:endParaRPr lang="en-GB"/>
              </a:p>
            </p:txBody>
          </p:sp>
          <p:sp>
            <p:nvSpPr>
              <p:cNvPr id="37516" name="Line 481"/>
              <p:cNvSpPr>
                <a:spLocks noChangeShapeType="1"/>
              </p:cNvSpPr>
              <p:nvPr/>
            </p:nvSpPr>
            <p:spPr bwMode="auto">
              <a:xfrm>
                <a:off x="3891" y="1403"/>
                <a:ext cx="25" cy="1"/>
              </a:xfrm>
              <a:prstGeom prst="line">
                <a:avLst/>
              </a:prstGeom>
              <a:noFill/>
              <a:ln w="12700">
                <a:noFill/>
                <a:round/>
                <a:headEnd/>
                <a:tailEnd/>
              </a:ln>
            </p:spPr>
            <p:txBody>
              <a:bodyPr wrap="none" anchor="ctr"/>
              <a:lstStyle/>
              <a:p>
                <a:endParaRPr lang="en-GB"/>
              </a:p>
            </p:txBody>
          </p:sp>
          <p:sp>
            <p:nvSpPr>
              <p:cNvPr id="37517" name="Freeform 482"/>
              <p:cNvSpPr>
                <a:spLocks/>
              </p:cNvSpPr>
              <p:nvPr/>
            </p:nvSpPr>
            <p:spPr bwMode="auto">
              <a:xfrm>
                <a:off x="3887" y="1403"/>
                <a:ext cx="17" cy="68"/>
              </a:xfrm>
              <a:custGeom>
                <a:avLst/>
                <a:gdLst>
                  <a:gd name="T0" fmla="*/ 16 w 17"/>
                  <a:gd name="T1" fmla="*/ 0 h 68"/>
                  <a:gd name="T2" fmla="*/ 14 w 17"/>
                  <a:gd name="T3" fmla="*/ 8 h 68"/>
                  <a:gd name="T4" fmla="*/ 13 w 17"/>
                  <a:gd name="T5" fmla="*/ 16 h 68"/>
                  <a:gd name="T6" fmla="*/ 11 w 17"/>
                  <a:gd name="T7" fmla="*/ 25 h 68"/>
                  <a:gd name="T8" fmla="*/ 8 w 17"/>
                  <a:gd name="T9" fmla="*/ 34 h 68"/>
                  <a:gd name="T10" fmla="*/ 6 w 17"/>
                  <a:gd name="T11" fmla="*/ 44 h 68"/>
                  <a:gd name="T12" fmla="*/ 3 w 17"/>
                  <a:gd name="T13" fmla="*/ 52 h 68"/>
                  <a:gd name="T14" fmla="*/ 2 w 17"/>
                  <a:gd name="T15" fmla="*/ 60 h 68"/>
                  <a:gd name="T16" fmla="*/ 0 w 17"/>
                  <a:gd name="T17" fmla="*/ 6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68"/>
                  <a:gd name="T29" fmla="*/ 17 w 17"/>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68">
                    <a:moveTo>
                      <a:pt x="16" y="0"/>
                    </a:moveTo>
                    <a:lnTo>
                      <a:pt x="14" y="8"/>
                    </a:lnTo>
                    <a:lnTo>
                      <a:pt x="13" y="16"/>
                    </a:lnTo>
                    <a:lnTo>
                      <a:pt x="11" y="25"/>
                    </a:lnTo>
                    <a:lnTo>
                      <a:pt x="8" y="34"/>
                    </a:lnTo>
                    <a:lnTo>
                      <a:pt x="6" y="44"/>
                    </a:lnTo>
                    <a:lnTo>
                      <a:pt x="3" y="52"/>
                    </a:lnTo>
                    <a:lnTo>
                      <a:pt x="2" y="60"/>
                    </a:lnTo>
                    <a:lnTo>
                      <a:pt x="0" y="67"/>
                    </a:lnTo>
                  </a:path>
                </a:pathLst>
              </a:custGeom>
              <a:noFill/>
              <a:ln w="25400" cap="rnd">
                <a:solidFill>
                  <a:srgbClr val="B3E2EE"/>
                </a:solidFill>
                <a:round/>
                <a:headEnd/>
                <a:tailEnd/>
              </a:ln>
            </p:spPr>
            <p:txBody>
              <a:bodyPr/>
              <a:lstStyle/>
              <a:p>
                <a:endParaRPr lang="en-US"/>
              </a:p>
            </p:txBody>
          </p:sp>
          <p:sp>
            <p:nvSpPr>
              <p:cNvPr id="37518" name="Line 483"/>
              <p:cNvSpPr>
                <a:spLocks noChangeShapeType="1"/>
              </p:cNvSpPr>
              <p:nvPr/>
            </p:nvSpPr>
            <p:spPr bwMode="auto">
              <a:xfrm flipH="1" flipV="1">
                <a:off x="3891" y="1403"/>
                <a:ext cx="25" cy="1"/>
              </a:xfrm>
              <a:prstGeom prst="line">
                <a:avLst/>
              </a:prstGeom>
              <a:noFill/>
              <a:ln w="12700">
                <a:noFill/>
                <a:round/>
                <a:headEnd/>
                <a:tailEnd/>
              </a:ln>
            </p:spPr>
            <p:txBody>
              <a:bodyPr wrap="none" anchor="ctr"/>
              <a:lstStyle/>
              <a:p>
                <a:endParaRPr lang="en-GB"/>
              </a:p>
            </p:txBody>
          </p:sp>
          <p:sp>
            <p:nvSpPr>
              <p:cNvPr id="37519" name="Line 484"/>
              <p:cNvSpPr>
                <a:spLocks noChangeShapeType="1"/>
              </p:cNvSpPr>
              <p:nvPr/>
            </p:nvSpPr>
            <p:spPr bwMode="auto">
              <a:xfrm>
                <a:off x="3874" y="1470"/>
                <a:ext cx="25" cy="2"/>
              </a:xfrm>
              <a:prstGeom prst="line">
                <a:avLst/>
              </a:prstGeom>
              <a:noFill/>
              <a:ln w="12700">
                <a:noFill/>
                <a:round/>
                <a:headEnd/>
                <a:tailEnd/>
              </a:ln>
            </p:spPr>
            <p:txBody>
              <a:bodyPr wrap="none" anchor="ctr"/>
              <a:lstStyle/>
              <a:p>
                <a:endParaRPr lang="en-GB"/>
              </a:p>
            </p:txBody>
          </p:sp>
          <p:sp>
            <p:nvSpPr>
              <p:cNvPr id="37520" name="Freeform 485"/>
              <p:cNvSpPr>
                <a:spLocks/>
              </p:cNvSpPr>
              <p:nvPr/>
            </p:nvSpPr>
            <p:spPr bwMode="auto">
              <a:xfrm>
                <a:off x="3747" y="1317"/>
                <a:ext cx="324" cy="65"/>
              </a:xfrm>
              <a:custGeom>
                <a:avLst/>
                <a:gdLst>
                  <a:gd name="T0" fmla="*/ 164 w 324"/>
                  <a:gd name="T1" fmla="*/ 64 h 65"/>
                  <a:gd name="T2" fmla="*/ 197 w 324"/>
                  <a:gd name="T3" fmla="*/ 63 h 65"/>
                  <a:gd name="T4" fmla="*/ 226 w 324"/>
                  <a:gd name="T5" fmla="*/ 61 h 65"/>
                  <a:gd name="T6" fmla="*/ 254 w 324"/>
                  <a:gd name="T7" fmla="*/ 57 h 65"/>
                  <a:gd name="T8" fmla="*/ 277 w 324"/>
                  <a:gd name="T9" fmla="*/ 54 h 65"/>
                  <a:gd name="T10" fmla="*/ 297 w 324"/>
                  <a:gd name="T11" fmla="*/ 49 h 65"/>
                  <a:gd name="T12" fmla="*/ 311 w 324"/>
                  <a:gd name="T13" fmla="*/ 43 h 65"/>
                  <a:gd name="T14" fmla="*/ 320 w 324"/>
                  <a:gd name="T15" fmla="*/ 37 h 65"/>
                  <a:gd name="T16" fmla="*/ 323 w 324"/>
                  <a:gd name="T17" fmla="*/ 31 h 65"/>
                  <a:gd name="T18" fmla="*/ 320 w 324"/>
                  <a:gd name="T19" fmla="*/ 24 h 65"/>
                  <a:gd name="T20" fmla="*/ 310 w 324"/>
                  <a:gd name="T21" fmla="*/ 18 h 65"/>
                  <a:gd name="T22" fmla="*/ 295 w 324"/>
                  <a:gd name="T23" fmla="*/ 13 h 65"/>
                  <a:gd name="T24" fmla="*/ 275 w 324"/>
                  <a:gd name="T25" fmla="*/ 9 h 65"/>
                  <a:gd name="T26" fmla="*/ 251 w 324"/>
                  <a:gd name="T27" fmla="*/ 5 h 65"/>
                  <a:gd name="T28" fmla="*/ 223 w 324"/>
                  <a:gd name="T29" fmla="*/ 2 h 65"/>
                  <a:gd name="T30" fmla="*/ 192 w 324"/>
                  <a:gd name="T31" fmla="*/ 1 h 65"/>
                  <a:gd name="T32" fmla="*/ 160 w 324"/>
                  <a:gd name="T33" fmla="*/ 0 h 65"/>
                  <a:gd name="T34" fmla="*/ 128 w 324"/>
                  <a:gd name="T35" fmla="*/ 1 h 65"/>
                  <a:gd name="T36" fmla="*/ 97 w 324"/>
                  <a:gd name="T37" fmla="*/ 3 h 65"/>
                  <a:gd name="T38" fmla="*/ 70 w 324"/>
                  <a:gd name="T39" fmla="*/ 7 h 65"/>
                  <a:gd name="T40" fmla="*/ 47 w 324"/>
                  <a:gd name="T41" fmla="*/ 10 h 65"/>
                  <a:gd name="T42" fmla="*/ 26 w 324"/>
                  <a:gd name="T43" fmla="*/ 15 h 65"/>
                  <a:gd name="T44" fmla="*/ 12 w 324"/>
                  <a:gd name="T45" fmla="*/ 21 h 65"/>
                  <a:gd name="T46" fmla="*/ 3 w 324"/>
                  <a:gd name="T47" fmla="*/ 27 h 65"/>
                  <a:gd name="T48" fmla="*/ 0 w 324"/>
                  <a:gd name="T49" fmla="*/ 34 h 65"/>
                  <a:gd name="T50" fmla="*/ 4 w 324"/>
                  <a:gd name="T51" fmla="*/ 40 h 65"/>
                  <a:gd name="T52" fmla="*/ 13 w 324"/>
                  <a:gd name="T53" fmla="*/ 46 h 65"/>
                  <a:gd name="T54" fmla="*/ 29 w 324"/>
                  <a:gd name="T55" fmla="*/ 51 h 65"/>
                  <a:gd name="T56" fmla="*/ 50 w 324"/>
                  <a:gd name="T57" fmla="*/ 56 h 65"/>
                  <a:gd name="T58" fmla="*/ 73 w 324"/>
                  <a:gd name="T59" fmla="*/ 59 h 65"/>
                  <a:gd name="T60" fmla="*/ 101 w 324"/>
                  <a:gd name="T61" fmla="*/ 62 h 65"/>
                  <a:gd name="T62" fmla="*/ 131 w 324"/>
                  <a:gd name="T63" fmla="*/ 63 h 65"/>
                  <a:gd name="T64" fmla="*/ 164 w 324"/>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4"/>
                  <a:gd name="T100" fmla="*/ 0 h 65"/>
                  <a:gd name="T101" fmla="*/ 324 w 32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4" h="65">
                    <a:moveTo>
                      <a:pt x="164" y="64"/>
                    </a:moveTo>
                    <a:lnTo>
                      <a:pt x="197" y="63"/>
                    </a:lnTo>
                    <a:lnTo>
                      <a:pt x="226" y="61"/>
                    </a:lnTo>
                    <a:lnTo>
                      <a:pt x="254" y="57"/>
                    </a:lnTo>
                    <a:lnTo>
                      <a:pt x="277" y="54"/>
                    </a:lnTo>
                    <a:lnTo>
                      <a:pt x="297" y="49"/>
                    </a:lnTo>
                    <a:lnTo>
                      <a:pt x="311" y="43"/>
                    </a:lnTo>
                    <a:lnTo>
                      <a:pt x="320" y="37"/>
                    </a:lnTo>
                    <a:lnTo>
                      <a:pt x="323" y="31"/>
                    </a:lnTo>
                    <a:lnTo>
                      <a:pt x="320" y="24"/>
                    </a:lnTo>
                    <a:lnTo>
                      <a:pt x="310" y="18"/>
                    </a:lnTo>
                    <a:lnTo>
                      <a:pt x="295" y="13"/>
                    </a:lnTo>
                    <a:lnTo>
                      <a:pt x="275" y="9"/>
                    </a:lnTo>
                    <a:lnTo>
                      <a:pt x="251" y="5"/>
                    </a:lnTo>
                    <a:lnTo>
                      <a:pt x="223" y="2"/>
                    </a:lnTo>
                    <a:lnTo>
                      <a:pt x="192" y="1"/>
                    </a:lnTo>
                    <a:lnTo>
                      <a:pt x="160" y="0"/>
                    </a:lnTo>
                    <a:lnTo>
                      <a:pt x="128" y="1"/>
                    </a:lnTo>
                    <a:lnTo>
                      <a:pt x="97" y="3"/>
                    </a:lnTo>
                    <a:lnTo>
                      <a:pt x="70" y="7"/>
                    </a:lnTo>
                    <a:lnTo>
                      <a:pt x="47" y="10"/>
                    </a:lnTo>
                    <a:lnTo>
                      <a:pt x="26" y="15"/>
                    </a:lnTo>
                    <a:lnTo>
                      <a:pt x="12" y="21"/>
                    </a:lnTo>
                    <a:lnTo>
                      <a:pt x="3" y="27"/>
                    </a:lnTo>
                    <a:lnTo>
                      <a:pt x="0" y="34"/>
                    </a:lnTo>
                    <a:lnTo>
                      <a:pt x="4" y="40"/>
                    </a:lnTo>
                    <a:lnTo>
                      <a:pt x="13" y="46"/>
                    </a:lnTo>
                    <a:lnTo>
                      <a:pt x="29" y="51"/>
                    </a:lnTo>
                    <a:lnTo>
                      <a:pt x="50" y="56"/>
                    </a:lnTo>
                    <a:lnTo>
                      <a:pt x="73" y="59"/>
                    </a:lnTo>
                    <a:lnTo>
                      <a:pt x="101" y="62"/>
                    </a:lnTo>
                    <a:lnTo>
                      <a:pt x="131" y="63"/>
                    </a:lnTo>
                    <a:lnTo>
                      <a:pt x="164" y="64"/>
                    </a:lnTo>
                  </a:path>
                </a:pathLst>
              </a:custGeom>
              <a:solidFill>
                <a:srgbClr val="CCECF4"/>
              </a:solidFill>
              <a:ln w="12700" cap="rnd">
                <a:noFill/>
                <a:round/>
                <a:headEnd/>
                <a:tailEnd/>
              </a:ln>
            </p:spPr>
            <p:txBody>
              <a:bodyPr/>
              <a:lstStyle/>
              <a:p>
                <a:endParaRPr lang="en-US"/>
              </a:p>
            </p:txBody>
          </p:sp>
          <p:sp>
            <p:nvSpPr>
              <p:cNvPr id="37521" name="Freeform 486"/>
              <p:cNvSpPr>
                <a:spLocks/>
              </p:cNvSpPr>
              <p:nvPr/>
            </p:nvSpPr>
            <p:spPr bwMode="auto">
              <a:xfrm>
                <a:off x="3630" y="1369"/>
                <a:ext cx="26" cy="56"/>
              </a:xfrm>
              <a:custGeom>
                <a:avLst/>
                <a:gdLst>
                  <a:gd name="T0" fmla="*/ 0 w 26"/>
                  <a:gd name="T1" fmla="*/ 0 h 56"/>
                  <a:gd name="T2" fmla="*/ 2 w 26"/>
                  <a:gd name="T3" fmla="*/ 2 h 56"/>
                  <a:gd name="T4" fmla="*/ 7 w 26"/>
                  <a:gd name="T5" fmla="*/ 6 h 56"/>
                  <a:gd name="T6" fmla="*/ 13 w 26"/>
                  <a:gd name="T7" fmla="*/ 13 h 56"/>
                  <a:gd name="T8" fmla="*/ 20 w 26"/>
                  <a:gd name="T9" fmla="*/ 21 h 56"/>
                  <a:gd name="T10" fmla="*/ 23 w 26"/>
                  <a:gd name="T11" fmla="*/ 30 h 56"/>
                  <a:gd name="T12" fmla="*/ 25 w 26"/>
                  <a:gd name="T13" fmla="*/ 40 h 56"/>
                  <a:gd name="T14" fmla="*/ 20 w 26"/>
                  <a:gd name="T15" fmla="*/ 48 h 56"/>
                  <a:gd name="T16" fmla="*/ 10 w 26"/>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6"/>
                  <a:gd name="T29" fmla="*/ 26 w 2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6">
                    <a:moveTo>
                      <a:pt x="0" y="0"/>
                    </a:moveTo>
                    <a:lnTo>
                      <a:pt x="2" y="2"/>
                    </a:lnTo>
                    <a:lnTo>
                      <a:pt x="7" y="6"/>
                    </a:lnTo>
                    <a:lnTo>
                      <a:pt x="13" y="13"/>
                    </a:lnTo>
                    <a:lnTo>
                      <a:pt x="20" y="21"/>
                    </a:lnTo>
                    <a:lnTo>
                      <a:pt x="23" y="30"/>
                    </a:lnTo>
                    <a:lnTo>
                      <a:pt x="25" y="40"/>
                    </a:lnTo>
                    <a:lnTo>
                      <a:pt x="20" y="48"/>
                    </a:lnTo>
                    <a:lnTo>
                      <a:pt x="10" y="55"/>
                    </a:lnTo>
                  </a:path>
                </a:pathLst>
              </a:custGeom>
              <a:noFill/>
              <a:ln w="25400" cap="rnd">
                <a:solidFill>
                  <a:srgbClr val="B3E2EE"/>
                </a:solidFill>
                <a:round/>
                <a:headEnd/>
                <a:tailEnd/>
              </a:ln>
            </p:spPr>
            <p:txBody>
              <a:bodyPr/>
              <a:lstStyle/>
              <a:p>
                <a:endParaRPr lang="en-US"/>
              </a:p>
            </p:txBody>
          </p:sp>
          <p:sp>
            <p:nvSpPr>
              <p:cNvPr id="37522" name="Line 487"/>
              <p:cNvSpPr>
                <a:spLocks noChangeShapeType="1"/>
              </p:cNvSpPr>
              <p:nvPr/>
            </p:nvSpPr>
            <p:spPr bwMode="auto">
              <a:xfrm flipH="1">
                <a:off x="3620" y="1366"/>
                <a:ext cx="21" cy="3"/>
              </a:xfrm>
              <a:prstGeom prst="line">
                <a:avLst/>
              </a:prstGeom>
              <a:noFill/>
              <a:ln w="12700">
                <a:noFill/>
                <a:round/>
                <a:headEnd/>
                <a:tailEnd/>
              </a:ln>
            </p:spPr>
            <p:txBody>
              <a:bodyPr wrap="none" anchor="ctr"/>
              <a:lstStyle/>
              <a:p>
                <a:endParaRPr lang="en-GB"/>
              </a:p>
            </p:txBody>
          </p:sp>
          <p:sp>
            <p:nvSpPr>
              <p:cNvPr id="37523" name="Line 488"/>
              <p:cNvSpPr>
                <a:spLocks noChangeShapeType="1"/>
              </p:cNvSpPr>
              <p:nvPr/>
            </p:nvSpPr>
            <p:spPr bwMode="auto">
              <a:xfrm>
                <a:off x="3629" y="1421"/>
                <a:ext cx="20" cy="4"/>
              </a:xfrm>
              <a:prstGeom prst="line">
                <a:avLst/>
              </a:prstGeom>
              <a:noFill/>
              <a:ln w="12700">
                <a:noFill/>
                <a:round/>
                <a:headEnd/>
                <a:tailEnd/>
              </a:ln>
            </p:spPr>
            <p:txBody>
              <a:bodyPr wrap="none" anchor="ctr"/>
              <a:lstStyle/>
              <a:p>
                <a:endParaRPr lang="en-GB"/>
              </a:p>
            </p:txBody>
          </p:sp>
          <p:sp>
            <p:nvSpPr>
              <p:cNvPr id="37524" name="Freeform 489"/>
              <p:cNvSpPr>
                <a:spLocks/>
              </p:cNvSpPr>
              <p:nvPr/>
            </p:nvSpPr>
            <p:spPr bwMode="auto">
              <a:xfrm>
                <a:off x="3588" y="1424"/>
                <a:ext cx="54" cy="52"/>
              </a:xfrm>
              <a:custGeom>
                <a:avLst/>
                <a:gdLst>
                  <a:gd name="T0" fmla="*/ 53 w 54"/>
                  <a:gd name="T1" fmla="*/ 0 h 52"/>
                  <a:gd name="T2" fmla="*/ 41 w 54"/>
                  <a:gd name="T3" fmla="*/ 7 h 52"/>
                  <a:gd name="T4" fmla="*/ 30 w 54"/>
                  <a:gd name="T5" fmla="*/ 15 h 52"/>
                  <a:gd name="T6" fmla="*/ 20 w 54"/>
                  <a:gd name="T7" fmla="*/ 23 h 52"/>
                  <a:gd name="T8" fmla="*/ 12 w 54"/>
                  <a:gd name="T9" fmla="*/ 32 h 52"/>
                  <a:gd name="T10" fmla="*/ 8 w 54"/>
                  <a:gd name="T11" fmla="*/ 39 h 52"/>
                  <a:gd name="T12" fmla="*/ 3 w 54"/>
                  <a:gd name="T13" fmla="*/ 45 h 52"/>
                  <a:gd name="T14" fmla="*/ 0 w 54"/>
                  <a:gd name="T15" fmla="*/ 49 h 52"/>
                  <a:gd name="T16" fmla="*/ 0 w 54"/>
                  <a:gd name="T17" fmla="*/ 5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53" y="0"/>
                    </a:moveTo>
                    <a:lnTo>
                      <a:pt x="41" y="7"/>
                    </a:lnTo>
                    <a:lnTo>
                      <a:pt x="30" y="15"/>
                    </a:lnTo>
                    <a:lnTo>
                      <a:pt x="20" y="23"/>
                    </a:lnTo>
                    <a:lnTo>
                      <a:pt x="12" y="32"/>
                    </a:lnTo>
                    <a:lnTo>
                      <a:pt x="8" y="39"/>
                    </a:lnTo>
                    <a:lnTo>
                      <a:pt x="3" y="45"/>
                    </a:lnTo>
                    <a:lnTo>
                      <a:pt x="0" y="49"/>
                    </a:lnTo>
                    <a:lnTo>
                      <a:pt x="0" y="51"/>
                    </a:lnTo>
                  </a:path>
                </a:pathLst>
              </a:custGeom>
              <a:noFill/>
              <a:ln w="25400" cap="rnd">
                <a:solidFill>
                  <a:srgbClr val="B3E2EE"/>
                </a:solidFill>
                <a:round/>
                <a:headEnd/>
                <a:tailEnd/>
              </a:ln>
            </p:spPr>
            <p:txBody>
              <a:bodyPr/>
              <a:lstStyle/>
              <a:p>
                <a:endParaRPr lang="en-US"/>
              </a:p>
            </p:txBody>
          </p:sp>
          <p:sp>
            <p:nvSpPr>
              <p:cNvPr id="37525" name="Line 490"/>
              <p:cNvSpPr>
                <a:spLocks noChangeShapeType="1"/>
              </p:cNvSpPr>
              <p:nvPr/>
            </p:nvSpPr>
            <p:spPr bwMode="auto">
              <a:xfrm flipH="1" flipV="1">
                <a:off x="3629" y="1420"/>
                <a:ext cx="20" cy="7"/>
              </a:xfrm>
              <a:prstGeom prst="line">
                <a:avLst/>
              </a:prstGeom>
              <a:noFill/>
              <a:ln w="12700">
                <a:noFill/>
                <a:round/>
                <a:headEnd/>
                <a:tailEnd/>
              </a:ln>
            </p:spPr>
            <p:txBody>
              <a:bodyPr wrap="none" anchor="ctr"/>
              <a:lstStyle/>
              <a:p>
                <a:endParaRPr lang="en-GB"/>
              </a:p>
            </p:txBody>
          </p:sp>
          <p:sp>
            <p:nvSpPr>
              <p:cNvPr id="37526" name="Line 491"/>
              <p:cNvSpPr>
                <a:spLocks noChangeShapeType="1"/>
              </p:cNvSpPr>
              <p:nvPr/>
            </p:nvSpPr>
            <p:spPr bwMode="auto">
              <a:xfrm>
                <a:off x="3575" y="1475"/>
                <a:ext cx="24" cy="0"/>
              </a:xfrm>
              <a:prstGeom prst="line">
                <a:avLst/>
              </a:prstGeom>
              <a:noFill/>
              <a:ln w="12700">
                <a:noFill/>
                <a:round/>
                <a:headEnd/>
                <a:tailEnd/>
              </a:ln>
            </p:spPr>
            <p:txBody>
              <a:bodyPr wrap="none" anchor="ctr"/>
              <a:lstStyle/>
              <a:p>
                <a:endParaRPr lang="en-GB"/>
              </a:p>
            </p:txBody>
          </p:sp>
          <p:sp>
            <p:nvSpPr>
              <p:cNvPr id="37527" name="Freeform 492"/>
              <p:cNvSpPr>
                <a:spLocks/>
              </p:cNvSpPr>
              <p:nvPr/>
            </p:nvSpPr>
            <p:spPr bwMode="auto">
              <a:xfrm>
                <a:off x="3696" y="1373"/>
                <a:ext cx="24" cy="29"/>
              </a:xfrm>
              <a:custGeom>
                <a:avLst/>
                <a:gdLst>
                  <a:gd name="T0" fmla="*/ 23 w 24"/>
                  <a:gd name="T1" fmla="*/ 0 h 29"/>
                  <a:gd name="T2" fmla="*/ 21 w 24"/>
                  <a:gd name="T3" fmla="*/ 3 h 29"/>
                  <a:gd name="T4" fmla="*/ 20 w 24"/>
                  <a:gd name="T5" fmla="*/ 5 h 29"/>
                  <a:gd name="T6" fmla="*/ 15 w 24"/>
                  <a:gd name="T7" fmla="*/ 7 h 29"/>
                  <a:gd name="T8" fmla="*/ 12 w 24"/>
                  <a:gd name="T9" fmla="*/ 10 h 29"/>
                  <a:gd name="T10" fmla="*/ 8 w 24"/>
                  <a:gd name="T11" fmla="*/ 13 h 29"/>
                  <a:gd name="T12" fmla="*/ 5 w 24"/>
                  <a:gd name="T13" fmla="*/ 17 h 29"/>
                  <a:gd name="T14" fmla="*/ 3 w 24"/>
                  <a:gd name="T15" fmla="*/ 22 h 29"/>
                  <a:gd name="T16" fmla="*/ 0 w 24"/>
                  <a:gd name="T17" fmla="*/ 2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9"/>
                  <a:gd name="T29" fmla="*/ 24 w 24"/>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9">
                    <a:moveTo>
                      <a:pt x="23" y="0"/>
                    </a:moveTo>
                    <a:lnTo>
                      <a:pt x="21" y="3"/>
                    </a:lnTo>
                    <a:lnTo>
                      <a:pt x="20" y="5"/>
                    </a:lnTo>
                    <a:lnTo>
                      <a:pt x="15" y="7"/>
                    </a:lnTo>
                    <a:lnTo>
                      <a:pt x="12" y="10"/>
                    </a:lnTo>
                    <a:lnTo>
                      <a:pt x="8" y="13"/>
                    </a:lnTo>
                    <a:lnTo>
                      <a:pt x="5" y="17"/>
                    </a:lnTo>
                    <a:lnTo>
                      <a:pt x="3" y="22"/>
                    </a:lnTo>
                    <a:lnTo>
                      <a:pt x="0" y="28"/>
                    </a:lnTo>
                  </a:path>
                </a:pathLst>
              </a:custGeom>
              <a:noFill/>
              <a:ln w="25400" cap="rnd">
                <a:solidFill>
                  <a:srgbClr val="B3E2EE"/>
                </a:solidFill>
                <a:round/>
                <a:headEnd/>
                <a:tailEnd/>
              </a:ln>
            </p:spPr>
            <p:txBody>
              <a:bodyPr/>
              <a:lstStyle/>
              <a:p>
                <a:endParaRPr lang="en-US"/>
              </a:p>
            </p:txBody>
          </p:sp>
          <p:sp>
            <p:nvSpPr>
              <p:cNvPr id="37528" name="Line 493"/>
              <p:cNvSpPr>
                <a:spLocks noChangeShapeType="1"/>
              </p:cNvSpPr>
              <p:nvPr/>
            </p:nvSpPr>
            <p:spPr bwMode="auto">
              <a:xfrm flipH="1" flipV="1">
                <a:off x="3707" y="1370"/>
                <a:ext cx="20" cy="4"/>
              </a:xfrm>
              <a:prstGeom prst="line">
                <a:avLst/>
              </a:prstGeom>
              <a:noFill/>
              <a:ln w="12700">
                <a:noFill/>
                <a:round/>
                <a:headEnd/>
                <a:tailEnd/>
              </a:ln>
            </p:spPr>
            <p:txBody>
              <a:bodyPr wrap="none" anchor="ctr"/>
              <a:lstStyle/>
              <a:p>
                <a:endParaRPr lang="en-GB"/>
              </a:p>
            </p:txBody>
          </p:sp>
          <p:sp>
            <p:nvSpPr>
              <p:cNvPr id="37529" name="Line 494"/>
              <p:cNvSpPr>
                <a:spLocks noChangeShapeType="1"/>
              </p:cNvSpPr>
              <p:nvPr/>
            </p:nvSpPr>
            <p:spPr bwMode="auto">
              <a:xfrm>
                <a:off x="3683" y="1401"/>
                <a:ext cx="25" cy="0"/>
              </a:xfrm>
              <a:prstGeom prst="line">
                <a:avLst/>
              </a:prstGeom>
              <a:noFill/>
              <a:ln w="12700">
                <a:noFill/>
                <a:round/>
                <a:headEnd/>
                <a:tailEnd/>
              </a:ln>
            </p:spPr>
            <p:txBody>
              <a:bodyPr wrap="none" anchor="ctr"/>
              <a:lstStyle/>
              <a:p>
                <a:endParaRPr lang="en-GB"/>
              </a:p>
            </p:txBody>
          </p:sp>
          <p:sp>
            <p:nvSpPr>
              <p:cNvPr id="37530" name="Freeform 495"/>
              <p:cNvSpPr>
                <a:spLocks/>
              </p:cNvSpPr>
              <p:nvPr/>
            </p:nvSpPr>
            <p:spPr bwMode="auto">
              <a:xfrm>
                <a:off x="3680" y="1401"/>
                <a:ext cx="17" cy="70"/>
              </a:xfrm>
              <a:custGeom>
                <a:avLst/>
                <a:gdLst>
                  <a:gd name="T0" fmla="*/ 16 w 17"/>
                  <a:gd name="T1" fmla="*/ 0 h 70"/>
                  <a:gd name="T2" fmla="*/ 16 w 17"/>
                  <a:gd name="T3" fmla="*/ 8 h 70"/>
                  <a:gd name="T4" fmla="*/ 14 w 17"/>
                  <a:gd name="T5" fmla="*/ 16 h 70"/>
                  <a:gd name="T6" fmla="*/ 11 w 17"/>
                  <a:gd name="T7" fmla="*/ 26 h 70"/>
                  <a:gd name="T8" fmla="*/ 8 w 17"/>
                  <a:gd name="T9" fmla="*/ 35 h 70"/>
                  <a:gd name="T10" fmla="*/ 6 w 17"/>
                  <a:gd name="T11" fmla="*/ 45 h 70"/>
                  <a:gd name="T12" fmla="*/ 3 w 17"/>
                  <a:gd name="T13" fmla="*/ 54 h 70"/>
                  <a:gd name="T14" fmla="*/ 2 w 17"/>
                  <a:gd name="T15" fmla="*/ 62 h 70"/>
                  <a:gd name="T16" fmla="*/ 0 w 17"/>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0"/>
                  <a:gd name="T29" fmla="*/ 17 w 17"/>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0">
                    <a:moveTo>
                      <a:pt x="16" y="0"/>
                    </a:moveTo>
                    <a:lnTo>
                      <a:pt x="16" y="8"/>
                    </a:lnTo>
                    <a:lnTo>
                      <a:pt x="14" y="16"/>
                    </a:lnTo>
                    <a:lnTo>
                      <a:pt x="11" y="26"/>
                    </a:lnTo>
                    <a:lnTo>
                      <a:pt x="8" y="35"/>
                    </a:lnTo>
                    <a:lnTo>
                      <a:pt x="6" y="45"/>
                    </a:lnTo>
                    <a:lnTo>
                      <a:pt x="3" y="54"/>
                    </a:lnTo>
                    <a:lnTo>
                      <a:pt x="2" y="62"/>
                    </a:lnTo>
                    <a:lnTo>
                      <a:pt x="0" y="69"/>
                    </a:lnTo>
                  </a:path>
                </a:pathLst>
              </a:custGeom>
              <a:noFill/>
              <a:ln w="25400" cap="rnd">
                <a:solidFill>
                  <a:srgbClr val="B3E2EE"/>
                </a:solidFill>
                <a:round/>
                <a:headEnd/>
                <a:tailEnd/>
              </a:ln>
            </p:spPr>
            <p:txBody>
              <a:bodyPr/>
              <a:lstStyle/>
              <a:p>
                <a:endParaRPr lang="en-US"/>
              </a:p>
            </p:txBody>
          </p:sp>
          <p:sp>
            <p:nvSpPr>
              <p:cNvPr id="37531" name="Line 496"/>
              <p:cNvSpPr>
                <a:spLocks noChangeShapeType="1"/>
              </p:cNvSpPr>
              <p:nvPr/>
            </p:nvSpPr>
            <p:spPr bwMode="auto">
              <a:xfrm flipH="1">
                <a:off x="3683" y="1401"/>
                <a:ext cx="25" cy="0"/>
              </a:xfrm>
              <a:prstGeom prst="line">
                <a:avLst/>
              </a:prstGeom>
              <a:noFill/>
              <a:ln w="12700">
                <a:noFill/>
                <a:round/>
                <a:headEnd/>
                <a:tailEnd/>
              </a:ln>
            </p:spPr>
            <p:txBody>
              <a:bodyPr wrap="none" anchor="ctr"/>
              <a:lstStyle/>
              <a:p>
                <a:endParaRPr lang="en-GB"/>
              </a:p>
            </p:txBody>
          </p:sp>
          <p:sp>
            <p:nvSpPr>
              <p:cNvPr id="37532" name="Line 497"/>
              <p:cNvSpPr>
                <a:spLocks noChangeShapeType="1"/>
              </p:cNvSpPr>
              <p:nvPr/>
            </p:nvSpPr>
            <p:spPr bwMode="auto">
              <a:xfrm>
                <a:off x="3668" y="1470"/>
                <a:ext cx="27" cy="0"/>
              </a:xfrm>
              <a:prstGeom prst="line">
                <a:avLst/>
              </a:prstGeom>
              <a:noFill/>
              <a:ln w="12700">
                <a:noFill/>
                <a:round/>
                <a:headEnd/>
                <a:tailEnd/>
              </a:ln>
            </p:spPr>
            <p:txBody>
              <a:bodyPr wrap="none" anchor="ctr"/>
              <a:lstStyle/>
              <a:p>
                <a:endParaRPr lang="en-GB"/>
              </a:p>
            </p:txBody>
          </p:sp>
          <p:sp>
            <p:nvSpPr>
              <p:cNvPr id="37533" name="Freeform 498"/>
              <p:cNvSpPr>
                <a:spLocks/>
              </p:cNvSpPr>
              <p:nvPr/>
            </p:nvSpPr>
            <p:spPr bwMode="auto">
              <a:xfrm>
                <a:off x="3542" y="1317"/>
                <a:ext cx="323" cy="65"/>
              </a:xfrm>
              <a:custGeom>
                <a:avLst/>
                <a:gdLst>
                  <a:gd name="T0" fmla="*/ 162 w 323"/>
                  <a:gd name="T1" fmla="*/ 64 h 65"/>
                  <a:gd name="T2" fmla="*/ 195 w 323"/>
                  <a:gd name="T3" fmla="*/ 63 h 65"/>
                  <a:gd name="T4" fmla="*/ 225 w 323"/>
                  <a:gd name="T5" fmla="*/ 61 h 65"/>
                  <a:gd name="T6" fmla="*/ 252 w 323"/>
                  <a:gd name="T7" fmla="*/ 57 h 65"/>
                  <a:gd name="T8" fmla="*/ 275 w 323"/>
                  <a:gd name="T9" fmla="*/ 54 h 65"/>
                  <a:gd name="T10" fmla="*/ 296 w 323"/>
                  <a:gd name="T11" fmla="*/ 49 h 65"/>
                  <a:gd name="T12" fmla="*/ 310 w 323"/>
                  <a:gd name="T13" fmla="*/ 43 h 65"/>
                  <a:gd name="T14" fmla="*/ 319 w 323"/>
                  <a:gd name="T15" fmla="*/ 37 h 65"/>
                  <a:gd name="T16" fmla="*/ 322 w 323"/>
                  <a:gd name="T17" fmla="*/ 30 h 65"/>
                  <a:gd name="T18" fmla="*/ 318 w 323"/>
                  <a:gd name="T19" fmla="*/ 24 h 65"/>
                  <a:gd name="T20" fmla="*/ 309 w 323"/>
                  <a:gd name="T21" fmla="*/ 18 h 65"/>
                  <a:gd name="T22" fmla="*/ 293 w 323"/>
                  <a:gd name="T23" fmla="*/ 13 h 65"/>
                  <a:gd name="T24" fmla="*/ 272 w 323"/>
                  <a:gd name="T25" fmla="*/ 8 h 65"/>
                  <a:gd name="T26" fmla="*/ 249 w 323"/>
                  <a:gd name="T27" fmla="*/ 5 h 65"/>
                  <a:gd name="T28" fmla="*/ 221 w 323"/>
                  <a:gd name="T29" fmla="*/ 2 h 65"/>
                  <a:gd name="T30" fmla="*/ 192 w 323"/>
                  <a:gd name="T31" fmla="*/ 1 h 65"/>
                  <a:gd name="T32" fmla="*/ 158 w 323"/>
                  <a:gd name="T33" fmla="*/ 0 h 65"/>
                  <a:gd name="T34" fmla="*/ 126 w 323"/>
                  <a:gd name="T35" fmla="*/ 1 h 65"/>
                  <a:gd name="T36" fmla="*/ 97 w 323"/>
                  <a:gd name="T37" fmla="*/ 3 h 65"/>
                  <a:gd name="T38" fmla="*/ 69 w 323"/>
                  <a:gd name="T39" fmla="*/ 7 h 65"/>
                  <a:gd name="T40" fmla="*/ 45 w 323"/>
                  <a:gd name="T41" fmla="*/ 10 h 65"/>
                  <a:gd name="T42" fmla="*/ 26 w 323"/>
                  <a:gd name="T43" fmla="*/ 15 h 65"/>
                  <a:gd name="T44" fmla="*/ 12 w 323"/>
                  <a:gd name="T45" fmla="*/ 21 h 65"/>
                  <a:gd name="T46" fmla="*/ 3 w 323"/>
                  <a:gd name="T47" fmla="*/ 27 h 65"/>
                  <a:gd name="T48" fmla="*/ 0 w 323"/>
                  <a:gd name="T49" fmla="*/ 33 h 65"/>
                  <a:gd name="T50" fmla="*/ 3 w 323"/>
                  <a:gd name="T51" fmla="*/ 40 h 65"/>
                  <a:gd name="T52" fmla="*/ 13 w 323"/>
                  <a:gd name="T53" fmla="*/ 46 h 65"/>
                  <a:gd name="T54" fmla="*/ 28 w 323"/>
                  <a:gd name="T55" fmla="*/ 51 h 65"/>
                  <a:gd name="T56" fmla="*/ 48 w 323"/>
                  <a:gd name="T57" fmla="*/ 55 h 65"/>
                  <a:gd name="T58" fmla="*/ 72 w 323"/>
                  <a:gd name="T59" fmla="*/ 59 h 65"/>
                  <a:gd name="T60" fmla="*/ 100 w 323"/>
                  <a:gd name="T61" fmla="*/ 62 h 65"/>
                  <a:gd name="T62" fmla="*/ 130 w 323"/>
                  <a:gd name="T63" fmla="*/ 63 h 65"/>
                  <a:gd name="T64" fmla="*/ 162 w 323"/>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65"/>
                  <a:gd name="T101" fmla="*/ 323 w 323"/>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65">
                    <a:moveTo>
                      <a:pt x="162" y="64"/>
                    </a:moveTo>
                    <a:lnTo>
                      <a:pt x="195" y="63"/>
                    </a:lnTo>
                    <a:lnTo>
                      <a:pt x="225" y="61"/>
                    </a:lnTo>
                    <a:lnTo>
                      <a:pt x="252" y="57"/>
                    </a:lnTo>
                    <a:lnTo>
                      <a:pt x="275" y="54"/>
                    </a:lnTo>
                    <a:lnTo>
                      <a:pt x="296" y="49"/>
                    </a:lnTo>
                    <a:lnTo>
                      <a:pt x="310" y="43"/>
                    </a:lnTo>
                    <a:lnTo>
                      <a:pt x="319" y="37"/>
                    </a:lnTo>
                    <a:lnTo>
                      <a:pt x="322" y="30"/>
                    </a:lnTo>
                    <a:lnTo>
                      <a:pt x="318" y="24"/>
                    </a:lnTo>
                    <a:lnTo>
                      <a:pt x="309" y="18"/>
                    </a:lnTo>
                    <a:lnTo>
                      <a:pt x="293" y="13"/>
                    </a:lnTo>
                    <a:lnTo>
                      <a:pt x="272" y="8"/>
                    </a:lnTo>
                    <a:lnTo>
                      <a:pt x="249" y="5"/>
                    </a:lnTo>
                    <a:lnTo>
                      <a:pt x="221" y="2"/>
                    </a:lnTo>
                    <a:lnTo>
                      <a:pt x="192" y="1"/>
                    </a:lnTo>
                    <a:lnTo>
                      <a:pt x="158" y="0"/>
                    </a:lnTo>
                    <a:lnTo>
                      <a:pt x="126" y="1"/>
                    </a:lnTo>
                    <a:lnTo>
                      <a:pt x="97" y="3"/>
                    </a:lnTo>
                    <a:lnTo>
                      <a:pt x="69" y="7"/>
                    </a:lnTo>
                    <a:lnTo>
                      <a:pt x="45" y="10"/>
                    </a:lnTo>
                    <a:lnTo>
                      <a:pt x="26" y="15"/>
                    </a:lnTo>
                    <a:lnTo>
                      <a:pt x="12" y="21"/>
                    </a:lnTo>
                    <a:lnTo>
                      <a:pt x="3" y="27"/>
                    </a:lnTo>
                    <a:lnTo>
                      <a:pt x="0" y="33"/>
                    </a:lnTo>
                    <a:lnTo>
                      <a:pt x="3" y="40"/>
                    </a:lnTo>
                    <a:lnTo>
                      <a:pt x="13" y="46"/>
                    </a:lnTo>
                    <a:lnTo>
                      <a:pt x="28" y="51"/>
                    </a:lnTo>
                    <a:lnTo>
                      <a:pt x="48" y="55"/>
                    </a:lnTo>
                    <a:lnTo>
                      <a:pt x="72" y="59"/>
                    </a:lnTo>
                    <a:lnTo>
                      <a:pt x="100" y="62"/>
                    </a:lnTo>
                    <a:lnTo>
                      <a:pt x="130" y="63"/>
                    </a:lnTo>
                    <a:lnTo>
                      <a:pt x="162" y="64"/>
                    </a:lnTo>
                  </a:path>
                </a:pathLst>
              </a:custGeom>
              <a:solidFill>
                <a:srgbClr val="CCECF4"/>
              </a:solidFill>
              <a:ln w="12700" cap="rnd">
                <a:noFill/>
                <a:round/>
                <a:headEnd/>
                <a:tailEnd/>
              </a:ln>
            </p:spPr>
            <p:txBody>
              <a:bodyPr/>
              <a:lstStyle/>
              <a:p>
                <a:endParaRPr lang="en-US"/>
              </a:p>
            </p:txBody>
          </p:sp>
          <p:sp>
            <p:nvSpPr>
              <p:cNvPr id="37534" name="Freeform 499"/>
              <p:cNvSpPr>
                <a:spLocks/>
              </p:cNvSpPr>
              <p:nvPr/>
            </p:nvSpPr>
            <p:spPr bwMode="auto">
              <a:xfrm>
                <a:off x="3739" y="1453"/>
                <a:ext cx="20" cy="56"/>
              </a:xfrm>
              <a:custGeom>
                <a:avLst/>
                <a:gdLst>
                  <a:gd name="T0" fmla="*/ 0 w 20"/>
                  <a:gd name="T1" fmla="*/ 55 h 56"/>
                  <a:gd name="T2" fmla="*/ 2 w 20"/>
                  <a:gd name="T3" fmla="*/ 53 h 56"/>
                  <a:gd name="T4" fmla="*/ 6 w 20"/>
                  <a:gd name="T5" fmla="*/ 48 h 56"/>
                  <a:gd name="T6" fmla="*/ 11 w 20"/>
                  <a:gd name="T7" fmla="*/ 42 h 56"/>
                  <a:gd name="T8" fmla="*/ 16 w 20"/>
                  <a:gd name="T9" fmla="*/ 33 h 56"/>
                  <a:gd name="T10" fmla="*/ 19 w 20"/>
                  <a:gd name="T11" fmla="*/ 24 h 56"/>
                  <a:gd name="T12" fmla="*/ 19 w 20"/>
                  <a:gd name="T13" fmla="*/ 15 h 56"/>
                  <a:gd name="T14" fmla="*/ 14 w 20"/>
                  <a:gd name="T15" fmla="*/ 6 h 56"/>
                  <a:gd name="T16" fmla="*/ 3 w 20"/>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6"/>
                  <a:gd name="T29" fmla="*/ 20 w 2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6">
                    <a:moveTo>
                      <a:pt x="0" y="55"/>
                    </a:moveTo>
                    <a:lnTo>
                      <a:pt x="2" y="53"/>
                    </a:lnTo>
                    <a:lnTo>
                      <a:pt x="6" y="48"/>
                    </a:lnTo>
                    <a:lnTo>
                      <a:pt x="11" y="42"/>
                    </a:lnTo>
                    <a:lnTo>
                      <a:pt x="16" y="33"/>
                    </a:lnTo>
                    <a:lnTo>
                      <a:pt x="19" y="24"/>
                    </a:lnTo>
                    <a:lnTo>
                      <a:pt x="19" y="15"/>
                    </a:lnTo>
                    <a:lnTo>
                      <a:pt x="14" y="6"/>
                    </a:lnTo>
                    <a:lnTo>
                      <a:pt x="3" y="0"/>
                    </a:lnTo>
                  </a:path>
                </a:pathLst>
              </a:custGeom>
              <a:noFill/>
              <a:ln w="25400" cap="rnd">
                <a:solidFill>
                  <a:srgbClr val="B3E2EE"/>
                </a:solidFill>
                <a:round/>
                <a:headEnd/>
                <a:tailEnd/>
              </a:ln>
            </p:spPr>
            <p:txBody>
              <a:bodyPr/>
              <a:lstStyle/>
              <a:p>
                <a:endParaRPr lang="en-US"/>
              </a:p>
            </p:txBody>
          </p:sp>
          <p:sp>
            <p:nvSpPr>
              <p:cNvPr id="37535" name="Line 500"/>
              <p:cNvSpPr>
                <a:spLocks noChangeShapeType="1"/>
              </p:cNvSpPr>
              <p:nvPr/>
            </p:nvSpPr>
            <p:spPr bwMode="auto">
              <a:xfrm>
                <a:off x="3726" y="1506"/>
                <a:ext cx="24" cy="3"/>
              </a:xfrm>
              <a:prstGeom prst="line">
                <a:avLst/>
              </a:prstGeom>
              <a:noFill/>
              <a:ln w="12700">
                <a:noFill/>
                <a:round/>
                <a:headEnd/>
                <a:tailEnd/>
              </a:ln>
            </p:spPr>
            <p:txBody>
              <a:bodyPr wrap="none" anchor="ctr"/>
              <a:lstStyle/>
              <a:p>
                <a:endParaRPr lang="en-GB"/>
              </a:p>
            </p:txBody>
          </p:sp>
          <p:sp>
            <p:nvSpPr>
              <p:cNvPr id="37536" name="Line 501"/>
              <p:cNvSpPr>
                <a:spLocks noChangeShapeType="1"/>
              </p:cNvSpPr>
              <p:nvPr/>
            </p:nvSpPr>
            <p:spPr bwMode="auto">
              <a:xfrm flipH="1">
                <a:off x="3730" y="1449"/>
                <a:ext cx="24" cy="5"/>
              </a:xfrm>
              <a:prstGeom prst="line">
                <a:avLst/>
              </a:prstGeom>
              <a:noFill/>
              <a:ln w="12700">
                <a:noFill/>
                <a:round/>
                <a:headEnd/>
                <a:tailEnd/>
              </a:ln>
            </p:spPr>
            <p:txBody>
              <a:bodyPr wrap="none" anchor="ctr"/>
              <a:lstStyle/>
              <a:p>
                <a:endParaRPr lang="en-GB"/>
              </a:p>
            </p:txBody>
          </p:sp>
          <p:sp>
            <p:nvSpPr>
              <p:cNvPr id="37537" name="Freeform 502"/>
              <p:cNvSpPr>
                <a:spLocks/>
              </p:cNvSpPr>
              <p:nvPr/>
            </p:nvSpPr>
            <p:spPr bwMode="auto">
              <a:xfrm>
                <a:off x="3683" y="1400"/>
                <a:ext cx="57" cy="54"/>
              </a:xfrm>
              <a:custGeom>
                <a:avLst/>
                <a:gdLst>
                  <a:gd name="T0" fmla="*/ 56 w 57"/>
                  <a:gd name="T1" fmla="*/ 53 h 54"/>
                  <a:gd name="T2" fmla="*/ 44 w 57"/>
                  <a:gd name="T3" fmla="*/ 46 h 54"/>
                  <a:gd name="T4" fmla="*/ 32 w 57"/>
                  <a:gd name="T5" fmla="*/ 38 h 54"/>
                  <a:gd name="T6" fmla="*/ 22 w 57"/>
                  <a:gd name="T7" fmla="*/ 29 h 54"/>
                  <a:gd name="T8" fmla="*/ 15 w 57"/>
                  <a:gd name="T9" fmla="*/ 20 h 54"/>
                  <a:gd name="T10" fmla="*/ 9 w 57"/>
                  <a:gd name="T11" fmla="*/ 13 h 54"/>
                  <a:gd name="T12" fmla="*/ 4 w 57"/>
                  <a:gd name="T13" fmla="*/ 6 h 54"/>
                  <a:gd name="T14" fmla="*/ 1 w 57"/>
                  <a:gd name="T15" fmla="*/ 1 h 54"/>
                  <a:gd name="T16" fmla="*/ 0 w 57"/>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4"/>
                  <a:gd name="T29" fmla="*/ 57 w 57"/>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4">
                    <a:moveTo>
                      <a:pt x="56" y="53"/>
                    </a:moveTo>
                    <a:lnTo>
                      <a:pt x="44" y="46"/>
                    </a:lnTo>
                    <a:lnTo>
                      <a:pt x="32" y="38"/>
                    </a:lnTo>
                    <a:lnTo>
                      <a:pt x="22" y="29"/>
                    </a:lnTo>
                    <a:lnTo>
                      <a:pt x="15" y="20"/>
                    </a:lnTo>
                    <a:lnTo>
                      <a:pt x="9" y="13"/>
                    </a:lnTo>
                    <a:lnTo>
                      <a:pt x="4" y="6"/>
                    </a:lnTo>
                    <a:lnTo>
                      <a:pt x="1" y="1"/>
                    </a:lnTo>
                    <a:lnTo>
                      <a:pt x="0" y="0"/>
                    </a:lnTo>
                  </a:path>
                </a:pathLst>
              </a:custGeom>
              <a:noFill/>
              <a:ln w="25400" cap="rnd">
                <a:solidFill>
                  <a:srgbClr val="B3E2EE"/>
                </a:solidFill>
                <a:round/>
                <a:headEnd/>
                <a:tailEnd/>
              </a:ln>
            </p:spPr>
            <p:txBody>
              <a:bodyPr/>
              <a:lstStyle/>
              <a:p>
                <a:endParaRPr lang="en-US"/>
              </a:p>
            </p:txBody>
          </p:sp>
          <p:sp>
            <p:nvSpPr>
              <p:cNvPr id="37538" name="Line 503"/>
              <p:cNvSpPr>
                <a:spLocks noChangeShapeType="1"/>
              </p:cNvSpPr>
              <p:nvPr/>
            </p:nvSpPr>
            <p:spPr bwMode="auto">
              <a:xfrm flipV="1">
                <a:off x="3732" y="1449"/>
                <a:ext cx="22" cy="5"/>
              </a:xfrm>
              <a:prstGeom prst="line">
                <a:avLst/>
              </a:prstGeom>
              <a:noFill/>
              <a:ln w="12700">
                <a:noFill/>
                <a:round/>
                <a:headEnd/>
                <a:tailEnd/>
              </a:ln>
            </p:spPr>
            <p:txBody>
              <a:bodyPr wrap="none" anchor="ctr"/>
              <a:lstStyle/>
              <a:p>
                <a:endParaRPr lang="en-GB"/>
              </a:p>
            </p:txBody>
          </p:sp>
          <p:sp>
            <p:nvSpPr>
              <p:cNvPr id="37539" name="Line 504"/>
              <p:cNvSpPr>
                <a:spLocks noChangeShapeType="1"/>
              </p:cNvSpPr>
              <p:nvPr/>
            </p:nvSpPr>
            <p:spPr bwMode="auto">
              <a:xfrm flipH="1">
                <a:off x="3672" y="1400"/>
                <a:ext cx="24" cy="1"/>
              </a:xfrm>
              <a:prstGeom prst="line">
                <a:avLst/>
              </a:prstGeom>
              <a:noFill/>
              <a:ln w="12700">
                <a:noFill/>
                <a:round/>
                <a:headEnd/>
                <a:tailEnd/>
              </a:ln>
            </p:spPr>
            <p:txBody>
              <a:bodyPr wrap="none" anchor="ctr"/>
              <a:lstStyle/>
              <a:p>
                <a:endParaRPr lang="en-GB"/>
              </a:p>
            </p:txBody>
          </p:sp>
          <p:sp>
            <p:nvSpPr>
              <p:cNvPr id="37540" name="Freeform 505"/>
              <p:cNvSpPr>
                <a:spLocks/>
              </p:cNvSpPr>
              <p:nvPr/>
            </p:nvSpPr>
            <p:spPr bwMode="auto">
              <a:xfrm>
                <a:off x="3800" y="1473"/>
                <a:ext cx="27" cy="31"/>
              </a:xfrm>
              <a:custGeom>
                <a:avLst/>
                <a:gdLst>
                  <a:gd name="T0" fmla="*/ 26 w 27"/>
                  <a:gd name="T1" fmla="*/ 30 h 31"/>
                  <a:gd name="T2" fmla="*/ 23 w 27"/>
                  <a:gd name="T3" fmla="*/ 27 h 31"/>
                  <a:gd name="T4" fmla="*/ 21 w 27"/>
                  <a:gd name="T5" fmla="*/ 25 h 31"/>
                  <a:gd name="T6" fmla="*/ 17 w 27"/>
                  <a:gd name="T7" fmla="*/ 22 h 31"/>
                  <a:gd name="T8" fmla="*/ 14 w 27"/>
                  <a:gd name="T9" fmla="*/ 19 h 31"/>
                  <a:gd name="T10" fmla="*/ 9 w 27"/>
                  <a:gd name="T11" fmla="*/ 16 h 31"/>
                  <a:gd name="T12" fmla="*/ 6 w 27"/>
                  <a:gd name="T13" fmla="*/ 12 h 31"/>
                  <a:gd name="T14" fmla="*/ 3 w 27"/>
                  <a:gd name="T15" fmla="*/ 6 h 31"/>
                  <a:gd name="T16" fmla="*/ 0 w 27"/>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1"/>
                  <a:gd name="T29" fmla="*/ 27 w 2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1">
                    <a:moveTo>
                      <a:pt x="26" y="30"/>
                    </a:moveTo>
                    <a:lnTo>
                      <a:pt x="23" y="27"/>
                    </a:lnTo>
                    <a:lnTo>
                      <a:pt x="21" y="25"/>
                    </a:lnTo>
                    <a:lnTo>
                      <a:pt x="17" y="22"/>
                    </a:lnTo>
                    <a:lnTo>
                      <a:pt x="14" y="19"/>
                    </a:lnTo>
                    <a:lnTo>
                      <a:pt x="9" y="16"/>
                    </a:lnTo>
                    <a:lnTo>
                      <a:pt x="6" y="12"/>
                    </a:lnTo>
                    <a:lnTo>
                      <a:pt x="3" y="6"/>
                    </a:lnTo>
                    <a:lnTo>
                      <a:pt x="0" y="0"/>
                    </a:lnTo>
                  </a:path>
                </a:pathLst>
              </a:custGeom>
              <a:noFill/>
              <a:ln w="25400" cap="rnd">
                <a:solidFill>
                  <a:srgbClr val="B3E2EE"/>
                </a:solidFill>
                <a:round/>
                <a:headEnd/>
                <a:tailEnd/>
              </a:ln>
            </p:spPr>
            <p:txBody>
              <a:bodyPr/>
              <a:lstStyle/>
              <a:p>
                <a:endParaRPr lang="en-US"/>
              </a:p>
            </p:txBody>
          </p:sp>
          <p:sp>
            <p:nvSpPr>
              <p:cNvPr id="37541" name="Line 506"/>
              <p:cNvSpPr>
                <a:spLocks noChangeShapeType="1"/>
              </p:cNvSpPr>
              <p:nvPr/>
            </p:nvSpPr>
            <p:spPr bwMode="auto">
              <a:xfrm flipV="1">
                <a:off x="3813" y="1501"/>
                <a:ext cx="25" cy="3"/>
              </a:xfrm>
              <a:prstGeom prst="line">
                <a:avLst/>
              </a:prstGeom>
              <a:noFill/>
              <a:ln w="12700">
                <a:noFill/>
                <a:round/>
                <a:headEnd/>
                <a:tailEnd/>
              </a:ln>
            </p:spPr>
            <p:txBody>
              <a:bodyPr wrap="none" anchor="ctr"/>
              <a:lstStyle/>
              <a:p>
                <a:endParaRPr lang="en-GB"/>
              </a:p>
            </p:txBody>
          </p:sp>
          <p:sp>
            <p:nvSpPr>
              <p:cNvPr id="37542" name="Line 507"/>
              <p:cNvSpPr>
                <a:spLocks noChangeShapeType="1"/>
              </p:cNvSpPr>
              <p:nvPr/>
            </p:nvSpPr>
            <p:spPr bwMode="auto">
              <a:xfrm flipH="1">
                <a:off x="3787" y="1472"/>
                <a:ext cx="26" cy="2"/>
              </a:xfrm>
              <a:prstGeom prst="line">
                <a:avLst/>
              </a:prstGeom>
              <a:noFill/>
              <a:ln w="12700">
                <a:noFill/>
                <a:round/>
                <a:headEnd/>
                <a:tailEnd/>
              </a:ln>
            </p:spPr>
            <p:txBody>
              <a:bodyPr wrap="none" anchor="ctr"/>
              <a:lstStyle/>
              <a:p>
                <a:endParaRPr lang="en-GB"/>
              </a:p>
            </p:txBody>
          </p:sp>
          <p:sp>
            <p:nvSpPr>
              <p:cNvPr id="37543" name="Freeform 508"/>
              <p:cNvSpPr>
                <a:spLocks/>
              </p:cNvSpPr>
              <p:nvPr/>
            </p:nvSpPr>
            <p:spPr bwMode="auto">
              <a:xfrm>
                <a:off x="3777" y="1405"/>
                <a:ext cx="24" cy="69"/>
              </a:xfrm>
              <a:custGeom>
                <a:avLst/>
                <a:gdLst>
                  <a:gd name="T0" fmla="*/ 23 w 24"/>
                  <a:gd name="T1" fmla="*/ 68 h 69"/>
                  <a:gd name="T2" fmla="*/ 21 w 24"/>
                  <a:gd name="T3" fmla="*/ 60 h 69"/>
                  <a:gd name="T4" fmla="*/ 18 w 24"/>
                  <a:gd name="T5" fmla="*/ 51 h 69"/>
                  <a:gd name="T6" fmla="*/ 15 w 24"/>
                  <a:gd name="T7" fmla="*/ 42 h 69"/>
                  <a:gd name="T8" fmla="*/ 12 w 24"/>
                  <a:gd name="T9" fmla="*/ 33 h 69"/>
                  <a:gd name="T10" fmla="*/ 8 w 24"/>
                  <a:gd name="T11" fmla="*/ 23 h 69"/>
                  <a:gd name="T12" fmla="*/ 5 w 24"/>
                  <a:gd name="T13" fmla="*/ 15 h 69"/>
                  <a:gd name="T14" fmla="*/ 2 w 24"/>
                  <a:gd name="T15" fmla="*/ 7 h 69"/>
                  <a:gd name="T16" fmla="*/ 0 w 24"/>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9"/>
                  <a:gd name="T29" fmla="*/ 24 w 24"/>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9">
                    <a:moveTo>
                      <a:pt x="23" y="68"/>
                    </a:moveTo>
                    <a:lnTo>
                      <a:pt x="21" y="60"/>
                    </a:lnTo>
                    <a:lnTo>
                      <a:pt x="18" y="51"/>
                    </a:lnTo>
                    <a:lnTo>
                      <a:pt x="15" y="42"/>
                    </a:lnTo>
                    <a:lnTo>
                      <a:pt x="12" y="33"/>
                    </a:lnTo>
                    <a:lnTo>
                      <a:pt x="8" y="23"/>
                    </a:lnTo>
                    <a:lnTo>
                      <a:pt x="5" y="15"/>
                    </a:lnTo>
                    <a:lnTo>
                      <a:pt x="2" y="7"/>
                    </a:lnTo>
                    <a:lnTo>
                      <a:pt x="0" y="0"/>
                    </a:lnTo>
                  </a:path>
                </a:pathLst>
              </a:custGeom>
              <a:noFill/>
              <a:ln w="25400" cap="rnd">
                <a:solidFill>
                  <a:srgbClr val="B3E2EE"/>
                </a:solidFill>
                <a:round/>
                <a:headEnd/>
                <a:tailEnd/>
              </a:ln>
            </p:spPr>
            <p:txBody>
              <a:bodyPr/>
              <a:lstStyle/>
              <a:p>
                <a:endParaRPr lang="en-US"/>
              </a:p>
            </p:txBody>
          </p:sp>
          <p:sp>
            <p:nvSpPr>
              <p:cNvPr id="37544" name="Line 509"/>
              <p:cNvSpPr>
                <a:spLocks noChangeShapeType="1"/>
              </p:cNvSpPr>
              <p:nvPr/>
            </p:nvSpPr>
            <p:spPr bwMode="auto">
              <a:xfrm flipV="1">
                <a:off x="3787" y="1472"/>
                <a:ext cx="26" cy="2"/>
              </a:xfrm>
              <a:prstGeom prst="line">
                <a:avLst/>
              </a:prstGeom>
              <a:noFill/>
              <a:ln w="12700">
                <a:noFill/>
                <a:round/>
                <a:headEnd/>
                <a:tailEnd/>
              </a:ln>
            </p:spPr>
            <p:txBody>
              <a:bodyPr wrap="none" anchor="ctr"/>
              <a:lstStyle/>
              <a:p>
                <a:endParaRPr lang="en-GB"/>
              </a:p>
            </p:txBody>
          </p:sp>
          <p:sp>
            <p:nvSpPr>
              <p:cNvPr id="37545" name="Line 510"/>
              <p:cNvSpPr>
                <a:spLocks noChangeShapeType="1"/>
              </p:cNvSpPr>
              <p:nvPr/>
            </p:nvSpPr>
            <p:spPr bwMode="auto">
              <a:xfrm flipH="1">
                <a:off x="3764" y="1404"/>
                <a:ext cx="25" cy="1"/>
              </a:xfrm>
              <a:prstGeom prst="line">
                <a:avLst/>
              </a:prstGeom>
              <a:noFill/>
              <a:ln w="12700">
                <a:noFill/>
                <a:round/>
                <a:headEnd/>
                <a:tailEnd/>
              </a:ln>
            </p:spPr>
            <p:txBody>
              <a:bodyPr wrap="none" anchor="ctr"/>
              <a:lstStyle/>
              <a:p>
                <a:endParaRPr lang="en-GB"/>
              </a:p>
            </p:txBody>
          </p:sp>
          <p:sp>
            <p:nvSpPr>
              <p:cNvPr id="37546" name="Freeform 511"/>
              <p:cNvSpPr>
                <a:spLocks/>
              </p:cNvSpPr>
              <p:nvPr/>
            </p:nvSpPr>
            <p:spPr bwMode="auto">
              <a:xfrm>
                <a:off x="3653" y="1492"/>
                <a:ext cx="324" cy="65"/>
              </a:xfrm>
              <a:custGeom>
                <a:avLst/>
                <a:gdLst>
                  <a:gd name="T0" fmla="*/ 159 w 324"/>
                  <a:gd name="T1" fmla="*/ 0 h 65"/>
                  <a:gd name="T2" fmla="*/ 192 w 324"/>
                  <a:gd name="T3" fmla="*/ 0 h 65"/>
                  <a:gd name="T4" fmla="*/ 222 w 324"/>
                  <a:gd name="T5" fmla="*/ 2 h 65"/>
                  <a:gd name="T6" fmla="*/ 250 w 324"/>
                  <a:gd name="T7" fmla="*/ 4 h 65"/>
                  <a:gd name="T8" fmla="*/ 275 w 324"/>
                  <a:gd name="T9" fmla="*/ 8 h 65"/>
                  <a:gd name="T10" fmla="*/ 294 w 324"/>
                  <a:gd name="T11" fmla="*/ 13 h 65"/>
                  <a:gd name="T12" fmla="*/ 310 w 324"/>
                  <a:gd name="T13" fmla="*/ 18 h 65"/>
                  <a:gd name="T14" fmla="*/ 319 w 324"/>
                  <a:gd name="T15" fmla="*/ 24 h 65"/>
                  <a:gd name="T16" fmla="*/ 323 w 324"/>
                  <a:gd name="T17" fmla="*/ 31 h 65"/>
                  <a:gd name="T18" fmla="*/ 320 w 324"/>
                  <a:gd name="T19" fmla="*/ 37 h 65"/>
                  <a:gd name="T20" fmla="*/ 311 w 324"/>
                  <a:gd name="T21" fmla="*/ 43 h 65"/>
                  <a:gd name="T22" fmla="*/ 297 w 324"/>
                  <a:gd name="T23" fmla="*/ 49 h 65"/>
                  <a:gd name="T24" fmla="*/ 277 w 324"/>
                  <a:gd name="T25" fmla="*/ 54 h 65"/>
                  <a:gd name="T26" fmla="*/ 253 w 324"/>
                  <a:gd name="T27" fmla="*/ 58 h 65"/>
                  <a:gd name="T28" fmla="*/ 226 w 324"/>
                  <a:gd name="T29" fmla="*/ 61 h 65"/>
                  <a:gd name="T30" fmla="*/ 195 w 324"/>
                  <a:gd name="T31" fmla="*/ 63 h 65"/>
                  <a:gd name="T32" fmla="*/ 163 w 324"/>
                  <a:gd name="T33" fmla="*/ 64 h 65"/>
                  <a:gd name="T34" fmla="*/ 131 w 324"/>
                  <a:gd name="T35" fmla="*/ 64 h 65"/>
                  <a:gd name="T36" fmla="*/ 100 w 324"/>
                  <a:gd name="T37" fmla="*/ 62 h 65"/>
                  <a:gd name="T38" fmla="*/ 72 w 324"/>
                  <a:gd name="T39" fmla="*/ 60 h 65"/>
                  <a:gd name="T40" fmla="*/ 48 w 324"/>
                  <a:gd name="T41" fmla="*/ 56 h 65"/>
                  <a:gd name="T42" fmla="*/ 28 w 324"/>
                  <a:gd name="T43" fmla="*/ 51 h 65"/>
                  <a:gd name="T44" fmla="*/ 13 w 324"/>
                  <a:gd name="T45" fmla="*/ 46 h 65"/>
                  <a:gd name="T46" fmla="*/ 3 w 324"/>
                  <a:gd name="T47" fmla="*/ 40 h 65"/>
                  <a:gd name="T48" fmla="*/ 0 w 324"/>
                  <a:gd name="T49" fmla="*/ 33 h 65"/>
                  <a:gd name="T50" fmla="*/ 3 w 324"/>
                  <a:gd name="T51" fmla="*/ 27 h 65"/>
                  <a:gd name="T52" fmla="*/ 12 w 324"/>
                  <a:gd name="T53" fmla="*/ 21 h 65"/>
                  <a:gd name="T54" fmla="*/ 26 w 324"/>
                  <a:gd name="T55" fmla="*/ 15 h 65"/>
                  <a:gd name="T56" fmla="*/ 46 w 324"/>
                  <a:gd name="T57" fmla="*/ 10 h 65"/>
                  <a:gd name="T58" fmla="*/ 69 w 324"/>
                  <a:gd name="T59" fmla="*/ 6 h 65"/>
                  <a:gd name="T60" fmla="*/ 97 w 324"/>
                  <a:gd name="T61" fmla="*/ 3 h 65"/>
                  <a:gd name="T62" fmla="*/ 126 w 324"/>
                  <a:gd name="T63" fmla="*/ 1 h 65"/>
                  <a:gd name="T64" fmla="*/ 159 w 32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4"/>
                  <a:gd name="T100" fmla="*/ 0 h 65"/>
                  <a:gd name="T101" fmla="*/ 324 w 32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4" h="65">
                    <a:moveTo>
                      <a:pt x="159" y="0"/>
                    </a:moveTo>
                    <a:lnTo>
                      <a:pt x="192" y="0"/>
                    </a:lnTo>
                    <a:lnTo>
                      <a:pt x="222" y="2"/>
                    </a:lnTo>
                    <a:lnTo>
                      <a:pt x="250" y="4"/>
                    </a:lnTo>
                    <a:lnTo>
                      <a:pt x="275" y="8"/>
                    </a:lnTo>
                    <a:lnTo>
                      <a:pt x="294" y="13"/>
                    </a:lnTo>
                    <a:lnTo>
                      <a:pt x="310" y="18"/>
                    </a:lnTo>
                    <a:lnTo>
                      <a:pt x="319" y="24"/>
                    </a:lnTo>
                    <a:lnTo>
                      <a:pt x="323" y="31"/>
                    </a:lnTo>
                    <a:lnTo>
                      <a:pt x="320" y="37"/>
                    </a:lnTo>
                    <a:lnTo>
                      <a:pt x="311" y="43"/>
                    </a:lnTo>
                    <a:lnTo>
                      <a:pt x="297" y="49"/>
                    </a:lnTo>
                    <a:lnTo>
                      <a:pt x="277" y="54"/>
                    </a:lnTo>
                    <a:lnTo>
                      <a:pt x="253" y="58"/>
                    </a:lnTo>
                    <a:lnTo>
                      <a:pt x="226" y="61"/>
                    </a:lnTo>
                    <a:lnTo>
                      <a:pt x="195" y="63"/>
                    </a:lnTo>
                    <a:lnTo>
                      <a:pt x="163" y="64"/>
                    </a:lnTo>
                    <a:lnTo>
                      <a:pt x="131" y="64"/>
                    </a:lnTo>
                    <a:lnTo>
                      <a:pt x="100" y="62"/>
                    </a:lnTo>
                    <a:lnTo>
                      <a:pt x="72" y="60"/>
                    </a:lnTo>
                    <a:lnTo>
                      <a:pt x="48" y="56"/>
                    </a:lnTo>
                    <a:lnTo>
                      <a:pt x="28" y="51"/>
                    </a:lnTo>
                    <a:lnTo>
                      <a:pt x="13" y="46"/>
                    </a:lnTo>
                    <a:lnTo>
                      <a:pt x="3" y="40"/>
                    </a:lnTo>
                    <a:lnTo>
                      <a:pt x="0" y="33"/>
                    </a:lnTo>
                    <a:lnTo>
                      <a:pt x="3" y="27"/>
                    </a:lnTo>
                    <a:lnTo>
                      <a:pt x="12" y="21"/>
                    </a:lnTo>
                    <a:lnTo>
                      <a:pt x="26" y="15"/>
                    </a:lnTo>
                    <a:lnTo>
                      <a:pt x="46" y="10"/>
                    </a:lnTo>
                    <a:lnTo>
                      <a:pt x="69" y="6"/>
                    </a:lnTo>
                    <a:lnTo>
                      <a:pt x="97" y="3"/>
                    </a:lnTo>
                    <a:lnTo>
                      <a:pt x="126" y="1"/>
                    </a:lnTo>
                    <a:lnTo>
                      <a:pt x="159" y="0"/>
                    </a:lnTo>
                  </a:path>
                </a:pathLst>
              </a:custGeom>
              <a:solidFill>
                <a:srgbClr val="CCECF4"/>
              </a:solidFill>
              <a:ln w="12700" cap="rnd">
                <a:noFill/>
                <a:round/>
                <a:headEnd/>
                <a:tailEnd/>
              </a:ln>
            </p:spPr>
            <p:txBody>
              <a:bodyPr/>
              <a:lstStyle/>
              <a:p>
                <a:endParaRPr lang="en-US"/>
              </a:p>
            </p:txBody>
          </p:sp>
          <p:sp>
            <p:nvSpPr>
              <p:cNvPr id="37547" name="Freeform 512"/>
              <p:cNvSpPr>
                <a:spLocks/>
              </p:cNvSpPr>
              <p:nvPr/>
            </p:nvSpPr>
            <p:spPr bwMode="auto">
              <a:xfrm>
                <a:off x="3606" y="1454"/>
                <a:ext cx="18" cy="58"/>
              </a:xfrm>
              <a:custGeom>
                <a:avLst/>
                <a:gdLst>
                  <a:gd name="T0" fmla="*/ 0 w 18"/>
                  <a:gd name="T1" fmla="*/ 57 h 58"/>
                  <a:gd name="T2" fmla="*/ 1 w 18"/>
                  <a:gd name="T3" fmla="*/ 55 h 58"/>
                  <a:gd name="T4" fmla="*/ 4 w 18"/>
                  <a:gd name="T5" fmla="*/ 50 h 58"/>
                  <a:gd name="T6" fmla="*/ 10 w 18"/>
                  <a:gd name="T7" fmla="*/ 43 h 58"/>
                  <a:gd name="T8" fmla="*/ 14 w 18"/>
                  <a:gd name="T9" fmla="*/ 34 h 58"/>
                  <a:gd name="T10" fmla="*/ 17 w 18"/>
                  <a:gd name="T11" fmla="*/ 25 h 58"/>
                  <a:gd name="T12" fmla="*/ 17 w 18"/>
                  <a:gd name="T13" fmla="*/ 15 h 58"/>
                  <a:gd name="T14" fmla="*/ 13 w 18"/>
                  <a:gd name="T15" fmla="*/ 7 h 58"/>
                  <a:gd name="T16" fmla="*/ 3 w 1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58"/>
                  <a:gd name="T29" fmla="*/ 18 w 1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58">
                    <a:moveTo>
                      <a:pt x="0" y="57"/>
                    </a:moveTo>
                    <a:lnTo>
                      <a:pt x="1" y="55"/>
                    </a:lnTo>
                    <a:lnTo>
                      <a:pt x="4" y="50"/>
                    </a:lnTo>
                    <a:lnTo>
                      <a:pt x="10" y="43"/>
                    </a:lnTo>
                    <a:lnTo>
                      <a:pt x="14" y="34"/>
                    </a:lnTo>
                    <a:lnTo>
                      <a:pt x="17" y="25"/>
                    </a:lnTo>
                    <a:lnTo>
                      <a:pt x="17" y="15"/>
                    </a:lnTo>
                    <a:lnTo>
                      <a:pt x="13" y="7"/>
                    </a:lnTo>
                    <a:lnTo>
                      <a:pt x="3" y="0"/>
                    </a:lnTo>
                  </a:path>
                </a:pathLst>
              </a:custGeom>
              <a:noFill/>
              <a:ln w="25400" cap="rnd">
                <a:solidFill>
                  <a:srgbClr val="B3E2EE"/>
                </a:solidFill>
                <a:round/>
                <a:headEnd/>
                <a:tailEnd/>
              </a:ln>
            </p:spPr>
            <p:txBody>
              <a:bodyPr/>
              <a:lstStyle/>
              <a:p>
                <a:endParaRPr lang="en-US"/>
              </a:p>
            </p:txBody>
          </p:sp>
          <p:sp>
            <p:nvSpPr>
              <p:cNvPr id="37548" name="Line 513"/>
              <p:cNvSpPr>
                <a:spLocks noChangeShapeType="1"/>
              </p:cNvSpPr>
              <p:nvPr/>
            </p:nvSpPr>
            <p:spPr bwMode="auto">
              <a:xfrm>
                <a:off x="3597" y="1508"/>
                <a:ext cx="23" cy="4"/>
              </a:xfrm>
              <a:prstGeom prst="line">
                <a:avLst/>
              </a:prstGeom>
              <a:noFill/>
              <a:ln w="12700">
                <a:noFill/>
                <a:round/>
                <a:headEnd/>
                <a:tailEnd/>
              </a:ln>
            </p:spPr>
            <p:txBody>
              <a:bodyPr wrap="none" anchor="ctr"/>
              <a:lstStyle/>
              <a:p>
                <a:endParaRPr lang="en-GB"/>
              </a:p>
            </p:txBody>
          </p:sp>
          <p:sp>
            <p:nvSpPr>
              <p:cNvPr id="37549" name="Line 514"/>
              <p:cNvSpPr>
                <a:spLocks noChangeShapeType="1"/>
              </p:cNvSpPr>
              <p:nvPr/>
            </p:nvSpPr>
            <p:spPr bwMode="auto">
              <a:xfrm flipH="1">
                <a:off x="3598" y="1453"/>
                <a:ext cx="24" cy="2"/>
              </a:xfrm>
              <a:prstGeom prst="line">
                <a:avLst/>
              </a:prstGeom>
              <a:noFill/>
              <a:ln w="12700">
                <a:noFill/>
                <a:round/>
                <a:headEnd/>
                <a:tailEnd/>
              </a:ln>
            </p:spPr>
            <p:txBody>
              <a:bodyPr wrap="none" anchor="ctr"/>
              <a:lstStyle/>
              <a:p>
                <a:endParaRPr lang="en-GB"/>
              </a:p>
            </p:txBody>
          </p:sp>
          <p:sp>
            <p:nvSpPr>
              <p:cNvPr id="37550" name="Freeform 515"/>
              <p:cNvSpPr>
                <a:spLocks/>
              </p:cNvSpPr>
              <p:nvPr/>
            </p:nvSpPr>
            <p:spPr bwMode="auto">
              <a:xfrm>
                <a:off x="3552" y="1403"/>
                <a:ext cx="59" cy="52"/>
              </a:xfrm>
              <a:custGeom>
                <a:avLst/>
                <a:gdLst>
                  <a:gd name="T0" fmla="*/ 58 w 59"/>
                  <a:gd name="T1" fmla="*/ 51 h 52"/>
                  <a:gd name="T2" fmla="*/ 44 w 59"/>
                  <a:gd name="T3" fmla="*/ 44 h 52"/>
                  <a:gd name="T4" fmla="*/ 34 w 59"/>
                  <a:gd name="T5" fmla="*/ 36 h 52"/>
                  <a:gd name="T6" fmla="*/ 23 w 59"/>
                  <a:gd name="T7" fmla="*/ 28 h 52"/>
                  <a:gd name="T8" fmla="*/ 15 w 59"/>
                  <a:gd name="T9" fmla="*/ 19 h 52"/>
                  <a:gd name="T10" fmla="*/ 8 w 59"/>
                  <a:gd name="T11" fmla="*/ 12 h 52"/>
                  <a:gd name="T12" fmla="*/ 3 w 59"/>
                  <a:gd name="T13" fmla="*/ 6 h 52"/>
                  <a:gd name="T14" fmla="*/ 0 w 59"/>
                  <a:gd name="T15" fmla="*/ 2 h 52"/>
                  <a:gd name="T16" fmla="*/ 0 w 5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2"/>
                  <a:gd name="T29" fmla="*/ 59 w 5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2">
                    <a:moveTo>
                      <a:pt x="58" y="51"/>
                    </a:moveTo>
                    <a:lnTo>
                      <a:pt x="44" y="44"/>
                    </a:lnTo>
                    <a:lnTo>
                      <a:pt x="34" y="36"/>
                    </a:lnTo>
                    <a:lnTo>
                      <a:pt x="23" y="28"/>
                    </a:lnTo>
                    <a:lnTo>
                      <a:pt x="15" y="19"/>
                    </a:lnTo>
                    <a:lnTo>
                      <a:pt x="8" y="12"/>
                    </a:lnTo>
                    <a:lnTo>
                      <a:pt x="3" y="6"/>
                    </a:lnTo>
                    <a:lnTo>
                      <a:pt x="0" y="2"/>
                    </a:lnTo>
                    <a:lnTo>
                      <a:pt x="0" y="0"/>
                    </a:lnTo>
                  </a:path>
                </a:pathLst>
              </a:custGeom>
              <a:noFill/>
              <a:ln w="25400" cap="rnd">
                <a:solidFill>
                  <a:srgbClr val="B3E2EE"/>
                </a:solidFill>
                <a:round/>
                <a:headEnd/>
                <a:tailEnd/>
              </a:ln>
            </p:spPr>
            <p:txBody>
              <a:bodyPr/>
              <a:lstStyle/>
              <a:p>
                <a:endParaRPr lang="en-US"/>
              </a:p>
            </p:txBody>
          </p:sp>
          <p:sp>
            <p:nvSpPr>
              <p:cNvPr id="37551" name="Line 516"/>
              <p:cNvSpPr>
                <a:spLocks noChangeShapeType="1"/>
              </p:cNvSpPr>
              <p:nvPr/>
            </p:nvSpPr>
            <p:spPr bwMode="auto">
              <a:xfrm flipV="1">
                <a:off x="3598" y="1452"/>
                <a:ext cx="22" cy="5"/>
              </a:xfrm>
              <a:prstGeom prst="line">
                <a:avLst/>
              </a:prstGeom>
              <a:noFill/>
              <a:ln w="12700">
                <a:noFill/>
                <a:round/>
                <a:headEnd/>
                <a:tailEnd/>
              </a:ln>
            </p:spPr>
            <p:txBody>
              <a:bodyPr wrap="none" anchor="ctr"/>
              <a:lstStyle/>
              <a:p>
                <a:endParaRPr lang="en-GB"/>
              </a:p>
            </p:txBody>
          </p:sp>
          <p:sp>
            <p:nvSpPr>
              <p:cNvPr id="37552" name="Line 517"/>
              <p:cNvSpPr>
                <a:spLocks noChangeShapeType="1"/>
              </p:cNvSpPr>
              <p:nvPr/>
            </p:nvSpPr>
            <p:spPr bwMode="auto">
              <a:xfrm flipH="1">
                <a:off x="3539" y="1401"/>
                <a:ext cx="26" cy="3"/>
              </a:xfrm>
              <a:prstGeom prst="line">
                <a:avLst/>
              </a:prstGeom>
              <a:noFill/>
              <a:ln w="12700">
                <a:noFill/>
                <a:round/>
                <a:headEnd/>
                <a:tailEnd/>
              </a:ln>
            </p:spPr>
            <p:txBody>
              <a:bodyPr wrap="none" anchor="ctr"/>
              <a:lstStyle/>
              <a:p>
                <a:endParaRPr lang="en-GB"/>
              </a:p>
            </p:txBody>
          </p:sp>
          <p:sp>
            <p:nvSpPr>
              <p:cNvPr id="37553" name="Freeform 518"/>
              <p:cNvSpPr>
                <a:spLocks/>
              </p:cNvSpPr>
              <p:nvPr/>
            </p:nvSpPr>
            <p:spPr bwMode="auto">
              <a:xfrm>
                <a:off x="3668" y="1475"/>
                <a:ext cx="28" cy="30"/>
              </a:xfrm>
              <a:custGeom>
                <a:avLst/>
                <a:gdLst>
                  <a:gd name="T0" fmla="*/ 27 w 28"/>
                  <a:gd name="T1" fmla="*/ 29 h 30"/>
                  <a:gd name="T2" fmla="*/ 25 w 28"/>
                  <a:gd name="T3" fmla="*/ 26 h 30"/>
                  <a:gd name="T4" fmla="*/ 22 w 28"/>
                  <a:gd name="T5" fmla="*/ 24 h 30"/>
                  <a:gd name="T6" fmla="*/ 19 w 28"/>
                  <a:gd name="T7" fmla="*/ 22 h 30"/>
                  <a:gd name="T8" fmla="*/ 14 w 28"/>
                  <a:gd name="T9" fmla="*/ 19 h 30"/>
                  <a:gd name="T10" fmla="*/ 10 w 28"/>
                  <a:gd name="T11" fmla="*/ 16 h 30"/>
                  <a:gd name="T12" fmla="*/ 7 w 28"/>
                  <a:gd name="T13" fmla="*/ 12 h 30"/>
                  <a:gd name="T14" fmla="*/ 3 w 28"/>
                  <a:gd name="T15" fmla="*/ 6 h 30"/>
                  <a:gd name="T16" fmla="*/ 0 w 28"/>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30"/>
                  <a:gd name="T29" fmla="*/ 28 w 2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30">
                    <a:moveTo>
                      <a:pt x="27" y="29"/>
                    </a:moveTo>
                    <a:lnTo>
                      <a:pt x="25" y="26"/>
                    </a:lnTo>
                    <a:lnTo>
                      <a:pt x="22" y="24"/>
                    </a:lnTo>
                    <a:lnTo>
                      <a:pt x="19" y="22"/>
                    </a:lnTo>
                    <a:lnTo>
                      <a:pt x="14" y="19"/>
                    </a:lnTo>
                    <a:lnTo>
                      <a:pt x="10" y="16"/>
                    </a:lnTo>
                    <a:lnTo>
                      <a:pt x="7" y="12"/>
                    </a:lnTo>
                    <a:lnTo>
                      <a:pt x="3" y="6"/>
                    </a:lnTo>
                    <a:lnTo>
                      <a:pt x="0" y="0"/>
                    </a:lnTo>
                  </a:path>
                </a:pathLst>
              </a:custGeom>
              <a:noFill/>
              <a:ln w="25400" cap="rnd">
                <a:solidFill>
                  <a:srgbClr val="B3E2EE"/>
                </a:solidFill>
                <a:round/>
                <a:headEnd/>
                <a:tailEnd/>
              </a:ln>
            </p:spPr>
            <p:txBody>
              <a:bodyPr/>
              <a:lstStyle/>
              <a:p>
                <a:endParaRPr lang="en-US"/>
              </a:p>
            </p:txBody>
          </p:sp>
          <p:sp>
            <p:nvSpPr>
              <p:cNvPr id="37554" name="Line 519"/>
              <p:cNvSpPr>
                <a:spLocks noChangeShapeType="1"/>
              </p:cNvSpPr>
              <p:nvPr/>
            </p:nvSpPr>
            <p:spPr bwMode="auto">
              <a:xfrm flipV="1">
                <a:off x="3680" y="1504"/>
                <a:ext cx="27" cy="2"/>
              </a:xfrm>
              <a:prstGeom prst="line">
                <a:avLst/>
              </a:prstGeom>
              <a:noFill/>
              <a:ln w="12700">
                <a:noFill/>
                <a:round/>
                <a:headEnd/>
                <a:tailEnd/>
              </a:ln>
            </p:spPr>
            <p:txBody>
              <a:bodyPr wrap="none" anchor="ctr"/>
              <a:lstStyle/>
              <a:p>
                <a:endParaRPr lang="en-GB"/>
              </a:p>
            </p:txBody>
          </p:sp>
          <p:sp>
            <p:nvSpPr>
              <p:cNvPr id="37555" name="Line 520"/>
              <p:cNvSpPr>
                <a:spLocks noChangeShapeType="1"/>
              </p:cNvSpPr>
              <p:nvPr/>
            </p:nvSpPr>
            <p:spPr bwMode="auto">
              <a:xfrm flipH="1">
                <a:off x="3658" y="1475"/>
                <a:ext cx="22" cy="0"/>
              </a:xfrm>
              <a:prstGeom prst="line">
                <a:avLst/>
              </a:prstGeom>
              <a:noFill/>
              <a:ln w="12700">
                <a:noFill/>
                <a:round/>
                <a:headEnd/>
                <a:tailEnd/>
              </a:ln>
            </p:spPr>
            <p:txBody>
              <a:bodyPr wrap="none" anchor="ctr"/>
              <a:lstStyle/>
              <a:p>
                <a:endParaRPr lang="en-GB"/>
              </a:p>
            </p:txBody>
          </p:sp>
          <p:sp>
            <p:nvSpPr>
              <p:cNvPr id="37556" name="Freeform 521"/>
              <p:cNvSpPr>
                <a:spLocks/>
              </p:cNvSpPr>
              <p:nvPr/>
            </p:nvSpPr>
            <p:spPr bwMode="auto">
              <a:xfrm>
                <a:off x="3644" y="1408"/>
                <a:ext cx="25" cy="68"/>
              </a:xfrm>
              <a:custGeom>
                <a:avLst/>
                <a:gdLst>
                  <a:gd name="T0" fmla="*/ 24 w 25"/>
                  <a:gd name="T1" fmla="*/ 67 h 68"/>
                  <a:gd name="T2" fmla="*/ 22 w 25"/>
                  <a:gd name="T3" fmla="*/ 59 h 68"/>
                  <a:gd name="T4" fmla="*/ 19 w 25"/>
                  <a:gd name="T5" fmla="*/ 51 h 68"/>
                  <a:gd name="T6" fmla="*/ 16 w 25"/>
                  <a:gd name="T7" fmla="*/ 42 h 68"/>
                  <a:gd name="T8" fmla="*/ 11 w 25"/>
                  <a:gd name="T9" fmla="*/ 33 h 68"/>
                  <a:gd name="T10" fmla="*/ 8 w 25"/>
                  <a:gd name="T11" fmla="*/ 24 h 68"/>
                  <a:gd name="T12" fmla="*/ 5 w 25"/>
                  <a:gd name="T13" fmla="*/ 15 h 68"/>
                  <a:gd name="T14" fmla="*/ 2 w 25"/>
                  <a:gd name="T15" fmla="*/ 7 h 68"/>
                  <a:gd name="T16" fmla="*/ 0 w 25"/>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8"/>
                  <a:gd name="T29" fmla="*/ 25 w 25"/>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8">
                    <a:moveTo>
                      <a:pt x="24" y="67"/>
                    </a:moveTo>
                    <a:lnTo>
                      <a:pt x="22" y="59"/>
                    </a:lnTo>
                    <a:lnTo>
                      <a:pt x="19" y="51"/>
                    </a:lnTo>
                    <a:lnTo>
                      <a:pt x="16" y="42"/>
                    </a:lnTo>
                    <a:lnTo>
                      <a:pt x="11" y="33"/>
                    </a:lnTo>
                    <a:lnTo>
                      <a:pt x="8" y="24"/>
                    </a:lnTo>
                    <a:lnTo>
                      <a:pt x="5" y="15"/>
                    </a:lnTo>
                    <a:lnTo>
                      <a:pt x="2" y="7"/>
                    </a:lnTo>
                    <a:lnTo>
                      <a:pt x="0" y="0"/>
                    </a:lnTo>
                  </a:path>
                </a:pathLst>
              </a:custGeom>
              <a:noFill/>
              <a:ln w="25400" cap="rnd">
                <a:solidFill>
                  <a:srgbClr val="B3E2EE"/>
                </a:solidFill>
                <a:round/>
                <a:headEnd/>
                <a:tailEnd/>
              </a:ln>
            </p:spPr>
            <p:txBody>
              <a:bodyPr/>
              <a:lstStyle/>
              <a:p>
                <a:endParaRPr lang="en-US"/>
              </a:p>
            </p:txBody>
          </p:sp>
          <p:sp>
            <p:nvSpPr>
              <p:cNvPr id="37557" name="Line 522"/>
              <p:cNvSpPr>
                <a:spLocks noChangeShapeType="1"/>
              </p:cNvSpPr>
              <p:nvPr/>
            </p:nvSpPr>
            <p:spPr bwMode="auto">
              <a:xfrm>
                <a:off x="3658" y="1475"/>
                <a:ext cx="22" cy="0"/>
              </a:xfrm>
              <a:prstGeom prst="line">
                <a:avLst/>
              </a:prstGeom>
              <a:noFill/>
              <a:ln w="12700">
                <a:noFill/>
                <a:round/>
                <a:headEnd/>
                <a:tailEnd/>
              </a:ln>
            </p:spPr>
            <p:txBody>
              <a:bodyPr wrap="none" anchor="ctr"/>
              <a:lstStyle/>
              <a:p>
                <a:endParaRPr lang="en-GB"/>
              </a:p>
            </p:txBody>
          </p:sp>
          <p:sp>
            <p:nvSpPr>
              <p:cNvPr id="37558" name="Line 523"/>
              <p:cNvSpPr>
                <a:spLocks noChangeShapeType="1"/>
              </p:cNvSpPr>
              <p:nvPr/>
            </p:nvSpPr>
            <p:spPr bwMode="auto">
              <a:xfrm flipH="1">
                <a:off x="3631" y="1408"/>
                <a:ext cx="29" cy="1"/>
              </a:xfrm>
              <a:prstGeom prst="line">
                <a:avLst/>
              </a:prstGeom>
              <a:noFill/>
              <a:ln w="12700">
                <a:noFill/>
                <a:round/>
                <a:headEnd/>
                <a:tailEnd/>
              </a:ln>
            </p:spPr>
            <p:txBody>
              <a:bodyPr wrap="none" anchor="ctr"/>
              <a:lstStyle/>
              <a:p>
                <a:endParaRPr lang="en-GB"/>
              </a:p>
            </p:txBody>
          </p:sp>
          <p:sp>
            <p:nvSpPr>
              <p:cNvPr id="37559" name="Freeform 524"/>
              <p:cNvSpPr>
                <a:spLocks/>
              </p:cNvSpPr>
              <p:nvPr/>
            </p:nvSpPr>
            <p:spPr bwMode="auto">
              <a:xfrm>
                <a:off x="3521" y="1493"/>
                <a:ext cx="322" cy="65"/>
              </a:xfrm>
              <a:custGeom>
                <a:avLst/>
                <a:gdLst>
                  <a:gd name="T0" fmla="*/ 159 w 322"/>
                  <a:gd name="T1" fmla="*/ 0 h 65"/>
                  <a:gd name="T2" fmla="*/ 191 w 322"/>
                  <a:gd name="T3" fmla="*/ 0 h 65"/>
                  <a:gd name="T4" fmla="*/ 222 w 322"/>
                  <a:gd name="T5" fmla="*/ 2 h 65"/>
                  <a:gd name="T6" fmla="*/ 250 w 322"/>
                  <a:gd name="T7" fmla="*/ 5 h 65"/>
                  <a:gd name="T8" fmla="*/ 273 w 322"/>
                  <a:gd name="T9" fmla="*/ 8 h 65"/>
                  <a:gd name="T10" fmla="*/ 293 w 322"/>
                  <a:gd name="T11" fmla="*/ 13 h 65"/>
                  <a:gd name="T12" fmla="*/ 308 w 322"/>
                  <a:gd name="T13" fmla="*/ 18 h 65"/>
                  <a:gd name="T14" fmla="*/ 318 w 322"/>
                  <a:gd name="T15" fmla="*/ 24 h 65"/>
                  <a:gd name="T16" fmla="*/ 321 w 322"/>
                  <a:gd name="T17" fmla="*/ 31 h 65"/>
                  <a:gd name="T18" fmla="*/ 320 w 322"/>
                  <a:gd name="T19" fmla="*/ 37 h 65"/>
                  <a:gd name="T20" fmla="*/ 309 w 322"/>
                  <a:gd name="T21" fmla="*/ 43 h 65"/>
                  <a:gd name="T22" fmla="*/ 296 w 322"/>
                  <a:gd name="T23" fmla="*/ 49 h 65"/>
                  <a:gd name="T24" fmla="*/ 276 w 322"/>
                  <a:gd name="T25" fmla="*/ 54 h 65"/>
                  <a:gd name="T26" fmla="*/ 252 w 322"/>
                  <a:gd name="T27" fmla="*/ 58 h 65"/>
                  <a:gd name="T28" fmla="*/ 225 w 322"/>
                  <a:gd name="T29" fmla="*/ 61 h 65"/>
                  <a:gd name="T30" fmla="*/ 196 w 322"/>
                  <a:gd name="T31" fmla="*/ 63 h 65"/>
                  <a:gd name="T32" fmla="*/ 163 w 322"/>
                  <a:gd name="T33" fmla="*/ 64 h 65"/>
                  <a:gd name="T34" fmla="*/ 131 w 322"/>
                  <a:gd name="T35" fmla="*/ 64 h 65"/>
                  <a:gd name="T36" fmla="*/ 101 w 322"/>
                  <a:gd name="T37" fmla="*/ 62 h 65"/>
                  <a:gd name="T38" fmla="*/ 73 w 322"/>
                  <a:gd name="T39" fmla="*/ 60 h 65"/>
                  <a:gd name="T40" fmla="*/ 48 w 322"/>
                  <a:gd name="T41" fmla="*/ 56 h 65"/>
                  <a:gd name="T42" fmla="*/ 29 w 322"/>
                  <a:gd name="T43" fmla="*/ 51 h 65"/>
                  <a:gd name="T44" fmla="*/ 15 w 322"/>
                  <a:gd name="T45" fmla="*/ 46 h 65"/>
                  <a:gd name="T46" fmla="*/ 4 w 322"/>
                  <a:gd name="T47" fmla="*/ 40 h 65"/>
                  <a:gd name="T48" fmla="*/ 0 w 322"/>
                  <a:gd name="T49" fmla="*/ 33 h 65"/>
                  <a:gd name="T50" fmla="*/ 3 w 322"/>
                  <a:gd name="T51" fmla="*/ 27 h 65"/>
                  <a:gd name="T52" fmla="*/ 13 w 322"/>
                  <a:gd name="T53" fmla="*/ 21 h 65"/>
                  <a:gd name="T54" fmla="*/ 26 w 322"/>
                  <a:gd name="T55" fmla="*/ 15 h 65"/>
                  <a:gd name="T56" fmla="*/ 47 w 322"/>
                  <a:gd name="T57" fmla="*/ 10 h 65"/>
                  <a:gd name="T58" fmla="*/ 70 w 322"/>
                  <a:gd name="T59" fmla="*/ 6 h 65"/>
                  <a:gd name="T60" fmla="*/ 96 w 322"/>
                  <a:gd name="T61" fmla="*/ 3 h 65"/>
                  <a:gd name="T62" fmla="*/ 127 w 322"/>
                  <a:gd name="T63" fmla="*/ 1 h 65"/>
                  <a:gd name="T64" fmla="*/ 159 w 322"/>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65"/>
                  <a:gd name="T101" fmla="*/ 322 w 322"/>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65">
                    <a:moveTo>
                      <a:pt x="159" y="0"/>
                    </a:moveTo>
                    <a:lnTo>
                      <a:pt x="191" y="0"/>
                    </a:lnTo>
                    <a:lnTo>
                      <a:pt x="222" y="2"/>
                    </a:lnTo>
                    <a:lnTo>
                      <a:pt x="250" y="5"/>
                    </a:lnTo>
                    <a:lnTo>
                      <a:pt x="273" y="8"/>
                    </a:lnTo>
                    <a:lnTo>
                      <a:pt x="293" y="13"/>
                    </a:lnTo>
                    <a:lnTo>
                      <a:pt x="308" y="18"/>
                    </a:lnTo>
                    <a:lnTo>
                      <a:pt x="318" y="24"/>
                    </a:lnTo>
                    <a:lnTo>
                      <a:pt x="321" y="31"/>
                    </a:lnTo>
                    <a:lnTo>
                      <a:pt x="320" y="37"/>
                    </a:lnTo>
                    <a:lnTo>
                      <a:pt x="309" y="43"/>
                    </a:lnTo>
                    <a:lnTo>
                      <a:pt x="296" y="49"/>
                    </a:lnTo>
                    <a:lnTo>
                      <a:pt x="276" y="54"/>
                    </a:lnTo>
                    <a:lnTo>
                      <a:pt x="252" y="58"/>
                    </a:lnTo>
                    <a:lnTo>
                      <a:pt x="225" y="61"/>
                    </a:lnTo>
                    <a:lnTo>
                      <a:pt x="196" y="63"/>
                    </a:lnTo>
                    <a:lnTo>
                      <a:pt x="163" y="64"/>
                    </a:lnTo>
                    <a:lnTo>
                      <a:pt x="131" y="64"/>
                    </a:lnTo>
                    <a:lnTo>
                      <a:pt x="101" y="62"/>
                    </a:lnTo>
                    <a:lnTo>
                      <a:pt x="73" y="60"/>
                    </a:lnTo>
                    <a:lnTo>
                      <a:pt x="48" y="56"/>
                    </a:lnTo>
                    <a:lnTo>
                      <a:pt x="29" y="51"/>
                    </a:lnTo>
                    <a:lnTo>
                      <a:pt x="15" y="46"/>
                    </a:lnTo>
                    <a:lnTo>
                      <a:pt x="4" y="40"/>
                    </a:lnTo>
                    <a:lnTo>
                      <a:pt x="0" y="33"/>
                    </a:lnTo>
                    <a:lnTo>
                      <a:pt x="3" y="27"/>
                    </a:lnTo>
                    <a:lnTo>
                      <a:pt x="13" y="21"/>
                    </a:lnTo>
                    <a:lnTo>
                      <a:pt x="26" y="15"/>
                    </a:lnTo>
                    <a:lnTo>
                      <a:pt x="47" y="10"/>
                    </a:lnTo>
                    <a:lnTo>
                      <a:pt x="70" y="6"/>
                    </a:lnTo>
                    <a:lnTo>
                      <a:pt x="96" y="3"/>
                    </a:lnTo>
                    <a:lnTo>
                      <a:pt x="127" y="1"/>
                    </a:lnTo>
                    <a:lnTo>
                      <a:pt x="159" y="0"/>
                    </a:lnTo>
                  </a:path>
                </a:pathLst>
              </a:custGeom>
              <a:solidFill>
                <a:srgbClr val="CCECF4"/>
              </a:solidFill>
              <a:ln w="12700" cap="rnd">
                <a:noFill/>
                <a:round/>
                <a:headEnd/>
                <a:tailEnd/>
              </a:ln>
            </p:spPr>
            <p:txBody>
              <a:bodyPr/>
              <a:lstStyle/>
              <a:p>
                <a:endParaRPr lang="en-US"/>
              </a:p>
            </p:txBody>
          </p:sp>
          <p:sp>
            <p:nvSpPr>
              <p:cNvPr id="37560" name="Freeform 525"/>
              <p:cNvSpPr>
                <a:spLocks/>
              </p:cNvSpPr>
              <p:nvPr/>
            </p:nvSpPr>
            <p:spPr bwMode="auto">
              <a:xfrm>
                <a:off x="822" y="1365"/>
                <a:ext cx="25" cy="56"/>
              </a:xfrm>
              <a:custGeom>
                <a:avLst/>
                <a:gdLst>
                  <a:gd name="T0" fmla="*/ 0 w 25"/>
                  <a:gd name="T1" fmla="*/ 0 h 56"/>
                  <a:gd name="T2" fmla="*/ 2 w 25"/>
                  <a:gd name="T3" fmla="*/ 2 h 56"/>
                  <a:gd name="T4" fmla="*/ 6 w 25"/>
                  <a:gd name="T5" fmla="*/ 6 h 56"/>
                  <a:gd name="T6" fmla="*/ 13 w 25"/>
                  <a:gd name="T7" fmla="*/ 13 h 56"/>
                  <a:gd name="T8" fmla="*/ 19 w 25"/>
                  <a:gd name="T9" fmla="*/ 21 h 56"/>
                  <a:gd name="T10" fmla="*/ 22 w 25"/>
                  <a:gd name="T11" fmla="*/ 30 h 56"/>
                  <a:gd name="T12" fmla="*/ 24 w 25"/>
                  <a:gd name="T13" fmla="*/ 39 h 56"/>
                  <a:gd name="T14" fmla="*/ 21 w 25"/>
                  <a:gd name="T15" fmla="*/ 48 h 56"/>
                  <a:gd name="T16" fmla="*/ 10 w 25"/>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56"/>
                  <a:gd name="T29" fmla="*/ 25 w 25"/>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56">
                    <a:moveTo>
                      <a:pt x="0" y="0"/>
                    </a:moveTo>
                    <a:lnTo>
                      <a:pt x="2" y="2"/>
                    </a:lnTo>
                    <a:lnTo>
                      <a:pt x="6" y="6"/>
                    </a:lnTo>
                    <a:lnTo>
                      <a:pt x="13" y="13"/>
                    </a:lnTo>
                    <a:lnTo>
                      <a:pt x="19" y="21"/>
                    </a:lnTo>
                    <a:lnTo>
                      <a:pt x="22" y="30"/>
                    </a:lnTo>
                    <a:lnTo>
                      <a:pt x="24" y="39"/>
                    </a:lnTo>
                    <a:lnTo>
                      <a:pt x="21" y="48"/>
                    </a:lnTo>
                    <a:lnTo>
                      <a:pt x="10" y="55"/>
                    </a:lnTo>
                  </a:path>
                </a:pathLst>
              </a:custGeom>
              <a:noFill/>
              <a:ln w="25400" cap="rnd">
                <a:solidFill>
                  <a:srgbClr val="B3E2EE"/>
                </a:solidFill>
                <a:round/>
                <a:headEnd/>
                <a:tailEnd/>
              </a:ln>
            </p:spPr>
            <p:txBody>
              <a:bodyPr/>
              <a:lstStyle/>
              <a:p>
                <a:endParaRPr lang="en-US"/>
              </a:p>
            </p:txBody>
          </p:sp>
          <p:sp>
            <p:nvSpPr>
              <p:cNvPr id="37561" name="Line 526"/>
              <p:cNvSpPr>
                <a:spLocks noChangeShapeType="1"/>
              </p:cNvSpPr>
              <p:nvPr/>
            </p:nvSpPr>
            <p:spPr bwMode="auto">
              <a:xfrm flipH="1">
                <a:off x="811" y="1364"/>
                <a:ext cx="22" cy="2"/>
              </a:xfrm>
              <a:prstGeom prst="line">
                <a:avLst/>
              </a:prstGeom>
              <a:noFill/>
              <a:ln w="12700">
                <a:noFill/>
                <a:round/>
                <a:headEnd/>
                <a:tailEnd/>
              </a:ln>
            </p:spPr>
            <p:txBody>
              <a:bodyPr wrap="none" anchor="ctr"/>
              <a:lstStyle/>
              <a:p>
                <a:endParaRPr lang="en-GB"/>
              </a:p>
            </p:txBody>
          </p:sp>
          <p:sp>
            <p:nvSpPr>
              <p:cNvPr id="37562" name="Line 527"/>
              <p:cNvSpPr>
                <a:spLocks noChangeShapeType="1"/>
              </p:cNvSpPr>
              <p:nvPr/>
            </p:nvSpPr>
            <p:spPr bwMode="auto">
              <a:xfrm>
                <a:off x="821" y="1419"/>
                <a:ext cx="24" cy="4"/>
              </a:xfrm>
              <a:prstGeom prst="line">
                <a:avLst/>
              </a:prstGeom>
              <a:noFill/>
              <a:ln w="12700">
                <a:noFill/>
                <a:round/>
                <a:headEnd/>
                <a:tailEnd/>
              </a:ln>
            </p:spPr>
            <p:txBody>
              <a:bodyPr wrap="none" anchor="ctr"/>
              <a:lstStyle/>
              <a:p>
                <a:endParaRPr lang="en-GB"/>
              </a:p>
            </p:txBody>
          </p:sp>
          <p:sp>
            <p:nvSpPr>
              <p:cNvPr id="37563" name="Freeform 528"/>
              <p:cNvSpPr>
                <a:spLocks/>
              </p:cNvSpPr>
              <p:nvPr/>
            </p:nvSpPr>
            <p:spPr bwMode="auto">
              <a:xfrm>
                <a:off x="779" y="1420"/>
                <a:ext cx="50" cy="53"/>
              </a:xfrm>
              <a:custGeom>
                <a:avLst/>
                <a:gdLst>
                  <a:gd name="T0" fmla="*/ 49 w 50"/>
                  <a:gd name="T1" fmla="*/ 0 h 53"/>
                  <a:gd name="T2" fmla="*/ 37 w 50"/>
                  <a:gd name="T3" fmla="*/ 7 h 53"/>
                  <a:gd name="T4" fmla="*/ 27 w 50"/>
                  <a:gd name="T5" fmla="*/ 15 h 53"/>
                  <a:gd name="T6" fmla="*/ 19 w 50"/>
                  <a:gd name="T7" fmla="*/ 24 h 53"/>
                  <a:gd name="T8" fmla="*/ 13 w 50"/>
                  <a:gd name="T9" fmla="*/ 32 h 53"/>
                  <a:gd name="T10" fmla="*/ 7 w 50"/>
                  <a:gd name="T11" fmla="*/ 40 h 53"/>
                  <a:gd name="T12" fmla="*/ 3 w 50"/>
                  <a:gd name="T13" fmla="*/ 46 h 53"/>
                  <a:gd name="T14" fmla="*/ 0 w 50"/>
                  <a:gd name="T15" fmla="*/ 51 h 53"/>
                  <a:gd name="T16" fmla="*/ 0 w 50"/>
                  <a:gd name="T17" fmla="*/ 5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53"/>
                  <a:gd name="T29" fmla="*/ 50 w 5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53">
                    <a:moveTo>
                      <a:pt x="49" y="0"/>
                    </a:moveTo>
                    <a:lnTo>
                      <a:pt x="37" y="7"/>
                    </a:lnTo>
                    <a:lnTo>
                      <a:pt x="27" y="15"/>
                    </a:lnTo>
                    <a:lnTo>
                      <a:pt x="19" y="24"/>
                    </a:lnTo>
                    <a:lnTo>
                      <a:pt x="13" y="32"/>
                    </a:lnTo>
                    <a:lnTo>
                      <a:pt x="7" y="40"/>
                    </a:lnTo>
                    <a:lnTo>
                      <a:pt x="3" y="46"/>
                    </a:lnTo>
                    <a:lnTo>
                      <a:pt x="0" y="51"/>
                    </a:lnTo>
                    <a:lnTo>
                      <a:pt x="0" y="52"/>
                    </a:lnTo>
                  </a:path>
                </a:pathLst>
              </a:custGeom>
              <a:noFill/>
              <a:ln w="25400" cap="rnd">
                <a:solidFill>
                  <a:srgbClr val="B3E2EE"/>
                </a:solidFill>
                <a:round/>
                <a:headEnd/>
                <a:tailEnd/>
              </a:ln>
            </p:spPr>
            <p:txBody>
              <a:bodyPr/>
              <a:lstStyle/>
              <a:p>
                <a:endParaRPr lang="en-US"/>
              </a:p>
            </p:txBody>
          </p:sp>
          <p:sp>
            <p:nvSpPr>
              <p:cNvPr id="37564" name="Line 529"/>
              <p:cNvSpPr>
                <a:spLocks noChangeShapeType="1"/>
              </p:cNvSpPr>
              <p:nvPr/>
            </p:nvSpPr>
            <p:spPr bwMode="auto">
              <a:xfrm flipH="1" flipV="1">
                <a:off x="821" y="1418"/>
                <a:ext cx="20" cy="5"/>
              </a:xfrm>
              <a:prstGeom prst="line">
                <a:avLst/>
              </a:prstGeom>
              <a:noFill/>
              <a:ln w="12700">
                <a:noFill/>
                <a:round/>
                <a:headEnd/>
                <a:tailEnd/>
              </a:ln>
            </p:spPr>
            <p:txBody>
              <a:bodyPr wrap="none" anchor="ctr"/>
              <a:lstStyle/>
              <a:p>
                <a:endParaRPr lang="en-GB"/>
              </a:p>
            </p:txBody>
          </p:sp>
          <p:sp>
            <p:nvSpPr>
              <p:cNvPr id="37565" name="Line 530"/>
              <p:cNvSpPr>
                <a:spLocks noChangeShapeType="1"/>
              </p:cNvSpPr>
              <p:nvPr/>
            </p:nvSpPr>
            <p:spPr bwMode="auto">
              <a:xfrm>
                <a:off x="767" y="1470"/>
                <a:ext cx="25" cy="3"/>
              </a:xfrm>
              <a:prstGeom prst="line">
                <a:avLst/>
              </a:prstGeom>
              <a:noFill/>
              <a:ln w="12700">
                <a:noFill/>
                <a:round/>
                <a:headEnd/>
                <a:tailEnd/>
              </a:ln>
            </p:spPr>
            <p:txBody>
              <a:bodyPr wrap="none" anchor="ctr"/>
              <a:lstStyle/>
              <a:p>
                <a:endParaRPr lang="en-GB"/>
              </a:p>
            </p:txBody>
          </p:sp>
          <p:sp>
            <p:nvSpPr>
              <p:cNvPr id="37566" name="Freeform 531"/>
              <p:cNvSpPr>
                <a:spLocks/>
              </p:cNvSpPr>
              <p:nvPr/>
            </p:nvSpPr>
            <p:spPr bwMode="auto">
              <a:xfrm>
                <a:off x="888" y="1369"/>
                <a:ext cx="20" cy="31"/>
              </a:xfrm>
              <a:custGeom>
                <a:avLst/>
                <a:gdLst>
                  <a:gd name="T0" fmla="*/ 19 w 20"/>
                  <a:gd name="T1" fmla="*/ 0 h 31"/>
                  <a:gd name="T2" fmla="*/ 18 w 20"/>
                  <a:gd name="T3" fmla="*/ 3 h 31"/>
                  <a:gd name="T4" fmla="*/ 15 w 20"/>
                  <a:gd name="T5" fmla="*/ 5 h 31"/>
                  <a:gd name="T6" fmla="*/ 12 w 20"/>
                  <a:gd name="T7" fmla="*/ 8 h 31"/>
                  <a:gd name="T8" fmla="*/ 8 w 20"/>
                  <a:gd name="T9" fmla="*/ 10 h 31"/>
                  <a:gd name="T10" fmla="*/ 5 w 20"/>
                  <a:gd name="T11" fmla="*/ 14 h 31"/>
                  <a:gd name="T12" fmla="*/ 3 w 20"/>
                  <a:gd name="T13" fmla="*/ 18 h 31"/>
                  <a:gd name="T14" fmla="*/ 1 w 20"/>
                  <a:gd name="T15" fmla="*/ 23 h 31"/>
                  <a:gd name="T16" fmla="*/ 0 w 20"/>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31"/>
                  <a:gd name="T29" fmla="*/ 20 w 2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31">
                    <a:moveTo>
                      <a:pt x="19" y="0"/>
                    </a:moveTo>
                    <a:lnTo>
                      <a:pt x="18" y="3"/>
                    </a:lnTo>
                    <a:lnTo>
                      <a:pt x="15" y="5"/>
                    </a:lnTo>
                    <a:lnTo>
                      <a:pt x="12" y="8"/>
                    </a:lnTo>
                    <a:lnTo>
                      <a:pt x="8" y="10"/>
                    </a:lnTo>
                    <a:lnTo>
                      <a:pt x="5" y="14"/>
                    </a:lnTo>
                    <a:lnTo>
                      <a:pt x="3" y="18"/>
                    </a:lnTo>
                    <a:lnTo>
                      <a:pt x="1" y="23"/>
                    </a:lnTo>
                    <a:lnTo>
                      <a:pt x="0" y="30"/>
                    </a:lnTo>
                  </a:path>
                </a:pathLst>
              </a:custGeom>
              <a:noFill/>
              <a:ln w="25400" cap="rnd">
                <a:solidFill>
                  <a:srgbClr val="B3E2EE"/>
                </a:solidFill>
                <a:round/>
                <a:headEnd/>
                <a:tailEnd/>
              </a:ln>
            </p:spPr>
            <p:txBody>
              <a:bodyPr/>
              <a:lstStyle/>
              <a:p>
                <a:endParaRPr lang="en-US"/>
              </a:p>
            </p:txBody>
          </p:sp>
          <p:sp>
            <p:nvSpPr>
              <p:cNvPr id="37567" name="Line 532"/>
              <p:cNvSpPr>
                <a:spLocks noChangeShapeType="1"/>
              </p:cNvSpPr>
              <p:nvPr/>
            </p:nvSpPr>
            <p:spPr bwMode="auto">
              <a:xfrm flipH="1">
                <a:off x="897" y="1369"/>
                <a:ext cx="22" cy="0"/>
              </a:xfrm>
              <a:prstGeom prst="line">
                <a:avLst/>
              </a:prstGeom>
              <a:noFill/>
              <a:ln w="12700">
                <a:noFill/>
                <a:round/>
                <a:headEnd/>
                <a:tailEnd/>
              </a:ln>
            </p:spPr>
            <p:txBody>
              <a:bodyPr wrap="none" anchor="ctr"/>
              <a:lstStyle/>
              <a:p>
                <a:endParaRPr lang="en-GB"/>
              </a:p>
            </p:txBody>
          </p:sp>
          <p:sp>
            <p:nvSpPr>
              <p:cNvPr id="37568" name="Line 533"/>
              <p:cNvSpPr>
                <a:spLocks noChangeShapeType="1"/>
              </p:cNvSpPr>
              <p:nvPr/>
            </p:nvSpPr>
            <p:spPr bwMode="auto">
              <a:xfrm>
                <a:off x="876" y="1398"/>
                <a:ext cx="23" cy="1"/>
              </a:xfrm>
              <a:prstGeom prst="line">
                <a:avLst/>
              </a:prstGeom>
              <a:noFill/>
              <a:ln w="12700">
                <a:noFill/>
                <a:round/>
                <a:headEnd/>
                <a:tailEnd/>
              </a:ln>
            </p:spPr>
            <p:txBody>
              <a:bodyPr wrap="none" anchor="ctr"/>
              <a:lstStyle/>
              <a:p>
                <a:endParaRPr lang="en-GB"/>
              </a:p>
            </p:txBody>
          </p:sp>
          <p:sp>
            <p:nvSpPr>
              <p:cNvPr id="37569" name="Freeform 534"/>
              <p:cNvSpPr>
                <a:spLocks/>
              </p:cNvSpPr>
              <p:nvPr/>
            </p:nvSpPr>
            <p:spPr bwMode="auto">
              <a:xfrm>
                <a:off x="872" y="1399"/>
                <a:ext cx="17" cy="69"/>
              </a:xfrm>
              <a:custGeom>
                <a:avLst/>
                <a:gdLst>
                  <a:gd name="T0" fmla="*/ 16 w 17"/>
                  <a:gd name="T1" fmla="*/ 0 h 69"/>
                  <a:gd name="T2" fmla="*/ 14 w 17"/>
                  <a:gd name="T3" fmla="*/ 7 h 69"/>
                  <a:gd name="T4" fmla="*/ 13 w 17"/>
                  <a:gd name="T5" fmla="*/ 17 h 69"/>
                  <a:gd name="T6" fmla="*/ 11 w 17"/>
                  <a:gd name="T7" fmla="*/ 26 h 69"/>
                  <a:gd name="T8" fmla="*/ 8 w 17"/>
                  <a:gd name="T9" fmla="*/ 35 h 69"/>
                  <a:gd name="T10" fmla="*/ 5 w 17"/>
                  <a:gd name="T11" fmla="*/ 44 h 69"/>
                  <a:gd name="T12" fmla="*/ 3 w 17"/>
                  <a:gd name="T13" fmla="*/ 53 h 69"/>
                  <a:gd name="T14" fmla="*/ 0 w 17"/>
                  <a:gd name="T15" fmla="*/ 61 h 69"/>
                  <a:gd name="T16" fmla="*/ 0 w 17"/>
                  <a:gd name="T17" fmla="*/ 68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69"/>
                  <a:gd name="T29" fmla="*/ 17 w 1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69">
                    <a:moveTo>
                      <a:pt x="16" y="0"/>
                    </a:moveTo>
                    <a:lnTo>
                      <a:pt x="14" y="7"/>
                    </a:lnTo>
                    <a:lnTo>
                      <a:pt x="13" y="17"/>
                    </a:lnTo>
                    <a:lnTo>
                      <a:pt x="11" y="26"/>
                    </a:lnTo>
                    <a:lnTo>
                      <a:pt x="8" y="35"/>
                    </a:lnTo>
                    <a:lnTo>
                      <a:pt x="5" y="44"/>
                    </a:lnTo>
                    <a:lnTo>
                      <a:pt x="3" y="53"/>
                    </a:lnTo>
                    <a:lnTo>
                      <a:pt x="0" y="61"/>
                    </a:lnTo>
                    <a:lnTo>
                      <a:pt x="0" y="68"/>
                    </a:lnTo>
                  </a:path>
                </a:pathLst>
              </a:custGeom>
              <a:noFill/>
              <a:ln w="25400" cap="rnd">
                <a:solidFill>
                  <a:srgbClr val="B3E2EE"/>
                </a:solidFill>
                <a:round/>
                <a:headEnd/>
                <a:tailEnd/>
              </a:ln>
            </p:spPr>
            <p:txBody>
              <a:bodyPr/>
              <a:lstStyle/>
              <a:p>
                <a:endParaRPr lang="en-US"/>
              </a:p>
            </p:txBody>
          </p:sp>
          <p:sp>
            <p:nvSpPr>
              <p:cNvPr id="37570" name="Line 535"/>
              <p:cNvSpPr>
                <a:spLocks noChangeShapeType="1"/>
              </p:cNvSpPr>
              <p:nvPr/>
            </p:nvSpPr>
            <p:spPr bwMode="auto">
              <a:xfrm flipH="1" flipV="1">
                <a:off x="876" y="1398"/>
                <a:ext cx="23" cy="1"/>
              </a:xfrm>
              <a:prstGeom prst="line">
                <a:avLst/>
              </a:prstGeom>
              <a:noFill/>
              <a:ln w="12700">
                <a:noFill/>
                <a:round/>
                <a:headEnd/>
                <a:tailEnd/>
              </a:ln>
            </p:spPr>
            <p:txBody>
              <a:bodyPr wrap="none" anchor="ctr"/>
              <a:lstStyle/>
              <a:p>
                <a:endParaRPr lang="en-GB"/>
              </a:p>
            </p:txBody>
          </p:sp>
          <p:sp>
            <p:nvSpPr>
              <p:cNvPr id="37571" name="Line 536"/>
              <p:cNvSpPr>
                <a:spLocks noChangeShapeType="1"/>
              </p:cNvSpPr>
              <p:nvPr/>
            </p:nvSpPr>
            <p:spPr bwMode="auto">
              <a:xfrm>
                <a:off x="860" y="1467"/>
                <a:ext cx="24" cy="1"/>
              </a:xfrm>
              <a:prstGeom prst="line">
                <a:avLst/>
              </a:prstGeom>
              <a:noFill/>
              <a:ln w="12700">
                <a:noFill/>
                <a:round/>
                <a:headEnd/>
                <a:tailEnd/>
              </a:ln>
            </p:spPr>
            <p:txBody>
              <a:bodyPr wrap="none" anchor="ctr"/>
              <a:lstStyle/>
              <a:p>
                <a:endParaRPr lang="en-GB"/>
              </a:p>
            </p:txBody>
          </p:sp>
          <p:sp>
            <p:nvSpPr>
              <p:cNvPr id="37572" name="Freeform 537"/>
              <p:cNvSpPr>
                <a:spLocks/>
              </p:cNvSpPr>
              <p:nvPr/>
            </p:nvSpPr>
            <p:spPr bwMode="auto">
              <a:xfrm>
                <a:off x="731" y="1314"/>
                <a:ext cx="325" cy="63"/>
              </a:xfrm>
              <a:custGeom>
                <a:avLst/>
                <a:gdLst>
                  <a:gd name="T0" fmla="*/ 163 w 325"/>
                  <a:gd name="T1" fmla="*/ 62 h 63"/>
                  <a:gd name="T2" fmla="*/ 196 w 325"/>
                  <a:gd name="T3" fmla="*/ 61 h 63"/>
                  <a:gd name="T4" fmla="*/ 227 w 325"/>
                  <a:gd name="T5" fmla="*/ 59 h 63"/>
                  <a:gd name="T6" fmla="*/ 255 w 325"/>
                  <a:gd name="T7" fmla="*/ 56 h 63"/>
                  <a:gd name="T8" fmla="*/ 278 w 325"/>
                  <a:gd name="T9" fmla="*/ 52 h 63"/>
                  <a:gd name="T10" fmla="*/ 297 w 325"/>
                  <a:gd name="T11" fmla="*/ 47 h 63"/>
                  <a:gd name="T12" fmla="*/ 312 w 325"/>
                  <a:gd name="T13" fmla="*/ 42 h 63"/>
                  <a:gd name="T14" fmla="*/ 321 w 325"/>
                  <a:gd name="T15" fmla="*/ 36 h 63"/>
                  <a:gd name="T16" fmla="*/ 324 w 325"/>
                  <a:gd name="T17" fmla="*/ 29 h 63"/>
                  <a:gd name="T18" fmla="*/ 320 w 325"/>
                  <a:gd name="T19" fmla="*/ 23 h 63"/>
                  <a:gd name="T20" fmla="*/ 311 w 325"/>
                  <a:gd name="T21" fmla="*/ 18 h 63"/>
                  <a:gd name="T22" fmla="*/ 295 w 325"/>
                  <a:gd name="T23" fmla="*/ 13 h 63"/>
                  <a:gd name="T24" fmla="*/ 275 w 325"/>
                  <a:gd name="T25" fmla="*/ 8 h 63"/>
                  <a:gd name="T26" fmla="*/ 250 w 325"/>
                  <a:gd name="T27" fmla="*/ 5 h 63"/>
                  <a:gd name="T28" fmla="*/ 224 w 325"/>
                  <a:gd name="T29" fmla="*/ 2 h 63"/>
                  <a:gd name="T30" fmla="*/ 193 w 325"/>
                  <a:gd name="T31" fmla="*/ 1 h 63"/>
                  <a:gd name="T32" fmla="*/ 161 w 325"/>
                  <a:gd name="T33" fmla="*/ 0 h 63"/>
                  <a:gd name="T34" fmla="*/ 127 w 325"/>
                  <a:gd name="T35" fmla="*/ 1 h 63"/>
                  <a:gd name="T36" fmla="*/ 97 w 325"/>
                  <a:gd name="T37" fmla="*/ 3 h 63"/>
                  <a:gd name="T38" fmla="*/ 69 w 325"/>
                  <a:gd name="T39" fmla="*/ 6 h 63"/>
                  <a:gd name="T40" fmla="*/ 46 w 325"/>
                  <a:gd name="T41" fmla="*/ 10 h 63"/>
                  <a:gd name="T42" fmla="*/ 27 w 325"/>
                  <a:gd name="T43" fmla="*/ 15 h 63"/>
                  <a:gd name="T44" fmla="*/ 12 w 325"/>
                  <a:gd name="T45" fmla="*/ 20 h 63"/>
                  <a:gd name="T46" fmla="*/ 3 w 325"/>
                  <a:gd name="T47" fmla="*/ 26 h 63"/>
                  <a:gd name="T48" fmla="*/ 0 w 325"/>
                  <a:gd name="T49" fmla="*/ 32 h 63"/>
                  <a:gd name="T50" fmla="*/ 3 w 325"/>
                  <a:gd name="T51" fmla="*/ 38 h 63"/>
                  <a:gd name="T52" fmla="*/ 13 w 325"/>
                  <a:gd name="T53" fmla="*/ 44 h 63"/>
                  <a:gd name="T54" fmla="*/ 29 w 325"/>
                  <a:gd name="T55" fmla="*/ 49 h 63"/>
                  <a:gd name="T56" fmla="*/ 49 w 325"/>
                  <a:gd name="T57" fmla="*/ 54 h 63"/>
                  <a:gd name="T58" fmla="*/ 74 w 325"/>
                  <a:gd name="T59" fmla="*/ 57 h 63"/>
                  <a:gd name="T60" fmla="*/ 100 w 325"/>
                  <a:gd name="T61" fmla="*/ 60 h 63"/>
                  <a:gd name="T62" fmla="*/ 131 w 325"/>
                  <a:gd name="T63" fmla="*/ 61 h 63"/>
                  <a:gd name="T64" fmla="*/ 163 w 325"/>
                  <a:gd name="T65" fmla="*/ 62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63"/>
                  <a:gd name="T101" fmla="*/ 325 w 325"/>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63">
                    <a:moveTo>
                      <a:pt x="163" y="62"/>
                    </a:moveTo>
                    <a:lnTo>
                      <a:pt x="196" y="61"/>
                    </a:lnTo>
                    <a:lnTo>
                      <a:pt x="227" y="59"/>
                    </a:lnTo>
                    <a:lnTo>
                      <a:pt x="255" y="56"/>
                    </a:lnTo>
                    <a:lnTo>
                      <a:pt x="278" y="52"/>
                    </a:lnTo>
                    <a:lnTo>
                      <a:pt x="297" y="47"/>
                    </a:lnTo>
                    <a:lnTo>
                      <a:pt x="312" y="42"/>
                    </a:lnTo>
                    <a:lnTo>
                      <a:pt x="321" y="36"/>
                    </a:lnTo>
                    <a:lnTo>
                      <a:pt x="324" y="29"/>
                    </a:lnTo>
                    <a:lnTo>
                      <a:pt x="320" y="23"/>
                    </a:lnTo>
                    <a:lnTo>
                      <a:pt x="311" y="18"/>
                    </a:lnTo>
                    <a:lnTo>
                      <a:pt x="295" y="13"/>
                    </a:lnTo>
                    <a:lnTo>
                      <a:pt x="275" y="8"/>
                    </a:lnTo>
                    <a:lnTo>
                      <a:pt x="250" y="5"/>
                    </a:lnTo>
                    <a:lnTo>
                      <a:pt x="224" y="2"/>
                    </a:lnTo>
                    <a:lnTo>
                      <a:pt x="193" y="1"/>
                    </a:lnTo>
                    <a:lnTo>
                      <a:pt x="161" y="0"/>
                    </a:lnTo>
                    <a:lnTo>
                      <a:pt x="127" y="1"/>
                    </a:lnTo>
                    <a:lnTo>
                      <a:pt x="97" y="3"/>
                    </a:lnTo>
                    <a:lnTo>
                      <a:pt x="69" y="6"/>
                    </a:lnTo>
                    <a:lnTo>
                      <a:pt x="46" y="10"/>
                    </a:lnTo>
                    <a:lnTo>
                      <a:pt x="27" y="15"/>
                    </a:lnTo>
                    <a:lnTo>
                      <a:pt x="12" y="20"/>
                    </a:lnTo>
                    <a:lnTo>
                      <a:pt x="3" y="26"/>
                    </a:lnTo>
                    <a:lnTo>
                      <a:pt x="0" y="32"/>
                    </a:lnTo>
                    <a:lnTo>
                      <a:pt x="3" y="38"/>
                    </a:lnTo>
                    <a:lnTo>
                      <a:pt x="13" y="44"/>
                    </a:lnTo>
                    <a:lnTo>
                      <a:pt x="29" y="49"/>
                    </a:lnTo>
                    <a:lnTo>
                      <a:pt x="49" y="54"/>
                    </a:lnTo>
                    <a:lnTo>
                      <a:pt x="74" y="57"/>
                    </a:lnTo>
                    <a:lnTo>
                      <a:pt x="100" y="60"/>
                    </a:lnTo>
                    <a:lnTo>
                      <a:pt x="131" y="61"/>
                    </a:lnTo>
                    <a:lnTo>
                      <a:pt x="163" y="62"/>
                    </a:lnTo>
                  </a:path>
                </a:pathLst>
              </a:custGeom>
              <a:solidFill>
                <a:srgbClr val="CCECF4"/>
              </a:solidFill>
              <a:ln w="12700" cap="rnd">
                <a:noFill/>
                <a:round/>
                <a:headEnd/>
                <a:tailEnd/>
              </a:ln>
            </p:spPr>
            <p:txBody>
              <a:bodyPr/>
              <a:lstStyle/>
              <a:p>
                <a:endParaRPr lang="en-US"/>
              </a:p>
            </p:txBody>
          </p:sp>
          <p:sp>
            <p:nvSpPr>
              <p:cNvPr id="37573" name="Freeform 538"/>
              <p:cNvSpPr>
                <a:spLocks/>
              </p:cNvSpPr>
              <p:nvPr/>
            </p:nvSpPr>
            <p:spPr bwMode="auto">
              <a:xfrm>
                <a:off x="615" y="1364"/>
                <a:ext cx="24" cy="56"/>
              </a:xfrm>
              <a:custGeom>
                <a:avLst/>
                <a:gdLst>
                  <a:gd name="T0" fmla="*/ 0 w 24"/>
                  <a:gd name="T1" fmla="*/ 0 h 56"/>
                  <a:gd name="T2" fmla="*/ 2 w 24"/>
                  <a:gd name="T3" fmla="*/ 2 h 56"/>
                  <a:gd name="T4" fmla="*/ 6 w 24"/>
                  <a:gd name="T5" fmla="*/ 6 h 56"/>
                  <a:gd name="T6" fmla="*/ 12 w 24"/>
                  <a:gd name="T7" fmla="*/ 13 h 56"/>
                  <a:gd name="T8" fmla="*/ 18 w 24"/>
                  <a:gd name="T9" fmla="*/ 21 h 56"/>
                  <a:gd name="T10" fmla="*/ 23 w 24"/>
                  <a:gd name="T11" fmla="*/ 30 h 56"/>
                  <a:gd name="T12" fmla="*/ 23 w 24"/>
                  <a:gd name="T13" fmla="*/ 39 h 56"/>
                  <a:gd name="T14" fmla="*/ 20 w 24"/>
                  <a:gd name="T15" fmla="*/ 48 h 56"/>
                  <a:gd name="T16" fmla="*/ 11 w 24"/>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56"/>
                  <a:gd name="T29" fmla="*/ 24 w 24"/>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56">
                    <a:moveTo>
                      <a:pt x="0" y="0"/>
                    </a:moveTo>
                    <a:lnTo>
                      <a:pt x="2" y="2"/>
                    </a:lnTo>
                    <a:lnTo>
                      <a:pt x="6" y="6"/>
                    </a:lnTo>
                    <a:lnTo>
                      <a:pt x="12" y="13"/>
                    </a:lnTo>
                    <a:lnTo>
                      <a:pt x="18" y="21"/>
                    </a:lnTo>
                    <a:lnTo>
                      <a:pt x="23" y="30"/>
                    </a:lnTo>
                    <a:lnTo>
                      <a:pt x="23" y="39"/>
                    </a:lnTo>
                    <a:lnTo>
                      <a:pt x="20" y="48"/>
                    </a:lnTo>
                    <a:lnTo>
                      <a:pt x="11" y="55"/>
                    </a:lnTo>
                  </a:path>
                </a:pathLst>
              </a:custGeom>
              <a:noFill/>
              <a:ln w="25400" cap="rnd">
                <a:solidFill>
                  <a:srgbClr val="B3E2EE"/>
                </a:solidFill>
                <a:round/>
                <a:headEnd/>
                <a:tailEnd/>
              </a:ln>
            </p:spPr>
            <p:txBody>
              <a:bodyPr/>
              <a:lstStyle/>
              <a:p>
                <a:endParaRPr lang="en-US"/>
              </a:p>
            </p:txBody>
          </p:sp>
          <p:sp>
            <p:nvSpPr>
              <p:cNvPr id="37574" name="Line 539"/>
              <p:cNvSpPr>
                <a:spLocks noChangeShapeType="1"/>
              </p:cNvSpPr>
              <p:nvPr/>
            </p:nvSpPr>
            <p:spPr bwMode="auto">
              <a:xfrm flipH="1">
                <a:off x="606" y="1361"/>
                <a:ext cx="21" cy="4"/>
              </a:xfrm>
              <a:prstGeom prst="line">
                <a:avLst/>
              </a:prstGeom>
              <a:noFill/>
              <a:ln w="12700">
                <a:noFill/>
                <a:round/>
                <a:headEnd/>
                <a:tailEnd/>
              </a:ln>
            </p:spPr>
            <p:txBody>
              <a:bodyPr wrap="none" anchor="ctr"/>
              <a:lstStyle/>
              <a:p>
                <a:endParaRPr lang="en-GB"/>
              </a:p>
            </p:txBody>
          </p:sp>
          <p:sp>
            <p:nvSpPr>
              <p:cNvPr id="37575" name="Line 540"/>
              <p:cNvSpPr>
                <a:spLocks noChangeShapeType="1"/>
              </p:cNvSpPr>
              <p:nvPr/>
            </p:nvSpPr>
            <p:spPr bwMode="auto">
              <a:xfrm>
                <a:off x="615" y="1416"/>
                <a:ext cx="22" cy="4"/>
              </a:xfrm>
              <a:prstGeom prst="line">
                <a:avLst/>
              </a:prstGeom>
              <a:noFill/>
              <a:ln w="12700">
                <a:noFill/>
                <a:round/>
                <a:headEnd/>
                <a:tailEnd/>
              </a:ln>
            </p:spPr>
            <p:txBody>
              <a:bodyPr wrap="none" anchor="ctr"/>
              <a:lstStyle/>
              <a:p>
                <a:endParaRPr lang="en-GB"/>
              </a:p>
            </p:txBody>
          </p:sp>
          <p:sp>
            <p:nvSpPr>
              <p:cNvPr id="37576" name="Freeform 541"/>
              <p:cNvSpPr>
                <a:spLocks/>
              </p:cNvSpPr>
              <p:nvPr/>
            </p:nvSpPr>
            <p:spPr bwMode="auto">
              <a:xfrm>
                <a:off x="576" y="1419"/>
                <a:ext cx="50" cy="52"/>
              </a:xfrm>
              <a:custGeom>
                <a:avLst/>
                <a:gdLst>
                  <a:gd name="T0" fmla="*/ 49 w 50"/>
                  <a:gd name="T1" fmla="*/ 0 h 52"/>
                  <a:gd name="T2" fmla="*/ 36 w 50"/>
                  <a:gd name="T3" fmla="*/ 7 h 52"/>
                  <a:gd name="T4" fmla="*/ 27 w 50"/>
                  <a:gd name="T5" fmla="*/ 15 h 52"/>
                  <a:gd name="T6" fmla="*/ 19 w 50"/>
                  <a:gd name="T7" fmla="*/ 23 h 52"/>
                  <a:gd name="T8" fmla="*/ 12 w 50"/>
                  <a:gd name="T9" fmla="*/ 31 h 52"/>
                  <a:gd name="T10" fmla="*/ 6 w 50"/>
                  <a:gd name="T11" fmla="*/ 39 h 52"/>
                  <a:gd name="T12" fmla="*/ 3 w 50"/>
                  <a:gd name="T13" fmla="*/ 45 h 52"/>
                  <a:gd name="T14" fmla="*/ 0 w 50"/>
                  <a:gd name="T15" fmla="*/ 49 h 52"/>
                  <a:gd name="T16" fmla="*/ 0 w 50"/>
                  <a:gd name="T17" fmla="*/ 5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52"/>
                  <a:gd name="T29" fmla="*/ 50 w 50"/>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52">
                    <a:moveTo>
                      <a:pt x="49" y="0"/>
                    </a:moveTo>
                    <a:lnTo>
                      <a:pt x="36" y="7"/>
                    </a:lnTo>
                    <a:lnTo>
                      <a:pt x="27" y="15"/>
                    </a:lnTo>
                    <a:lnTo>
                      <a:pt x="19" y="23"/>
                    </a:lnTo>
                    <a:lnTo>
                      <a:pt x="12" y="31"/>
                    </a:lnTo>
                    <a:lnTo>
                      <a:pt x="6" y="39"/>
                    </a:lnTo>
                    <a:lnTo>
                      <a:pt x="3" y="45"/>
                    </a:lnTo>
                    <a:lnTo>
                      <a:pt x="0" y="49"/>
                    </a:lnTo>
                    <a:lnTo>
                      <a:pt x="0" y="51"/>
                    </a:lnTo>
                  </a:path>
                </a:pathLst>
              </a:custGeom>
              <a:noFill/>
              <a:ln w="25400" cap="rnd">
                <a:solidFill>
                  <a:srgbClr val="B3E2EE"/>
                </a:solidFill>
                <a:round/>
                <a:headEnd/>
                <a:tailEnd/>
              </a:ln>
            </p:spPr>
            <p:txBody>
              <a:bodyPr/>
              <a:lstStyle/>
              <a:p>
                <a:endParaRPr lang="en-US"/>
              </a:p>
            </p:txBody>
          </p:sp>
          <p:sp>
            <p:nvSpPr>
              <p:cNvPr id="37577" name="Line 542"/>
              <p:cNvSpPr>
                <a:spLocks noChangeShapeType="1"/>
              </p:cNvSpPr>
              <p:nvPr/>
            </p:nvSpPr>
            <p:spPr bwMode="auto">
              <a:xfrm flipH="1" flipV="1">
                <a:off x="615" y="1416"/>
                <a:ext cx="22" cy="4"/>
              </a:xfrm>
              <a:prstGeom prst="line">
                <a:avLst/>
              </a:prstGeom>
              <a:noFill/>
              <a:ln w="12700">
                <a:noFill/>
                <a:round/>
                <a:headEnd/>
                <a:tailEnd/>
              </a:ln>
            </p:spPr>
            <p:txBody>
              <a:bodyPr wrap="none" anchor="ctr"/>
              <a:lstStyle/>
              <a:p>
                <a:endParaRPr lang="en-GB"/>
              </a:p>
            </p:txBody>
          </p:sp>
          <p:sp>
            <p:nvSpPr>
              <p:cNvPr id="37578" name="Line 543"/>
              <p:cNvSpPr>
                <a:spLocks noChangeShapeType="1"/>
              </p:cNvSpPr>
              <p:nvPr/>
            </p:nvSpPr>
            <p:spPr bwMode="auto">
              <a:xfrm>
                <a:off x="561" y="1470"/>
                <a:ext cx="23" cy="0"/>
              </a:xfrm>
              <a:prstGeom prst="line">
                <a:avLst/>
              </a:prstGeom>
              <a:noFill/>
              <a:ln w="12700">
                <a:noFill/>
                <a:round/>
                <a:headEnd/>
                <a:tailEnd/>
              </a:ln>
            </p:spPr>
            <p:txBody>
              <a:bodyPr wrap="none" anchor="ctr"/>
              <a:lstStyle/>
              <a:p>
                <a:endParaRPr lang="en-GB"/>
              </a:p>
            </p:txBody>
          </p:sp>
          <p:sp>
            <p:nvSpPr>
              <p:cNvPr id="37579" name="Freeform 544"/>
              <p:cNvSpPr>
                <a:spLocks/>
              </p:cNvSpPr>
              <p:nvPr/>
            </p:nvSpPr>
            <p:spPr bwMode="auto">
              <a:xfrm>
                <a:off x="681" y="1368"/>
                <a:ext cx="24" cy="29"/>
              </a:xfrm>
              <a:custGeom>
                <a:avLst/>
                <a:gdLst>
                  <a:gd name="T0" fmla="*/ 23 w 24"/>
                  <a:gd name="T1" fmla="*/ 0 h 29"/>
                  <a:gd name="T2" fmla="*/ 21 w 24"/>
                  <a:gd name="T3" fmla="*/ 2 h 29"/>
                  <a:gd name="T4" fmla="*/ 18 w 24"/>
                  <a:gd name="T5" fmla="*/ 4 h 29"/>
                  <a:gd name="T6" fmla="*/ 15 w 24"/>
                  <a:gd name="T7" fmla="*/ 7 h 29"/>
                  <a:gd name="T8" fmla="*/ 12 w 24"/>
                  <a:gd name="T9" fmla="*/ 9 h 29"/>
                  <a:gd name="T10" fmla="*/ 8 w 24"/>
                  <a:gd name="T11" fmla="*/ 13 h 29"/>
                  <a:gd name="T12" fmla="*/ 5 w 24"/>
                  <a:gd name="T13" fmla="*/ 17 h 29"/>
                  <a:gd name="T14" fmla="*/ 2 w 24"/>
                  <a:gd name="T15" fmla="*/ 22 h 29"/>
                  <a:gd name="T16" fmla="*/ 0 w 24"/>
                  <a:gd name="T17" fmla="*/ 2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9"/>
                  <a:gd name="T29" fmla="*/ 24 w 24"/>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9">
                    <a:moveTo>
                      <a:pt x="23" y="0"/>
                    </a:moveTo>
                    <a:lnTo>
                      <a:pt x="21" y="2"/>
                    </a:lnTo>
                    <a:lnTo>
                      <a:pt x="18" y="4"/>
                    </a:lnTo>
                    <a:lnTo>
                      <a:pt x="15" y="7"/>
                    </a:lnTo>
                    <a:lnTo>
                      <a:pt x="12" y="9"/>
                    </a:lnTo>
                    <a:lnTo>
                      <a:pt x="8" y="13"/>
                    </a:lnTo>
                    <a:lnTo>
                      <a:pt x="5" y="17"/>
                    </a:lnTo>
                    <a:lnTo>
                      <a:pt x="2" y="22"/>
                    </a:lnTo>
                    <a:lnTo>
                      <a:pt x="0" y="28"/>
                    </a:lnTo>
                  </a:path>
                </a:pathLst>
              </a:custGeom>
              <a:noFill/>
              <a:ln w="25400" cap="rnd">
                <a:solidFill>
                  <a:srgbClr val="B3E2EE"/>
                </a:solidFill>
                <a:round/>
                <a:headEnd/>
                <a:tailEnd/>
              </a:ln>
            </p:spPr>
            <p:txBody>
              <a:bodyPr/>
              <a:lstStyle/>
              <a:p>
                <a:endParaRPr lang="en-US"/>
              </a:p>
            </p:txBody>
          </p:sp>
          <p:sp>
            <p:nvSpPr>
              <p:cNvPr id="37580" name="Line 545"/>
              <p:cNvSpPr>
                <a:spLocks noChangeShapeType="1"/>
              </p:cNvSpPr>
              <p:nvPr/>
            </p:nvSpPr>
            <p:spPr bwMode="auto">
              <a:xfrm flipH="1" flipV="1">
                <a:off x="689" y="1366"/>
                <a:ext cx="25" cy="3"/>
              </a:xfrm>
              <a:prstGeom prst="line">
                <a:avLst/>
              </a:prstGeom>
              <a:noFill/>
              <a:ln w="12700">
                <a:noFill/>
                <a:round/>
                <a:headEnd/>
                <a:tailEnd/>
              </a:ln>
            </p:spPr>
            <p:txBody>
              <a:bodyPr wrap="none" anchor="ctr"/>
              <a:lstStyle/>
              <a:p>
                <a:endParaRPr lang="en-GB"/>
              </a:p>
            </p:txBody>
          </p:sp>
          <p:sp>
            <p:nvSpPr>
              <p:cNvPr id="37581" name="Line 546"/>
              <p:cNvSpPr>
                <a:spLocks noChangeShapeType="1"/>
              </p:cNvSpPr>
              <p:nvPr/>
            </p:nvSpPr>
            <p:spPr bwMode="auto">
              <a:xfrm>
                <a:off x="669" y="1396"/>
                <a:ext cx="22" cy="2"/>
              </a:xfrm>
              <a:prstGeom prst="line">
                <a:avLst/>
              </a:prstGeom>
              <a:noFill/>
              <a:ln w="12700">
                <a:noFill/>
                <a:round/>
                <a:headEnd/>
                <a:tailEnd/>
              </a:ln>
            </p:spPr>
            <p:txBody>
              <a:bodyPr wrap="none" anchor="ctr"/>
              <a:lstStyle/>
              <a:p>
                <a:endParaRPr lang="en-GB"/>
              </a:p>
            </p:txBody>
          </p:sp>
          <p:sp>
            <p:nvSpPr>
              <p:cNvPr id="37582" name="Freeform 547"/>
              <p:cNvSpPr>
                <a:spLocks/>
              </p:cNvSpPr>
              <p:nvPr/>
            </p:nvSpPr>
            <p:spPr bwMode="auto">
              <a:xfrm>
                <a:off x="667" y="1396"/>
                <a:ext cx="15" cy="70"/>
              </a:xfrm>
              <a:custGeom>
                <a:avLst/>
                <a:gdLst>
                  <a:gd name="T0" fmla="*/ 14 w 15"/>
                  <a:gd name="T1" fmla="*/ 0 h 70"/>
                  <a:gd name="T2" fmla="*/ 13 w 15"/>
                  <a:gd name="T3" fmla="*/ 8 h 70"/>
                  <a:gd name="T4" fmla="*/ 11 w 15"/>
                  <a:gd name="T5" fmla="*/ 17 h 70"/>
                  <a:gd name="T6" fmla="*/ 10 w 15"/>
                  <a:gd name="T7" fmla="*/ 26 h 70"/>
                  <a:gd name="T8" fmla="*/ 7 w 15"/>
                  <a:gd name="T9" fmla="*/ 36 h 70"/>
                  <a:gd name="T10" fmla="*/ 6 w 15"/>
                  <a:gd name="T11" fmla="*/ 45 h 70"/>
                  <a:gd name="T12" fmla="*/ 3 w 15"/>
                  <a:gd name="T13" fmla="*/ 53 h 70"/>
                  <a:gd name="T14" fmla="*/ 1 w 15"/>
                  <a:gd name="T15" fmla="*/ 62 h 70"/>
                  <a:gd name="T16" fmla="*/ 0 w 15"/>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0"/>
                  <a:gd name="T29" fmla="*/ 15 w 15"/>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0">
                    <a:moveTo>
                      <a:pt x="14" y="0"/>
                    </a:moveTo>
                    <a:lnTo>
                      <a:pt x="13" y="8"/>
                    </a:lnTo>
                    <a:lnTo>
                      <a:pt x="11" y="17"/>
                    </a:lnTo>
                    <a:lnTo>
                      <a:pt x="10" y="26"/>
                    </a:lnTo>
                    <a:lnTo>
                      <a:pt x="7" y="36"/>
                    </a:lnTo>
                    <a:lnTo>
                      <a:pt x="6" y="45"/>
                    </a:lnTo>
                    <a:lnTo>
                      <a:pt x="3" y="53"/>
                    </a:lnTo>
                    <a:lnTo>
                      <a:pt x="1" y="62"/>
                    </a:lnTo>
                    <a:lnTo>
                      <a:pt x="0" y="69"/>
                    </a:lnTo>
                  </a:path>
                </a:pathLst>
              </a:custGeom>
              <a:noFill/>
              <a:ln w="25400" cap="rnd">
                <a:solidFill>
                  <a:srgbClr val="B3E2EE"/>
                </a:solidFill>
                <a:round/>
                <a:headEnd/>
                <a:tailEnd/>
              </a:ln>
            </p:spPr>
            <p:txBody>
              <a:bodyPr/>
              <a:lstStyle/>
              <a:p>
                <a:endParaRPr lang="en-US"/>
              </a:p>
            </p:txBody>
          </p:sp>
          <p:sp>
            <p:nvSpPr>
              <p:cNvPr id="37583" name="Line 548"/>
              <p:cNvSpPr>
                <a:spLocks noChangeShapeType="1"/>
              </p:cNvSpPr>
              <p:nvPr/>
            </p:nvSpPr>
            <p:spPr bwMode="auto">
              <a:xfrm flipH="1" flipV="1">
                <a:off x="669" y="1396"/>
                <a:ext cx="22" cy="2"/>
              </a:xfrm>
              <a:prstGeom prst="line">
                <a:avLst/>
              </a:prstGeom>
              <a:noFill/>
              <a:ln w="12700">
                <a:noFill/>
                <a:round/>
                <a:headEnd/>
                <a:tailEnd/>
              </a:ln>
            </p:spPr>
            <p:txBody>
              <a:bodyPr wrap="none" anchor="ctr"/>
              <a:lstStyle/>
              <a:p>
                <a:endParaRPr lang="en-GB"/>
              </a:p>
            </p:txBody>
          </p:sp>
          <p:sp>
            <p:nvSpPr>
              <p:cNvPr id="37584" name="Line 549"/>
              <p:cNvSpPr>
                <a:spLocks noChangeShapeType="1"/>
              </p:cNvSpPr>
              <p:nvPr/>
            </p:nvSpPr>
            <p:spPr bwMode="auto">
              <a:xfrm>
                <a:off x="656" y="1465"/>
                <a:ext cx="21" cy="0"/>
              </a:xfrm>
              <a:prstGeom prst="line">
                <a:avLst/>
              </a:prstGeom>
              <a:noFill/>
              <a:ln w="12700">
                <a:noFill/>
                <a:round/>
                <a:headEnd/>
                <a:tailEnd/>
              </a:ln>
            </p:spPr>
            <p:txBody>
              <a:bodyPr wrap="none" anchor="ctr"/>
              <a:lstStyle/>
              <a:p>
                <a:endParaRPr lang="en-GB"/>
              </a:p>
            </p:txBody>
          </p:sp>
          <p:sp>
            <p:nvSpPr>
              <p:cNvPr id="37585" name="Freeform 550"/>
              <p:cNvSpPr>
                <a:spLocks/>
              </p:cNvSpPr>
              <p:nvPr/>
            </p:nvSpPr>
            <p:spPr bwMode="auto">
              <a:xfrm>
                <a:off x="526" y="1311"/>
                <a:ext cx="325" cy="65"/>
              </a:xfrm>
              <a:custGeom>
                <a:avLst/>
                <a:gdLst>
                  <a:gd name="T0" fmla="*/ 165 w 325"/>
                  <a:gd name="T1" fmla="*/ 64 h 65"/>
                  <a:gd name="T2" fmla="*/ 197 w 325"/>
                  <a:gd name="T3" fmla="*/ 63 h 65"/>
                  <a:gd name="T4" fmla="*/ 227 w 325"/>
                  <a:gd name="T5" fmla="*/ 61 h 65"/>
                  <a:gd name="T6" fmla="*/ 255 w 325"/>
                  <a:gd name="T7" fmla="*/ 58 h 65"/>
                  <a:gd name="T8" fmla="*/ 278 w 325"/>
                  <a:gd name="T9" fmla="*/ 54 h 65"/>
                  <a:gd name="T10" fmla="*/ 297 w 325"/>
                  <a:gd name="T11" fmla="*/ 49 h 65"/>
                  <a:gd name="T12" fmla="*/ 312 w 325"/>
                  <a:gd name="T13" fmla="*/ 43 h 65"/>
                  <a:gd name="T14" fmla="*/ 321 w 325"/>
                  <a:gd name="T15" fmla="*/ 37 h 65"/>
                  <a:gd name="T16" fmla="*/ 324 w 325"/>
                  <a:gd name="T17" fmla="*/ 31 h 65"/>
                  <a:gd name="T18" fmla="*/ 321 w 325"/>
                  <a:gd name="T19" fmla="*/ 24 h 65"/>
                  <a:gd name="T20" fmla="*/ 311 w 325"/>
                  <a:gd name="T21" fmla="*/ 18 h 65"/>
                  <a:gd name="T22" fmla="*/ 296 w 325"/>
                  <a:gd name="T23" fmla="*/ 13 h 65"/>
                  <a:gd name="T24" fmla="*/ 275 w 325"/>
                  <a:gd name="T25" fmla="*/ 8 h 65"/>
                  <a:gd name="T26" fmla="*/ 252 w 325"/>
                  <a:gd name="T27" fmla="*/ 4 h 65"/>
                  <a:gd name="T28" fmla="*/ 224 w 325"/>
                  <a:gd name="T29" fmla="*/ 2 h 65"/>
                  <a:gd name="T30" fmla="*/ 193 w 325"/>
                  <a:gd name="T31" fmla="*/ 0 h 65"/>
                  <a:gd name="T32" fmla="*/ 161 w 325"/>
                  <a:gd name="T33" fmla="*/ 0 h 65"/>
                  <a:gd name="T34" fmla="*/ 128 w 325"/>
                  <a:gd name="T35" fmla="*/ 1 h 65"/>
                  <a:gd name="T36" fmla="*/ 97 w 325"/>
                  <a:gd name="T37" fmla="*/ 3 h 65"/>
                  <a:gd name="T38" fmla="*/ 71 w 325"/>
                  <a:gd name="T39" fmla="*/ 6 h 65"/>
                  <a:gd name="T40" fmla="*/ 46 w 325"/>
                  <a:gd name="T41" fmla="*/ 10 h 65"/>
                  <a:gd name="T42" fmla="*/ 27 w 325"/>
                  <a:gd name="T43" fmla="*/ 15 h 65"/>
                  <a:gd name="T44" fmla="*/ 12 w 325"/>
                  <a:gd name="T45" fmla="*/ 21 h 65"/>
                  <a:gd name="T46" fmla="*/ 3 w 325"/>
                  <a:gd name="T47" fmla="*/ 27 h 65"/>
                  <a:gd name="T48" fmla="*/ 0 w 325"/>
                  <a:gd name="T49" fmla="*/ 33 h 65"/>
                  <a:gd name="T50" fmla="*/ 4 w 325"/>
                  <a:gd name="T51" fmla="*/ 40 h 65"/>
                  <a:gd name="T52" fmla="*/ 15 w 325"/>
                  <a:gd name="T53" fmla="*/ 46 h 65"/>
                  <a:gd name="T54" fmla="*/ 29 w 325"/>
                  <a:gd name="T55" fmla="*/ 51 h 65"/>
                  <a:gd name="T56" fmla="*/ 49 w 325"/>
                  <a:gd name="T57" fmla="*/ 56 h 65"/>
                  <a:gd name="T58" fmla="*/ 74 w 325"/>
                  <a:gd name="T59" fmla="*/ 60 h 65"/>
                  <a:gd name="T60" fmla="*/ 102 w 325"/>
                  <a:gd name="T61" fmla="*/ 62 h 65"/>
                  <a:gd name="T62" fmla="*/ 133 w 325"/>
                  <a:gd name="T63" fmla="*/ 64 h 65"/>
                  <a:gd name="T64" fmla="*/ 165 w 325"/>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65"/>
                  <a:gd name="T101" fmla="*/ 325 w 325"/>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65">
                    <a:moveTo>
                      <a:pt x="165" y="64"/>
                    </a:moveTo>
                    <a:lnTo>
                      <a:pt x="197" y="63"/>
                    </a:lnTo>
                    <a:lnTo>
                      <a:pt x="227" y="61"/>
                    </a:lnTo>
                    <a:lnTo>
                      <a:pt x="255" y="58"/>
                    </a:lnTo>
                    <a:lnTo>
                      <a:pt x="278" y="54"/>
                    </a:lnTo>
                    <a:lnTo>
                      <a:pt x="297" y="49"/>
                    </a:lnTo>
                    <a:lnTo>
                      <a:pt x="312" y="43"/>
                    </a:lnTo>
                    <a:lnTo>
                      <a:pt x="321" y="37"/>
                    </a:lnTo>
                    <a:lnTo>
                      <a:pt x="324" y="31"/>
                    </a:lnTo>
                    <a:lnTo>
                      <a:pt x="321" y="24"/>
                    </a:lnTo>
                    <a:lnTo>
                      <a:pt x="311" y="18"/>
                    </a:lnTo>
                    <a:lnTo>
                      <a:pt x="296" y="13"/>
                    </a:lnTo>
                    <a:lnTo>
                      <a:pt x="275" y="8"/>
                    </a:lnTo>
                    <a:lnTo>
                      <a:pt x="252" y="4"/>
                    </a:lnTo>
                    <a:lnTo>
                      <a:pt x="224" y="2"/>
                    </a:lnTo>
                    <a:lnTo>
                      <a:pt x="193" y="0"/>
                    </a:lnTo>
                    <a:lnTo>
                      <a:pt x="161" y="0"/>
                    </a:lnTo>
                    <a:lnTo>
                      <a:pt x="128" y="1"/>
                    </a:lnTo>
                    <a:lnTo>
                      <a:pt x="97" y="3"/>
                    </a:lnTo>
                    <a:lnTo>
                      <a:pt x="71" y="6"/>
                    </a:lnTo>
                    <a:lnTo>
                      <a:pt x="46" y="10"/>
                    </a:lnTo>
                    <a:lnTo>
                      <a:pt x="27" y="15"/>
                    </a:lnTo>
                    <a:lnTo>
                      <a:pt x="12" y="21"/>
                    </a:lnTo>
                    <a:lnTo>
                      <a:pt x="3" y="27"/>
                    </a:lnTo>
                    <a:lnTo>
                      <a:pt x="0" y="33"/>
                    </a:lnTo>
                    <a:lnTo>
                      <a:pt x="4" y="40"/>
                    </a:lnTo>
                    <a:lnTo>
                      <a:pt x="15" y="46"/>
                    </a:lnTo>
                    <a:lnTo>
                      <a:pt x="29" y="51"/>
                    </a:lnTo>
                    <a:lnTo>
                      <a:pt x="49" y="56"/>
                    </a:lnTo>
                    <a:lnTo>
                      <a:pt x="74" y="60"/>
                    </a:lnTo>
                    <a:lnTo>
                      <a:pt x="102" y="62"/>
                    </a:lnTo>
                    <a:lnTo>
                      <a:pt x="133" y="64"/>
                    </a:lnTo>
                    <a:lnTo>
                      <a:pt x="165" y="64"/>
                    </a:lnTo>
                  </a:path>
                </a:pathLst>
              </a:custGeom>
              <a:solidFill>
                <a:srgbClr val="CCECF4"/>
              </a:solidFill>
              <a:ln w="12700" cap="rnd">
                <a:noFill/>
                <a:round/>
                <a:headEnd/>
                <a:tailEnd/>
              </a:ln>
            </p:spPr>
            <p:txBody>
              <a:bodyPr/>
              <a:lstStyle/>
              <a:p>
                <a:endParaRPr lang="en-US"/>
              </a:p>
            </p:txBody>
          </p:sp>
          <p:sp>
            <p:nvSpPr>
              <p:cNvPr id="37586" name="Freeform 551"/>
              <p:cNvSpPr>
                <a:spLocks/>
              </p:cNvSpPr>
              <p:nvPr/>
            </p:nvSpPr>
            <p:spPr bwMode="auto">
              <a:xfrm>
                <a:off x="723" y="1447"/>
                <a:ext cx="21" cy="57"/>
              </a:xfrm>
              <a:custGeom>
                <a:avLst/>
                <a:gdLst>
                  <a:gd name="T0" fmla="*/ 0 w 21"/>
                  <a:gd name="T1" fmla="*/ 56 h 57"/>
                  <a:gd name="T2" fmla="*/ 2 w 21"/>
                  <a:gd name="T3" fmla="*/ 54 h 57"/>
                  <a:gd name="T4" fmla="*/ 7 w 21"/>
                  <a:gd name="T5" fmla="*/ 50 h 57"/>
                  <a:gd name="T6" fmla="*/ 12 w 21"/>
                  <a:gd name="T7" fmla="*/ 42 h 57"/>
                  <a:gd name="T8" fmla="*/ 17 w 21"/>
                  <a:gd name="T9" fmla="*/ 34 h 57"/>
                  <a:gd name="T10" fmla="*/ 20 w 21"/>
                  <a:gd name="T11" fmla="*/ 25 h 57"/>
                  <a:gd name="T12" fmla="*/ 20 w 21"/>
                  <a:gd name="T13" fmla="*/ 15 h 57"/>
                  <a:gd name="T14" fmla="*/ 15 w 21"/>
                  <a:gd name="T15" fmla="*/ 7 h 57"/>
                  <a:gd name="T16" fmla="*/ 3 w 21"/>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7"/>
                  <a:gd name="T29" fmla="*/ 21 w 21"/>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7">
                    <a:moveTo>
                      <a:pt x="0" y="56"/>
                    </a:moveTo>
                    <a:lnTo>
                      <a:pt x="2" y="54"/>
                    </a:lnTo>
                    <a:lnTo>
                      <a:pt x="7" y="50"/>
                    </a:lnTo>
                    <a:lnTo>
                      <a:pt x="12" y="42"/>
                    </a:lnTo>
                    <a:lnTo>
                      <a:pt x="17" y="34"/>
                    </a:lnTo>
                    <a:lnTo>
                      <a:pt x="20" y="25"/>
                    </a:lnTo>
                    <a:lnTo>
                      <a:pt x="20" y="15"/>
                    </a:lnTo>
                    <a:lnTo>
                      <a:pt x="15" y="7"/>
                    </a:lnTo>
                    <a:lnTo>
                      <a:pt x="3" y="0"/>
                    </a:lnTo>
                  </a:path>
                </a:pathLst>
              </a:custGeom>
              <a:noFill/>
              <a:ln w="25400" cap="rnd">
                <a:solidFill>
                  <a:srgbClr val="B3E2EE"/>
                </a:solidFill>
                <a:round/>
                <a:headEnd/>
                <a:tailEnd/>
              </a:ln>
            </p:spPr>
            <p:txBody>
              <a:bodyPr/>
              <a:lstStyle/>
              <a:p>
                <a:endParaRPr lang="en-US"/>
              </a:p>
            </p:txBody>
          </p:sp>
          <p:sp>
            <p:nvSpPr>
              <p:cNvPr id="37587" name="Line 552"/>
              <p:cNvSpPr>
                <a:spLocks noChangeShapeType="1"/>
              </p:cNvSpPr>
              <p:nvPr/>
            </p:nvSpPr>
            <p:spPr bwMode="auto">
              <a:xfrm>
                <a:off x="711" y="1501"/>
                <a:ext cx="24" cy="3"/>
              </a:xfrm>
              <a:prstGeom prst="line">
                <a:avLst/>
              </a:prstGeom>
              <a:noFill/>
              <a:ln w="12700">
                <a:noFill/>
                <a:round/>
                <a:headEnd/>
                <a:tailEnd/>
              </a:ln>
            </p:spPr>
            <p:txBody>
              <a:bodyPr wrap="none" anchor="ctr"/>
              <a:lstStyle/>
              <a:p>
                <a:endParaRPr lang="en-GB"/>
              </a:p>
            </p:txBody>
          </p:sp>
          <p:sp>
            <p:nvSpPr>
              <p:cNvPr id="37588" name="Line 553"/>
              <p:cNvSpPr>
                <a:spLocks noChangeShapeType="1"/>
              </p:cNvSpPr>
              <p:nvPr/>
            </p:nvSpPr>
            <p:spPr bwMode="auto">
              <a:xfrm flipH="1">
                <a:off x="717" y="1444"/>
                <a:ext cx="19" cy="4"/>
              </a:xfrm>
              <a:prstGeom prst="line">
                <a:avLst/>
              </a:prstGeom>
              <a:noFill/>
              <a:ln w="12700">
                <a:noFill/>
                <a:round/>
                <a:headEnd/>
                <a:tailEnd/>
              </a:ln>
            </p:spPr>
            <p:txBody>
              <a:bodyPr wrap="none" anchor="ctr"/>
              <a:lstStyle/>
              <a:p>
                <a:endParaRPr lang="en-GB"/>
              </a:p>
            </p:txBody>
          </p:sp>
          <p:sp>
            <p:nvSpPr>
              <p:cNvPr id="37589" name="Freeform 554"/>
              <p:cNvSpPr>
                <a:spLocks/>
              </p:cNvSpPr>
              <p:nvPr/>
            </p:nvSpPr>
            <p:spPr bwMode="auto">
              <a:xfrm>
                <a:off x="669" y="1395"/>
                <a:ext cx="56" cy="53"/>
              </a:xfrm>
              <a:custGeom>
                <a:avLst/>
                <a:gdLst>
                  <a:gd name="T0" fmla="*/ 55 w 56"/>
                  <a:gd name="T1" fmla="*/ 52 h 53"/>
                  <a:gd name="T2" fmla="*/ 42 w 56"/>
                  <a:gd name="T3" fmla="*/ 46 h 53"/>
                  <a:gd name="T4" fmla="*/ 32 w 56"/>
                  <a:gd name="T5" fmla="*/ 37 h 53"/>
                  <a:gd name="T6" fmla="*/ 22 w 56"/>
                  <a:gd name="T7" fmla="*/ 29 h 53"/>
                  <a:gd name="T8" fmla="*/ 14 w 56"/>
                  <a:gd name="T9" fmla="*/ 20 h 53"/>
                  <a:gd name="T10" fmla="*/ 7 w 56"/>
                  <a:gd name="T11" fmla="*/ 12 h 53"/>
                  <a:gd name="T12" fmla="*/ 3 w 56"/>
                  <a:gd name="T13" fmla="*/ 6 h 53"/>
                  <a:gd name="T14" fmla="*/ 0 w 56"/>
                  <a:gd name="T15" fmla="*/ 2 h 53"/>
                  <a:gd name="T16" fmla="*/ 0 w 56"/>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3"/>
                  <a:gd name="T29" fmla="*/ 56 w 56"/>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3">
                    <a:moveTo>
                      <a:pt x="55" y="52"/>
                    </a:moveTo>
                    <a:lnTo>
                      <a:pt x="42" y="46"/>
                    </a:lnTo>
                    <a:lnTo>
                      <a:pt x="32" y="37"/>
                    </a:lnTo>
                    <a:lnTo>
                      <a:pt x="22" y="29"/>
                    </a:lnTo>
                    <a:lnTo>
                      <a:pt x="14" y="20"/>
                    </a:lnTo>
                    <a:lnTo>
                      <a:pt x="7" y="12"/>
                    </a:lnTo>
                    <a:lnTo>
                      <a:pt x="3" y="6"/>
                    </a:lnTo>
                    <a:lnTo>
                      <a:pt x="0" y="2"/>
                    </a:lnTo>
                    <a:lnTo>
                      <a:pt x="0" y="0"/>
                    </a:lnTo>
                  </a:path>
                </a:pathLst>
              </a:custGeom>
              <a:noFill/>
              <a:ln w="25400" cap="rnd">
                <a:solidFill>
                  <a:srgbClr val="B3E2EE"/>
                </a:solidFill>
                <a:round/>
                <a:headEnd/>
                <a:tailEnd/>
              </a:ln>
            </p:spPr>
            <p:txBody>
              <a:bodyPr/>
              <a:lstStyle/>
              <a:p>
                <a:endParaRPr lang="en-US"/>
              </a:p>
            </p:txBody>
          </p:sp>
          <p:sp>
            <p:nvSpPr>
              <p:cNvPr id="37590" name="Line 555"/>
              <p:cNvSpPr>
                <a:spLocks noChangeShapeType="1"/>
              </p:cNvSpPr>
              <p:nvPr/>
            </p:nvSpPr>
            <p:spPr bwMode="auto">
              <a:xfrm flipV="1">
                <a:off x="717" y="1443"/>
                <a:ext cx="19" cy="6"/>
              </a:xfrm>
              <a:prstGeom prst="line">
                <a:avLst/>
              </a:prstGeom>
              <a:noFill/>
              <a:ln w="12700">
                <a:noFill/>
                <a:round/>
                <a:headEnd/>
                <a:tailEnd/>
              </a:ln>
            </p:spPr>
            <p:txBody>
              <a:bodyPr wrap="none" anchor="ctr"/>
              <a:lstStyle/>
              <a:p>
                <a:endParaRPr lang="en-GB"/>
              </a:p>
            </p:txBody>
          </p:sp>
          <p:sp>
            <p:nvSpPr>
              <p:cNvPr id="37591" name="Line 556"/>
              <p:cNvSpPr>
                <a:spLocks noChangeShapeType="1"/>
              </p:cNvSpPr>
              <p:nvPr/>
            </p:nvSpPr>
            <p:spPr bwMode="auto">
              <a:xfrm flipH="1">
                <a:off x="657" y="1395"/>
                <a:ext cx="24" cy="1"/>
              </a:xfrm>
              <a:prstGeom prst="line">
                <a:avLst/>
              </a:prstGeom>
              <a:noFill/>
              <a:ln w="12700">
                <a:noFill/>
                <a:round/>
                <a:headEnd/>
                <a:tailEnd/>
              </a:ln>
            </p:spPr>
            <p:txBody>
              <a:bodyPr wrap="none" anchor="ctr"/>
              <a:lstStyle/>
              <a:p>
                <a:endParaRPr lang="en-GB"/>
              </a:p>
            </p:txBody>
          </p:sp>
          <p:sp>
            <p:nvSpPr>
              <p:cNvPr id="37592" name="Freeform 557"/>
              <p:cNvSpPr>
                <a:spLocks/>
              </p:cNvSpPr>
              <p:nvPr/>
            </p:nvSpPr>
            <p:spPr bwMode="auto">
              <a:xfrm>
                <a:off x="785" y="1468"/>
                <a:ext cx="27" cy="29"/>
              </a:xfrm>
              <a:custGeom>
                <a:avLst/>
                <a:gdLst>
                  <a:gd name="T0" fmla="*/ 26 w 27"/>
                  <a:gd name="T1" fmla="*/ 28 h 29"/>
                  <a:gd name="T2" fmla="*/ 24 w 27"/>
                  <a:gd name="T3" fmla="*/ 26 h 29"/>
                  <a:gd name="T4" fmla="*/ 21 w 27"/>
                  <a:gd name="T5" fmla="*/ 24 h 29"/>
                  <a:gd name="T6" fmla="*/ 18 w 27"/>
                  <a:gd name="T7" fmla="*/ 21 h 29"/>
                  <a:gd name="T8" fmla="*/ 13 w 27"/>
                  <a:gd name="T9" fmla="*/ 18 h 29"/>
                  <a:gd name="T10" fmla="*/ 10 w 27"/>
                  <a:gd name="T11" fmla="*/ 15 h 29"/>
                  <a:gd name="T12" fmla="*/ 5 w 27"/>
                  <a:gd name="T13" fmla="*/ 11 h 29"/>
                  <a:gd name="T14" fmla="*/ 3 w 27"/>
                  <a:gd name="T15" fmla="*/ 6 h 29"/>
                  <a:gd name="T16" fmla="*/ 0 w 2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9"/>
                  <a:gd name="T29" fmla="*/ 27 w 2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9">
                    <a:moveTo>
                      <a:pt x="26" y="28"/>
                    </a:moveTo>
                    <a:lnTo>
                      <a:pt x="24" y="26"/>
                    </a:lnTo>
                    <a:lnTo>
                      <a:pt x="21" y="24"/>
                    </a:lnTo>
                    <a:lnTo>
                      <a:pt x="18" y="21"/>
                    </a:lnTo>
                    <a:lnTo>
                      <a:pt x="13" y="18"/>
                    </a:lnTo>
                    <a:lnTo>
                      <a:pt x="10" y="15"/>
                    </a:lnTo>
                    <a:lnTo>
                      <a:pt x="5" y="11"/>
                    </a:lnTo>
                    <a:lnTo>
                      <a:pt x="3" y="6"/>
                    </a:lnTo>
                    <a:lnTo>
                      <a:pt x="0" y="0"/>
                    </a:lnTo>
                  </a:path>
                </a:pathLst>
              </a:custGeom>
              <a:noFill/>
              <a:ln w="25400" cap="rnd">
                <a:solidFill>
                  <a:srgbClr val="B3E2EE"/>
                </a:solidFill>
                <a:round/>
                <a:headEnd/>
                <a:tailEnd/>
              </a:ln>
            </p:spPr>
            <p:txBody>
              <a:bodyPr/>
              <a:lstStyle/>
              <a:p>
                <a:endParaRPr lang="en-US"/>
              </a:p>
            </p:txBody>
          </p:sp>
          <p:sp>
            <p:nvSpPr>
              <p:cNvPr id="37593" name="Line 558"/>
              <p:cNvSpPr>
                <a:spLocks noChangeShapeType="1"/>
              </p:cNvSpPr>
              <p:nvPr/>
            </p:nvSpPr>
            <p:spPr bwMode="auto">
              <a:xfrm flipV="1">
                <a:off x="798" y="1494"/>
                <a:ext cx="24" cy="4"/>
              </a:xfrm>
              <a:prstGeom prst="line">
                <a:avLst/>
              </a:prstGeom>
              <a:noFill/>
              <a:ln w="12700">
                <a:noFill/>
                <a:round/>
                <a:headEnd/>
                <a:tailEnd/>
              </a:ln>
            </p:spPr>
            <p:txBody>
              <a:bodyPr wrap="none" anchor="ctr"/>
              <a:lstStyle/>
              <a:p>
                <a:endParaRPr lang="en-GB"/>
              </a:p>
            </p:txBody>
          </p:sp>
          <p:sp>
            <p:nvSpPr>
              <p:cNvPr id="37594" name="Line 559"/>
              <p:cNvSpPr>
                <a:spLocks noChangeShapeType="1"/>
              </p:cNvSpPr>
              <p:nvPr/>
            </p:nvSpPr>
            <p:spPr bwMode="auto">
              <a:xfrm flipH="1">
                <a:off x="774" y="1468"/>
                <a:ext cx="24" cy="0"/>
              </a:xfrm>
              <a:prstGeom prst="line">
                <a:avLst/>
              </a:prstGeom>
              <a:noFill/>
              <a:ln w="12700">
                <a:noFill/>
                <a:round/>
                <a:headEnd/>
                <a:tailEnd/>
              </a:ln>
            </p:spPr>
            <p:txBody>
              <a:bodyPr wrap="none" anchor="ctr"/>
              <a:lstStyle/>
              <a:p>
                <a:endParaRPr lang="en-GB"/>
              </a:p>
            </p:txBody>
          </p:sp>
          <p:sp>
            <p:nvSpPr>
              <p:cNvPr id="37595" name="Freeform 560"/>
              <p:cNvSpPr>
                <a:spLocks/>
              </p:cNvSpPr>
              <p:nvPr/>
            </p:nvSpPr>
            <p:spPr bwMode="auto">
              <a:xfrm>
                <a:off x="761" y="1399"/>
                <a:ext cx="25" cy="70"/>
              </a:xfrm>
              <a:custGeom>
                <a:avLst/>
                <a:gdLst>
                  <a:gd name="T0" fmla="*/ 24 w 25"/>
                  <a:gd name="T1" fmla="*/ 69 h 70"/>
                  <a:gd name="T2" fmla="*/ 22 w 25"/>
                  <a:gd name="T3" fmla="*/ 61 h 70"/>
                  <a:gd name="T4" fmla="*/ 19 w 25"/>
                  <a:gd name="T5" fmla="*/ 52 h 70"/>
                  <a:gd name="T6" fmla="*/ 16 w 25"/>
                  <a:gd name="T7" fmla="*/ 43 h 70"/>
                  <a:gd name="T8" fmla="*/ 11 w 25"/>
                  <a:gd name="T9" fmla="*/ 33 h 70"/>
                  <a:gd name="T10" fmla="*/ 8 w 25"/>
                  <a:gd name="T11" fmla="*/ 24 h 70"/>
                  <a:gd name="T12" fmla="*/ 5 w 25"/>
                  <a:gd name="T13" fmla="*/ 16 h 70"/>
                  <a:gd name="T14" fmla="*/ 2 w 25"/>
                  <a:gd name="T15" fmla="*/ 7 h 70"/>
                  <a:gd name="T16" fmla="*/ 0 w 25"/>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0"/>
                  <a:gd name="T29" fmla="*/ 25 w 25"/>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0">
                    <a:moveTo>
                      <a:pt x="24" y="69"/>
                    </a:moveTo>
                    <a:lnTo>
                      <a:pt x="22" y="61"/>
                    </a:lnTo>
                    <a:lnTo>
                      <a:pt x="19" y="52"/>
                    </a:lnTo>
                    <a:lnTo>
                      <a:pt x="16" y="43"/>
                    </a:lnTo>
                    <a:lnTo>
                      <a:pt x="11" y="33"/>
                    </a:lnTo>
                    <a:lnTo>
                      <a:pt x="8" y="24"/>
                    </a:lnTo>
                    <a:lnTo>
                      <a:pt x="5" y="16"/>
                    </a:lnTo>
                    <a:lnTo>
                      <a:pt x="2" y="7"/>
                    </a:lnTo>
                    <a:lnTo>
                      <a:pt x="0" y="0"/>
                    </a:lnTo>
                  </a:path>
                </a:pathLst>
              </a:custGeom>
              <a:noFill/>
              <a:ln w="25400" cap="rnd">
                <a:solidFill>
                  <a:srgbClr val="B3E2EE"/>
                </a:solidFill>
                <a:round/>
                <a:headEnd/>
                <a:tailEnd/>
              </a:ln>
            </p:spPr>
            <p:txBody>
              <a:bodyPr/>
              <a:lstStyle/>
              <a:p>
                <a:endParaRPr lang="en-US"/>
              </a:p>
            </p:txBody>
          </p:sp>
          <p:sp>
            <p:nvSpPr>
              <p:cNvPr id="37596" name="Line 561"/>
              <p:cNvSpPr>
                <a:spLocks noChangeShapeType="1"/>
              </p:cNvSpPr>
              <p:nvPr/>
            </p:nvSpPr>
            <p:spPr bwMode="auto">
              <a:xfrm>
                <a:off x="774" y="1468"/>
                <a:ext cx="24" cy="0"/>
              </a:xfrm>
              <a:prstGeom prst="line">
                <a:avLst/>
              </a:prstGeom>
              <a:noFill/>
              <a:ln w="12700">
                <a:noFill/>
                <a:round/>
                <a:headEnd/>
                <a:tailEnd/>
              </a:ln>
            </p:spPr>
            <p:txBody>
              <a:bodyPr wrap="none" anchor="ctr"/>
              <a:lstStyle/>
              <a:p>
                <a:endParaRPr lang="en-GB"/>
              </a:p>
            </p:txBody>
          </p:sp>
          <p:sp>
            <p:nvSpPr>
              <p:cNvPr id="37597" name="Line 562"/>
              <p:cNvSpPr>
                <a:spLocks noChangeShapeType="1"/>
              </p:cNvSpPr>
              <p:nvPr/>
            </p:nvSpPr>
            <p:spPr bwMode="auto">
              <a:xfrm flipH="1">
                <a:off x="753" y="1399"/>
                <a:ext cx="24" cy="1"/>
              </a:xfrm>
              <a:prstGeom prst="line">
                <a:avLst/>
              </a:prstGeom>
              <a:noFill/>
              <a:ln w="12700">
                <a:noFill/>
                <a:round/>
                <a:headEnd/>
                <a:tailEnd/>
              </a:ln>
            </p:spPr>
            <p:txBody>
              <a:bodyPr wrap="none" anchor="ctr"/>
              <a:lstStyle/>
              <a:p>
                <a:endParaRPr lang="en-GB"/>
              </a:p>
            </p:txBody>
          </p:sp>
          <p:sp>
            <p:nvSpPr>
              <p:cNvPr id="37598" name="Freeform 563"/>
              <p:cNvSpPr>
                <a:spLocks/>
              </p:cNvSpPr>
              <p:nvPr/>
            </p:nvSpPr>
            <p:spPr bwMode="auto">
              <a:xfrm>
                <a:off x="638" y="1487"/>
                <a:ext cx="323" cy="64"/>
              </a:xfrm>
              <a:custGeom>
                <a:avLst/>
                <a:gdLst>
                  <a:gd name="T0" fmla="*/ 158 w 323"/>
                  <a:gd name="T1" fmla="*/ 0 h 64"/>
                  <a:gd name="T2" fmla="*/ 190 w 323"/>
                  <a:gd name="T3" fmla="*/ 1 h 64"/>
                  <a:gd name="T4" fmla="*/ 221 w 323"/>
                  <a:gd name="T5" fmla="*/ 2 h 64"/>
                  <a:gd name="T6" fmla="*/ 249 w 323"/>
                  <a:gd name="T7" fmla="*/ 5 h 64"/>
                  <a:gd name="T8" fmla="*/ 272 w 323"/>
                  <a:gd name="T9" fmla="*/ 9 h 64"/>
                  <a:gd name="T10" fmla="*/ 293 w 323"/>
                  <a:gd name="T11" fmla="*/ 13 h 64"/>
                  <a:gd name="T12" fmla="*/ 307 w 323"/>
                  <a:gd name="T13" fmla="*/ 18 h 64"/>
                  <a:gd name="T14" fmla="*/ 318 w 323"/>
                  <a:gd name="T15" fmla="*/ 24 h 64"/>
                  <a:gd name="T16" fmla="*/ 322 w 323"/>
                  <a:gd name="T17" fmla="*/ 30 h 64"/>
                  <a:gd name="T18" fmla="*/ 318 w 323"/>
                  <a:gd name="T19" fmla="*/ 37 h 64"/>
                  <a:gd name="T20" fmla="*/ 309 w 323"/>
                  <a:gd name="T21" fmla="*/ 43 h 64"/>
                  <a:gd name="T22" fmla="*/ 294 w 323"/>
                  <a:gd name="T23" fmla="*/ 48 h 64"/>
                  <a:gd name="T24" fmla="*/ 275 w 323"/>
                  <a:gd name="T25" fmla="*/ 53 h 64"/>
                  <a:gd name="T26" fmla="*/ 252 w 323"/>
                  <a:gd name="T27" fmla="*/ 57 h 64"/>
                  <a:gd name="T28" fmla="*/ 224 w 323"/>
                  <a:gd name="T29" fmla="*/ 60 h 64"/>
                  <a:gd name="T30" fmla="*/ 195 w 323"/>
                  <a:gd name="T31" fmla="*/ 62 h 64"/>
                  <a:gd name="T32" fmla="*/ 162 w 323"/>
                  <a:gd name="T33" fmla="*/ 63 h 64"/>
                  <a:gd name="T34" fmla="*/ 129 w 323"/>
                  <a:gd name="T35" fmla="*/ 62 h 64"/>
                  <a:gd name="T36" fmla="*/ 100 w 323"/>
                  <a:gd name="T37" fmla="*/ 61 h 64"/>
                  <a:gd name="T38" fmla="*/ 72 w 323"/>
                  <a:gd name="T39" fmla="*/ 58 h 64"/>
                  <a:gd name="T40" fmla="*/ 48 w 323"/>
                  <a:gd name="T41" fmla="*/ 54 h 64"/>
                  <a:gd name="T42" fmla="*/ 28 w 323"/>
                  <a:gd name="T43" fmla="*/ 50 h 64"/>
                  <a:gd name="T44" fmla="*/ 12 w 323"/>
                  <a:gd name="T45" fmla="*/ 45 h 64"/>
                  <a:gd name="T46" fmla="*/ 3 w 323"/>
                  <a:gd name="T47" fmla="*/ 40 h 64"/>
                  <a:gd name="T48" fmla="*/ 0 w 323"/>
                  <a:gd name="T49" fmla="*/ 33 h 64"/>
                  <a:gd name="T50" fmla="*/ 1 w 323"/>
                  <a:gd name="T51" fmla="*/ 27 h 64"/>
                  <a:gd name="T52" fmla="*/ 10 w 323"/>
                  <a:gd name="T53" fmla="*/ 21 h 64"/>
                  <a:gd name="T54" fmla="*/ 25 w 323"/>
                  <a:gd name="T55" fmla="*/ 15 h 64"/>
                  <a:gd name="T56" fmla="*/ 45 w 323"/>
                  <a:gd name="T57" fmla="*/ 10 h 64"/>
                  <a:gd name="T58" fmla="*/ 69 w 323"/>
                  <a:gd name="T59" fmla="*/ 6 h 64"/>
                  <a:gd name="T60" fmla="*/ 95 w 323"/>
                  <a:gd name="T61" fmla="*/ 3 h 64"/>
                  <a:gd name="T62" fmla="*/ 126 w 323"/>
                  <a:gd name="T63" fmla="*/ 1 h 64"/>
                  <a:gd name="T64" fmla="*/ 158 w 323"/>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64"/>
                  <a:gd name="T101" fmla="*/ 323 w 323"/>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64">
                    <a:moveTo>
                      <a:pt x="158" y="0"/>
                    </a:moveTo>
                    <a:lnTo>
                      <a:pt x="190" y="1"/>
                    </a:lnTo>
                    <a:lnTo>
                      <a:pt x="221" y="2"/>
                    </a:lnTo>
                    <a:lnTo>
                      <a:pt x="249" y="5"/>
                    </a:lnTo>
                    <a:lnTo>
                      <a:pt x="272" y="9"/>
                    </a:lnTo>
                    <a:lnTo>
                      <a:pt x="293" y="13"/>
                    </a:lnTo>
                    <a:lnTo>
                      <a:pt x="307" y="18"/>
                    </a:lnTo>
                    <a:lnTo>
                      <a:pt x="318" y="24"/>
                    </a:lnTo>
                    <a:lnTo>
                      <a:pt x="322" y="30"/>
                    </a:lnTo>
                    <a:lnTo>
                      <a:pt x="318" y="37"/>
                    </a:lnTo>
                    <a:lnTo>
                      <a:pt x="309" y="43"/>
                    </a:lnTo>
                    <a:lnTo>
                      <a:pt x="294" y="48"/>
                    </a:lnTo>
                    <a:lnTo>
                      <a:pt x="275" y="53"/>
                    </a:lnTo>
                    <a:lnTo>
                      <a:pt x="252" y="57"/>
                    </a:lnTo>
                    <a:lnTo>
                      <a:pt x="224" y="60"/>
                    </a:lnTo>
                    <a:lnTo>
                      <a:pt x="195" y="62"/>
                    </a:lnTo>
                    <a:lnTo>
                      <a:pt x="162" y="63"/>
                    </a:lnTo>
                    <a:lnTo>
                      <a:pt x="129" y="62"/>
                    </a:lnTo>
                    <a:lnTo>
                      <a:pt x="100" y="61"/>
                    </a:lnTo>
                    <a:lnTo>
                      <a:pt x="72" y="58"/>
                    </a:lnTo>
                    <a:lnTo>
                      <a:pt x="48" y="54"/>
                    </a:lnTo>
                    <a:lnTo>
                      <a:pt x="28" y="50"/>
                    </a:lnTo>
                    <a:lnTo>
                      <a:pt x="12" y="45"/>
                    </a:lnTo>
                    <a:lnTo>
                      <a:pt x="3" y="40"/>
                    </a:lnTo>
                    <a:lnTo>
                      <a:pt x="0" y="33"/>
                    </a:lnTo>
                    <a:lnTo>
                      <a:pt x="1" y="27"/>
                    </a:lnTo>
                    <a:lnTo>
                      <a:pt x="10" y="21"/>
                    </a:lnTo>
                    <a:lnTo>
                      <a:pt x="25" y="15"/>
                    </a:lnTo>
                    <a:lnTo>
                      <a:pt x="45" y="10"/>
                    </a:lnTo>
                    <a:lnTo>
                      <a:pt x="69" y="6"/>
                    </a:lnTo>
                    <a:lnTo>
                      <a:pt x="95" y="3"/>
                    </a:lnTo>
                    <a:lnTo>
                      <a:pt x="126" y="1"/>
                    </a:lnTo>
                    <a:lnTo>
                      <a:pt x="158" y="0"/>
                    </a:lnTo>
                  </a:path>
                </a:pathLst>
              </a:custGeom>
              <a:solidFill>
                <a:srgbClr val="CCECF4"/>
              </a:solidFill>
              <a:ln w="12700" cap="rnd">
                <a:noFill/>
                <a:round/>
                <a:headEnd/>
                <a:tailEnd/>
              </a:ln>
            </p:spPr>
            <p:txBody>
              <a:bodyPr/>
              <a:lstStyle/>
              <a:p>
                <a:endParaRPr lang="en-US"/>
              </a:p>
            </p:txBody>
          </p:sp>
          <p:sp>
            <p:nvSpPr>
              <p:cNvPr id="37599" name="Freeform 564"/>
              <p:cNvSpPr>
                <a:spLocks/>
              </p:cNvSpPr>
              <p:nvPr/>
            </p:nvSpPr>
            <p:spPr bwMode="auto">
              <a:xfrm>
                <a:off x="590" y="1448"/>
                <a:ext cx="21" cy="57"/>
              </a:xfrm>
              <a:custGeom>
                <a:avLst/>
                <a:gdLst>
                  <a:gd name="T0" fmla="*/ 0 w 21"/>
                  <a:gd name="T1" fmla="*/ 56 h 57"/>
                  <a:gd name="T2" fmla="*/ 3 w 21"/>
                  <a:gd name="T3" fmla="*/ 54 h 57"/>
                  <a:gd name="T4" fmla="*/ 7 w 21"/>
                  <a:gd name="T5" fmla="*/ 50 h 57"/>
                  <a:gd name="T6" fmla="*/ 12 w 21"/>
                  <a:gd name="T7" fmla="*/ 43 h 57"/>
                  <a:gd name="T8" fmla="*/ 18 w 21"/>
                  <a:gd name="T9" fmla="*/ 34 h 57"/>
                  <a:gd name="T10" fmla="*/ 20 w 21"/>
                  <a:gd name="T11" fmla="*/ 25 h 57"/>
                  <a:gd name="T12" fmla="*/ 20 w 21"/>
                  <a:gd name="T13" fmla="*/ 15 h 57"/>
                  <a:gd name="T14" fmla="*/ 15 w 21"/>
                  <a:gd name="T15" fmla="*/ 7 h 57"/>
                  <a:gd name="T16" fmla="*/ 5 w 21"/>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7"/>
                  <a:gd name="T29" fmla="*/ 21 w 21"/>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7">
                    <a:moveTo>
                      <a:pt x="0" y="56"/>
                    </a:moveTo>
                    <a:lnTo>
                      <a:pt x="3" y="54"/>
                    </a:lnTo>
                    <a:lnTo>
                      <a:pt x="7" y="50"/>
                    </a:lnTo>
                    <a:lnTo>
                      <a:pt x="12" y="43"/>
                    </a:lnTo>
                    <a:lnTo>
                      <a:pt x="18" y="34"/>
                    </a:lnTo>
                    <a:lnTo>
                      <a:pt x="20" y="25"/>
                    </a:lnTo>
                    <a:lnTo>
                      <a:pt x="20" y="15"/>
                    </a:lnTo>
                    <a:lnTo>
                      <a:pt x="15" y="7"/>
                    </a:lnTo>
                    <a:lnTo>
                      <a:pt x="5" y="0"/>
                    </a:lnTo>
                  </a:path>
                </a:pathLst>
              </a:custGeom>
              <a:noFill/>
              <a:ln w="25400" cap="rnd">
                <a:solidFill>
                  <a:srgbClr val="B3E2EE"/>
                </a:solidFill>
                <a:round/>
                <a:headEnd/>
                <a:tailEnd/>
              </a:ln>
            </p:spPr>
            <p:txBody>
              <a:bodyPr/>
              <a:lstStyle/>
              <a:p>
                <a:endParaRPr lang="en-US"/>
              </a:p>
            </p:txBody>
          </p:sp>
          <p:sp>
            <p:nvSpPr>
              <p:cNvPr id="37600" name="Line 565"/>
              <p:cNvSpPr>
                <a:spLocks noChangeShapeType="1"/>
              </p:cNvSpPr>
              <p:nvPr/>
            </p:nvSpPr>
            <p:spPr bwMode="auto">
              <a:xfrm>
                <a:off x="581" y="1504"/>
                <a:ext cx="22" cy="2"/>
              </a:xfrm>
              <a:prstGeom prst="line">
                <a:avLst/>
              </a:prstGeom>
              <a:noFill/>
              <a:ln w="12700">
                <a:noFill/>
                <a:round/>
                <a:headEnd/>
                <a:tailEnd/>
              </a:ln>
            </p:spPr>
            <p:txBody>
              <a:bodyPr wrap="none" anchor="ctr"/>
              <a:lstStyle/>
              <a:p>
                <a:endParaRPr lang="en-GB"/>
              </a:p>
            </p:txBody>
          </p:sp>
          <p:sp>
            <p:nvSpPr>
              <p:cNvPr id="37601" name="Line 566"/>
              <p:cNvSpPr>
                <a:spLocks noChangeShapeType="1"/>
              </p:cNvSpPr>
              <p:nvPr/>
            </p:nvSpPr>
            <p:spPr bwMode="auto">
              <a:xfrm flipH="1">
                <a:off x="583" y="1447"/>
                <a:ext cx="23" cy="3"/>
              </a:xfrm>
              <a:prstGeom prst="line">
                <a:avLst/>
              </a:prstGeom>
              <a:noFill/>
              <a:ln w="12700">
                <a:noFill/>
                <a:round/>
                <a:headEnd/>
                <a:tailEnd/>
              </a:ln>
            </p:spPr>
            <p:txBody>
              <a:bodyPr wrap="none" anchor="ctr"/>
              <a:lstStyle/>
              <a:p>
                <a:endParaRPr lang="en-GB"/>
              </a:p>
            </p:txBody>
          </p:sp>
          <p:sp>
            <p:nvSpPr>
              <p:cNvPr id="37602" name="Freeform 567"/>
              <p:cNvSpPr>
                <a:spLocks/>
              </p:cNvSpPr>
              <p:nvPr/>
            </p:nvSpPr>
            <p:spPr bwMode="auto">
              <a:xfrm>
                <a:off x="537" y="1398"/>
                <a:ext cx="60" cy="51"/>
              </a:xfrm>
              <a:custGeom>
                <a:avLst/>
                <a:gdLst>
                  <a:gd name="T0" fmla="*/ 59 w 60"/>
                  <a:gd name="T1" fmla="*/ 50 h 51"/>
                  <a:gd name="T2" fmla="*/ 45 w 60"/>
                  <a:gd name="T3" fmla="*/ 43 h 51"/>
                  <a:gd name="T4" fmla="*/ 33 w 60"/>
                  <a:gd name="T5" fmla="*/ 36 h 51"/>
                  <a:gd name="T6" fmla="*/ 24 w 60"/>
                  <a:gd name="T7" fmla="*/ 27 h 51"/>
                  <a:gd name="T8" fmla="*/ 15 w 60"/>
                  <a:gd name="T9" fmla="*/ 19 h 51"/>
                  <a:gd name="T10" fmla="*/ 9 w 60"/>
                  <a:gd name="T11" fmla="*/ 11 h 51"/>
                  <a:gd name="T12" fmla="*/ 5 w 60"/>
                  <a:gd name="T13" fmla="*/ 5 h 51"/>
                  <a:gd name="T14" fmla="*/ 2 w 60"/>
                  <a:gd name="T15" fmla="*/ 1 h 51"/>
                  <a:gd name="T16" fmla="*/ 0 w 60"/>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51"/>
                  <a:gd name="T29" fmla="*/ 60 w 60"/>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51">
                    <a:moveTo>
                      <a:pt x="59" y="50"/>
                    </a:moveTo>
                    <a:lnTo>
                      <a:pt x="45" y="43"/>
                    </a:lnTo>
                    <a:lnTo>
                      <a:pt x="33" y="36"/>
                    </a:lnTo>
                    <a:lnTo>
                      <a:pt x="24" y="27"/>
                    </a:lnTo>
                    <a:lnTo>
                      <a:pt x="15" y="19"/>
                    </a:lnTo>
                    <a:lnTo>
                      <a:pt x="9" y="11"/>
                    </a:lnTo>
                    <a:lnTo>
                      <a:pt x="5" y="5"/>
                    </a:lnTo>
                    <a:lnTo>
                      <a:pt x="2" y="1"/>
                    </a:lnTo>
                    <a:lnTo>
                      <a:pt x="0" y="0"/>
                    </a:lnTo>
                  </a:path>
                </a:pathLst>
              </a:custGeom>
              <a:noFill/>
              <a:ln w="25400" cap="rnd">
                <a:solidFill>
                  <a:srgbClr val="B3E2EE"/>
                </a:solidFill>
                <a:round/>
                <a:headEnd/>
                <a:tailEnd/>
              </a:ln>
            </p:spPr>
            <p:txBody>
              <a:bodyPr/>
              <a:lstStyle/>
              <a:p>
                <a:endParaRPr lang="en-US"/>
              </a:p>
            </p:txBody>
          </p:sp>
          <p:sp>
            <p:nvSpPr>
              <p:cNvPr id="37603" name="Line 568"/>
              <p:cNvSpPr>
                <a:spLocks noChangeShapeType="1"/>
              </p:cNvSpPr>
              <p:nvPr/>
            </p:nvSpPr>
            <p:spPr bwMode="auto">
              <a:xfrm flipV="1">
                <a:off x="584" y="1444"/>
                <a:ext cx="22" cy="8"/>
              </a:xfrm>
              <a:prstGeom prst="line">
                <a:avLst/>
              </a:prstGeom>
              <a:noFill/>
              <a:ln w="12700">
                <a:noFill/>
                <a:round/>
                <a:headEnd/>
                <a:tailEnd/>
              </a:ln>
            </p:spPr>
            <p:txBody>
              <a:bodyPr wrap="none" anchor="ctr"/>
              <a:lstStyle/>
              <a:p>
                <a:endParaRPr lang="en-GB"/>
              </a:p>
            </p:txBody>
          </p:sp>
          <p:sp>
            <p:nvSpPr>
              <p:cNvPr id="37604" name="Line 569"/>
              <p:cNvSpPr>
                <a:spLocks noChangeShapeType="1"/>
              </p:cNvSpPr>
              <p:nvPr/>
            </p:nvSpPr>
            <p:spPr bwMode="auto">
              <a:xfrm flipH="1">
                <a:off x="524" y="1398"/>
                <a:ext cx="24" cy="1"/>
              </a:xfrm>
              <a:prstGeom prst="line">
                <a:avLst/>
              </a:prstGeom>
              <a:noFill/>
              <a:ln w="12700">
                <a:noFill/>
                <a:round/>
                <a:headEnd/>
                <a:tailEnd/>
              </a:ln>
            </p:spPr>
            <p:txBody>
              <a:bodyPr wrap="none" anchor="ctr"/>
              <a:lstStyle/>
              <a:p>
                <a:endParaRPr lang="en-GB"/>
              </a:p>
            </p:txBody>
          </p:sp>
          <p:sp>
            <p:nvSpPr>
              <p:cNvPr id="37605" name="Freeform 570"/>
              <p:cNvSpPr>
                <a:spLocks/>
              </p:cNvSpPr>
              <p:nvPr/>
            </p:nvSpPr>
            <p:spPr bwMode="auto">
              <a:xfrm>
                <a:off x="656" y="1470"/>
                <a:ext cx="22" cy="32"/>
              </a:xfrm>
              <a:custGeom>
                <a:avLst/>
                <a:gdLst>
                  <a:gd name="T0" fmla="*/ 21 w 22"/>
                  <a:gd name="T1" fmla="*/ 31 h 32"/>
                  <a:gd name="T2" fmla="*/ 18 w 22"/>
                  <a:gd name="T3" fmla="*/ 28 h 32"/>
                  <a:gd name="T4" fmla="*/ 17 w 22"/>
                  <a:gd name="T5" fmla="*/ 26 h 32"/>
                  <a:gd name="T6" fmla="*/ 14 w 22"/>
                  <a:gd name="T7" fmla="*/ 23 h 32"/>
                  <a:gd name="T8" fmla="*/ 11 w 22"/>
                  <a:gd name="T9" fmla="*/ 20 h 32"/>
                  <a:gd name="T10" fmla="*/ 8 w 22"/>
                  <a:gd name="T11" fmla="*/ 16 h 32"/>
                  <a:gd name="T12" fmla="*/ 4 w 22"/>
                  <a:gd name="T13" fmla="*/ 12 h 32"/>
                  <a:gd name="T14" fmla="*/ 1 w 22"/>
                  <a:gd name="T15" fmla="*/ 7 h 32"/>
                  <a:gd name="T16" fmla="*/ 0 w 22"/>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2"/>
                  <a:gd name="T29" fmla="*/ 22 w 2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2">
                    <a:moveTo>
                      <a:pt x="21" y="31"/>
                    </a:moveTo>
                    <a:lnTo>
                      <a:pt x="18" y="28"/>
                    </a:lnTo>
                    <a:lnTo>
                      <a:pt x="17" y="26"/>
                    </a:lnTo>
                    <a:lnTo>
                      <a:pt x="14" y="23"/>
                    </a:lnTo>
                    <a:lnTo>
                      <a:pt x="11" y="20"/>
                    </a:lnTo>
                    <a:lnTo>
                      <a:pt x="8" y="16"/>
                    </a:lnTo>
                    <a:lnTo>
                      <a:pt x="4" y="12"/>
                    </a:lnTo>
                    <a:lnTo>
                      <a:pt x="1" y="7"/>
                    </a:lnTo>
                    <a:lnTo>
                      <a:pt x="0" y="0"/>
                    </a:lnTo>
                  </a:path>
                </a:pathLst>
              </a:custGeom>
              <a:noFill/>
              <a:ln w="25400" cap="rnd">
                <a:solidFill>
                  <a:srgbClr val="B3E2EE"/>
                </a:solidFill>
                <a:round/>
                <a:headEnd/>
                <a:tailEnd/>
              </a:ln>
            </p:spPr>
            <p:txBody>
              <a:bodyPr/>
              <a:lstStyle/>
              <a:p>
                <a:endParaRPr lang="en-US"/>
              </a:p>
            </p:txBody>
          </p:sp>
          <p:sp>
            <p:nvSpPr>
              <p:cNvPr id="37606" name="Line 571"/>
              <p:cNvSpPr>
                <a:spLocks noChangeShapeType="1"/>
              </p:cNvSpPr>
              <p:nvPr/>
            </p:nvSpPr>
            <p:spPr bwMode="auto">
              <a:xfrm flipV="1">
                <a:off x="667" y="1497"/>
                <a:ext cx="22" cy="4"/>
              </a:xfrm>
              <a:prstGeom prst="line">
                <a:avLst/>
              </a:prstGeom>
              <a:noFill/>
              <a:ln w="12700">
                <a:noFill/>
                <a:round/>
                <a:headEnd/>
                <a:tailEnd/>
              </a:ln>
            </p:spPr>
            <p:txBody>
              <a:bodyPr wrap="none" anchor="ctr"/>
              <a:lstStyle/>
              <a:p>
                <a:endParaRPr lang="en-GB"/>
              </a:p>
            </p:txBody>
          </p:sp>
          <p:sp>
            <p:nvSpPr>
              <p:cNvPr id="37607" name="Line 572"/>
              <p:cNvSpPr>
                <a:spLocks noChangeShapeType="1"/>
              </p:cNvSpPr>
              <p:nvPr/>
            </p:nvSpPr>
            <p:spPr bwMode="auto">
              <a:xfrm flipH="1">
                <a:off x="639" y="1470"/>
                <a:ext cx="28" cy="0"/>
              </a:xfrm>
              <a:prstGeom prst="line">
                <a:avLst/>
              </a:prstGeom>
              <a:noFill/>
              <a:ln w="12700">
                <a:noFill/>
                <a:round/>
                <a:headEnd/>
                <a:tailEnd/>
              </a:ln>
            </p:spPr>
            <p:txBody>
              <a:bodyPr wrap="none" anchor="ctr"/>
              <a:lstStyle/>
              <a:p>
                <a:endParaRPr lang="en-GB"/>
              </a:p>
            </p:txBody>
          </p:sp>
          <p:sp>
            <p:nvSpPr>
              <p:cNvPr id="37608" name="Freeform 573"/>
              <p:cNvSpPr>
                <a:spLocks/>
              </p:cNvSpPr>
              <p:nvPr/>
            </p:nvSpPr>
            <p:spPr bwMode="auto">
              <a:xfrm>
                <a:off x="628" y="1401"/>
                <a:ext cx="29" cy="70"/>
              </a:xfrm>
              <a:custGeom>
                <a:avLst/>
                <a:gdLst>
                  <a:gd name="T0" fmla="*/ 28 w 29"/>
                  <a:gd name="T1" fmla="*/ 69 h 70"/>
                  <a:gd name="T2" fmla="*/ 25 w 29"/>
                  <a:gd name="T3" fmla="*/ 61 h 70"/>
                  <a:gd name="T4" fmla="*/ 23 w 29"/>
                  <a:gd name="T5" fmla="*/ 52 h 70"/>
                  <a:gd name="T6" fmla="*/ 18 w 29"/>
                  <a:gd name="T7" fmla="*/ 43 h 70"/>
                  <a:gd name="T8" fmla="*/ 14 w 29"/>
                  <a:gd name="T9" fmla="*/ 33 h 70"/>
                  <a:gd name="T10" fmla="*/ 11 w 29"/>
                  <a:gd name="T11" fmla="*/ 24 h 70"/>
                  <a:gd name="T12" fmla="*/ 7 w 29"/>
                  <a:gd name="T13" fmla="*/ 15 h 70"/>
                  <a:gd name="T14" fmla="*/ 4 w 29"/>
                  <a:gd name="T15" fmla="*/ 7 h 70"/>
                  <a:gd name="T16" fmla="*/ 0 w 29"/>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0"/>
                  <a:gd name="T29" fmla="*/ 29 w 29"/>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0">
                    <a:moveTo>
                      <a:pt x="28" y="69"/>
                    </a:moveTo>
                    <a:lnTo>
                      <a:pt x="25" y="61"/>
                    </a:lnTo>
                    <a:lnTo>
                      <a:pt x="23" y="52"/>
                    </a:lnTo>
                    <a:lnTo>
                      <a:pt x="18" y="43"/>
                    </a:lnTo>
                    <a:lnTo>
                      <a:pt x="14" y="33"/>
                    </a:lnTo>
                    <a:lnTo>
                      <a:pt x="11" y="24"/>
                    </a:lnTo>
                    <a:lnTo>
                      <a:pt x="7" y="15"/>
                    </a:lnTo>
                    <a:lnTo>
                      <a:pt x="4" y="7"/>
                    </a:lnTo>
                    <a:lnTo>
                      <a:pt x="0" y="0"/>
                    </a:lnTo>
                  </a:path>
                </a:pathLst>
              </a:custGeom>
              <a:noFill/>
              <a:ln w="25400" cap="rnd">
                <a:solidFill>
                  <a:srgbClr val="B3E2EE"/>
                </a:solidFill>
                <a:round/>
                <a:headEnd/>
                <a:tailEnd/>
              </a:ln>
            </p:spPr>
            <p:txBody>
              <a:bodyPr/>
              <a:lstStyle/>
              <a:p>
                <a:endParaRPr lang="en-US"/>
              </a:p>
            </p:txBody>
          </p:sp>
          <p:sp>
            <p:nvSpPr>
              <p:cNvPr id="37609" name="Line 574"/>
              <p:cNvSpPr>
                <a:spLocks noChangeShapeType="1"/>
              </p:cNvSpPr>
              <p:nvPr/>
            </p:nvSpPr>
            <p:spPr bwMode="auto">
              <a:xfrm>
                <a:off x="639" y="1470"/>
                <a:ext cx="28" cy="0"/>
              </a:xfrm>
              <a:prstGeom prst="line">
                <a:avLst/>
              </a:prstGeom>
              <a:noFill/>
              <a:ln w="12700">
                <a:noFill/>
                <a:round/>
                <a:headEnd/>
                <a:tailEnd/>
              </a:ln>
            </p:spPr>
            <p:txBody>
              <a:bodyPr wrap="none" anchor="ctr"/>
              <a:lstStyle/>
              <a:p>
                <a:endParaRPr lang="en-GB"/>
              </a:p>
            </p:txBody>
          </p:sp>
          <p:sp>
            <p:nvSpPr>
              <p:cNvPr id="37610" name="Line 575"/>
              <p:cNvSpPr>
                <a:spLocks noChangeShapeType="1"/>
              </p:cNvSpPr>
              <p:nvPr/>
            </p:nvSpPr>
            <p:spPr bwMode="auto">
              <a:xfrm flipH="1">
                <a:off x="618" y="1401"/>
                <a:ext cx="22" cy="0"/>
              </a:xfrm>
              <a:prstGeom prst="line">
                <a:avLst/>
              </a:prstGeom>
              <a:noFill/>
              <a:ln w="12700">
                <a:noFill/>
                <a:round/>
                <a:headEnd/>
                <a:tailEnd/>
              </a:ln>
            </p:spPr>
            <p:txBody>
              <a:bodyPr wrap="none" anchor="ctr"/>
              <a:lstStyle/>
              <a:p>
                <a:endParaRPr lang="en-GB"/>
              </a:p>
            </p:txBody>
          </p:sp>
          <p:sp>
            <p:nvSpPr>
              <p:cNvPr id="37611" name="Freeform 576"/>
              <p:cNvSpPr>
                <a:spLocks/>
              </p:cNvSpPr>
              <p:nvPr/>
            </p:nvSpPr>
            <p:spPr bwMode="auto">
              <a:xfrm>
                <a:off x="504" y="1488"/>
                <a:ext cx="323" cy="66"/>
              </a:xfrm>
              <a:custGeom>
                <a:avLst/>
                <a:gdLst>
                  <a:gd name="T0" fmla="*/ 160 w 323"/>
                  <a:gd name="T1" fmla="*/ 0 h 66"/>
                  <a:gd name="T2" fmla="*/ 192 w 323"/>
                  <a:gd name="T3" fmla="*/ 0 h 66"/>
                  <a:gd name="T4" fmla="*/ 221 w 323"/>
                  <a:gd name="T5" fmla="*/ 2 h 66"/>
                  <a:gd name="T6" fmla="*/ 250 w 323"/>
                  <a:gd name="T7" fmla="*/ 4 h 66"/>
                  <a:gd name="T8" fmla="*/ 274 w 323"/>
                  <a:gd name="T9" fmla="*/ 8 h 66"/>
                  <a:gd name="T10" fmla="*/ 294 w 323"/>
                  <a:gd name="T11" fmla="*/ 13 h 66"/>
                  <a:gd name="T12" fmla="*/ 309 w 323"/>
                  <a:gd name="T13" fmla="*/ 18 h 66"/>
                  <a:gd name="T14" fmla="*/ 319 w 323"/>
                  <a:gd name="T15" fmla="*/ 24 h 66"/>
                  <a:gd name="T16" fmla="*/ 322 w 323"/>
                  <a:gd name="T17" fmla="*/ 31 h 66"/>
                  <a:gd name="T18" fmla="*/ 319 w 323"/>
                  <a:gd name="T19" fmla="*/ 38 h 66"/>
                  <a:gd name="T20" fmla="*/ 310 w 323"/>
                  <a:gd name="T21" fmla="*/ 44 h 66"/>
                  <a:gd name="T22" fmla="*/ 296 w 323"/>
                  <a:gd name="T23" fmla="*/ 49 h 66"/>
                  <a:gd name="T24" fmla="*/ 277 w 323"/>
                  <a:gd name="T25" fmla="*/ 54 h 66"/>
                  <a:gd name="T26" fmla="*/ 253 w 323"/>
                  <a:gd name="T27" fmla="*/ 59 h 66"/>
                  <a:gd name="T28" fmla="*/ 225 w 323"/>
                  <a:gd name="T29" fmla="*/ 62 h 66"/>
                  <a:gd name="T30" fmla="*/ 196 w 323"/>
                  <a:gd name="T31" fmla="*/ 64 h 66"/>
                  <a:gd name="T32" fmla="*/ 162 w 323"/>
                  <a:gd name="T33" fmla="*/ 65 h 66"/>
                  <a:gd name="T34" fmla="*/ 130 w 323"/>
                  <a:gd name="T35" fmla="*/ 64 h 66"/>
                  <a:gd name="T36" fmla="*/ 100 w 323"/>
                  <a:gd name="T37" fmla="*/ 63 h 66"/>
                  <a:gd name="T38" fmla="*/ 73 w 323"/>
                  <a:gd name="T39" fmla="*/ 60 h 66"/>
                  <a:gd name="T40" fmla="*/ 48 w 323"/>
                  <a:gd name="T41" fmla="*/ 57 h 66"/>
                  <a:gd name="T42" fmla="*/ 28 w 323"/>
                  <a:gd name="T43" fmla="*/ 52 h 66"/>
                  <a:gd name="T44" fmla="*/ 13 w 323"/>
                  <a:gd name="T45" fmla="*/ 46 h 66"/>
                  <a:gd name="T46" fmla="*/ 3 w 323"/>
                  <a:gd name="T47" fmla="*/ 41 h 66"/>
                  <a:gd name="T48" fmla="*/ 0 w 323"/>
                  <a:gd name="T49" fmla="*/ 34 h 66"/>
                  <a:gd name="T50" fmla="*/ 3 w 323"/>
                  <a:gd name="T51" fmla="*/ 27 h 66"/>
                  <a:gd name="T52" fmla="*/ 12 w 323"/>
                  <a:gd name="T53" fmla="*/ 21 h 66"/>
                  <a:gd name="T54" fmla="*/ 26 w 323"/>
                  <a:gd name="T55" fmla="*/ 16 h 66"/>
                  <a:gd name="T56" fmla="*/ 45 w 323"/>
                  <a:gd name="T57" fmla="*/ 10 h 66"/>
                  <a:gd name="T58" fmla="*/ 69 w 323"/>
                  <a:gd name="T59" fmla="*/ 6 h 66"/>
                  <a:gd name="T60" fmla="*/ 97 w 323"/>
                  <a:gd name="T61" fmla="*/ 3 h 66"/>
                  <a:gd name="T62" fmla="*/ 126 w 323"/>
                  <a:gd name="T63" fmla="*/ 1 h 66"/>
                  <a:gd name="T64" fmla="*/ 160 w 323"/>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66"/>
                  <a:gd name="T101" fmla="*/ 323 w 323"/>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66">
                    <a:moveTo>
                      <a:pt x="160" y="0"/>
                    </a:moveTo>
                    <a:lnTo>
                      <a:pt x="192" y="0"/>
                    </a:lnTo>
                    <a:lnTo>
                      <a:pt x="221" y="2"/>
                    </a:lnTo>
                    <a:lnTo>
                      <a:pt x="250" y="4"/>
                    </a:lnTo>
                    <a:lnTo>
                      <a:pt x="274" y="8"/>
                    </a:lnTo>
                    <a:lnTo>
                      <a:pt x="294" y="13"/>
                    </a:lnTo>
                    <a:lnTo>
                      <a:pt x="309" y="18"/>
                    </a:lnTo>
                    <a:lnTo>
                      <a:pt x="319" y="24"/>
                    </a:lnTo>
                    <a:lnTo>
                      <a:pt x="322" y="31"/>
                    </a:lnTo>
                    <a:lnTo>
                      <a:pt x="319" y="38"/>
                    </a:lnTo>
                    <a:lnTo>
                      <a:pt x="310" y="44"/>
                    </a:lnTo>
                    <a:lnTo>
                      <a:pt x="296" y="49"/>
                    </a:lnTo>
                    <a:lnTo>
                      <a:pt x="277" y="54"/>
                    </a:lnTo>
                    <a:lnTo>
                      <a:pt x="253" y="59"/>
                    </a:lnTo>
                    <a:lnTo>
                      <a:pt x="225" y="62"/>
                    </a:lnTo>
                    <a:lnTo>
                      <a:pt x="196" y="64"/>
                    </a:lnTo>
                    <a:lnTo>
                      <a:pt x="162" y="65"/>
                    </a:lnTo>
                    <a:lnTo>
                      <a:pt x="130" y="64"/>
                    </a:lnTo>
                    <a:lnTo>
                      <a:pt x="100" y="63"/>
                    </a:lnTo>
                    <a:lnTo>
                      <a:pt x="73" y="60"/>
                    </a:lnTo>
                    <a:lnTo>
                      <a:pt x="48" y="57"/>
                    </a:lnTo>
                    <a:lnTo>
                      <a:pt x="28" y="52"/>
                    </a:lnTo>
                    <a:lnTo>
                      <a:pt x="13" y="46"/>
                    </a:lnTo>
                    <a:lnTo>
                      <a:pt x="3" y="41"/>
                    </a:lnTo>
                    <a:lnTo>
                      <a:pt x="0" y="34"/>
                    </a:lnTo>
                    <a:lnTo>
                      <a:pt x="3" y="27"/>
                    </a:lnTo>
                    <a:lnTo>
                      <a:pt x="12" y="21"/>
                    </a:lnTo>
                    <a:lnTo>
                      <a:pt x="26" y="16"/>
                    </a:lnTo>
                    <a:lnTo>
                      <a:pt x="45" y="10"/>
                    </a:lnTo>
                    <a:lnTo>
                      <a:pt x="69" y="6"/>
                    </a:lnTo>
                    <a:lnTo>
                      <a:pt x="97" y="3"/>
                    </a:lnTo>
                    <a:lnTo>
                      <a:pt x="126" y="1"/>
                    </a:lnTo>
                    <a:lnTo>
                      <a:pt x="160" y="0"/>
                    </a:lnTo>
                  </a:path>
                </a:pathLst>
              </a:custGeom>
              <a:solidFill>
                <a:srgbClr val="CCECF4"/>
              </a:solidFill>
              <a:ln w="12700" cap="rnd">
                <a:noFill/>
                <a:round/>
                <a:headEnd/>
                <a:tailEnd/>
              </a:ln>
            </p:spPr>
            <p:txBody>
              <a:bodyPr/>
              <a:lstStyle/>
              <a:p>
                <a:endParaRPr lang="en-US"/>
              </a:p>
            </p:txBody>
          </p:sp>
          <p:sp>
            <p:nvSpPr>
              <p:cNvPr id="37612" name="Freeform 577"/>
              <p:cNvSpPr>
                <a:spLocks/>
              </p:cNvSpPr>
              <p:nvPr/>
            </p:nvSpPr>
            <p:spPr bwMode="auto">
              <a:xfrm>
                <a:off x="1232" y="1366"/>
                <a:ext cx="24" cy="56"/>
              </a:xfrm>
              <a:custGeom>
                <a:avLst/>
                <a:gdLst>
                  <a:gd name="T0" fmla="*/ 0 w 24"/>
                  <a:gd name="T1" fmla="*/ 0 h 56"/>
                  <a:gd name="T2" fmla="*/ 2 w 24"/>
                  <a:gd name="T3" fmla="*/ 2 h 56"/>
                  <a:gd name="T4" fmla="*/ 6 w 24"/>
                  <a:gd name="T5" fmla="*/ 7 h 56"/>
                  <a:gd name="T6" fmla="*/ 12 w 24"/>
                  <a:gd name="T7" fmla="*/ 13 h 56"/>
                  <a:gd name="T8" fmla="*/ 18 w 24"/>
                  <a:gd name="T9" fmla="*/ 22 h 56"/>
                  <a:gd name="T10" fmla="*/ 21 w 24"/>
                  <a:gd name="T11" fmla="*/ 31 h 56"/>
                  <a:gd name="T12" fmla="*/ 23 w 24"/>
                  <a:gd name="T13" fmla="*/ 40 h 56"/>
                  <a:gd name="T14" fmla="*/ 20 w 24"/>
                  <a:gd name="T15" fmla="*/ 48 h 56"/>
                  <a:gd name="T16" fmla="*/ 9 w 24"/>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56"/>
                  <a:gd name="T29" fmla="*/ 24 w 24"/>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56">
                    <a:moveTo>
                      <a:pt x="0" y="0"/>
                    </a:moveTo>
                    <a:lnTo>
                      <a:pt x="2" y="2"/>
                    </a:lnTo>
                    <a:lnTo>
                      <a:pt x="6" y="7"/>
                    </a:lnTo>
                    <a:lnTo>
                      <a:pt x="12" y="13"/>
                    </a:lnTo>
                    <a:lnTo>
                      <a:pt x="18" y="22"/>
                    </a:lnTo>
                    <a:lnTo>
                      <a:pt x="21" y="31"/>
                    </a:lnTo>
                    <a:lnTo>
                      <a:pt x="23" y="40"/>
                    </a:lnTo>
                    <a:lnTo>
                      <a:pt x="20" y="48"/>
                    </a:lnTo>
                    <a:lnTo>
                      <a:pt x="9" y="55"/>
                    </a:lnTo>
                  </a:path>
                </a:pathLst>
              </a:custGeom>
              <a:noFill/>
              <a:ln w="25400" cap="rnd">
                <a:solidFill>
                  <a:srgbClr val="B3E2EE"/>
                </a:solidFill>
                <a:round/>
                <a:headEnd/>
                <a:tailEnd/>
              </a:ln>
            </p:spPr>
            <p:txBody>
              <a:bodyPr/>
              <a:lstStyle/>
              <a:p>
                <a:endParaRPr lang="en-US"/>
              </a:p>
            </p:txBody>
          </p:sp>
          <p:sp>
            <p:nvSpPr>
              <p:cNvPr id="37613" name="Line 578"/>
              <p:cNvSpPr>
                <a:spLocks noChangeShapeType="1"/>
              </p:cNvSpPr>
              <p:nvPr/>
            </p:nvSpPr>
            <p:spPr bwMode="auto">
              <a:xfrm flipH="1">
                <a:off x="1220" y="1365"/>
                <a:ext cx="24" cy="4"/>
              </a:xfrm>
              <a:prstGeom prst="line">
                <a:avLst/>
              </a:prstGeom>
              <a:noFill/>
              <a:ln w="12700">
                <a:noFill/>
                <a:round/>
                <a:headEnd/>
                <a:tailEnd/>
              </a:ln>
            </p:spPr>
            <p:txBody>
              <a:bodyPr wrap="none" anchor="ctr"/>
              <a:lstStyle/>
              <a:p>
                <a:endParaRPr lang="en-GB"/>
              </a:p>
            </p:txBody>
          </p:sp>
          <p:sp>
            <p:nvSpPr>
              <p:cNvPr id="37614" name="Line 579"/>
              <p:cNvSpPr>
                <a:spLocks noChangeShapeType="1"/>
              </p:cNvSpPr>
              <p:nvPr/>
            </p:nvSpPr>
            <p:spPr bwMode="auto">
              <a:xfrm>
                <a:off x="1231" y="1419"/>
                <a:ext cx="20" cy="5"/>
              </a:xfrm>
              <a:prstGeom prst="line">
                <a:avLst/>
              </a:prstGeom>
              <a:noFill/>
              <a:ln w="12700">
                <a:noFill/>
                <a:round/>
                <a:headEnd/>
                <a:tailEnd/>
              </a:ln>
            </p:spPr>
            <p:txBody>
              <a:bodyPr wrap="none" anchor="ctr"/>
              <a:lstStyle/>
              <a:p>
                <a:endParaRPr lang="en-GB"/>
              </a:p>
            </p:txBody>
          </p:sp>
          <p:sp>
            <p:nvSpPr>
              <p:cNvPr id="37615" name="Freeform 580"/>
              <p:cNvSpPr>
                <a:spLocks/>
              </p:cNvSpPr>
              <p:nvPr/>
            </p:nvSpPr>
            <p:spPr bwMode="auto">
              <a:xfrm>
                <a:off x="1190" y="1421"/>
                <a:ext cx="53" cy="54"/>
              </a:xfrm>
              <a:custGeom>
                <a:avLst/>
                <a:gdLst>
                  <a:gd name="T0" fmla="*/ 52 w 53"/>
                  <a:gd name="T1" fmla="*/ 0 h 54"/>
                  <a:gd name="T2" fmla="*/ 40 w 53"/>
                  <a:gd name="T3" fmla="*/ 7 h 54"/>
                  <a:gd name="T4" fmla="*/ 29 w 53"/>
                  <a:gd name="T5" fmla="*/ 15 h 54"/>
                  <a:gd name="T6" fmla="*/ 21 w 53"/>
                  <a:gd name="T7" fmla="*/ 24 h 54"/>
                  <a:gd name="T8" fmla="*/ 14 w 53"/>
                  <a:gd name="T9" fmla="*/ 33 h 54"/>
                  <a:gd name="T10" fmla="*/ 8 w 53"/>
                  <a:gd name="T11" fmla="*/ 41 h 54"/>
                  <a:gd name="T12" fmla="*/ 3 w 53"/>
                  <a:gd name="T13" fmla="*/ 47 h 54"/>
                  <a:gd name="T14" fmla="*/ 2 w 53"/>
                  <a:gd name="T15" fmla="*/ 51 h 54"/>
                  <a:gd name="T16" fmla="*/ 0 w 53"/>
                  <a:gd name="T17" fmla="*/ 53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54"/>
                  <a:gd name="T29" fmla="*/ 53 w 5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54">
                    <a:moveTo>
                      <a:pt x="52" y="0"/>
                    </a:moveTo>
                    <a:lnTo>
                      <a:pt x="40" y="7"/>
                    </a:lnTo>
                    <a:lnTo>
                      <a:pt x="29" y="15"/>
                    </a:lnTo>
                    <a:lnTo>
                      <a:pt x="21" y="24"/>
                    </a:lnTo>
                    <a:lnTo>
                      <a:pt x="14" y="33"/>
                    </a:lnTo>
                    <a:lnTo>
                      <a:pt x="8" y="41"/>
                    </a:lnTo>
                    <a:lnTo>
                      <a:pt x="3" y="47"/>
                    </a:lnTo>
                    <a:lnTo>
                      <a:pt x="2" y="51"/>
                    </a:lnTo>
                    <a:lnTo>
                      <a:pt x="0" y="53"/>
                    </a:lnTo>
                  </a:path>
                </a:pathLst>
              </a:custGeom>
              <a:noFill/>
              <a:ln w="25400" cap="rnd">
                <a:solidFill>
                  <a:srgbClr val="B3E2EE"/>
                </a:solidFill>
                <a:round/>
                <a:headEnd/>
                <a:tailEnd/>
              </a:ln>
            </p:spPr>
            <p:txBody>
              <a:bodyPr/>
              <a:lstStyle/>
              <a:p>
                <a:endParaRPr lang="en-US"/>
              </a:p>
            </p:txBody>
          </p:sp>
          <p:sp>
            <p:nvSpPr>
              <p:cNvPr id="37616" name="Line 581"/>
              <p:cNvSpPr>
                <a:spLocks noChangeShapeType="1"/>
              </p:cNvSpPr>
              <p:nvPr/>
            </p:nvSpPr>
            <p:spPr bwMode="auto">
              <a:xfrm flipH="1" flipV="1">
                <a:off x="1232" y="1419"/>
                <a:ext cx="19" cy="6"/>
              </a:xfrm>
              <a:prstGeom prst="line">
                <a:avLst/>
              </a:prstGeom>
              <a:noFill/>
              <a:ln w="12700">
                <a:noFill/>
                <a:round/>
                <a:headEnd/>
                <a:tailEnd/>
              </a:ln>
            </p:spPr>
            <p:txBody>
              <a:bodyPr wrap="none" anchor="ctr"/>
              <a:lstStyle/>
              <a:p>
                <a:endParaRPr lang="en-GB"/>
              </a:p>
            </p:txBody>
          </p:sp>
          <p:sp>
            <p:nvSpPr>
              <p:cNvPr id="37617" name="Line 582"/>
              <p:cNvSpPr>
                <a:spLocks noChangeShapeType="1"/>
              </p:cNvSpPr>
              <p:nvPr/>
            </p:nvSpPr>
            <p:spPr bwMode="auto">
              <a:xfrm>
                <a:off x="1178" y="1473"/>
                <a:ext cx="23" cy="2"/>
              </a:xfrm>
              <a:prstGeom prst="line">
                <a:avLst/>
              </a:prstGeom>
              <a:noFill/>
              <a:ln w="12700">
                <a:noFill/>
                <a:round/>
                <a:headEnd/>
                <a:tailEnd/>
              </a:ln>
            </p:spPr>
            <p:txBody>
              <a:bodyPr wrap="none" anchor="ctr"/>
              <a:lstStyle/>
              <a:p>
                <a:endParaRPr lang="en-GB"/>
              </a:p>
            </p:txBody>
          </p:sp>
          <p:sp>
            <p:nvSpPr>
              <p:cNvPr id="37618" name="Freeform 583"/>
              <p:cNvSpPr>
                <a:spLocks/>
              </p:cNvSpPr>
              <p:nvPr/>
            </p:nvSpPr>
            <p:spPr bwMode="auto">
              <a:xfrm>
                <a:off x="1298" y="1369"/>
                <a:ext cx="20" cy="32"/>
              </a:xfrm>
              <a:custGeom>
                <a:avLst/>
                <a:gdLst>
                  <a:gd name="T0" fmla="*/ 19 w 20"/>
                  <a:gd name="T1" fmla="*/ 0 h 32"/>
                  <a:gd name="T2" fmla="*/ 18 w 20"/>
                  <a:gd name="T3" fmla="*/ 3 h 32"/>
                  <a:gd name="T4" fmla="*/ 15 w 20"/>
                  <a:gd name="T5" fmla="*/ 5 h 32"/>
                  <a:gd name="T6" fmla="*/ 12 w 20"/>
                  <a:gd name="T7" fmla="*/ 8 h 32"/>
                  <a:gd name="T8" fmla="*/ 10 w 20"/>
                  <a:gd name="T9" fmla="*/ 11 h 32"/>
                  <a:gd name="T10" fmla="*/ 7 w 20"/>
                  <a:gd name="T11" fmla="*/ 14 h 32"/>
                  <a:gd name="T12" fmla="*/ 3 w 20"/>
                  <a:gd name="T13" fmla="*/ 18 h 32"/>
                  <a:gd name="T14" fmla="*/ 1 w 20"/>
                  <a:gd name="T15" fmla="*/ 24 h 32"/>
                  <a:gd name="T16" fmla="*/ 0 w 20"/>
                  <a:gd name="T17" fmla="*/ 3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32"/>
                  <a:gd name="T29" fmla="*/ 20 w 20"/>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32">
                    <a:moveTo>
                      <a:pt x="19" y="0"/>
                    </a:moveTo>
                    <a:lnTo>
                      <a:pt x="18" y="3"/>
                    </a:lnTo>
                    <a:lnTo>
                      <a:pt x="15" y="5"/>
                    </a:lnTo>
                    <a:lnTo>
                      <a:pt x="12" y="8"/>
                    </a:lnTo>
                    <a:lnTo>
                      <a:pt x="10" y="11"/>
                    </a:lnTo>
                    <a:lnTo>
                      <a:pt x="7" y="14"/>
                    </a:lnTo>
                    <a:lnTo>
                      <a:pt x="3" y="18"/>
                    </a:lnTo>
                    <a:lnTo>
                      <a:pt x="1" y="24"/>
                    </a:lnTo>
                    <a:lnTo>
                      <a:pt x="0" y="31"/>
                    </a:lnTo>
                  </a:path>
                </a:pathLst>
              </a:custGeom>
              <a:noFill/>
              <a:ln w="25400" cap="rnd">
                <a:solidFill>
                  <a:srgbClr val="B3E2EE"/>
                </a:solidFill>
                <a:round/>
                <a:headEnd/>
                <a:tailEnd/>
              </a:ln>
            </p:spPr>
            <p:txBody>
              <a:bodyPr/>
              <a:lstStyle/>
              <a:p>
                <a:endParaRPr lang="en-US"/>
              </a:p>
            </p:txBody>
          </p:sp>
          <p:sp>
            <p:nvSpPr>
              <p:cNvPr id="37619" name="Line 584"/>
              <p:cNvSpPr>
                <a:spLocks noChangeShapeType="1"/>
              </p:cNvSpPr>
              <p:nvPr/>
            </p:nvSpPr>
            <p:spPr bwMode="auto">
              <a:xfrm flipH="1" flipV="1">
                <a:off x="1310" y="1369"/>
                <a:ext cx="23" cy="1"/>
              </a:xfrm>
              <a:prstGeom prst="line">
                <a:avLst/>
              </a:prstGeom>
              <a:noFill/>
              <a:ln w="12700">
                <a:noFill/>
                <a:round/>
                <a:headEnd/>
                <a:tailEnd/>
              </a:ln>
            </p:spPr>
            <p:txBody>
              <a:bodyPr wrap="none" anchor="ctr"/>
              <a:lstStyle/>
              <a:p>
                <a:endParaRPr lang="en-GB"/>
              </a:p>
            </p:txBody>
          </p:sp>
          <p:sp>
            <p:nvSpPr>
              <p:cNvPr id="37620" name="Line 585"/>
              <p:cNvSpPr>
                <a:spLocks noChangeShapeType="1"/>
              </p:cNvSpPr>
              <p:nvPr/>
            </p:nvSpPr>
            <p:spPr bwMode="auto">
              <a:xfrm>
                <a:off x="1286" y="1399"/>
                <a:ext cx="26" cy="1"/>
              </a:xfrm>
              <a:prstGeom prst="line">
                <a:avLst/>
              </a:prstGeom>
              <a:noFill/>
              <a:ln w="12700">
                <a:noFill/>
                <a:round/>
                <a:headEnd/>
                <a:tailEnd/>
              </a:ln>
            </p:spPr>
            <p:txBody>
              <a:bodyPr wrap="none" anchor="ctr"/>
              <a:lstStyle/>
              <a:p>
                <a:endParaRPr lang="en-GB"/>
              </a:p>
            </p:txBody>
          </p:sp>
          <p:sp>
            <p:nvSpPr>
              <p:cNvPr id="37621" name="Freeform 586"/>
              <p:cNvSpPr>
                <a:spLocks/>
              </p:cNvSpPr>
              <p:nvPr/>
            </p:nvSpPr>
            <p:spPr bwMode="auto">
              <a:xfrm>
                <a:off x="1284" y="1400"/>
                <a:ext cx="15" cy="70"/>
              </a:xfrm>
              <a:custGeom>
                <a:avLst/>
                <a:gdLst>
                  <a:gd name="T0" fmla="*/ 14 w 15"/>
                  <a:gd name="T1" fmla="*/ 0 h 70"/>
                  <a:gd name="T2" fmla="*/ 13 w 15"/>
                  <a:gd name="T3" fmla="*/ 8 h 70"/>
                  <a:gd name="T4" fmla="*/ 11 w 15"/>
                  <a:gd name="T5" fmla="*/ 17 h 70"/>
                  <a:gd name="T6" fmla="*/ 10 w 15"/>
                  <a:gd name="T7" fmla="*/ 26 h 70"/>
                  <a:gd name="T8" fmla="*/ 7 w 15"/>
                  <a:gd name="T9" fmla="*/ 35 h 70"/>
                  <a:gd name="T10" fmla="*/ 4 w 15"/>
                  <a:gd name="T11" fmla="*/ 45 h 70"/>
                  <a:gd name="T12" fmla="*/ 3 w 15"/>
                  <a:gd name="T13" fmla="*/ 53 h 70"/>
                  <a:gd name="T14" fmla="*/ 1 w 15"/>
                  <a:gd name="T15" fmla="*/ 62 h 70"/>
                  <a:gd name="T16" fmla="*/ 0 w 15"/>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0"/>
                  <a:gd name="T29" fmla="*/ 15 w 15"/>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0">
                    <a:moveTo>
                      <a:pt x="14" y="0"/>
                    </a:moveTo>
                    <a:lnTo>
                      <a:pt x="13" y="8"/>
                    </a:lnTo>
                    <a:lnTo>
                      <a:pt x="11" y="17"/>
                    </a:lnTo>
                    <a:lnTo>
                      <a:pt x="10" y="26"/>
                    </a:lnTo>
                    <a:lnTo>
                      <a:pt x="7" y="35"/>
                    </a:lnTo>
                    <a:lnTo>
                      <a:pt x="4" y="45"/>
                    </a:lnTo>
                    <a:lnTo>
                      <a:pt x="3" y="53"/>
                    </a:lnTo>
                    <a:lnTo>
                      <a:pt x="1" y="62"/>
                    </a:lnTo>
                    <a:lnTo>
                      <a:pt x="0" y="69"/>
                    </a:lnTo>
                  </a:path>
                </a:pathLst>
              </a:custGeom>
              <a:noFill/>
              <a:ln w="25400" cap="rnd">
                <a:solidFill>
                  <a:srgbClr val="B3E2EE"/>
                </a:solidFill>
                <a:round/>
                <a:headEnd/>
                <a:tailEnd/>
              </a:ln>
            </p:spPr>
            <p:txBody>
              <a:bodyPr/>
              <a:lstStyle/>
              <a:p>
                <a:endParaRPr lang="en-US"/>
              </a:p>
            </p:txBody>
          </p:sp>
          <p:sp>
            <p:nvSpPr>
              <p:cNvPr id="37622" name="Line 587"/>
              <p:cNvSpPr>
                <a:spLocks noChangeShapeType="1"/>
              </p:cNvSpPr>
              <p:nvPr/>
            </p:nvSpPr>
            <p:spPr bwMode="auto">
              <a:xfrm flipH="1" flipV="1">
                <a:off x="1286" y="1399"/>
                <a:ext cx="26" cy="1"/>
              </a:xfrm>
              <a:prstGeom prst="line">
                <a:avLst/>
              </a:prstGeom>
              <a:noFill/>
              <a:ln w="12700">
                <a:noFill/>
                <a:round/>
                <a:headEnd/>
                <a:tailEnd/>
              </a:ln>
            </p:spPr>
            <p:txBody>
              <a:bodyPr wrap="none" anchor="ctr"/>
              <a:lstStyle/>
              <a:p>
                <a:endParaRPr lang="en-GB"/>
              </a:p>
            </p:txBody>
          </p:sp>
          <p:sp>
            <p:nvSpPr>
              <p:cNvPr id="37623" name="Line 588"/>
              <p:cNvSpPr>
                <a:spLocks noChangeShapeType="1"/>
              </p:cNvSpPr>
              <p:nvPr/>
            </p:nvSpPr>
            <p:spPr bwMode="auto">
              <a:xfrm>
                <a:off x="1271" y="1468"/>
                <a:ext cx="23" cy="1"/>
              </a:xfrm>
              <a:prstGeom prst="line">
                <a:avLst/>
              </a:prstGeom>
              <a:noFill/>
              <a:ln w="12700">
                <a:noFill/>
                <a:round/>
                <a:headEnd/>
                <a:tailEnd/>
              </a:ln>
            </p:spPr>
            <p:txBody>
              <a:bodyPr wrap="none" anchor="ctr"/>
              <a:lstStyle/>
              <a:p>
                <a:endParaRPr lang="en-GB"/>
              </a:p>
            </p:txBody>
          </p:sp>
          <p:sp>
            <p:nvSpPr>
              <p:cNvPr id="37624" name="Freeform 589"/>
              <p:cNvSpPr>
                <a:spLocks/>
              </p:cNvSpPr>
              <p:nvPr/>
            </p:nvSpPr>
            <p:spPr bwMode="auto">
              <a:xfrm>
                <a:off x="1144" y="1315"/>
                <a:ext cx="322" cy="62"/>
              </a:xfrm>
              <a:custGeom>
                <a:avLst/>
                <a:gdLst>
                  <a:gd name="T0" fmla="*/ 162 w 322"/>
                  <a:gd name="T1" fmla="*/ 61 h 62"/>
                  <a:gd name="T2" fmla="*/ 196 w 322"/>
                  <a:gd name="T3" fmla="*/ 60 h 62"/>
                  <a:gd name="T4" fmla="*/ 225 w 322"/>
                  <a:gd name="T5" fmla="*/ 58 h 62"/>
                  <a:gd name="T6" fmla="*/ 252 w 322"/>
                  <a:gd name="T7" fmla="*/ 55 h 62"/>
                  <a:gd name="T8" fmla="*/ 276 w 322"/>
                  <a:gd name="T9" fmla="*/ 51 h 62"/>
                  <a:gd name="T10" fmla="*/ 295 w 322"/>
                  <a:gd name="T11" fmla="*/ 47 h 62"/>
                  <a:gd name="T12" fmla="*/ 309 w 322"/>
                  <a:gd name="T13" fmla="*/ 41 h 62"/>
                  <a:gd name="T14" fmla="*/ 318 w 322"/>
                  <a:gd name="T15" fmla="*/ 36 h 62"/>
                  <a:gd name="T16" fmla="*/ 321 w 322"/>
                  <a:gd name="T17" fmla="*/ 29 h 62"/>
                  <a:gd name="T18" fmla="*/ 318 w 322"/>
                  <a:gd name="T19" fmla="*/ 23 h 62"/>
                  <a:gd name="T20" fmla="*/ 308 w 322"/>
                  <a:gd name="T21" fmla="*/ 18 h 62"/>
                  <a:gd name="T22" fmla="*/ 292 w 322"/>
                  <a:gd name="T23" fmla="*/ 12 h 62"/>
                  <a:gd name="T24" fmla="*/ 273 w 322"/>
                  <a:gd name="T25" fmla="*/ 8 h 62"/>
                  <a:gd name="T26" fmla="*/ 248 w 322"/>
                  <a:gd name="T27" fmla="*/ 5 h 62"/>
                  <a:gd name="T28" fmla="*/ 222 w 322"/>
                  <a:gd name="T29" fmla="*/ 2 h 62"/>
                  <a:gd name="T30" fmla="*/ 191 w 322"/>
                  <a:gd name="T31" fmla="*/ 1 h 62"/>
                  <a:gd name="T32" fmla="*/ 159 w 322"/>
                  <a:gd name="T33" fmla="*/ 0 h 62"/>
                  <a:gd name="T34" fmla="*/ 127 w 322"/>
                  <a:gd name="T35" fmla="*/ 1 h 62"/>
                  <a:gd name="T36" fmla="*/ 96 w 322"/>
                  <a:gd name="T37" fmla="*/ 3 h 62"/>
                  <a:gd name="T38" fmla="*/ 69 w 322"/>
                  <a:gd name="T39" fmla="*/ 6 h 62"/>
                  <a:gd name="T40" fmla="*/ 45 w 322"/>
                  <a:gd name="T41" fmla="*/ 10 h 62"/>
                  <a:gd name="T42" fmla="*/ 26 w 322"/>
                  <a:gd name="T43" fmla="*/ 14 h 62"/>
                  <a:gd name="T44" fmla="*/ 12 w 322"/>
                  <a:gd name="T45" fmla="*/ 20 h 62"/>
                  <a:gd name="T46" fmla="*/ 3 w 322"/>
                  <a:gd name="T47" fmla="*/ 26 h 62"/>
                  <a:gd name="T48" fmla="*/ 0 w 322"/>
                  <a:gd name="T49" fmla="*/ 32 h 62"/>
                  <a:gd name="T50" fmla="*/ 3 w 322"/>
                  <a:gd name="T51" fmla="*/ 38 h 62"/>
                  <a:gd name="T52" fmla="*/ 13 w 322"/>
                  <a:gd name="T53" fmla="*/ 43 h 62"/>
                  <a:gd name="T54" fmla="*/ 29 w 322"/>
                  <a:gd name="T55" fmla="*/ 49 h 62"/>
                  <a:gd name="T56" fmla="*/ 48 w 322"/>
                  <a:gd name="T57" fmla="*/ 53 h 62"/>
                  <a:gd name="T58" fmla="*/ 73 w 322"/>
                  <a:gd name="T59" fmla="*/ 57 h 62"/>
                  <a:gd name="T60" fmla="*/ 99 w 322"/>
                  <a:gd name="T61" fmla="*/ 59 h 62"/>
                  <a:gd name="T62" fmla="*/ 130 w 322"/>
                  <a:gd name="T63" fmla="*/ 60 h 62"/>
                  <a:gd name="T64" fmla="*/ 162 w 322"/>
                  <a:gd name="T65" fmla="*/ 6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62"/>
                  <a:gd name="T101" fmla="*/ 322 w 32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62">
                    <a:moveTo>
                      <a:pt x="162" y="61"/>
                    </a:moveTo>
                    <a:lnTo>
                      <a:pt x="196" y="60"/>
                    </a:lnTo>
                    <a:lnTo>
                      <a:pt x="225" y="58"/>
                    </a:lnTo>
                    <a:lnTo>
                      <a:pt x="252" y="55"/>
                    </a:lnTo>
                    <a:lnTo>
                      <a:pt x="276" y="51"/>
                    </a:lnTo>
                    <a:lnTo>
                      <a:pt x="295" y="47"/>
                    </a:lnTo>
                    <a:lnTo>
                      <a:pt x="309" y="41"/>
                    </a:lnTo>
                    <a:lnTo>
                      <a:pt x="318" y="36"/>
                    </a:lnTo>
                    <a:lnTo>
                      <a:pt x="321" y="29"/>
                    </a:lnTo>
                    <a:lnTo>
                      <a:pt x="318" y="23"/>
                    </a:lnTo>
                    <a:lnTo>
                      <a:pt x="308" y="18"/>
                    </a:lnTo>
                    <a:lnTo>
                      <a:pt x="292" y="12"/>
                    </a:lnTo>
                    <a:lnTo>
                      <a:pt x="273" y="8"/>
                    </a:lnTo>
                    <a:lnTo>
                      <a:pt x="248" y="5"/>
                    </a:lnTo>
                    <a:lnTo>
                      <a:pt x="222" y="2"/>
                    </a:lnTo>
                    <a:lnTo>
                      <a:pt x="191" y="1"/>
                    </a:lnTo>
                    <a:lnTo>
                      <a:pt x="159" y="0"/>
                    </a:lnTo>
                    <a:lnTo>
                      <a:pt x="127" y="1"/>
                    </a:lnTo>
                    <a:lnTo>
                      <a:pt x="96" y="3"/>
                    </a:lnTo>
                    <a:lnTo>
                      <a:pt x="69" y="6"/>
                    </a:lnTo>
                    <a:lnTo>
                      <a:pt x="45" y="10"/>
                    </a:lnTo>
                    <a:lnTo>
                      <a:pt x="26" y="14"/>
                    </a:lnTo>
                    <a:lnTo>
                      <a:pt x="12" y="20"/>
                    </a:lnTo>
                    <a:lnTo>
                      <a:pt x="3" y="26"/>
                    </a:lnTo>
                    <a:lnTo>
                      <a:pt x="0" y="32"/>
                    </a:lnTo>
                    <a:lnTo>
                      <a:pt x="3" y="38"/>
                    </a:lnTo>
                    <a:lnTo>
                      <a:pt x="13" y="43"/>
                    </a:lnTo>
                    <a:lnTo>
                      <a:pt x="29" y="49"/>
                    </a:lnTo>
                    <a:lnTo>
                      <a:pt x="48" y="53"/>
                    </a:lnTo>
                    <a:lnTo>
                      <a:pt x="73" y="57"/>
                    </a:lnTo>
                    <a:lnTo>
                      <a:pt x="99" y="59"/>
                    </a:lnTo>
                    <a:lnTo>
                      <a:pt x="130" y="60"/>
                    </a:lnTo>
                    <a:lnTo>
                      <a:pt x="162" y="61"/>
                    </a:lnTo>
                  </a:path>
                </a:pathLst>
              </a:custGeom>
              <a:solidFill>
                <a:srgbClr val="CCECF4"/>
              </a:solidFill>
              <a:ln w="12700" cap="rnd">
                <a:noFill/>
                <a:round/>
                <a:headEnd/>
                <a:tailEnd/>
              </a:ln>
            </p:spPr>
            <p:txBody>
              <a:bodyPr/>
              <a:lstStyle/>
              <a:p>
                <a:endParaRPr lang="en-US"/>
              </a:p>
            </p:txBody>
          </p:sp>
          <p:sp>
            <p:nvSpPr>
              <p:cNvPr id="37625" name="Freeform 590"/>
              <p:cNvSpPr>
                <a:spLocks/>
              </p:cNvSpPr>
              <p:nvPr/>
            </p:nvSpPr>
            <p:spPr bwMode="auto">
              <a:xfrm>
                <a:off x="1025" y="1365"/>
                <a:ext cx="25" cy="55"/>
              </a:xfrm>
              <a:custGeom>
                <a:avLst/>
                <a:gdLst>
                  <a:gd name="T0" fmla="*/ 0 w 25"/>
                  <a:gd name="T1" fmla="*/ 0 h 55"/>
                  <a:gd name="T2" fmla="*/ 3 w 25"/>
                  <a:gd name="T3" fmla="*/ 2 h 55"/>
                  <a:gd name="T4" fmla="*/ 8 w 25"/>
                  <a:gd name="T5" fmla="*/ 6 h 55"/>
                  <a:gd name="T6" fmla="*/ 13 w 25"/>
                  <a:gd name="T7" fmla="*/ 13 h 55"/>
                  <a:gd name="T8" fmla="*/ 19 w 25"/>
                  <a:gd name="T9" fmla="*/ 21 h 55"/>
                  <a:gd name="T10" fmla="*/ 24 w 25"/>
                  <a:gd name="T11" fmla="*/ 30 h 55"/>
                  <a:gd name="T12" fmla="*/ 24 w 25"/>
                  <a:gd name="T13" fmla="*/ 39 h 55"/>
                  <a:gd name="T14" fmla="*/ 21 w 25"/>
                  <a:gd name="T15" fmla="*/ 47 h 55"/>
                  <a:gd name="T16" fmla="*/ 11 w 25"/>
                  <a:gd name="T17" fmla="*/ 5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55"/>
                  <a:gd name="T29" fmla="*/ 25 w 25"/>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55">
                    <a:moveTo>
                      <a:pt x="0" y="0"/>
                    </a:moveTo>
                    <a:lnTo>
                      <a:pt x="3" y="2"/>
                    </a:lnTo>
                    <a:lnTo>
                      <a:pt x="8" y="6"/>
                    </a:lnTo>
                    <a:lnTo>
                      <a:pt x="13" y="13"/>
                    </a:lnTo>
                    <a:lnTo>
                      <a:pt x="19" y="21"/>
                    </a:lnTo>
                    <a:lnTo>
                      <a:pt x="24" y="30"/>
                    </a:lnTo>
                    <a:lnTo>
                      <a:pt x="24" y="39"/>
                    </a:lnTo>
                    <a:lnTo>
                      <a:pt x="21" y="47"/>
                    </a:lnTo>
                    <a:lnTo>
                      <a:pt x="11" y="54"/>
                    </a:lnTo>
                  </a:path>
                </a:pathLst>
              </a:custGeom>
              <a:noFill/>
              <a:ln w="25400" cap="rnd">
                <a:solidFill>
                  <a:srgbClr val="B3E2EE"/>
                </a:solidFill>
                <a:round/>
                <a:headEnd/>
                <a:tailEnd/>
              </a:ln>
            </p:spPr>
            <p:txBody>
              <a:bodyPr/>
              <a:lstStyle/>
              <a:p>
                <a:endParaRPr lang="en-US"/>
              </a:p>
            </p:txBody>
          </p:sp>
          <p:sp>
            <p:nvSpPr>
              <p:cNvPr id="37626" name="Line 591"/>
              <p:cNvSpPr>
                <a:spLocks noChangeShapeType="1"/>
              </p:cNvSpPr>
              <p:nvPr/>
            </p:nvSpPr>
            <p:spPr bwMode="auto">
              <a:xfrm flipH="1">
                <a:off x="1017" y="1362"/>
                <a:ext cx="19" cy="4"/>
              </a:xfrm>
              <a:prstGeom prst="line">
                <a:avLst/>
              </a:prstGeom>
              <a:noFill/>
              <a:ln w="12700">
                <a:noFill/>
                <a:round/>
                <a:headEnd/>
                <a:tailEnd/>
              </a:ln>
            </p:spPr>
            <p:txBody>
              <a:bodyPr wrap="none" anchor="ctr"/>
              <a:lstStyle/>
              <a:p>
                <a:endParaRPr lang="en-GB"/>
              </a:p>
            </p:txBody>
          </p:sp>
          <p:sp>
            <p:nvSpPr>
              <p:cNvPr id="37627" name="Line 592"/>
              <p:cNvSpPr>
                <a:spLocks noChangeShapeType="1"/>
              </p:cNvSpPr>
              <p:nvPr/>
            </p:nvSpPr>
            <p:spPr bwMode="auto">
              <a:xfrm>
                <a:off x="1024" y="1418"/>
                <a:ext cx="24" cy="5"/>
              </a:xfrm>
              <a:prstGeom prst="line">
                <a:avLst/>
              </a:prstGeom>
              <a:noFill/>
              <a:ln w="12700">
                <a:noFill/>
                <a:round/>
                <a:headEnd/>
                <a:tailEnd/>
              </a:ln>
            </p:spPr>
            <p:txBody>
              <a:bodyPr wrap="none" anchor="ctr"/>
              <a:lstStyle/>
              <a:p>
                <a:endParaRPr lang="en-GB"/>
              </a:p>
            </p:txBody>
          </p:sp>
          <p:sp>
            <p:nvSpPr>
              <p:cNvPr id="37628" name="Freeform 593"/>
              <p:cNvSpPr>
                <a:spLocks/>
              </p:cNvSpPr>
              <p:nvPr/>
            </p:nvSpPr>
            <p:spPr bwMode="auto">
              <a:xfrm>
                <a:off x="986" y="1419"/>
                <a:ext cx="51" cy="52"/>
              </a:xfrm>
              <a:custGeom>
                <a:avLst/>
                <a:gdLst>
                  <a:gd name="T0" fmla="*/ 50 w 51"/>
                  <a:gd name="T1" fmla="*/ 0 h 52"/>
                  <a:gd name="T2" fmla="*/ 38 w 51"/>
                  <a:gd name="T3" fmla="*/ 7 h 52"/>
                  <a:gd name="T4" fmla="*/ 28 w 51"/>
                  <a:gd name="T5" fmla="*/ 15 h 52"/>
                  <a:gd name="T6" fmla="*/ 19 w 51"/>
                  <a:gd name="T7" fmla="*/ 23 h 52"/>
                  <a:gd name="T8" fmla="*/ 12 w 51"/>
                  <a:gd name="T9" fmla="*/ 32 h 52"/>
                  <a:gd name="T10" fmla="*/ 6 w 51"/>
                  <a:gd name="T11" fmla="*/ 39 h 52"/>
                  <a:gd name="T12" fmla="*/ 3 w 51"/>
                  <a:gd name="T13" fmla="*/ 45 h 52"/>
                  <a:gd name="T14" fmla="*/ 0 w 51"/>
                  <a:gd name="T15" fmla="*/ 49 h 52"/>
                  <a:gd name="T16" fmla="*/ 0 w 51"/>
                  <a:gd name="T17" fmla="*/ 5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2"/>
                  <a:gd name="T29" fmla="*/ 51 w 5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2">
                    <a:moveTo>
                      <a:pt x="50" y="0"/>
                    </a:moveTo>
                    <a:lnTo>
                      <a:pt x="38" y="7"/>
                    </a:lnTo>
                    <a:lnTo>
                      <a:pt x="28" y="15"/>
                    </a:lnTo>
                    <a:lnTo>
                      <a:pt x="19" y="23"/>
                    </a:lnTo>
                    <a:lnTo>
                      <a:pt x="12" y="32"/>
                    </a:lnTo>
                    <a:lnTo>
                      <a:pt x="6" y="39"/>
                    </a:lnTo>
                    <a:lnTo>
                      <a:pt x="3" y="45"/>
                    </a:lnTo>
                    <a:lnTo>
                      <a:pt x="0" y="49"/>
                    </a:lnTo>
                    <a:lnTo>
                      <a:pt x="0" y="51"/>
                    </a:lnTo>
                  </a:path>
                </a:pathLst>
              </a:custGeom>
              <a:noFill/>
              <a:ln w="25400" cap="rnd">
                <a:solidFill>
                  <a:srgbClr val="B3E2EE"/>
                </a:solidFill>
                <a:round/>
                <a:headEnd/>
                <a:tailEnd/>
              </a:ln>
            </p:spPr>
            <p:txBody>
              <a:bodyPr/>
              <a:lstStyle/>
              <a:p>
                <a:endParaRPr lang="en-US"/>
              </a:p>
            </p:txBody>
          </p:sp>
          <p:sp>
            <p:nvSpPr>
              <p:cNvPr id="37629" name="Line 594"/>
              <p:cNvSpPr>
                <a:spLocks noChangeShapeType="1"/>
              </p:cNvSpPr>
              <p:nvPr/>
            </p:nvSpPr>
            <p:spPr bwMode="auto">
              <a:xfrm flipH="1" flipV="1">
                <a:off x="1025" y="1416"/>
                <a:ext cx="23" cy="7"/>
              </a:xfrm>
              <a:prstGeom prst="line">
                <a:avLst/>
              </a:prstGeom>
              <a:noFill/>
              <a:ln w="12700">
                <a:noFill/>
                <a:round/>
                <a:headEnd/>
                <a:tailEnd/>
              </a:ln>
            </p:spPr>
            <p:txBody>
              <a:bodyPr wrap="none" anchor="ctr"/>
              <a:lstStyle/>
              <a:p>
                <a:endParaRPr lang="en-GB"/>
              </a:p>
            </p:txBody>
          </p:sp>
          <p:sp>
            <p:nvSpPr>
              <p:cNvPr id="37630" name="Line 595"/>
              <p:cNvSpPr>
                <a:spLocks noChangeShapeType="1"/>
              </p:cNvSpPr>
              <p:nvPr/>
            </p:nvSpPr>
            <p:spPr bwMode="auto">
              <a:xfrm>
                <a:off x="974" y="1470"/>
                <a:ext cx="24" cy="3"/>
              </a:xfrm>
              <a:prstGeom prst="line">
                <a:avLst/>
              </a:prstGeom>
              <a:noFill/>
              <a:ln w="12700">
                <a:noFill/>
                <a:round/>
                <a:headEnd/>
                <a:tailEnd/>
              </a:ln>
            </p:spPr>
            <p:txBody>
              <a:bodyPr wrap="none" anchor="ctr"/>
              <a:lstStyle/>
              <a:p>
                <a:endParaRPr lang="en-GB"/>
              </a:p>
            </p:txBody>
          </p:sp>
          <p:sp>
            <p:nvSpPr>
              <p:cNvPr id="37631" name="Freeform 596"/>
              <p:cNvSpPr>
                <a:spLocks/>
              </p:cNvSpPr>
              <p:nvPr/>
            </p:nvSpPr>
            <p:spPr bwMode="auto">
              <a:xfrm>
                <a:off x="1092" y="1369"/>
                <a:ext cx="23" cy="30"/>
              </a:xfrm>
              <a:custGeom>
                <a:avLst/>
                <a:gdLst>
                  <a:gd name="T0" fmla="*/ 22 w 23"/>
                  <a:gd name="T1" fmla="*/ 0 h 30"/>
                  <a:gd name="T2" fmla="*/ 20 w 23"/>
                  <a:gd name="T3" fmla="*/ 2 h 30"/>
                  <a:gd name="T4" fmla="*/ 17 w 23"/>
                  <a:gd name="T5" fmla="*/ 5 h 30"/>
                  <a:gd name="T6" fmla="*/ 14 w 23"/>
                  <a:gd name="T7" fmla="*/ 7 h 30"/>
                  <a:gd name="T8" fmla="*/ 11 w 23"/>
                  <a:gd name="T9" fmla="*/ 10 h 30"/>
                  <a:gd name="T10" fmla="*/ 8 w 23"/>
                  <a:gd name="T11" fmla="*/ 13 h 30"/>
                  <a:gd name="T12" fmla="*/ 5 w 23"/>
                  <a:gd name="T13" fmla="*/ 17 h 30"/>
                  <a:gd name="T14" fmla="*/ 2 w 23"/>
                  <a:gd name="T15" fmla="*/ 22 h 30"/>
                  <a:gd name="T16" fmla="*/ 0 w 23"/>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0"/>
                  <a:gd name="T29" fmla="*/ 23 w 2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0">
                    <a:moveTo>
                      <a:pt x="22" y="0"/>
                    </a:moveTo>
                    <a:lnTo>
                      <a:pt x="20" y="2"/>
                    </a:lnTo>
                    <a:lnTo>
                      <a:pt x="17" y="5"/>
                    </a:lnTo>
                    <a:lnTo>
                      <a:pt x="14" y="7"/>
                    </a:lnTo>
                    <a:lnTo>
                      <a:pt x="11" y="10"/>
                    </a:lnTo>
                    <a:lnTo>
                      <a:pt x="8" y="13"/>
                    </a:lnTo>
                    <a:lnTo>
                      <a:pt x="5" y="17"/>
                    </a:lnTo>
                    <a:lnTo>
                      <a:pt x="2" y="22"/>
                    </a:lnTo>
                    <a:lnTo>
                      <a:pt x="0" y="29"/>
                    </a:lnTo>
                  </a:path>
                </a:pathLst>
              </a:custGeom>
              <a:noFill/>
              <a:ln w="25400" cap="rnd">
                <a:solidFill>
                  <a:srgbClr val="B3E2EE"/>
                </a:solidFill>
                <a:round/>
                <a:headEnd/>
                <a:tailEnd/>
              </a:ln>
            </p:spPr>
            <p:txBody>
              <a:bodyPr/>
              <a:lstStyle/>
              <a:p>
                <a:endParaRPr lang="en-US"/>
              </a:p>
            </p:txBody>
          </p:sp>
          <p:sp>
            <p:nvSpPr>
              <p:cNvPr id="37632" name="Line 597"/>
              <p:cNvSpPr>
                <a:spLocks noChangeShapeType="1"/>
              </p:cNvSpPr>
              <p:nvPr/>
            </p:nvSpPr>
            <p:spPr bwMode="auto">
              <a:xfrm flipH="1" flipV="1">
                <a:off x="1102" y="1368"/>
                <a:ext cx="24" cy="1"/>
              </a:xfrm>
              <a:prstGeom prst="line">
                <a:avLst/>
              </a:prstGeom>
              <a:noFill/>
              <a:ln w="12700">
                <a:noFill/>
                <a:round/>
                <a:headEnd/>
                <a:tailEnd/>
              </a:ln>
            </p:spPr>
            <p:txBody>
              <a:bodyPr wrap="none" anchor="ctr"/>
              <a:lstStyle/>
              <a:p>
                <a:endParaRPr lang="en-GB"/>
              </a:p>
            </p:txBody>
          </p:sp>
          <p:sp>
            <p:nvSpPr>
              <p:cNvPr id="37633" name="Line 598"/>
              <p:cNvSpPr>
                <a:spLocks noChangeShapeType="1"/>
              </p:cNvSpPr>
              <p:nvPr/>
            </p:nvSpPr>
            <p:spPr bwMode="auto">
              <a:xfrm>
                <a:off x="1080" y="1398"/>
                <a:ext cx="23" cy="0"/>
              </a:xfrm>
              <a:prstGeom prst="line">
                <a:avLst/>
              </a:prstGeom>
              <a:noFill/>
              <a:ln w="12700">
                <a:noFill/>
                <a:round/>
                <a:headEnd/>
                <a:tailEnd/>
              </a:ln>
            </p:spPr>
            <p:txBody>
              <a:bodyPr wrap="none" anchor="ctr"/>
              <a:lstStyle/>
              <a:p>
                <a:endParaRPr lang="en-GB"/>
              </a:p>
            </p:txBody>
          </p:sp>
          <p:sp>
            <p:nvSpPr>
              <p:cNvPr id="37634" name="Freeform 599"/>
              <p:cNvSpPr>
                <a:spLocks/>
              </p:cNvSpPr>
              <p:nvPr/>
            </p:nvSpPr>
            <p:spPr bwMode="auto">
              <a:xfrm>
                <a:off x="1079" y="1398"/>
                <a:ext cx="14" cy="68"/>
              </a:xfrm>
              <a:custGeom>
                <a:avLst/>
                <a:gdLst>
                  <a:gd name="T0" fmla="*/ 13 w 14"/>
                  <a:gd name="T1" fmla="*/ 0 h 68"/>
                  <a:gd name="T2" fmla="*/ 13 w 14"/>
                  <a:gd name="T3" fmla="*/ 7 h 68"/>
                  <a:gd name="T4" fmla="*/ 10 w 14"/>
                  <a:gd name="T5" fmla="*/ 16 h 68"/>
                  <a:gd name="T6" fmla="*/ 9 w 14"/>
                  <a:gd name="T7" fmla="*/ 25 h 68"/>
                  <a:gd name="T8" fmla="*/ 7 w 14"/>
                  <a:gd name="T9" fmla="*/ 34 h 68"/>
                  <a:gd name="T10" fmla="*/ 5 w 14"/>
                  <a:gd name="T11" fmla="*/ 43 h 68"/>
                  <a:gd name="T12" fmla="*/ 3 w 14"/>
                  <a:gd name="T13" fmla="*/ 52 h 68"/>
                  <a:gd name="T14" fmla="*/ 1 w 14"/>
                  <a:gd name="T15" fmla="*/ 60 h 68"/>
                  <a:gd name="T16" fmla="*/ 0 w 14"/>
                  <a:gd name="T17" fmla="*/ 6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68"/>
                  <a:gd name="T29" fmla="*/ 14 w 1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68">
                    <a:moveTo>
                      <a:pt x="13" y="0"/>
                    </a:moveTo>
                    <a:lnTo>
                      <a:pt x="13" y="7"/>
                    </a:lnTo>
                    <a:lnTo>
                      <a:pt x="10" y="16"/>
                    </a:lnTo>
                    <a:lnTo>
                      <a:pt x="9" y="25"/>
                    </a:lnTo>
                    <a:lnTo>
                      <a:pt x="7" y="34"/>
                    </a:lnTo>
                    <a:lnTo>
                      <a:pt x="5" y="43"/>
                    </a:lnTo>
                    <a:lnTo>
                      <a:pt x="3" y="52"/>
                    </a:lnTo>
                    <a:lnTo>
                      <a:pt x="1" y="60"/>
                    </a:lnTo>
                    <a:lnTo>
                      <a:pt x="0" y="67"/>
                    </a:lnTo>
                  </a:path>
                </a:pathLst>
              </a:custGeom>
              <a:noFill/>
              <a:ln w="25400" cap="rnd">
                <a:solidFill>
                  <a:srgbClr val="B3E2EE"/>
                </a:solidFill>
                <a:round/>
                <a:headEnd/>
                <a:tailEnd/>
              </a:ln>
            </p:spPr>
            <p:txBody>
              <a:bodyPr/>
              <a:lstStyle/>
              <a:p>
                <a:endParaRPr lang="en-US"/>
              </a:p>
            </p:txBody>
          </p:sp>
          <p:sp>
            <p:nvSpPr>
              <p:cNvPr id="37635" name="Line 600"/>
              <p:cNvSpPr>
                <a:spLocks noChangeShapeType="1"/>
              </p:cNvSpPr>
              <p:nvPr/>
            </p:nvSpPr>
            <p:spPr bwMode="auto">
              <a:xfrm flipH="1">
                <a:off x="1080" y="1398"/>
                <a:ext cx="23" cy="0"/>
              </a:xfrm>
              <a:prstGeom prst="line">
                <a:avLst/>
              </a:prstGeom>
              <a:noFill/>
              <a:ln w="12700">
                <a:noFill/>
                <a:round/>
                <a:headEnd/>
                <a:tailEnd/>
              </a:ln>
            </p:spPr>
            <p:txBody>
              <a:bodyPr wrap="none" anchor="ctr"/>
              <a:lstStyle/>
              <a:p>
                <a:endParaRPr lang="en-GB"/>
              </a:p>
            </p:txBody>
          </p:sp>
          <p:sp>
            <p:nvSpPr>
              <p:cNvPr id="37636" name="Line 601"/>
              <p:cNvSpPr>
                <a:spLocks noChangeShapeType="1"/>
              </p:cNvSpPr>
              <p:nvPr/>
            </p:nvSpPr>
            <p:spPr bwMode="auto">
              <a:xfrm>
                <a:off x="1065" y="1465"/>
                <a:ext cx="25" cy="2"/>
              </a:xfrm>
              <a:prstGeom prst="line">
                <a:avLst/>
              </a:prstGeom>
              <a:noFill/>
              <a:ln w="12700">
                <a:noFill/>
                <a:round/>
                <a:headEnd/>
                <a:tailEnd/>
              </a:ln>
            </p:spPr>
            <p:txBody>
              <a:bodyPr wrap="none" anchor="ctr"/>
              <a:lstStyle/>
              <a:p>
                <a:endParaRPr lang="en-GB"/>
              </a:p>
            </p:txBody>
          </p:sp>
          <p:sp>
            <p:nvSpPr>
              <p:cNvPr id="37637" name="Freeform 602"/>
              <p:cNvSpPr>
                <a:spLocks/>
              </p:cNvSpPr>
              <p:nvPr/>
            </p:nvSpPr>
            <p:spPr bwMode="auto">
              <a:xfrm>
                <a:off x="938" y="1312"/>
                <a:ext cx="325" cy="65"/>
              </a:xfrm>
              <a:custGeom>
                <a:avLst/>
                <a:gdLst>
                  <a:gd name="T0" fmla="*/ 164 w 325"/>
                  <a:gd name="T1" fmla="*/ 64 h 65"/>
                  <a:gd name="T2" fmla="*/ 196 w 325"/>
                  <a:gd name="T3" fmla="*/ 63 h 65"/>
                  <a:gd name="T4" fmla="*/ 227 w 325"/>
                  <a:gd name="T5" fmla="*/ 61 h 65"/>
                  <a:gd name="T6" fmla="*/ 254 w 325"/>
                  <a:gd name="T7" fmla="*/ 57 h 65"/>
                  <a:gd name="T8" fmla="*/ 277 w 325"/>
                  <a:gd name="T9" fmla="*/ 54 h 65"/>
                  <a:gd name="T10" fmla="*/ 298 w 325"/>
                  <a:gd name="T11" fmla="*/ 49 h 65"/>
                  <a:gd name="T12" fmla="*/ 311 w 325"/>
                  <a:gd name="T13" fmla="*/ 43 h 65"/>
                  <a:gd name="T14" fmla="*/ 321 w 325"/>
                  <a:gd name="T15" fmla="*/ 37 h 65"/>
                  <a:gd name="T16" fmla="*/ 324 w 325"/>
                  <a:gd name="T17" fmla="*/ 30 h 65"/>
                  <a:gd name="T18" fmla="*/ 320 w 325"/>
                  <a:gd name="T19" fmla="*/ 24 h 65"/>
                  <a:gd name="T20" fmla="*/ 309 w 325"/>
                  <a:gd name="T21" fmla="*/ 18 h 65"/>
                  <a:gd name="T22" fmla="*/ 295 w 325"/>
                  <a:gd name="T23" fmla="*/ 13 h 65"/>
                  <a:gd name="T24" fmla="*/ 274 w 325"/>
                  <a:gd name="T25" fmla="*/ 8 h 65"/>
                  <a:gd name="T26" fmla="*/ 251 w 325"/>
                  <a:gd name="T27" fmla="*/ 5 h 65"/>
                  <a:gd name="T28" fmla="*/ 223 w 325"/>
                  <a:gd name="T29" fmla="*/ 2 h 65"/>
                  <a:gd name="T30" fmla="*/ 192 w 325"/>
                  <a:gd name="T31" fmla="*/ 1 h 65"/>
                  <a:gd name="T32" fmla="*/ 160 w 325"/>
                  <a:gd name="T33" fmla="*/ 0 h 65"/>
                  <a:gd name="T34" fmla="*/ 128 w 325"/>
                  <a:gd name="T35" fmla="*/ 1 h 65"/>
                  <a:gd name="T36" fmla="*/ 97 w 325"/>
                  <a:gd name="T37" fmla="*/ 3 h 65"/>
                  <a:gd name="T38" fmla="*/ 70 w 325"/>
                  <a:gd name="T39" fmla="*/ 7 h 65"/>
                  <a:gd name="T40" fmla="*/ 47 w 325"/>
                  <a:gd name="T41" fmla="*/ 10 h 65"/>
                  <a:gd name="T42" fmla="*/ 26 w 325"/>
                  <a:gd name="T43" fmla="*/ 15 h 65"/>
                  <a:gd name="T44" fmla="*/ 13 w 325"/>
                  <a:gd name="T45" fmla="*/ 21 h 65"/>
                  <a:gd name="T46" fmla="*/ 3 w 325"/>
                  <a:gd name="T47" fmla="*/ 27 h 65"/>
                  <a:gd name="T48" fmla="*/ 0 w 325"/>
                  <a:gd name="T49" fmla="*/ 33 h 65"/>
                  <a:gd name="T50" fmla="*/ 4 w 325"/>
                  <a:gd name="T51" fmla="*/ 40 h 65"/>
                  <a:gd name="T52" fmla="*/ 13 w 325"/>
                  <a:gd name="T53" fmla="*/ 46 h 65"/>
                  <a:gd name="T54" fmla="*/ 29 w 325"/>
                  <a:gd name="T55" fmla="*/ 51 h 65"/>
                  <a:gd name="T56" fmla="*/ 50 w 325"/>
                  <a:gd name="T57" fmla="*/ 55 h 65"/>
                  <a:gd name="T58" fmla="*/ 73 w 325"/>
                  <a:gd name="T59" fmla="*/ 59 h 65"/>
                  <a:gd name="T60" fmla="*/ 101 w 325"/>
                  <a:gd name="T61" fmla="*/ 62 h 65"/>
                  <a:gd name="T62" fmla="*/ 132 w 325"/>
                  <a:gd name="T63" fmla="*/ 63 h 65"/>
                  <a:gd name="T64" fmla="*/ 164 w 325"/>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65"/>
                  <a:gd name="T101" fmla="*/ 325 w 325"/>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65">
                    <a:moveTo>
                      <a:pt x="164" y="64"/>
                    </a:moveTo>
                    <a:lnTo>
                      <a:pt x="196" y="63"/>
                    </a:lnTo>
                    <a:lnTo>
                      <a:pt x="227" y="61"/>
                    </a:lnTo>
                    <a:lnTo>
                      <a:pt x="254" y="57"/>
                    </a:lnTo>
                    <a:lnTo>
                      <a:pt x="277" y="54"/>
                    </a:lnTo>
                    <a:lnTo>
                      <a:pt x="298" y="49"/>
                    </a:lnTo>
                    <a:lnTo>
                      <a:pt x="311" y="43"/>
                    </a:lnTo>
                    <a:lnTo>
                      <a:pt x="321" y="37"/>
                    </a:lnTo>
                    <a:lnTo>
                      <a:pt x="324" y="30"/>
                    </a:lnTo>
                    <a:lnTo>
                      <a:pt x="320" y="24"/>
                    </a:lnTo>
                    <a:lnTo>
                      <a:pt x="309" y="18"/>
                    </a:lnTo>
                    <a:lnTo>
                      <a:pt x="295" y="13"/>
                    </a:lnTo>
                    <a:lnTo>
                      <a:pt x="274" y="8"/>
                    </a:lnTo>
                    <a:lnTo>
                      <a:pt x="251" y="5"/>
                    </a:lnTo>
                    <a:lnTo>
                      <a:pt x="223" y="2"/>
                    </a:lnTo>
                    <a:lnTo>
                      <a:pt x="192" y="1"/>
                    </a:lnTo>
                    <a:lnTo>
                      <a:pt x="160" y="0"/>
                    </a:lnTo>
                    <a:lnTo>
                      <a:pt x="128" y="1"/>
                    </a:lnTo>
                    <a:lnTo>
                      <a:pt x="97" y="3"/>
                    </a:lnTo>
                    <a:lnTo>
                      <a:pt x="70" y="7"/>
                    </a:lnTo>
                    <a:lnTo>
                      <a:pt x="47" y="10"/>
                    </a:lnTo>
                    <a:lnTo>
                      <a:pt x="26" y="15"/>
                    </a:lnTo>
                    <a:lnTo>
                      <a:pt x="13" y="21"/>
                    </a:lnTo>
                    <a:lnTo>
                      <a:pt x="3" y="27"/>
                    </a:lnTo>
                    <a:lnTo>
                      <a:pt x="0" y="33"/>
                    </a:lnTo>
                    <a:lnTo>
                      <a:pt x="4" y="40"/>
                    </a:lnTo>
                    <a:lnTo>
                      <a:pt x="13" y="46"/>
                    </a:lnTo>
                    <a:lnTo>
                      <a:pt x="29" y="51"/>
                    </a:lnTo>
                    <a:lnTo>
                      <a:pt x="50" y="55"/>
                    </a:lnTo>
                    <a:lnTo>
                      <a:pt x="73" y="59"/>
                    </a:lnTo>
                    <a:lnTo>
                      <a:pt x="101" y="62"/>
                    </a:lnTo>
                    <a:lnTo>
                      <a:pt x="132" y="63"/>
                    </a:lnTo>
                    <a:lnTo>
                      <a:pt x="164" y="64"/>
                    </a:lnTo>
                  </a:path>
                </a:pathLst>
              </a:custGeom>
              <a:solidFill>
                <a:srgbClr val="CCECF4"/>
              </a:solidFill>
              <a:ln w="12700" cap="rnd">
                <a:noFill/>
                <a:round/>
                <a:headEnd/>
                <a:tailEnd/>
              </a:ln>
            </p:spPr>
            <p:txBody>
              <a:bodyPr/>
              <a:lstStyle/>
              <a:p>
                <a:endParaRPr lang="en-US"/>
              </a:p>
            </p:txBody>
          </p:sp>
          <p:sp>
            <p:nvSpPr>
              <p:cNvPr id="37638" name="Freeform 603"/>
              <p:cNvSpPr>
                <a:spLocks/>
              </p:cNvSpPr>
              <p:nvPr/>
            </p:nvSpPr>
            <p:spPr bwMode="auto">
              <a:xfrm>
                <a:off x="1135" y="1448"/>
                <a:ext cx="19" cy="57"/>
              </a:xfrm>
              <a:custGeom>
                <a:avLst/>
                <a:gdLst>
                  <a:gd name="T0" fmla="*/ 0 w 19"/>
                  <a:gd name="T1" fmla="*/ 56 h 57"/>
                  <a:gd name="T2" fmla="*/ 2 w 19"/>
                  <a:gd name="T3" fmla="*/ 54 h 57"/>
                  <a:gd name="T4" fmla="*/ 6 w 19"/>
                  <a:gd name="T5" fmla="*/ 50 h 57"/>
                  <a:gd name="T6" fmla="*/ 11 w 19"/>
                  <a:gd name="T7" fmla="*/ 43 h 57"/>
                  <a:gd name="T8" fmla="*/ 15 w 19"/>
                  <a:gd name="T9" fmla="*/ 34 h 57"/>
                  <a:gd name="T10" fmla="*/ 18 w 19"/>
                  <a:gd name="T11" fmla="*/ 24 h 57"/>
                  <a:gd name="T12" fmla="*/ 18 w 19"/>
                  <a:gd name="T13" fmla="*/ 15 h 57"/>
                  <a:gd name="T14" fmla="*/ 14 w 19"/>
                  <a:gd name="T15" fmla="*/ 6 h 57"/>
                  <a:gd name="T16" fmla="*/ 3 w 19"/>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7"/>
                  <a:gd name="T29" fmla="*/ 19 w 19"/>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7">
                    <a:moveTo>
                      <a:pt x="0" y="56"/>
                    </a:moveTo>
                    <a:lnTo>
                      <a:pt x="2" y="54"/>
                    </a:lnTo>
                    <a:lnTo>
                      <a:pt x="6" y="50"/>
                    </a:lnTo>
                    <a:lnTo>
                      <a:pt x="11" y="43"/>
                    </a:lnTo>
                    <a:lnTo>
                      <a:pt x="15" y="34"/>
                    </a:lnTo>
                    <a:lnTo>
                      <a:pt x="18" y="24"/>
                    </a:lnTo>
                    <a:lnTo>
                      <a:pt x="18" y="15"/>
                    </a:lnTo>
                    <a:lnTo>
                      <a:pt x="14" y="6"/>
                    </a:lnTo>
                    <a:lnTo>
                      <a:pt x="3" y="0"/>
                    </a:lnTo>
                  </a:path>
                </a:pathLst>
              </a:custGeom>
              <a:noFill/>
              <a:ln w="25400" cap="rnd">
                <a:solidFill>
                  <a:srgbClr val="B3E2EE"/>
                </a:solidFill>
                <a:round/>
                <a:headEnd/>
                <a:tailEnd/>
              </a:ln>
            </p:spPr>
            <p:txBody>
              <a:bodyPr/>
              <a:lstStyle/>
              <a:p>
                <a:endParaRPr lang="en-US"/>
              </a:p>
            </p:txBody>
          </p:sp>
          <p:sp>
            <p:nvSpPr>
              <p:cNvPr id="37639" name="Line 604"/>
              <p:cNvSpPr>
                <a:spLocks noChangeShapeType="1"/>
              </p:cNvSpPr>
              <p:nvPr/>
            </p:nvSpPr>
            <p:spPr bwMode="auto">
              <a:xfrm>
                <a:off x="1122" y="1503"/>
                <a:ext cx="25" cy="1"/>
              </a:xfrm>
              <a:prstGeom prst="line">
                <a:avLst/>
              </a:prstGeom>
              <a:noFill/>
              <a:ln w="12700">
                <a:noFill/>
                <a:round/>
                <a:headEnd/>
                <a:tailEnd/>
              </a:ln>
            </p:spPr>
            <p:txBody>
              <a:bodyPr wrap="none" anchor="ctr"/>
              <a:lstStyle/>
              <a:p>
                <a:endParaRPr lang="en-GB"/>
              </a:p>
            </p:txBody>
          </p:sp>
          <p:sp>
            <p:nvSpPr>
              <p:cNvPr id="37640" name="Line 605"/>
              <p:cNvSpPr>
                <a:spLocks noChangeShapeType="1"/>
              </p:cNvSpPr>
              <p:nvPr/>
            </p:nvSpPr>
            <p:spPr bwMode="auto">
              <a:xfrm flipH="1">
                <a:off x="1129" y="1444"/>
                <a:ext cx="20" cy="5"/>
              </a:xfrm>
              <a:prstGeom prst="line">
                <a:avLst/>
              </a:prstGeom>
              <a:noFill/>
              <a:ln w="12700">
                <a:noFill/>
                <a:round/>
                <a:headEnd/>
                <a:tailEnd/>
              </a:ln>
            </p:spPr>
            <p:txBody>
              <a:bodyPr wrap="none" anchor="ctr"/>
              <a:lstStyle/>
              <a:p>
                <a:endParaRPr lang="en-GB"/>
              </a:p>
            </p:txBody>
          </p:sp>
          <p:sp>
            <p:nvSpPr>
              <p:cNvPr id="37641" name="Freeform 606"/>
              <p:cNvSpPr>
                <a:spLocks/>
              </p:cNvSpPr>
              <p:nvPr/>
            </p:nvSpPr>
            <p:spPr bwMode="auto">
              <a:xfrm>
                <a:off x="1080" y="1398"/>
                <a:ext cx="60" cy="51"/>
              </a:xfrm>
              <a:custGeom>
                <a:avLst/>
                <a:gdLst>
                  <a:gd name="T0" fmla="*/ 59 w 60"/>
                  <a:gd name="T1" fmla="*/ 50 h 51"/>
                  <a:gd name="T2" fmla="*/ 47 w 60"/>
                  <a:gd name="T3" fmla="*/ 43 h 51"/>
                  <a:gd name="T4" fmla="*/ 34 w 60"/>
                  <a:gd name="T5" fmla="*/ 35 h 51"/>
                  <a:gd name="T6" fmla="*/ 23 w 60"/>
                  <a:gd name="T7" fmla="*/ 27 h 51"/>
                  <a:gd name="T8" fmla="*/ 16 w 60"/>
                  <a:gd name="T9" fmla="*/ 19 h 51"/>
                  <a:gd name="T10" fmla="*/ 8 w 60"/>
                  <a:gd name="T11" fmla="*/ 12 h 51"/>
                  <a:gd name="T12" fmla="*/ 3 w 60"/>
                  <a:gd name="T13" fmla="*/ 6 h 51"/>
                  <a:gd name="T14" fmla="*/ 0 w 60"/>
                  <a:gd name="T15" fmla="*/ 1 h 51"/>
                  <a:gd name="T16" fmla="*/ 0 w 60"/>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51"/>
                  <a:gd name="T29" fmla="*/ 60 w 60"/>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51">
                    <a:moveTo>
                      <a:pt x="59" y="50"/>
                    </a:moveTo>
                    <a:lnTo>
                      <a:pt x="47" y="43"/>
                    </a:lnTo>
                    <a:lnTo>
                      <a:pt x="34" y="35"/>
                    </a:lnTo>
                    <a:lnTo>
                      <a:pt x="23" y="27"/>
                    </a:lnTo>
                    <a:lnTo>
                      <a:pt x="16" y="19"/>
                    </a:lnTo>
                    <a:lnTo>
                      <a:pt x="8" y="12"/>
                    </a:lnTo>
                    <a:lnTo>
                      <a:pt x="3" y="6"/>
                    </a:lnTo>
                    <a:lnTo>
                      <a:pt x="0" y="1"/>
                    </a:lnTo>
                    <a:lnTo>
                      <a:pt x="0" y="0"/>
                    </a:lnTo>
                  </a:path>
                </a:pathLst>
              </a:custGeom>
              <a:noFill/>
              <a:ln w="25400" cap="rnd">
                <a:solidFill>
                  <a:srgbClr val="B3E2EE"/>
                </a:solidFill>
                <a:round/>
                <a:headEnd/>
                <a:tailEnd/>
              </a:ln>
            </p:spPr>
            <p:txBody>
              <a:bodyPr/>
              <a:lstStyle/>
              <a:p>
                <a:endParaRPr lang="en-US"/>
              </a:p>
            </p:txBody>
          </p:sp>
          <p:sp>
            <p:nvSpPr>
              <p:cNvPr id="37642" name="Line 607"/>
              <p:cNvSpPr>
                <a:spLocks noChangeShapeType="1"/>
              </p:cNvSpPr>
              <p:nvPr/>
            </p:nvSpPr>
            <p:spPr bwMode="auto">
              <a:xfrm flipV="1">
                <a:off x="1129" y="1444"/>
                <a:ext cx="20" cy="5"/>
              </a:xfrm>
              <a:prstGeom prst="line">
                <a:avLst/>
              </a:prstGeom>
              <a:noFill/>
              <a:ln w="12700">
                <a:noFill/>
                <a:round/>
                <a:headEnd/>
                <a:tailEnd/>
              </a:ln>
            </p:spPr>
            <p:txBody>
              <a:bodyPr wrap="none" anchor="ctr"/>
              <a:lstStyle/>
              <a:p>
                <a:endParaRPr lang="en-GB"/>
              </a:p>
            </p:txBody>
          </p:sp>
          <p:sp>
            <p:nvSpPr>
              <p:cNvPr id="37643" name="Line 608"/>
              <p:cNvSpPr>
                <a:spLocks noChangeShapeType="1"/>
              </p:cNvSpPr>
              <p:nvPr/>
            </p:nvSpPr>
            <p:spPr bwMode="auto">
              <a:xfrm flipH="1">
                <a:off x="1067" y="1395"/>
                <a:ext cx="25" cy="3"/>
              </a:xfrm>
              <a:prstGeom prst="line">
                <a:avLst/>
              </a:prstGeom>
              <a:noFill/>
              <a:ln w="12700">
                <a:noFill/>
                <a:round/>
                <a:headEnd/>
                <a:tailEnd/>
              </a:ln>
            </p:spPr>
            <p:txBody>
              <a:bodyPr wrap="none" anchor="ctr"/>
              <a:lstStyle/>
              <a:p>
                <a:endParaRPr lang="en-GB"/>
              </a:p>
            </p:txBody>
          </p:sp>
          <p:sp>
            <p:nvSpPr>
              <p:cNvPr id="37644" name="Freeform 609"/>
              <p:cNvSpPr>
                <a:spLocks/>
              </p:cNvSpPr>
              <p:nvPr/>
            </p:nvSpPr>
            <p:spPr bwMode="auto">
              <a:xfrm>
                <a:off x="1196" y="1469"/>
                <a:ext cx="25" cy="30"/>
              </a:xfrm>
              <a:custGeom>
                <a:avLst/>
                <a:gdLst>
                  <a:gd name="T0" fmla="*/ 24 w 25"/>
                  <a:gd name="T1" fmla="*/ 29 h 30"/>
                  <a:gd name="T2" fmla="*/ 23 w 25"/>
                  <a:gd name="T3" fmla="*/ 26 h 30"/>
                  <a:gd name="T4" fmla="*/ 20 w 25"/>
                  <a:gd name="T5" fmla="*/ 24 h 30"/>
                  <a:gd name="T6" fmla="*/ 17 w 25"/>
                  <a:gd name="T7" fmla="*/ 22 h 30"/>
                  <a:gd name="T8" fmla="*/ 14 w 25"/>
                  <a:gd name="T9" fmla="*/ 19 h 30"/>
                  <a:gd name="T10" fmla="*/ 9 w 25"/>
                  <a:gd name="T11" fmla="*/ 16 h 30"/>
                  <a:gd name="T12" fmla="*/ 6 w 25"/>
                  <a:gd name="T13" fmla="*/ 11 h 30"/>
                  <a:gd name="T14" fmla="*/ 3 w 25"/>
                  <a:gd name="T15" fmla="*/ 6 h 30"/>
                  <a:gd name="T16" fmla="*/ 0 w 2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0"/>
                  <a:gd name="T29" fmla="*/ 25 w 2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0">
                    <a:moveTo>
                      <a:pt x="24" y="29"/>
                    </a:moveTo>
                    <a:lnTo>
                      <a:pt x="23" y="26"/>
                    </a:lnTo>
                    <a:lnTo>
                      <a:pt x="20" y="24"/>
                    </a:lnTo>
                    <a:lnTo>
                      <a:pt x="17" y="22"/>
                    </a:lnTo>
                    <a:lnTo>
                      <a:pt x="14" y="19"/>
                    </a:lnTo>
                    <a:lnTo>
                      <a:pt x="9" y="16"/>
                    </a:lnTo>
                    <a:lnTo>
                      <a:pt x="6" y="11"/>
                    </a:lnTo>
                    <a:lnTo>
                      <a:pt x="3" y="6"/>
                    </a:lnTo>
                    <a:lnTo>
                      <a:pt x="0" y="0"/>
                    </a:lnTo>
                  </a:path>
                </a:pathLst>
              </a:custGeom>
              <a:noFill/>
              <a:ln w="25400" cap="rnd">
                <a:solidFill>
                  <a:srgbClr val="B3E2EE"/>
                </a:solidFill>
                <a:round/>
                <a:headEnd/>
                <a:tailEnd/>
              </a:ln>
            </p:spPr>
            <p:txBody>
              <a:bodyPr/>
              <a:lstStyle/>
              <a:p>
                <a:endParaRPr lang="en-US"/>
              </a:p>
            </p:txBody>
          </p:sp>
          <p:sp>
            <p:nvSpPr>
              <p:cNvPr id="37645" name="Line 610"/>
              <p:cNvSpPr>
                <a:spLocks noChangeShapeType="1"/>
              </p:cNvSpPr>
              <p:nvPr/>
            </p:nvSpPr>
            <p:spPr bwMode="auto">
              <a:xfrm flipV="1">
                <a:off x="1208" y="1496"/>
                <a:ext cx="24" cy="5"/>
              </a:xfrm>
              <a:prstGeom prst="line">
                <a:avLst/>
              </a:prstGeom>
              <a:noFill/>
              <a:ln w="12700">
                <a:noFill/>
                <a:round/>
                <a:headEnd/>
                <a:tailEnd/>
              </a:ln>
            </p:spPr>
            <p:txBody>
              <a:bodyPr wrap="none" anchor="ctr"/>
              <a:lstStyle/>
              <a:p>
                <a:endParaRPr lang="en-GB"/>
              </a:p>
            </p:txBody>
          </p:sp>
          <p:sp>
            <p:nvSpPr>
              <p:cNvPr id="37646" name="Line 611"/>
              <p:cNvSpPr>
                <a:spLocks noChangeShapeType="1"/>
              </p:cNvSpPr>
              <p:nvPr/>
            </p:nvSpPr>
            <p:spPr bwMode="auto">
              <a:xfrm flipH="1">
                <a:off x="1184" y="1469"/>
                <a:ext cx="24" cy="1"/>
              </a:xfrm>
              <a:prstGeom prst="line">
                <a:avLst/>
              </a:prstGeom>
              <a:noFill/>
              <a:ln w="12700">
                <a:noFill/>
                <a:round/>
                <a:headEnd/>
                <a:tailEnd/>
              </a:ln>
            </p:spPr>
            <p:txBody>
              <a:bodyPr wrap="none" anchor="ctr"/>
              <a:lstStyle/>
              <a:p>
                <a:endParaRPr lang="en-GB"/>
              </a:p>
            </p:txBody>
          </p:sp>
          <p:sp>
            <p:nvSpPr>
              <p:cNvPr id="37647" name="Freeform 612"/>
              <p:cNvSpPr>
                <a:spLocks/>
              </p:cNvSpPr>
              <p:nvPr/>
            </p:nvSpPr>
            <p:spPr bwMode="auto">
              <a:xfrm>
                <a:off x="1174" y="1400"/>
                <a:ext cx="23" cy="70"/>
              </a:xfrm>
              <a:custGeom>
                <a:avLst/>
                <a:gdLst>
                  <a:gd name="T0" fmla="*/ 22 w 23"/>
                  <a:gd name="T1" fmla="*/ 69 h 70"/>
                  <a:gd name="T2" fmla="*/ 21 w 23"/>
                  <a:gd name="T3" fmla="*/ 61 h 70"/>
                  <a:gd name="T4" fmla="*/ 18 w 23"/>
                  <a:gd name="T5" fmla="*/ 52 h 70"/>
                  <a:gd name="T6" fmla="*/ 15 w 23"/>
                  <a:gd name="T7" fmla="*/ 43 h 70"/>
                  <a:gd name="T8" fmla="*/ 10 w 23"/>
                  <a:gd name="T9" fmla="*/ 34 h 70"/>
                  <a:gd name="T10" fmla="*/ 7 w 23"/>
                  <a:gd name="T11" fmla="*/ 24 h 70"/>
                  <a:gd name="T12" fmla="*/ 4 w 23"/>
                  <a:gd name="T13" fmla="*/ 15 h 70"/>
                  <a:gd name="T14" fmla="*/ 1 w 23"/>
                  <a:gd name="T15" fmla="*/ 7 h 70"/>
                  <a:gd name="T16" fmla="*/ 0 w 23"/>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70"/>
                  <a:gd name="T29" fmla="*/ 23 w 23"/>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70">
                    <a:moveTo>
                      <a:pt x="22" y="69"/>
                    </a:moveTo>
                    <a:lnTo>
                      <a:pt x="21" y="61"/>
                    </a:lnTo>
                    <a:lnTo>
                      <a:pt x="18" y="52"/>
                    </a:lnTo>
                    <a:lnTo>
                      <a:pt x="15" y="43"/>
                    </a:lnTo>
                    <a:lnTo>
                      <a:pt x="10" y="34"/>
                    </a:lnTo>
                    <a:lnTo>
                      <a:pt x="7" y="24"/>
                    </a:lnTo>
                    <a:lnTo>
                      <a:pt x="4" y="15"/>
                    </a:lnTo>
                    <a:lnTo>
                      <a:pt x="1" y="7"/>
                    </a:lnTo>
                    <a:lnTo>
                      <a:pt x="0" y="0"/>
                    </a:lnTo>
                  </a:path>
                </a:pathLst>
              </a:custGeom>
              <a:noFill/>
              <a:ln w="25400" cap="rnd">
                <a:solidFill>
                  <a:srgbClr val="B3E2EE"/>
                </a:solidFill>
                <a:round/>
                <a:headEnd/>
                <a:tailEnd/>
              </a:ln>
            </p:spPr>
            <p:txBody>
              <a:bodyPr/>
              <a:lstStyle/>
              <a:p>
                <a:endParaRPr lang="en-US"/>
              </a:p>
            </p:txBody>
          </p:sp>
          <p:sp>
            <p:nvSpPr>
              <p:cNvPr id="37648" name="Line 613"/>
              <p:cNvSpPr>
                <a:spLocks noChangeShapeType="1"/>
              </p:cNvSpPr>
              <p:nvPr/>
            </p:nvSpPr>
            <p:spPr bwMode="auto">
              <a:xfrm flipV="1">
                <a:off x="1184" y="1469"/>
                <a:ext cx="24" cy="1"/>
              </a:xfrm>
              <a:prstGeom prst="line">
                <a:avLst/>
              </a:prstGeom>
              <a:noFill/>
              <a:ln w="12700">
                <a:noFill/>
                <a:round/>
                <a:headEnd/>
                <a:tailEnd/>
              </a:ln>
            </p:spPr>
            <p:txBody>
              <a:bodyPr wrap="none" anchor="ctr"/>
              <a:lstStyle/>
              <a:p>
                <a:endParaRPr lang="en-GB"/>
              </a:p>
            </p:txBody>
          </p:sp>
          <p:sp>
            <p:nvSpPr>
              <p:cNvPr id="37649" name="Line 614"/>
              <p:cNvSpPr>
                <a:spLocks noChangeShapeType="1"/>
              </p:cNvSpPr>
              <p:nvPr/>
            </p:nvSpPr>
            <p:spPr bwMode="auto">
              <a:xfrm flipH="1">
                <a:off x="1161" y="1400"/>
                <a:ext cx="26" cy="1"/>
              </a:xfrm>
              <a:prstGeom prst="line">
                <a:avLst/>
              </a:prstGeom>
              <a:noFill/>
              <a:ln w="12700">
                <a:noFill/>
                <a:round/>
                <a:headEnd/>
                <a:tailEnd/>
              </a:ln>
            </p:spPr>
            <p:txBody>
              <a:bodyPr wrap="none" anchor="ctr"/>
              <a:lstStyle/>
              <a:p>
                <a:endParaRPr lang="en-GB"/>
              </a:p>
            </p:txBody>
          </p:sp>
          <p:sp>
            <p:nvSpPr>
              <p:cNvPr id="37650" name="Freeform 615"/>
              <p:cNvSpPr>
                <a:spLocks/>
              </p:cNvSpPr>
              <p:nvPr/>
            </p:nvSpPr>
            <p:spPr bwMode="auto">
              <a:xfrm>
                <a:off x="1049" y="1487"/>
                <a:ext cx="323" cy="65"/>
              </a:xfrm>
              <a:custGeom>
                <a:avLst/>
                <a:gdLst>
                  <a:gd name="T0" fmla="*/ 158 w 323"/>
                  <a:gd name="T1" fmla="*/ 0 h 65"/>
                  <a:gd name="T2" fmla="*/ 190 w 323"/>
                  <a:gd name="T3" fmla="*/ 0 h 65"/>
                  <a:gd name="T4" fmla="*/ 221 w 323"/>
                  <a:gd name="T5" fmla="*/ 2 h 65"/>
                  <a:gd name="T6" fmla="*/ 249 w 323"/>
                  <a:gd name="T7" fmla="*/ 4 h 65"/>
                  <a:gd name="T8" fmla="*/ 272 w 323"/>
                  <a:gd name="T9" fmla="*/ 8 h 65"/>
                  <a:gd name="T10" fmla="*/ 293 w 323"/>
                  <a:gd name="T11" fmla="*/ 13 h 65"/>
                  <a:gd name="T12" fmla="*/ 307 w 323"/>
                  <a:gd name="T13" fmla="*/ 18 h 65"/>
                  <a:gd name="T14" fmla="*/ 318 w 323"/>
                  <a:gd name="T15" fmla="*/ 24 h 65"/>
                  <a:gd name="T16" fmla="*/ 322 w 323"/>
                  <a:gd name="T17" fmla="*/ 31 h 65"/>
                  <a:gd name="T18" fmla="*/ 319 w 323"/>
                  <a:gd name="T19" fmla="*/ 37 h 65"/>
                  <a:gd name="T20" fmla="*/ 310 w 323"/>
                  <a:gd name="T21" fmla="*/ 43 h 65"/>
                  <a:gd name="T22" fmla="*/ 294 w 323"/>
                  <a:gd name="T23" fmla="*/ 49 h 65"/>
                  <a:gd name="T24" fmla="*/ 275 w 323"/>
                  <a:gd name="T25" fmla="*/ 54 h 65"/>
                  <a:gd name="T26" fmla="*/ 252 w 323"/>
                  <a:gd name="T27" fmla="*/ 58 h 65"/>
                  <a:gd name="T28" fmla="*/ 225 w 323"/>
                  <a:gd name="T29" fmla="*/ 61 h 65"/>
                  <a:gd name="T30" fmla="*/ 195 w 323"/>
                  <a:gd name="T31" fmla="*/ 63 h 65"/>
                  <a:gd name="T32" fmla="*/ 162 w 323"/>
                  <a:gd name="T33" fmla="*/ 64 h 65"/>
                  <a:gd name="T34" fmla="*/ 129 w 323"/>
                  <a:gd name="T35" fmla="*/ 64 h 65"/>
                  <a:gd name="T36" fmla="*/ 100 w 323"/>
                  <a:gd name="T37" fmla="*/ 62 h 65"/>
                  <a:gd name="T38" fmla="*/ 72 w 323"/>
                  <a:gd name="T39" fmla="*/ 60 h 65"/>
                  <a:gd name="T40" fmla="*/ 48 w 323"/>
                  <a:gd name="T41" fmla="*/ 56 h 65"/>
                  <a:gd name="T42" fmla="*/ 28 w 323"/>
                  <a:gd name="T43" fmla="*/ 51 h 65"/>
                  <a:gd name="T44" fmla="*/ 13 w 323"/>
                  <a:gd name="T45" fmla="*/ 46 h 65"/>
                  <a:gd name="T46" fmla="*/ 3 w 323"/>
                  <a:gd name="T47" fmla="*/ 40 h 65"/>
                  <a:gd name="T48" fmla="*/ 0 w 323"/>
                  <a:gd name="T49" fmla="*/ 33 h 65"/>
                  <a:gd name="T50" fmla="*/ 3 w 323"/>
                  <a:gd name="T51" fmla="*/ 27 h 65"/>
                  <a:gd name="T52" fmla="*/ 12 w 323"/>
                  <a:gd name="T53" fmla="*/ 21 h 65"/>
                  <a:gd name="T54" fmla="*/ 26 w 323"/>
                  <a:gd name="T55" fmla="*/ 15 h 65"/>
                  <a:gd name="T56" fmla="*/ 45 w 323"/>
                  <a:gd name="T57" fmla="*/ 10 h 65"/>
                  <a:gd name="T58" fmla="*/ 69 w 323"/>
                  <a:gd name="T59" fmla="*/ 6 h 65"/>
                  <a:gd name="T60" fmla="*/ 95 w 323"/>
                  <a:gd name="T61" fmla="*/ 3 h 65"/>
                  <a:gd name="T62" fmla="*/ 126 w 323"/>
                  <a:gd name="T63" fmla="*/ 1 h 65"/>
                  <a:gd name="T64" fmla="*/ 158 w 323"/>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65"/>
                  <a:gd name="T101" fmla="*/ 323 w 323"/>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65">
                    <a:moveTo>
                      <a:pt x="158" y="0"/>
                    </a:moveTo>
                    <a:lnTo>
                      <a:pt x="190" y="0"/>
                    </a:lnTo>
                    <a:lnTo>
                      <a:pt x="221" y="2"/>
                    </a:lnTo>
                    <a:lnTo>
                      <a:pt x="249" y="4"/>
                    </a:lnTo>
                    <a:lnTo>
                      <a:pt x="272" y="8"/>
                    </a:lnTo>
                    <a:lnTo>
                      <a:pt x="293" y="13"/>
                    </a:lnTo>
                    <a:lnTo>
                      <a:pt x="307" y="18"/>
                    </a:lnTo>
                    <a:lnTo>
                      <a:pt x="318" y="24"/>
                    </a:lnTo>
                    <a:lnTo>
                      <a:pt x="322" y="31"/>
                    </a:lnTo>
                    <a:lnTo>
                      <a:pt x="319" y="37"/>
                    </a:lnTo>
                    <a:lnTo>
                      <a:pt x="310" y="43"/>
                    </a:lnTo>
                    <a:lnTo>
                      <a:pt x="294" y="49"/>
                    </a:lnTo>
                    <a:lnTo>
                      <a:pt x="275" y="54"/>
                    </a:lnTo>
                    <a:lnTo>
                      <a:pt x="252" y="58"/>
                    </a:lnTo>
                    <a:lnTo>
                      <a:pt x="225" y="61"/>
                    </a:lnTo>
                    <a:lnTo>
                      <a:pt x="195" y="63"/>
                    </a:lnTo>
                    <a:lnTo>
                      <a:pt x="162" y="64"/>
                    </a:lnTo>
                    <a:lnTo>
                      <a:pt x="129" y="64"/>
                    </a:lnTo>
                    <a:lnTo>
                      <a:pt x="100" y="62"/>
                    </a:lnTo>
                    <a:lnTo>
                      <a:pt x="72" y="60"/>
                    </a:lnTo>
                    <a:lnTo>
                      <a:pt x="48" y="56"/>
                    </a:lnTo>
                    <a:lnTo>
                      <a:pt x="28" y="51"/>
                    </a:lnTo>
                    <a:lnTo>
                      <a:pt x="13" y="46"/>
                    </a:lnTo>
                    <a:lnTo>
                      <a:pt x="3" y="40"/>
                    </a:lnTo>
                    <a:lnTo>
                      <a:pt x="0" y="33"/>
                    </a:lnTo>
                    <a:lnTo>
                      <a:pt x="3" y="27"/>
                    </a:lnTo>
                    <a:lnTo>
                      <a:pt x="12" y="21"/>
                    </a:lnTo>
                    <a:lnTo>
                      <a:pt x="26" y="15"/>
                    </a:lnTo>
                    <a:lnTo>
                      <a:pt x="45" y="10"/>
                    </a:lnTo>
                    <a:lnTo>
                      <a:pt x="69" y="6"/>
                    </a:lnTo>
                    <a:lnTo>
                      <a:pt x="95" y="3"/>
                    </a:lnTo>
                    <a:lnTo>
                      <a:pt x="126" y="1"/>
                    </a:lnTo>
                    <a:lnTo>
                      <a:pt x="158" y="0"/>
                    </a:lnTo>
                  </a:path>
                </a:pathLst>
              </a:custGeom>
              <a:solidFill>
                <a:srgbClr val="CCECF4"/>
              </a:solidFill>
              <a:ln w="12700" cap="rnd">
                <a:noFill/>
                <a:round/>
                <a:headEnd/>
                <a:tailEnd/>
              </a:ln>
            </p:spPr>
            <p:txBody>
              <a:bodyPr/>
              <a:lstStyle/>
              <a:p>
                <a:endParaRPr lang="en-US"/>
              </a:p>
            </p:txBody>
          </p:sp>
          <p:sp>
            <p:nvSpPr>
              <p:cNvPr id="37651" name="Freeform 616"/>
              <p:cNvSpPr>
                <a:spLocks/>
              </p:cNvSpPr>
              <p:nvPr/>
            </p:nvSpPr>
            <p:spPr bwMode="auto">
              <a:xfrm>
                <a:off x="1003" y="1449"/>
                <a:ext cx="19" cy="58"/>
              </a:xfrm>
              <a:custGeom>
                <a:avLst/>
                <a:gdLst>
                  <a:gd name="T0" fmla="*/ 0 w 19"/>
                  <a:gd name="T1" fmla="*/ 57 h 58"/>
                  <a:gd name="T2" fmla="*/ 2 w 19"/>
                  <a:gd name="T3" fmla="*/ 55 h 58"/>
                  <a:gd name="T4" fmla="*/ 5 w 19"/>
                  <a:gd name="T5" fmla="*/ 50 h 58"/>
                  <a:gd name="T6" fmla="*/ 11 w 19"/>
                  <a:gd name="T7" fmla="*/ 43 h 58"/>
                  <a:gd name="T8" fmla="*/ 15 w 19"/>
                  <a:gd name="T9" fmla="*/ 35 h 58"/>
                  <a:gd name="T10" fmla="*/ 18 w 19"/>
                  <a:gd name="T11" fmla="*/ 25 h 58"/>
                  <a:gd name="T12" fmla="*/ 18 w 19"/>
                  <a:gd name="T13" fmla="*/ 16 h 58"/>
                  <a:gd name="T14" fmla="*/ 12 w 19"/>
                  <a:gd name="T15" fmla="*/ 7 h 58"/>
                  <a:gd name="T16" fmla="*/ 3 w 19"/>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8"/>
                  <a:gd name="T29" fmla="*/ 19 w 19"/>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8">
                    <a:moveTo>
                      <a:pt x="0" y="57"/>
                    </a:moveTo>
                    <a:lnTo>
                      <a:pt x="2" y="55"/>
                    </a:lnTo>
                    <a:lnTo>
                      <a:pt x="5" y="50"/>
                    </a:lnTo>
                    <a:lnTo>
                      <a:pt x="11" y="43"/>
                    </a:lnTo>
                    <a:lnTo>
                      <a:pt x="15" y="35"/>
                    </a:lnTo>
                    <a:lnTo>
                      <a:pt x="18" y="25"/>
                    </a:lnTo>
                    <a:lnTo>
                      <a:pt x="18" y="16"/>
                    </a:lnTo>
                    <a:lnTo>
                      <a:pt x="12" y="7"/>
                    </a:lnTo>
                    <a:lnTo>
                      <a:pt x="3" y="0"/>
                    </a:lnTo>
                  </a:path>
                </a:pathLst>
              </a:custGeom>
              <a:noFill/>
              <a:ln w="25400" cap="rnd">
                <a:solidFill>
                  <a:srgbClr val="B3E2EE"/>
                </a:solidFill>
                <a:round/>
                <a:headEnd/>
                <a:tailEnd/>
              </a:ln>
            </p:spPr>
            <p:txBody>
              <a:bodyPr/>
              <a:lstStyle/>
              <a:p>
                <a:endParaRPr lang="en-US"/>
              </a:p>
            </p:txBody>
          </p:sp>
          <p:sp>
            <p:nvSpPr>
              <p:cNvPr id="37652" name="Line 617"/>
              <p:cNvSpPr>
                <a:spLocks noChangeShapeType="1"/>
              </p:cNvSpPr>
              <p:nvPr/>
            </p:nvSpPr>
            <p:spPr bwMode="auto">
              <a:xfrm>
                <a:off x="993" y="1504"/>
                <a:ext cx="24" cy="4"/>
              </a:xfrm>
              <a:prstGeom prst="line">
                <a:avLst/>
              </a:prstGeom>
              <a:noFill/>
              <a:ln w="12700">
                <a:noFill/>
                <a:round/>
                <a:headEnd/>
                <a:tailEnd/>
              </a:ln>
            </p:spPr>
            <p:txBody>
              <a:bodyPr wrap="none" anchor="ctr"/>
              <a:lstStyle/>
              <a:p>
                <a:endParaRPr lang="en-GB"/>
              </a:p>
            </p:txBody>
          </p:sp>
          <p:sp>
            <p:nvSpPr>
              <p:cNvPr id="37653" name="Line 618"/>
              <p:cNvSpPr>
                <a:spLocks noChangeShapeType="1"/>
              </p:cNvSpPr>
              <p:nvPr/>
            </p:nvSpPr>
            <p:spPr bwMode="auto">
              <a:xfrm flipH="1">
                <a:off x="994" y="1448"/>
                <a:ext cx="24" cy="5"/>
              </a:xfrm>
              <a:prstGeom prst="line">
                <a:avLst/>
              </a:prstGeom>
              <a:noFill/>
              <a:ln w="12700">
                <a:noFill/>
                <a:round/>
                <a:headEnd/>
                <a:tailEnd/>
              </a:ln>
            </p:spPr>
            <p:txBody>
              <a:bodyPr wrap="none" anchor="ctr"/>
              <a:lstStyle/>
              <a:p>
                <a:endParaRPr lang="en-GB"/>
              </a:p>
            </p:txBody>
          </p:sp>
          <p:sp>
            <p:nvSpPr>
              <p:cNvPr id="37654" name="Freeform 619"/>
              <p:cNvSpPr>
                <a:spLocks/>
              </p:cNvSpPr>
              <p:nvPr/>
            </p:nvSpPr>
            <p:spPr bwMode="auto">
              <a:xfrm>
                <a:off x="949" y="1399"/>
                <a:ext cx="59" cy="51"/>
              </a:xfrm>
              <a:custGeom>
                <a:avLst/>
                <a:gdLst>
                  <a:gd name="T0" fmla="*/ 58 w 59"/>
                  <a:gd name="T1" fmla="*/ 50 h 51"/>
                  <a:gd name="T2" fmla="*/ 45 w 59"/>
                  <a:gd name="T3" fmla="*/ 44 h 51"/>
                  <a:gd name="T4" fmla="*/ 33 w 59"/>
                  <a:gd name="T5" fmla="*/ 36 h 51"/>
                  <a:gd name="T6" fmla="*/ 24 w 59"/>
                  <a:gd name="T7" fmla="*/ 27 h 51"/>
                  <a:gd name="T8" fmla="*/ 15 w 59"/>
                  <a:gd name="T9" fmla="*/ 19 h 51"/>
                  <a:gd name="T10" fmla="*/ 9 w 59"/>
                  <a:gd name="T11" fmla="*/ 12 h 51"/>
                  <a:gd name="T12" fmla="*/ 4 w 59"/>
                  <a:gd name="T13" fmla="*/ 6 h 51"/>
                  <a:gd name="T14" fmla="*/ 1 w 59"/>
                  <a:gd name="T15" fmla="*/ 2 h 51"/>
                  <a:gd name="T16" fmla="*/ 0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58" y="50"/>
                    </a:moveTo>
                    <a:lnTo>
                      <a:pt x="45" y="44"/>
                    </a:lnTo>
                    <a:lnTo>
                      <a:pt x="33" y="36"/>
                    </a:lnTo>
                    <a:lnTo>
                      <a:pt x="24" y="27"/>
                    </a:lnTo>
                    <a:lnTo>
                      <a:pt x="15" y="19"/>
                    </a:lnTo>
                    <a:lnTo>
                      <a:pt x="9" y="12"/>
                    </a:lnTo>
                    <a:lnTo>
                      <a:pt x="4" y="6"/>
                    </a:lnTo>
                    <a:lnTo>
                      <a:pt x="1" y="2"/>
                    </a:lnTo>
                    <a:lnTo>
                      <a:pt x="0" y="0"/>
                    </a:lnTo>
                  </a:path>
                </a:pathLst>
              </a:custGeom>
              <a:noFill/>
              <a:ln w="25400" cap="rnd">
                <a:solidFill>
                  <a:srgbClr val="B3E2EE"/>
                </a:solidFill>
                <a:round/>
                <a:headEnd/>
                <a:tailEnd/>
              </a:ln>
            </p:spPr>
            <p:txBody>
              <a:bodyPr/>
              <a:lstStyle/>
              <a:p>
                <a:endParaRPr lang="en-US"/>
              </a:p>
            </p:txBody>
          </p:sp>
          <p:sp>
            <p:nvSpPr>
              <p:cNvPr id="37655" name="Line 620"/>
              <p:cNvSpPr>
                <a:spLocks noChangeShapeType="1"/>
              </p:cNvSpPr>
              <p:nvPr/>
            </p:nvSpPr>
            <p:spPr bwMode="auto">
              <a:xfrm flipV="1">
                <a:off x="994" y="1447"/>
                <a:ext cx="23" cy="7"/>
              </a:xfrm>
              <a:prstGeom prst="line">
                <a:avLst/>
              </a:prstGeom>
              <a:noFill/>
              <a:ln w="12700">
                <a:noFill/>
                <a:round/>
                <a:headEnd/>
                <a:tailEnd/>
              </a:ln>
            </p:spPr>
            <p:txBody>
              <a:bodyPr wrap="none" anchor="ctr"/>
              <a:lstStyle/>
              <a:p>
                <a:endParaRPr lang="en-GB"/>
              </a:p>
            </p:txBody>
          </p:sp>
          <p:sp>
            <p:nvSpPr>
              <p:cNvPr id="37656" name="Line 621"/>
              <p:cNvSpPr>
                <a:spLocks noChangeShapeType="1"/>
              </p:cNvSpPr>
              <p:nvPr/>
            </p:nvSpPr>
            <p:spPr bwMode="auto">
              <a:xfrm flipH="1">
                <a:off x="937" y="1398"/>
                <a:ext cx="23" cy="2"/>
              </a:xfrm>
              <a:prstGeom prst="line">
                <a:avLst/>
              </a:prstGeom>
              <a:noFill/>
              <a:ln w="12700">
                <a:noFill/>
                <a:round/>
                <a:headEnd/>
                <a:tailEnd/>
              </a:ln>
            </p:spPr>
            <p:txBody>
              <a:bodyPr wrap="none" anchor="ctr"/>
              <a:lstStyle/>
              <a:p>
                <a:endParaRPr lang="en-GB"/>
              </a:p>
            </p:txBody>
          </p:sp>
          <p:sp>
            <p:nvSpPr>
              <p:cNvPr id="37657" name="Freeform 622"/>
              <p:cNvSpPr>
                <a:spLocks/>
              </p:cNvSpPr>
              <p:nvPr/>
            </p:nvSpPr>
            <p:spPr bwMode="auto">
              <a:xfrm>
                <a:off x="1065" y="1470"/>
                <a:ext cx="24" cy="32"/>
              </a:xfrm>
              <a:custGeom>
                <a:avLst/>
                <a:gdLst>
                  <a:gd name="T0" fmla="*/ 23 w 24"/>
                  <a:gd name="T1" fmla="*/ 31 h 32"/>
                  <a:gd name="T2" fmla="*/ 22 w 24"/>
                  <a:gd name="T3" fmla="*/ 28 h 32"/>
                  <a:gd name="T4" fmla="*/ 19 w 24"/>
                  <a:gd name="T5" fmla="*/ 26 h 32"/>
                  <a:gd name="T6" fmla="*/ 14 w 24"/>
                  <a:gd name="T7" fmla="*/ 23 h 32"/>
                  <a:gd name="T8" fmla="*/ 12 w 24"/>
                  <a:gd name="T9" fmla="*/ 20 h 32"/>
                  <a:gd name="T10" fmla="*/ 9 w 24"/>
                  <a:gd name="T11" fmla="*/ 17 h 32"/>
                  <a:gd name="T12" fmla="*/ 4 w 24"/>
                  <a:gd name="T13" fmla="*/ 13 h 32"/>
                  <a:gd name="T14" fmla="*/ 1 w 24"/>
                  <a:gd name="T15" fmla="*/ 7 h 32"/>
                  <a:gd name="T16" fmla="*/ 0 w 2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2"/>
                  <a:gd name="T29" fmla="*/ 24 w 2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2">
                    <a:moveTo>
                      <a:pt x="23" y="31"/>
                    </a:moveTo>
                    <a:lnTo>
                      <a:pt x="22" y="28"/>
                    </a:lnTo>
                    <a:lnTo>
                      <a:pt x="19" y="26"/>
                    </a:lnTo>
                    <a:lnTo>
                      <a:pt x="14" y="23"/>
                    </a:lnTo>
                    <a:lnTo>
                      <a:pt x="12" y="20"/>
                    </a:lnTo>
                    <a:lnTo>
                      <a:pt x="9" y="17"/>
                    </a:lnTo>
                    <a:lnTo>
                      <a:pt x="4" y="13"/>
                    </a:lnTo>
                    <a:lnTo>
                      <a:pt x="1" y="7"/>
                    </a:lnTo>
                    <a:lnTo>
                      <a:pt x="0" y="0"/>
                    </a:lnTo>
                  </a:path>
                </a:pathLst>
              </a:custGeom>
              <a:noFill/>
              <a:ln w="25400" cap="rnd">
                <a:solidFill>
                  <a:srgbClr val="B3E2EE"/>
                </a:solidFill>
                <a:round/>
                <a:headEnd/>
                <a:tailEnd/>
              </a:ln>
            </p:spPr>
            <p:txBody>
              <a:bodyPr/>
              <a:lstStyle/>
              <a:p>
                <a:endParaRPr lang="en-US"/>
              </a:p>
            </p:txBody>
          </p:sp>
          <p:sp>
            <p:nvSpPr>
              <p:cNvPr id="37658" name="Line 623"/>
              <p:cNvSpPr>
                <a:spLocks noChangeShapeType="1"/>
              </p:cNvSpPr>
              <p:nvPr/>
            </p:nvSpPr>
            <p:spPr bwMode="auto">
              <a:xfrm flipV="1">
                <a:off x="1079" y="1501"/>
                <a:ext cx="23" cy="2"/>
              </a:xfrm>
              <a:prstGeom prst="line">
                <a:avLst/>
              </a:prstGeom>
              <a:noFill/>
              <a:ln w="12700">
                <a:noFill/>
                <a:round/>
                <a:headEnd/>
                <a:tailEnd/>
              </a:ln>
            </p:spPr>
            <p:txBody>
              <a:bodyPr wrap="none" anchor="ctr"/>
              <a:lstStyle/>
              <a:p>
                <a:endParaRPr lang="en-GB"/>
              </a:p>
            </p:txBody>
          </p:sp>
          <p:sp>
            <p:nvSpPr>
              <p:cNvPr id="37659" name="Line 624"/>
              <p:cNvSpPr>
                <a:spLocks noChangeShapeType="1"/>
              </p:cNvSpPr>
              <p:nvPr/>
            </p:nvSpPr>
            <p:spPr bwMode="auto">
              <a:xfrm flipH="1">
                <a:off x="1054" y="1470"/>
                <a:ext cx="25" cy="0"/>
              </a:xfrm>
              <a:prstGeom prst="line">
                <a:avLst/>
              </a:prstGeom>
              <a:noFill/>
              <a:ln w="12700">
                <a:noFill/>
                <a:round/>
                <a:headEnd/>
                <a:tailEnd/>
              </a:ln>
            </p:spPr>
            <p:txBody>
              <a:bodyPr wrap="none" anchor="ctr"/>
              <a:lstStyle/>
              <a:p>
                <a:endParaRPr lang="en-GB"/>
              </a:p>
            </p:txBody>
          </p:sp>
          <p:sp>
            <p:nvSpPr>
              <p:cNvPr id="37660" name="Freeform 625"/>
              <p:cNvSpPr>
                <a:spLocks/>
              </p:cNvSpPr>
              <p:nvPr/>
            </p:nvSpPr>
            <p:spPr bwMode="auto">
              <a:xfrm>
                <a:off x="1042" y="1403"/>
                <a:ext cx="24" cy="68"/>
              </a:xfrm>
              <a:custGeom>
                <a:avLst/>
                <a:gdLst>
                  <a:gd name="T0" fmla="*/ 23 w 24"/>
                  <a:gd name="T1" fmla="*/ 67 h 68"/>
                  <a:gd name="T2" fmla="*/ 21 w 24"/>
                  <a:gd name="T3" fmla="*/ 59 h 68"/>
                  <a:gd name="T4" fmla="*/ 18 w 24"/>
                  <a:gd name="T5" fmla="*/ 51 h 68"/>
                  <a:gd name="T6" fmla="*/ 14 w 24"/>
                  <a:gd name="T7" fmla="*/ 42 h 68"/>
                  <a:gd name="T8" fmla="*/ 11 w 24"/>
                  <a:gd name="T9" fmla="*/ 33 h 68"/>
                  <a:gd name="T10" fmla="*/ 8 w 24"/>
                  <a:gd name="T11" fmla="*/ 24 h 68"/>
                  <a:gd name="T12" fmla="*/ 5 w 24"/>
                  <a:gd name="T13" fmla="*/ 15 h 68"/>
                  <a:gd name="T14" fmla="*/ 2 w 24"/>
                  <a:gd name="T15" fmla="*/ 7 h 68"/>
                  <a:gd name="T16" fmla="*/ 0 w 24"/>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8"/>
                  <a:gd name="T29" fmla="*/ 24 w 2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8">
                    <a:moveTo>
                      <a:pt x="23" y="67"/>
                    </a:moveTo>
                    <a:lnTo>
                      <a:pt x="21" y="59"/>
                    </a:lnTo>
                    <a:lnTo>
                      <a:pt x="18" y="51"/>
                    </a:lnTo>
                    <a:lnTo>
                      <a:pt x="14" y="42"/>
                    </a:lnTo>
                    <a:lnTo>
                      <a:pt x="11" y="33"/>
                    </a:lnTo>
                    <a:lnTo>
                      <a:pt x="8" y="24"/>
                    </a:lnTo>
                    <a:lnTo>
                      <a:pt x="5" y="15"/>
                    </a:lnTo>
                    <a:lnTo>
                      <a:pt x="2" y="7"/>
                    </a:lnTo>
                    <a:lnTo>
                      <a:pt x="0" y="0"/>
                    </a:lnTo>
                  </a:path>
                </a:pathLst>
              </a:custGeom>
              <a:noFill/>
              <a:ln w="25400" cap="rnd">
                <a:solidFill>
                  <a:srgbClr val="B3E2EE"/>
                </a:solidFill>
                <a:round/>
                <a:headEnd/>
                <a:tailEnd/>
              </a:ln>
            </p:spPr>
            <p:txBody>
              <a:bodyPr/>
              <a:lstStyle/>
              <a:p>
                <a:endParaRPr lang="en-US"/>
              </a:p>
            </p:txBody>
          </p:sp>
          <p:sp>
            <p:nvSpPr>
              <p:cNvPr id="37661" name="Line 626"/>
              <p:cNvSpPr>
                <a:spLocks noChangeShapeType="1"/>
              </p:cNvSpPr>
              <p:nvPr/>
            </p:nvSpPr>
            <p:spPr bwMode="auto">
              <a:xfrm>
                <a:off x="1054" y="1470"/>
                <a:ext cx="25" cy="0"/>
              </a:xfrm>
              <a:prstGeom prst="line">
                <a:avLst/>
              </a:prstGeom>
              <a:noFill/>
              <a:ln w="12700">
                <a:noFill/>
                <a:round/>
                <a:headEnd/>
                <a:tailEnd/>
              </a:ln>
            </p:spPr>
            <p:txBody>
              <a:bodyPr wrap="none" anchor="ctr"/>
              <a:lstStyle/>
              <a:p>
                <a:endParaRPr lang="en-GB"/>
              </a:p>
            </p:txBody>
          </p:sp>
          <p:sp>
            <p:nvSpPr>
              <p:cNvPr id="37662" name="Line 627"/>
              <p:cNvSpPr>
                <a:spLocks noChangeShapeType="1"/>
              </p:cNvSpPr>
              <p:nvPr/>
            </p:nvSpPr>
            <p:spPr bwMode="auto">
              <a:xfrm flipH="1">
                <a:off x="1033" y="1401"/>
                <a:ext cx="21" cy="2"/>
              </a:xfrm>
              <a:prstGeom prst="line">
                <a:avLst/>
              </a:prstGeom>
              <a:noFill/>
              <a:ln w="12700">
                <a:noFill/>
                <a:round/>
                <a:headEnd/>
                <a:tailEnd/>
              </a:ln>
            </p:spPr>
            <p:txBody>
              <a:bodyPr wrap="none" anchor="ctr"/>
              <a:lstStyle/>
              <a:p>
                <a:endParaRPr lang="en-GB"/>
              </a:p>
            </p:txBody>
          </p:sp>
          <p:sp>
            <p:nvSpPr>
              <p:cNvPr id="37663" name="Freeform 628"/>
              <p:cNvSpPr>
                <a:spLocks/>
              </p:cNvSpPr>
              <p:nvPr/>
            </p:nvSpPr>
            <p:spPr bwMode="auto">
              <a:xfrm>
                <a:off x="915" y="1489"/>
                <a:ext cx="325" cy="67"/>
              </a:xfrm>
              <a:custGeom>
                <a:avLst/>
                <a:gdLst>
                  <a:gd name="T0" fmla="*/ 161 w 325"/>
                  <a:gd name="T1" fmla="*/ 0 h 67"/>
                  <a:gd name="T2" fmla="*/ 193 w 325"/>
                  <a:gd name="T3" fmla="*/ 0 h 67"/>
                  <a:gd name="T4" fmla="*/ 224 w 325"/>
                  <a:gd name="T5" fmla="*/ 2 h 67"/>
                  <a:gd name="T6" fmla="*/ 252 w 325"/>
                  <a:gd name="T7" fmla="*/ 4 h 67"/>
                  <a:gd name="T8" fmla="*/ 275 w 325"/>
                  <a:gd name="T9" fmla="*/ 8 h 67"/>
                  <a:gd name="T10" fmla="*/ 296 w 325"/>
                  <a:gd name="T11" fmla="*/ 13 h 67"/>
                  <a:gd name="T12" fmla="*/ 311 w 325"/>
                  <a:gd name="T13" fmla="*/ 18 h 67"/>
                  <a:gd name="T14" fmla="*/ 321 w 325"/>
                  <a:gd name="T15" fmla="*/ 25 h 67"/>
                  <a:gd name="T16" fmla="*/ 324 w 325"/>
                  <a:gd name="T17" fmla="*/ 31 h 67"/>
                  <a:gd name="T18" fmla="*/ 321 w 325"/>
                  <a:gd name="T19" fmla="*/ 38 h 67"/>
                  <a:gd name="T20" fmla="*/ 312 w 325"/>
                  <a:gd name="T21" fmla="*/ 44 h 67"/>
                  <a:gd name="T22" fmla="*/ 297 w 325"/>
                  <a:gd name="T23" fmla="*/ 50 h 67"/>
                  <a:gd name="T24" fmla="*/ 278 w 325"/>
                  <a:gd name="T25" fmla="*/ 55 h 67"/>
                  <a:gd name="T26" fmla="*/ 255 w 325"/>
                  <a:gd name="T27" fmla="*/ 59 h 67"/>
                  <a:gd name="T28" fmla="*/ 227 w 325"/>
                  <a:gd name="T29" fmla="*/ 63 h 67"/>
                  <a:gd name="T30" fmla="*/ 197 w 325"/>
                  <a:gd name="T31" fmla="*/ 65 h 67"/>
                  <a:gd name="T32" fmla="*/ 163 w 325"/>
                  <a:gd name="T33" fmla="*/ 66 h 67"/>
                  <a:gd name="T34" fmla="*/ 131 w 325"/>
                  <a:gd name="T35" fmla="*/ 65 h 67"/>
                  <a:gd name="T36" fmla="*/ 102 w 325"/>
                  <a:gd name="T37" fmla="*/ 64 h 67"/>
                  <a:gd name="T38" fmla="*/ 74 w 325"/>
                  <a:gd name="T39" fmla="*/ 61 h 67"/>
                  <a:gd name="T40" fmla="*/ 49 w 325"/>
                  <a:gd name="T41" fmla="*/ 57 h 67"/>
                  <a:gd name="T42" fmla="*/ 28 w 325"/>
                  <a:gd name="T43" fmla="*/ 53 h 67"/>
                  <a:gd name="T44" fmla="*/ 13 w 325"/>
                  <a:gd name="T45" fmla="*/ 47 h 67"/>
                  <a:gd name="T46" fmla="*/ 4 w 325"/>
                  <a:gd name="T47" fmla="*/ 41 h 67"/>
                  <a:gd name="T48" fmla="*/ 0 w 325"/>
                  <a:gd name="T49" fmla="*/ 34 h 67"/>
                  <a:gd name="T50" fmla="*/ 3 w 325"/>
                  <a:gd name="T51" fmla="*/ 27 h 67"/>
                  <a:gd name="T52" fmla="*/ 12 w 325"/>
                  <a:gd name="T53" fmla="*/ 21 h 67"/>
                  <a:gd name="T54" fmla="*/ 27 w 325"/>
                  <a:gd name="T55" fmla="*/ 16 h 67"/>
                  <a:gd name="T56" fmla="*/ 46 w 325"/>
                  <a:gd name="T57" fmla="*/ 11 h 67"/>
                  <a:gd name="T58" fmla="*/ 71 w 325"/>
                  <a:gd name="T59" fmla="*/ 6 h 67"/>
                  <a:gd name="T60" fmla="*/ 97 w 325"/>
                  <a:gd name="T61" fmla="*/ 3 h 67"/>
                  <a:gd name="T62" fmla="*/ 128 w 325"/>
                  <a:gd name="T63" fmla="*/ 1 h 67"/>
                  <a:gd name="T64" fmla="*/ 161 w 325"/>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67"/>
                  <a:gd name="T101" fmla="*/ 325 w 325"/>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67">
                    <a:moveTo>
                      <a:pt x="161" y="0"/>
                    </a:moveTo>
                    <a:lnTo>
                      <a:pt x="193" y="0"/>
                    </a:lnTo>
                    <a:lnTo>
                      <a:pt x="224" y="2"/>
                    </a:lnTo>
                    <a:lnTo>
                      <a:pt x="252" y="4"/>
                    </a:lnTo>
                    <a:lnTo>
                      <a:pt x="275" y="8"/>
                    </a:lnTo>
                    <a:lnTo>
                      <a:pt x="296" y="13"/>
                    </a:lnTo>
                    <a:lnTo>
                      <a:pt x="311" y="18"/>
                    </a:lnTo>
                    <a:lnTo>
                      <a:pt x="321" y="25"/>
                    </a:lnTo>
                    <a:lnTo>
                      <a:pt x="324" y="31"/>
                    </a:lnTo>
                    <a:lnTo>
                      <a:pt x="321" y="38"/>
                    </a:lnTo>
                    <a:lnTo>
                      <a:pt x="312" y="44"/>
                    </a:lnTo>
                    <a:lnTo>
                      <a:pt x="297" y="50"/>
                    </a:lnTo>
                    <a:lnTo>
                      <a:pt x="278" y="55"/>
                    </a:lnTo>
                    <a:lnTo>
                      <a:pt x="255" y="59"/>
                    </a:lnTo>
                    <a:lnTo>
                      <a:pt x="227" y="63"/>
                    </a:lnTo>
                    <a:lnTo>
                      <a:pt x="197" y="65"/>
                    </a:lnTo>
                    <a:lnTo>
                      <a:pt x="163" y="66"/>
                    </a:lnTo>
                    <a:lnTo>
                      <a:pt x="131" y="65"/>
                    </a:lnTo>
                    <a:lnTo>
                      <a:pt x="102" y="64"/>
                    </a:lnTo>
                    <a:lnTo>
                      <a:pt x="74" y="61"/>
                    </a:lnTo>
                    <a:lnTo>
                      <a:pt x="49" y="57"/>
                    </a:lnTo>
                    <a:lnTo>
                      <a:pt x="28" y="53"/>
                    </a:lnTo>
                    <a:lnTo>
                      <a:pt x="13" y="47"/>
                    </a:lnTo>
                    <a:lnTo>
                      <a:pt x="4" y="41"/>
                    </a:lnTo>
                    <a:lnTo>
                      <a:pt x="0" y="34"/>
                    </a:lnTo>
                    <a:lnTo>
                      <a:pt x="3" y="27"/>
                    </a:lnTo>
                    <a:lnTo>
                      <a:pt x="12" y="21"/>
                    </a:lnTo>
                    <a:lnTo>
                      <a:pt x="27" y="16"/>
                    </a:lnTo>
                    <a:lnTo>
                      <a:pt x="46" y="11"/>
                    </a:lnTo>
                    <a:lnTo>
                      <a:pt x="71" y="6"/>
                    </a:lnTo>
                    <a:lnTo>
                      <a:pt x="97" y="3"/>
                    </a:lnTo>
                    <a:lnTo>
                      <a:pt x="128" y="1"/>
                    </a:lnTo>
                    <a:lnTo>
                      <a:pt x="161" y="0"/>
                    </a:lnTo>
                  </a:path>
                </a:pathLst>
              </a:custGeom>
              <a:solidFill>
                <a:srgbClr val="CCECF4"/>
              </a:solidFill>
              <a:ln w="12700" cap="rnd">
                <a:noFill/>
                <a:round/>
                <a:headEnd/>
                <a:tailEnd/>
              </a:ln>
            </p:spPr>
            <p:txBody>
              <a:bodyPr/>
              <a:lstStyle/>
              <a:p>
                <a:endParaRPr lang="en-US"/>
              </a:p>
            </p:txBody>
          </p:sp>
          <p:sp>
            <p:nvSpPr>
              <p:cNvPr id="37664" name="Freeform 629"/>
              <p:cNvSpPr>
                <a:spLocks/>
              </p:cNvSpPr>
              <p:nvPr/>
            </p:nvSpPr>
            <p:spPr bwMode="auto">
              <a:xfrm>
                <a:off x="1646" y="1369"/>
                <a:ext cx="21" cy="55"/>
              </a:xfrm>
              <a:custGeom>
                <a:avLst/>
                <a:gdLst>
                  <a:gd name="T0" fmla="*/ 0 w 21"/>
                  <a:gd name="T1" fmla="*/ 0 h 55"/>
                  <a:gd name="T2" fmla="*/ 1 w 21"/>
                  <a:gd name="T3" fmla="*/ 2 h 55"/>
                  <a:gd name="T4" fmla="*/ 5 w 21"/>
                  <a:gd name="T5" fmla="*/ 6 h 55"/>
                  <a:gd name="T6" fmla="*/ 11 w 21"/>
                  <a:gd name="T7" fmla="*/ 13 h 55"/>
                  <a:gd name="T8" fmla="*/ 16 w 21"/>
                  <a:gd name="T9" fmla="*/ 21 h 55"/>
                  <a:gd name="T10" fmla="*/ 19 w 21"/>
                  <a:gd name="T11" fmla="*/ 30 h 55"/>
                  <a:gd name="T12" fmla="*/ 20 w 21"/>
                  <a:gd name="T13" fmla="*/ 39 h 55"/>
                  <a:gd name="T14" fmla="*/ 17 w 21"/>
                  <a:gd name="T15" fmla="*/ 47 h 55"/>
                  <a:gd name="T16" fmla="*/ 9 w 21"/>
                  <a:gd name="T17" fmla="*/ 5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5"/>
                  <a:gd name="T29" fmla="*/ 21 w 21"/>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5">
                    <a:moveTo>
                      <a:pt x="0" y="0"/>
                    </a:moveTo>
                    <a:lnTo>
                      <a:pt x="1" y="2"/>
                    </a:lnTo>
                    <a:lnTo>
                      <a:pt x="5" y="6"/>
                    </a:lnTo>
                    <a:lnTo>
                      <a:pt x="11" y="13"/>
                    </a:lnTo>
                    <a:lnTo>
                      <a:pt x="16" y="21"/>
                    </a:lnTo>
                    <a:lnTo>
                      <a:pt x="19" y="30"/>
                    </a:lnTo>
                    <a:lnTo>
                      <a:pt x="20" y="39"/>
                    </a:lnTo>
                    <a:lnTo>
                      <a:pt x="17" y="47"/>
                    </a:lnTo>
                    <a:lnTo>
                      <a:pt x="9" y="54"/>
                    </a:lnTo>
                  </a:path>
                </a:pathLst>
              </a:custGeom>
              <a:noFill/>
              <a:ln w="25400" cap="rnd">
                <a:solidFill>
                  <a:srgbClr val="B3E2EE"/>
                </a:solidFill>
                <a:round/>
                <a:headEnd/>
                <a:tailEnd/>
              </a:ln>
            </p:spPr>
            <p:txBody>
              <a:bodyPr/>
              <a:lstStyle/>
              <a:p>
                <a:endParaRPr lang="en-US"/>
              </a:p>
            </p:txBody>
          </p:sp>
          <p:sp>
            <p:nvSpPr>
              <p:cNvPr id="37665" name="Line 630"/>
              <p:cNvSpPr>
                <a:spLocks noChangeShapeType="1"/>
              </p:cNvSpPr>
              <p:nvPr/>
            </p:nvSpPr>
            <p:spPr bwMode="auto">
              <a:xfrm flipH="1">
                <a:off x="1632" y="1366"/>
                <a:ext cx="25" cy="3"/>
              </a:xfrm>
              <a:prstGeom prst="line">
                <a:avLst/>
              </a:prstGeom>
              <a:noFill/>
              <a:ln w="12700">
                <a:noFill/>
                <a:round/>
                <a:headEnd/>
                <a:tailEnd/>
              </a:ln>
            </p:spPr>
            <p:txBody>
              <a:bodyPr wrap="none" anchor="ctr"/>
              <a:lstStyle/>
              <a:p>
                <a:endParaRPr lang="en-GB"/>
              </a:p>
            </p:txBody>
          </p:sp>
          <p:sp>
            <p:nvSpPr>
              <p:cNvPr id="37666" name="Line 631"/>
              <p:cNvSpPr>
                <a:spLocks noChangeShapeType="1"/>
              </p:cNvSpPr>
              <p:nvPr/>
            </p:nvSpPr>
            <p:spPr bwMode="auto">
              <a:xfrm>
                <a:off x="1644" y="1420"/>
                <a:ext cx="20" cy="5"/>
              </a:xfrm>
              <a:prstGeom prst="line">
                <a:avLst/>
              </a:prstGeom>
              <a:noFill/>
              <a:ln w="12700">
                <a:noFill/>
                <a:round/>
                <a:headEnd/>
                <a:tailEnd/>
              </a:ln>
            </p:spPr>
            <p:txBody>
              <a:bodyPr wrap="none" anchor="ctr"/>
              <a:lstStyle/>
              <a:p>
                <a:endParaRPr lang="en-GB"/>
              </a:p>
            </p:txBody>
          </p:sp>
          <p:sp>
            <p:nvSpPr>
              <p:cNvPr id="37667" name="Freeform 632"/>
              <p:cNvSpPr>
                <a:spLocks/>
              </p:cNvSpPr>
              <p:nvPr/>
            </p:nvSpPr>
            <p:spPr bwMode="auto">
              <a:xfrm>
                <a:off x="1602" y="1423"/>
                <a:ext cx="53" cy="53"/>
              </a:xfrm>
              <a:custGeom>
                <a:avLst/>
                <a:gdLst>
                  <a:gd name="T0" fmla="*/ 52 w 53"/>
                  <a:gd name="T1" fmla="*/ 0 h 53"/>
                  <a:gd name="T2" fmla="*/ 39 w 53"/>
                  <a:gd name="T3" fmla="*/ 7 h 53"/>
                  <a:gd name="T4" fmla="*/ 28 w 53"/>
                  <a:gd name="T5" fmla="*/ 15 h 53"/>
                  <a:gd name="T6" fmla="*/ 21 w 53"/>
                  <a:gd name="T7" fmla="*/ 23 h 53"/>
                  <a:gd name="T8" fmla="*/ 13 w 53"/>
                  <a:gd name="T9" fmla="*/ 32 h 53"/>
                  <a:gd name="T10" fmla="*/ 7 w 53"/>
                  <a:gd name="T11" fmla="*/ 40 h 53"/>
                  <a:gd name="T12" fmla="*/ 3 w 53"/>
                  <a:gd name="T13" fmla="*/ 46 h 53"/>
                  <a:gd name="T14" fmla="*/ 1 w 53"/>
                  <a:gd name="T15" fmla="*/ 50 h 53"/>
                  <a:gd name="T16" fmla="*/ 0 w 53"/>
                  <a:gd name="T17" fmla="*/ 5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53"/>
                  <a:gd name="T29" fmla="*/ 53 w 53"/>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53">
                    <a:moveTo>
                      <a:pt x="52" y="0"/>
                    </a:moveTo>
                    <a:lnTo>
                      <a:pt x="39" y="7"/>
                    </a:lnTo>
                    <a:lnTo>
                      <a:pt x="28" y="15"/>
                    </a:lnTo>
                    <a:lnTo>
                      <a:pt x="21" y="23"/>
                    </a:lnTo>
                    <a:lnTo>
                      <a:pt x="13" y="32"/>
                    </a:lnTo>
                    <a:lnTo>
                      <a:pt x="7" y="40"/>
                    </a:lnTo>
                    <a:lnTo>
                      <a:pt x="3" y="46"/>
                    </a:lnTo>
                    <a:lnTo>
                      <a:pt x="1" y="50"/>
                    </a:lnTo>
                    <a:lnTo>
                      <a:pt x="0" y="52"/>
                    </a:lnTo>
                  </a:path>
                </a:pathLst>
              </a:custGeom>
              <a:noFill/>
              <a:ln w="25400" cap="rnd">
                <a:solidFill>
                  <a:srgbClr val="B3E2EE"/>
                </a:solidFill>
                <a:round/>
                <a:headEnd/>
                <a:tailEnd/>
              </a:ln>
            </p:spPr>
            <p:txBody>
              <a:bodyPr/>
              <a:lstStyle/>
              <a:p>
                <a:endParaRPr lang="en-US"/>
              </a:p>
            </p:txBody>
          </p:sp>
          <p:sp>
            <p:nvSpPr>
              <p:cNvPr id="37668" name="Line 633"/>
              <p:cNvSpPr>
                <a:spLocks noChangeShapeType="1"/>
              </p:cNvSpPr>
              <p:nvPr/>
            </p:nvSpPr>
            <p:spPr bwMode="auto">
              <a:xfrm flipH="1" flipV="1">
                <a:off x="1646" y="1420"/>
                <a:ext cx="18" cy="5"/>
              </a:xfrm>
              <a:prstGeom prst="line">
                <a:avLst/>
              </a:prstGeom>
              <a:noFill/>
              <a:ln w="12700">
                <a:noFill/>
                <a:round/>
                <a:headEnd/>
                <a:tailEnd/>
              </a:ln>
            </p:spPr>
            <p:txBody>
              <a:bodyPr wrap="none" anchor="ctr"/>
              <a:lstStyle/>
              <a:p>
                <a:endParaRPr lang="en-GB"/>
              </a:p>
            </p:txBody>
          </p:sp>
          <p:sp>
            <p:nvSpPr>
              <p:cNvPr id="37669" name="Line 634"/>
              <p:cNvSpPr>
                <a:spLocks noChangeShapeType="1"/>
              </p:cNvSpPr>
              <p:nvPr/>
            </p:nvSpPr>
            <p:spPr bwMode="auto">
              <a:xfrm>
                <a:off x="1590" y="1475"/>
                <a:ext cx="24" cy="0"/>
              </a:xfrm>
              <a:prstGeom prst="line">
                <a:avLst/>
              </a:prstGeom>
              <a:noFill/>
              <a:ln w="12700">
                <a:noFill/>
                <a:round/>
                <a:headEnd/>
                <a:tailEnd/>
              </a:ln>
            </p:spPr>
            <p:txBody>
              <a:bodyPr wrap="none" anchor="ctr"/>
              <a:lstStyle/>
              <a:p>
                <a:endParaRPr lang="en-GB"/>
              </a:p>
            </p:txBody>
          </p:sp>
          <p:sp>
            <p:nvSpPr>
              <p:cNvPr id="37670" name="Freeform 635"/>
              <p:cNvSpPr>
                <a:spLocks/>
              </p:cNvSpPr>
              <p:nvPr/>
            </p:nvSpPr>
            <p:spPr bwMode="auto">
              <a:xfrm>
                <a:off x="1711" y="1371"/>
                <a:ext cx="21" cy="30"/>
              </a:xfrm>
              <a:custGeom>
                <a:avLst/>
                <a:gdLst>
                  <a:gd name="T0" fmla="*/ 20 w 21"/>
                  <a:gd name="T1" fmla="*/ 0 h 30"/>
                  <a:gd name="T2" fmla="*/ 19 w 21"/>
                  <a:gd name="T3" fmla="*/ 2 h 30"/>
                  <a:gd name="T4" fmla="*/ 16 w 21"/>
                  <a:gd name="T5" fmla="*/ 5 h 30"/>
                  <a:gd name="T6" fmla="*/ 13 w 21"/>
                  <a:gd name="T7" fmla="*/ 7 h 30"/>
                  <a:gd name="T8" fmla="*/ 10 w 21"/>
                  <a:gd name="T9" fmla="*/ 10 h 30"/>
                  <a:gd name="T10" fmla="*/ 6 w 21"/>
                  <a:gd name="T11" fmla="*/ 13 h 30"/>
                  <a:gd name="T12" fmla="*/ 3 w 21"/>
                  <a:gd name="T13" fmla="*/ 17 h 30"/>
                  <a:gd name="T14" fmla="*/ 1 w 21"/>
                  <a:gd name="T15" fmla="*/ 23 h 30"/>
                  <a:gd name="T16" fmla="*/ 0 w 21"/>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30"/>
                  <a:gd name="T29" fmla="*/ 21 w 2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30">
                    <a:moveTo>
                      <a:pt x="20" y="0"/>
                    </a:moveTo>
                    <a:lnTo>
                      <a:pt x="19" y="2"/>
                    </a:lnTo>
                    <a:lnTo>
                      <a:pt x="16" y="5"/>
                    </a:lnTo>
                    <a:lnTo>
                      <a:pt x="13" y="7"/>
                    </a:lnTo>
                    <a:lnTo>
                      <a:pt x="10" y="10"/>
                    </a:lnTo>
                    <a:lnTo>
                      <a:pt x="6" y="13"/>
                    </a:lnTo>
                    <a:lnTo>
                      <a:pt x="3" y="17"/>
                    </a:lnTo>
                    <a:lnTo>
                      <a:pt x="1" y="23"/>
                    </a:lnTo>
                    <a:lnTo>
                      <a:pt x="0" y="29"/>
                    </a:lnTo>
                  </a:path>
                </a:pathLst>
              </a:custGeom>
              <a:noFill/>
              <a:ln w="25400" cap="rnd">
                <a:solidFill>
                  <a:srgbClr val="B3E2EE"/>
                </a:solidFill>
                <a:round/>
                <a:headEnd/>
                <a:tailEnd/>
              </a:ln>
            </p:spPr>
            <p:txBody>
              <a:bodyPr/>
              <a:lstStyle/>
              <a:p>
                <a:endParaRPr lang="en-US"/>
              </a:p>
            </p:txBody>
          </p:sp>
          <p:sp>
            <p:nvSpPr>
              <p:cNvPr id="37671" name="Line 636"/>
              <p:cNvSpPr>
                <a:spLocks noChangeShapeType="1"/>
              </p:cNvSpPr>
              <p:nvPr/>
            </p:nvSpPr>
            <p:spPr bwMode="auto">
              <a:xfrm flipH="1" flipV="1">
                <a:off x="1718" y="1370"/>
                <a:ext cx="24" cy="3"/>
              </a:xfrm>
              <a:prstGeom prst="line">
                <a:avLst/>
              </a:prstGeom>
              <a:noFill/>
              <a:ln w="12700">
                <a:noFill/>
                <a:round/>
                <a:headEnd/>
                <a:tailEnd/>
              </a:ln>
            </p:spPr>
            <p:txBody>
              <a:bodyPr wrap="none" anchor="ctr"/>
              <a:lstStyle/>
              <a:p>
                <a:endParaRPr lang="en-GB"/>
              </a:p>
            </p:txBody>
          </p:sp>
          <p:sp>
            <p:nvSpPr>
              <p:cNvPr id="37672" name="Line 637"/>
              <p:cNvSpPr>
                <a:spLocks noChangeShapeType="1"/>
              </p:cNvSpPr>
              <p:nvPr/>
            </p:nvSpPr>
            <p:spPr bwMode="auto">
              <a:xfrm>
                <a:off x="1696" y="1400"/>
                <a:ext cx="27" cy="1"/>
              </a:xfrm>
              <a:prstGeom prst="line">
                <a:avLst/>
              </a:prstGeom>
              <a:noFill/>
              <a:ln w="12700">
                <a:noFill/>
                <a:round/>
                <a:headEnd/>
                <a:tailEnd/>
              </a:ln>
            </p:spPr>
            <p:txBody>
              <a:bodyPr wrap="none" anchor="ctr"/>
              <a:lstStyle/>
              <a:p>
                <a:endParaRPr lang="en-GB"/>
              </a:p>
            </p:txBody>
          </p:sp>
          <p:sp>
            <p:nvSpPr>
              <p:cNvPr id="37673" name="Freeform 638"/>
              <p:cNvSpPr>
                <a:spLocks/>
              </p:cNvSpPr>
              <p:nvPr/>
            </p:nvSpPr>
            <p:spPr bwMode="auto">
              <a:xfrm>
                <a:off x="1695" y="1400"/>
                <a:ext cx="17" cy="71"/>
              </a:xfrm>
              <a:custGeom>
                <a:avLst/>
                <a:gdLst>
                  <a:gd name="T0" fmla="*/ 16 w 17"/>
                  <a:gd name="T1" fmla="*/ 0 h 71"/>
                  <a:gd name="T2" fmla="*/ 14 w 17"/>
                  <a:gd name="T3" fmla="*/ 8 h 71"/>
                  <a:gd name="T4" fmla="*/ 13 w 17"/>
                  <a:gd name="T5" fmla="*/ 17 h 71"/>
                  <a:gd name="T6" fmla="*/ 10 w 17"/>
                  <a:gd name="T7" fmla="*/ 26 h 71"/>
                  <a:gd name="T8" fmla="*/ 8 w 17"/>
                  <a:gd name="T9" fmla="*/ 36 h 71"/>
                  <a:gd name="T10" fmla="*/ 5 w 17"/>
                  <a:gd name="T11" fmla="*/ 46 h 71"/>
                  <a:gd name="T12" fmla="*/ 3 w 17"/>
                  <a:gd name="T13" fmla="*/ 54 h 71"/>
                  <a:gd name="T14" fmla="*/ 2 w 17"/>
                  <a:gd name="T15" fmla="*/ 63 h 71"/>
                  <a:gd name="T16" fmla="*/ 0 w 17"/>
                  <a:gd name="T17" fmla="*/ 7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1"/>
                  <a:gd name="T29" fmla="*/ 17 w 17"/>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1">
                    <a:moveTo>
                      <a:pt x="16" y="0"/>
                    </a:moveTo>
                    <a:lnTo>
                      <a:pt x="14" y="8"/>
                    </a:lnTo>
                    <a:lnTo>
                      <a:pt x="13" y="17"/>
                    </a:lnTo>
                    <a:lnTo>
                      <a:pt x="10" y="26"/>
                    </a:lnTo>
                    <a:lnTo>
                      <a:pt x="8" y="36"/>
                    </a:lnTo>
                    <a:lnTo>
                      <a:pt x="5" y="46"/>
                    </a:lnTo>
                    <a:lnTo>
                      <a:pt x="3" y="54"/>
                    </a:lnTo>
                    <a:lnTo>
                      <a:pt x="2" y="63"/>
                    </a:lnTo>
                    <a:lnTo>
                      <a:pt x="0" y="70"/>
                    </a:lnTo>
                  </a:path>
                </a:pathLst>
              </a:custGeom>
              <a:noFill/>
              <a:ln w="25400" cap="rnd">
                <a:solidFill>
                  <a:srgbClr val="B3E2EE"/>
                </a:solidFill>
                <a:round/>
                <a:headEnd/>
                <a:tailEnd/>
              </a:ln>
            </p:spPr>
            <p:txBody>
              <a:bodyPr/>
              <a:lstStyle/>
              <a:p>
                <a:endParaRPr lang="en-US"/>
              </a:p>
            </p:txBody>
          </p:sp>
          <p:sp>
            <p:nvSpPr>
              <p:cNvPr id="37674" name="Line 639"/>
              <p:cNvSpPr>
                <a:spLocks noChangeShapeType="1"/>
              </p:cNvSpPr>
              <p:nvPr/>
            </p:nvSpPr>
            <p:spPr bwMode="auto">
              <a:xfrm flipH="1" flipV="1">
                <a:off x="1696" y="1400"/>
                <a:ext cx="27" cy="1"/>
              </a:xfrm>
              <a:prstGeom prst="line">
                <a:avLst/>
              </a:prstGeom>
              <a:noFill/>
              <a:ln w="12700">
                <a:noFill/>
                <a:round/>
                <a:headEnd/>
                <a:tailEnd/>
              </a:ln>
            </p:spPr>
            <p:txBody>
              <a:bodyPr wrap="none" anchor="ctr"/>
              <a:lstStyle/>
              <a:p>
                <a:endParaRPr lang="en-GB"/>
              </a:p>
            </p:txBody>
          </p:sp>
          <p:sp>
            <p:nvSpPr>
              <p:cNvPr id="37675" name="Line 640"/>
              <p:cNvSpPr>
                <a:spLocks noChangeShapeType="1"/>
              </p:cNvSpPr>
              <p:nvPr/>
            </p:nvSpPr>
            <p:spPr bwMode="auto">
              <a:xfrm>
                <a:off x="1683" y="1469"/>
                <a:ext cx="24" cy="1"/>
              </a:xfrm>
              <a:prstGeom prst="line">
                <a:avLst/>
              </a:prstGeom>
              <a:noFill/>
              <a:ln w="12700">
                <a:noFill/>
                <a:round/>
                <a:headEnd/>
                <a:tailEnd/>
              </a:ln>
            </p:spPr>
            <p:txBody>
              <a:bodyPr wrap="none" anchor="ctr"/>
              <a:lstStyle/>
              <a:p>
                <a:endParaRPr lang="en-GB"/>
              </a:p>
            </p:txBody>
          </p:sp>
          <p:sp>
            <p:nvSpPr>
              <p:cNvPr id="37676" name="Freeform 641"/>
              <p:cNvSpPr>
                <a:spLocks/>
              </p:cNvSpPr>
              <p:nvPr/>
            </p:nvSpPr>
            <p:spPr bwMode="auto">
              <a:xfrm>
                <a:off x="1555" y="1316"/>
                <a:ext cx="324" cy="66"/>
              </a:xfrm>
              <a:custGeom>
                <a:avLst/>
                <a:gdLst>
                  <a:gd name="T0" fmla="*/ 163 w 324"/>
                  <a:gd name="T1" fmla="*/ 65 h 66"/>
                  <a:gd name="T2" fmla="*/ 197 w 324"/>
                  <a:gd name="T3" fmla="*/ 64 h 66"/>
                  <a:gd name="T4" fmla="*/ 226 w 324"/>
                  <a:gd name="T5" fmla="*/ 62 h 66"/>
                  <a:gd name="T6" fmla="*/ 254 w 324"/>
                  <a:gd name="T7" fmla="*/ 59 h 66"/>
                  <a:gd name="T8" fmla="*/ 277 w 324"/>
                  <a:gd name="T9" fmla="*/ 54 h 66"/>
                  <a:gd name="T10" fmla="*/ 297 w 324"/>
                  <a:gd name="T11" fmla="*/ 49 h 66"/>
                  <a:gd name="T12" fmla="*/ 311 w 324"/>
                  <a:gd name="T13" fmla="*/ 44 h 66"/>
                  <a:gd name="T14" fmla="*/ 320 w 324"/>
                  <a:gd name="T15" fmla="*/ 38 h 66"/>
                  <a:gd name="T16" fmla="*/ 323 w 324"/>
                  <a:gd name="T17" fmla="*/ 31 h 66"/>
                  <a:gd name="T18" fmla="*/ 320 w 324"/>
                  <a:gd name="T19" fmla="*/ 24 h 66"/>
                  <a:gd name="T20" fmla="*/ 310 w 324"/>
                  <a:gd name="T21" fmla="*/ 18 h 66"/>
                  <a:gd name="T22" fmla="*/ 295 w 324"/>
                  <a:gd name="T23" fmla="*/ 13 h 66"/>
                  <a:gd name="T24" fmla="*/ 275 w 324"/>
                  <a:gd name="T25" fmla="*/ 8 h 66"/>
                  <a:gd name="T26" fmla="*/ 251 w 324"/>
                  <a:gd name="T27" fmla="*/ 4 h 66"/>
                  <a:gd name="T28" fmla="*/ 223 w 324"/>
                  <a:gd name="T29" fmla="*/ 2 h 66"/>
                  <a:gd name="T30" fmla="*/ 192 w 324"/>
                  <a:gd name="T31" fmla="*/ 0 h 66"/>
                  <a:gd name="T32" fmla="*/ 160 w 324"/>
                  <a:gd name="T33" fmla="*/ 0 h 66"/>
                  <a:gd name="T34" fmla="*/ 128 w 324"/>
                  <a:gd name="T35" fmla="*/ 1 h 66"/>
                  <a:gd name="T36" fmla="*/ 97 w 324"/>
                  <a:gd name="T37" fmla="*/ 3 h 66"/>
                  <a:gd name="T38" fmla="*/ 69 w 324"/>
                  <a:gd name="T39" fmla="*/ 6 h 66"/>
                  <a:gd name="T40" fmla="*/ 46 w 324"/>
                  <a:gd name="T41" fmla="*/ 11 h 66"/>
                  <a:gd name="T42" fmla="*/ 26 w 324"/>
                  <a:gd name="T43" fmla="*/ 16 h 66"/>
                  <a:gd name="T44" fmla="*/ 12 w 324"/>
                  <a:gd name="T45" fmla="*/ 21 h 66"/>
                  <a:gd name="T46" fmla="*/ 3 w 324"/>
                  <a:gd name="T47" fmla="*/ 27 h 66"/>
                  <a:gd name="T48" fmla="*/ 0 w 324"/>
                  <a:gd name="T49" fmla="*/ 34 h 66"/>
                  <a:gd name="T50" fmla="*/ 4 w 324"/>
                  <a:gd name="T51" fmla="*/ 41 h 66"/>
                  <a:gd name="T52" fmla="*/ 13 w 324"/>
                  <a:gd name="T53" fmla="*/ 47 h 66"/>
                  <a:gd name="T54" fmla="*/ 29 w 324"/>
                  <a:gd name="T55" fmla="*/ 52 h 66"/>
                  <a:gd name="T56" fmla="*/ 48 w 324"/>
                  <a:gd name="T57" fmla="*/ 57 h 66"/>
                  <a:gd name="T58" fmla="*/ 73 w 324"/>
                  <a:gd name="T59" fmla="*/ 61 h 66"/>
                  <a:gd name="T60" fmla="*/ 100 w 324"/>
                  <a:gd name="T61" fmla="*/ 63 h 66"/>
                  <a:gd name="T62" fmla="*/ 131 w 324"/>
                  <a:gd name="T63" fmla="*/ 65 h 66"/>
                  <a:gd name="T64" fmla="*/ 163 w 324"/>
                  <a:gd name="T65" fmla="*/ 65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4"/>
                  <a:gd name="T100" fmla="*/ 0 h 66"/>
                  <a:gd name="T101" fmla="*/ 324 w 324"/>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4" h="66">
                    <a:moveTo>
                      <a:pt x="163" y="65"/>
                    </a:moveTo>
                    <a:lnTo>
                      <a:pt x="197" y="64"/>
                    </a:lnTo>
                    <a:lnTo>
                      <a:pt x="226" y="62"/>
                    </a:lnTo>
                    <a:lnTo>
                      <a:pt x="254" y="59"/>
                    </a:lnTo>
                    <a:lnTo>
                      <a:pt x="277" y="54"/>
                    </a:lnTo>
                    <a:lnTo>
                      <a:pt x="297" y="49"/>
                    </a:lnTo>
                    <a:lnTo>
                      <a:pt x="311" y="44"/>
                    </a:lnTo>
                    <a:lnTo>
                      <a:pt x="320" y="38"/>
                    </a:lnTo>
                    <a:lnTo>
                      <a:pt x="323" y="31"/>
                    </a:lnTo>
                    <a:lnTo>
                      <a:pt x="320" y="24"/>
                    </a:lnTo>
                    <a:lnTo>
                      <a:pt x="310" y="18"/>
                    </a:lnTo>
                    <a:lnTo>
                      <a:pt x="295" y="13"/>
                    </a:lnTo>
                    <a:lnTo>
                      <a:pt x="275" y="8"/>
                    </a:lnTo>
                    <a:lnTo>
                      <a:pt x="251" y="4"/>
                    </a:lnTo>
                    <a:lnTo>
                      <a:pt x="223" y="2"/>
                    </a:lnTo>
                    <a:lnTo>
                      <a:pt x="192" y="0"/>
                    </a:lnTo>
                    <a:lnTo>
                      <a:pt x="160" y="0"/>
                    </a:lnTo>
                    <a:lnTo>
                      <a:pt x="128" y="1"/>
                    </a:lnTo>
                    <a:lnTo>
                      <a:pt x="97" y="3"/>
                    </a:lnTo>
                    <a:lnTo>
                      <a:pt x="69" y="6"/>
                    </a:lnTo>
                    <a:lnTo>
                      <a:pt x="46" y="11"/>
                    </a:lnTo>
                    <a:lnTo>
                      <a:pt x="26" y="16"/>
                    </a:lnTo>
                    <a:lnTo>
                      <a:pt x="12" y="21"/>
                    </a:lnTo>
                    <a:lnTo>
                      <a:pt x="3" y="27"/>
                    </a:lnTo>
                    <a:lnTo>
                      <a:pt x="0" y="34"/>
                    </a:lnTo>
                    <a:lnTo>
                      <a:pt x="4" y="41"/>
                    </a:lnTo>
                    <a:lnTo>
                      <a:pt x="13" y="47"/>
                    </a:lnTo>
                    <a:lnTo>
                      <a:pt x="29" y="52"/>
                    </a:lnTo>
                    <a:lnTo>
                      <a:pt x="48" y="57"/>
                    </a:lnTo>
                    <a:lnTo>
                      <a:pt x="73" y="61"/>
                    </a:lnTo>
                    <a:lnTo>
                      <a:pt x="100" y="63"/>
                    </a:lnTo>
                    <a:lnTo>
                      <a:pt x="131" y="65"/>
                    </a:lnTo>
                    <a:lnTo>
                      <a:pt x="163" y="65"/>
                    </a:lnTo>
                  </a:path>
                </a:pathLst>
              </a:custGeom>
              <a:solidFill>
                <a:srgbClr val="CCECF4"/>
              </a:solidFill>
              <a:ln w="12700" cap="rnd">
                <a:noFill/>
                <a:round/>
                <a:headEnd/>
                <a:tailEnd/>
              </a:ln>
            </p:spPr>
            <p:txBody>
              <a:bodyPr/>
              <a:lstStyle/>
              <a:p>
                <a:endParaRPr lang="en-US"/>
              </a:p>
            </p:txBody>
          </p:sp>
          <p:sp>
            <p:nvSpPr>
              <p:cNvPr id="37677" name="Freeform 642"/>
              <p:cNvSpPr>
                <a:spLocks/>
              </p:cNvSpPr>
              <p:nvPr/>
            </p:nvSpPr>
            <p:spPr bwMode="auto">
              <a:xfrm>
                <a:off x="1438" y="1365"/>
                <a:ext cx="26" cy="56"/>
              </a:xfrm>
              <a:custGeom>
                <a:avLst/>
                <a:gdLst>
                  <a:gd name="T0" fmla="*/ 0 w 26"/>
                  <a:gd name="T1" fmla="*/ 0 h 56"/>
                  <a:gd name="T2" fmla="*/ 2 w 26"/>
                  <a:gd name="T3" fmla="*/ 2 h 56"/>
                  <a:gd name="T4" fmla="*/ 7 w 26"/>
                  <a:gd name="T5" fmla="*/ 7 h 56"/>
                  <a:gd name="T6" fmla="*/ 12 w 26"/>
                  <a:gd name="T7" fmla="*/ 13 h 56"/>
                  <a:gd name="T8" fmla="*/ 18 w 26"/>
                  <a:gd name="T9" fmla="*/ 22 h 56"/>
                  <a:gd name="T10" fmla="*/ 23 w 26"/>
                  <a:gd name="T11" fmla="*/ 31 h 56"/>
                  <a:gd name="T12" fmla="*/ 25 w 26"/>
                  <a:gd name="T13" fmla="*/ 40 h 56"/>
                  <a:gd name="T14" fmla="*/ 20 w 26"/>
                  <a:gd name="T15" fmla="*/ 48 h 56"/>
                  <a:gd name="T16" fmla="*/ 10 w 26"/>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6"/>
                  <a:gd name="T29" fmla="*/ 26 w 2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6">
                    <a:moveTo>
                      <a:pt x="0" y="0"/>
                    </a:moveTo>
                    <a:lnTo>
                      <a:pt x="2" y="2"/>
                    </a:lnTo>
                    <a:lnTo>
                      <a:pt x="7" y="7"/>
                    </a:lnTo>
                    <a:lnTo>
                      <a:pt x="12" y="13"/>
                    </a:lnTo>
                    <a:lnTo>
                      <a:pt x="18" y="22"/>
                    </a:lnTo>
                    <a:lnTo>
                      <a:pt x="23" y="31"/>
                    </a:lnTo>
                    <a:lnTo>
                      <a:pt x="25" y="40"/>
                    </a:lnTo>
                    <a:lnTo>
                      <a:pt x="20" y="48"/>
                    </a:lnTo>
                    <a:lnTo>
                      <a:pt x="10" y="55"/>
                    </a:lnTo>
                  </a:path>
                </a:pathLst>
              </a:custGeom>
              <a:noFill/>
              <a:ln w="25400" cap="rnd">
                <a:solidFill>
                  <a:srgbClr val="B3E2EE"/>
                </a:solidFill>
                <a:round/>
                <a:headEnd/>
                <a:tailEnd/>
              </a:ln>
            </p:spPr>
            <p:txBody>
              <a:bodyPr/>
              <a:lstStyle/>
              <a:p>
                <a:endParaRPr lang="en-US"/>
              </a:p>
            </p:txBody>
          </p:sp>
          <p:sp>
            <p:nvSpPr>
              <p:cNvPr id="37678" name="Line 643"/>
              <p:cNvSpPr>
                <a:spLocks noChangeShapeType="1"/>
              </p:cNvSpPr>
              <p:nvPr/>
            </p:nvSpPr>
            <p:spPr bwMode="auto">
              <a:xfrm flipH="1">
                <a:off x="1428" y="1365"/>
                <a:ext cx="22" cy="3"/>
              </a:xfrm>
              <a:prstGeom prst="line">
                <a:avLst/>
              </a:prstGeom>
              <a:noFill/>
              <a:ln w="12700">
                <a:noFill/>
                <a:round/>
                <a:headEnd/>
                <a:tailEnd/>
              </a:ln>
            </p:spPr>
            <p:txBody>
              <a:bodyPr wrap="none" anchor="ctr"/>
              <a:lstStyle/>
              <a:p>
                <a:endParaRPr lang="en-GB"/>
              </a:p>
            </p:txBody>
          </p:sp>
          <p:sp>
            <p:nvSpPr>
              <p:cNvPr id="37679" name="Line 644"/>
              <p:cNvSpPr>
                <a:spLocks noChangeShapeType="1"/>
              </p:cNvSpPr>
              <p:nvPr/>
            </p:nvSpPr>
            <p:spPr bwMode="auto">
              <a:xfrm>
                <a:off x="1434" y="1419"/>
                <a:ext cx="23" cy="4"/>
              </a:xfrm>
              <a:prstGeom prst="line">
                <a:avLst/>
              </a:prstGeom>
              <a:noFill/>
              <a:ln w="12700">
                <a:noFill/>
                <a:round/>
                <a:headEnd/>
                <a:tailEnd/>
              </a:ln>
            </p:spPr>
            <p:txBody>
              <a:bodyPr wrap="none" anchor="ctr"/>
              <a:lstStyle/>
              <a:p>
                <a:endParaRPr lang="en-GB"/>
              </a:p>
            </p:txBody>
          </p:sp>
          <p:sp>
            <p:nvSpPr>
              <p:cNvPr id="37680" name="Freeform 645"/>
              <p:cNvSpPr>
                <a:spLocks/>
              </p:cNvSpPr>
              <p:nvPr/>
            </p:nvSpPr>
            <p:spPr bwMode="auto">
              <a:xfrm>
                <a:off x="1395" y="1420"/>
                <a:ext cx="55" cy="55"/>
              </a:xfrm>
              <a:custGeom>
                <a:avLst/>
                <a:gdLst>
                  <a:gd name="T0" fmla="*/ 54 w 55"/>
                  <a:gd name="T1" fmla="*/ 0 h 55"/>
                  <a:gd name="T2" fmla="*/ 41 w 55"/>
                  <a:gd name="T3" fmla="*/ 7 h 55"/>
                  <a:gd name="T4" fmla="*/ 30 w 55"/>
                  <a:gd name="T5" fmla="*/ 15 h 55"/>
                  <a:gd name="T6" fmla="*/ 21 w 55"/>
                  <a:gd name="T7" fmla="*/ 24 h 55"/>
                  <a:gd name="T8" fmla="*/ 13 w 55"/>
                  <a:gd name="T9" fmla="*/ 33 h 55"/>
                  <a:gd name="T10" fmla="*/ 8 w 55"/>
                  <a:gd name="T11" fmla="*/ 41 h 55"/>
                  <a:gd name="T12" fmla="*/ 3 w 55"/>
                  <a:gd name="T13" fmla="*/ 47 h 55"/>
                  <a:gd name="T14" fmla="*/ 0 w 55"/>
                  <a:gd name="T15" fmla="*/ 52 h 55"/>
                  <a:gd name="T16" fmla="*/ 0 w 55"/>
                  <a:gd name="T17" fmla="*/ 5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55"/>
                  <a:gd name="T29" fmla="*/ 55 w 55"/>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55">
                    <a:moveTo>
                      <a:pt x="54" y="0"/>
                    </a:moveTo>
                    <a:lnTo>
                      <a:pt x="41" y="7"/>
                    </a:lnTo>
                    <a:lnTo>
                      <a:pt x="30" y="15"/>
                    </a:lnTo>
                    <a:lnTo>
                      <a:pt x="21" y="24"/>
                    </a:lnTo>
                    <a:lnTo>
                      <a:pt x="13" y="33"/>
                    </a:lnTo>
                    <a:lnTo>
                      <a:pt x="8" y="41"/>
                    </a:lnTo>
                    <a:lnTo>
                      <a:pt x="3" y="47"/>
                    </a:lnTo>
                    <a:lnTo>
                      <a:pt x="0" y="52"/>
                    </a:lnTo>
                    <a:lnTo>
                      <a:pt x="0" y="54"/>
                    </a:lnTo>
                  </a:path>
                </a:pathLst>
              </a:custGeom>
              <a:noFill/>
              <a:ln w="25400" cap="rnd">
                <a:solidFill>
                  <a:srgbClr val="B3E2EE"/>
                </a:solidFill>
                <a:round/>
                <a:headEnd/>
                <a:tailEnd/>
              </a:ln>
            </p:spPr>
            <p:txBody>
              <a:bodyPr/>
              <a:lstStyle/>
              <a:p>
                <a:endParaRPr lang="en-US"/>
              </a:p>
            </p:txBody>
          </p:sp>
          <p:sp>
            <p:nvSpPr>
              <p:cNvPr id="37681" name="Line 646"/>
              <p:cNvSpPr>
                <a:spLocks noChangeShapeType="1"/>
              </p:cNvSpPr>
              <p:nvPr/>
            </p:nvSpPr>
            <p:spPr bwMode="auto">
              <a:xfrm flipH="1" flipV="1">
                <a:off x="1438" y="1419"/>
                <a:ext cx="19" cy="5"/>
              </a:xfrm>
              <a:prstGeom prst="line">
                <a:avLst/>
              </a:prstGeom>
              <a:noFill/>
              <a:ln w="12700">
                <a:noFill/>
                <a:round/>
                <a:headEnd/>
                <a:tailEnd/>
              </a:ln>
            </p:spPr>
            <p:txBody>
              <a:bodyPr wrap="none" anchor="ctr"/>
              <a:lstStyle/>
              <a:p>
                <a:endParaRPr lang="en-GB"/>
              </a:p>
            </p:txBody>
          </p:sp>
          <p:sp>
            <p:nvSpPr>
              <p:cNvPr id="37682" name="Line 647"/>
              <p:cNvSpPr>
                <a:spLocks noChangeShapeType="1"/>
              </p:cNvSpPr>
              <p:nvPr/>
            </p:nvSpPr>
            <p:spPr bwMode="auto">
              <a:xfrm>
                <a:off x="1385" y="1472"/>
                <a:ext cx="24" cy="2"/>
              </a:xfrm>
              <a:prstGeom prst="line">
                <a:avLst/>
              </a:prstGeom>
              <a:noFill/>
              <a:ln w="12700">
                <a:noFill/>
                <a:round/>
                <a:headEnd/>
                <a:tailEnd/>
              </a:ln>
            </p:spPr>
            <p:txBody>
              <a:bodyPr wrap="none" anchor="ctr"/>
              <a:lstStyle/>
              <a:p>
                <a:endParaRPr lang="en-GB"/>
              </a:p>
            </p:txBody>
          </p:sp>
          <p:sp>
            <p:nvSpPr>
              <p:cNvPr id="37683" name="Freeform 648"/>
              <p:cNvSpPr>
                <a:spLocks/>
              </p:cNvSpPr>
              <p:nvPr/>
            </p:nvSpPr>
            <p:spPr bwMode="auto">
              <a:xfrm>
                <a:off x="1507" y="1369"/>
                <a:ext cx="20" cy="31"/>
              </a:xfrm>
              <a:custGeom>
                <a:avLst/>
                <a:gdLst>
                  <a:gd name="T0" fmla="*/ 19 w 20"/>
                  <a:gd name="T1" fmla="*/ 0 h 31"/>
                  <a:gd name="T2" fmla="*/ 18 w 20"/>
                  <a:gd name="T3" fmla="*/ 3 h 31"/>
                  <a:gd name="T4" fmla="*/ 16 w 20"/>
                  <a:gd name="T5" fmla="*/ 5 h 31"/>
                  <a:gd name="T6" fmla="*/ 12 w 20"/>
                  <a:gd name="T7" fmla="*/ 8 h 31"/>
                  <a:gd name="T8" fmla="*/ 10 w 20"/>
                  <a:gd name="T9" fmla="*/ 10 h 31"/>
                  <a:gd name="T10" fmla="*/ 7 w 20"/>
                  <a:gd name="T11" fmla="*/ 14 h 31"/>
                  <a:gd name="T12" fmla="*/ 4 w 20"/>
                  <a:gd name="T13" fmla="*/ 18 h 31"/>
                  <a:gd name="T14" fmla="*/ 1 w 20"/>
                  <a:gd name="T15" fmla="*/ 24 h 31"/>
                  <a:gd name="T16" fmla="*/ 0 w 20"/>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31"/>
                  <a:gd name="T29" fmla="*/ 20 w 2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31">
                    <a:moveTo>
                      <a:pt x="19" y="0"/>
                    </a:moveTo>
                    <a:lnTo>
                      <a:pt x="18" y="3"/>
                    </a:lnTo>
                    <a:lnTo>
                      <a:pt x="16" y="5"/>
                    </a:lnTo>
                    <a:lnTo>
                      <a:pt x="12" y="8"/>
                    </a:lnTo>
                    <a:lnTo>
                      <a:pt x="10" y="10"/>
                    </a:lnTo>
                    <a:lnTo>
                      <a:pt x="7" y="14"/>
                    </a:lnTo>
                    <a:lnTo>
                      <a:pt x="4" y="18"/>
                    </a:lnTo>
                    <a:lnTo>
                      <a:pt x="1" y="24"/>
                    </a:lnTo>
                    <a:lnTo>
                      <a:pt x="0" y="30"/>
                    </a:lnTo>
                  </a:path>
                </a:pathLst>
              </a:custGeom>
              <a:noFill/>
              <a:ln w="25400" cap="rnd">
                <a:solidFill>
                  <a:srgbClr val="B3E2EE"/>
                </a:solidFill>
                <a:round/>
                <a:headEnd/>
                <a:tailEnd/>
              </a:ln>
            </p:spPr>
            <p:txBody>
              <a:bodyPr/>
              <a:lstStyle/>
              <a:p>
                <a:endParaRPr lang="en-US"/>
              </a:p>
            </p:txBody>
          </p:sp>
          <p:sp>
            <p:nvSpPr>
              <p:cNvPr id="37684" name="Line 649"/>
              <p:cNvSpPr>
                <a:spLocks noChangeShapeType="1"/>
              </p:cNvSpPr>
              <p:nvPr/>
            </p:nvSpPr>
            <p:spPr bwMode="auto">
              <a:xfrm flipH="1" flipV="1">
                <a:off x="1512" y="1369"/>
                <a:ext cx="23" cy="1"/>
              </a:xfrm>
              <a:prstGeom prst="line">
                <a:avLst/>
              </a:prstGeom>
              <a:noFill/>
              <a:ln w="12700">
                <a:noFill/>
                <a:round/>
                <a:headEnd/>
                <a:tailEnd/>
              </a:ln>
            </p:spPr>
            <p:txBody>
              <a:bodyPr wrap="none" anchor="ctr"/>
              <a:lstStyle/>
              <a:p>
                <a:endParaRPr lang="en-GB"/>
              </a:p>
            </p:txBody>
          </p:sp>
          <p:sp>
            <p:nvSpPr>
              <p:cNvPr id="37685" name="Line 650"/>
              <p:cNvSpPr>
                <a:spLocks noChangeShapeType="1"/>
              </p:cNvSpPr>
              <p:nvPr/>
            </p:nvSpPr>
            <p:spPr bwMode="auto">
              <a:xfrm>
                <a:off x="1491" y="1399"/>
                <a:ext cx="26" cy="1"/>
              </a:xfrm>
              <a:prstGeom prst="line">
                <a:avLst/>
              </a:prstGeom>
              <a:noFill/>
              <a:ln w="12700">
                <a:noFill/>
                <a:round/>
                <a:headEnd/>
                <a:tailEnd/>
              </a:ln>
            </p:spPr>
            <p:txBody>
              <a:bodyPr wrap="none" anchor="ctr"/>
              <a:lstStyle/>
              <a:p>
                <a:endParaRPr lang="en-GB"/>
              </a:p>
            </p:txBody>
          </p:sp>
          <p:sp>
            <p:nvSpPr>
              <p:cNvPr id="37686" name="Freeform 651"/>
              <p:cNvSpPr>
                <a:spLocks/>
              </p:cNvSpPr>
              <p:nvPr/>
            </p:nvSpPr>
            <p:spPr bwMode="auto">
              <a:xfrm>
                <a:off x="1488" y="1399"/>
                <a:ext cx="20" cy="70"/>
              </a:xfrm>
              <a:custGeom>
                <a:avLst/>
                <a:gdLst>
                  <a:gd name="T0" fmla="*/ 19 w 20"/>
                  <a:gd name="T1" fmla="*/ 0 h 70"/>
                  <a:gd name="T2" fmla="*/ 19 w 20"/>
                  <a:gd name="T3" fmla="*/ 8 h 70"/>
                  <a:gd name="T4" fmla="*/ 17 w 20"/>
                  <a:gd name="T5" fmla="*/ 17 h 70"/>
                  <a:gd name="T6" fmla="*/ 13 w 20"/>
                  <a:gd name="T7" fmla="*/ 26 h 70"/>
                  <a:gd name="T8" fmla="*/ 11 w 20"/>
                  <a:gd name="T9" fmla="*/ 35 h 70"/>
                  <a:gd name="T10" fmla="*/ 8 w 20"/>
                  <a:gd name="T11" fmla="*/ 45 h 70"/>
                  <a:gd name="T12" fmla="*/ 4 w 20"/>
                  <a:gd name="T13" fmla="*/ 53 h 70"/>
                  <a:gd name="T14" fmla="*/ 2 w 20"/>
                  <a:gd name="T15" fmla="*/ 62 h 70"/>
                  <a:gd name="T16" fmla="*/ 0 w 20"/>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70"/>
                  <a:gd name="T29" fmla="*/ 20 w 20"/>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70">
                    <a:moveTo>
                      <a:pt x="19" y="0"/>
                    </a:moveTo>
                    <a:lnTo>
                      <a:pt x="19" y="8"/>
                    </a:lnTo>
                    <a:lnTo>
                      <a:pt x="17" y="17"/>
                    </a:lnTo>
                    <a:lnTo>
                      <a:pt x="13" y="26"/>
                    </a:lnTo>
                    <a:lnTo>
                      <a:pt x="11" y="35"/>
                    </a:lnTo>
                    <a:lnTo>
                      <a:pt x="8" y="45"/>
                    </a:lnTo>
                    <a:lnTo>
                      <a:pt x="4" y="53"/>
                    </a:lnTo>
                    <a:lnTo>
                      <a:pt x="2" y="62"/>
                    </a:lnTo>
                    <a:lnTo>
                      <a:pt x="0" y="69"/>
                    </a:lnTo>
                  </a:path>
                </a:pathLst>
              </a:custGeom>
              <a:noFill/>
              <a:ln w="25400" cap="rnd">
                <a:solidFill>
                  <a:srgbClr val="B3E2EE"/>
                </a:solidFill>
                <a:round/>
                <a:headEnd/>
                <a:tailEnd/>
              </a:ln>
            </p:spPr>
            <p:txBody>
              <a:bodyPr/>
              <a:lstStyle/>
              <a:p>
                <a:endParaRPr lang="en-US"/>
              </a:p>
            </p:txBody>
          </p:sp>
          <p:sp>
            <p:nvSpPr>
              <p:cNvPr id="37687" name="Line 652"/>
              <p:cNvSpPr>
                <a:spLocks noChangeShapeType="1"/>
              </p:cNvSpPr>
              <p:nvPr/>
            </p:nvSpPr>
            <p:spPr bwMode="auto">
              <a:xfrm flipH="1">
                <a:off x="1491" y="1399"/>
                <a:ext cx="26" cy="0"/>
              </a:xfrm>
              <a:prstGeom prst="line">
                <a:avLst/>
              </a:prstGeom>
              <a:noFill/>
              <a:ln w="12700">
                <a:noFill/>
                <a:round/>
                <a:headEnd/>
                <a:tailEnd/>
              </a:ln>
            </p:spPr>
            <p:txBody>
              <a:bodyPr wrap="none" anchor="ctr"/>
              <a:lstStyle/>
              <a:p>
                <a:endParaRPr lang="en-GB"/>
              </a:p>
            </p:txBody>
          </p:sp>
          <p:sp>
            <p:nvSpPr>
              <p:cNvPr id="37688" name="Line 653"/>
              <p:cNvSpPr>
                <a:spLocks noChangeShapeType="1"/>
              </p:cNvSpPr>
              <p:nvPr/>
            </p:nvSpPr>
            <p:spPr bwMode="auto">
              <a:xfrm>
                <a:off x="1476" y="1468"/>
                <a:ext cx="25" cy="0"/>
              </a:xfrm>
              <a:prstGeom prst="line">
                <a:avLst/>
              </a:prstGeom>
              <a:noFill/>
              <a:ln w="12700">
                <a:noFill/>
                <a:round/>
                <a:headEnd/>
                <a:tailEnd/>
              </a:ln>
            </p:spPr>
            <p:txBody>
              <a:bodyPr wrap="none" anchor="ctr"/>
              <a:lstStyle/>
              <a:p>
                <a:endParaRPr lang="en-GB"/>
              </a:p>
            </p:txBody>
          </p:sp>
          <p:sp>
            <p:nvSpPr>
              <p:cNvPr id="37689" name="Freeform 654"/>
              <p:cNvSpPr>
                <a:spLocks/>
              </p:cNvSpPr>
              <p:nvPr/>
            </p:nvSpPr>
            <p:spPr bwMode="auto">
              <a:xfrm>
                <a:off x="1348" y="1315"/>
                <a:ext cx="327" cy="62"/>
              </a:xfrm>
              <a:custGeom>
                <a:avLst/>
                <a:gdLst>
                  <a:gd name="T0" fmla="*/ 164 w 327"/>
                  <a:gd name="T1" fmla="*/ 61 h 62"/>
                  <a:gd name="T2" fmla="*/ 197 w 327"/>
                  <a:gd name="T3" fmla="*/ 60 h 62"/>
                  <a:gd name="T4" fmla="*/ 228 w 327"/>
                  <a:gd name="T5" fmla="*/ 58 h 62"/>
                  <a:gd name="T6" fmla="*/ 255 w 327"/>
                  <a:gd name="T7" fmla="*/ 55 h 62"/>
                  <a:gd name="T8" fmla="*/ 279 w 327"/>
                  <a:gd name="T9" fmla="*/ 51 h 62"/>
                  <a:gd name="T10" fmla="*/ 298 w 327"/>
                  <a:gd name="T11" fmla="*/ 46 h 62"/>
                  <a:gd name="T12" fmla="*/ 313 w 327"/>
                  <a:gd name="T13" fmla="*/ 41 h 62"/>
                  <a:gd name="T14" fmla="*/ 323 w 327"/>
                  <a:gd name="T15" fmla="*/ 35 h 62"/>
                  <a:gd name="T16" fmla="*/ 326 w 327"/>
                  <a:gd name="T17" fmla="*/ 29 h 62"/>
                  <a:gd name="T18" fmla="*/ 322 w 327"/>
                  <a:gd name="T19" fmla="*/ 23 h 62"/>
                  <a:gd name="T20" fmla="*/ 311 w 327"/>
                  <a:gd name="T21" fmla="*/ 17 h 62"/>
                  <a:gd name="T22" fmla="*/ 296 w 327"/>
                  <a:gd name="T23" fmla="*/ 12 h 62"/>
                  <a:gd name="T24" fmla="*/ 277 w 327"/>
                  <a:gd name="T25" fmla="*/ 8 h 62"/>
                  <a:gd name="T26" fmla="*/ 252 w 327"/>
                  <a:gd name="T27" fmla="*/ 4 h 62"/>
                  <a:gd name="T28" fmla="*/ 224 w 327"/>
                  <a:gd name="T29" fmla="*/ 2 h 62"/>
                  <a:gd name="T30" fmla="*/ 193 w 327"/>
                  <a:gd name="T31" fmla="*/ 0 h 62"/>
                  <a:gd name="T32" fmla="*/ 160 w 327"/>
                  <a:gd name="T33" fmla="*/ 0 h 62"/>
                  <a:gd name="T34" fmla="*/ 127 w 327"/>
                  <a:gd name="T35" fmla="*/ 1 h 62"/>
                  <a:gd name="T36" fmla="*/ 96 w 327"/>
                  <a:gd name="T37" fmla="*/ 3 h 62"/>
                  <a:gd name="T38" fmla="*/ 70 w 327"/>
                  <a:gd name="T39" fmla="*/ 6 h 62"/>
                  <a:gd name="T40" fmla="*/ 46 w 327"/>
                  <a:gd name="T41" fmla="*/ 9 h 62"/>
                  <a:gd name="T42" fmla="*/ 25 w 327"/>
                  <a:gd name="T43" fmla="*/ 14 h 62"/>
                  <a:gd name="T44" fmla="*/ 12 w 327"/>
                  <a:gd name="T45" fmla="*/ 20 h 62"/>
                  <a:gd name="T46" fmla="*/ 1 w 327"/>
                  <a:gd name="T47" fmla="*/ 26 h 62"/>
                  <a:gd name="T48" fmla="*/ 0 w 327"/>
                  <a:gd name="T49" fmla="*/ 32 h 62"/>
                  <a:gd name="T50" fmla="*/ 3 w 327"/>
                  <a:gd name="T51" fmla="*/ 38 h 62"/>
                  <a:gd name="T52" fmla="*/ 13 w 327"/>
                  <a:gd name="T53" fmla="*/ 43 h 62"/>
                  <a:gd name="T54" fmla="*/ 28 w 327"/>
                  <a:gd name="T55" fmla="*/ 48 h 62"/>
                  <a:gd name="T56" fmla="*/ 49 w 327"/>
                  <a:gd name="T57" fmla="*/ 53 h 62"/>
                  <a:gd name="T58" fmla="*/ 73 w 327"/>
                  <a:gd name="T59" fmla="*/ 56 h 62"/>
                  <a:gd name="T60" fmla="*/ 101 w 327"/>
                  <a:gd name="T61" fmla="*/ 59 h 62"/>
                  <a:gd name="T62" fmla="*/ 132 w 327"/>
                  <a:gd name="T63" fmla="*/ 60 h 62"/>
                  <a:gd name="T64" fmla="*/ 164 w 327"/>
                  <a:gd name="T65" fmla="*/ 6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7"/>
                  <a:gd name="T100" fmla="*/ 0 h 62"/>
                  <a:gd name="T101" fmla="*/ 327 w 327"/>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7" h="62">
                    <a:moveTo>
                      <a:pt x="164" y="61"/>
                    </a:moveTo>
                    <a:lnTo>
                      <a:pt x="197" y="60"/>
                    </a:lnTo>
                    <a:lnTo>
                      <a:pt x="228" y="58"/>
                    </a:lnTo>
                    <a:lnTo>
                      <a:pt x="255" y="55"/>
                    </a:lnTo>
                    <a:lnTo>
                      <a:pt x="279" y="51"/>
                    </a:lnTo>
                    <a:lnTo>
                      <a:pt x="298" y="46"/>
                    </a:lnTo>
                    <a:lnTo>
                      <a:pt x="313" y="41"/>
                    </a:lnTo>
                    <a:lnTo>
                      <a:pt x="323" y="35"/>
                    </a:lnTo>
                    <a:lnTo>
                      <a:pt x="326" y="29"/>
                    </a:lnTo>
                    <a:lnTo>
                      <a:pt x="322" y="23"/>
                    </a:lnTo>
                    <a:lnTo>
                      <a:pt x="311" y="17"/>
                    </a:lnTo>
                    <a:lnTo>
                      <a:pt x="296" y="12"/>
                    </a:lnTo>
                    <a:lnTo>
                      <a:pt x="277" y="8"/>
                    </a:lnTo>
                    <a:lnTo>
                      <a:pt x="252" y="4"/>
                    </a:lnTo>
                    <a:lnTo>
                      <a:pt x="224" y="2"/>
                    </a:lnTo>
                    <a:lnTo>
                      <a:pt x="193" y="0"/>
                    </a:lnTo>
                    <a:lnTo>
                      <a:pt x="160" y="0"/>
                    </a:lnTo>
                    <a:lnTo>
                      <a:pt x="127" y="1"/>
                    </a:lnTo>
                    <a:lnTo>
                      <a:pt x="96" y="3"/>
                    </a:lnTo>
                    <a:lnTo>
                      <a:pt x="70" y="6"/>
                    </a:lnTo>
                    <a:lnTo>
                      <a:pt x="46" y="9"/>
                    </a:lnTo>
                    <a:lnTo>
                      <a:pt x="25" y="14"/>
                    </a:lnTo>
                    <a:lnTo>
                      <a:pt x="12" y="20"/>
                    </a:lnTo>
                    <a:lnTo>
                      <a:pt x="1" y="26"/>
                    </a:lnTo>
                    <a:lnTo>
                      <a:pt x="0" y="32"/>
                    </a:lnTo>
                    <a:lnTo>
                      <a:pt x="3" y="38"/>
                    </a:lnTo>
                    <a:lnTo>
                      <a:pt x="13" y="43"/>
                    </a:lnTo>
                    <a:lnTo>
                      <a:pt x="28" y="48"/>
                    </a:lnTo>
                    <a:lnTo>
                      <a:pt x="49" y="53"/>
                    </a:lnTo>
                    <a:lnTo>
                      <a:pt x="73" y="56"/>
                    </a:lnTo>
                    <a:lnTo>
                      <a:pt x="101" y="59"/>
                    </a:lnTo>
                    <a:lnTo>
                      <a:pt x="132" y="60"/>
                    </a:lnTo>
                    <a:lnTo>
                      <a:pt x="164" y="61"/>
                    </a:lnTo>
                  </a:path>
                </a:pathLst>
              </a:custGeom>
              <a:solidFill>
                <a:srgbClr val="CCECF4"/>
              </a:solidFill>
              <a:ln w="12700" cap="rnd">
                <a:noFill/>
                <a:round/>
                <a:headEnd/>
                <a:tailEnd/>
              </a:ln>
            </p:spPr>
            <p:txBody>
              <a:bodyPr/>
              <a:lstStyle/>
              <a:p>
                <a:endParaRPr lang="en-US"/>
              </a:p>
            </p:txBody>
          </p:sp>
          <p:sp>
            <p:nvSpPr>
              <p:cNvPr id="37690" name="Freeform 655"/>
              <p:cNvSpPr>
                <a:spLocks/>
              </p:cNvSpPr>
              <p:nvPr/>
            </p:nvSpPr>
            <p:spPr bwMode="auto">
              <a:xfrm>
                <a:off x="1547" y="1449"/>
                <a:ext cx="20" cy="56"/>
              </a:xfrm>
              <a:custGeom>
                <a:avLst/>
                <a:gdLst>
                  <a:gd name="T0" fmla="*/ 0 w 20"/>
                  <a:gd name="T1" fmla="*/ 55 h 56"/>
                  <a:gd name="T2" fmla="*/ 2 w 20"/>
                  <a:gd name="T3" fmla="*/ 53 h 56"/>
                  <a:gd name="T4" fmla="*/ 6 w 20"/>
                  <a:gd name="T5" fmla="*/ 49 h 56"/>
                  <a:gd name="T6" fmla="*/ 11 w 20"/>
                  <a:gd name="T7" fmla="*/ 42 h 56"/>
                  <a:gd name="T8" fmla="*/ 16 w 20"/>
                  <a:gd name="T9" fmla="*/ 33 h 56"/>
                  <a:gd name="T10" fmla="*/ 19 w 20"/>
                  <a:gd name="T11" fmla="*/ 24 h 56"/>
                  <a:gd name="T12" fmla="*/ 19 w 20"/>
                  <a:gd name="T13" fmla="*/ 15 h 56"/>
                  <a:gd name="T14" fmla="*/ 14 w 20"/>
                  <a:gd name="T15" fmla="*/ 7 h 56"/>
                  <a:gd name="T16" fmla="*/ 3 w 20"/>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6"/>
                  <a:gd name="T29" fmla="*/ 20 w 2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6">
                    <a:moveTo>
                      <a:pt x="0" y="55"/>
                    </a:moveTo>
                    <a:lnTo>
                      <a:pt x="2" y="53"/>
                    </a:lnTo>
                    <a:lnTo>
                      <a:pt x="6" y="49"/>
                    </a:lnTo>
                    <a:lnTo>
                      <a:pt x="11" y="42"/>
                    </a:lnTo>
                    <a:lnTo>
                      <a:pt x="16" y="33"/>
                    </a:lnTo>
                    <a:lnTo>
                      <a:pt x="19" y="24"/>
                    </a:lnTo>
                    <a:lnTo>
                      <a:pt x="19" y="15"/>
                    </a:lnTo>
                    <a:lnTo>
                      <a:pt x="14" y="7"/>
                    </a:lnTo>
                    <a:lnTo>
                      <a:pt x="3" y="0"/>
                    </a:lnTo>
                  </a:path>
                </a:pathLst>
              </a:custGeom>
              <a:noFill/>
              <a:ln w="25400" cap="rnd">
                <a:solidFill>
                  <a:srgbClr val="B3E2EE"/>
                </a:solidFill>
                <a:round/>
                <a:headEnd/>
                <a:tailEnd/>
              </a:ln>
            </p:spPr>
            <p:txBody>
              <a:bodyPr/>
              <a:lstStyle/>
              <a:p>
                <a:endParaRPr lang="en-US"/>
              </a:p>
            </p:txBody>
          </p:sp>
          <p:sp>
            <p:nvSpPr>
              <p:cNvPr id="37691" name="Line 656"/>
              <p:cNvSpPr>
                <a:spLocks noChangeShapeType="1"/>
              </p:cNvSpPr>
              <p:nvPr/>
            </p:nvSpPr>
            <p:spPr bwMode="auto">
              <a:xfrm>
                <a:off x="1531" y="1504"/>
                <a:ext cx="25" cy="3"/>
              </a:xfrm>
              <a:prstGeom prst="line">
                <a:avLst/>
              </a:prstGeom>
              <a:noFill/>
              <a:ln w="12700">
                <a:noFill/>
                <a:round/>
                <a:headEnd/>
                <a:tailEnd/>
              </a:ln>
            </p:spPr>
            <p:txBody>
              <a:bodyPr wrap="none" anchor="ctr"/>
              <a:lstStyle/>
              <a:p>
                <a:endParaRPr lang="en-GB"/>
              </a:p>
            </p:txBody>
          </p:sp>
          <p:sp>
            <p:nvSpPr>
              <p:cNvPr id="37692" name="Line 657"/>
              <p:cNvSpPr>
                <a:spLocks noChangeShapeType="1"/>
              </p:cNvSpPr>
              <p:nvPr/>
            </p:nvSpPr>
            <p:spPr bwMode="auto">
              <a:xfrm flipH="1">
                <a:off x="1540" y="1447"/>
                <a:ext cx="19" cy="5"/>
              </a:xfrm>
              <a:prstGeom prst="line">
                <a:avLst/>
              </a:prstGeom>
              <a:noFill/>
              <a:ln w="12700">
                <a:noFill/>
                <a:round/>
                <a:headEnd/>
                <a:tailEnd/>
              </a:ln>
            </p:spPr>
            <p:txBody>
              <a:bodyPr wrap="none" anchor="ctr"/>
              <a:lstStyle/>
              <a:p>
                <a:endParaRPr lang="en-GB"/>
              </a:p>
            </p:txBody>
          </p:sp>
          <p:sp>
            <p:nvSpPr>
              <p:cNvPr id="37693" name="Freeform 658"/>
              <p:cNvSpPr>
                <a:spLocks/>
              </p:cNvSpPr>
              <p:nvPr/>
            </p:nvSpPr>
            <p:spPr bwMode="auto">
              <a:xfrm>
                <a:off x="1491" y="1398"/>
                <a:ext cx="60" cy="52"/>
              </a:xfrm>
              <a:custGeom>
                <a:avLst/>
                <a:gdLst>
                  <a:gd name="T0" fmla="*/ 59 w 60"/>
                  <a:gd name="T1" fmla="*/ 51 h 52"/>
                  <a:gd name="T2" fmla="*/ 47 w 60"/>
                  <a:gd name="T3" fmla="*/ 44 h 52"/>
                  <a:gd name="T4" fmla="*/ 34 w 60"/>
                  <a:gd name="T5" fmla="*/ 36 h 52"/>
                  <a:gd name="T6" fmla="*/ 25 w 60"/>
                  <a:gd name="T7" fmla="*/ 28 h 52"/>
                  <a:gd name="T8" fmla="*/ 16 w 60"/>
                  <a:gd name="T9" fmla="*/ 19 h 52"/>
                  <a:gd name="T10" fmla="*/ 9 w 60"/>
                  <a:gd name="T11" fmla="*/ 12 h 52"/>
                  <a:gd name="T12" fmla="*/ 3 w 60"/>
                  <a:gd name="T13" fmla="*/ 6 h 52"/>
                  <a:gd name="T14" fmla="*/ 0 w 60"/>
                  <a:gd name="T15" fmla="*/ 2 h 52"/>
                  <a:gd name="T16" fmla="*/ 0 w 60"/>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52"/>
                  <a:gd name="T29" fmla="*/ 60 w 60"/>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52">
                    <a:moveTo>
                      <a:pt x="59" y="51"/>
                    </a:moveTo>
                    <a:lnTo>
                      <a:pt x="47" y="44"/>
                    </a:lnTo>
                    <a:lnTo>
                      <a:pt x="34" y="36"/>
                    </a:lnTo>
                    <a:lnTo>
                      <a:pt x="25" y="28"/>
                    </a:lnTo>
                    <a:lnTo>
                      <a:pt x="16" y="19"/>
                    </a:lnTo>
                    <a:lnTo>
                      <a:pt x="9" y="12"/>
                    </a:lnTo>
                    <a:lnTo>
                      <a:pt x="3" y="6"/>
                    </a:lnTo>
                    <a:lnTo>
                      <a:pt x="0" y="2"/>
                    </a:lnTo>
                    <a:lnTo>
                      <a:pt x="0" y="0"/>
                    </a:lnTo>
                  </a:path>
                </a:pathLst>
              </a:custGeom>
              <a:noFill/>
              <a:ln w="25400" cap="rnd">
                <a:solidFill>
                  <a:srgbClr val="B3E2EE"/>
                </a:solidFill>
                <a:round/>
                <a:headEnd/>
                <a:tailEnd/>
              </a:ln>
            </p:spPr>
            <p:txBody>
              <a:bodyPr/>
              <a:lstStyle/>
              <a:p>
                <a:endParaRPr lang="en-US"/>
              </a:p>
            </p:txBody>
          </p:sp>
          <p:sp>
            <p:nvSpPr>
              <p:cNvPr id="37694" name="Line 659"/>
              <p:cNvSpPr>
                <a:spLocks noChangeShapeType="1"/>
              </p:cNvSpPr>
              <p:nvPr/>
            </p:nvSpPr>
            <p:spPr bwMode="auto">
              <a:xfrm flipV="1">
                <a:off x="1540" y="1447"/>
                <a:ext cx="19" cy="6"/>
              </a:xfrm>
              <a:prstGeom prst="line">
                <a:avLst/>
              </a:prstGeom>
              <a:noFill/>
              <a:ln w="12700">
                <a:noFill/>
                <a:round/>
                <a:headEnd/>
                <a:tailEnd/>
              </a:ln>
            </p:spPr>
            <p:txBody>
              <a:bodyPr wrap="none" anchor="ctr"/>
              <a:lstStyle/>
              <a:p>
                <a:endParaRPr lang="en-GB"/>
              </a:p>
            </p:txBody>
          </p:sp>
          <p:sp>
            <p:nvSpPr>
              <p:cNvPr id="37695" name="Line 660"/>
              <p:cNvSpPr>
                <a:spLocks noChangeShapeType="1"/>
              </p:cNvSpPr>
              <p:nvPr/>
            </p:nvSpPr>
            <p:spPr bwMode="auto">
              <a:xfrm flipH="1">
                <a:off x="1481" y="1398"/>
                <a:ext cx="26" cy="1"/>
              </a:xfrm>
              <a:prstGeom prst="line">
                <a:avLst/>
              </a:prstGeom>
              <a:noFill/>
              <a:ln w="12700">
                <a:noFill/>
                <a:round/>
                <a:headEnd/>
                <a:tailEnd/>
              </a:ln>
            </p:spPr>
            <p:txBody>
              <a:bodyPr wrap="none" anchor="ctr"/>
              <a:lstStyle/>
              <a:p>
                <a:endParaRPr lang="en-GB"/>
              </a:p>
            </p:txBody>
          </p:sp>
          <p:sp>
            <p:nvSpPr>
              <p:cNvPr id="37696" name="Freeform 661"/>
              <p:cNvSpPr>
                <a:spLocks/>
              </p:cNvSpPr>
              <p:nvPr/>
            </p:nvSpPr>
            <p:spPr bwMode="auto">
              <a:xfrm>
                <a:off x="1608" y="1470"/>
                <a:ext cx="26" cy="32"/>
              </a:xfrm>
              <a:custGeom>
                <a:avLst/>
                <a:gdLst>
                  <a:gd name="T0" fmla="*/ 25 w 26"/>
                  <a:gd name="T1" fmla="*/ 31 h 32"/>
                  <a:gd name="T2" fmla="*/ 22 w 26"/>
                  <a:gd name="T3" fmla="*/ 29 h 32"/>
                  <a:gd name="T4" fmla="*/ 19 w 26"/>
                  <a:gd name="T5" fmla="*/ 26 h 32"/>
                  <a:gd name="T6" fmla="*/ 16 w 26"/>
                  <a:gd name="T7" fmla="*/ 23 h 32"/>
                  <a:gd name="T8" fmla="*/ 13 w 26"/>
                  <a:gd name="T9" fmla="*/ 21 h 32"/>
                  <a:gd name="T10" fmla="*/ 9 w 26"/>
                  <a:gd name="T11" fmla="*/ 17 h 32"/>
                  <a:gd name="T12" fmla="*/ 6 w 26"/>
                  <a:gd name="T13" fmla="*/ 13 h 32"/>
                  <a:gd name="T14" fmla="*/ 3 w 26"/>
                  <a:gd name="T15" fmla="*/ 7 h 32"/>
                  <a:gd name="T16" fmla="*/ 0 w 26"/>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32"/>
                  <a:gd name="T29" fmla="*/ 26 w 2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32">
                    <a:moveTo>
                      <a:pt x="25" y="31"/>
                    </a:moveTo>
                    <a:lnTo>
                      <a:pt x="22" y="29"/>
                    </a:lnTo>
                    <a:lnTo>
                      <a:pt x="19" y="26"/>
                    </a:lnTo>
                    <a:lnTo>
                      <a:pt x="16" y="23"/>
                    </a:lnTo>
                    <a:lnTo>
                      <a:pt x="13" y="21"/>
                    </a:lnTo>
                    <a:lnTo>
                      <a:pt x="9" y="17"/>
                    </a:lnTo>
                    <a:lnTo>
                      <a:pt x="6" y="13"/>
                    </a:lnTo>
                    <a:lnTo>
                      <a:pt x="3" y="7"/>
                    </a:lnTo>
                    <a:lnTo>
                      <a:pt x="0" y="0"/>
                    </a:lnTo>
                  </a:path>
                </a:pathLst>
              </a:custGeom>
              <a:noFill/>
              <a:ln w="25400" cap="rnd">
                <a:solidFill>
                  <a:srgbClr val="B3E2EE"/>
                </a:solidFill>
                <a:round/>
                <a:headEnd/>
                <a:tailEnd/>
              </a:ln>
            </p:spPr>
            <p:txBody>
              <a:bodyPr/>
              <a:lstStyle/>
              <a:p>
                <a:endParaRPr lang="en-US"/>
              </a:p>
            </p:txBody>
          </p:sp>
          <p:sp>
            <p:nvSpPr>
              <p:cNvPr id="37697" name="Line 662"/>
              <p:cNvSpPr>
                <a:spLocks noChangeShapeType="1"/>
              </p:cNvSpPr>
              <p:nvPr/>
            </p:nvSpPr>
            <p:spPr bwMode="auto">
              <a:xfrm flipV="1">
                <a:off x="1621" y="1498"/>
                <a:ext cx="25" cy="3"/>
              </a:xfrm>
              <a:prstGeom prst="line">
                <a:avLst/>
              </a:prstGeom>
              <a:noFill/>
              <a:ln w="12700">
                <a:noFill/>
                <a:round/>
                <a:headEnd/>
                <a:tailEnd/>
              </a:ln>
            </p:spPr>
            <p:txBody>
              <a:bodyPr wrap="none" anchor="ctr"/>
              <a:lstStyle/>
              <a:p>
                <a:endParaRPr lang="en-GB"/>
              </a:p>
            </p:txBody>
          </p:sp>
          <p:sp>
            <p:nvSpPr>
              <p:cNvPr id="37698" name="Line 663"/>
              <p:cNvSpPr>
                <a:spLocks noChangeShapeType="1"/>
              </p:cNvSpPr>
              <p:nvPr/>
            </p:nvSpPr>
            <p:spPr bwMode="auto">
              <a:xfrm flipH="1">
                <a:off x="1596" y="1470"/>
                <a:ext cx="25" cy="0"/>
              </a:xfrm>
              <a:prstGeom prst="line">
                <a:avLst/>
              </a:prstGeom>
              <a:noFill/>
              <a:ln w="12700">
                <a:noFill/>
                <a:round/>
                <a:headEnd/>
                <a:tailEnd/>
              </a:ln>
            </p:spPr>
            <p:txBody>
              <a:bodyPr wrap="none" anchor="ctr"/>
              <a:lstStyle/>
              <a:p>
                <a:endParaRPr lang="en-GB"/>
              </a:p>
            </p:txBody>
          </p:sp>
          <p:sp>
            <p:nvSpPr>
              <p:cNvPr id="37699" name="Freeform 664"/>
              <p:cNvSpPr>
                <a:spLocks/>
              </p:cNvSpPr>
              <p:nvPr/>
            </p:nvSpPr>
            <p:spPr bwMode="auto">
              <a:xfrm>
                <a:off x="1585" y="1401"/>
                <a:ext cx="24" cy="70"/>
              </a:xfrm>
              <a:custGeom>
                <a:avLst/>
                <a:gdLst>
                  <a:gd name="T0" fmla="*/ 23 w 24"/>
                  <a:gd name="T1" fmla="*/ 69 h 70"/>
                  <a:gd name="T2" fmla="*/ 21 w 24"/>
                  <a:gd name="T3" fmla="*/ 61 h 70"/>
                  <a:gd name="T4" fmla="*/ 18 w 24"/>
                  <a:gd name="T5" fmla="*/ 53 h 70"/>
                  <a:gd name="T6" fmla="*/ 15 w 24"/>
                  <a:gd name="T7" fmla="*/ 43 h 70"/>
                  <a:gd name="T8" fmla="*/ 11 w 24"/>
                  <a:gd name="T9" fmla="*/ 34 h 70"/>
                  <a:gd name="T10" fmla="*/ 8 w 24"/>
                  <a:gd name="T11" fmla="*/ 24 h 70"/>
                  <a:gd name="T12" fmla="*/ 5 w 24"/>
                  <a:gd name="T13" fmla="*/ 16 h 70"/>
                  <a:gd name="T14" fmla="*/ 2 w 24"/>
                  <a:gd name="T15" fmla="*/ 7 h 70"/>
                  <a:gd name="T16" fmla="*/ 0 w 24"/>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70"/>
                  <a:gd name="T29" fmla="*/ 24 w 24"/>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70">
                    <a:moveTo>
                      <a:pt x="23" y="69"/>
                    </a:moveTo>
                    <a:lnTo>
                      <a:pt x="21" y="61"/>
                    </a:lnTo>
                    <a:lnTo>
                      <a:pt x="18" y="53"/>
                    </a:lnTo>
                    <a:lnTo>
                      <a:pt x="15" y="43"/>
                    </a:lnTo>
                    <a:lnTo>
                      <a:pt x="11" y="34"/>
                    </a:lnTo>
                    <a:lnTo>
                      <a:pt x="8" y="24"/>
                    </a:lnTo>
                    <a:lnTo>
                      <a:pt x="5" y="16"/>
                    </a:lnTo>
                    <a:lnTo>
                      <a:pt x="2" y="7"/>
                    </a:lnTo>
                    <a:lnTo>
                      <a:pt x="0" y="0"/>
                    </a:lnTo>
                  </a:path>
                </a:pathLst>
              </a:custGeom>
              <a:noFill/>
              <a:ln w="25400" cap="rnd">
                <a:solidFill>
                  <a:srgbClr val="B3E2EE"/>
                </a:solidFill>
                <a:round/>
                <a:headEnd/>
                <a:tailEnd/>
              </a:ln>
            </p:spPr>
            <p:txBody>
              <a:bodyPr/>
              <a:lstStyle/>
              <a:p>
                <a:endParaRPr lang="en-US"/>
              </a:p>
            </p:txBody>
          </p:sp>
          <p:sp>
            <p:nvSpPr>
              <p:cNvPr id="37700" name="Line 665"/>
              <p:cNvSpPr>
                <a:spLocks noChangeShapeType="1"/>
              </p:cNvSpPr>
              <p:nvPr/>
            </p:nvSpPr>
            <p:spPr bwMode="auto">
              <a:xfrm>
                <a:off x="1596" y="1470"/>
                <a:ext cx="25" cy="0"/>
              </a:xfrm>
              <a:prstGeom prst="line">
                <a:avLst/>
              </a:prstGeom>
              <a:noFill/>
              <a:ln w="12700">
                <a:noFill/>
                <a:round/>
                <a:headEnd/>
                <a:tailEnd/>
              </a:ln>
            </p:spPr>
            <p:txBody>
              <a:bodyPr wrap="none" anchor="ctr"/>
              <a:lstStyle/>
              <a:p>
                <a:endParaRPr lang="en-GB"/>
              </a:p>
            </p:txBody>
          </p:sp>
          <p:sp>
            <p:nvSpPr>
              <p:cNvPr id="37701" name="Line 666"/>
              <p:cNvSpPr>
                <a:spLocks noChangeShapeType="1"/>
              </p:cNvSpPr>
              <p:nvPr/>
            </p:nvSpPr>
            <p:spPr bwMode="auto">
              <a:xfrm flipH="1">
                <a:off x="1573" y="1401"/>
                <a:ext cx="25" cy="0"/>
              </a:xfrm>
              <a:prstGeom prst="line">
                <a:avLst/>
              </a:prstGeom>
              <a:noFill/>
              <a:ln w="12700">
                <a:noFill/>
                <a:round/>
                <a:headEnd/>
                <a:tailEnd/>
              </a:ln>
            </p:spPr>
            <p:txBody>
              <a:bodyPr wrap="none" anchor="ctr"/>
              <a:lstStyle/>
              <a:p>
                <a:endParaRPr lang="en-GB"/>
              </a:p>
            </p:txBody>
          </p:sp>
          <p:sp>
            <p:nvSpPr>
              <p:cNvPr id="37702" name="Freeform 667"/>
              <p:cNvSpPr>
                <a:spLocks/>
              </p:cNvSpPr>
              <p:nvPr/>
            </p:nvSpPr>
            <p:spPr bwMode="auto">
              <a:xfrm>
                <a:off x="1458" y="1488"/>
                <a:ext cx="327" cy="66"/>
              </a:xfrm>
              <a:custGeom>
                <a:avLst/>
                <a:gdLst>
                  <a:gd name="T0" fmla="*/ 160 w 327"/>
                  <a:gd name="T1" fmla="*/ 0 h 66"/>
                  <a:gd name="T2" fmla="*/ 193 w 327"/>
                  <a:gd name="T3" fmla="*/ 1 h 66"/>
                  <a:gd name="T4" fmla="*/ 224 w 327"/>
                  <a:gd name="T5" fmla="*/ 2 h 66"/>
                  <a:gd name="T6" fmla="*/ 252 w 327"/>
                  <a:gd name="T7" fmla="*/ 5 h 66"/>
                  <a:gd name="T8" fmla="*/ 276 w 327"/>
                  <a:gd name="T9" fmla="*/ 8 h 66"/>
                  <a:gd name="T10" fmla="*/ 296 w 327"/>
                  <a:gd name="T11" fmla="*/ 13 h 66"/>
                  <a:gd name="T12" fmla="*/ 311 w 327"/>
                  <a:gd name="T13" fmla="*/ 19 h 66"/>
                  <a:gd name="T14" fmla="*/ 322 w 327"/>
                  <a:gd name="T15" fmla="*/ 24 h 66"/>
                  <a:gd name="T16" fmla="*/ 326 w 327"/>
                  <a:gd name="T17" fmla="*/ 31 h 66"/>
                  <a:gd name="T18" fmla="*/ 323 w 327"/>
                  <a:gd name="T19" fmla="*/ 37 h 66"/>
                  <a:gd name="T20" fmla="*/ 313 w 327"/>
                  <a:gd name="T21" fmla="*/ 44 h 66"/>
                  <a:gd name="T22" fmla="*/ 299 w 327"/>
                  <a:gd name="T23" fmla="*/ 50 h 66"/>
                  <a:gd name="T24" fmla="*/ 279 w 327"/>
                  <a:gd name="T25" fmla="*/ 55 h 66"/>
                  <a:gd name="T26" fmla="*/ 255 w 327"/>
                  <a:gd name="T27" fmla="*/ 58 h 66"/>
                  <a:gd name="T28" fmla="*/ 228 w 327"/>
                  <a:gd name="T29" fmla="*/ 62 h 66"/>
                  <a:gd name="T30" fmla="*/ 197 w 327"/>
                  <a:gd name="T31" fmla="*/ 64 h 66"/>
                  <a:gd name="T32" fmla="*/ 164 w 327"/>
                  <a:gd name="T33" fmla="*/ 65 h 66"/>
                  <a:gd name="T34" fmla="*/ 132 w 327"/>
                  <a:gd name="T35" fmla="*/ 64 h 66"/>
                  <a:gd name="T36" fmla="*/ 101 w 327"/>
                  <a:gd name="T37" fmla="*/ 63 h 66"/>
                  <a:gd name="T38" fmla="*/ 73 w 327"/>
                  <a:gd name="T39" fmla="*/ 60 h 66"/>
                  <a:gd name="T40" fmla="*/ 49 w 327"/>
                  <a:gd name="T41" fmla="*/ 56 h 66"/>
                  <a:gd name="T42" fmla="*/ 28 w 327"/>
                  <a:gd name="T43" fmla="*/ 52 h 66"/>
                  <a:gd name="T44" fmla="*/ 13 w 327"/>
                  <a:gd name="T45" fmla="*/ 46 h 66"/>
                  <a:gd name="T46" fmla="*/ 3 w 327"/>
                  <a:gd name="T47" fmla="*/ 40 h 66"/>
                  <a:gd name="T48" fmla="*/ 0 w 327"/>
                  <a:gd name="T49" fmla="*/ 34 h 66"/>
                  <a:gd name="T50" fmla="*/ 3 w 327"/>
                  <a:gd name="T51" fmla="*/ 28 h 66"/>
                  <a:gd name="T52" fmla="*/ 12 w 327"/>
                  <a:gd name="T53" fmla="*/ 21 h 66"/>
                  <a:gd name="T54" fmla="*/ 27 w 327"/>
                  <a:gd name="T55" fmla="*/ 15 h 66"/>
                  <a:gd name="T56" fmla="*/ 46 w 327"/>
                  <a:gd name="T57" fmla="*/ 10 h 66"/>
                  <a:gd name="T58" fmla="*/ 70 w 327"/>
                  <a:gd name="T59" fmla="*/ 6 h 66"/>
                  <a:gd name="T60" fmla="*/ 98 w 327"/>
                  <a:gd name="T61" fmla="*/ 3 h 66"/>
                  <a:gd name="T62" fmla="*/ 127 w 327"/>
                  <a:gd name="T63" fmla="*/ 1 h 66"/>
                  <a:gd name="T64" fmla="*/ 160 w 327"/>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7"/>
                  <a:gd name="T100" fmla="*/ 0 h 66"/>
                  <a:gd name="T101" fmla="*/ 327 w 327"/>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7" h="66">
                    <a:moveTo>
                      <a:pt x="160" y="0"/>
                    </a:moveTo>
                    <a:lnTo>
                      <a:pt x="193" y="1"/>
                    </a:lnTo>
                    <a:lnTo>
                      <a:pt x="224" y="2"/>
                    </a:lnTo>
                    <a:lnTo>
                      <a:pt x="252" y="5"/>
                    </a:lnTo>
                    <a:lnTo>
                      <a:pt x="276" y="8"/>
                    </a:lnTo>
                    <a:lnTo>
                      <a:pt x="296" y="13"/>
                    </a:lnTo>
                    <a:lnTo>
                      <a:pt x="311" y="19"/>
                    </a:lnTo>
                    <a:lnTo>
                      <a:pt x="322" y="24"/>
                    </a:lnTo>
                    <a:lnTo>
                      <a:pt x="326" y="31"/>
                    </a:lnTo>
                    <a:lnTo>
                      <a:pt x="323" y="37"/>
                    </a:lnTo>
                    <a:lnTo>
                      <a:pt x="313" y="44"/>
                    </a:lnTo>
                    <a:lnTo>
                      <a:pt x="299" y="50"/>
                    </a:lnTo>
                    <a:lnTo>
                      <a:pt x="279" y="55"/>
                    </a:lnTo>
                    <a:lnTo>
                      <a:pt x="255" y="58"/>
                    </a:lnTo>
                    <a:lnTo>
                      <a:pt x="228" y="62"/>
                    </a:lnTo>
                    <a:lnTo>
                      <a:pt x="197" y="64"/>
                    </a:lnTo>
                    <a:lnTo>
                      <a:pt x="164" y="65"/>
                    </a:lnTo>
                    <a:lnTo>
                      <a:pt x="132" y="64"/>
                    </a:lnTo>
                    <a:lnTo>
                      <a:pt x="101" y="63"/>
                    </a:lnTo>
                    <a:lnTo>
                      <a:pt x="73" y="60"/>
                    </a:lnTo>
                    <a:lnTo>
                      <a:pt x="49" y="56"/>
                    </a:lnTo>
                    <a:lnTo>
                      <a:pt x="28" y="52"/>
                    </a:lnTo>
                    <a:lnTo>
                      <a:pt x="13" y="46"/>
                    </a:lnTo>
                    <a:lnTo>
                      <a:pt x="3" y="40"/>
                    </a:lnTo>
                    <a:lnTo>
                      <a:pt x="0" y="34"/>
                    </a:lnTo>
                    <a:lnTo>
                      <a:pt x="3" y="28"/>
                    </a:lnTo>
                    <a:lnTo>
                      <a:pt x="12" y="21"/>
                    </a:lnTo>
                    <a:lnTo>
                      <a:pt x="27" y="15"/>
                    </a:lnTo>
                    <a:lnTo>
                      <a:pt x="46" y="10"/>
                    </a:lnTo>
                    <a:lnTo>
                      <a:pt x="70" y="6"/>
                    </a:lnTo>
                    <a:lnTo>
                      <a:pt x="98" y="3"/>
                    </a:lnTo>
                    <a:lnTo>
                      <a:pt x="127" y="1"/>
                    </a:lnTo>
                    <a:lnTo>
                      <a:pt x="160" y="0"/>
                    </a:lnTo>
                  </a:path>
                </a:pathLst>
              </a:custGeom>
              <a:solidFill>
                <a:srgbClr val="CCECF4"/>
              </a:solidFill>
              <a:ln w="12700" cap="rnd">
                <a:noFill/>
                <a:round/>
                <a:headEnd/>
                <a:tailEnd/>
              </a:ln>
            </p:spPr>
            <p:txBody>
              <a:bodyPr/>
              <a:lstStyle/>
              <a:p>
                <a:endParaRPr lang="en-US"/>
              </a:p>
            </p:txBody>
          </p:sp>
          <p:sp>
            <p:nvSpPr>
              <p:cNvPr id="37703" name="Freeform 668"/>
              <p:cNvSpPr>
                <a:spLocks/>
              </p:cNvSpPr>
              <p:nvPr/>
            </p:nvSpPr>
            <p:spPr bwMode="auto">
              <a:xfrm>
                <a:off x="1414" y="1452"/>
                <a:ext cx="20" cy="57"/>
              </a:xfrm>
              <a:custGeom>
                <a:avLst/>
                <a:gdLst>
                  <a:gd name="T0" fmla="*/ 0 w 20"/>
                  <a:gd name="T1" fmla="*/ 56 h 57"/>
                  <a:gd name="T2" fmla="*/ 2 w 20"/>
                  <a:gd name="T3" fmla="*/ 54 h 57"/>
                  <a:gd name="T4" fmla="*/ 6 w 20"/>
                  <a:gd name="T5" fmla="*/ 49 h 57"/>
                  <a:gd name="T6" fmla="*/ 11 w 20"/>
                  <a:gd name="T7" fmla="*/ 42 h 57"/>
                  <a:gd name="T8" fmla="*/ 16 w 20"/>
                  <a:gd name="T9" fmla="*/ 34 h 57"/>
                  <a:gd name="T10" fmla="*/ 19 w 20"/>
                  <a:gd name="T11" fmla="*/ 25 h 57"/>
                  <a:gd name="T12" fmla="*/ 19 w 20"/>
                  <a:gd name="T13" fmla="*/ 15 h 57"/>
                  <a:gd name="T14" fmla="*/ 14 w 20"/>
                  <a:gd name="T15" fmla="*/ 7 h 57"/>
                  <a:gd name="T16" fmla="*/ 3 w 20"/>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7"/>
                  <a:gd name="T29" fmla="*/ 20 w 20"/>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7">
                    <a:moveTo>
                      <a:pt x="0" y="56"/>
                    </a:moveTo>
                    <a:lnTo>
                      <a:pt x="2" y="54"/>
                    </a:lnTo>
                    <a:lnTo>
                      <a:pt x="6" y="49"/>
                    </a:lnTo>
                    <a:lnTo>
                      <a:pt x="11" y="42"/>
                    </a:lnTo>
                    <a:lnTo>
                      <a:pt x="16" y="34"/>
                    </a:lnTo>
                    <a:lnTo>
                      <a:pt x="19" y="25"/>
                    </a:lnTo>
                    <a:lnTo>
                      <a:pt x="19" y="15"/>
                    </a:lnTo>
                    <a:lnTo>
                      <a:pt x="14" y="7"/>
                    </a:lnTo>
                    <a:lnTo>
                      <a:pt x="3" y="0"/>
                    </a:lnTo>
                  </a:path>
                </a:pathLst>
              </a:custGeom>
              <a:noFill/>
              <a:ln w="25400" cap="rnd">
                <a:solidFill>
                  <a:srgbClr val="B3E2EE"/>
                </a:solidFill>
                <a:round/>
                <a:headEnd/>
                <a:tailEnd/>
              </a:ln>
            </p:spPr>
            <p:txBody>
              <a:bodyPr/>
              <a:lstStyle/>
              <a:p>
                <a:endParaRPr lang="en-US"/>
              </a:p>
            </p:txBody>
          </p:sp>
          <p:sp>
            <p:nvSpPr>
              <p:cNvPr id="37704" name="Line 669"/>
              <p:cNvSpPr>
                <a:spLocks noChangeShapeType="1"/>
              </p:cNvSpPr>
              <p:nvPr/>
            </p:nvSpPr>
            <p:spPr bwMode="auto">
              <a:xfrm>
                <a:off x="1406" y="1506"/>
                <a:ext cx="22" cy="2"/>
              </a:xfrm>
              <a:prstGeom prst="line">
                <a:avLst/>
              </a:prstGeom>
              <a:noFill/>
              <a:ln w="12700">
                <a:noFill/>
                <a:round/>
                <a:headEnd/>
                <a:tailEnd/>
              </a:ln>
            </p:spPr>
            <p:txBody>
              <a:bodyPr wrap="none" anchor="ctr"/>
              <a:lstStyle/>
              <a:p>
                <a:endParaRPr lang="en-GB"/>
              </a:p>
            </p:txBody>
          </p:sp>
          <p:sp>
            <p:nvSpPr>
              <p:cNvPr id="37705" name="Line 670"/>
              <p:cNvSpPr>
                <a:spLocks noChangeShapeType="1"/>
              </p:cNvSpPr>
              <p:nvPr/>
            </p:nvSpPr>
            <p:spPr bwMode="auto">
              <a:xfrm flipH="1">
                <a:off x="1409" y="1449"/>
                <a:ext cx="21" cy="5"/>
              </a:xfrm>
              <a:prstGeom prst="line">
                <a:avLst/>
              </a:prstGeom>
              <a:noFill/>
              <a:ln w="12700">
                <a:noFill/>
                <a:round/>
                <a:headEnd/>
                <a:tailEnd/>
              </a:ln>
            </p:spPr>
            <p:txBody>
              <a:bodyPr wrap="none" anchor="ctr"/>
              <a:lstStyle/>
              <a:p>
                <a:endParaRPr lang="en-GB"/>
              </a:p>
            </p:txBody>
          </p:sp>
          <p:sp>
            <p:nvSpPr>
              <p:cNvPr id="37706" name="Freeform 671"/>
              <p:cNvSpPr>
                <a:spLocks/>
              </p:cNvSpPr>
              <p:nvPr/>
            </p:nvSpPr>
            <p:spPr bwMode="auto">
              <a:xfrm>
                <a:off x="1360" y="1400"/>
                <a:ext cx="57" cy="53"/>
              </a:xfrm>
              <a:custGeom>
                <a:avLst/>
                <a:gdLst>
                  <a:gd name="T0" fmla="*/ 56 w 57"/>
                  <a:gd name="T1" fmla="*/ 52 h 53"/>
                  <a:gd name="T2" fmla="*/ 43 w 57"/>
                  <a:gd name="T3" fmla="*/ 45 h 53"/>
                  <a:gd name="T4" fmla="*/ 33 w 57"/>
                  <a:gd name="T5" fmla="*/ 37 h 53"/>
                  <a:gd name="T6" fmla="*/ 23 w 57"/>
                  <a:gd name="T7" fmla="*/ 29 h 53"/>
                  <a:gd name="T8" fmla="*/ 16 w 57"/>
                  <a:gd name="T9" fmla="*/ 20 h 53"/>
                  <a:gd name="T10" fmla="*/ 9 w 57"/>
                  <a:gd name="T11" fmla="*/ 12 h 53"/>
                  <a:gd name="T12" fmla="*/ 4 w 57"/>
                  <a:gd name="T13" fmla="*/ 6 h 53"/>
                  <a:gd name="T14" fmla="*/ 1 w 57"/>
                  <a:gd name="T15" fmla="*/ 2 h 53"/>
                  <a:gd name="T16" fmla="*/ 0 w 5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3"/>
                  <a:gd name="T29" fmla="*/ 57 w 5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3">
                    <a:moveTo>
                      <a:pt x="56" y="52"/>
                    </a:moveTo>
                    <a:lnTo>
                      <a:pt x="43" y="45"/>
                    </a:lnTo>
                    <a:lnTo>
                      <a:pt x="33" y="37"/>
                    </a:lnTo>
                    <a:lnTo>
                      <a:pt x="23" y="29"/>
                    </a:lnTo>
                    <a:lnTo>
                      <a:pt x="16" y="20"/>
                    </a:lnTo>
                    <a:lnTo>
                      <a:pt x="9" y="12"/>
                    </a:lnTo>
                    <a:lnTo>
                      <a:pt x="4" y="6"/>
                    </a:lnTo>
                    <a:lnTo>
                      <a:pt x="1" y="2"/>
                    </a:lnTo>
                    <a:lnTo>
                      <a:pt x="0" y="0"/>
                    </a:lnTo>
                  </a:path>
                </a:pathLst>
              </a:custGeom>
              <a:noFill/>
              <a:ln w="25400" cap="rnd">
                <a:solidFill>
                  <a:srgbClr val="B3E2EE"/>
                </a:solidFill>
                <a:round/>
                <a:headEnd/>
                <a:tailEnd/>
              </a:ln>
            </p:spPr>
            <p:txBody>
              <a:bodyPr/>
              <a:lstStyle/>
              <a:p>
                <a:endParaRPr lang="en-US"/>
              </a:p>
            </p:txBody>
          </p:sp>
          <p:sp>
            <p:nvSpPr>
              <p:cNvPr id="37707" name="Line 672"/>
              <p:cNvSpPr>
                <a:spLocks noChangeShapeType="1"/>
              </p:cNvSpPr>
              <p:nvPr/>
            </p:nvSpPr>
            <p:spPr bwMode="auto">
              <a:xfrm flipV="1">
                <a:off x="1409" y="1448"/>
                <a:ext cx="19" cy="6"/>
              </a:xfrm>
              <a:prstGeom prst="line">
                <a:avLst/>
              </a:prstGeom>
              <a:noFill/>
              <a:ln w="12700">
                <a:noFill/>
                <a:round/>
                <a:headEnd/>
                <a:tailEnd/>
              </a:ln>
            </p:spPr>
            <p:txBody>
              <a:bodyPr wrap="none" anchor="ctr"/>
              <a:lstStyle/>
              <a:p>
                <a:endParaRPr lang="en-GB"/>
              </a:p>
            </p:txBody>
          </p:sp>
          <p:sp>
            <p:nvSpPr>
              <p:cNvPr id="37708" name="Line 673"/>
              <p:cNvSpPr>
                <a:spLocks noChangeShapeType="1"/>
              </p:cNvSpPr>
              <p:nvPr/>
            </p:nvSpPr>
            <p:spPr bwMode="auto">
              <a:xfrm flipH="1">
                <a:off x="1348" y="1399"/>
                <a:ext cx="24" cy="2"/>
              </a:xfrm>
              <a:prstGeom prst="line">
                <a:avLst/>
              </a:prstGeom>
              <a:noFill/>
              <a:ln w="12700">
                <a:noFill/>
                <a:round/>
                <a:headEnd/>
                <a:tailEnd/>
              </a:ln>
            </p:spPr>
            <p:txBody>
              <a:bodyPr wrap="none" anchor="ctr"/>
              <a:lstStyle/>
              <a:p>
                <a:endParaRPr lang="en-GB"/>
              </a:p>
            </p:txBody>
          </p:sp>
          <p:sp>
            <p:nvSpPr>
              <p:cNvPr id="37709" name="Freeform 674"/>
              <p:cNvSpPr>
                <a:spLocks/>
              </p:cNvSpPr>
              <p:nvPr/>
            </p:nvSpPr>
            <p:spPr bwMode="auto">
              <a:xfrm>
                <a:off x="1476" y="1472"/>
                <a:ext cx="25" cy="32"/>
              </a:xfrm>
              <a:custGeom>
                <a:avLst/>
                <a:gdLst>
                  <a:gd name="T0" fmla="*/ 24 w 25"/>
                  <a:gd name="T1" fmla="*/ 31 h 32"/>
                  <a:gd name="T2" fmla="*/ 23 w 25"/>
                  <a:gd name="T3" fmla="*/ 29 h 32"/>
                  <a:gd name="T4" fmla="*/ 20 w 25"/>
                  <a:gd name="T5" fmla="*/ 26 h 32"/>
                  <a:gd name="T6" fmla="*/ 17 w 25"/>
                  <a:gd name="T7" fmla="*/ 23 h 32"/>
                  <a:gd name="T8" fmla="*/ 12 w 25"/>
                  <a:gd name="T9" fmla="*/ 21 h 32"/>
                  <a:gd name="T10" fmla="*/ 9 w 25"/>
                  <a:gd name="T11" fmla="*/ 17 h 32"/>
                  <a:gd name="T12" fmla="*/ 5 w 25"/>
                  <a:gd name="T13" fmla="*/ 13 h 32"/>
                  <a:gd name="T14" fmla="*/ 2 w 25"/>
                  <a:gd name="T15" fmla="*/ 7 h 32"/>
                  <a:gd name="T16" fmla="*/ 0 w 2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2"/>
                  <a:gd name="T29" fmla="*/ 25 w 2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2">
                    <a:moveTo>
                      <a:pt x="24" y="31"/>
                    </a:moveTo>
                    <a:lnTo>
                      <a:pt x="23" y="29"/>
                    </a:lnTo>
                    <a:lnTo>
                      <a:pt x="20" y="26"/>
                    </a:lnTo>
                    <a:lnTo>
                      <a:pt x="17" y="23"/>
                    </a:lnTo>
                    <a:lnTo>
                      <a:pt x="12" y="21"/>
                    </a:lnTo>
                    <a:lnTo>
                      <a:pt x="9" y="17"/>
                    </a:lnTo>
                    <a:lnTo>
                      <a:pt x="5" y="13"/>
                    </a:lnTo>
                    <a:lnTo>
                      <a:pt x="2" y="7"/>
                    </a:lnTo>
                    <a:lnTo>
                      <a:pt x="0" y="0"/>
                    </a:lnTo>
                  </a:path>
                </a:pathLst>
              </a:custGeom>
              <a:noFill/>
              <a:ln w="25400" cap="rnd">
                <a:solidFill>
                  <a:srgbClr val="B3E2EE"/>
                </a:solidFill>
                <a:round/>
                <a:headEnd/>
                <a:tailEnd/>
              </a:ln>
            </p:spPr>
            <p:txBody>
              <a:bodyPr/>
              <a:lstStyle/>
              <a:p>
                <a:endParaRPr lang="en-US"/>
              </a:p>
            </p:txBody>
          </p:sp>
          <p:sp>
            <p:nvSpPr>
              <p:cNvPr id="37710" name="Line 675"/>
              <p:cNvSpPr>
                <a:spLocks noChangeShapeType="1"/>
              </p:cNvSpPr>
              <p:nvPr/>
            </p:nvSpPr>
            <p:spPr bwMode="auto">
              <a:xfrm flipV="1">
                <a:off x="1488" y="1501"/>
                <a:ext cx="24" cy="3"/>
              </a:xfrm>
              <a:prstGeom prst="line">
                <a:avLst/>
              </a:prstGeom>
              <a:noFill/>
              <a:ln w="12700">
                <a:noFill/>
                <a:round/>
                <a:headEnd/>
                <a:tailEnd/>
              </a:ln>
            </p:spPr>
            <p:txBody>
              <a:bodyPr wrap="none" anchor="ctr"/>
              <a:lstStyle/>
              <a:p>
                <a:endParaRPr lang="en-GB"/>
              </a:p>
            </p:txBody>
          </p:sp>
          <p:sp>
            <p:nvSpPr>
              <p:cNvPr id="37711" name="Line 676"/>
              <p:cNvSpPr>
                <a:spLocks noChangeShapeType="1"/>
              </p:cNvSpPr>
              <p:nvPr/>
            </p:nvSpPr>
            <p:spPr bwMode="auto">
              <a:xfrm flipH="1">
                <a:off x="1465" y="1470"/>
                <a:ext cx="23" cy="3"/>
              </a:xfrm>
              <a:prstGeom prst="line">
                <a:avLst/>
              </a:prstGeom>
              <a:noFill/>
              <a:ln w="12700">
                <a:noFill/>
                <a:round/>
                <a:headEnd/>
                <a:tailEnd/>
              </a:ln>
            </p:spPr>
            <p:txBody>
              <a:bodyPr wrap="none" anchor="ctr"/>
              <a:lstStyle/>
              <a:p>
                <a:endParaRPr lang="en-GB"/>
              </a:p>
            </p:txBody>
          </p:sp>
          <p:sp>
            <p:nvSpPr>
              <p:cNvPr id="37712" name="Freeform 677"/>
              <p:cNvSpPr>
                <a:spLocks/>
              </p:cNvSpPr>
              <p:nvPr/>
            </p:nvSpPr>
            <p:spPr bwMode="auto">
              <a:xfrm>
                <a:off x="1454" y="1404"/>
                <a:ext cx="23" cy="69"/>
              </a:xfrm>
              <a:custGeom>
                <a:avLst/>
                <a:gdLst>
                  <a:gd name="T0" fmla="*/ 22 w 23"/>
                  <a:gd name="T1" fmla="*/ 68 h 69"/>
                  <a:gd name="T2" fmla="*/ 21 w 23"/>
                  <a:gd name="T3" fmla="*/ 61 h 69"/>
                  <a:gd name="T4" fmla="*/ 18 w 23"/>
                  <a:gd name="T5" fmla="*/ 51 h 69"/>
                  <a:gd name="T6" fmla="*/ 13 w 23"/>
                  <a:gd name="T7" fmla="*/ 42 h 69"/>
                  <a:gd name="T8" fmla="*/ 10 w 23"/>
                  <a:gd name="T9" fmla="*/ 33 h 69"/>
                  <a:gd name="T10" fmla="*/ 7 w 23"/>
                  <a:gd name="T11" fmla="*/ 24 h 69"/>
                  <a:gd name="T12" fmla="*/ 4 w 23"/>
                  <a:gd name="T13" fmla="*/ 15 h 69"/>
                  <a:gd name="T14" fmla="*/ 1 w 23"/>
                  <a:gd name="T15" fmla="*/ 7 h 69"/>
                  <a:gd name="T16" fmla="*/ 0 w 23"/>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69"/>
                  <a:gd name="T29" fmla="*/ 23 w 23"/>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69">
                    <a:moveTo>
                      <a:pt x="22" y="68"/>
                    </a:moveTo>
                    <a:lnTo>
                      <a:pt x="21" y="61"/>
                    </a:lnTo>
                    <a:lnTo>
                      <a:pt x="18" y="51"/>
                    </a:lnTo>
                    <a:lnTo>
                      <a:pt x="13" y="42"/>
                    </a:lnTo>
                    <a:lnTo>
                      <a:pt x="10" y="33"/>
                    </a:lnTo>
                    <a:lnTo>
                      <a:pt x="7" y="24"/>
                    </a:lnTo>
                    <a:lnTo>
                      <a:pt x="4" y="15"/>
                    </a:lnTo>
                    <a:lnTo>
                      <a:pt x="1" y="7"/>
                    </a:lnTo>
                    <a:lnTo>
                      <a:pt x="0" y="0"/>
                    </a:lnTo>
                  </a:path>
                </a:pathLst>
              </a:custGeom>
              <a:noFill/>
              <a:ln w="25400" cap="rnd">
                <a:solidFill>
                  <a:srgbClr val="B3E2EE"/>
                </a:solidFill>
                <a:round/>
                <a:headEnd/>
                <a:tailEnd/>
              </a:ln>
            </p:spPr>
            <p:txBody>
              <a:bodyPr/>
              <a:lstStyle/>
              <a:p>
                <a:endParaRPr lang="en-US"/>
              </a:p>
            </p:txBody>
          </p:sp>
          <p:sp>
            <p:nvSpPr>
              <p:cNvPr id="37713" name="Line 678"/>
              <p:cNvSpPr>
                <a:spLocks noChangeShapeType="1"/>
              </p:cNvSpPr>
              <p:nvPr/>
            </p:nvSpPr>
            <p:spPr bwMode="auto">
              <a:xfrm flipV="1">
                <a:off x="1465" y="1470"/>
                <a:ext cx="23" cy="3"/>
              </a:xfrm>
              <a:prstGeom prst="line">
                <a:avLst/>
              </a:prstGeom>
              <a:noFill/>
              <a:ln w="12700">
                <a:noFill/>
                <a:round/>
                <a:headEnd/>
                <a:tailEnd/>
              </a:ln>
            </p:spPr>
            <p:txBody>
              <a:bodyPr wrap="none" anchor="ctr"/>
              <a:lstStyle/>
              <a:p>
                <a:endParaRPr lang="en-GB"/>
              </a:p>
            </p:txBody>
          </p:sp>
          <p:sp>
            <p:nvSpPr>
              <p:cNvPr id="37714" name="Line 679"/>
              <p:cNvSpPr>
                <a:spLocks noChangeShapeType="1"/>
              </p:cNvSpPr>
              <p:nvPr/>
            </p:nvSpPr>
            <p:spPr bwMode="auto">
              <a:xfrm flipH="1">
                <a:off x="1439" y="1404"/>
                <a:ext cx="26" cy="1"/>
              </a:xfrm>
              <a:prstGeom prst="line">
                <a:avLst/>
              </a:prstGeom>
              <a:noFill/>
              <a:ln w="12700">
                <a:noFill/>
                <a:round/>
                <a:headEnd/>
                <a:tailEnd/>
              </a:ln>
            </p:spPr>
            <p:txBody>
              <a:bodyPr wrap="none" anchor="ctr"/>
              <a:lstStyle/>
              <a:p>
                <a:endParaRPr lang="en-GB"/>
              </a:p>
            </p:txBody>
          </p:sp>
          <p:sp>
            <p:nvSpPr>
              <p:cNvPr id="37715" name="Freeform 680"/>
              <p:cNvSpPr>
                <a:spLocks/>
              </p:cNvSpPr>
              <p:nvPr/>
            </p:nvSpPr>
            <p:spPr bwMode="auto">
              <a:xfrm>
                <a:off x="1328" y="1492"/>
                <a:ext cx="321" cy="65"/>
              </a:xfrm>
              <a:custGeom>
                <a:avLst/>
                <a:gdLst>
                  <a:gd name="T0" fmla="*/ 159 w 321"/>
                  <a:gd name="T1" fmla="*/ 0 h 65"/>
                  <a:gd name="T2" fmla="*/ 191 w 321"/>
                  <a:gd name="T3" fmla="*/ 1 h 65"/>
                  <a:gd name="T4" fmla="*/ 221 w 321"/>
                  <a:gd name="T5" fmla="*/ 2 h 65"/>
                  <a:gd name="T6" fmla="*/ 249 w 321"/>
                  <a:gd name="T7" fmla="*/ 5 h 65"/>
                  <a:gd name="T8" fmla="*/ 272 w 321"/>
                  <a:gd name="T9" fmla="*/ 8 h 65"/>
                  <a:gd name="T10" fmla="*/ 292 w 321"/>
                  <a:gd name="T11" fmla="*/ 13 h 65"/>
                  <a:gd name="T12" fmla="*/ 307 w 321"/>
                  <a:gd name="T13" fmla="*/ 18 h 65"/>
                  <a:gd name="T14" fmla="*/ 317 w 321"/>
                  <a:gd name="T15" fmla="*/ 24 h 65"/>
                  <a:gd name="T16" fmla="*/ 320 w 321"/>
                  <a:gd name="T17" fmla="*/ 30 h 65"/>
                  <a:gd name="T18" fmla="*/ 317 w 321"/>
                  <a:gd name="T19" fmla="*/ 37 h 65"/>
                  <a:gd name="T20" fmla="*/ 308 w 321"/>
                  <a:gd name="T21" fmla="*/ 43 h 65"/>
                  <a:gd name="T22" fmla="*/ 294 w 321"/>
                  <a:gd name="T23" fmla="*/ 49 h 65"/>
                  <a:gd name="T24" fmla="*/ 275 w 321"/>
                  <a:gd name="T25" fmla="*/ 54 h 65"/>
                  <a:gd name="T26" fmla="*/ 252 w 321"/>
                  <a:gd name="T27" fmla="*/ 57 h 65"/>
                  <a:gd name="T28" fmla="*/ 224 w 321"/>
                  <a:gd name="T29" fmla="*/ 61 h 65"/>
                  <a:gd name="T30" fmla="*/ 195 w 321"/>
                  <a:gd name="T31" fmla="*/ 63 h 65"/>
                  <a:gd name="T32" fmla="*/ 163 w 321"/>
                  <a:gd name="T33" fmla="*/ 64 h 65"/>
                  <a:gd name="T34" fmla="*/ 129 w 321"/>
                  <a:gd name="T35" fmla="*/ 63 h 65"/>
                  <a:gd name="T36" fmla="*/ 100 w 321"/>
                  <a:gd name="T37" fmla="*/ 62 h 65"/>
                  <a:gd name="T38" fmla="*/ 73 w 321"/>
                  <a:gd name="T39" fmla="*/ 59 h 65"/>
                  <a:gd name="T40" fmla="*/ 48 w 321"/>
                  <a:gd name="T41" fmla="*/ 55 h 65"/>
                  <a:gd name="T42" fmla="*/ 29 w 321"/>
                  <a:gd name="T43" fmla="*/ 51 h 65"/>
                  <a:gd name="T44" fmla="*/ 13 w 321"/>
                  <a:gd name="T45" fmla="*/ 46 h 65"/>
                  <a:gd name="T46" fmla="*/ 4 w 321"/>
                  <a:gd name="T47" fmla="*/ 40 h 65"/>
                  <a:gd name="T48" fmla="*/ 0 w 321"/>
                  <a:gd name="T49" fmla="*/ 33 h 65"/>
                  <a:gd name="T50" fmla="*/ 3 w 321"/>
                  <a:gd name="T51" fmla="*/ 27 h 65"/>
                  <a:gd name="T52" fmla="*/ 12 w 321"/>
                  <a:gd name="T53" fmla="*/ 21 h 65"/>
                  <a:gd name="T54" fmla="*/ 26 w 321"/>
                  <a:gd name="T55" fmla="*/ 15 h 65"/>
                  <a:gd name="T56" fmla="*/ 45 w 321"/>
                  <a:gd name="T57" fmla="*/ 10 h 65"/>
                  <a:gd name="T58" fmla="*/ 70 w 321"/>
                  <a:gd name="T59" fmla="*/ 7 h 65"/>
                  <a:gd name="T60" fmla="*/ 96 w 321"/>
                  <a:gd name="T61" fmla="*/ 3 h 65"/>
                  <a:gd name="T62" fmla="*/ 127 w 321"/>
                  <a:gd name="T63" fmla="*/ 1 h 65"/>
                  <a:gd name="T64" fmla="*/ 159 w 321"/>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1"/>
                  <a:gd name="T100" fmla="*/ 0 h 65"/>
                  <a:gd name="T101" fmla="*/ 321 w 321"/>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1" h="65">
                    <a:moveTo>
                      <a:pt x="159" y="0"/>
                    </a:moveTo>
                    <a:lnTo>
                      <a:pt x="191" y="1"/>
                    </a:lnTo>
                    <a:lnTo>
                      <a:pt x="221" y="2"/>
                    </a:lnTo>
                    <a:lnTo>
                      <a:pt x="249" y="5"/>
                    </a:lnTo>
                    <a:lnTo>
                      <a:pt x="272" y="8"/>
                    </a:lnTo>
                    <a:lnTo>
                      <a:pt x="292" y="13"/>
                    </a:lnTo>
                    <a:lnTo>
                      <a:pt x="307" y="18"/>
                    </a:lnTo>
                    <a:lnTo>
                      <a:pt x="317" y="24"/>
                    </a:lnTo>
                    <a:lnTo>
                      <a:pt x="320" y="30"/>
                    </a:lnTo>
                    <a:lnTo>
                      <a:pt x="317" y="37"/>
                    </a:lnTo>
                    <a:lnTo>
                      <a:pt x="308" y="43"/>
                    </a:lnTo>
                    <a:lnTo>
                      <a:pt x="294" y="49"/>
                    </a:lnTo>
                    <a:lnTo>
                      <a:pt x="275" y="54"/>
                    </a:lnTo>
                    <a:lnTo>
                      <a:pt x="252" y="57"/>
                    </a:lnTo>
                    <a:lnTo>
                      <a:pt x="224" y="61"/>
                    </a:lnTo>
                    <a:lnTo>
                      <a:pt x="195" y="63"/>
                    </a:lnTo>
                    <a:lnTo>
                      <a:pt x="163" y="64"/>
                    </a:lnTo>
                    <a:lnTo>
                      <a:pt x="129" y="63"/>
                    </a:lnTo>
                    <a:lnTo>
                      <a:pt x="100" y="62"/>
                    </a:lnTo>
                    <a:lnTo>
                      <a:pt x="73" y="59"/>
                    </a:lnTo>
                    <a:lnTo>
                      <a:pt x="48" y="55"/>
                    </a:lnTo>
                    <a:lnTo>
                      <a:pt x="29" y="51"/>
                    </a:lnTo>
                    <a:lnTo>
                      <a:pt x="13" y="46"/>
                    </a:lnTo>
                    <a:lnTo>
                      <a:pt x="4" y="40"/>
                    </a:lnTo>
                    <a:lnTo>
                      <a:pt x="0" y="33"/>
                    </a:lnTo>
                    <a:lnTo>
                      <a:pt x="3" y="27"/>
                    </a:lnTo>
                    <a:lnTo>
                      <a:pt x="12" y="21"/>
                    </a:lnTo>
                    <a:lnTo>
                      <a:pt x="26" y="15"/>
                    </a:lnTo>
                    <a:lnTo>
                      <a:pt x="45" y="10"/>
                    </a:lnTo>
                    <a:lnTo>
                      <a:pt x="70" y="7"/>
                    </a:lnTo>
                    <a:lnTo>
                      <a:pt x="96" y="3"/>
                    </a:lnTo>
                    <a:lnTo>
                      <a:pt x="127" y="1"/>
                    </a:lnTo>
                    <a:lnTo>
                      <a:pt x="159" y="0"/>
                    </a:lnTo>
                  </a:path>
                </a:pathLst>
              </a:custGeom>
              <a:solidFill>
                <a:srgbClr val="CCECF4"/>
              </a:solidFill>
              <a:ln w="12700" cap="rnd">
                <a:noFill/>
                <a:round/>
                <a:headEnd/>
                <a:tailEnd/>
              </a:ln>
            </p:spPr>
            <p:txBody>
              <a:bodyPr/>
              <a:lstStyle/>
              <a:p>
                <a:endParaRPr lang="en-US"/>
              </a:p>
            </p:txBody>
          </p:sp>
          <p:sp>
            <p:nvSpPr>
              <p:cNvPr id="37716" name="Freeform 681"/>
              <p:cNvSpPr>
                <a:spLocks/>
              </p:cNvSpPr>
              <p:nvPr/>
            </p:nvSpPr>
            <p:spPr bwMode="auto">
              <a:xfrm>
                <a:off x="2055" y="1369"/>
                <a:ext cx="24" cy="57"/>
              </a:xfrm>
              <a:custGeom>
                <a:avLst/>
                <a:gdLst>
                  <a:gd name="T0" fmla="*/ 0 w 24"/>
                  <a:gd name="T1" fmla="*/ 0 h 57"/>
                  <a:gd name="T2" fmla="*/ 2 w 24"/>
                  <a:gd name="T3" fmla="*/ 2 h 57"/>
                  <a:gd name="T4" fmla="*/ 6 w 24"/>
                  <a:gd name="T5" fmla="*/ 6 h 57"/>
                  <a:gd name="T6" fmla="*/ 12 w 24"/>
                  <a:gd name="T7" fmla="*/ 13 h 57"/>
                  <a:gd name="T8" fmla="*/ 18 w 24"/>
                  <a:gd name="T9" fmla="*/ 22 h 57"/>
                  <a:gd name="T10" fmla="*/ 21 w 24"/>
                  <a:gd name="T11" fmla="*/ 31 h 57"/>
                  <a:gd name="T12" fmla="*/ 23 w 24"/>
                  <a:gd name="T13" fmla="*/ 41 h 57"/>
                  <a:gd name="T14" fmla="*/ 20 w 24"/>
                  <a:gd name="T15" fmla="*/ 49 h 57"/>
                  <a:gd name="T16" fmla="*/ 11 w 24"/>
                  <a:gd name="T17" fmla="*/ 5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57"/>
                  <a:gd name="T29" fmla="*/ 24 w 2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57">
                    <a:moveTo>
                      <a:pt x="0" y="0"/>
                    </a:moveTo>
                    <a:lnTo>
                      <a:pt x="2" y="2"/>
                    </a:lnTo>
                    <a:lnTo>
                      <a:pt x="6" y="6"/>
                    </a:lnTo>
                    <a:lnTo>
                      <a:pt x="12" y="13"/>
                    </a:lnTo>
                    <a:lnTo>
                      <a:pt x="18" y="22"/>
                    </a:lnTo>
                    <a:lnTo>
                      <a:pt x="21" y="31"/>
                    </a:lnTo>
                    <a:lnTo>
                      <a:pt x="23" y="41"/>
                    </a:lnTo>
                    <a:lnTo>
                      <a:pt x="20" y="49"/>
                    </a:lnTo>
                    <a:lnTo>
                      <a:pt x="11" y="56"/>
                    </a:lnTo>
                  </a:path>
                </a:pathLst>
              </a:custGeom>
              <a:noFill/>
              <a:ln w="25400" cap="rnd">
                <a:solidFill>
                  <a:srgbClr val="B3E2EE"/>
                </a:solidFill>
                <a:round/>
                <a:headEnd/>
                <a:tailEnd/>
              </a:ln>
            </p:spPr>
            <p:txBody>
              <a:bodyPr/>
              <a:lstStyle/>
              <a:p>
                <a:endParaRPr lang="en-US"/>
              </a:p>
            </p:txBody>
          </p:sp>
          <p:sp>
            <p:nvSpPr>
              <p:cNvPr id="37717" name="Line 682"/>
              <p:cNvSpPr>
                <a:spLocks noChangeShapeType="1"/>
              </p:cNvSpPr>
              <p:nvPr/>
            </p:nvSpPr>
            <p:spPr bwMode="auto">
              <a:xfrm flipH="1">
                <a:off x="2044" y="1368"/>
                <a:ext cx="22" cy="2"/>
              </a:xfrm>
              <a:prstGeom prst="line">
                <a:avLst/>
              </a:prstGeom>
              <a:noFill/>
              <a:ln w="12700">
                <a:noFill/>
                <a:round/>
                <a:headEnd/>
                <a:tailEnd/>
              </a:ln>
            </p:spPr>
            <p:txBody>
              <a:bodyPr wrap="none" anchor="ctr"/>
              <a:lstStyle/>
              <a:p>
                <a:endParaRPr lang="en-GB"/>
              </a:p>
            </p:txBody>
          </p:sp>
          <p:sp>
            <p:nvSpPr>
              <p:cNvPr id="37718" name="Line 683"/>
              <p:cNvSpPr>
                <a:spLocks noChangeShapeType="1"/>
              </p:cNvSpPr>
              <p:nvPr/>
            </p:nvSpPr>
            <p:spPr bwMode="auto">
              <a:xfrm>
                <a:off x="2050" y="1423"/>
                <a:ext cx="28" cy="4"/>
              </a:xfrm>
              <a:prstGeom prst="line">
                <a:avLst/>
              </a:prstGeom>
              <a:noFill/>
              <a:ln w="12700">
                <a:noFill/>
                <a:round/>
                <a:headEnd/>
                <a:tailEnd/>
              </a:ln>
            </p:spPr>
            <p:txBody>
              <a:bodyPr wrap="none" anchor="ctr"/>
              <a:lstStyle/>
              <a:p>
                <a:endParaRPr lang="en-GB"/>
              </a:p>
            </p:txBody>
          </p:sp>
          <p:sp>
            <p:nvSpPr>
              <p:cNvPr id="37719" name="Freeform 684"/>
              <p:cNvSpPr>
                <a:spLocks/>
              </p:cNvSpPr>
              <p:nvPr/>
            </p:nvSpPr>
            <p:spPr bwMode="auto">
              <a:xfrm>
                <a:off x="2013" y="1425"/>
                <a:ext cx="54" cy="51"/>
              </a:xfrm>
              <a:custGeom>
                <a:avLst/>
                <a:gdLst>
                  <a:gd name="T0" fmla="*/ 53 w 54"/>
                  <a:gd name="T1" fmla="*/ 0 h 51"/>
                  <a:gd name="T2" fmla="*/ 41 w 54"/>
                  <a:gd name="T3" fmla="*/ 7 h 51"/>
                  <a:gd name="T4" fmla="*/ 29 w 54"/>
                  <a:gd name="T5" fmla="*/ 14 h 51"/>
                  <a:gd name="T6" fmla="*/ 21 w 54"/>
                  <a:gd name="T7" fmla="*/ 23 h 51"/>
                  <a:gd name="T8" fmla="*/ 14 w 54"/>
                  <a:gd name="T9" fmla="*/ 31 h 51"/>
                  <a:gd name="T10" fmla="*/ 8 w 54"/>
                  <a:gd name="T11" fmla="*/ 38 h 51"/>
                  <a:gd name="T12" fmla="*/ 3 w 54"/>
                  <a:gd name="T13" fmla="*/ 44 h 51"/>
                  <a:gd name="T14" fmla="*/ 2 w 54"/>
                  <a:gd name="T15" fmla="*/ 49 h 51"/>
                  <a:gd name="T16" fmla="*/ 0 w 54"/>
                  <a:gd name="T17" fmla="*/ 5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1"/>
                  <a:gd name="T29" fmla="*/ 54 w 5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1">
                    <a:moveTo>
                      <a:pt x="53" y="0"/>
                    </a:moveTo>
                    <a:lnTo>
                      <a:pt x="41" y="7"/>
                    </a:lnTo>
                    <a:lnTo>
                      <a:pt x="29" y="14"/>
                    </a:lnTo>
                    <a:lnTo>
                      <a:pt x="21" y="23"/>
                    </a:lnTo>
                    <a:lnTo>
                      <a:pt x="14" y="31"/>
                    </a:lnTo>
                    <a:lnTo>
                      <a:pt x="8" y="38"/>
                    </a:lnTo>
                    <a:lnTo>
                      <a:pt x="3" y="44"/>
                    </a:lnTo>
                    <a:lnTo>
                      <a:pt x="2" y="49"/>
                    </a:lnTo>
                    <a:lnTo>
                      <a:pt x="0" y="50"/>
                    </a:lnTo>
                  </a:path>
                </a:pathLst>
              </a:custGeom>
              <a:noFill/>
              <a:ln w="25400" cap="rnd">
                <a:solidFill>
                  <a:srgbClr val="B3E2EE"/>
                </a:solidFill>
                <a:round/>
                <a:headEnd/>
                <a:tailEnd/>
              </a:ln>
            </p:spPr>
            <p:txBody>
              <a:bodyPr/>
              <a:lstStyle/>
              <a:p>
                <a:endParaRPr lang="en-US"/>
              </a:p>
            </p:txBody>
          </p:sp>
          <p:sp>
            <p:nvSpPr>
              <p:cNvPr id="37720" name="Line 685"/>
              <p:cNvSpPr>
                <a:spLocks noChangeShapeType="1"/>
              </p:cNvSpPr>
              <p:nvPr/>
            </p:nvSpPr>
            <p:spPr bwMode="auto">
              <a:xfrm flipH="1" flipV="1">
                <a:off x="2055" y="1421"/>
                <a:ext cx="22" cy="6"/>
              </a:xfrm>
              <a:prstGeom prst="line">
                <a:avLst/>
              </a:prstGeom>
              <a:noFill/>
              <a:ln w="12700">
                <a:noFill/>
                <a:round/>
                <a:headEnd/>
                <a:tailEnd/>
              </a:ln>
            </p:spPr>
            <p:txBody>
              <a:bodyPr wrap="none" anchor="ctr"/>
              <a:lstStyle/>
              <a:p>
                <a:endParaRPr lang="en-GB"/>
              </a:p>
            </p:txBody>
          </p:sp>
          <p:sp>
            <p:nvSpPr>
              <p:cNvPr id="37721" name="Line 686"/>
              <p:cNvSpPr>
                <a:spLocks noChangeShapeType="1"/>
              </p:cNvSpPr>
              <p:nvPr/>
            </p:nvSpPr>
            <p:spPr bwMode="auto">
              <a:xfrm>
                <a:off x="2004" y="1475"/>
                <a:ext cx="22" cy="2"/>
              </a:xfrm>
              <a:prstGeom prst="line">
                <a:avLst/>
              </a:prstGeom>
              <a:noFill/>
              <a:ln w="12700">
                <a:noFill/>
                <a:round/>
                <a:headEnd/>
                <a:tailEnd/>
              </a:ln>
            </p:spPr>
            <p:txBody>
              <a:bodyPr wrap="none" anchor="ctr"/>
              <a:lstStyle/>
              <a:p>
                <a:endParaRPr lang="en-GB"/>
              </a:p>
            </p:txBody>
          </p:sp>
          <p:sp>
            <p:nvSpPr>
              <p:cNvPr id="37722" name="Freeform 687"/>
              <p:cNvSpPr>
                <a:spLocks/>
              </p:cNvSpPr>
              <p:nvPr/>
            </p:nvSpPr>
            <p:spPr bwMode="auto">
              <a:xfrm>
                <a:off x="2121" y="1373"/>
                <a:ext cx="22" cy="29"/>
              </a:xfrm>
              <a:custGeom>
                <a:avLst/>
                <a:gdLst>
                  <a:gd name="T0" fmla="*/ 21 w 22"/>
                  <a:gd name="T1" fmla="*/ 0 h 29"/>
                  <a:gd name="T2" fmla="*/ 20 w 22"/>
                  <a:gd name="T3" fmla="*/ 3 h 29"/>
                  <a:gd name="T4" fmla="*/ 17 w 22"/>
                  <a:gd name="T5" fmla="*/ 5 h 29"/>
                  <a:gd name="T6" fmla="*/ 14 w 22"/>
                  <a:gd name="T7" fmla="*/ 7 h 29"/>
                  <a:gd name="T8" fmla="*/ 11 w 22"/>
                  <a:gd name="T9" fmla="*/ 10 h 29"/>
                  <a:gd name="T10" fmla="*/ 8 w 22"/>
                  <a:gd name="T11" fmla="*/ 13 h 29"/>
                  <a:gd name="T12" fmla="*/ 3 w 22"/>
                  <a:gd name="T13" fmla="*/ 17 h 29"/>
                  <a:gd name="T14" fmla="*/ 2 w 22"/>
                  <a:gd name="T15" fmla="*/ 22 h 29"/>
                  <a:gd name="T16" fmla="*/ 0 w 22"/>
                  <a:gd name="T17" fmla="*/ 2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9"/>
                  <a:gd name="T29" fmla="*/ 22 w 2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9">
                    <a:moveTo>
                      <a:pt x="21" y="0"/>
                    </a:moveTo>
                    <a:lnTo>
                      <a:pt x="20" y="3"/>
                    </a:lnTo>
                    <a:lnTo>
                      <a:pt x="17" y="5"/>
                    </a:lnTo>
                    <a:lnTo>
                      <a:pt x="14" y="7"/>
                    </a:lnTo>
                    <a:lnTo>
                      <a:pt x="11" y="10"/>
                    </a:lnTo>
                    <a:lnTo>
                      <a:pt x="8" y="13"/>
                    </a:lnTo>
                    <a:lnTo>
                      <a:pt x="3" y="17"/>
                    </a:lnTo>
                    <a:lnTo>
                      <a:pt x="2" y="22"/>
                    </a:lnTo>
                    <a:lnTo>
                      <a:pt x="0" y="28"/>
                    </a:lnTo>
                  </a:path>
                </a:pathLst>
              </a:custGeom>
              <a:noFill/>
              <a:ln w="25400" cap="rnd">
                <a:solidFill>
                  <a:srgbClr val="B3E2EE"/>
                </a:solidFill>
                <a:round/>
                <a:headEnd/>
                <a:tailEnd/>
              </a:ln>
            </p:spPr>
            <p:txBody>
              <a:bodyPr/>
              <a:lstStyle/>
              <a:p>
                <a:endParaRPr lang="en-US"/>
              </a:p>
            </p:txBody>
          </p:sp>
          <p:sp>
            <p:nvSpPr>
              <p:cNvPr id="37723" name="Line 688"/>
              <p:cNvSpPr>
                <a:spLocks noChangeShapeType="1"/>
              </p:cNvSpPr>
              <p:nvPr/>
            </p:nvSpPr>
            <p:spPr bwMode="auto">
              <a:xfrm flipH="1" flipV="1">
                <a:off x="2132" y="1371"/>
                <a:ext cx="24" cy="3"/>
              </a:xfrm>
              <a:prstGeom prst="line">
                <a:avLst/>
              </a:prstGeom>
              <a:noFill/>
              <a:ln w="12700">
                <a:noFill/>
                <a:round/>
                <a:headEnd/>
                <a:tailEnd/>
              </a:ln>
            </p:spPr>
            <p:txBody>
              <a:bodyPr wrap="none" anchor="ctr"/>
              <a:lstStyle/>
              <a:p>
                <a:endParaRPr lang="en-GB"/>
              </a:p>
            </p:txBody>
          </p:sp>
          <p:sp>
            <p:nvSpPr>
              <p:cNvPr id="37724" name="Line 689"/>
              <p:cNvSpPr>
                <a:spLocks noChangeShapeType="1"/>
              </p:cNvSpPr>
              <p:nvPr/>
            </p:nvSpPr>
            <p:spPr bwMode="auto">
              <a:xfrm>
                <a:off x="2109" y="1401"/>
                <a:ext cx="27" cy="0"/>
              </a:xfrm>
              <a:prstGeom prst="line">
                <a:avLst/>
              </a:prstGeom>
              <a:noFill/>
              <a:ln w="12700">
                <a:noFill/>
                <a:round/>
                <a:headEnd/>
                <a:tailEnd/>
              </a:ln>
            </p:spPr>
            <p:txBody>
              <a:bodyPr wrap="none" anchor="ctr"/>
              <a:lstStyle/>
              <a:p>
                <a:endParaRPr lang="en-GB"/>
              </a:p>
            </p:txBody>
          </p:sp>
          <p:sp>
            <p:nvSpPr>
              <p:cNvPr id="37725" name="Freeform 690"/>
              <p:cNvSpPr>
                <a:spLocks/>
              </p:cNvSpPr>
              <p:nvPr/>
            </p:nvSpPr>
            <p:spPr bwMode="auto">
              <a:xfrm>
                <a:off x="2106" y="1401"/>
                <a:ext cx="16" cy="70"/>
              </a:xfrm>
              <a:custGeom>
                <a:avLst/>
                <a:gdLst>
                  <a:gd name="T0" fmla="*/ 15 w 16"/>
                  <a:gd name="T1" fmla="*/ 0 h 70"/>
                  <a:gd name="T2" fmla="*/ 14 w 16"/>
                  <a:gd name="T3" fmla="*/ 8 h 70"/>
                  <a:gd name="T4" fmla="*/ 12 w 16"/>
                  <a:gd name="T5" fmla="*/ 17 h 70"/>
                  <a:gd name="T6" fmla="*/ 11 w 16"/>
                  <a:gd name="T7" fmla="*/ 26 h 70"/>
                  <a:gd name="T8" fmla="*/ 8 w 16"/>
                  <a:gd name="T9" fmla="*/ 35 h 70"/>
                  <a:gd name="T10" fmla="*/ 5 w 16"/>
                  <a:gd name="T11" fmla="*/ 45 h 70"/>
                  <a:gd name="T12" fmla="*/ 3 w 16"/>
                  <a:gd name="T13" fmla="*/ 54 h 70"/>
                  <a:gd name="T14" fmla="*/ 2 w 16"/>
                  <a:gd name="T15" fmla="*/ 62 h 70"/>
                  <a:gd name="T16" fmla="*/ 0 w 16"/>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70"/>
                  <a:gd name="T29" fmla="*/ 16 w 16"/>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70">
                    <a:moveTo>
                      <a:pt x="15" y="0"/>
                    </a:moveTo>
                    <a:lnTo>
                      <a:pt x="14" y="8"/>
                    </a:lnTo>
                    <a:lnTo>
                      <a:pt x="12" y="17"/>
                    </a:lnTo>
                    <a:lnTo>
                      <a:pt x="11" y="26"/>
                    </a:lnTo>
                    <a:lnTo>
                      <a:pt x="8" y="35"/>
                    </a:lnTo>
                    <a:lnTo>
                      <a:pt x="5" y="45"/>
                    </a:lnTo>
                    <a:lnTo>
                      <a:pt x="3" y="54"/>
                    </a:lnTo>
                    <a:lnTo>
                      <a:pt x="2" y="62"/>
                    </a:lnTo>
                    <a:lnTo>
                      <a:pt x="0" y="69"/>
                    </a:lnTo>
                  </a:path>
                </a:pathLst>
              </a:custGeom>
              <a:noFill/>
              <a:ln w="25400" cap="rnd">
                <a:solidFill>
                  <a:srgbClr val="B3E2EE"/>
                </a:solidFill>
                <a:round/>
                <a:headEnd/>
                <a:tailEnd/>
              </a:ln>
            </p:spPr>
            <p:txBody>
              <a:bodyPr/>
              <a:lstStyle/>
              <a:p>
                <a:endParaRPr lang="en-US"/>
              </a:p>
            </p:txBody>
          </p:sp>
          <p:sp>
            <p:nvSpPr>
              <p:cNvPr id="37726" name="Line 691"/>
              <p:cNvSpPr>
                <a:spLocks noChangeShapeType="1"/>
              </p:cNvSpPr>
              <p:nvPr/>
            </p:nvSpPr>
            <p:spPr bwMode="auto">
              <a:xfrm flipH="1">
                <a:off x="2109" y="1401"/>
                <a:ext cx="27" cy="0"/>
              </a:xfrm>
              <a:prstGeom prst="line">
                <a:avLst/>
              </a:prstGeom>
              <a:noFill/>
              <a:ln w="12700">
                <a:noFill/>
                <a:round/>
                <a:headEnd/>
                <a:tailEnd/>
              </a:ln>
            </p:spPr>
            <p:txBody>
              <a:bodyPr wrap="none" anchor="ctr"/>
              <a:lstStyle/>
              <a:p>
                <a:endParaRPr lang="en-GB"/>
              </a:p>
            </p:txBody>
          </p:sp>
          <p:sp>
            <p:nvSpPr>
              <p:cNvPr id="37727" name="Line 692"/>
              <p:cNvSpPr>
                <a:spLocks noChangeShapeType="1"/>
              </p:cNvSpPr>
              <p:nvPr/>
            </p:nvSpPr>
            <p:spPr bwMode="auto">
              <a:xfrm>
                <a:off x="2092" y="1470"/>
                <a:ext cx="28" cy="0"/>
              </a:xfrm>
              <a:prstGeom prst="line">
                <a:avLst/>
              </a:prstGeom>
              <a:noFill/>
              <a:ln w="12700">
                <a:noFill/>
                <a:round/>
                <a:headEnd/>
                <a:tailEnd/>
              </a:ln>
            </p:spPr>
            <p:txBody>
              <a:bodyPr wrap="none" anchor="ctr"/>
              <a:lstStyle/>
              <a:p>
                <a:endParaRPr lang="en-GB"/>
              </a:p>
            </p:txBody>
          </p:sp>
          <p:sp>
            <p:nvSpPr>
              <p:cNvPr id="37728" name="Freeform 693"/>
              <p:cNvSpPr>
                <a:spLocks/>
              </p:cNvSpPr>
              <p:nvPr/>
            </p:nvSpPr>
            <p:spPr bwMode="auto">
              <a:xfrm>
                <a:off x="1967" y="1317"/>
                <a:ext cx="322" cy="65"/>
              </a:xfrm>
              <a:custGeom>
                <a:avLst/>
                <a:gdLst>
                  <a:gd name="T0" fmla="*/ 162 w 322"/>
                  <a:gd name="T1" fmla="*/ 64 h 65"/>
                  <a:gd name="T2" fmla="*/ 196 w 322"/>
                  <a:gd name="T3" fmla="*/ 63 h 65"/>
                  <a:gd name="T4" fmla="*/ 225 w 322"/>
                  <a:gd name="T5" fmla="*/ 61 h 65"/>
                  <a:gd name="T6" fmla="*/ 252 w 322"/>
                  <a:gd name="T7" fmla="*/ 57 h 65"/>
                  <a:gd name="T8" fmla="*/ 276 w 322"/>
                  <a:gd name="T9" fmla="*/ 54 h 65"/>
                  <a:gd name="T10" fmla="*/ 295 w 322"/>
                  <a:gd name="T11" fmla="*/ 49 h 65"/>
                  <a:gd name="T12" fmla="*/ 309 w 322"/>
                  <a:gd name="T13" fmla="*/ 43 h 65"/>
                  <a:gd name="T14" fmla="*/ 318 w 322"/>
                  <a:gd name="T15" fmla="*/ 37 h 65"/>
                  <a:gd name="T16" fmla="*/ 321 w 322"/>
                  <a:gd name="T17" fmla="*/ 30 h 65"/>
                  <a:gd name="T18" fmla="*/ 318 w 322"/>
                  <a:gd name="T19" fmla="*/ 24 h 65"/>
                  <a:gd name="T20" fmla="*/ 308 w 322"/>
                  <a:gd name="T21" fmla="*/ 18 h 65"/>
                  <a:gd name="T22" fmla="*/ 293 w 322"/>
                  <a:gd name="T23" fmla="*/ 13 h 65"/>
                  <a:gd name="T24" fmla="*/ 273 w 322"/>
                  <a:gd name="T25" fmla="*/ 9 h 65"/>
                  <a:gd name="T26" fmla="*/ 250 w 322"/>
                  <a:gd name="T27" fmla="*/ 5 h 65"/>
                  <a:gd name="T28" fmla="*/ 222 w 322"/>
                  <a:gd name="T29" fmla="*/ 2 h 65"/>
                  <a:gd name="T30" fmla="*/ 191 w 322"/>
                  <a:gd name="T31" fmla="*/ 1 h 65"/>
                  <a:gd name="T32" fmla="*/ 159 w 322"/>
                  <a:gd name="T33" fmla="*/ 0 h 65"/>
                  <a:gd name="T34" fmla="*/ 127 w 322"/>
                  <a:gd name="T35" fmla="*/ 1 h 65"/>
                  <a:gd name="T36" fmla="*/ 96 w 322"/>
                  <a:gd name="T37" fmla="*/ 3 h 65"/>
                  <a:gd name="T38" fmla="*/ 70 w 322"/>
                  <a:gd name="T39" fmla="*/ 6 h 65"/>
                  <a:gd name="T40" fmla="*/ 47 w 322"/>
                  <a:gd name="T41" fmla="*/ 10 h 65"/>
                  <a:gd name="T42" fmla="*/ 26 w 322"/>
                  <a:gd name="T43" fmla="*/ 15 h 65"/>
                  <a:gd name="T44" fmla="*/ 12 w 322"/>
                  <a:gd name="T45" fmla="*/ 21 h 65"/>
                  <a:gd name="T46" fmla="*/ 3 w 322"/>
                  <a:gd name="T47" fmla="*/ 27 h 65"/>
                  <a:gd name="T48" fmla="*/ 0 w 322"/>
                  <a:gd name="T49" fmla="*/ 33 h 65"/>
                  <a:gd name="T50" fmla="*/ 4 w 322"/>
                  <a:gd name="T51" fmla="*/ 40 h 65"/>
                  <a:gd name="T52" fmla="*/ 13 w 322"/>
                  <a:gd name="T53" fmla="*/ 46 h 65"/>
                  <a:gd name="T54" fmla="*/ 29 w 322"/>
                  <a:gd name="T55" fmla="*/ 51 h 65"/>
                  <a:gd name="T56" fmla="*/ 48 w 322"/>
                  <a:gd name="T57" fmla="*/ 55 h 65"/>
                  <a:gd name="T58" fmla="*/ 73 w 322"/>
                  <a:gd name="T59" fmla="*/ 59 h 65"/>
                  <a:gd name="T60" fmla="*/ 101 w 322"/>
                  <a:gd name="T61" fmla="*/ 62 h 65"/>
                  <a:gd name="T62" fmla="*/ 130 w 322"/>
                  <a:gd name="T63" fmla="*/ 63 h 65"/>
                  <a:gd name="T64" fmla="*/ 162 w 322"/>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65"/>
                  <a:gd name="T101" fmla="*/ 322 w 322"/>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65">
                    <a:moveTo>
                      <a:pt x="162" y="64"/>
                    </a:moveTo>
                    <a:lnTo>
                      <a:pt x="196" y="63"/>
                    </a:lnTo>
                    <a:lnTo>
                      <a:pt x="225" y="61"/>
                    </a:lnTo>
                    <a:lnTo>
                      <a:pt x="252" y="57"/>
                    </a:lnTo>
                    <a:lnTo>
                      <a:pt x="276" y="54"/>
                    </a:lnTo>
                    <a:lnTo>
                      <a:pt x="295" y="49"/>
                    </a:lnTo>
                    <a:lnTo>
                      <a:pt x="309" y="43"/>
                    </a:lnTo>
                    <a:lnTo>
                      <a:pt x="318" y="37"/>
                    </a:lnTo>
                    <a:lnTo>
                      <a:pt x="321" y="30"/>
                    </a:lnTo>
                    <a:lnTo>
                      <a:pt x="318" y="24"/>
                    </a:lnTo>
                    <a:lnTo>
                      <a:pt x="308" y="18"/>
                    </a:lnTo>
                    <a:lnTo>
                      <a:pt x="293" y="13"/>
                    </a:lnTo>
                    <a:lnTo>
                      <a:pt x="273" y="9"/>
                    </a:lnTo>
                    <a:lnTo>
                      <a:pt x="250" y="5"/>
                    </a:lnTo>
                    <a:lnTo>
                      <a:pt x="222" y="2"/>
                    </a:lnTo>
                    <a:lnTo>
                      <a:pt x="191" y="1"/>
                    </a:lnTo>
                    <a:lnTo>
                      <a:pt x="159" y="0"/>
                    </a:lnTo>
                    <a:lnTo>
                      <a:pt x="127" y="1"/>
                    </a:lnTo>
                    <a:lnTo>
                      <a:pt x="96" y="3"/>
                    </a:lnTo>
                    <a:lnTo>
                      <a:pt x="70" y="6"/>
                    </a:lnTo>
                    <a:lnTo>
                      <a:pt x="47" y="10"/>
                    </a:lnTo>
                    <a:lnTo>
                      <a:pt x="26" y="15"/>
                    </a:lnTo>
                    <a:lnTo>
                      <a:pt x="12" y="21"/>
                    </a:lnTo>
                    <a:lnTo>
                      <a:pt x="3" y="27"/>
                    </a:lnTo>
                    <a:lnTo>
                      <a:pt x="0" y="33"/>
                    </a:lnTo>
                    <a:lnTo>
                      <a:pt x="4" y="40"/>
                    </a:lnTo>
                    <a:lnTo>
                      <a:pt x="13" y="46"/>
                    </a:lnTo>
                    <a:lnTo>
                      <a:pt x="29" y="51"/>
                    </a:lnTo>
                    <a:lnTo>
                      <a:pt x="48" y="55"/>
                    </a:lnTo>
                    <a:lnTo>
                      <a:pt x="73" y="59"/>
                    </a:lnTo>
                    <a:lnTo>
                      <a:pt x="101" y="62"/>
                    </a:lnTo>
                    <a:lnTo>
                      <a:pt x="130" y="63"/>
                    </a:lnTo>
                    <a:lnTo>
                      <a:pt x="162" y="64"/>
                    </a:lnTo>
                  </a:path>
                </a:pathLst>
              </a:custGeom>
              <a:solidFill>
                <a:srgbClr val="CCECF4"/>
              </a:solidFill>
              <a:ln w="12700" cap="rnd">
                <a:noFill/>
                <a:round/>
                <a:headEnd/>
                <a:tailEnd/>
              </a:ln>
            </p:spPr>
            <p:txBody>
              <a:bodyPr/>
              <a:lstStyle/>
              <a:p>
                <a:endParaRPr lang="en-US"/>
              </a:p>
            </p:txBody>
          </p:sp>
          <p:sp>
            <p:nvSpPr>
              <p:cNvPr id="37729" name="Freeform 694"/>
              <p:cNvSpPr>
                <a:spLocks/>
              </p:cNvSpPr>
              <p:nvPr/>
            </p:nvSpPr>
            <p:spPr bwMode="auto">
              <a:xfrm>
                <a:off x="1849" y="1368"/>
                <a:ext cx="26" cy="56"/>
              </a:xfrm>
              <a:custGeom>
                <a:avLst/>
                <a:gdLst>
                  <a:gd name="T0" fmla="*/ 0 w 26"/>
                  <a:gd name="T1" fmla="*/ 0 h 56"/>
                  <a:gd name="T2" fmla="*/ 2 w 26"/>
                  <a:gd name="T3" fmla="*/ 2 h 56"/>
                  <a:gd name="T4" fmla="*/ 7 w 26"/>
                  <a:gd name="T5" fmla="*/ 6 h 56"/>
                  <a:gd name="T6" fmla="*/ 12 w 26"/>
                  <a:gd name="T7" fmla="*/ 13 h 56"/>
                  <a:gd name="T8" fmla="*/ 18 w 26"/>
                  <a:gd name="T9" fmla="*/ 21 h 56"/>
                  <a:gd name="T10" fmla="*/ 23 w 26"/>
                  <a:gd name="T11" fmla="*/ 30 h 56"/>
                  <a:gd name="T12" fmla="*/ 25 w 26"/>
                  <a:gd name="T13" fmla="*/ 39 h 56"/>
                  <a:gd name="T14" fmla="*/ 20 w 26"/>
                  <a:gd name="T15" fmla="*/ 48 h 56"/>
                  <a:gd name="T16" fmla="*/ 10 w 26"/>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6"/>
                  <a:gd name="T29" fmla="*/ 26 w 2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6">
                    <a:moveTo>
                      <a:pt x="0" y="0"/>
                    </a:moveTo>
                    <a:lnTo>
                      <a:pt x="2" y="2"/>
                    </a:lnTo>
                    <a:lnTo>
                      <a:pt x="7" y="6"/>
                    </a:lnTo>
                    <a:lnTo>
                      <a:pt x="12" y="13"/>
                    </a:lnTo>
                    <a:lnTo>
                      <a:pt x="18" y="21"/>
                    </a:lnTo>
                    <a:lnTo>
                      <a:pt x="23" y="30"/>
                    </a:lnTo>
                    <a:lnTo>
                      <a:pt x="25" y="39"/>
                    </a:lnTo>
                    <a:lnTo>
                      <a:pt x="20" y="48"/>
                    </a:lnTo>
                    <a:lnTo>
                      <a:pt x="10" y="55"/>
                    </a:lnTo>
                  </a:path>
                </a:pathLst>
              </a:custGeom>
              <a:noFill/>
              <a:ln w="25400" cap="rnd">
                <a:solidFill>
                  <a:srgbClr val="B3E2EE"/>
                </a:solidFill>
                <a:round/>
                <a:headEnd/>
                <a:tailEnd/>
              </a:ln>
            </p:spPr>
            <p:txBody>
              <a:bodyPr/>
              <a:lstStyle/>
              <a:p>
                <a:endParaRPr lang="en-US"/>
              </a:p>
            </p:txBody>
          </p:sp>
          <p:sp>
            <p:nvSpPr>
              <p:cNvPr id="37730" name="Line 695"/>
              <p:cNvSpPr>
                <a:spLocks noChangeShapeType="1"/>
              </p:cNvSpPr>
              <p:nvPr/>
            </p:nvSpPr>
            <p:spPr bwMode="auto">
              <a:xfrm flipH="1">
                <a:off x="1842" y="1365"/>
                <a:ext cx="19" cy="4"/>
              </a:xfrm>
              <a:prstGeom prst="line">
                <a:avLst/>
              </a:prstGeom>
              <a:noFill/>
              <a:ln w="12700">
                <a:noFill/>
                <a:round/>
                <a:headEnd/>
                <a:tailEnd/>
              </a:ln>
            </p:spPr>
            <p:txBody>
              <a:bodyPr wrap="none" anchor="ctr"/>
              <a:lstStyle/>
              <a:p>
                <a:endParaRPr lang="en-GB"/>
              </a:p>
            </p:txBody>
          </p:sp>
          <p:sp>
            <p:nvSpPr>
              <p:cNvPr id="37731" name="Line 696"/>
              <p:cNvSpPr>
                <a:spLocks noChangeShapeType="1"/>
              </p:cNvSpPr>
              <p:nvPr/>
            </p:nvSpPr>
            <p:spPr bwMode="auto">
              <a:xfrm>
                <a:off x="1847" y="1420"/>
                <a:ext cx="24" cy="5"/>
              </a:xfrm>
              <a:prstGeom prst="line">
                <a:avLst/>
              </a:prstGeom>
              <a:noFill/>
              <a:ln w="12700">
                <a:noFill/>
                <a:round/>
                <a:headEnd/>
                <a:tailEnd/>
              </a:ln>
            </p:spPr>
            <p:txBody>
              <a:bodyPr wrap="none" anchor="ctr"/>
              <a:lstStyle/>
              <a:p>
                <a:endParaRPr lang="en-GB"/>
              </a:p>
            </p:txBody>
          </p:sp>
          <p:sp>
            <p:nvSpPr>
              <p:cNvPr id="37732" name="Freeform 697"/>
              <p:cNvSpPr>
                <a:spLocks/>
              </p:cNvSpPr>
              <p:nvPr/>
            </p:nvSpPr>
            <p:spPr bwMode="auto">
              <a:xfrm>
                <a:off x="1809" y="1423"/>
                <a:ext cx="52" cy="53"/>
              </a:xfrm>
              <a:custGeom>
                <a:avLst/>
                <a:gdLst>
                  <a:gd name="T0" fmla="*/ 51 w 52"/>
                  <a:gd name="T1" fmla="*/ 0 h 53"/>
                  <a:gd name="T2" fmla="*/ 39 w 52"/>
                  <a:gd name="T3" fmla="*/ 7 h 53"/>
                  <a:gd name="T4" fmla="*/ 29 w 52"/>
                  <a:gd name="T5" fmla="*/ 15 h 53"/>
                  <a:gd name="T6" fmla="*/ 20 w 52"/>
                  <a:gd name="T7" fmla="*/ 24 h 53"/>
                  <a:gd name="T8" fmla="*/ 12 w 52"/>
                  <a:gd name="T9" fmla="*/ 32 h 53"/>
                  <a:gd name="T10" fmla="*/ 8 w 52"/>
                  <a:gd name="T11" fmla="*/ 40 h 53"/>
                  <a:gd name="T12" fmla="*/ 3 w 52"/>
                  <a:gd name="T13" fmla="*/ 46 h 53"/>
                  <a:gd name="T14" fmla="*/ 0 w 52"/>
                  <a:gd name="T15" fmla="*/ 50 h 53"/>
                  <a:gd name="T16" fmla="*/ 0 w 52"/>
                  <a:gd name="T17" fmla="*/ 5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53"/>
                  <a:gd name="T29" fmla="*/ 52 w 52"/>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53">
                    <a:moveTo>
                      <a:pt x="51" y="0"/>
                    </a:moveTo>
                    <a:lnTo>
                      <a:pt x="39" y="7"/>
                    </a:lnTo>
                    <a:lnTo>
                      <a:pt x="29" y="15"/>
                    </a:lnTo>
                    <a:lnTo>
                      <a:pt x="20" y="24"/>
                    </a:lnTo>
                    <a:lnTo>
                      <a:pt x="12" y="32"/>
                    </a:lnTo>
                    <a:lnTo>
                      <a:pt x="8" y="40"/>
                    </a:lnTo>
                    <a:lnTo>
                      <a:pt x="3" y="46"/>
                    </a:lnTo>
                    <a:lnTo>
                      <a:pt x="0" y="50"/>
                    </a:lnTo>
                    <a:lnTo>
                      <a:pt x="0" y="52"/>
                    </a:lnTo>
                  </a:path>
                </a:pathLst>
              </a:custGeom>
              <a:noFill/>
              <a:ln w="25400" cap="rnd">
                <a:solidFill>
                  <a:srgbClr val="B3E2EE"/>
                </a:solidFill>
                <a:round/>
                <a:headEnd/>
                <a:tailEnd/>
              </a:ln>
            </p:spPr>
            <p:txBody>
              <a:bodyPr/>
              <a:lstStyle/>
              <a:p>
                <a:endParaRPr lang="en-US"/>
              </a:p>
            </p:txBody>
          </p:sp>
          <p:sp>
            <p:nvSpPr>
              <p:cNvPr id="37733" name="Line 698"/>
              <p:cNvSpPr>
                <a:spLocks noChangeShapeType="1"/>
              </p:cNvSpPr>
              <p:nvPr/>
            </p:nvSpPr>
            <p:spPr bwMode="auto">
              <a:xfrm flipH="1" flipV="1">
                <a:off x="1847" y="1419"/>
                <a:ext cx="24" cy="6"/>
              </a:xfrm>
              <a:prstGeom prst="line">
                <a:avLst/>
              </a:prstGeom>
              <a:noFill/>
              <a:ln w="12700">
                <a:noFill/>
                <a:round/>
                <a:headEnd/>
                <a:tailEnd/>
              </a:ln>
            </p:spPr>
            <p:txBody>
              <a:bodyPr wrap="none" anchor="ctr"/>
              <a:lstStyle/>
              <a:p>
                <a:endParaRPr lang="en-GB"/>
              </a:p>
            </p:txBody>
          </p:sp>
          <p:sp>
            <p:nvSpPr>
              <p:cNvPr id="37734" name="Line 699"/>
              <p:cNvSpPr>
                <a:spLocks noChangeShapeType="1"/>
              </p:cNvSpPr>
              <p:nvPr/>
            </p:nvSpPr>
            <p:spPr bwMode="auto">
              <a:xfrm>
                <a:off x="1797" y="1474"/>
                <a:ext cx="22" cy="1"/>
              </a:xfrm>
              <a:prstGeom prst="line">
                <a:avLst/>
              </a:prstGeom>
              <a:noFill/>
              <a:ln w="12700">
                <a:noFill/>
                <a:round/>
                <a:headEnd/>
                <a:tailEnd/>
              </a:ln>
            </p:spPr>
            <p:txBody>
              <a:bodyPr wrap="none" anchor="ctr"/>
              <a:lstStyle/>
              <a:p>
                <a:endParaRPr lang="en-GB"/>
              </a:p>
            </p:txBody>
          </p:sp>
          <p:sp>
            <p:nvSpPr>
              <p:cNvPr id="37735" name="Freeform 700"/>
              <p:cNvSpPr>
                <a:spLocks/>
              </p:cNvSpPr>
              <p:nvPr/>
            </p:nvSpPr>
            <p:spPr bwMode="auto">
              <a:xfrm>
                <a:off x="1914" y="1370"/>
                <a:ext cx="25" cy="31"/>
              </a:xfrm>
              <a:custGeom>
                <a:avLst/>
                <a:gdLst>
                  <a:gd name="T0" fmla="*/ 24 w 25"/>
                  <a:gd name="T1" fmla="*/ 0 h 31"/>
                  <a:gd name="T2" fmla="*/ 22 w 25"/>
                  <a:gd name="T3" fmla="*/ 2 h 31"/>
                  <a:gd name="T4" fmla="*/ 19 w 25"/>
                  <a:gd name="T5" fmla="*/ 5 h 31"/>
                  <a:gd name="T6" fmla="*/ 15 w 25"/>
                  <a:gd name="T7" fmla="*/ 8 h 31"/>
                  <a:gd name="T8" fmla="*/ 12 w 25"/>
                  <a:gd name="T9" fmla="*/ 10 h 31"/>
                  <a:gd name="T10" fmla="*/ 9 w 25"/>
                  <a:gd name="T11" fmla="*/ 14 h 31"/>
                  <a:gd name="T12" fmla="*/ 5 w 25"/>
                  <a:gd name="T13" fmla="*/ 18 h 31"/>
                  <a:gd name="T14" fmla="*/ 3 w 25"/>
                  <a:gd name="T15" fmla="*/ 24 h 31"/>
                  <a:gd name="T16" fmla="*/ 0 w 25"/>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1"/>
                  <a:gd name="T29" fmla="*/ 25 w 25"/>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1">
                    <a:moveTo>
                      <a:pt x="24" y="0"/>
                    </a:moveTo>
                    <a:lnTo>
                      <a:pt x="22" y="2"/>
                    </a:lnTo>
                    <a:lnTo>
                      <a:pt x="19" y="5"/>
                    </a:lnTo>
                    <a:lnTo>
                      <a:pt x="15" y="8"/>
                    </a:lnTo>
                    <a:lnTo>
                      <a:pt x="12" y="10"/>
                    </a:lnTo>
                    <a:lnTo>
                      <a:pt x="9" y="14"/>
                    </a:lnTo>
                    <a:lnTo>
                      <a:pt x="5" y="18"/>
                    </a:lnTo>
                    <a:lnTo>
                      <a:pt x="3" y="24"/>
                    </a:lnTo>
                    <a:lnTo>
                      <a:pt x="0" y="30"/>
                    </a:lnTo>
                  </a:path>
                </a:pathLst>
              </a:custGeom>
              <a:noFill/>
              <a:ln w="25400" cap="rnd">
                <a:solidFill>
                  <a:srgbClr val="B3E2EE"/>
                </a:solidFill>
                <a:round/>
                <a:headEnd/>
                <a:tailEnd/>
              </a:ln>
            </p:spPr>
            <p:txBody>
              <a:bodyPr/>
              <a:lstStyle/>
              <a:p>
                <a:endParaRPr lang="en-US"/>
              </a:p>
            </p:txBody>
          </p:sp>
          <p:sp>
            <p:nvSpPr>
              <p:cNvPr id="37736" name="Line 701"/>
              <p:cNvSpPr>
                <a:spLocks noChangeShapeType="1"/>
              </p:cNvSpPr>
              <p:nvPr/>
            </p:nvSpPr>
            <p:spPr bwMode="auto">
              <a:xfrm flipH="1" flipV="1">
                <a:off x="1925" y="1369"/>
                <a:ext cx="24" cy="4"/>
              </a:xfrm>
              <a:prstGeom prst="line">
                <a:avLst/>
              </a:prstGeom>
              <a:noFill/>
              <a:ln w="12700">
                <a:noFill/>
                <a:round/>
                <a:headEnd/>
                <a:tailEnd/>
              </a:ln>
            </p:spPr>
            <p:txBody>
              <a:bodyPr wrap="none" anchor="ctr"/>
              <a:lstStyle/>
              <a:p>
                <a:endParaRPr lang="en-GB"/>
              </a:p>
            </p:txBody>
          </p:sp>
          <p:sp>
            <p:nvSpPr>
              <p:cNvPr id="37737" name="Line 702"/>
              <p:cNvSpPr>
                <a:spLocks noChangeShapeType="1"/>
              </p:cNvSpPr>
              <p:nvPr/>
            </p:nvSpPr>
            <p:spPr bwMode="auto">
              <a:xfrm>
                <a:off x="1904" y="1400"/>
                <a:ext cx="24" cy="0"/>
              </a:xfrm>
              <a:prstGeom prst="line">
                <a:avLst/>
              </a:prstGeom>
              <a:noFill/>
              <a:ln w="12700">
                <a:noFill/>
                <a:round/>
                <a:headEnd/>
                <a:tailEnd/>
              </a:ln>
            </p:spPr>
            <p:txBody>
              <a:bodyPr wrap="none" anchor="ctr"/>
              <a:lstStyle/>
              <a:p>
                <a:endParaRPr lang="en-GB"/>
              </a:p>
            </p:txBody>
          </p:sp>
          <p:sp>
            <p:nvSpPr>
              <p:cNvPr id="37738" name="Freeform 703"/>
              <p:cNvSpPr>
                <a:spLocks/>
              </p:cNvSpPr>
              <p:nvPr/>
            </p:nvSpPr>
            <p:spPr bwMode="auto">
              <a:xfrm>
                <a:off x="1898" y="1400"/>
                <a:ext cx="17" cy="70"/>
              </a:xfrm>
              <a:custGeom>
                <a:avLst/>
                <a:gdLst>
                  <a:gd name="T0" fmla="*/ 16 w 17"/>
                  <a:gd name="T1" fmla="*/ 0 h 70"/>
                  <a:gd name="T2" fmla="*/ 16 w 17"/>
                  <a:gd name="T3" fmla="*/ 8 h 70"/>
                  <a:gd name="T4" fmla="*/ 13 w 17"/>
                  <a:gd name="T5" fmla="*/ 17 h 70"/>
                  <a:gd name="T6" fmla="*/ 11 w 17"/>
                  <a:gd name="T7" fmla="*/ 26 h 70"/>
                  <a:gd name="T8" fmla="*/ 8 w 17"/>
                  <a:gd name="T9" fmla="*/ 36 h 70"/>
                  <a:gd name="T10" fmla="*/ 6 w 17"/>
                  <a:gd name="T11" fmla="*/ 45 h 70"/>
                  <a:gd name="T12" fmla="*/ 5 w 17"/>
                  <a:gd name="T13" fmla="*/ 54 h 70"/>
                  <a:gd name="T14" fmla="*/ 2 w 17"/>
                  <a:gd name="T15" fmla="*/ 62 h 70"/>
                  <a:gd name="T16" fmla="*/ 0 w 17"/>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0"/>
                  <a:gd name="T29" fmla="*/ 17 w 17"/>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0">
                    <a:moveTo>
                      <a:pt x="16" y="0"/>
                    </a:moveTo>
                    <a:lnTo>
                      <a:pt x="16" y="8"/>
                    </a:lnTo>
                    <a:lnTo>
                      <a:pt x="13" y="17"/>
                    </a:lnTo>
                    <a:lnTo>
                      <a:pt x="11" y="26"/>
                    </a:lnTo>
                    <a:lnTo>
                      <a:pt x="8" y="36"/>
                    </a:lnTo>
                    <a:lnTo>
                      <a:pt x="6" y="45"/>
                    </a:lnTo>
                    <a:lnTo>
                      <a:pt x="5" y="54"/>
                    </a:lnTo>
                    <a:lnTo>
                      <a:pt x="2" y="62"/>
                    </a:lnTo>
                    <a:lnTo>
                      <a:pt x="0" y="69"/>
                    </a:lnTo>
                  </a:path>
                </a:pathLst>
              </a:custGeom>
              <a:noFill/>
              <a:ln w="25400" cap="rnd">
                <a:solidFill>
                  <a:srgbClr val="B3E2EE"/>
                </a:solidFill>
                <a:round/>
                <a:headEnd/>
                <a:tailEnd/>
              </a:ln>
            </p:spPr>
            <p:txBody>
              <a:bodyPr/>
              <a:lstStyle/>
              <a:p>
                <a:endParaRPr lang="en-US"/>
              </a:p>
            </p:txBody>
          </p:sp>
          <p:sp>
            <p:nvSpPr>
              <p:cNvPr id="37739" name="Line 704"/>
              <p:cNvSpPr>
                <a:spLocks noChangeShapeType="1"/>
              </p:cNvSpPr>
              <p:nvPr/>
            </p:nvSpPr>
            <p:spPr bwMode="auto">
              <a:xfrm flipH="1">
                <a:off x="1904" y="1400"/>
                <a:ext cx="24" cy="0"/>
              </a:xfrm>
              <a:prstGeom prst="line">
                <a:avLst/>
              </a:prstGeom>
              <a:noFill/>
              <a:ln w="12700">
                <a:noFill/>
                <a:round/>
                <a:headEnd/>
                <a:tailEnd/>
              </a:ln>
            </p:spPr>
            <p:txBody>
              <a:bodyPr wrap="none" anchor="ctr"/>
              <a:lstStyle/>
              <a:p>
                <a:endParaRPr lang="en-GB"/>
              </a:p>
            </p:txBody>
          </p:sp>
          <p:sp>
            <p:nvSpPr>
              <p:cNvPr id="37740" name="Line 705"/>
              <p:cNvSpPr>
                <a:spLocks noChangeShapeType="1"/>
              </p:cNvSpPr>
              <p:nvPr/>
            </p:nvSpPr>
            <p:spPr bwMode="auto">
              <a:xfrm>
                <a:off x="1886" y="1469"/>
                <a:ext cx="27" cy="0"/>
              </a:xfrm>
              <a:prstGeom prst="line">
                <a:avLst/>
              </a:prstGeom>
              <a:noFill/>
              <a:ln w="12700">
                <a:noFill/>
                <a:round/>
                <a:headEnd/>
                <a:tailEnd/>
              </a:ln>
            </p:spPr>
            <p:txBody>
              <a:bodyPr wrap="none" anchor="ctr"/>
              <a:lstStyle/>
              <a:p>
                <a:endParaRPr lang="en-GB"/>
              </a:p>
            </p:txBody>
          </p:sp>
          <p:sp>
            <p:nvSpPr>
              <p:cNvPr id="37741" name="Freeform 706"/>
              <p:cNvSpPr>
                <a:spLocks/>
              </p:cNvSpPr>
              <p:nvPr/>
            </p:nvSpPr>
            <p:spPr bwMode="auto">
              <a:xfrm>
                <a:off x="1761" y="1315"/>
                <a:ext cx="324" cy="65"/>
              </a:xfrm>
              <a:custGeom>
                <a:avLst/>
                <a:gdLst>
                  <a:gd name="T0" fmla="*/ 163 w 324"/>
                  <a:gd name="T1" fmla="*/ 64 h 65"/>
                  <a:gd name="T2" fmla="*/ 195 w 324"/>
                  <a:gd name="T3" fmla="*/ 63 h 65"/>
                  <a:gd name="T4" fmla="*/ 226 w 324"/>
                  <a:gd name="T5" fmla="*/ 61 h 65"/>
                  <a:gd name="T6" fmla="*/ 253 w 324"/>
                  <a:gd name="T7" fmla="*/ 58 h 65"/>
                  <a:gd name="T8" fmla="*/ 276 w 324"/>
                  <a:gd name="T9" fmla="*/ 54 h 65"/>
                  <a:gd name="T10" fmla="*/ 295 w 324"/>
                  <a:gd name="T11" fmla="*/ 49 h 65"/>
                  <a:gd name="T12" fmla="*/ 311 w 324"/>
                  <a:gd name="T13" fmla="*/ 43 h 65"/>
                  <a:gd name="T14" fmla="*/ 320 w 324"/>
                  <a:gd name="T15" fmla="*/ 37 h 65"/>
                  <a:gd name="T16" fmla="*/ 323 w 324"/>
                  <a:gd name="T17" fmla="*/ 31 h 65"/>
                  <a:gd name="T18" fmla="*/ 319 w 324"/>
                  <a:gd name="T19" fmla="*/ 24 h 65"/>
                  <a:gd name="T20" fmla="*/ 308 w 324"/>
                  <a:gd name="T21" fmla="*/ 18 h 65"/>
                  <a:gd name="T22" fmla="*/ 294 w 324"/>
                  <a:gd name="T23" fmla="*/ 13 h 65"/>
                  <a:gd name="T24" fmla="*/ 273 w 324"/>
                  <a:gd name="T25" fmla="*/ 8 h 65"/>
                  <a:gd name="T26" fmla="*/ 250 w 324"/>
                  <a:gd name="T27" fmla="*/ 4 h 65"/>
                  <a:gd name="T28" fmla="*/ 222 w 324"/>
                  <a:gd name="T29" fmla="*/ 2 h 65"/>
                  <a:gd name="T30" fmla="*/ 192 w 324"/>
                  <a:gd name="T31" fmla="*/ 0 h 65"/>
                  <a:gd name="T32" fmla="*/ 159 w 324"/>
                  <a:gd name="T33" fmla="*/ 0 h 65"/>
                  <a:gd name="T34" fmla="*/ 126 w 324"/>
                  <a:gd name="T35" fmla="*/ 1 h 65"/>
                  <a:gd name="T36" fmla="*/ 95 w 324"/>
                  <a:gd name="T37" fmla="*/ 3 h 65"/>
                  <a:gd name="T38" fmla="*/ 69 w 324"/>
                  <a:gd name="T39" fmla="*/ 6 h 65"/>
                  <a:gd name="T40" fmla="*/ 46 w 324"/>
                  <a:gd name="T41" fmla="*/ 10 h 65"/>
                  <a:gd name="T42" fmla="*/ 26 w 324"/>
                  <a:gd name="T43" fmla="*/ 15 h 65"/>
                  <a:gd name="T44" fmla="*/ 12 w 324"/>
                  <a:gd name="T45" fmla="*/ 21 h 65"/>
                  <a:gd name="T46" fmla="*/ 1 w 324"/>
                  <a:gd name="T47" fmla="*/ 27 h 65"/>
                  <a:gd name="T48" fmla="*/ 0 w 324"/>
                  <a:gd name="T49" fmla="*/ 33 h 65"/>
                  <a:gd name="T50" fmla="*/ 3 w 324"/>
                  <a:gd name="T51" fmla="*/ 40 h 65"/>
                  <a:gd name="T52" fmla="*/ 13 w 324"/>
                  <a:gd name="T53" fmla="*/ 46 h 65"/>
                  <a:gd name="T54" fmla="*/ 28 w 324"/>
                  <a:gd name="T55" fmla="*/ 51 h 65"/>
                  <a:gd name="T56" fmla="*/ 48 w 324"/>
                  <a:gd name="T57" fmla="*/ 56 h 65"/>
                  <a:gd name="T58" fmla="*/ 72 w 324"/>
                  <a:gd name="T59" fmla="*/ 60 h 65"/>
                  <a:gd name="T60" fmla="*/ 100 w 324"/>
                  <a:gd name="T61" fmla="*/ 62 h 65"/>
                  <a:gd name="T62" fmla="*/ 131 w 324"/>
                  <a:gd name="T63" fmla="*/ 64 h 65"/>
                  <a:gd name="T64" fmla="*/ 163 w 324"/>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4"/>
                  <a:gd name="T100" fmla="*/ 0 h 65"/>
                  <a:gd name="T101" fmla="*/ 324 w 32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4" h="65">
                    <a:moveTo>
                      <a:pt x="163" y="64"/>
                    </a:moveTo>
                    <a:lnTo>
                      <a:pt x="195" y="63"/>
                    </a:lnTo>
                    <a:lnTo>
                      <a:pt x="226" y="61"/>
                    </a:lnTo>
                    <a:lnTo>
                      <a:pt x="253" y="58"/>
                    </a:lnTo>
                    <a:lnTo>
                      <a:pt x="276" y="54"/>
                    </a:lnTo>
                    <a:lnTo>
                      <a:pt x="295" y="49"/>
                    </a:lnTo>
                    <a:lnTo>
                      <a:pt x="311" y="43"/>
                    </a:lnTo>
                    <a:lnTo>
                      <a:pt x="320" y="37"/>
                    </a:lnTo>
                    <a:lnTo>
                      <a:pt x="323" y="31"/>
                    </a:lnTo>
                    <a:lnTo>
                      <a:pt x="319" y="24"/>
                    </a:lnTo>
                    <a:lnTo>
                      <a:pt x="308" y="18"/>
                    </a:lnTo>
                    <a:lnTo>
                      <a:pt x="294" y="13"/>
                    </a:lnTo>
                    <a:lnTo>
                      <a:pt x="273" y="8"/>
                    </a:lnTo>
                    <a:lnTo>
                      <a:pt x="250" y="4"/>
                    </a:lnTo>
                    <a:lnTo>
                      <a:pt x="222" y="2"/>
                    </a:lnTo>
                    <a:lnTo>
                      <a:pt x="192" y="0"/>
                    </a:lnTo>
                    <a:lnTo>
                      <a:pt x="159" y="0"/>
                    </a:lnTo>
                    <a:lnTo>
                      <a:pt x="126" y="1"/>
                    </a:lnTo>
                    <a:lnTo>
                      <a:pt x="95" y="3"/>
                    </a:lnTo>
                    <a:lnTo>
                      <a:pt x="69" y="6"/>
                    </a:lnTo>
                    <a:lnTo>
                      <a:pt x="46" y="10"/>
                    </a:lnTo>
                    <a:lnTo>
                      <a:pt x="26" y="15"/>
                    </a:lnTo>
                    <a:lnTo>
                      <a:pt x="12" y="21"/>
                    </a:lnTo>
                    <a:lnTo>
                      <a:pt x="1" y="27"/>
                    </a:lnTo>
                    <a:lnTo>
                      <a:pt x="0" y="33"/>
                    </a:lnTo>
                    <a:lnTo>
                      <a:pt x="3" y="40"/>
                    </a:lnTo>
                    <a:lnTo>
                      <a:pt x="13" y="46"/>
                    </a:lnTo>
                    <a:lnTo>
                      <a:pt x="28" y="51"/>
                    </a:lnTo>
                    <a:lnTo>
                      <a:pt x="48" y="56"/>
                    </a:lnTo>
                    <a:lnTo>
                      <a:pt x="72" y="60"/>
                    </a:lnTo>
                    <a:lnTo>
                      <a:pt x="100" y="62"/>
                    </a:lnTo>
                    <a:lnTo>
                      <a:pt x="131" y="64"/>
                    </a:lnTo>
                    <a:lnTo>
                      <a:pt x="163" y="64"/>
                    </a:lnTo>
                  </a:path>
                </a:pathLst>
              </a:custGeom>
              <a:solidFill>
                <a:srgbClr val="CCECF4"/>
              </a:solidFill>
              <a:ln w="12700" cap="rnd">
                <a:noFill/>
                <a:round/>
                <a:headEnd/>
                <a:tailEnd/>
              </a:ln>
            </p:spPr>
            <p:txBody>
              <a:bodyPr/>
              <a:lstStyle/>
              <a:p>
                <a:endParaRPr lang="en-US"/>
              </a:p>
            </p:txBody>
          </p:sp>
          <p:sp>
            <p:nvSpPr>
              <p:cNvPr id="37742" name="Freeform 707"/>
              <p:cNvSpPr>
                <a:spLocks/>
              </p:cNvSpPr>
              <p:nvPr/>
            </p:nvSpPr>
            <p:spPr bwMode="auto">
              <a:xfrm>
                <a:off x="1956" y="1449"/>
                <a:ext cx="21" cy="58"/>
              </a:xfrm>
              <a:custGeom>
                <a:avLst/>
                <a:gdLst>
                  <a:gd name="T0" fmla="*/ 0 w 21"/>
                  <a:gd name="T1" fmla="*/ 57 h 58"/>
                  <a:gd name="T2" fmla="*/ 2 w 21"/>
                  <a:gd name="T3" fmla="*/ 55 h 58"/>
                  <a:gd name="T4" fmla="*/ 7 w 21"/>
                  <a:gd name="T5" fmla="*/ 51 h 58"/>
                  <a:gd name="T6" fmla="*/ 12 w 21"/>
                  <a:gd name="T7" fmla="*/ 43 h 58"/>
                  <a:gd name="T8" fmla="*/ 17 w 21"/>
                  <a:gd name="T9" fmla="*/ 34 h 58"/>
                  <a:gd name="T10" fmla="*/ 20 w 21"/>
                  <a:gd name="T11" fmla="*/ 25 h 58"/>
                  <a:gd name="T12" fmla="*/ 20 w 21"/>
                  <a:gd name="T13" fmla="*/ 16 h 58"/>
                  <a:gd name="T14" fmla="*/ 15 w 21"/>
                  <a:gd name="T15" fmla="*/ 7 h 58"/>
                  <a:gd name="T16" fmla="*/ 3 w 21"/>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8"/>
                  <a:gd name="T29" fmla="*/ 21 w 21"/>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8">
                    <a:moveTo>
                      <a:pt x="0" y="57"/>
                    </a:moveTo>
                    <a:lnTo>
                      <a:pt x="2" y="55"/>
                    </a:lnTo>
                    <a:lnTo>
                      <a:pt x="7" y="51"/>
                    </a:lnTo>
                    <a:lnTo>
                      <a:pt x="12" y="43"/>
                    </a:lnTo>
                    <a:lnTo>
                      <a:pt x="17" y="34"/>
                    </a:lnTo>
                    <a:lnTo>
                      <a:pt x="20" y="25"/>
                    </a:lnTo>
                    <a:lnTo>
                      <a:pt x="20" y="16"/>
                    </a:lnTo>
                    <a:lnTo>
                      <a:pt x="15" y="7"/>
                    </a:lnTo>
                    <a:lnTo>
                      <a:pt x="3" y="0"/>
                    </a:lnTo>
                  </a:path>
                </a:pathLst>
              </a:custGeom>
              <a:noFill/>
              <a:ln w="25400" cap="rnd">
                <a:solidFill>
                  <a:srgbClr val="B3E2EE"/>
                </a:solidFill>
                <a:round/>
                <a:headEnd/>
                <a:tailEnd/>
              </a:ln>
            </p:spPr>
            <p:txBody>
              <a:bodyPr/>
              <a:lstStyle/>
              <a:p>
                <a:endParaRPr lang="en-US"/>
              </a:p>
            </p:txBody>
          </p:sp>
          <p:sp>
            <p:nvSpPr>
              <p:cNvPr id="37743" name="Line 708"/>
              <p:cNvSpPr>
                <a:spLocks noChangeShapeType="1"/>
              </p:cNvSpPr>
              <p:nvPr/>
            </p:nvSpPr>
            <p:spPr bwMode="auto">
              <a:xfrm>
                <a:off x="1945" y="1504"/>
                <a:ext cx="24" cy="4"/>
              </a:xfrm>
              <a:prstGeom prst="line">
                <a:avLst/>
              </a:prstGeom>
              <a:noFill/>
              <a:ln w="12700">
                <a:noFill/>
                <a:round/>
                <a:headEnd/>
                <a:tailEnd/>
              </a:ln>
            </p:spPr>
            <p:txBody>
              <a:bodyPr wrap="none" anchor="ctr"/>
              <a:lstStyle/>
              <a:p>
                <a:endParaRPr lang="en-GB"/>
              </a:p>
            </p:txBody>
          </p:sp>
          <p:sp>
            <p:nvSpPr>
              <p:cNvPr id="37744" name="Line 709"/>
              <p:cNvSpPr>
                <a:spLocks noChangeShapeType="1"/>
              </p:cNvSpPr>
              <p:nvPr/>
            </p:nvSpPr>
            <p:spPr bwMode="auto">
              <a:xfrm flipH="1">
                <a:off x="1949" y="1448"/>
                <a:ext cx="22" cy="6"/>
              </a:xfrm>
              <a:prstGeom prst="line">
                <a:avLst/>
              </a:prstGeom>
              <a:noFill/>
              <a:ln w="12700">
                <a:noFill/>
                <a:round/>
                <a:headEnd/>
                <a:tailEnd/>
              </a:ln>
            </p:spPr>
            <p:txBody>
              <a:bodyPr wrap="none" anchor="ctr"/>
              <a:lstStyle/>
              <a:p>
                <a:endParaRPr lang="en-GB"/>
              </a:p>
            </p:txBody>
          </p:sp>
          <p:sp>
            <p:nvSpPr>
              <p:cNvPr id="37745" name="Freeform 710"/>
              <p:cNvSpPr>
                <a:spLocks/>
              </p:cNvSpPr>
              <p:nvPr/>
            </p:nvSpPr>
            <p:spPr bwMode="auto">
              <a:xfrm>
                <a:off x="1904" y="1399"/>
                <a:ext cx="58" cy="51"/>
              </a:xfrm>
              <a:custGeom>
                <a:avLst/>
                <a:gdLst>
                  <a:gd name="T0" fmla="*/ 57 w 58"/>
                  <a:gd name="T1" fmla="*/ 50 h 51"/>
                  <a:gd name="T2" fmla="*/ 45 w 58"/>
                  <a:gd name="T3" fmla="*/ 44 h 51"/>
                  <a:gd name="T4" fmla="*/ 33 w 58"/>
                  <a:gd name="T5" fmla="*/ 36 h 51"/>
                  <a:gd name="T6" fmla="*/ 23 w 58"/>
                  <a:gd name="T7" fmla="*/ 28 h 51"/>
                  <a:gd name="T8" fmla="*/ 15 w 58"/>
                  <a:gd name="T9" fmla="*/ 20 h 51"/>
                  <a:gd name="T10" fmla="*/ 9 w 58"/>
                  <a:gd name="T11" fmla="*/ 12 h 51"/>
                  <a:gd name="T12" fmla="*/ 3 w 58"/>
                  <a:gd name="T13" fmla="*/ 6 h 51"/>
                  <a:gd name="T14" fmla="*/ 2 w 58"/>
                  <a:gd name="T15" fmla="*/ 2 h 51"/>
                  <a:gd name="T16" fmla="*/ 0 w 58"/>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1"/>
                  <a:gd name="T29" fmla="*/ 58 w 58"/>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1">
                    <a:moveTo>
                      <a:pt x="57" y="50"/>
                    </a:moveTo>
                    <a:lnTo>
                      <a:pt x="45" y="44"/>
                    </a:lnTo>
                    <a:lnTo>
                      <a:pt x="33" y="36"/>
                    </a:lnTo>
                    <a:lnTo>
                      <a:pt x="23" y="28"/>
                    </a:lnTo>
                    <a:lnTo>
                      <a:pt x="15" y="20"/>
                    </a:lnTo>
                    <a:lnTo>
                      <a:pt x="9" y="12"/>
                    </a:lnTo>
                    <a:lnTo>
                      <a:pt x="3" y="6"/>
                    </a:lnTo>
                    <a:lnTo>
                      <a:pt x="2" y="2"/>
                    </a:lnTo>
                    <a:lnTo>
                      <a:pt x="0" y="0"/>
                    </a:lnTo>
                  </a:path>
                </a:pathLst>
              </a:custGeom>
              <a:noFill/>
              <a:ln w="25400" cap="rnd">
                <a:solidFill>
                  <a:srgbClr val="B3E2EE"/>
                </a:solidFill>
                <a:round/>
                <a:headEnd/>
                <a:tailEnd/>
              </a:ln>
            </p:spPr>
            <p:txBody>
              <a:bodyPr/>
              <a:lstStyle/>
              <a:p>
                <a:endParaRPr lang="en-US"/>
              </a:p>
            </p:txBody>
          </p:sp>
          <p:sp>
            <p:nvSpPr>
              <p:cNvPr id="37746" name="Line 711"/>
              <p:cNvSpPr>
                <a:spLocks noChangeShapeType="1"/>
              </p:cNvSpPr>
              <p:nvPr/>
            </p:nvSpPr>
            <p:spPr bwMode="auto">
              <a:xfrm flipV="1">
                <a:off x="1949" y="1447"/>
                <a:ext cx="22" cy="7"/>
              </a:xfrm>
              <a:prstGeom prst="line">
                <a:avLst/>
              </a:prstGeom>
              <a:noFill/>
              <a:ln w="12700">
                <a:noFill/>
                <a:round/>
                <a:headEnd/>
                <a:tailEnd/>
              </a:ln>
            </p:spPr>
            <p:txBody>
              <a:bodyPr wrap="none" anchor="ctr"/>
              <a:lstStyle/>
              <a:p>
                <a:endParaRPr lang="en-GB"/>
              </a:p>
            </p:txBody>
          </p:sp>
          <p:sp>
            <p:nvSpPr>
              <p:cNvPr id="37747" name="Line 712"/>
              <p:cNvSpPr>
                <a:spLocks noChangeShapeType="1"/>
              </p:cNvSpPr>
              <p:nvPr/>
            </p:nvSpPr>
            <p:spPr bwMode="auto">
              <a:xfrm flipH="1">
                <a:off x="1892" y="1399"/>
                <a:ext cx="22" cy="1"/>
              </a:xfrm>
              <a:prstGeom prst="line">
                <a:avLst/>
              </a:prstGeom>
              <a:noFill/>
              <a:ln w="12700">
                <a:noFill/>
                <a:round/>
                <a:headEnd/>
                <a:tailEnd/>
              </a:ln>
            </p:spPr>
            <p:txBody>
              <a:bodyPr wrap="none" anchor="ctr"/>
              <a:lstStyle/>
              <a:p>
                <a:endParaRPr lang="en-GB"/>
              </a:p>
            </p:txBody>
          </p:sp>
          <p:sp>
            <p:nvSpPr>
              <p:cNvPr id="37748" name="Freeform 713"/>
              <p:cNvSpPr>
                <a:spLocks/>
              </p:cNvSpPr>
              <p:nvPr/>
            </p:nvSpPr>
            <p:spPr bwMode="auto">
              <a:xfrm>
                <a:off x="2018" y="1470"/>
                <a:ext cx="27" cy="32"/>
              </a:xfrm>
              <a:custGeom>
                <a:avLst/>
                <a:gdLst>
                  <a:gd name="T0" fmla="*/ 26 w 27"/>
                  <a:gd name="T1" fmla="*/ 31 h 32"/>
                  <a:gd name="T2" fmla="*/ 23 w 27"/>
                  <a:gd name="T3" fmla="*/ 29 h 32"/>
                  <a:gd name="T4" fmla="*/ 20 w 27"/>
                  <a:gd name="T5" fmla="*/ 26 h 32"/>
                  <a:gd name="T6" fmla="*/ 17 w 27"/>
                  <a:gd name="T7" fmla="*/ 24 h 32"/>
                  <a:gd name="T8" fmla="*/ 14 w 27"/>
                  <a:gd name="T9" fmla="*/ 20 h 32"/>
                  <a:gd name="T10" fmla="*/ 9 w 27"/>
                  <a:gd name="T11" fmla="*/ 17 h 32"/>
                  <a:gd name="T12" fmla="*/ 6 w 27"/>
                  <a:gd name="T13" fmla="*/ 12 h 32"/>
                  <a:gd name="T14" fmla="*/ 3 w 27"/>
                  <a:gd name="T15" fmla="*/ 7 h 32"/>
                  <a:gd name="T16" fmla="*/ 0 w 27"/>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2"/>
                  <a:gd name="T29" fmla="*/ 27 w 27"/>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2">
                    <a:moveTo>
                      <a:pt x="26" y="31"/>
                    </a:moveTo>
                    <a:lnTo>
                      <a:pt x="23" y="29"/>
                    </a:lnTo>
                    <a:lnTo>
                      <a:pt x="20" y="26"/>
                    </a:lnTo>
                    <a:lnTo>
                      <a:pt x="17" y="24"/>
                    </a:lnTo>
                    <a:lnTo>
                      <a:pt x="14" y="20"/>
                    </a:lnTo>
                    <a:lnTo>
                      <a:pt x="9" y="17"/>
                    </a:lnTo>
                    <a:lnTo>
                      <a:pt x="6" y="12"/>
                    </a:lnTo>
                    <a:lnTo>
                      <a:pt x="3" y="7"/>
                    </a:lnTo>
                    <a:lnTo>
                      <a:pt x="0" y="0"/>
                    </a:lnTo>
                  </a:path>
                </a:pathLst>
              </a:custGeom>
              <a:noFill/>
              <a:ln w="25400" cap="rnd">
                <a:solidFill>
                  <a:srgbClr val="B3E2EE"/>
                </a:solidFill>
                <a:round/>
                <a:headEnd/>
                <a:tailEnd/>
              </a:ln>
            </p:spPr>
            <p:txBody>
              <a:bodyPr/>
              <a:lstStyle/>
              <a:p>
                <a:endParaRPr lang="en-US"/>
              </a:p>
            </p:txBody>
          </p:sp>
          <p:sp>
            <p:nvSpPr>
              <p:cNvPr id="37749" name="Line 714"/>
              <p:cNvSpPr>
                <a:spLocks noChangeShapeType="1"/>
              </p:cNvSpPr>
              <p:nvPr/>
            </p:nvSpPr>
            <p:spPr bwMode="auto">
              <a:xfrm flipV="1">
                <a:off x="2032" y="1501"/>
                <a:ext cx="23" cy="2"/>
              </a:xfrm>
              <a:prstGeom prst="line">
                <a:avLst/>
              </a:prstGeom>
              <a:noFill/>
              <a:ln w="12700">
                <a:noFill/>
                <a:round/>
                <a:headEnd/>
                <a:tailEnd/>
              </a:ln>
            </p:spPr>
            <p:txBody>
              <a:bodyPr wrap="none" anchor="ctr"/>
              <a:lstStyle/>
              <a:p>
                <a:endParaRPr lang="en-GB"/>
              </a:p>
            </p:txBody>
          </p:sp>
          <p:sp>
            <p:nvSpPr>
              <p:cNvPr id="37750" name="Line 715"/>
              <p:cNvSpPr>
                <a:spLocks noChangeShapeType="1"/>
              </p:cNvSpPr>
              <p:nvPr/>
            </p:nvSpPr>
            <p:spPr bwMode="auto">
              <a:xfrm flipH="1">
                <a:off x="2006" y="1470"/>
                <a:ext cx="24" cy="0"/>
              </a:xfrm>
              <a:prstGeom prst="line">
                <a:avLst/>
              </a:prstGeom>
              <a:noFill/>
              <a:ln w="12700">
                <a:noFill/>
                <a:round/>
                <a:headEnd/>
                <a:tailEnd/>
              </a:ln>
            </p:spPr>
            <p:txBody>
              <a:bodyPr wrap="none" anchor="ctr"/>
              <a:lstStyle/>
              <a:p>
                <a:endParaRPr lang="en-GB"/>
              </a:p>
            </p:txBody>
          </p:sp>
          <p:sp>
            <p:nvSpPr>
              <p:cNvPr id="37751" name="Freeform 716"/>
              <p:cNvSpPr>
                <a:spLocks/>
              </p:cNvSpPr>
              <p:nvPr/>
            </p:nvSpPr>
            <p:spPr bwMode="auto">
              <a:xfrm>
                <a:off x="1996" y="1403"/>
                <a:ext cx="23" cy="68"/>
              </a:xfrm>
              <a:custGeom>
                <a:avLst/>
                <a:gdLst>
                  <a:gd name="T0" fmla="*/ 22 w 23"/>
                  <a:gd name="T1" fmla="*/ 67 h 68"/>
                  <a:gd name="T2" fmla="*/ 21 w 23"/>
                  <a:gd name="T3" fmla="*/ 59 h 68"/>
                  <a:gd name="T4" fmla="*/ 18 w 23"/>
                  <a:gd name="T5" fmla="*/ 51 h 68"/>
                  <a:gd name="T6" fmla="*/ 15 w 23"/>
                  <a:gd name="T7" fmla="*/ 42 h 68"/>
                  <a:gd name="T8" fmla="*/ 12 w 23"/>
                  <a:gd name="T9" fmla="*/ 32 h 68"/>
                  <a:gd name="T10" fmla="*/ 7 w 23"/>
                  <a:gd name="T11" fmla="*/ 23 h 68"/>
                  <a:gd name="T12" fmla="*/ 4 w 23"/>
                  <a:gd name="T13" fmla="*/ 15 h 68"/>
                  <a:gd name="T14" fmla="*/ 1 w 23"/>
                  <a:gd name="T15" fmla="*/ 7 h 68"/>
                  <a:gd name="T16" fmla="*/ 0 w 23"/>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68"/>
                  <a:gd name="T29" fmla="*/ 23 w 23"/>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68">
                    <a:moveTo>
                      <a:pt x="22" y="67"/>
                    </a:moveTo>
                    <a:lnTo>
                      <a:pt x="21" y="59"/>
                    </a:lnTo>
                    <a:lnTo>
                      <a:pt x="18" y="51"/>
                    </a:lnTo>
                    <a:lnTo>
                      <a:pt x="15" y="42"/>
                    </a:lnTo>
                    <a:lnTo>
                      <a:pt x="12" y="32"/>
                    </a:lnTo>
                    <a:lnTo>
                      <a:pt x="7" y="23"/>
                    </a:lnTo>
                    <a:lnTo>
                      <a:pt x="4" y="15"/>
                    </a:lnTo>
                    <a:lnTo>
                      <a:pt x="1" y="7"/>
                    </a:lnTo>
                    <a:lnTo>
                      <a:pt x="0" y="0"/>
                    </a:lnTo>
                  </a:path>
                </a:pathLst>
              </a:custGeom>
              <a:noFill/>
              <a:ln w="25400" cap="rnd">
                <a:solidFill>
                  <a:srgbClr val="B3E2EE"/>
                </a:solidFill>
                <a:round/>
                <a:headEnd/>
                <a:tailEnd/>
              </a:ln>
            </p:spPr>
            <p:txBody>
              <a:bodyPr/>
              <a:lstStyle/>
              <a:p>
                <a:endParaRPr lang="en-US"/>
              </a:p>
            </p:txBody>
          </p:sp>
          <p:sp>
            <p:nvSpPr>
              <p:cNvPr id="37752" name="Line 717"/>
              <p:cNvSpPr>
                <a:spLocks noChangeShapeType="1"/>
              </p:cNvSpPr>
              <p:nvPr/>
            </p:nvSpPr>
            <p:spPr bwMode="auto">
              <a:xfrm>
                <a:off x="2006" y="1470"/>
                <a:ext cx="24" cy="0"/>
              </a:xfrm>
              <a:prstGeom prst="line">
                <a:avLst/>
              </a:prstGeom>
              <a:noFill/>
              <a:ln w="12700">
                <a:noFill/>
                <a:round/>
                <a:headEnd/>
                <a:tailEnd/>
              </a:ln>
            </p:spPr>
            <p:txBody>
              <a:bodyPr wrap="none" anchor="ctr"/>
              <a:lstStyle/>
              <a:p>
                <a:endParaRPr lang="en-GB"/>
              </a:p>
            </p:txBody>
          </p:sp>
          <p:sp>
            <p:nvSpPr>
              <p:cNvPr id="37753" name="Line 718"/>
              <p:cNvSpPr>
                <a:spLocks noChangeShapeType="1"/>
              </p:cNvSpPr>
              <p:nvPr/>
            </p:nvSpPr>
            <p:spPr bwMode="auto">
              <a:xfrm flipH="1">
                <a:off x="1983" y="1403"/>
                <a:ext cx="25" cy="0"/>
              </a:xfrm>
              <a:prstGeom prst="line">
                <a:avLst/>
              </a:prstGeom>
              <a:noFill/>
              <a:ln w="12700">
                <a:noFill/>
                <a:round/>
                <a:headEnd/>
                <a:tailEnd/>
              </a:ln>
            </p:spPr>
            <p:txBody>
              <a:bodyPr wrap="none" anchor="ctr"/>
              <a:lstStyle/>
              <a:p>
                <a:endParaRPr lang="en-GB"/>
              </a:p>
            </p:txBody>
          </p:sp>
          <p:sp>
            <p:nvSpPr>
              <p:cNvPr id="37754" name="Freeform 719"/>
              <p:cNvSpPr>
                <a:spLocks/>
              </p:cNvSpPr>
              <p:nvPr/>
            </p:nvSpPr>
            <p:spPr bwMode="auto">
              <a:xfrm>
                <a:off x="1871" y="1489"/>
                <a:ext cx="324" cy="67"/>
              </a:xfrm>
              <a:custGeom>
                <a:avLst/>
                <a:gdLst>
                  <a:gd name="T0" fmla="*/ 159 w 324"/>
                  <a:gd name="T1" fmla="*/ 0 h 67"/>
                  <a:gd name="T2" fmla="*/ 191 w 324"/>
                  <a:gd name="T3" fmla="*/ 1 h 67"/>
                  <a:gd name="T4" fmla="*/ 222 w 324"/>
                  <a:gd name="T5" fmla="*/ 2 h 67"/>
                  <a:gd name="T6" fmla="*/ 250 w 324"/>
                  <a:gd name="T7" fmla="*/ 5 h 67"/>
                  <a:gd name="T8" fmla="*/ 275 w 324"/>
                  <a:gd name="T9" fmla="*/ 9 h 67"/>
                  <a:gd name="T10" fmla="*/ 294 w 324"/>
                  <a:gd name="T11" fmla="*/ 13 h 67"/>
                  <a:gd name="T12" fmla="*/ 310 w 324"/>
                  <a:gd name="T13" fmla="*/ 19 h 67"/>
                  <a:gd name="T14" fmla="*/ 319 w 324"/>
                  <a:gd name="T15" fmla="*/ 25 h 67"/>
                  <a:gd name="T16" fmla="*/ 323 w 324"/>
                  <a:gd name="T17" fmla="*/ 32 h 67"/>
                  <a:gd name="T18" fmla="*/ 320 w 324"/>
                  <a:gd name="T19" fmla="*/ 39 h 67"/>
                  <a:gd name="T20" fmla="*/ 310 w 324"/>
                  <a:gd name="T21" fmla="*/ 45 h 67"/>
                  <a:gd name="T22" fmla="*/ 297 w 324"/>
                  <a:gd name="T23" fmla="*/ 50 h 67"/>
                  <a:gd name="T24" fmla="*/ 276 w 324"/>
                  <a:gd name="T25" fmla="*/ 55 h 67"/>
                  <a:gd name="T26" fmla="*/ 253 w 324"/>
                  <a:gd name="T27" fmla="*/ 59 h 67"/>
                  <a:gd name="T28" fmla="*/ 227 w 324"/>
                  <a:gd name="T29" fmla="*/ 63 h 67"/>
                  <a:gd name="T30" fmla="*/ 196 w 324"/>
                  <a:gd name="T31" fmla="*/ 65 h 67"/>
                  <a:gd name="T32" fmla="*/ 164 w 324"/>
                  <a:gd name="T33" fmla="*/ 66 h 67"/>
                  <a:gd name="T34" fmla="*/ 132 w 324"/>
                  <a:gd name="T35" fmla="*/ 65 h 67"/>
                  <a:gd name="T36" fmla="*/ 101 w 324"/>
                  <a:gd name="T37" fmla="*/ 64 h 67"/>
                  <a:gd name="T38" fmla="*/ 73 w 324"/>
                  <a:gd name="T39" fmla="*/ 62 h 67"/>
                  <a:gd name="T40" fmla="*/ 50 w 324"/>
                  <a:gd name="T41" fmla="*/ 58 h 67"/>
                  <a:gd name="T42" fmla="*/ 29 w 324"/>
                  <a:gd name="T43" fmla="*/ 53 h 67"/>
                  <a:gd name="T44" fmla="*/ 15 w 324"/>
                  <a:gd name="T45" fmla="*/ 47 h 67"/>
                  <a:gd name="T46" fmla="*/ 4 w 324"/>
                  <a:gd name="T47" fmla="*/ 41 h 67"/>
                  <a:gd name="T48" fmla="*/ 0 w 324"/>
                  <a:gd name="T49" fmla="*/ 35 h 67"/>
                  <a:gd name="T50" fmla="*/ 3 w 324"/>
                  <a:gd name="T51" fmla="*/ 28 h 67"/>
                  <a:gd name="T52" fmla="*/ 13 w 324"/>
                  <a:gd name="T53" fmla="*/ 22 h 67"/>
                  <a:gd name="T54" fmla="*/ 28 w 324"/>
                  <a:gd name="T55" fmla="*/ 16 h 67"/>
                  <a:gd name="T56" fmla="*/ 47 w 324"/>
                  <a:gd name="T57" fmla="*/ 11 h 67"/>
                  <a:gd name="T58" fmla="*/ 70 w 324"/>
                  <a:gd name="T59" fmla="*/ 7 h 67"/>
                  <a:gd name="T60" fmla="*/ 98 w 324"/>
                  <a:gd name="T61" fmla="*/ 3 h 67"/>
                  <a:gd name="T62" fmla="*/ 127 w 324"/>
                  <a:gd name="T63" fmla="*/ 1 h 67"/>
                  <a:gd name="T64" fmla="*/ 159 w 324"/>
                  <a:gd name="T65" fmla="*/ 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4"/>
                  <a:gd name="T100" fmla="*/ 0 h 67"/>
                  <a:gd name="T101" fmla="*/ 324 w 324"/>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4" h="67">
                    <a:moveTo>
                      <a:pt x="159" y="0"/>
                    </a:moveTo>
                    <a:lnTo>
                      <a:pt x="191" y="1"/>
                    </a:lnTo>
                    <a:lnTo>
                      <a:pt x="222" y="2"/>
                    </a:lnTo>
                    <a:lnTo>
                      <a:pt x="250" y="5"/>
                    </a:lnTo>
                    <a:lnTo>
                      <a:pt x="275" y="9"/>
                    </a:lnTo>
                    <a:lnTo>
                      <a:pt x="294" y="13"/>
                    </a:lnTo>
                    <a:lnTo>
                      <a:pt x="310" y="19"/>
                    </a:lnTo>
                    <a:lnTo>
                      <a:pt x="319" y="25"/>
                    </a:lnTo>
                    <a:lnTo>
                      <a:pt x="323" y="32"/>
                    </a:lnTo>
                    <a:lnTo>
                      <a:pt x="320" y="39"/>
                    </a:lnTo>
                    <a:lnTo>
                      <a:pt x="310" y="45"/>
                    </a:lnTo>
                    <a:lnTo>
                      <a:pt x="297" y="50"/>
                    </a:lnTo>
                    <a:lnTo>
                      <a:pt x="276" y="55"/>
                    </a:lnTo>
                    <a:lnTo>
                      <a:pt x="253" y="59"/>
                    </a:lnTo>
                    <a:lnTo>
                      <a:pt x="227" y="63"/>
                    </a:lnTo>
                    <a:lnTo>
                      <a:pt x="196" y="65"/>
                    </a:lnTo>
                    <a:lnTo>
                      <a:pt x="164" y="66"/>
                    </a:lnTo>
                    <a:lnTo>
                      <a:pt x="132" y="65"/>
                    </a:lnTo>
                    <a:lnTo>
                      <a:pt x="101" y="64"/>
                    </a:lnTo>
                    <a:lnTo>
                      <a:pt x="73" y="62"/>
                    </a:lnTo>
                    <a:lnTo>
                      <a:pt x="50" y="58"/>
                    </a:lnTo>
                    <a:lnTo>
                      <a:pt x="29" y="53"/>
                    </a:lnTo>
                    <a:lnTo>
                      <a:pt x="15" y="47"/>
                    </a:lnTo>
                    <a:lnTo>
                      <a:pt x="4" y="41"/>
                    </a:lnTo>
                    <a:lnTo>
                      <a:pt x="0" y="35"/>
                    </a:lnTo>
                    <a:lnTo>
                      <a:pt x="3" y="28"/>
                    </a:lnTo>
                    <a:lnTo>
                      <a:pt x="13" y="22"/>
                    </a:lnTo>
                    <a:lnTo>
                      <a:pt x="28" y="16"/>
                    </a:lnTo>
                    <a:lnTo>
                      <a:pt x="47" y="11"/>
                    </a:lnTo>
                    <a:lnTo>
                      <a:pt x="70" y="7"/>
                    </a:lnTo>
                    <a:lnTo>
                      <a:pt x="98" y="3"/>
                    </a:lnTo>
                    <a:lnTo>
                      <a:pt x="127" y="1"/>
                    </a:lnTo>
                    <a:lnTo>
                      <a:pt x="159" y="0"/>
                    </a:lnTo>
                  </a:path>
                </a:pathLst>
              </a:custGeom>
              <a:solidFill>
                <a:srgbClr val="CCECF4"/>
              </a:solidFill>
              <a:ln w="12700" cap="rnd">
                <a:noFill/>
                <a:round/>
                <a:headEnd/>
                <a:tailEnd/>
              </a:ln>
            </p:spPr>
            <p:txBody>
              <a:bodyPr/>
              <a:lstStyle/>
              <a:p>
                <a:endParaRPr lang="en-US"/>
              </a:p>
            </p:txBody>
          </p:sp>
          <p:sp>
            <p:nvSpPr>
              <p:cNvPr id="37755" name="Freeform 720"/>
              <p:cNvSpPr>
                <a:spLocks/>
              </p:cNvSpPr>
              <p:nvPr/>
            </p:nvSpPr>
            <p:spPr bwMode="auto">
              <a:xfrm>
                <a:off x="1828" y="1454"/>
                <a:ext cx="18" cy="55"/>
              </a:xfrm>
              <a:custGeom>
                <a:avLst/>
                <a:gdLst>
                  <a:gd name="T0" fmla="*/ 0 w 18"/>
                  <a:gd name="T1" fmla="*/ 54 h 55"/>
                  <a:gd name="T2" fmla="*/ 1 w 18"/>
                  <a:gd name="T3" fmla="*/ 52 h 55"/>
                  <a:gd name="T4" fmla="*/ 6 w 18"/>
                  <a:gd name="T5" fmla="*/ 48 h 55"/>
                  <a:gd name="T6" fmla="*/ 10 w 18"/>
                  <a:gd name="T7" fmla="*/ 41 h 55"/>
                  <a:gd name="T8" fmla="*/ 14 w 18"/>
                  <a:gd name="T9" fmla="*/ 33 h 55"/>
                  <a:gd name="T10" fmla="*/ 17 w 18"/>
                  <a:gd name="T11" fmla="*/ 24 h 55"/>
                  <a:gd name="T12" fmla="*/ 17 w 18"/>
                  <a:gd name="T13" fmla="*/ 15 h 55"/>
                  <a:gd name="T14" fmla="*/ 13 w 18"/>
                  <a:gd name="T15" fmla="*/ 7 h 55"/>
                  <a:gd name="T16" fmla="*/ 3 w 18"/>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55"/>
                  <a:gd name="T29" fmla="*/ 18 w 18"/>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55">
                    <a:moveTo>
                      <a:pt x="0" y="54"/>
                    </a:moveTo>
                    <a:lnTo>
                      <a:pt x="1" y="52"/>
                    </a:lnTo>
                    <a:lnTo>
                      <a:pt x="6" y="48"/>
                    </a:lnTo>
                    <a:lnTo>
                      <a:pt x="10" y="41"/>
                    </a:lnTo>
                    <a:lnTo>
                      <a:pt x="14" y="33"/>
                    </a:lnTo>
                    <a:lnTo>
                      <a:pt x="17" y="24"/>
                    </a:lnTo>
                    <a:lnTo>
                      <a:pt x="17" y="15"/>
                    </a:lnTo>
                    <a:lnTo>
                      <a:pt x="13" y="7"/>
                    </a:lnTo>
                    <a:lnTo>
                      <a:pt x="3" y="0"/>
                    </a:lnTo>
                  </a:path>
                </a:pathLst>
              </a:custGeom>
              <a:noFill/>
              <a:ln w="25400" cap="rnd">
                <a:solidFill>
                  <a:srgbClr val="B3E2EE"/>
                </a:solidFill>
                <a:round/>
                <a:headEnd/>
                <a:tailEnd/>
              </a:ln>
            </p:spPr>
            <p:txBody>
              <a:bodyPr/>
              <a:lstStyle/>
              <a:p>
                <a:endParaRPr lang="en-US"/>
              </a:p>
            </p:txBody>
          </p:sp>
          <p:sp>
            <p:nvSpPr>
              <p:cNvPr id="37756" name="Line 721"/>
              <p:cNvSpPr>
                <a:spLocks noChangeShapeType="1"/>
              </p:cNvSpPr>
              <p:nvPr/>
            </p:nvSpPr>
            <p:spPr bwMode="auto">
              <a:xfrm>
                <a:off x="1812" y="1508"/>
                <a:ext cx="30" cy="3"/>
              </a:xfrm>
              <a:prstGeom prst="line">
                <a:avLst/>
              </a:prstGeom>
              <a:noFill/>
              <a:ln w="12700">
                <a:noFill/>
                <a:round/>
                <a:headEnd/>
                <a:tailEnd/>
              </a:ln>
            </p:spPr>
            <p:txBody>
              <a:bodyPr wrap="none" anchor="ctr"/>
              <a:lstStyle/>
              <a:p>
                <a:endParaRPr lang="en-GB"/>
              </a:p>
            </p:txBody>
          </p:sp>
          <p:sp>
            <p:nvSpPr>
              <p:cNvPr id="37757" name="Line 722"/>
              <p:cNvSpPr>
                <a:spLocks noChangeShapeType="1"/>
              </p:cNvSpPr>
              <p:nvPr/>
            </p:nvSpPr>
            <p:spPr bwMode="auto">
              <a:xfrm flipH="1">
                <a:off x="1819" y="1449"/>
                <a:ext cx="23" cy="5"/>
              </a:xfrm>
              <a:prstGeom prst="line">
                <a:avLst/>
              </a:prstGeom>
              <a:noFill/>
              <a:ln w="12700">
                <a:noFill/>
                <a:round/>
                <a:headEnd/>
                <a:tailEnd/>
              </a:ln>
            </p:spPr>
            <p:txBody>
              <a:bodyPr wrap="none" anchor="ctr"/>
              <a:lstStyle/>
              <a:p>
                <a:endParaRPr lang="en-GB"/>
              </a:p>
            </p:txBody>
          </p:sp>
          <p:sp>
            <p:nvSpPr>
              <p:cNvPr id="37758" name="Freeform 723"/>
              <p:cNvSpPr>
                <a:spLocks/>
              </p:cNvSpPr>
              <p:nvPr/>
            </p:nvSpPr>
            <p:spPr bwMode="auto">
              <a:xfrm>
                <a:off x="1770" y="1401"/>
                <a:ext cx="60" cy="54"/>
              </a:xfrm>
              <a:custGeom>
                <a:avLst/>
                <a:gdLst>
                  <a:gd name="T0" fmla="*/ 59 w 60"/>
                  <a:gd name="T1" fmla="*/ 53 h 54"/>
                  <a:gd name="T2" fmla="*/ 45 w 60"/>
                  <a:gd name="T3" fmla="*/ 46 h 54"/>
                  <a:gd name="T4" fmla="*/ 35 w 60"/>
                  <a:gd name="T5" fmla="*/ 38 h 54"/>
                  <a:gd name="T6" fmla="*/ 24 w 60"/>
                  <a:gd name="T7" fmla="*/ 29 h 54"/>
                  <a:gd name="T8" fmla="*/ 17 w 60"/>
                  <a:gd name="T9" fmla="*/ 20 h 54"/>
                  <a:gd name="T10" fmla="*/ 9 w 60"/>
                  <a:gd name="T11" fmla="*/ 12 h 54"/>
                  <a:gd name="T12" fmla="*/ 5 w 60"/>
                  <a:gd name="T13" fmla="*/ 5 h 54"/>
                  <a:gd name="T14" fmla="*/ 2 w 60"/>
                  <a:gd name="T15" fmla="*/ 1 h 54"/>
                  <a:gd name="T16" fmla="*/ 0 w 60"/>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54"/>
                  <a:gd name="T29" fmla="*/ 60 w 60"/>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54">
                    <a:moveTo>
                      <a:pt x="59" y="53"/>
                    </a:moveTo>
                    <a:lnTo>
                      <a:pt x="45" y="46"/>
                    </a:lnTo>
                    <a:lnTo>
                      <a:pt x="35" y="38"/>
                    </a:lnTo>
                    <a:lnTo>
                      <a:pt x="24" y="29"/>
                    </a:lnTo>
                    <a:lnTo>
                      <a:pt x="17" y="20"/>
                    </a:lnTo>
                    <a:lnTo>
                      <a:pt x="9" y="12"/>
                    </a:lnTo>
                    <a:lnTo>
                      <a:pt x="5" y="5"/>
                    </a:lnTo>
                    <a:lnTo>
                      <a:pt x="2" y="1"/>
                    </a:lnTo>
                    <a:lnTo>
                      <a:pt x="0" y="0"/>
                    </a:lnTo>
                  </a:path>
                </a:pathLst>
              </a:custGeom>
              <a:noFill/>
              <a:ln w="25400" cap="rnd">
                <a:solidFill>
                  <a:srgbClr val="B3E2EE"/>
                </a:solidFill>
                <a:round/>
                <a:headEnd/>
                <a:tailEnd/>
              </a:ln>
            </p:spPr>
            <p:txBody>
              <a:bodyPr/>
              <a:lstStyle/>
              <a:p>
                <a:endParaRPr lang="en-US"/>
              </a:p>
            </p:txBody>
          </p:sp>
          <p:sp>
            <p:nvSpPr>
              <p:cNvPr id="37759" name="Line 724"/>
              <p:cNvSpPr>
                <a:spLocks noChangeShapeType="1"/>
              </p:cNvSpPr>
              <p:nvPr/>
            </p:nvSpPr>
            <p:spPr bwMode="auto">
              <a:xfrm flipV="1">
                <a:off x="1819" y="1449"/>
                <a:ext cx="23" cy="5"/>
              </a:xfrm>
              <a:prstGeom prst="line">
                <a:avLst/>
              </a:prstGeom>
              <a:noFill/>
              <a:ln w="12700">
                <a:noFill/>
                <a:round/>
                <a:headEnd/>
                <a:tailEnd/>
              </a:ln>
            </p:spPr>
            <p:txBody>
              <a:bodyPr wrap="none" anchor="ctr"/>
              <a:lstStyle/>
              <a:p>
                <a:endParaRPr lang="en-GB"/>
              </a:p>
            </p:txBody>
          </p:sp>
          <p:sp>
            <p:nvSpPr>
              <p:cNvPr id="37760" name="Line 725"/>
              <p:cNvSpPr>
                <a:spLocks noChangeShapeType="1"/>
              </p:cNvSpPr>
              <p:nvPr/>
            </p:nvSpPr>
            <p:spPr bwMode="auto">
              <a:xfrm flipH="1">
                <a:off x="1760" y="1400"/>
                <a:ext cx="24" cy="1"/>
              </a:xfrm>
              <a:prstGeom prst="line">
                <a:avLst/>
              </a:prstGeom>
              <a:noFill/>
              <a:ln w="12700">
                <a:noFill/>
                <a:round/>
                <a:headEnd/>
                <a:tailEnd/>
              </a:ln>
            </p:spPr>
            <p:txBody>
              <a:bodyPr wrap="none" anchor="ctr"/>
              <a:lstStyle/>
              <a:p>
                <a:endParaRPr lang="en-GB"/>
              </a:p>
            </p:txBody>
          </p:sp>
          <p:sp>
            <p:nvSpPr>
              <p:cNvPr id="37761" name="Freeform 726"/>
              <p:cNvSpPr>
                <a:spLocks/>
              </p:cNvSpPr>
              <p:nvPr/>
            </p:nvSpPr>
            <p:spPr bwMode="auto">
              <a:xfrm>
                <a:off x="1886" y="1474"/>
                <a:ext cx="28" cy="31"/>
              </a:xfrm>
              <a:custGeom>
                <a:avLst/>
                <a:gdLst>
                  <a:gd name="T0" fmla="*/ 27 w 28"/>
                  <a:gd name="T1" fmla="*/ 30 h 31"/>
                  <a:gd name="T2" fmla="*/ 25 w 28"/>
                  <a:gd name="T3" fmla="*/ 27 h 31"/>
                  <a:gd name="T4" fmla="*/ 22 w 28"/>
                  <a:gd name="T5" fmla="*/ 25 h 31"/>
                  <a:gd name="T6" fmla="*/ 19 w 28"/>
                  <a:gd name="T7" fmla="*/ 22 h 31"/>
                  <a:gd name="T8" fmla="*/ 14 w 28"/>
                  <a:gd name="T9" fmla="*/ 19 h 31"/>
                  <a:gd name="T10" fmla="*/ 10 w 28"/>
                  <a:gd name="T11" fmla="*/ 16 h 31"/>
                  <a:gd name="T12" fmla="*/ 5 w 28"/>
                  <a:gd name="T13" fmla="*/ 12 h 31"/>
                  <a:gd name="T14" fmla="*/ 3 w 28"/>
                  <a:gd name="T15" fmla="*/ 6 h 31"/>
                  <a:gd name="T16" fmla="*/ 0 w 28"/>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31"/>
                  <a:gd name="T29" fmla="*/ 28 w 2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31">
                    <a:moveTo>
                      <a:pt x="27" y="30"/>
                    </a:moveTo>
                    <a:lnTo>
                      <a:pt x="25" y="27"/>
                    </a:lnTo>
                    <a:lnTo>
                      <a:pt x="22" y="25"/>
                    </a:lnTo>
                    <a:lnTo>
                      <a:pt x="19" y="22"/>
                    </a:lnTo>
                    <a:lnTo>
                      <a:pt x="14" y="19"/>
                    </a:lnTo>
                    <a:lnTo>
                      <a:pt x="10" y="16"/>
                    </a:lnTo>
                    <a:lnTo>
                      <a:pt x="5" y="12"/>
                    </a:lnTo>
                    <a:lnTo>
                      <a:pt x="3" y="6"/>
                    </a:lnTo>
                    <a:lnTo>
                      <a:pt x="0" y="0"/>
                    </a:lnTo>
                  </a:path>
                </a:pathLst>
              </a:custGeom>
              <a:noFill/>
              <a:ln w="25400" cap="rnd">
                <a:solidFill>
                  <a:srgbClr val="B3E2EE"/>
                </a:solidFill>
                <a:round/>
                <a:headEnd/>
                <a:tailEnd/>
              </a:ln>
            </p:spPr>
            <p:txBody>
              <a:bodyPr/>
              <a:lstStyle/>
              <a:p>
                <a:endParaRPr lang="en-US"/>
              </a:p>
            </p:txBody>
          </p:sp>
          <p:sp>
            <p:nvSpPr>
              <p:cNvPr id="37762" name="Line 727"/>
              <p:cNvSpPr>
                <a:spLocks noChangeShapeType="1"/>
              </p:cNvSpPr>
              <p:nvPr/>
            </p:nvSpPr>
            <p:spPr bwMode="auto">
              <a:xfrm flipV="1">
                <a:off x="1898" y="1503"/>
                <a:ext cx="27" cy="1"/>
              </a:xfrm>
              <a:prstGeom prst="line">
                <a:avLst/>
              </a:prstGeom>
              <a:noFill/>
              <a:ln w="12700">
                <a:noFill/>
                <a:round/>
                <a:headEnd/>
                <a:tailEnd/>
              </a:ln>
            </p:spPr>
            <p:txBody>
              <a:bodyPr wrap="none" anchor="ctr"/>
              <a:lstStyle/>
              <a:p>
                <a:endParaRPr lang="en-GB"/>
              </a:p>
            </p:txBody>
          </p:sp>
          <p:sp>
            <p:nvSpPr>
              <p:cNvPr id="37763" name="Line 728"/>
              <p:cNvSpPr>
                <a:spLocks noChangeShapeType="1"/>
              </p:cNvSpPr>
              <p:nvPr/>
            </p:nvSpPr>
            <p:spPr bwMode="auto">
              <a:xfrm flipH="1">
                <a:off x="1878" y="1474"/>
                <a:ext cx="20" cy="1"/>
              </a:xfrm>
              <a:prstGeom prst="line">
                <a:avLst/>
              </a:prstGeom>
              <a:noFill/>
              <a:ln w="12700">
                <a:noFill/>
                <a:round/>
                <a:headEnd/>
                <a:tailEnd/>
              </a:ln>
            </p:spPr>
            <p:txBody>
              <a:bodyPr wrap="none" anchor="ctr"/>
              <a:lstStyle/>
              <a:p>
                <a:endParaRPr lang="en-GB"/>
              </a:p>
            </p:txBody>
          </p:sp>
          <p:sp>
            <p:nvSpPr>
              <p:cNvPr id="37764" name="Freeform 729"/>
              <p:cNvSpPr>
                <a:spLocks/>
              </p:cNvSpPr>
              <p:nvPr/>
            </p:nvSpPr>
            <p:spPr bwMode="auto">
              <a:xfrm>
                <a:off x="1863" y="1406"/>
                <a:ext cx="24" cy="69"/>
              </a:xfrm>
              <a:custGeom>
                <a:avLst/>
                <a:gdLst>
                  <a:gd name="T0" fmla="*/ 23 w 24"/>
                  <a:gd name="T1" fmla="*/ 68 h 69"/>
                  <a:gd name="T2" fmla="*/ 22 w 24"/>
                  <a:gd name="T3" fmla="*/ 60 h 69"/>
                  <a:gd name="T4" fmla="*/ 19 w 24"/>
                  <a:gd name="T5" fmla="*/ 51 h 69"/>
                  <a:gd name="T6" fmla="*/ 16 w 24"/>
                  <a:gd name="T7" fmla="*/ 42 h 69"/>
                  <a:gd name="T8" fmla="*/ 12 w 24"/>
                  <a:gd name="T9" fmla="*/ 33 h 69"/>
                  <a:gd name="T10" fmla="*/ 9 w 24"/>
                  <a:gd name="T11" fmla="*/ 23 h 69"/>
                  <a:gd name="T12" fmla="*/ 6 w 24"/>
                  <a:gd name="T13" fmla="*/ 15 h 69"/>
                  <a:gd name="T14" fmla="*/ 3 w 24"/>
                  <a:gd name="T15" fmla="*/ 7 h 69"/>
                  <a:gd name="T16" fmla="*/ 0 w 24"/>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9"/>
                  <a:gd name="T29" fmla="*/ 24 w 24"/>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9">
                    <a:moveTo>
                      <a:pt x="23" y="68"/>
                    </a:moveTo>
                    <a:lnTo>
                      <a:pt x="22" y="60"/>
                    </a:lnTo>
                    <a:lnTo>
                      <a:pt x="19" y="51"/>
                    </a:lnTo>
                    <a:lnTo>
                      <a:pt x="16" y="42"/>
                    </a:lnTo>
                    <a:lnTo>
                      <a:pt x="12" y="33"/>
                    </a:lnTo>
                    <a:lnTo>
                      <a:pt x="9" y="23"/>
                    </a:lnTo>
                    <a:lnTo>
                      <a:pt x="6" y="15"/>
                    </a:lnTo>
                    <a:lnTo>
                      <a:pt x="3" y="7"/>
                    </a:lnTo>
                    <a:lnTo>
                      <a:pt x="0" y="0"/>
                    </a:lnTo>
                  </a:path>
                </a:pathLst>
              </a:custGeom>
              <a:noFill/>
              <a:ln w="25400" cap="rnd">
                <a:solidFill>
                  <a:srgbClr val="B3E2EE"/>
                </a:solidFill>
                <a:round/>
                <a:headEnd/>
                <a:tailEnd/>
              </a:ln>
            </p:spPr>
            <p:txBody>
              <a:bodyPr/>
              <a:lstStyle/>
              <a:p>
                <a:endParaRPr lang="en-US"/>
              </a:p>
            </p:txBody>
          </p:sp>
          <p:sp>
            <p:nvSpPr>
              <p:cNvPr id="37765" name="Line 730"/>
              <p:cNvSpPr>
                <a:spLocks noChangeShapeType="1"/>
              </p:cNvSpPr>
              <p:nvPr/>
            </p:nvSpPr>
            <p:spPr bwMode="auto">
              <a:xfrm>
                <a:off x="1878" y="1474"/>
                <a:ext cx="20" cy="0"/>
              </a:xfrm>
              <a:prstGeom prst="line">
                <a:avLst/>
              </a:prstGeom>
              <a:noFill/>
              <a:ln w="12700">
                <a:noFill/>
                <a:round/>
                <a:headEnd/>
                <a:tailEnd/>
              </a:ln>
            </p:spPr>
            <p:txBody>
              <a:bodyPr wrap="none" anchor="ctr"/>
              <a:lstStyle/>
              <a:p>
                <a:endParaRPr lang="en-GB"/>
              </a:p>
            </p:txBody>
          </p:sp>
          <p:sp>
            <p:nvSpPr>
              <p:cNvPr id="37766" name="Line 731"/>
              <p:cNvSpPr>
                <a:spLocks noChangeShapeType="1"/>
              </p:cNvSpPr>
              <p:nvPr/>
            </p:nvSpPr>
            <p:spPr bwMode="auto">
              <a:xfrm flipH="1">
                <a:off x="1851" y="1405"/>
                <a:ext cx="27" cy="1"/>
              </a:xfrm>
              <a:prstGeom prst="line">
                <a:avLst/>
              </a:prstGeom>
              <a:noFill/>
              <a:ln w="12700">
                <a:noFill/>
                <a:round/>
                <a:headEnd/>
                <a:tailEnd/>
              </a:ln>
            </p:spPr>
            <p:txBody>
              <a:bodyPr wrap="none" anchor="ctr"/>
              <a:lstStyle/>
              <a:p>
                <a:endParaRPr lang="en-GB"/>
              </a:p>
            </p:txBody>
          </p:sp>
          <p:sp>
            <p:nvSpPr>
              <p:cNvPr id="37767" name="Freeform 732"/>
              <p:cNvSpPr>
                <a:spLocks/>
              </p:cNvSpPr>
              <p:nvPr/>
            </p:nvSpPr>
            <p:spPr bwMode="auto">
              <a:xfrm>
                <a:off x="1742" y="1492"/>
                <a:ext cx="321" cy="65"/>
              </a:xfrm>
              <a:custGeom>
                <a:avLst/>
                <a:gdLst>
                  <a:gd name="T0" fmla="*/ 159 w 321"/>
                  <a:gd name="T1" fmla="*/ 0 h 65"/>
                  <a:gd name="T2" fmla="*/ 191 w 321"/>
                  <a:gd name="T3" fmla="*/ 1 h 65"/>
                  <a:gd name="T4" fmla="*/ 221 w 321"/>
                  <a:gd name="T5" fmla="*/ 2 h 65"/>
                  <a:gd name="T6" fmla="*/ 249 w 321"/>
                  <a:gd name="T7" fmla="*/ 5 h 65"/>
                  <a:gd name="T8" fmla="*/ 272 w 321"/>
                  <a:gd name="T9" fmla="*/ 9 h 65"/>
                  <a:gd name="T10" fmla="*/ 292 w 321"/>
                  <a:gd name="T11" fmla="*/ 13 h 65"/>
                  <a:gd name="T12" fmla="*/ 307 w 321"/>
                  <a:gd name="T13" fmla="*/ 18 h 65"/>
                  <a:gd name="T14" fmla="*/ 317 w 321"/>
                  <a:gd name="T15" fmla="*/ 24 h 65"/>
                  <a:gd name="T16" fmla="*/ 320 w 321"/>
                  <a:gd name="T17" fmla="*/ 31 h 65"/>
                  <a:gd name="T18" fmla="*/ 317 w 321"/>
                  <a:gd name="T19" fmla="*/ 37 h 65"/>
                  <a:gd name="T20" fmla="*/ 308 w 321"/>
                  <a:gd name="T21" fmla="*/ 43 h 65"/>
                  <a:gd name="T22" fmla="*/ 294 w 321"/>
                  <a:gd name="T23" fmla="*/ 49 h 65"/>
                  <a:gd name="T24" fmla="*/ 275 w 321"/>
                  <a:gd name="T25" fmla="*/ 54 h 65"/>
                  <a:gd name="T26" fmla="*/ 252 w 321"/>
                  <a:gd name="T27" fmla="*/ 58 h 65"/>
                  <a:gd name="T28" fmla="*/ 224 w 321"/>
                  <a:gd name="T29" fmla="*/ 61 h 65"/>
                  <a:gd name="T30" fmla="*/ 195 w 321"/>
                  <a:gd name="T31" fmla="*/ 63 h 65"/>
                  <a:gd name="T32" fmla="*/ 163 w 321"/>
                  <a:gd name="T33" fmla="*/ 64 h 65"/>
                  <a:gd name="T34" fmla="*/ 129 w 321"/>
                  <a:gd name="T35" fmla="*/ 64 h 65"/>
                  <a:gd name="T36" fmla="*/ 100 w 321"/>
                  <a:gd name="T37" fmla="*/ 62 h 65"/>
                  <a:gd name="T38" fmla="*/ 73 w 321"/>
                  <a:gd name="T39" fmla="*/ 59 h 65"/>
                  <a:gd name="T40" fmla="*/ 48 w 321"/>
                  <a:gd name="T41" fmla="*/ 56 h 65"/>
                  <a:gd name="T42" fmla="*/ 29 w 321"/>
                  <a:gd name="T43" fmla="*/ 51 h 65"/>
                  <a:gd name="T44" fmla="*/ 15 w 321"/>
                  <a:gd name="T45" fmla="*/ 46 h 65"/>
                  <a:gd name="T46" fmla="*/ 4 w 321"/>
                  <a:gd name="T47" fmla="*/ 40 h 65"/>
                  <a:gd name="T48" fmla="*/ 0 w 321"/>
                  <a:gd name="T49" fmla="*/ 34 h 65"/>
                  <a:gd name="T50" fmla="*/ 3 w 321"/>
                  <a:gd name="T51" fmla="*/ 27 h 65"/>
                  <a:gd name="T52" fmla="*/ 12 w 321"/>
                  <a:gd name="T53" fmla="*/ 21 h 65"/>
                  <a:gd name="T54" fmla="*/ 26 w 321"/>
                  <a:gd name="T55" fmla="*/ 15 h 65"/>
                  <a:gd name="T56" fmla="*/ 45 w 321"/>
                  <a:gd name="T57" fmla="*/ 10 h 65"/>
                  <a:gd name="T58" fmla="*/ 70 w 321"/>
                  <a:gd name="T59" fmla="*/ 7 h 65"/>
                  <a:gd name="T60" fmla="*/ 96 w 321"/>
                  <a:gd name="T61" fmla="*/ 3 h 65"/>
                  <a:gd name="T62" fmla="*/ 127 w 321"/>
                  <a:gd name="T63" fmla="*/ 1 h 65"/>
                  <a:gd name="T64" fmla="*/ 159 w 321"/>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1"/>
                  <a:gd name="T100" fmla="*/ 0 h 65"/>
                  <a:gd name="T101" fmla="*/ 321 w 321"/>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1" h="65">
                    <a:moveTo>
                      <a:pt x="159" y="0"/>
                    </a:moveTo>
                    <a:lnTo>
                      <a:pt x="191" y="1"/>
                    </a:lnTo>
                    <a:lnTo>
                      <a:pt x="221" y="2"/>
                    </a:lnTo>
                    <a:lnTo>
                      <a:pt x="249" y="5"/>
                    </a:lnTo>
                    <a:lnTo>
                      <a:pt x="272" y="9"/>
                    </a:lnTo>
                    <a:lnTo>
                      <a:pt x="292" y="13"/>
                    </a:lnTo>
                    <a:lnTo>
                      <a:pt x="307" y="18"/>
                    </a:lnTo>
                    <a:lnTo>
                      <a:pt x="317" y="24"/>
                    </a:lnTo>
                    <a:lnTo>
                      <a:pt x="320" y="31"/>
                    </a:lnTo>
                    <a:lnTo>
                      <a:pt x="317" y="37"/>
                    </a:lnTo>
                    <a:lnTo>
                      <a:pt x="308" y="43"/>
                    </a:lnTo>
                    <a:lnTo>
                      <a:pt x="294" y="49"/>
                    </a:lnTo>
                    <a:lnTo>
                      <a:pt x="275" y="54"/>
                    </a:lnTo>
                    <a:lnTo>
                      <a:pt x="252" y="58"/>
                    </a:lnTo>
                    <a:lnTo>
                      <a:pt x="224" y="61"/>
                    </a:lnTo>
                    <a:lnTo>
                      <a:pt x="195" y="63"/>
                    </a:lnTo>
                    <a:lnTo>
                      <a:pt x="163" y="64"/>
                    </a:lnTo>
                    <a:lnTo>
                      <a:pt x="129" y="64"/>
                    </a:lnTo>
                    <a:lnTo>
                      <a:pt x="100" y="62"/>
                    </a:lnTo>
                    <a:lnTo>
                      <a:pt x="73" y="59"/>
                    </a:lnTo>
                    <a:lnTo>
                      <a:pt x="48" y="56"/>
                    </a:lnTo>
                    <a:lnTo>
                      <a:pt x="29" y="51"/>
                    </a:lnTo>
                    <a:lnTo>
                      <a:pt x="15" y="46"/>
                    </a:lnTo>
                    <a:lnTo>
                      <a:pt x="4" y="40"/>
                    </a:lnTo>
                    <a:lnTo>
                      <a:pt x="0" y="34"/>
                    </a:lnTo>
                    <a:lnTo>
                      <a:pt x="3" y="27"/>
                    </a:lnTo>
                    <a:lnTo>
                      <a:pt x="12" y="21"/>
                    </a:lnTo>
                    <a:lnTo>
                      <a:pt x="26" y="15"/>
                    </a:lnTo>
                    <a:lnTo>
                      <a:pt x="45" y="10"/>
                    </a:lnTo>
                    <a:lnTo>
                      <a:pt x="70" y="7"/>
                    </a:lnTo>
                    <a:lnTo>
                      <a:pt x="96" y="3"/>
                    </a:lnTo>
                    <a:lnTo>
                      <a:pt x="127" y="1"/>
                    </a:lnTo>
                    <a:lnTo>
                      <a:pt x="159" y="0"/>
                    </a:lnTo>
                  </a:path>
                </a:pathLst>
              </a:custGeom>
              <a:solidFill>
                <a:srgbClr val="CCECF4"/>
              </a:solidFill>
              <a:ln w="12700" cap="rnd">
                <a:noFill/>
                <a:round/>
                <a:headEnd/>
                <a:tailEnd/>
              </a:ln>
            </p:spPr>
            <p:txBody>
              <a:bodyPr/>
              <a:lstStyle/>
              <a:p>
                <a:endParaRPr lang="en-US"/>
              </a:p>
            </p:txBody>
          </p:sp>
          <p:sp>
            <p:nvSpPr>
              <p:cNvPr id="37768" name="Freeform 733"/>
              <p:cNvSpPr>
                <a:spLocks/>
              </p:cNvSpPr>
              <p:nvPr/>
            </p:nvSpPr>
            <p:spPr bwMode="auto">
              <a:xfrm>
                <a:off x="2468" y="1369"/>
                <a:ext cx="22" cy="57"/>
              </a:xfrm>
              <a:custGeom>
                <a:avLst/>
                <a:gdLst>
                  <a:gd name="T0" fmla="*/ 0 w 22"/>
                  <a:gd name="T1" fmla="*/ 0 h 57"/>
                  <a:gd name="T2" fmla="*/ 1 w 22"/>
                  <a:gd name="T3" fmla="*/ 2 h 57"/>
                  <a:gd name="T4" fmla="*/ 6 w 22"/>
                  <a:gd name="T5" fmla="*/ 7 h 57"/>
                  <a:gd name="T6" fmla="*/ 11 w 22"/>
                  <a:gd name="T7" fmla="*/ 14 h 57"/>
                  <a:gd name="T8" fmla="*/ 17 w 22"/>
                  <a:gd name="T9" fmla="*/ 22 h 57"/>
                  <a:gd name="T10" fmla="*/ 21 w 22"/>
                  <a:gd name="T11" fmla="*/ 31 h 57"/>
                  <a:gd name="T12" fmla="*/ 21 w 22"/>
                  <a:gd name="T13" fmla="*/ 41 h 57"/>
                  <a:gd name="T14" fmla="*/ 18 w 22"/>
                  <a:gd name="T15" fmla="*/ 49 h 57"/>
                  <a:gd name="T16" fmla="*/ 10 w 22"/>
                  <a:gd name="T17" fmla="*/ 5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7"/>
                  <a:gd name="T29" fmla="*/ 22 w 2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7">
                    <a:moveTo>
                      <a:pt x="0" y="0"/>
                    </a:moveTo>
                    <a:lnTo>
                      <a:pt x="1" y="2"/>
                    </a:lnTo>
                    <a:lnTo>
                      <a:pt x="6" y="7"/>
                    </a:lnTo>
                    <a:lnTo>
                      <a:pt x="11" y="14"/>
                    </a:lnTo>
                    <a:lnTo>
                      <a:pt x="17" y="22"/>
                    </a:lnTo>
                    <a:lnTo>
                      <a:pt x="21" y="31"/>
                    </a:lnTo>
                    <a:lnTo>
                      <a:pt x="21" y="41"/>
                    </a:lnTo>
                    <a:lnTo>
                      <a:pt x="18" y="49"/>
                    </a:lnTo>
                    <a:lnTo>
                      <a:pt x="10" y="56"/>
                    </a:lnTo>
                  </a:path>
                </a:pathLst>
              </a:custGeom>
              <a:noFill/>
              <a:ln w="25400" cap="rnd">
                <a:solidFill>
                  <a:srgbClr val="B3E2EE"/>
                </a:solidFill>
                <a:round/>
                <a:headEnd/>
                <a:tailEnd/>
              </a:ln>
            </p:spPr>
            <p:txBody>
              <a:bodyPr/>
              <a:lstStyle/>
              <a:p>
                <a:endParaRPr lang="en-US"/>
              </a:p>
            </p:txBody>
          </p:sp>
          <p:sp>
            <p:nvSpPr>
              <p:cNvPr id="37769" name="Line 734"/>
              <p:cNvSpPr>
                <a:spLocks noChangeShapeType="1"/>
              </p:cNvSpPr>
              <p:nvPr/>
            </p:nvSpPr>
            <p:spPr bwMode="auto">
              <a:xfrm flipH="1">
                <a:off x="2456" y="1369"/>
                <a:ext cx="25" cy="2"/>
              </a:xfrm>
              <a:prstGeom prst="line">
                <a:avLst/>
              </a:prstGeom>
              <a:noFill/>
              <a:ln w="12700">
                <a:noFill/>
                <a:round/>
                <a:headEnd/>
                <a:tailEnd/>
              </a:ln>
            </p:spPr>
            <p:txBody>
              <a:bodyPr wrap="none" anchor="ctr"/>
              <a:lstStyle/>
              <a:p>
                <a:endParaRPr lang="en-GB"/>
              </a:p>
            </p:txBody>
          </p:sp>
          <p:sp>
            <p:nvSpPr>
              <p:cNvPr id="37770" name="Line 735"/>
              <p:cNvSpPr>
                <a:spLocks noChangeShapeType="1"/>
              </p:cNvSpPr>
              <p:nvPr/>
            </p:nvSpPr>
            <p:spPr bwMode="auto">
              <a:xfrm>
                <a:off x="2466" y="1424"/>
                <a:ext cx="21" cy="5"/>
              </a:xfrm>
              <a:prstGeom prst="line">
                <a:avLst/>
              </a:prstGeom>
              <a:noFill/>
              <a:ln w="12700">
                <a:noFill/>
                <a:round/>
                <a:headEnd/>
                <a:tailEnd/>
              </a:ln>
            </p:spPr>
            <p:txBody>
              <a:bodyPr wrap="none" anchor="ctr"/>
              <a:lstStyle/>
              <a:p>
                <a:endParaRPr lang="en-GB"/>
              </a:p>
            </p:txBody>
          </p:sp>
          <p:sp>
            <p:nvSpPr>
              <p:cNvPr id="37771" name="Freeform 736"/>
              <p:cNvSpPr>
                <a:spLocks/>
              </p:cNvSpPr>
              <p:nvPr/>
            </p:nvSpPr>
            <p:spPr bwMode="auto">
              <a:xfrm>
                <a:off x="2425" y="1425"/>
                <a:ext cx="51" cy="54"/>
              </a:xfrm>
              <a:custGeom>
                <a:avLst/>
                <a:gdLst>
                  <a:gd name="T0" fmla="*/ 50 w 51"/>
                  <a:gd name="T1" fmla="*/ 0 h 54"/>
                  <a:gd name="T2" fmla="*/ 38 w 51"/>
                  <a:gd name="T3" fmla="*/ 7 h 54"/>
                  <a:gd name="T4" fmla="*/ 28 w 51"/>
                  <a:gd name="T5" fmla="*/ 15 h 54"/>
                  <a:gd name="T6" fmla="*/ 19 w 51"/>
                  <a:gd name="T7" fmla="*/ 24 h 54"/>
                  <a:gd name="T8" fmla="*/ 12 w 51"/>
                  <a:gd name="T9" fmla="*/ 33 h 54"/>
                  <a:gd name="T10" fmla="*/ 6 w 51"/>
                  <a:gd name="T11" fmla="*/ 40 h 54"/>
                  <a:gd name="T12" fmla="*/ 1 w 51"/>
                  <a:gd name="T13" fmla="*/ 47 h 54"/>
                  <a:gd name="T14" fmla="*/ 0 w 51"/>
                  <a:gd name="T15" fmla="*/ 51 h 54"/>
                  <a:gd name="T16" fmla="*/ 0 w 51"/>
                  <a:gd name="T17" fmla="*/ 53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4"/>
                  <a:gd name="T29" fmla="*/ 51 w 51"/>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4">
                    <a:moveTo>
                      <a:pt x="50" y="0"/>
                    </a:moveTo>
                    <a:lnTo>
                      <a:pt x="38" y="7"/>
                    </a:lnTo>
                    <a:lnTo>
                      <a:pt x="28" y="15"/>
                    </a:lnTo>
                    <a:lnTo>
                      <a:pt x="19" y="24"/>
                    </a:lnTo>
                    <a:lnTo>
                      <a:pt x="12" y="33"/>
                    </a:lnTo>
                    <a:lnTo>
                      <a:pt x="6" y="40"/>
                    </a:lnTo>
                    <a:lnTo>
                      <a:pt x="1" y="47"/>
                    </a:lnTo>
                    <a:lnTo>
                      <a:pt x="0" y="51"/>
                    </a:lnTo>
                    <a:lnTo>
                      <a:pt x="0" y="53"/>
                    </a:lnTo>
                  </a:path>
                </a:pathLst>
              </a:custGeom>
              <a:noFill/>
              <a:ln w="25400" cap="rnd">
                <a:solidFill>
                  <a:srgbClr val="B3E2EE"/>
                </a:solidFill>
                <a:round/>
                <a:headEnd/>
                <a:tailEnd/>
              </a:ln>
            </p:spPr>
            <p:txBody>
              <a:bodyPr/>
              <a:lstStyle/>
              <a:p>
                <a:endParaRPr lang="en-US"/>
              </a:p>
            </p:txBody>
          </p:sp>
          <p:sp>
            <p:nvSpPr>
              <p:cNvPr id="37772" name="Line 737"/>
              <p:cNvSpPr>
                <a:spLocks noChangeShapeType="1"/>
              </p:cNvSpPr>
              <p:nvPr/>
            </p:nvSpPr>
            <p:spPr bwMode="auto">
              <a:xfrm flipH="1" flipV="1">
                <a:off x="2468" y="1423"/>
                <a:ext cx="18" cy="7"/>
              </a:xfrm>
              <a:prstGeom prst="line">
                <a:avLst/>
              </a:prstGeom>
              <a:noFill/>
              <a:ln w="12700">
                <a:noFill/>
                <a:round/>
                <a:headEnd/>
                <a:tailEnd/>
              </a:ln>
            </p:spPr>
            <p:txBody>
              <a:bodyPr wrap="none" anchor="ctr"/>
              <a:lstStyle/>
              <a:p>
                <a:endParaRPr lang="en-GB"/>
              </a:p>
            </p:txBody>
          </p:sp>
          <p:sp>
            <p:nvSpPr>
              <p:cNvPr id="37773" name="Line 738"/>
              <p:cNvSpPr>
                <a:spLocks noChangeShapeType="1"/>
              </p:cNvSpPr>
              <p:nvPr/>
            </p:nvSpPr>
            <p:spPr bwMode="auto">
              <a:xfrm>
                <a:off x="2413" y="1477"/>
                <a:ext cx="24" cy="1"/>
              </a:xfrm>
              <a:prstGeom prst="line">
                <a:avLst/>
              </a:prstGeom>
              <a:noFill/>
              <a:ln w="12700">
                <a:noFill/>
                <a:round/>
                <a:headEnd/>
                <a:tailEnd/>
              </a:ln>
            </p:spPr>
            <p:txBody>
              <a:bodyPr wrap="none" anchor="ctr"/>
              <a:lstStyle/>
              <a:p>
                <a:endParaRPr lang="en-GB"/>
              </a:p>
            </p:txBody>
          </p:sp>
          <p:sp>
            <p:nvSpPr>
              <p:cNvPr id="37774" name="Freeform 739"/>
              <p:cNvSpPr>
                <a:spLocks/>
              </p:cNvSpPr>
              <p:nvPr/>
            </p:nvSpPr>
            <p:spPr bwMode="auto">
              <a:xfrm>
                <a:off x="2533" y="1374"/>
                <a:ext cx="22" cy="30"/>
              </a:xfrm>
              <a:custGeom>
                <a:avLst/>
                <a:gdLst>
                  <a:gd name="T0" fmla="*/ 21 w 22"/>
                  <a:gd name="T1" fmla="*/ 0 h 30"/>
                  <a:gd name="T2" fmla="*/ 20 w 22"/>
                  <a:gd name="T3" fmla="*/ 3 h 30"/>
                  <a:gd name="T4" fmla="*/ 17 w 22"/>
                  <a:gd name="T5" fmla="*/ 5 h 30"/>
                  <a:gd name="T6" fmla="*/ 14 w 22"/>
                  <a:gd name="T7" fmla="*/ 8 h 30"/>
                  <a:gd name="T8" fmla="*/ 11 w 22"/>
                  <a:gd name="T9" fmla="*/ 10 h 30"/>
                  <a:gd name="T10" fmla="*/ 6 w 22"/>
                  <a:gd name="T11" fmla="*/ 13 h 30"/>
                  <a:gd name="T12" fmla="*/ 5 w 22"/>
                  <a:gd name="T13" fmla="*/ 17 h 30"/>
                  <a:gd name="T14" fmla="*/ 2 w 22"/>
                  <a:gd name="T15" fmla="*/ 22 h 30"/>
                  <a:gd name="T16" fmla="*/ 0 w 22"/>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0"/>
                  <a:gd name="T29" fmla="*/ 22 w 2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0">
                    <a:moveTo>
                      <a:pt x="21" y="0"/>
                    </a:moveTo>
                    <a:lnTo>
                      <a:pt x="20" y="3"/>
                    </a:lnTo>
                    <a:lnTo>
                      <a:pt x="17" y="5"/>
                    </a:lnTo>
                    <a:lnTo>
                      <a:pt x="14" y="8"/>
                    </a:lnTo>
                    <a:lnTo>
                      <a:pt x="11" y="10"/>
                    </a:lnTo>
                    <a:lnTo>
                      <a:pt x="6" y="13"/>
                    </a:lnTo>
                    <a:lnTo>
                      <a:pt x="5" y="17"/>
                    </a:lnTo>
                    <a:lnTo>
                      <a:pt x="2" y="22"/>
                    </a:lnTo>
                    <a:lnTo>
                      <a:pt x="0" y="29"/>
                    </a:lnTo>
                  </a:path>
                </a:pathLst>
              </a:custGeom>
              <a:noFill/>
              <a:ln w="25400" cap="rnd">
                <a:solidFill>
                  <a:srgbClr val="B3E2EE"/>
                </a:solidFill>
                <a:round/>
                <a:headEnd/>
                <a:tailEnd/>
              </a:ln>
            </p:spPr>
            <p:txBody>
              <a:bodyPr/>
              <a:lstStyle/>
              <a:p>
                <a:endParaRPr lang="en-US"/>
              </a:p>
            </p:txBody>
          </p:sp>
          <p:sp>
            <p:nvSpPr>
              <p:cNvPr id="37775" name="Line 740"/>
              <p:cNvSpPr>
                <a:spLocks noChangeShapeType="1"/>
              </p:cNvSpPr>
              <p:nvPr/>
            </p:nvSpPr>
            <p:spPr bwMode="auto">
              <a:xfrm flipH="1" flipV="1">
                <a:off x="2542" y="1373"/>
                <a:ext cx="24" cy="3"/>
              </a:xfrm>
              <a:prstGeom prst="line">
                <a:avLst/>
              </a:prstGeom>
              <a:noFill/>
              <a:ln w="12700">
                <a:noFill/>
                <a:round/>
                <a:headEnd/>
                <a:tailEnd/>
              </a:ln>
            </p:spPr>
            <p:txBody>
              <a:bodyPr wrap="none" anchor="ctr"/>
              <a:lstStyle/>
              <a:p>
                <a:endParaRPr lang="en-GB"/>
              </a:p>
            </p:txBody>
          </p:sp>
          <p:sp>
            <p:nvSpPr>
              <p:cNvPr id="37776" name="Line 741"/>
              <p:cNvSpPr>
                <a:spLocks noChangeShapeType="1"/>
              </p:cNvSpPr>
              <p:nvPr/>
            </p:nvSpPr>
            <p:spPr bwMode="auto">
              <a:xfrm>
                <a:off x="2519" y="1403"/>
                <a:ext cx="26" cy="1"/>
              </a:xfrm>
              <a:prstGeom prst="line">
                <a:avLst/>
              </a:prstGeom>
              <a:noFill/>
              <a:ln w="12700">
                <a:noFill/>
                <a:round/>
                <a:headEnd/>
                <a:tailEnd/>
              </a:ln>
            </p:spPr>
            <p:txBody>
              <a:bodyPr wrap="none" anchor="ctr"/>
              <a:lstStyle/>
              <a:p>
                <a:endParaRPr lang="en-GB"/>
              </a:p>
            </p:txBody>
          </p:sp>
          <p:sp>
            <p:nvSpPr>
              <p:cNvPr id="37777" name="Freeform 742"/>
              <p:cNvSpPr>
                <a:spLocks/>
              </p:cNvSpPr>
              <p:nvPr/>
            </p:nvSpPr>
            <p:spPr bwMode="auto">
              <a:xfrm>
                <a:off x="2517" y="1403"/>
                <a:ext cx="17" cy="68"/>
              </a:xfrm>
              <a:custGeom>
                <a:avLst/>
                <a:gdLst>
                  <a:gd name="T0" fmla="*/ 16 w 17"/>
                  <a:gd name="T1" fmla="*/ 0 h 68"/>
                  <a:gd name="T2" fmla="*/ 14 w 17"/>
                  <a:gd name="T3" fmla="*/ 8 h 68"/>
                  <a:gd name="T4" fmla="*/ 13 w 17"/>
                  <a:gd name="T5" fmla="*/ 16 h 68"/>
                  <a:gd name="T6" fmla="*/ 11 w 17"/>
                  <a:gd name="T7" fmla="*/ 25 h 68"/>
                  <a:gd name="T8" fmla="*/ 8 w 17"/>
                  <a:gd name="T9" fmla="*/ 34 h 68"/>
                  <a:gd name="T10" fmla="*/ 6 w 17"/>
                  <a:gd name="T11" fmla="*/ 44 h 68"/>
                  <a:gd name="T12" fmla="*/ 3 w 17"/>
                  <a:gd name="T13" fmla="*/ 52 h 68"/>
                  <a:gd name="T14" fmla="*/ 2 w 17"/>
                  <a:gd name="T15" fmla="*/ 60 h 68"/>
                  <a:gd name="T16" fmla="*/ 0 w 17"/>
                  <a:gd name="T17" fmla="*/ 6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68"/>
                  <a:gd name="T29" fmla="*/ 17 w 17"/>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68">
                    <a:moveTo>
                      <a:pt x="16" y="0"/>
                    </a:moveTo>
                    <a:lnTo>
                      <a:pt x="14" y="8"/>
                    </a:lnTo>
                    <a:lnTo>
                      <a:pt x="13" y="16"/>
                    </a:lnTo>
                    <a:lnTo>
                      <a:pt x="11" y="25"/>
                    </a:lnTo>
                    <a:lnTo>
                      <a:pt x="8" y="34"/>
                    </a:lnTo>
                    <a:lnTo>
                      <a:pt x="6" y="44"/>
                    </a:lnTo>
                    <a:lnTo>
                      <a:pt x="3" y="52"/>
                    </a:lnTo>
                    <a:lnTo>
                      <a:pt x="2" y="60"/>
                    </a:lnTo>
                    <a:lnTo>
                      <a:pt x="0" y="67"/>
                    </a:lnTo>
                  </a:path>
                </a:pathLst>
              </a:custGeom>
              <a:noFill/>
              <a:ln w="25400" cap="rnd">
                <a:solidFill>
                  <a:srgbClr val="B3E2EE"/>
                </a:solidFill>
                <a:round/>
                <a:headEnd/>
                <a:tailEnd/>
              </a:ln>
            </p:spPr>
            <p:txBody>
              <a:bodyPr/>
              <a:lstStyle/>
              <a:p>
                <a:endParaRPr lang="en-US"/>
              </a:p>
            </p:txBody>
          </p:sp>
          <p:sp>
            <p:nvSpPr>
              <p:cNvPr id="37778" name="Line 743"/>
              <p:cNvSpPr>
                <a:spLocks noChangeShapeType="1"/>
              </p:cNvSpPr>
              <p:nvPr/>
            </p:nvSpPr>
            <p:spPr bwMode="auto">
              <a:xfrm flipH="1" flipV="1">
                <a:off x="2519" y="1403"/>
                <a:ext cx="26" cy="1"/>
              </a:xfrm>
              <a:prstGeom prst="line">
                <a:avLst/>
              </a:prstGeom>
              <a:noFill/>
              <a:ln w="12700">
                <a:noFill/>
                <a:round/>
                <a:headEnd/>
                <a:tailEnd/>
              </a:ln>
            </p:spPr>
            <p:txBody>
              <a:bodyPr wrap="none" anchor="ctr"/>
              <a:lstStyle/>
              <a:p>
                <a:endParaRPr lang="en-GB"/>
              </a:p>
            </p:txBody>
          </p:sp>
          <p:sp>
            <p:nvSpPr>
              <p:cNvPr id="37779" name="Line 744"/>
              <p:cNvSpPr>
                <a:spLocks noChangeShapeType="1"/>
              </p:cNvSpPr>
              <p:nvPr/>
            </p:nvSpPr>
            <p:spPr bwMode="auto">
              <a:xfrm>
                <a:off x="2505" y="1470"/>
                <a:ext cx="25" cy="2"/>
              </a:xfrm>
              <a:prstGeom prst="line">
                <a:avLst/>
              </a:prstGeom>
              <a:noFill/>
              <a:ln w="12700">
                <a:noFill/>
                <a:round/>
                <a:headEnd/>
                <a:tailEnd/>
              </a:ln>
            </p:spPr>
            <p:txBody>
              <a:bodyPr wrap="none" anchor="ctr"/>
              <a:lstStyle/>
              <a:p>
                <a:endParaRPr lang="en-GB"/>
              </a:p>
            </p:txBody>
          </p:sp>
          <p:sp>
            <p:nvSpPr>
              <p:cNvPr id="37780" name="Freeform 745"/>
              <p:cNvSpPr>
                <a:spLocks/>
              </p:cNvSpPr>
              <p:nvPr/>
            </p:nvSpPr>
            <p:spPr bwMode="auto">
              <a:xfrm>
                <a:off x="2379" y="1317"/>
                <a:ext cx="323" cy="65"/>
              </a:xfrm>
              <a:custGeom>
                <a:avLst/>
                <a:gdLst>
                  <a:gd name="T0" fmla="*/ 164 w 323"/>
                  <a:gd name="T1" fmla="*/ 64 h 65"/>
                  <a:gd name="T2" fmla="*/ 196 w 323"/>
                  <a:gd name="T3" fmla="*/ 63 h 65"/>
                  <a:gd name="T4" fmla="*/ 225 w 323"/>
                  <a:gd name="T5" fmla="*/ 61 h 65"/>
                  <a:gd name="T6" fmla="*/ 253 w 323"/>
                  <a:gd name="T7" fmla="*/ 57 h 65"/>
                  <a:gd name="T8" fmla="*/ 277 w 323"/>
                  <a:gd name="T9" fmla="*/ 54 h 65"/>
                  <a:gd name="T10" fmla="*/ 296 w 323"/>
                  <a:gd name="T11" fmla="*/ 49 h 65"/>
                  <a:gd name="T12" fmla="*/ 310 w 323"/>
                  <a:gd name="T13" fmla="*/ 43 h 65"/>
                  <a:gd name="T14" fmla="*/ 319 w 323"/>
                  <a:gd name="T15" fmla="*/ 37 h 65"/>
                  <a:gd name="T16" fmla="*/ 322 w 323"/>
                  <a:gd name="T17" fmla="*/ 31 h 65"/>
                  <a:gd name="T18" fmla="*/ 319 w 323"/>
                  <a:gd name="T19" fmla="*/ 24 h 65"/>
                  <a:gd name="T20" fmla="*/ 309 w 323"/>
                  <a:gd name="T21" fmla="*/ 18 h 65"/>
                  <a:gd name="T22" fmla="*/ 294 w 323"/>
                  <a:gd name="T23" fmla="*/ 13 h 65"/>
                  <a:gd name="T24" fmla="*/ 274 w 323"/>
                  <a:gd name="T25" fmla="*/ 9 h 65"/>
                  <a:gd name="T26" fmla="*/ 250 w 323"/>
                  <a:gd name="T27" fmla="*/ 5 h 65"/>
                  <a:gd name="T28" fmla="*/ 222 w 323"/>
                  <a:gd name="T29" fmla="*/ 2 h 65"/>
                  <a:gd name="T30" fmla="*/ 192 w 323"/>
                  <a:gd name="T31" fmla="*/ 1 h 65"/>
                  <a:gd name="T32" fmla="*/ 160 w 323"/>
                  <a:gd name="T33" fmla="*/ 0 h 65"/>
                  <a:gd name="T34" fmla="*/ 127 w 323"/>
                  <a:gd name="T35" fmla="*/ 1 h 65"/>
                  <a:gd name="T36" fmla="*/ 97 w 323"/>
                  <a:gd name="T37" fmla="*/ 3 h 65"/>
                  <a:gd name="T38" fmla="*/ 70 w 323"/>
                  <a:gd name="T39" fmla="*/ 7 h 65"/>
                  <a:gd name="T40" fmla="*/ 47 w 323"/>
                  <a:gd name="T41" fmla="*/ 10 h 65"/>
                  <a:gd name="T42" fmla="*/ 26 w 323"/>
                  <a:gd name="T43" fmla="*/ 15 h 65"/>
                  <a:gd name="T44" fmla="*/ 12 w 323"/>
                  <a:gd name="T45" fmla="*/ 21 h 65"/>
                  <a:gd name="T46" fmla="*/ 3 w 323"/>
                  <a:gd name="T47" fmla="*/ 27 h 65"/>
                  <a:gd name="T48" fmla="*/ 0 w 323"/>
                  <a:gd name="T49" fmla="*/ 34 h 65"/>
                  <a:gd name="T50" fmla="*/ 4 w 323"/>
                  <a:gd name="T51" fmla="*/ 40 h 65"/>
                  <a:gd name="T52" fmla="*/ 13 w 323"/>
                  <a:gd name="T53" fmla="*/ 46 h 65"/>
                  <a:gd name="T54" fmla="*/ 29 w 323"/>
                  <a:gd name="T55" fmla="*/ 51 h 65"/>
                  <a:gd name="T56" fmla="*/ 50 w 323"/>
                  <a:gd name="T57" fmla="*/ 56 h 65"/>
                  <a:gd name="T58" fmla="*/ 73 w 323"/>
                  <a:gd name="T59" fmla="*/ 59 h 65"/>
                  <a:gd name="T60" fmla="*/ 101 w 323"/>
                  <a:gd name="T61" fmla="*/ 62 h 65"/>
                  <a:gd name="T62" fmla="*/ 130 w 323"/>
                  <a:gd name="T63" fmla="*/ 63 h 65"/>
                  <a:gd name="T64" fmla="*/ 164 w 323"/>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65"/>
                  <a:gd name="T101" fmla="*/ 323 w 323"/>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65">
                    <a:moveTo>
                      <a:pt x="164" y="64"/>
                    </a:moveTo>
                    <a:lnTo>
                      <a:pt x="196" y="63"/>
                    </a:lnTo>
                    <a:lnTo>
                      <a:pt x="225" y="61"/>
                    </a:lnTo>
                    <a:lnTo>
                      <a:pt x="253" y="57"/>
                    </a:lnTo>
                    <a:lnTo>
                      <a:pt x="277" y="54"/>
                    </a:lnTo>
                    <a:lnTo>
                      <a:pt x="296" y="49"/>
                    </a:lnTo>
                    <a:lnTo>
                      <a:pt x="310" y="43"/>
                    </a:lnTo>
                    <a:lnTo>
                      <a:pt x="319" y="37"/>
                    </a:lnTo>
                    <a:lnTo>
                      <a:pt x="322" y="31"/>
                    </a:lnTo>
                    <a:lnTo>
                      <a:pt x="319" y="24"/>
                    </a:lnTo>
                    <a:lnTo>
                      <a:pt x="309" y="18"/>
                    </a:lnTo>
                    <a:lnTo>
                      <a:pt x="294" y="13"/>
                    </a:lnTo>
                    <a:lnTo>
                      <a:pt x="274" y="9"/>
                    </a:lnTo>
                    <a:lnTo>
                      <a:pt x="250" y="5"/>
                    </a:lnTo>
                    <a:lnTo>
                      <a:pt x="222" y="2"/>
                    </a:lnTo>
                    <a:lnTo>
                      <a:pt x="192" y="1"/>
                    </a:lnTo>
                    <a:lnTo>
                      <a:pt x="160" y="0"/>
                    </a:lnTo>
                    <a:lnTo>
                      <a:pt x="127" y="1"/>
                    </a:lnTo>
                    <a:lnTo>
                      <a:pt x="97" y="3"/>
                    </a:lnTo>
                    <a:lnTo>
                      <a:pt x="70" y="7"/>
                    </a:lnTo>
                    <a:lnTo>
                      <a:pt x="47" y="10"/>
                    </a:lnTo>
                    <a:lnTo>
                      <a:pt x="26" y="15"/>
                    </a:lnTo>
                    <a:lnTo>
                      <a:pt x="12" y="21"/>
                    </a:lnTo>
                    <a:lnTo>
                      <a:pt x="3" y="27"/>
                    </a:lnTo>
                    <a:lnTo>
                      <a:pt x="0" y="34"/>
                    </a:lnTo>
                    <a:lnTo>
                      <a:pt x="4" y="40"/>
                    </a:lnTo>
                    <a:lnTo>
                      <a:pt x="13" y="46"/>
                    </a:lnTo>
                    <a:lnTo>
                      <a:pt x="29" y="51"/>
                    </a:lnTo>
                    <a:lnTo>
                      <a:pt x="50" y="56"/>
                    </a:lnTo>
                    <a:lnTo>
                      <a:pt x="73" y="59"/>
                    </a:lnTo>
                    <a:lnTo>
                      <a:pt x="101" y="62"/>
                    </a:lnTo>
                    <a:lnTo>
                      <a:pt x="130" y="63"/>
                    </a:lnTo>
                    <a:lnTo>
                      <a:pt x="164" y="64"/>
                    </a:lnTo>
                  </a:path>
                </a:pathLst>
              </a:custGeom>
              <a:solidFill>
                <a:srgbClr val="CCECF4"/>
              </a:solidFill>
              <a:ln w="12700" cap="rnd">
                <a:noFill/>
                <a:round/>
                <a:headEnd/>
                <a:tailEnd/>
              </a:ln>
            </p:spPr>
            <p:txBody>
              <a:bodyPr/>
              <a:lstStyle/>
              <a:p>
                <a:endParaRPr lang="en-US"/>
              </a:p>
            </p:txBody>
          </p:sp>
          <p:sp>
            <p:nvSpPr>
              <p:cNvPr id="37781" name="Freeform 746"/>
              <p:cNvSpPr>
                <a:spLocks/>
              </p:cNvSpPr>
              <p:nvPr/>
            </p:nvSpPr>
            <p:spPr bwMode="auto">
              <a:xfrm>
                <a:off x="2261" y="1369"/>
                <a:ext cx="23" cy="56"/>
              </a:xfrm>
              <a:custGeom>
                <a:avLst/>
                <a:gdLst>
                  <a:gd name="T0" fmla="*/ 0 w 23"/>
                  <a:gd name="T1" fmla="*/ 0 h 56"/>
                  <a:gd name="T2" fmla="*/ 1 w 23"/>
                  <a:gd name="T3" fmla="*/ 2 h 56"/>
                  <a:gd name="T4" fmla="*/ 6 w 23"/>
                  <a:gd name="T5" fmla="*/ 6 h 56"/>
                  <a:gd name="T6" fmla="*/ 12 w 23"/>
                  <a:gd name="T7" fmla="*/ 13 h 56"/>
                  <a:gd name="T8" fmla="*/ 18 w 23"/>
                  <a:gd name="T9" fmla="*/ 21 h 56"/>
                  <a:gd name="T10" fmla="*/ 21 w 23"/>
                  <a:gd name="T11" fmla="*/ 30 h 56"/>
                  <a:gd name="T12" fmla="*/ 22 w 23"/>
                  <a:gd name="T13" fmla="*/ 40 h 56"/>
                  <a:gd name="T14" fmla="*/ 18 w 23"/>
                  <a:gd name="T15" fmla="*/ 48 h 56"/>
                  <a:gd name="T16" fmla="*/ 9 w 23"/>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56"/>
                  <a:gd name="T29" fmla="*/ 23 w 23"/>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56">
                    <a:moveTo>
                      <a:pt x="0" y="0"/>
                    </a:moveTo>
                    <a:lnTo>
                      <a:pt x="1" y="2"/>
                    </a:lnTo>
                    <a:lnTo>
                      <a:pt x="6" y="6"/>
                    </a:lnTo>
                    <a:lnTo>
                      <a:pt x="12" y="13"/>
                    </a:lnTo>
                    <a:lnTo>
                      <a:pt x="18" y="21"/>
                    </a:lnTo>
                    <a:lnTo>
                      <a:pt x="21" y="30"/>
                    </a:lnTo>
                    <a:lnTo>
                      <a:pt x="22" y="40"/>
                    </a:lnTo>
                    <a:lnTo>
                      <a:pt x="18" y="48"/>
                    </a:lnTo>
                    <a:lnTo>
                      <a:pt x="9" y="55"/>
                    </a:lnTo>
                  </a:path>
                </a:pathLst>
              </a:custGeom>
              <a:noFill/>
              <a:ln w="25400" cap="rnd">
                <a:solidFill>
                  <a:srgbClr val="B3E2EE"/>
                </a:solidFill>
                <a:round/>
                <a:headEnd/>
                <a:tailEnd/>
              </a:ln>
            </p:spPr>
            <p:txBody>
              <a:bodyPr/>
              <a:lstStyle/>
              <a:p>
                <a:endParaRPr lang="en-US"/>
              </a:p>
            </p:txBody>
          </p:sp>
          <p:sp>
            <p:nvSpPr>
              <p:cNvPr id="37782" name="Line 747"/>
              <p:cNvSpPr>
                <a:spLocks noChangeShapeType="1"/>
              </p:cNvSpPr>
              <p:nvPr/>
            </p:nvSpPr>
            <p:spPr bwMode="auto">
              <a:xfrm flipH="1">
                <a:off x="2249" y="1366"/>
                <a:ext cx="24" cy="3"/>
              </a:xfrm>
              <a:prstGeom prst="line">
                <a:avLst/>
              </a:prstGeom>
              <a:noFill/>
              <a:ln w="12700">
                <a:noFill/>
                <a:round/>
                <a:headEnd/>
                <a:tailEnd/>
              </a:ln>
            </p:spPr>
            <p:txBody>
              <a:bodyPr wrap="none" anchor="ctr"/>
              <a:lstStyle/>
              <a:p>
                <a:endParaRPr lang="en-GB"/>
              </a:p>
            </p:txBody>
          </p:sp>
          <p:sp>
            <p:nvSpPr>
              <p:cNvPr id="37783" name="Line 748"/>
              <p:cNvSpPr>
                <a:spLocks noChangeShapeType="1"/>
              </p:cNvSpPr>
              <p:nvPr/>
            </p:nvSpPr>
            <p:spPr bwMode="auto">
              <a:xfrm>
                <a:off x="2261" y="1421"/>
                <a:ext cx="21" cy="4"/>
              </a:xfrm>
              <a:prstGeom prst="line">
                <a:avLst/>
              </a:prstGeom>
              <a:noFill/>
              <a:ln w="12700">
                <a:noFill/>
                <a:round/>
                <a:headEnd/>
                <a:tailEnd/>
              </a:ln>
            </p:spPr>
            <p:txBody>
              <a:bodyPr wrap="none" anchor="ctr"/>
              <a:lstStyle/>
              <a:p>
                <a:endParaRPr lang="en-GB"/>
              </a:p>
            </p:txBody>
          </p:sp>
          <p:sp>
            <p:nvSpPr>
              <p:cNvPr id="37784" name="Freeform 749"/>
              <p:cNvSpPr>
                <a:spLocks/>
              </p:cNvSpPr>
              <p:nvPr/>
            </p:nvSpPr>
            <p:spPr bwMode="auto">
              <a:xfrm>
                <a:off x="2218" y="1424"/>
                <a:ext cx="53" cy="52"/>
              </a:xfrm>
              <a:custGeom>
                <a:avLst/>
                <a:gdLst>
                  <a:gd name="T0" fmla="*/ 52 w 53"/>
                  <a:gd name="T1" fmla="*/ 0 h 52"/>
                  <a:gd name="T2" fmla="*/ 40 w 53"/>
                  <a:gd name="T3" fmla="*/ 7 h 52"/>
                  <a:gd name="T4" fmla="*/ 29 w 53"/>
                  <a:gd name="T5" fmla="*/ 15 h 52"/>
                  <a:gd name="T6" fmla="*/ 20 w 53"/>
                  <a:gd name="T7" fmla="*/ 23 h 52"/>
                  <a:gd name="T8" fmla="*/ 12 w 53"/>
                  <a:gd name="T9" fmla="*/ 32 h 52"/>
                  <a:gd name="T10" fmla="*/ 8 w 53"/>
                  <a:gd name="T11" fmla="*/ 39 h 52"/>
                  <a:gd name="T12" fmla="*/ 3 w 53"/>
                  <a:gd name="T13" fmla="*/ 45 h 52"/>
                  <a:gd name="T14" fmla="*/ 0 w 53"/>
                  <a:gd name="T15" fmla="*/ 49 h 52"/>
                  <a:gd name="T16" fmla="*/ 0 w 53"/>
                  <a:gd name="T17" fmla="*/ 5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52"/>
                  <a:gd name="T29" fmla="*/ 53 w 5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52">
                    <a:moveTo>
                      <a:pt x="52" y="0"/>
                    </a:moveTo>
                    <a:lnTo>
                      <a:pt x="40" y="7"/>
                    </a:lnTo>
                    <a:lnTo>
                      <a:pt x="29" y="15"/>
                    </a:lnTo>
                    <a:lnTo>
                      <a:pt x="20" y="23"/>
                    </a:lnTo>
                    <a:lnTo>
                      <a:pt x="12" y="32"/>
                    </a:lnTo>
                    <a:lnTo>
                      <a:pt x="8" y="39"/>
                    </a:lnTo>
                    <a:lnTo>
                      <a:pt x="3" y="45"/>
                    </a:lnTo>
                    <a:lnTo>
                      <a:pt x="0" y="49"/>
                    </a:lnTo>
                    <a:lnTo>
                      <a:pt x="0" y="51"/>
                    </a:lnTo>
                  </a:path>
                </a:pathLst>
              </a:custGeom>
              <a:noFill/>
              <a:ln w="25400" cap="rnd">
                <a:solidFill>
                  <a:srgbClr val="B3E2EE"/>
                </a:solidFill>
                <a:round/>
                <a:headEnd/>
                <a:tailEnd/>
              </a:ln>
            </p:spPr>
            <p:txBody>
              <a:bodyPr/>
              <a:lstStyle/>
              <a:p>
                <a:endParaRPr lang="en-US"/>
              </a:p>
            </p:txBody>
          </p:sp>
          <p:sp>
            <p:nvSpPr>
              <p:cNvPr id="37785" name="Line 750"/>
              <p:cNvSpPr>
                <a:spLocks noChangeShapeType="1"/>
              </p:cNvSpPr>
              <p:nvPr/>
            </p:nvSpPr>
            <p:spPr bwMode="auto">
              <a:xfrm flipH="1" flipV="1">
                <a:off x="2261" y="1420"/>
                <a:ext cx="21" cy="7"/>
              </a:xfrm>
              <a:prstGeom prst="line">
                <a:avLst/>
              </a:prstGeom>
              <a:noFill/>
              <a:ln w="12700">
                <a:noFill/>
                <a:round/>
                <a:headEnd/>
                <a:tailEnd/>
              </a:ln>
            </p:spPr>
            <p:txBody>
              <a:bodyPr wrap="none" anchor="ctr"/>
              <a:lstStyle/>
              <a:p>
                <a:endParaRPr lang="en-GB"/>
              </a:p>
            </p:txBody>
          </p:sp>
          <p:sp>
            <p:nvSpPr>
              <p:cNvPr id="37786" name="Line 751"/>
              <p:cNvSpPr>
                <a:spLocks noChangeShapeType="1"/>
              </p:cNvSpPr>
              <p:nvPr/>
            </p:nvSpPr>
            <p:spPr bwMode="auto">
              <a:xfrm>
                <a:off x="2208" y="1475"/>
                <a:ext cx="22" cy="0"/>
              </a:xfrm>
              <a:prstGeom prst="line">
                <a:avLst/>
              </a:prstGeom>
              <a:noFill/>
              <a:ln w="12700">
                <a:noFill/>
                <a:round/>
                <a:headEnd/>
                <a:tailEnd/>
              </a:ln>
            </p:spPr>
            <p:txBody>
              <a:bodyPr wrap="none" anchor="ctr"/>
              <a:lstStyle/>
              <a:p>
                <a:endParaRPr lang="en-GB"/>
              </a:p>
            </p:txBody>
          </p:sp>
          <p:sp>
            <p:nvSpPr>
              <p:cNvPr id="37787" name="Freeform 752"/>
              <p:cNvSpPr>
                <a:spLocks/>
              </p:cNvSpPr>
              <p:nvPr/>
            </p:nvSpPr>
            <p:spPr bwMode="auto">
              <a:xfrm>
                <a:off x="2328" y="1373"/>
                <a:ext cx="20" cy="29"/>
              </a:xfrm>
              <a:custGeom>
                <a:avLst/>
                <a:gdLst>
                  <a:gd name="T0" fmla="*/ 19 w 20"/>
                  <a:gd name="T1" fmla="*/ 0 h 29"/>
                  <a:gd name="T2" fmla="*/ 18 w 20"/>
                  <a:gd name="T3" fmla="*/ 3 h 29"/>
                  <a:gd name="T4" fmla="*/ 16 w 20"/>
                  <a:gd name="T5" fmla="*/ 5 h 29"/>
                  <a:gd name="T6" fmla="*/ 12 w 20"/>
                  <a:gd name="T7" fmla="*/ 7 h 29"/>
                  <a:gd name="T8" fmla="*/ 10 w 20"/>
                  <a:gd name="T9" fmla="*/ 10 h 29"/>
                  <a:gd name="T10" fmla="*/ 7 w 20"/>
                  <a:gd name="T11" fmla="*/ 13 h 29"/>
                  <a:gd name="T12" fmla="*/ 4 w 20"/>
                  <a:gd name="T13" fmla="*/ 17 h 29"/>
                  <a:gd name="T14" fmla="*/ 3 w 20"/>
                  <a:gd name="T15" fmla="*/ 22 h 29"/>
                  <a:gd name="T16" fmla="*/ 0 w 20"/>
                  <a:gd name="T17" fmla="*/ 2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9"/>
                  <a:gd name="T29" fmla="*/ 20 w 20"/>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9">
                    <a:moveTo>
                      <a:pt x="19" y="0"/>
                    </a:moveTo>
                    <a:lnTo>
                      <a:pt x="18" y="3"/>
                    </a:lnTo>
                    <a:lnTo>
                      <a:pt x="16" y="5"/>
                    </a:lnTo>
                    <a:lnTo>
                      <a:pt x="12" y="7"/>
                    </a:lnTo>
                    <a:lnTo>
                      <a:pt x="10" y="10"/>
                    </a:lnTo>
                    <a:lnTo>
                      <a:pt x="7" y="13"/>
                    </a:lnTo>
                    <a:lnTo>
                      <a:pt x="4" y="17"/>
                    </a:lnTo>
                    <a:lnTo>
                      <a:pt x="3" y="22"/>
                    </a:lnTo>
                    <a:lnTo>
                      <a:pt x="0" y="28"/>
                    </a:lnTo>
                  </a:path>
                </a:pathLst>
              </a:custGeom>
              <a:noFill/>
              <a:ln w="25400" cap="rnd">
                <a:solidFill>
                  <a:srgbClr val="B3E2EE"/>
                </a:solidFill>
                <a:round/>
                <a:headEnd/>
                <a:tailEnd/>
              </a:ln>
            </p:spPr>
            <p:txBody>
              <a:bodyPr/>
              <a:lstStyle/>
              <a:p>
                <a:endParaRPr lang="en-US"/>
              </a:p>
            </p:txBody>
          </p:sp>
          <p:sp>
            <p:nvSpPr>
              <p:cNvPr id="37788" name="Line 753"/>
              <p:cNvSpPr>
                <a:spLocks noChangeShapeType="1"/>
              </p:cNvSpPr>
              <p:nvPr/>
            </p:nvSpPr>
            <p:spPr bwMode="auto">
              <a:xfrm flipH="1" flipV="1">
                <a:off x="2336" y="1370"/>
                <a:ext cx="23" cy="4"/>
              </a:xfrm>
              <a:prstGeom prst="line">
                <a:avLst/>
              </a:prstGeom>
              <a:noFill/>
              <a:ln w="12700">
                <a:noFill/>
                <a:round/>
                <a:headEnd/>
                <a:tailEnd/>
              </a:ln>
            </p:spPr>
            <p:txBody>
              <a:bodyPr wrap="none" anchor="ctr"/>
              <a:lstStyle/>
              <a:p>
                <a:endParaRPr lang="en-GB"/>
              </a:p>
            </p:txBody>
          </p:sp>
          <p:sp>
            <p:nvSpPr>
              <p:cNvPr id="37789" name="Line 754"/>
              <p:cNvSpPr>
                <a:spLocks noChangeShapeType="1"/>
              </p:cNvSpPr>
              <p:nvPr/>
            </p:nvSpPr>
            <p:spPr bwMode="auto">
              <a:xfrm>
                <a:off x="2316" y="1401"/>
                <a:ext cx="25" cy="0"/>
              </a:xfrm>
              <a:prstGeom prst="line">
                <a:avLst/>
              </a:prstGeom>
              <a:noFill/>
              <a:ln w="12700">
                <a:noFill/>
                <a:round/>
                <a:headEnd/>
                <a:tailEnd/>
              </a:ln>
            </p:spPr>
            <p:txBody>
              <a:bodyPr wrap="none" anchor="ctr"/>
              <a:lstStyle/>
              <a:p>
                <a:endParaRPr lang="en-GB"/>
              </a:p>
            </p:txBody>
          </p:sp>
          <p:sp>
            <p:nvSpPr>
              <p:cNvPr id="37790" name="Freeform 755"/>
              <p:cNvSpPr>
                <a:spLocks/>
              </p:cNvSpPr>
              <p:nvPr/>
            </p:nvSpPr>
            <p:spPr bwMode="auto">
              <a:xfrm>
                <a:off x="2312" y="1401"/>
                <a:ext cx="17" cy="70"/>
              </a:xfrm>
              <a:custGeom>
                <a:avLst/>
                <a:gdLst>
                  <a:gd name="T0" fmla="*/ 16 w 17"/>
                  <a:gd name="T1" fmla="*/ 0 h 70"/>
                  <a:gd name="T2" fmla="*/ 16 w 17"/>
                  <a:gd name="T3" fmla="*/ 8 h 70"/>
                  <a:gd name="T4" fmla="*/ 14 w 17"/>
                  <a:gd name="T5" fmla="*/ 16 h 70"/>
                  <a:gd name="T6" fmla="*/ 11 w 17"/>
                  <a:gd name="T7" fmla="*/ 26 h 70"/>
                  <a:gd name="T8" fmla="*/ 8 w 17"/>
                  <a:gd name="T9" fmla="*/ 35 h 70"/>
                  <a:gd name="T10" fmla="*/ 6 w 17"/>
                  <a:gd name="T11" fmla="*/ 45 h 70"/>
                  <a:gd name="T12" fmla="*/ 3 w 17"/>
                  <a:gd name="T13" fmla="*/ 54 h 70"/>
                  <a:gd name="T14" fmla="*/ 2 w 17"/>
                  <a:gd name="T15" fmla="*/ 62 h 70"/>
                  <a:gd name="T16" fmla="*/ 0 w 17"/>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0"/>
                  <a:gd name="T29" fmla="*/ 17 w 17"/>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0">
                    <a:moveTo>
                      <a:pt x="16" y="0"/>
                    </a:moveTo>
                    <a:lnTo>
                      <a:pt x="16" y="8"/>
                    </a:lnTo>
                    <a:lnTo>
                      <a:pt x="14" y="16"/>
                    </a:lnTo>
                    <a:lnTo>
                      <a:pt x="11" y="26"/>
                    </a:lnTo>
                    <a:lnTo>
                      <a:pt x="8" y="35"/>
                    </a:lnTo>
                    <a:lnTo>
                      <a:pt x="6" y="45"/>
                    </a:lnTo>
                    <a:lnTo>
                      <a:pt x="3" y="54"/>
                    </a:lnTo>
                    <a:lnTo>
                      <a:pt x="2" y="62"/>
                    </a:lnTo>
                    <a:lnTo>
                      <a:pt x="0" y="69"/>
                    </a:lnTo>
                  </a:path>
                </a:pathLst>
              </a:custGeom>
              <a:noFill/>
              <a:ln w="25400" cap="rnd">
                <a:solidFill>
                  <a:srgbClr val="B3E2EE"/>
                </a:solidFill>
                <a:round/>
                <a:headEnd/>
                <a:tailEnd/>
              </a:ln>
            </p:spPr>
            <p:txBody>
              <a:bodyPr/>
              <a:lstStyle/>
              <a:p>
                <a:endParaRPr lang="en-US"/>
              </a:p>
            </p:txBody>
          </p:sp>
          <p:sp>
            <p:nvSpPr>
              <p:cNvPr id="37791" name="Line 756"/>
              <p:cNvSpPr>
                <a:spLocks noChangeShapeType="1"/>
              </p:cNvSpPr>
              <p:nvPr/>
            </p:nvSpPr>
            <p:spPr bwMode="auto">
              <a:xfrm flipH="1">
                <a:off x="2316" y="1401"/>
                <a:ext cx="25" cy="0"/>
              </a:xfrm>
              <a:prstGeom prst="line">
                <a:avLst/>
              </a:prstGeom>
              <a:noFill/>
              <a:ln w="12700">
                <a:noFill/>
                <a:round/>
                <a:headEnd/>
                <a:tailEnd/>
              </a:ln>
            </p:spPr>
            <p:txBody>
              <a:bodyPr wrap="none" anchor="ctr"/>
              <a:lstStyle/>
              <a:p>
                <a:endParaRPr lang="en-GB"/>
              </a:p>
            </p:txBody>
          </p:sp>
          <p:sp>
            <p:nvSpPr>
              <p:cNvPr id="37792" name="Line 757"/>
              <p:cNvSpPr>
                <a:spLocks noChangeShapeType="1"/>
              </p:cNvSpPr>
              <p:nvPr/>
            </p:nvSpPr>
            <p:spPr bwMode="auto">
              <a:xfrm>
                <a:off x="2300" y="1470"/>
                <a:ext cx="23" cy="0"/>
              </a:xfrm>
              <a:prstGeom prst="line">
                <a:avLst/>
              </a:prstGeom>
              <a:noFill/>
              <a:ln w="12700">
                <a:noFill/>
                <a:round/>
                <a:headEnd/>
                <a:tailEnd/>
              </a:ln>
            </p:spPr>
            <p:txBody>
              <a:bodyPr wrap="none" anchor="ctr"/>
              <a:lstStyle/>
              <a:p>
                <a:endParaRPr lang="en-GB"/>
              </a:p>
            </p:txBody>
          </p:sp>
          <p:sp>
            <p:nvSpPr>
              <p:cNvPr id="37793" name="Freeform 758"/>
              <p:cNvSpPr>
                <a:spLocks/>
              </p:cNvSpPr>
              <p:nvPr/>
            </p:nvSpPr>
            <p:spPr bwMode="auto">
              <a:xfrm>
                <a:off x="2175" y="1317"/>
                <a:ext cx="324" cy="65"/>
              </a:xfrm>
              <a:custGeom>
                <a:avLst/>
                <a:gdLst>
                  <a:gd name="T0" fmla="*/ 163 w 324"/>
                  <a:gd name="T1" fmla="*/ 64 h 65"/>
                  <a:gd name="T2" fmla="*/ 195 w 324"/>
                  <a:gd name="T3" fmla="*/ 63 h 65"/>
                  <a:gd name="T4" fmla="*/ 226 w 324"/>
                  <a:gd name="T5" fmla="*/ 61 h 65"/>
                  <a:gd name="T6" fmla="*/ 253 w 324"/>
                  <a:gd name="T7" fmla="*/ 57 h 65"/>
                  <a:gd name="T8" fmla="*/ 276 w 324"/>
                  <a:gd name="T9" fmla="*/ 54 h 65"/>
                  <a:gd name="T10" fmla="*/ 297 w 324"/>
                  <a:gd name="T11" fmla="*/ 49 h 65"/>
                  <a:gd name="T12" fmla="*/ 311 w 324"/>
                  <a:gd name="T13" fmla="*/ 43 h 65"/>
                  <a:gd name="T14" fmla="*/ 320 w 324"/>
                  <a:gd name="T15" fmla="*/ 37 h 65"/>
                  <a:gd name="T16" fmla="*/ 323 w 324"/>
                  <a:gd name="T17" fmla="*/ 30 h 65"/>
                  <a:gd name="T18" fmla="*/ 319 w 324"/>
                  <a:gd name="T19" fmla="*/ 24 h 65"/>
                  <a:gd name="T20" fmla="*/ 310 w 324"/>
                  <a:gd name="T21" fmla="*/ 18 h 65"/>
                  <a:gd name="T22" fmla="*/ 294 w 324"/>
                  <a:gd name="T23" fmla="*/ 13 h 65"/>
                  <a:gd name="T24" fmla="*/ 273 w 324"/>
                  <a:gd name="T25" fmla="*/ 8 h 65"/>
                  <a:gd name="T26" fmla="*/ 250 w 324"/>
                  <a:gd name="T27" fmla="*/ 5 h 65"/>
                  <a:gd name="T28" fmla="*/ 222 w 324"/>
                  <a:gd name="T29" fmla="*/ 2 h 65"/>
                  <a:gd name="T30" fmla="*/ 192 w 324"/>
                  <a:gd name="T31" fmla="*/ 1 h 65"/>
                  <a:gd name="T32" fmla="*/ 159 w 324"/>
                  <a:gd name="T33" fmla="*/ 0 h 65"/>
                  <a:gd name="T34" fmla="*/ 126 w 324"/>
                  <a:gd name="T35" fmla="*/ 1 h 65"/>
                  <a:gd name="T36" fmla="*/ 97 w 324"/>
                  <a:gd name="T37" fmla="*/ 3 h 65"/>
                  <a:gd name="T38" fmla="*/ 69 w 324"/>
                  <a:gd name="T39" fmla="*/ 7 h 65"/>
                  <a:gd name="T40" fmla="*/ 46 w 324"/>
                  <a:gd name="T41" fmla="*/ 10 h 65"/>
                  <a:gd name="T42" fmla="*/ 26 w 324"/>
                  <a:gd name="T43" fmla="*/ 15 h 65"/>
                  <a:gd name="T44" fmla="*/ 12 w 324"/>
                  <a:gd name="T45" fmla="*/ 21 h 65"/>
                  <a:gd name="T46" fmla="*/ 3 w 324"/>
                  <a:gd name="T47" fmla="*/ 27 h 65"/>
                  <a:gd name="T48" fmla="*/ 0 w 324"/>
                  <a:gd name="T49" fmla="*/ 33 h 65"/>
                  <a:gd name="T50" fmla="*/ 3 w 324"/>
                  <a:gd name="T51" fmla="*/ 40 h 65"/>
                  <a:gd name="T52" fmla="*/ 13 w 324"/>
                  <a:gd name="T53" fmla="*/ 46 h 65"/>
                  <a:gd name="T54" fmla="*/ 28 w 324"/>
                  <a:gd name="T55" fmla="*/ 51 h 65"/>
                  <a:gd name="T56" fmla="*/ 48 w 324"/>
                  <a:gd name="T57" fmla="*/ 55 h 65"/>
                  <a:gd name="T58" fmla="*/ 72 w 324"/>
                  <a:gd name="T59" fmla="*/ 59 h 65"/>
                  <a:gd name="T60" fmla="*/ 100 w 324"/>
                  <a:gd name="T61" fmla="*/ 62 h 65"/>
                  <a:gd name="T62" fmla="*/ 131 w 324"/>
                  <a:gd name="T63" fmla="*/ 63 h 65"/>
                  <a:gd name="T64" fmla="*/ 163 w 324"/>
                  <a:gd name="T65" fmla="*/ 6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4"/>
                  <a:gd name="T100" fmla="*/ 0 h 65"/>
                  <a:gd name="T101" fmla="*/ 324 w 32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4" h="65">
                    <a:moveTo>
                      <a:pt x="163" y="64"/>
                    </a:moveTo>
                    <a:lnTo>
                      <a:pt x="195" y="63"/>
                    </a:lnTo>
                    <a:lnTo>
                      <a:pt x="226" y="61"/>
                    </a:lnTo>
                    <a:lnTo>
                      <a:pt x="253" y="57"/>
                    </a:lnTo>
                    <a:lnTo>
                      <a:pt x="276" y="54"/>
                    </a:lnTo>
                    <a:lnTo>
                      <a:pt x="297" y="49"/>
                    </a:lnTo>
                    <a:lnTo>
                      <a:pt x="311" y="43"/>
                    </a:lnTo>
                    <a:lnTo>
                      <a:pt x="320" y="37"/>
                    </a:lnTo>
                    <a:lnTo>
                      <a:pt x="323" y="30"/>
                    </a:lnTo>
                    <a:lnTo>
                      <a:pt x="319" y="24"/>
                    </a:lnTo>
                    <a:lnTo>
                      <a:pt x="310" y="18"/>
                    </a:lnTo>
                    <a:lnTo>
                      <a:pt x="294" y="13"/>
                    </a:lnTo>
                    <a:lnTo>
                      <a:pt x="273" y="8"/>
                    </a:lnTo>
                    <a:lnTo>
                      <a:pt x="250" y="5"/>
                    </a:lnTo>
                    <a:lnTo>
                      <a:pt x="222" y="2"/>
                    </a:lnTo>
                    <a:lnTo>
                      <a:pt x="192" y="1"/>
                    </a:lnTo>
                    <a:lnTo>
                      <a:pt x="159" y="0"/>
                    </a:lnTo>
                    <a:lnTo>
                      <a:pt x="126" y="1"/>
                    </a:lnTo>
                    <a:lnTo>
                      <a:pt x="97" y="3"/>
                    </a:lnTo>
                    <a:lnTo>
                      <a:pt x="69" y="7"/>
                    </a:lnTo>
                    <a:lnTo>
                      <a:pt x="46" y="10"/>
                    </a:lnTo>
                    <a:lnTo>
                      <a:pt x="26" y="15"/>
                    </a:lnTo>
                    <a:lnTo>
                      <a:pt x="12" y="21"/>
                    </a:lnTo>
                    <a:lnTo>
                      <a:pt x="3" y="27"/>
                    </a:lnTo>
                    <a:lnTo>
                      <a:pt x="0" y="33"/>
                    </a:lnTo>
                    <a:lnTo>
                      <a:pt x="3" y="40"/>
                    </a:lnTo>
                    <a:lnTo>
                      <a:pt x="13" y="46"/>
                    </a:lnTo>
                    <a:lnTo>
                      <a:pt x="28" y="51"/>
                    </a:lnTo>
                    <a:lnTo>
                      <a:pt x="48" y="55"/>
                    </a:lnTo>
                    <a:lnTo>
                      <a:pt x="72" y="59"/>
                    </a:lnTo>
                    <a:lnTo>
                      <a:pt x="100" y="62"/>
                    </a:lnTo>
                    <a:lnTo>
                      <a:pt x="131" y="63"/>
                    </a:lnTo>
                    <a:lnTo>
                      <a:pt x="163" y="64"/>
                    </a:lnTo>
                  </a:path>
                </a:pathLst>
              </a:custGeom>
              <a:solidFill>
                <a:srgbClr val="CCECF4"/>
              </a:solidFill>
              <a:ln w="12700" cap="rnd">
                <a:noFill/>
                <a:round/>
                <a:headEnd/>
                <a:tailEnd/>
              </a:ln>
            </p:spPr>
            <p:txBody>
              <a:bodyPr/>
              <a:lstStyle/>
              <a:p>
                <a:endParaRPr lang="en-US"/>
              </a:p>
            </p:txBody>
          </p:sp>
          <p:sp>
            <p:nvSpPr>
              <p:cNvPr id="37794" name="Freeform 759"/>
              <p:cNvSpPr>
                <a:spLocks/>
              </p:cNvSpPr>
              <p:nvPr/>
            </p:nvSpPr>
            <p:spPr bwMode="auto">
              <a:xfrm>
                <a:off x="2367" y="1453"/>
                <a:ext cx="18" cy="56"/>
              </a:xfrm>
              <a:custGeom>
                <a:avLst/>
                <a:gdLst>
                  <a:gd name="T0" fmla="*/ 0 w 18"/>
                  <a:gd name="T1" fmla="*/ 55 h 56"/>
                  <a:gd name="T2" fmla="*/ 1 w 18"/>
                  <a:gd name="T3" fmla="*/ 53 h 56"/>
                  <a:gd name="T4" fmla="*/ 6 w 18"/>
                  <a:gd name="T5" fmla="*/ 48 h 56"/>
                  <a:gd name="T6" fmla="*/ 10 w 18"/>
                  <a:gd name="T7" fmla="*/ 42 h 56"/>
                  <a:gd name="T8" fmla="*/ 14 w 18"/>
                  <a:gd name="T9" fmla="*/ 33 h 56"/>
                  <a:gd name="T10" fmla="*/ 17 w 18"/>
                  <a:gd name="T11" fmla="*/ 24 h 56"/>
                  <a:gd name="T12" fmla="*/ 17 w 18"/>
                  <a:gd name="T13" fmla="*/ 15 h 56"/>
                  <a:gd name="T14" fmla="*/ 13 w 18"/>
                  <a:gd name="T15" fmla="*/ 6 h 56"/>
                  <a:gd name="T16" fmla="*/ 3 w 18"/>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56"/>
                  <a:gd name="T29" fmla="*/ 18 w 1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56">
                    <a:moveTo>
                      <a:pt x="0" y="55"/>
                    </a:moveTo>
                    <a:lnTo>
                      <a:pt x="1" y="53"/>
                    </a:lnTo>
                    <a:lnTo>
                      <a:pt x="6" y="48"/>
                    </a:lnTo>
                    <a:lnTo>
                      <a:pt x="10" y="42"/>
                    </a:lnTo>
                    <a:lnTo>
                      <a:pt x="14" y="33"/>
                    </a:lnTo>
                    <a:lnTo>
                      <a:pt x="17" y="24"/>
                    </a:lnTo>
                    <a:lnTo>
                      <a:pt x="17" y="15"/>
                    </a:lnTo>
                    <a:lnTo>
                      <a:pt x="13" y="6"/>
                    </a:lnTo>
                    <a:lnTo>
                      <a:pt x="3" y="0"/>
                    </a:lnTo>
                  </a:path>
                </a:pathLst>
              </a:custGeom>
              <a:noFill/>
              <a:ln w="25400" cap="rnd">
                <a:solidFill>
                  <a:srgbClr val="B3E2EE"/>
                </a:solidFill>
                <a:round/>
                <a:headEnd/>
                <a:tailEnd/>
              </a:ln>
            </p:spPr>
            <p:txBody>
              <a:bodyPr/>
              <a:lstStyle/>
              <a:p>
                <a:endParaRPr lang="en-US"/>
              </a:p>
            </p:txBody>
          </p:sp>
          <p:sp>
            <p:nvSpPr>
              <p:cNvPr id="37795" name="Line 760"/>
              <p:cNvSpPr>
                <a:spLocks noChangeShapeType="1"/>
              </p:cNvSpPr>
              <p:nvPr/>
            </p:nvSpPr>
            <p:spPr bwMode="auto">
              <a:xfrm>
                <a:off x="2358" y="1506"/>
                <a:ext cx="22" cy="3"/>
              </a:xfrm>
              <a:prstGeom prst="line">
                <a:avLst/>
              </a:prstGeom>
              <a:noFill/>
              <a:ln w="12700">
                <a:noFill/>
                <a:round/>
                <a:headEnd/>
                <a:tailEnd/>
              </a:ln>
            </p:spPr>
            <p:txBody>
              <a:bodyPr wrap="none" anchor="ctr"/>
              <a:lstStyle/>
              <a:p>
                <a:endParaRPr lang="en-GB"/>
              </a:p>
            </p:txBody>
          </p:sp>
          <p:sp>
            <p:nvSpPr>
              <p:cNvPr id="37796" name="Line 761"/>
              <p:cNvSpPr>
                <a:spLocks noChangeShapeType="1"/>
              </p:cNvSpPr>
              <p:nvPr/>
            </p:nvSpPr>
            <p:spPr bwMode="auto">
              <a:xfrm flipH="1">
                <a:off x="2362" y="1449"/>
                <a:ext cx="20" cy="5"/>
              </a:xfrm>
              <a:prstGeom prst="line">
                <a:avLst/>
              </a:prstGeom>
              <a:noFill/>
              <a:ln w="12700">
                <a:noFill/>
                <a:round/>
                <a:headEnd/>
                <a:tailEnd/>
              </a:ln>
            </p:spPr>
            <p:txBody>
              <a:bodyPr wrap="none" anchor="ctr"/>
              <a:lstStyle/>
              <a:p>
                <a:endParaRPr lang="en-GB"/>
              </a:p>
            </p:txBody>
          </p:sp>
          <p:sp>
            <p:nvSpPr>
              <p:cNvPr id="37797" name="Freeform 762"/>
              <p:cNvSpPr>
                <a:spLocks/>
              </p:cNvSpPr>
              <p:nvPr/>
            </p:nvSpPr>
            <p:spPr bwMode="auto">
              <a:xfrm>
                <a:off x="2316" y="1400"/>
                <a:ext cx="56" cy="54"/>
              </a:xfrm>
              <a:custGeom>
                <a:avLst/>
                <a:gdLst>
                  <a:gd name="T0" fmla="*/ 55 w 56"/>
                  <a:gd name="T1" fmla="*/ 53 h 54"/>
                  <a:gd name="T2" fmla="*/ 43 w 56"/>
                  <a:gd name="T3" fmla="*/ 46 h 54"/>
                  <a:gd name="T4" fmla="*/ 32 w 56"/>
                  <a:gd name="T5" fmla="*/ 38 h 54"/>
                  <a:gd name="T6" fmla="*/ 22 w 56"/>
                  <a:gd name="T7" fmla="*/ 29 h 54"/>
                  <a:gd name="T8" fmla="*/ 14 w 56"/>
                  <a:gd name="T9" fmla="*/ 20 h 54"/>
                  <a:gd name="T10" fmla="*/ 9 w 56"/>
                  <a:gd name="T11" fmla="*/ 13 h 54"/>
                  <a:gd name="T12" fmla="*/ 4 w 56"/>
                  <a:gd name="T13" fmla="*/ 6 h 54"/>
                  <a:gd name="T14" fmla="*/ 1 w 56"/>
                  <a:gd name="T15" fmla="*/ 1 h 54"/>
                  <a:gd name="T16" fmla="*/ 0 w 56"/>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4"/>
                  <a:gd name="T29" fmla="*/ 56 w 56"/>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4">
                    <a:moveTo>
                      <a:pt x="55" y="53"/>
                    </a:moveTo>
                    <a:lnTo>
                      <a:pt x="43" y="46"/>
                    </a:lnTo>
                    <a:lnTo>
                      <a:pt x="32" y="38"/>
                    </a:lnTo>
                    <a:lnTo>
                      <a:pt x="22" y="29"/>
                    </a:lnTo>
                    <a:lnTo>
                      <a:pt x="14" y="20"/>
                    </a:lnTo>
                    <a:lnTo>
                      <a:pt x="9" y="13"/>
                    </a:lnTo>
                    <a:lnTo>
                      <a:pt x="4" y="6"/>
                    </a:lnTo>
                    <a:lnTo>
                      <a:pt x="1" y="1"/>
                    </a:lnTo>
                    <a:lnTo>
                      <a:pt x="0" y="0"/>
                    </a:lnTo>
                  </a:path>
                </a:pathLst>
              </a:custGeom>
              <a:noFill/>
              <a:ln w="25400" cap="rnd">
                <a:solidFill>
                  <a:srgbClr val="B3E2EE"/>
                </a:solidFill>
                <a:round/>
                <a:headEnd/>
                <a:tailEnd/>
              </a:ln>
            </p:spPr>
            <p:txBody>
              <a:bodyPr/>
              <a:lstStyle/>
              <a:p>
                <a:endParaRPr lang="en-US"/>
              </a:p>
            </p:txBody>
          </p:sp>
          <p:sp>
            <p:nvSpPr>
              <p:cNvPr id="37798" name="Line 763"/>
              <p:cNvSpPr>
                <a:spLocks noChangeShapeType="1"/>
              </p:cNvSpPr>
              <p:nvPr/>
            </p:nvSpPr>
            <p:spPr bwMode="auto">
              <a:xfrm flipV="1">
                <a:off x="2362" y="1449"/>
                <a:ext cx="20" cy="5"/>
              </a:xfrm>
              <a:prstGeom prst="line">
                <a:avLst/>
              </a:prstGeom>
              <a:noFill/>
              <a:ln w="12700">
                <a:noFill/>
                <a:round/>
                <a:headEnd/>
                <a:tailEnd/>
              </a:ln>
            </p:spPr>
            <p:txBody>
              <a:bodyPr wrap="none" anchor="ctr"/>
              <a:lstStyle/>
              <a:p>
                <a:endParaRPr lang="en-GB"/>
              </a:p>
            </p:txBody>
          </p:sp>
          <p:sp>
            <p:nvSpPr>
              <p:cNvPr id="37799" name="Line 764"/>
              <p:cNvSpPr>
                <a:spLocks noChangeShapeType="1"/>
              </p:cNvSpPr>
              <p:nvPr/>
            </p:nvSpPr>
            <p:spPr bwMode="auto">
              <a:xfrm flipH="1">
                <a:off x="2304" y="1400"/>
                <a:ext cx="24" cy="1"/>
              </a:xfrm>
              <a:prstGeom prst="line">
                <a:avLst/>
              </a:prstGeom>
              <a:noFill/>
              <a:ln w="12700">
                <a:noFill/>
                <a:round/>
                <a:headEnd/>
                <a:tailEnd/>
              </a:ln>
            </p:spPr>
            <p:txBody>
              <a:bodyPr wrap="none" anchor="ctr"/>
              <a:lstStyle/>
              <a:p>
                <a:endParaRPr lang="en-GB"/>
              </a:p>
            </p:txBody>
          </p:sp>
          <p:sp>
            <p:nvSpPr>
              <p:cNvPr id="37800" name="Freeform 765"/>
              <p:cNvSpPr>
                <a:spLocks/>
              </p:cNvSpPr>
              <p:nvPr/>
            </p:nvSpPr>
            <p:spPr bwMode="auto">
              <a:xfrm>
                <a:off x="2429" y="1473"/>
                <a:ext cx="28" cy="31"/>
              </a:xfrm>
              <a:custGeom>
                <a:avLst/>
                <a:gdLst>
                  <a:gd name="T0" fmla="*/ 27 w 28"/>
                  <a:gd name="T1" fmla="*/ 30 h 31"/>
                  <a:gd name="T2" fmla="*/ 24 w 28"/>
                  <a:gd name="T3" fmla="*/ 27 h 31"/>
                  <a:gd name="T4" fmla="*/ 22 w 28"/>
                  <a:gd name="T5" fmla="*/ 25 h 31"/>
                  <a:gd name="T6" fmla="*/ 17 w 28"/>
                  <a:gd name="T7" fmla="*/ 22 h 31"/>
                  <a:gd name="T8" fmla="*/ 14 w 28"/>
                  <a:gd name="T9" fmla="*/ 19 h 31"/>
                  <a:gd name="T10" fmla="*/ 10 w 28"/>
                  <a:gd name="T11" fmla="*/ 16 h 31"/>
                  <a:gd name="T12" fmla="*/ 6 w 28"/>
                  <a:gd name="T13" fmla="*/ 12 h 31"/>
                  <a:gd name="T14" fmla="*/ 3 w 28"/>
                  <a:gd name="T15" fmla="*/ 6 h 31"/>
                  <a:gd name="T16" fmla="*/ 0 w 28"/>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31"/>
                  <a:gd name="T29" fmla="*/ 28 w 2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31">
                    <a:moveTo>
                      <a:pt x="27" y="30"/>
                    </a:moveTo>
                    <a:lnTo>
                      <a:pt x="24" y="27"/>
                    </a:lnTo>
                    <a:lnTo>
                      <a:pt x="22" y="25"/>
                    </a:lnTo>
                    <a:lnTo>
                      <a:pt x="17" y="22"/>
                    </a:lnTo>
                    <a:lnTo>
                      <a:pt x="14" y="19"/>
                    </a:lnTo>
                    <a:lnTo>
                      <a:pt x="10" y="16"/>
                    </a:lnTo>
                    <a:lnTo>
                      <a:pt x="6" y="12"/>
                    </a:lnTo>
                    <a:lnTo>
                      <a:pt x="3" y="6"/>
                    </a:lnTo>
                    <a:lnTo>
                      <a:pt x="0" y="0"/>
                    </a:lnTo>
                  </a:path>
                </a:pathLst>
              </a:custGeom>
              <a:noFill/>
              <a:ln w="25400" cap="rnd">
                <a:solidFill>
                  <a:srgbClr val="B3E2EE"/>
                </a:solidFill>
                <a:round/>
                <a:headEnd/>
                <a:tailEnd/>
              </a:ln>
            </p:spPr>
            <p:txBody>
              <a:bodyPr/>
              <a:lstStyle/>
              <a:p>
                <a:endParaRPr lang="en-US"/>
              </a:p>
            </p:txBody>
          </p:sp>
          <p:sp>
            <p:nvSpPr>
              <p:cNvPr id="37801" name="Line 766"/>
              <p:cNvSpPr>
                <a:spLocks noChangeShapeType="1"/>
              </p:cNvSpPr>
              <p:nvPr/>
            </p:nvSpPr>
            <p:spPr bwMode="auto">
              <a:xfrm flipV="1">
                <a:off x="2446" y="1501"/>
                <a:ext cx="22" cy="3"/>
              </a:xfrm>
              <a:prstGeom prst="line">
                <a:avLst/>
              </a:prstGeom>
              <a:noFill/>
              <a:ln w="12700">
                <a:noFill/>
                <a:round/>
                <a:headEnd/>
                <a:tailEnd/>
              </a:ln>
            </p:spPr>
            <p:txBody>
              <a:bodyPr wrap="none" anchor="ctr"/>
              <a:lstStyle/>
              <a:p>
                <a:endParaRPr lang="en-GB"/>
              </a:p>
            </p:txBody>
          </p:sp>
          <p:sp>
            <p:nvSpPr>
              <p:cNvPr id="37802" name="Line 767"/>
              <p:cNvSpPr>
                <a:spLocks noChangeShapeType="1"/>
              </p:cNvSpPr>
              <p:nvPr/>
            </p:nvSpPr>
            <p:spPr bwMode="auto">
              <a:xfrm flipH="1">
                <a:off x="2417" y="1472"/>
                <a:ext cx="29" cy="2"/>
              </a:xfrm>
              <a:prstGeom prst="line">
                <a:avLst/>
              </a:prstGeom>
              <a:noFill/>
              <a:ln w="12700">
                <a:noFill/>
                <a:round/>
                <a:headEnd/>
                <a:tailEnd/>
              </a:ln>
            </p:spPr>
            <p:txBody>
              <a:bodyPr wrap="none" anchor="ctr"/>
              <a:lstStyle/>
              <a:p>
                <a:endParaRPr lang="en-GB"/>
              </a:p>
            </p:txBody>
          </p:sp>
          <p:sp>
            <p:nvSpPr>
              <p:cNvPr id="37803" name="Freeform 768"/>
              <p:cNvSpPr>
                <a:spLocks/>
              </p:cNvSpPr>
              <p:nvPr/>
            </p:nvSpPr>
            <p:spPr bwMode="auto">
              <a:xfrm>
                <a:off x="2408" y="1405"/>
                <a:ext cx="22" cy="69"/>
              </a:xfrm>
              <a:custGeom>
                <a:avLst/>
                <a:gdLst>
                  <a:gd name="T0" fmla="*/ 21 w 22"/>
                  <a:gd name="T1" fmla="*/ 68 h 69"/>
                  <a:gd name="T2" fmla="*/ 20 w 22"/>
                  <a:gd name="T3" fmla="*/ 60 h 69"/>
                  <a:gd name="T4" fmla="*/ 17 w 22"/>
                  <a:gd name="T5" fmla="*/ 51 h 69"/>
                  <a:gd name="T6" fmla="*/ 14 w 22"/>
                  <a:gd name="T7" fmla="*/ 42 h 69"/>
                  <a:gd name="T8" fmla="*/ 11 w 22"/>
                  <a:gd name="T9" fmla="*/ 33 h 69"/>
                  <a:gd name="T10" fmla="*/ 7 w 22"/>
                  <a:gd name="T11" fmla="*/ 23 h 69"/>
                  <a:gd name="T12" fmla="*/ 4 w 22"/>
                  <a:gd name="T13" fmla="*/ 15 h 69"/>
                  <a:gd name="T14" fmla="*/ 1 w 22"/>
                  <a:gd name="T15" fmla="*/ 7 h 69"/>
                  <a:gd name="T16" fmla="*/ 0 w 22"/>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9"/>
                  <a:gd name="T29" fmla="*/ 22 w 22"/>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9">
                    <a:moveTo>
                      <a:pt x="21" y="68"/>
                    </a:moveTo>
                    <a:lnTo>
                      <a:pt x="20" y="60"/>
                    </a:lnTo>
                    <a:lnTo>
                      <a:pt x="17" y="51"/>
                    </a:lnTo>
                    <a:lnTo>
                      <a:pt x="14" y="42"/>
                    </a:lnTo>
                    <a:lnTo>
                      <a:pt x="11" y="33"/>
                    </a:lnTo>
                    <a:lnTo>
                      <a:pt x="7" y="23"/>
                    </a:lnTo>
                    <a:lnTo>
                      <a:pt x="4" y="15"/>
                    </a:lnTo>
                    <a:lnTo>
                      <a:pt x="1" y="7"/>
                    </a:lnTo>
                    <a:lnTo>
                      <a:pt x="0" y="0"/>
                    </a:lnTo>
                  </a:path>
                </a:pathLst>
              </a:custGeom>
              <a:noFill/>
              <a:ln w="25400" cap="rnd">
                <a:solidFill>
                  <a:srgbClr val="B3E2EE"/>
                </a:solidFill>
                <a:round/>
                <a:headEnd/>
                <a:tailEnd/>
              </a:ln>
            </p:spPr>
            <p:txBody>
              <a:bodyPr/>
              <a:lstStyle/>
              <a:p>
                <a:endParaRPr lang="en-US"/>
              </a:p>
            </p:txBody>
          </p:sp>
          <p:sp>
            <p:nvSpPr>
              <p:cNvPr id="37804" name="Line 769"/>
              <p:cNvSpPr>
                <a:spLocks noChangeShapeType="1"/>
              </p:cNvSpPr>
              <p:nvPr/>
            </p:nvSpPr>
            <p:spPr bwMode="auto">
              <a:xfrm flipV="1">
                <a:off x="2417" y="1472"/>
                <a:ext cx="29" cy="2"/>
              </a:xfrm>
              <a:prstGeom prst="line">
                <a:avLst/>
              </a:prstGeom>
              <a:noFill/>
              <a:ln w="12700">
                <a:noFill/>
                <a:round/>
                <a:headEnd/>
                <a:tailEnd/>
              </a:ln>
            </p:spPr>
            <p:txBody>
              <a:bodyPr wrap="none" anchor="ctr"/>
              <a:lstStyle/>
              <a:p>
                <a:endParaRPr lang="en-GB"/>
              </a:p>
            </p:txBody>
          </p:sp>
          <p:sp>
            <p:nvSpPr>
              <p:cNvPr id="37805" name="Line 770"/>
              <p:cNvSpPr>
                <a:spLocks noChangeShapeType="1"/>
              </p:cNvSpPr>
              <p:nvPr/>
            </p:nvSpPr>
            <p:spPr bwMode="auto">
              <a:xfrm flipH="1">
                <a:off x="2397" y="1404"/>
                <a:ext cx="23" cy="1"/>
              </a:xfrm>
              <a:prstGeom prst="line">
                <a:avLst/>
              </a:prstGeom>
              <a:noFill/>
              <a:ln w="12700">
                <a:noFill/>
                <a:round/>
                <a:headEnd/>
                <a:tailEnd/>
              </a:ln>
            </p:spPr>
            <p:txBody>
              <a:bodyPr wrap="none" anchor="ctr"/>
              <a:lstStyle/>
              <a:p>
                <a:endParaRPr lang="en-GB"/>
              </a:p>
            </p:txBody>
          </p:sp>
          <p:sp>
            <p:nvSpPr>
              <p:cNvPr id="37806" name="Freeform 771"/>
              <p:cNvSpPr>
                <a:spLocks/>
              </p:cNvSpPr>
              <p:nvPr/>
            </p:nvSpPr>
            <p:spPr bwMode="auto">
              <a:xfrm>
                <a:off x="2282" y="1492"/>
                <a:ext cx="324" cy="65"/>
              </a:xfrm>
              <a:custGeom>
                <a:avLst/>
                <a:gdLst>
                  <a:gd name="T0" fmla="*/ 159 w 324"/>
                  <a:gd name="T1" fmla="*/ 0 h 65"/>
                  <a:gd name="T2" fmla="*/ 192 w 324"/>
                  <a:gd name="T3" fmla="*/ 0 h 65"/>
                  <a:gd name="T4" fmla="*/ 222 w 324"/>
                  <a:gd name="T5" fmla="*/ 2 h 65"/>
                  <a:gd name="T6" fmla="*/ 250 w 324"/>
                  <a:gd name="T7" fmla="*/ 4 h 65"/>
                  <a:gd name="T8" fmla="*/ 275 w 324"/>
                  <a:gd name="T9" fmla="*/ 8 h 65"/>
                  <a:gd name="T10" fmla="*/ 294 w 324"/>
                  <a:gd name="T11" fmla="*/ 13 h 65"/>
                  <a:gd name="T12" fmla="*/ 310 w 324"/>
                  <a:gd name="T13" fmla="*/ 18 h 65"/>
                  <a:gd name="T14" fmla="*/ 319 w 324"/>
                  <a:gd name="T15" fmla="*/ 24 h 65"/>
                  <a:gd name="T16" fmla="*/ 323 w 324"/>
                  <a:gd name="T17" fmla="*/ 31 h 65"/>
                  <a:gd name="T18" fmla="*/ 320 w 324"/>
                  <a:gd name="T19" fmla="*/ 37 h 65"/>
                  <a:gd name="T20" fmla="*/ 311 w 324"/>
                  <a:gd name="T21" fmla="*/ 43 h 65"/>
                  <a:gd name="T22" fmla="*/ 297 w 324"/>
                  <a:gd name="T23" fmla="*/ 49 h 65"/>
                  <a:gd name="T24" fmla="*/ 277 w 324"/>
                  <a:gd name="T25" fmla="*/ 54 h 65"/>
                  <a:gd name="T26" fmla="*/ 253 w 324"/>
                  <a:gd name="T27" fmla="*/ 58 h 65"/>
                  <a:gd name="T28" fmla="*/ 226 w 324"/>
                  <a:gd name="T29" fmla="*/ 61 h 65"/>
                  <a:gd name="T30" fmla="*/ 195 w 324"/>
                  <a:gd name="T31" fmla="*/ 63 h 65"/>
                  <a:gd name="T32" fmla="*/ 163 w 324"/>
                  <a:gd name="T33" fmla="*/ 64 h 65"/>
                  <a:gd name="T34" fmla="*/ 131 w 324"/>
                  <a:gd name="T35" fmla="*/ 64 h 65"/>
                  <a:gd name="T36" fmla="*/ 100 w 324"/>
                  <a:gd name="T37" fmla="*/ 62 h 65"/>
                  <a:gd name="T38" fmla="*/ 72 w 324"/>
                  <a:gd name="T39" fmla="*/ 60 h 65"/>
                  <a:gd name="T40" fmla="*/ 48 w 324"/>
                  <a:gd name="T41" fmla="*/ 56 h 65"/>
                  <a:gd name="T42" fmla="*/ 28 w 324"/>
                  <a:gd name="T43" fmla="*/ 51 h 65"/>
                  <a:gd name="T44" fmla="*/ 13 w 324"/>
                  <a:gd name="T45" fmla="*/ 46 h 65"/>
                  <a:gd name="T46" fmla="*/ 3 w 324"/>
                  <a:gd name="T47" fmla="*/ 40 h 65"/>
                  <a:gd name="T48" fmla="*/ 0 w 324"/>
                  <a:gd name="T49" fmla="*/ 33 h 65"/>
                  <a:gd name="T50" fmla="*/ 3 w 324"/>
                  <a:gd name="T51" fmla="*/ 27 h 65"/>
                  <a:gd name="T52" fmla="*/ 12 w 324"/>
                  <a:gd name="T53" fmla="*/ 21 h 65"/>
                  <a:gd name="T54" fmla="*/ 26 w 324"/>
                  <a:gd name="T55" fmla="*/ 15 h 65"/>
                  <a:gd name="T56" fmla="*/ 46 w 324"/>
                  <a:gd name="T57" fmla="*/ 10 h 65"/>
                  <a:gd name="T58" fmla="*/ 69 w 324"/>
                  <a:gd name="T59" fmla="*/ 6 h 65"/>
                  <a:gd name="T60" fmla="*/ 97 w 324"/>
                  <a:gd name="T61" fmla="*/ 3 h 65"/>
                  <a:gd name="T62" fmla="*/ 126 w 324"/>
                  <a:gd name="T63" fmla="*/ 1 h 65"/>
                  <a:gd name="T64" fmla="*/ 159 w 32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4"/>
                  <a:gd name="T100" fmla="*/ 0 h 65"/>
                  <a:gd name="T101" fmla="*/ 324 w 32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4" h="65">
                    <a:moveTo>
                      <a:pt x="159" y="0"/>
                    </a:moveTo>
                    <a:lnTo>
                      <a:pt x="192" y="0"/>
                    </a:lnTo>
                    <a:lnTo>
                      <a:pt x="222" y="2"/>
                    </a:lnTo>
                    <a:lnTo>
                      <a:pt x="250" y="4"/>
                    </a:lnTo>
                    <a:lnTo>
                      <a:pt x="275" y="8"/>
                    </a:lnTo>
                    <a:lnTo>
                      <a:pt x="294" y="13"/>
                    </a:lnTo>
                    <a:lnTo>
                      <a:pt x="310" y="18"/>
                    </a:lnTo>
                    <a:lnTo>
                      <a:pt x="319" y="24"/>
                    </a:lnTo>
                    <a:lnTo>
                      <a:pt x="323" y="31"/>
                    </a:lnTo>
                    <a:lnTo>
                      <a:pt x="320" y="37"/>
                    </a:lnTo>
                    <a:lnTo>
                      <a:pt x="311" y="43"/>
                    </a:lnTo>
                    <a:lnTo>
                      <a:pt x="297" y="49"/>
                    </a:lnTo>
                    <a:lnTo>
                      <a:pt x="277" y="54"/>
                    </a:lnTo>
                    <a:lnTo>
                      <a:pt x="253" y="58"/>
                    </a:lnTo>
                    <a:lnTo>
                      <a:pt x="226" y="61"/>
                    </a:lnTo>
                    <a:lnTo>
                      <a:pt x="195" y="63"/>
                    </a:lnTo>
                    <a:lnTo>
                      <a:pt x="163" y="64"/>
                    </a:lnTo>
                    <a:lnTo>
                      <a:pt x="131" y="64"/>
                    </a:lnTo>
                    <a:lnTo>
                      <a:pt x="100" y="62"/>
                    </a:lnTo>
                    <a:lnTo>
                      <a:pt x="72" y="60"/>
                    </a:lnTo>
                    <a:lnTo>
                      <a:pt x="48" y="56"/>
                    </a:lnTo>
                    <a:lnTo>
                      <a:pt x="28" y="51"/>
                    </a:lnTo>
                    <a:lnTo>
                      <a:pt x="13" y="46"/>
                    </a:lnTo>
                    <a:lnTo>
                      <a:pt x="3" y="40"/>
                    </a:lnTo>
                    <a:lnTo>
                      <a:pt x="0" y="33"/>
                    </a:lnTo>
                    <a:lnTo>
                      <a:pt x="3" y="27"/>
                    </a:lnTo>
                    <a:lnTo>
                      <a:pt x="12" y="21"/>
                    </a:lnTo>
                    <a:lnTo>
                      <a:pt x="26" y="15"/>
                    </a:lnTo>
                    <a:lnTo>
                      <a:pt x="46" y="10"/>
                    </a:lnTo>
                    <a:lnTo>
                      <a:pt x="69" y="6"/>
                    </a:lnTo>
                    <a:lnTo>
                      <a:pt x="97" y="3"/>
                    </a:lnTo>
                    <a:lnTo>
                      <a:pt x="126" y="1"/>
                    </a:lnTo>
                    <a:lnTo>
                      <a:pt x="159" y="0"/>
                    </a:lnTo>
                  </a:path>
                </a:pathLst>
              </a:custGeom>
              <a:solidFill>
                <a:srgbClr val="CCECF4"/>
              </a:solidFill>
              <a:ln w="12700" cap="rnd">
                <a:noFill/>
                <a:round/>
                <a:headEnd/>
                <a:tailEnd/>
              </a:ln>
            </p:spPr>
            <p:txBody>
              <a:bodyPr/>
              <a:lstStyle/>
              <a:p>
                <a:endParaRPr lang="en-US"/>
              </a:p>
            </p:txBody>
          </p:sp>
          <p:sp>
            <p:nvSpPr>
              <p:cNvPr id="37807" name="Freeform 772"/>
              <p:cNvSpPr>
                <a:spLocks/>
              </p:cNvSpPr>
              <p:nvPr/>
            </p:nvSpPr>
            <p:spPr bwMode="auto">
              <a:xfrm>
                <a:off x="2239" y="1454"/>
                <a:ext cx="19" cy="58"/>
              </a:xfrm>
              <a:custGeom>
                <a:avLst/>
                <a:gdLst>
                  <a:gd name="T0" fmla="*/ 0 w 19"/>
                  <a:gd name="T1" fmla="*/ 57 h 58"/>
                  <a:gd name="T2" fmla="*/ 2 w 19"/>
                  <a:gd name="T3" fmla="*/ 55 h 58"/>
                  <a:gd name="T4" fmla="*/ 5 w 19"/>
                  <a:gd name="T5" fmla="*/ 50 h 58"/>
                  <a:gd name="T6" fmla="*/ 11 w 19"/>
                  <a:gd name="T7" fmla="*/ 43 h 58"/>
                  <a:gd name="T8" fmla="*/ 15 w 19"/>
                  <a:gd name="T9" fmla="*/ 34 h 58"/>
                  <a:gd name="T10" fmla="*/ 18 w 19"/>
                  <a:gd name="T11" fmla="*/ 25 h 58"/>
                  <a:gd name="T12" fmla="*/ 18 w 19"/>
                  <a:gd name="T13" fmla="*/ 15 h 58"/>
                  <a:gd name="T14" fmla="*/ 14 w 19"/>
                  <a:gd name="T15" fmla="*/ 7 h 58"/>
                  <a:gd name="T16" fmla="*/ 3 w 19"/>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8"/>
                  <a:gd name="T29" fmla="*/ 19 w 19"/>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8">
                    <a:moveTo>
                      <a:pt x="0" y="57"/>
                    </a:moveTo>
                    <a:lnTo>
                      <a:pt x="2" y="55"/>
                    </a:lnTo>
                    <a:lnTo>
                      <a:pt x="5" y="50"/>
                    </a:lnTo>
                    <a:lnTo>
                      <a:pt x="11" y="43"/>
                    </a:lnTo>
                    <a:lnTo>
                      <a:pt x="15" y="34"/>
                    </a:lnTo>
                    <a:lnTo>
                      <a:pt x="18" y="25"/>
                    </a:lnTo>
                    <a:lnTo>
                      <a:pt x="18" y="15"/>
                    </a:lnTo>
                    <a:lnTo>
                      <a:pt x="14" y="7"/>
                    </a:lnTo>
                    <a:lnTo>
                      <a:pt x="3" y="0"/>
                    </a:lnTo>
                  </a:path>
                </a:pathLst>
              </a:custGeom>
              <a:noFill/>
              <a:ln w="25400" cap="rnd">
                <a:solidFill>
                  <a:srgbClr val="B3E2EE"/>
                </a:solidFill>
                <a:round/>
                <a:headEnd/>
                <a:tailEnd/>
              </a:ln>
            </p:spPr>
            <p:txBody>
              <a:bodyPr/>
              <a:lstStyle/>
              <a:p>
                <a:endParaRPr lang="en-US"/>
              </a:p>
            </p:txBody>
          </p:sp>
          <p:sp>
            <p:nvSpPr>
              <p:cNvPr id="37808" name="Line 773"/>
              <p:cNvSpPr>
                <a:spLocks noChangeShapeType="1"/>
              </p:cNvSpPr>
              <p:nvPr/>
            </p:nvSpPr>
            <p:spPr bwMode="auto">
              <a:xfrm>
                <a:off x="2226" y="1508"/>
                <a:ext cx="23" cy="4"/>
              </a:xfrm>
              <a:prstGeom prst="line">
                <a:avLst/>
              </a:prstGeom>
              <a:noFill/>
              <a:ln w="12700">
                <a:noFill/>
                <a:round/>
                <a:headEnd/>
                <a:tailEnd/>
              </a:ln>
            </p:spPr>
            <p:txBody>
              <a:bodyPr wrap="none" anchor="ctr"/>
              <a:lstStyle/>
              <a:p>
                <a:endParaRPr lang="en-GB"/>
              </a:p>
            </p:txBody>
          </p:sp>
          <p:sp>
            <p:nvSpPr>
              <p:cNvPr id="37809" name="Line 774"/>
              <p:cNvSpPr>
                <a:spLocks noChangeShapeType="1"/>
              </p:cNvSpPr>
              <p:nvPr/>
            </p:nvSpPr>
            <p:spPr bwMode="auto">
              <a:xfrm flipH="1">
                <a:off x="2230" y="1453"/>
                <a:ext cx="20" cy="2"/>
              </a:xfrm>
              <a:prstGeom prst="line">
                <a:avLst/>
              </a:prstGeom>
              <a:noFill/>
              <a:ln w="12700">
                <a:noFill/>
                <a:round/>
                <a:headEnd/>
                <a:tailEnd/>
              </a:ln>
            </p:spPr>
            <p:txBody>
              <a:bodyPr wrap="none" anchor="ctr"/>
              <a:lstStyle/>
              <a:p>
                <a:endParaRPr lang="en-GB"/>
              </a:p>
            </p:txBody>
          </p:sp>
          <p:sp>
            <p:nvSpPr>
              <p:cNvPr id="37810" name="Freeform 775"/>
              <p:cNvSpPr>
                <a:spLocks/>
              </p:cNvSpPr>
              <p:nvPr/>
            </p:nvSpPr>
            <p:spPr bwMode="auto">
              <a:xfrm>
                <a:off x="2183" y="1403"/>
                <a:ext cx="58" cy="52"/>
              </a:xfrm>
              <a:custGeom>
                <a:avLst/>
                <a:gdLst>
                  <a:gd name="T0" fmla="*/ 57 w 58"/>
                  <a:gd name="T1" fmla="*/ 51 h 52"/>
                  <a:gd name="T2" fmla="*/ 44 w 58"/>
                  <a:gd name="T3" fmla="*/ 44 h 52"/>
                  <a:gd name="T4" fmla="*/ 33 w 58"/>
                  <a:gd name="T5" fmla="*/ 36 h 52"/>
                  <a:gd name="T6" fmla="*/ 23 w 58"/>
                  <a:gd name="T7" fmla="*/ 28 h 52"/>
                  <a:gd name="T8" fmla="*/ 15 w 58"/>
                  <a:gd name="T9" fmla="*/ 19 h 52"/>
                  <a:gd name="T10" fmla="*/ 8 w 58"/>
                  <a:gd name="T11" fmla="*/ 12 h 52"/>
                  <a:gd name="T12" fmla="*/ 3 w 58"/>
                  <a:gd name="T13" fmla="*/ 6 h 52"/>
                  <a:gd name="T14" fmla="*/ 0 w 58"/>
                  <a:gd name="T15" fmla="*/ 2 h 52"/>
                  <a:gd name="T16" fmla="*/ 0 w 58"/>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2"/>
                  <a:gd name="T29" fmla="*/ 58 w 58"/>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2">
                    <a:moveTo>
                      <a:pt x="57" y="51"/>
                    </a:moveTo>
                    <a:lnTo>
                      <a:pt x="44" y="44"/>
                    </a:lnTo>
                    <a:lnTo>
                      <a:pt x="33" y="36"/>
                    </a:lnTo>
                    <a:lnTo>
                      <a:pt x="23" y="28"/>
                    </a:lnTo>
                    <a:lnTo>
                      <a:pt x="15" y="19"/>
                    </a:lnTo>
                    <a:lnTo>
                      <a:pt x="8" y="12"/>
                    </a:lnTo>
                    <a:lnTo>
                      <a:pt x="3" y="6"/>
                    </a:lnTo>
                    <a:lnTo>
                      <a:pt x="0" y="2"/>
                    </a:lnTo>
                    <a:lnTo>
                      <a:pt x="0" y="0"/>
                    </a:lnTo>
                  </a:path>
                </a:pathLst>
              </a:custGeom>
              <a:noFill/>
              <a:ln w="25400" cap="rnd">
                <a:solidFill>
                  <a:srgbClr val="B3E2EE"/>
                </a:solidFill>
                <a:round/>
                <a:headEnd/>
                <a:tailEnd/>
              </a:ln>
            </p:spPr>
            <p:txBody>
              <a:bodyPr/>
              <a:lstStyle/>
              <a:p>
                <a:endParaRPr lang="en-US"/>
              </a:p>
            </p:txBody>
          </p:sp>
          <p:sp>
            <p:nvSpPr>
              <p:cNvPr id="37811" name="Line 776"/>
              <p:cNvSpPr>
                <a:spLocks noChangeShapeType="1"/>
              </p:cNvSpPr>
              <p:nvPr/>
            </p:nvSpPr>
            <p:spPr bwMode="auto">
              <a:xfrm flipV="1">
                <a:off x="2230" y="1452"/>
                <a:ext cx="19" cy="5"/>
              </a:xfrm>
              <a:prstGeom prst="line">
                <a:avLst/>
              </a:prstGeom>
              <a:noFill/>
              <a:ln w="12700">
                <a:noFill/>
                <a:round/>
                <a:headEnd/>
                <a:tailEnd/>
              </a:ln>
            </p:spPr>
            <p:txBody>
              <a:bodyPr wrap="none" anchor="ctr"/>
              <a:lstStyle/>
              <a:p>
                <a:endParaRPr lang="en-GB"/>
              </a:p>
            </p:txBody>
          </p:sp>
          <p:sp>
            <p:nvSpPr>
              <p:cNvPr id="37812" name="Line 777"/>
              <p:cNvSpPr>
                <a:spLocks noChangeShapeType="1"/>
              </p:cNvSpPr>
              <p:nvPr/>
            </p:nvSpPr>
            <p:spPr bwMode="auto">
              <a:xfrm flipH="1">
                <a:off x="2171" y="1401"/>
                <a:ext cx="25" cy="3"/>
              </a:xfrm>
              <a:prstGeom prst="line">
                <a:avLst/>
              </a:prstGeom>
              <a:noFill/>
              <a:ln w="12700">
                <a:noFill/>
                <a:round/>
                <a:headEnd/>
                <a:tailEnd/>
              </a:ln>
            </p:spPr>
            <p:txBody>
              <a:bodyPr wrap="none" anchor="ctr"/>
              <a:lstStyle/>
              <a:p>
                <a:endParaRPr lang="en-GB"/>
              </a:p>
            </p:txBody>
          </p:sp>
          <p:sp>
            <p:nvSpPr>
              <p:cNvPr id="37813" name="Freeform 778"/>
              <p:cNvSpPr>
                <a:spLocks/>
              </p:cNvSpPr>
              <p:nvPr/>
            </p:nvSpPr>
            <p:spPr bwMode="auto">
              <a:xfrm>
                <a:off x="2300" y="1475"/>
                <a:ext cx="24" cy="30"/>
              </a:xfrm>
              <a:custGeom>
                <a:avLst/>
                <a:gdLst>
                  <a:gd name="T0" fmla="*/ 23 w 24"/>
                  <a:gd name="T1" fmla="*/ 29 h 30"/>
                  <a:gd name="T2" fmla="*/ 22 w 24"/>
                  <a:gd name="T3" fmla="*/ 26 h 30"/>
                  <a:gd name="T4" fmla="*/ 19 w 24"/>
                  <a:gd name="T5" fmla="*/ 24 h 30"/>
                  <a:gd name="T6" fmla="*/ 16 w 24"/>
                  <a:gd name="T7" fmla="*/ 22 h 30"/>
                  <a:gd name="T8" fmla="*/ 12 w 24"/>
                  <a:gd name="T9" fmla="*/ 19 h 30"/>
                  <a:gd name="T10" fmla="*/ 9 w 24"/>
                  <a:gd name="T11" fmla="*/ 16 h 30"/>
                  <a:gd name="T12" fmla="*/ 6 w 24"/>
                  <a:gd name="T13" fmla="*/ 12 h 30"/>
                  <a:gd name="T14" fmla="*/ 3 w 24"/>
                  <a:gd name="T15" fmla="*/ 6 h 30"/>
                  <a:gd name="T16" fmla="*/ 0 w 2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0"/>
                  <a:gd name="T29" fmla="*/ 24 w 2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0">
                    <a:moveTo>
                      <a:pt x="23" y="29"/>
                    </a:moveTo>
                    <a:lnTo>
                      <a:pt x="22" y="26"/>
                    </a:lnTo>
                    <a:lnTo>
                      <a:pt x="19" y="24"/>
                    </a:lnTo>
                    <a:lnTo>
                      <a:pt x="16" y="22"/>
                    </a:lnTo>
                    <a:lnTo>
                      <a:pt x="12" y="19"/>
                    </a:lnTo>
                    <a:lnTo>
                      <a:pt x="9" y="16"/>
                    </a:lnTo>
                    <a:lnTo>
                      <a:pt x="6" y="12"/>
                    </a:lnTo>
                    <a:lnTo>
                      <a:pt x="3" y="6"/>
                    </a:lnTo>
                    <a:lnTo>
                      <a:pt x="0" y="0"/>
                    </a:lnTo>
                  </a:path>
                </a:pathLst>
              </a:custGeom>
              <a:noFill/>
              <a:ln w="25400" cap="rnd">
                <a:solidFill>
                  <a:srgbClr val="B3E2EE"/>
                </a:solidFill>
                <a:round/>
                <a:headEnd/>
                <a:tailEnd/>
              </a:ln>
            </p:spPr>
            <p:txBody>
              <a:bodyPr/>
              <a:lstStyle/>
              <a:p>
                <a:endParaRPr lang="en-US"/>
              </a:p>
            </p:txBody>
          </p:sp>
          <p:sp>
            <p:nvSpPr>
              <p:cNvPr id="37814" name="Line 779"/>
              <p:cNvSpPr>
                <a:spLocks noChangeShapeType="1"/>
              </p:cNvSpPr>
              <p:nvPr/>
            </p:nvSpPr>
            <p:spPr bwMode="auto">
              <a:xfrm flipV="1">
                <a:off x="2312" y="1504"/>
                <a:ext cx="24" cy="2"/>
              </a:xfrm>
              <a:prstGeom prst="line">
                <a:avLst/>
              </a:prstGeom>
              <a:noFill/>
              <a:ln w="12700">
                <a:noFill/>
                <a:round/>
                <a:headEnd/>
                <a:tailEnd/>
              </a:ln>
            </p:spPr>
            <p:txBody>
              <a:bodyPr wrap="none" anchor="ctr"/>
              <a:lstStyle/>
              <a:p>
                <a:endParaRPr lang="en-GB"/>
              </a:p>
            </p:txBody>
          </p:sp>
          <p:sp>
            <p:nvSpPr>
              <p:cNvPr id="37815" name="Line 780"/>
              <p:cNvSpPr>
                <a:spLocks noChangeShapeType="1"/>
              </p:cNvSpPr>
              <p:nvPr/>
            </p:nvSpPr>
            <p:spPr bwMode="auto">
              <a:xfrm flipH="1">
                <a:off x="2286" y="1475"/>
                <a:ext cx="26" cy="0"/>
              </a:xfrm>
              <a:prstGeom prst="line">
                <a:avLst/>
              </a:prstGeom>
              <a:noFill/>
              <a:ln w="12700">
                <a:noFill/>
                <a:round/>
                <a:headEnd/>
                <a:tailEnd/>
              </a:ln>
            </p:spPr>
            <p:txBody>
              <a:bodyPr wrap="none" anchor="ctr"/>
              <a:lstStyle/>
              <a:p>
                <a:endParaRPr lang="en-GB"/>
              </a:p>
            </p:txBody>
          </p:sp>
          <p:sp>
            <p:nvSpPr>
              <p:cNvPr id="37816" name="Freeform 781"/>
              <p:cNvSpPr>
                <a:spLocks/>
              </p:cNvSpPr>
              <p:nvPr/>
            </p:nvSpPr>
            <p:spPr bwMode="auto">
              <a:xfrm>
                <a:off x="2276" y="1408"/>
                <a:ext cx="25" cy="68"/>
              </a:xfrm>
              <a:custGeom>
                <a:avLst/>
                <a:gdLst>
                  <a:gd name="T0" fmla="*/ 24 w 25"/>
                  <a:gd name="T1" fmla="*/ 67 h 68"/>
                  <a:gd name="T2" fmla="*/ 22 w 25"/>
                  <a:gd name="T3" fmla="*/ 59 h 68"/>
                  <a:gd name="T4" fmla="*/ 19 w 25"/>
                  <a:gd name="T5" fmla="*/ 51 h 68"/>
                  <a:gd name="T6" fmla="*/ 16 w 25"/>
                  <a:gd name="T7" fmla="*/ 42 h 68"/>
                  <a:gd name="T8" fmla="*/ 11 w 25"/>
                  <a:gd name="T9" fmla="*/ 33 h 68"/>
                  <a:gd name="T10" fmla="*/ 8 w 25"/>
                  <a:gd name="T11" fmla="*/ 24 h 68"/>
                  <a:gd name="T12" fmla="*/ 5 w 25"/>
                  <a:gd name="T13" fmla="*/ 15 h 68"/>
                  <a:gd name="T14" fmla="*/ 2 w 25"/>
                  <a:gd name="T15" fmla="*/ 7 h 68"/>
                  <a:gd name="T16" fmla="*/ 0 w 25"/>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8"/>
                  <a:gd name="T29" fmla="*/ 25 w 25"/>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8">
                    <a:moveTo>
                      <a:pt x="24" y="67"/>
                    </a:moveTo>
                    <a:lnTo>
                      <a:pt x="22" y="59"/>
                    </a:lnTo>
                    <a:lnTo>
                      <a:pt x="19" y="51"/>
                    </a:lnTo>
                    <a:lnTo>
                      <a:pt x="16" y="42"/>
                    </a:lnTo>
                    <a:lnTo>
                      <a:pt x="11" y="33"/>
                    </a:lnTo>
                    <a:lnTo>
                      <a:pt x="8" y="24"/>
                    </a:lnTo>
                    <a:lnTo>
                      <a:pt x="5" y="15"/>
                    </a:lnTo>
                    <a:lnTo>
                      <a:pt x="2" y="7"/>
                    </a:lnTo>
                    <a:lnTo>
                      <a:pt x="0" y="0"/>
                    </a:lnTo>
                  </a:path>
                </a:pathLst>
              </a:custGeom>
              <a:noFill/>
              <a:ln w="25400" cap="rnd">
                <a:solidFill>
                  <a:srgbClr val="B3E2EE"/>
                </a:solidFill>
                <a:round/>
                <a:headEnd/>
                <a:tailEnd/>
              </a:ln>
            </p:spPr>
            <p:txBody>
              <a:bodyPr/>
              <a:lstStyle/>
              <a:p>
                <a:endParaRPr lang="en-US"/>
              </a:p>
            </p:txBody>
          </p:sp>
          <p:sp>
            <p:nvSpPr>
              <p:cNvPr id="37817" name="Line 782"/>
              <p:cNvSpPr>
                <a:spLocks noChangeShapeType="1"/>
              </p:cNvSpPr>
              <p:nvPr/>
            </p:nvSpPr>
            <p:spPr bwMode="auto">
              <a:xfrm>
                <a:off x="2286" y="1475"/>
                <a:ext cx="26" cy="0"/>
              </a:xfrm>
              <a:prstGeom prst="line">
                <a:avLst/>
              </a:prstGeom>
              <a:noFill/>
              <a:ln w="12700">
                <a:noFill/>
                <a:round/>
                <a:headEnd/>
                <a:tailEnd/>
              </a:ln>
            </p:spPr>
            <p:txBody>
              <a:bodyPr wrap="none" anchor="ctr"/>
              <a:lstStyle/>
              <a:p>
                <a:endParaRPr lang="en-GB"/>
              </a:p>
            </p:txBody>
          </p:sp>
          <p:sp>
            <p:nvSpPr>
              <p:cNvPr id="37818" name="Line 783"/>
              <p:cNvSpPr>
                <a:spLocks noChangeShapeType="1"/>
              </p:cNvSpPr>
              <p:nvPr/>
            </p:nvSpPr>
            <p:spPr bwMode="auto">
              <a:xfrm flipH="1">
                <a:off x="2263" y="1408"/>
                <a:ext cx="25" cy="1"/>
              </a:xfrm>
              <a:prstGeom prst="line">
                <a:avLst/>
              </a:prstGeom>
              <a:noFill/>
              <a:ln w="12700">
                <a:noFill/>
                <a:round/>
                <a:headEnd/>
                <a:tailEnd/>
              </a:ln>
            </p:spPr>
            <p:txBody>
              <a:bodyPr wrap="none" anchor="ctr"/>
              <a:lstStyle/>
              <a:p>
                <a:endParaRPr lang="en-GB"/>
              </a:p>
            </p:txBody>
          </p:sp>
          <p:sp>
            <p:nvSpPr>
              <p:cNvPr id="37819" name="Freeform 784"/>
              <p:cNvSpPr>
                <a:spLocks/>
              </p:cNvSpPr>
              <p:nvPr/>
            </p:nvSpPr>
            <p:spPr bwMode="auto">
              <a:xfrm>
                <a:off x="2152" y="1493"/>
                <a:ext cx="320" cy="65"/>
              </a:xfrm>
              <a:custGeom>
                <a:avLst/>
                <a:gdLst>
                  <a:gd name="T0" fmla="*/ 158 w 320"/>
                  <a:gd name="T1" fmla="*/ 0 h 65"/>
                  <a:gd name="T2" fmla="*/ 190 w 320"/>
                  <a:gd name="T3" fmla="*/ 0 h 65"/>
                  <a:gd name="T4" fmla="*/ 220 w 320"/>
                  <a:gd name="T5" fmla="*/ 2 h 65"/>
                  <a:gd name="T6" fmla="*/ 248 w 320"/>
                  <a:gd name="T7" fmla="*/ 5 h 65"/>
                  <a:gd name="T8" fmla="*/ 271 w 320"/>
                  <a:gd name="T9" fmla="*/ 8 h 65"/>
                  <a:gd name="T10" fmla="*/ 291 w 320"/>
                  <a:gd name="T11" fmla="*/ 13 h 65"/>
                  <a:gd name="T12" fmla="*/ 306 w 320"/>
                  <a:gd name="T13" fmla="*/ 18 h 65"/>
                  <a:gd name="T14" fmla="*/ 316 w 320"/>
                  <a:gd name="T15" fmla="*/ 24 h 65"/>
                  <a:gd name="T16" fmla="*/ 319 w 320"/>
                  <a:gd name="T17" fmla="*/ 31 h 65"/>
                  <a:gd name="T18" fmla="*/ 318 w 320"/>
                  <a:gd name="T19" fmla="*/ 37 h 65"/>
                  <a:gd name="T20" fmla="*/ 307 w 320"/>
                  <a:gd name="T21" fmla="*/ 43 h 65"/>
                  <a:gd name="T22" fmla="*/ 294 w 320"/>
                  <a:gd name="T23" fmla="*/ 49 h 65"/>
                  <a:gd name="T24" fmla="*/ 274 w 320"/>
                  <a:gd name="T25" fmla="*/ 54 h 65"/>
                  <a:gd name="T26" fmla="*/ 251 w 320"/>
                  <a:gd name="T27" fmla="*/ 58 h 65"/>
                  <a:gd name="T28" fmla="*/ 223 w 320"/>
                  <a:gd name="T29" fmla="*/ 61 h 65"/>
                  <a:gd name="T30" fmla="*/ 194 w 320"/>
                  <a:gd name="T31" fmla="*/ 63 h 65"/>
                  <a:gd name="T32" fmla="*/ 162 w 320"/>
                  <a:gd name="T33" fmla="*/ 64 h 65"/>
                  <a:gd name="T34" fmla="*/ 131 w 320"/>
                  <a:gd name="T35" fmla="*/ 64 h 65"/>
                  <a:gd name="T36" fmla="*/ 100 w 320"/>
                  <a:gd name="T37" fmla="*/ 62 h 65"/>
                  <a:gd name="T38" fmla="*/ 73 w 320"/>
                  <a:gd name="T39" fmla="*/ 60 h 65"/>
                  <a:gd name="T40" fmla="*/ 48 w 320"/>
                  <a:gd name="T41" fmla="*/ 56 h 65"/>
                  <a:gd name="T42" fmla="*/ 29 w 320"/>
                  <a:gd name="T43" fmla="*/ 51 h 65"/>
                  <a:gd name="T44" fmla="*/ 15 w 320"/>
                  <a:gd name="T45" fmla="*/ 46 h 65"/>
                  <a:gd name="T46" fmla="*/ 4 w 320"/>
                  <a:gd name="T47" fmla="*/ 40 h 65"/>
                  <a:gd name="T48" fmla="*/ 0 w 320"/>
                  <a:gd name="T49" fmla="*/ 33 h 65"/>
                  <a:gd name="T50" fmla="*/ 3 w 320"/>
                  <a:gd name="T51" fmla="*/ 27 h 65"/>
                  <a:gd name="T52" fmla="*/ 13 w 320"/>
                  <a:gd name="T53" fmla="*/ 21 h 65"/>
                  <a:gd name="T54" fmla="*/ 26 w 320"/>
                  <a:gd name="T55" fmla="*/ 15 h 65"/>
                  <a:gd name="T56" fmla="*/ 46 w 320"/>
                  <a:gd name="T57" fmla="*/ 10 h 65"/>
                  <a:gd name="T58" fmla="*/ 70 w 320"/>
                  <a:gd name="T59" fmla="*/ 6 h 65"/>
                  <a:gd name="T60" fmla="*/ 96 w 320"/>
                  <a:gd name="T61" fmla="*/ 3 h 65"/>
                  <a:gd name="T62" fmla="*/ 126 w 320"/>
                  <a:gd name="T63" fmla="*/ 1 h 65"/>
                  <a:gd name="T64" fmla="*/ 158 w 320"/>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0"/>
                  <a:gd name="T100" fmla="*/ 0 h 65"/>
                  <a:gd name="T101" fmla="*/ 320 w 320"/>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0" h="65">
                    <a:moveTo>
                      <a:pt x="158" y="0"/>
                    </a:moveTo>
                    <a:lnTo>
                      <a:pt x="190" y="0"/>
                    </a:lnTo>
                    <a:lnTo>
                      <a:pt x="220" y="2"/>
                    </a:lnTo>
                    <a:lnTo>
                      <a:pt x="248" y="5"/>
                    </a:lnTo>
                    <a:lnTo>
                      <a:pt x="271" y="8"/>
                    </a:lnTo>
                    <a:lnTo>
                      <a:pt x="291" y="13"/>
                    </a:lnTo>
                    <a:lnTo>
                      <a:pt x="306" y="18"/>
                    </a:lnTo>
                    <a:lnTo>
                      <a:pt x="316" y="24"/>
                    </a:lnTo>
                    <a:lnTo>
                      <a:pt x="319" y="31"/>
                    </a:lnTo>
                    <a:lnTo>
                      <a:pt x="318" y="37"/>
                    </a:lnTo>
                    <a:lnTo>
                      <a:pt x="307" y="43"/>
                    </a:lnTo>
                    <a:lnTo>
                      <a:pt x="294" y="49"/>
                    </a:lnTo>
                    <a:lnTo>
                      <a:pt x="274" y="54"/>
                    </a:lnTo>
                    <a:lnTo>
                      <a:pt x="251" y="58"/>
                    </a:lnTo>
                    <a:lnTo>
                      <a:pt x="223" y="61"/>
                    </a:lnTo>
                    <a:lnTo>
                      <a:pt x="194" y="63"/>
                    </a:lnTo>
                    <a:lnTo>
                      <a:pt x="162" y="64"/>
                    </a:lnTo>
                    <a:lnTo>
                      <a:pt x="131" y="64"/>
                    </a:lnTo>
                    <a:lnTo>
                      <a:pt x="100" y="62"/>
                    </a:lnTo>
                    <a:lnTo>
                      <a:pt x="73" y="60"/>
                    </a:lnTo>
                    <a:lnTo>
                      <a:pt x="48" y="56"/>
                    </a:lnTo>
                    <a:lnTo>
                      <a:pt x="29" y="51"/>
                    </a:lnTo>
                    <a:lnTo>
                      <a:pt x="15" y="46"/>
                    </a:lnTo>
                    <a:lnTo>
                      <a:pt x="4" y="40"/>
                    </a:lnTo>
                    <a:lnTo>
                      <a:pt x="0" y="33"/>
                    </a:lnTo>
                    <a:lnTo>
                      <a:pt x="3" y="27"/>
                    </a:lnTo>
                    <a:lnTo>
                      <a:pt x="13" y="21"/>
                    </a:lnTo>
                    <a:lnTo>
                      <a:pt x="26" y="15"/>
                    </a:lnTo>
                    <a:lnTo>
                      <a:pt x="46" y="10"/>
                    </a:lnTo>
                    <a:lnTo>
                      <a:pt x="70" y="6"/>
                    </a:lnTo>
                    <a:lnTo>
                      <a:pt x="96" y="3"/>
                    </a:lnTo>
                    <a:lnTo>
                      <a:pt x="126" y="1"/>
                    </a:lnTo>
                    <a:lnTo>
                      <a:pt x="158" y="0"/>
                    </a:lnTo>
                  </a:path>
                </a:pathLst>
              </a:custGeom>
              <a:solidFill>
                <a:srgbClr val="CCECF4"/>
              </a:solidFill>
              <a:ln w="12700" cap="rnd">
                <a:noFill/>
                <a:round/>
                <a:headEnd/>
                <a:tailEnd/>
              </a:ln>
            </p:spPr>
            <p:txBody>
              <a:bodyPr/>
              <a:lstStyle/>
              <a:p>
                <a:endParaRPr lang="en-US"/>
              </a:p>
            </p:txBody>
          </p:sp>
        </p:grpSp>
        <p:sp>
          <p:nvSpPr>
            <p:cNvPr id="36877" name="Line 786"/>
            <p:cNvSpPr>
              <a:spLocks noChangeShapeType="1"/>
            </p:cNvSpPr>
            <p:nvPr/>
          </p:nvSpPr>
          <p:spPr bwMode="auto">
            <a:xfrm flipH="1">
              <a:off x="2051050" y="2769768"/>
              <a:ext cx="20638" cy="1587"/>
            </a:xfrm>
            <a:prstGeom prst="line">
              <a:avLst/>
            </a:prstGeom>
            <a:noFill/>
            <a:ln w="12700">
              <a:noFill/>
              <a:round/>
              <a:headEnd/>
              <a:tailEnd/>
            </a:ln>
          </p:spPr>
          <p:txBody>
            <a:bodyPr wrap="none" anchor="ctr"/>
            <a:lstStyle/>
            <a:p>
              <a:endParaRPr lang="en-GB"/>
            </a:p>
          </p:txBody>
        </p:sp>
        <p:sp>
          <p:nvSpPr>
            <p:cNvPr id="36878" name="Line 787"/>
            <p:cNvSpPr>
              <a:spLocks noChangeShapeType="1"/>
            </p:cNvSpPr>
            <p:nvPr/>
          </p:nvSpPr>
          <p:spPr bwMode="auto">
            <a:xfrm>
              <a:off x="2001838" y="2968205"/>
              <a:ext cx="25400" cy="4763"/>
            </a:xfrm>
            <a:prstGeom prst="line">
              <a:avLst/>
            </a:prstGeom>
            <a:noFill/>
            <a:ln w="12700">
              <a:noFill/>
              <a:round/>
              <a:headEnd/>
              <a:tailEnd/>
            </a:ln>
          </p:spPr>
          <p:txBody>
            <a:bodyPr wrap="none" anchor="ctr"/>
            <a:lstStyle/>
            <a:p>
              <a:endParaRPr lang="en-GB"/>
            </a:p>
          </p:txBody>
        </p:sp>
        <p:sp>
          <p:nvSpPr>
            <p:cNvPr id="36879" name="Line 788"/>
            <p:cNvSpPr>
              <a:spLocks noChangeShapeType="1"/>
            </p:cNvSpPr>
            <p:nvPr/>
          </p:nvSpPr>
          <p:spPr bwMode="auto">
            <a:xfrm>
              <a:off x="1976438" y="3066630"/>
              <a:ext cx="22225" cy="7938"/>
            </a:xfrm>
            <a:prstGeom prst="line">
              <a:avLst/>
            </a:prstGeom>
            <a:noFill/>
            <a:ln w="12700">
              <a:noFill/>
              <a:round/>
              <a:headEnd/>
              <a:tailEnd/>
            </a:ln>
          </p:spPr>
          <p:txBody>
            <a:bodyPr wrap="none" anchor="ctr"/>
            <a:lstStyle/>
            <a:p>
              <a:endParaRPr lang="en-GB"/>
            </a:p>
          </p:txBody>
        </p:sp>
        <p:sp>
          <p:nvSpPr>
            <p:cNvPr id="36880" name="Line 789"/>
            <p:cNvSpPr>
              <a:spLocks noChangeShapeType="1"/>
            </p:cNvSpPr>
            <p:nvPr/>
          </p:nvSpPr>
          <p:spPr bwMode="auto">
            <a:xfrm flipH="1">
              <a:off x="1985963" y="2965030"/>
              <a:ext cx="19050" cy="4763"/>
            </a:xfrm>
            <a:prstGeom prst="line">
              <a:avLst/>
            </a:prstGeom>
            <a:noFill/>
            <a:ln w="12700">
              <a:noFill/>
              <a:round/>
              <a:headEnd/>
              <a:tailEnd/>
            </a:ln>
          </p:spPr>
          <p:txBody>
            <a:bodyPr wrap="none" anchor="ctr"/>
            <a:lstStyle/>
            <a:p>
              <a:endParaRPr lang="en-GB"/>
            </a:p>
          </p:txBody>
        </p:sp>
        <p:sp>
          <p:nvSpPr>
            <p:cNvPr id="36881" name="Line 790"/>
            <p:cNvSpPr>
              <a:spLocks noChangeShapeType="1"/>
            </p:cNvSpPr>
            <p:nvPr/>
          </p:nvSpPr>
          <p:spPr bwMode="auto">
            <a:xfrm flipH="1">
              <a:off x="1931988" y="2871368"/>
              <a:ext cx="23812" cy="1587"/>
            </a:xfrm>
            <a:prstGeom prst="line">
              <a:avLst/>
            </a:prstGeom>
            <a:noFill/>
            <a:ln w="12700">
              <a:noFill/>
              <a:round/>
              <a:headEnd/>
              <a:tailEnd/>
            </a:ln>
          </p:spPr>
          <p:txBody>
            <a:bodyPr wrap="none" anchor="ctr"/>
            <a:lstStyle/>
            <a:p>
              <a:endParaRPr lang="en-GB"/>
            </a:p>
          </p:txBody>
        </p:sp>
        <p:sp>
          <p:nvSpPr>
            <p:cNvPr id="36882" name="Line 791"/>
            <p:cNvSpPr>
              <a:spLocks noChangeShapeType="1"/>
            </p:cNvSpPr>
            <p:nvPr/>
          </p:nvSpPr>
          <p:spPr bwMode="auto">
            <a:xfrm flipH="1">
              <a:off x="2036763" y="3007893"/>
              <a:ext cx="25400" cy="0"/>
            </a:xfrm>
            <a:prstGeom prst="line">
              <a:avLst/>
            </a:prstGeom>
            <a:noFill/>
            <a:ln w="12700">
              <a:noFill/>
              <a:round/>
              <a:headEnd/>
              <a:tailEnd/>
            </a:ln>
          </p:spPr>
          <p:txBody>
            <a:bodyPr wrap="none" anchor="ctr"/>
            <a:lstStyle/>
            <a:p>
              <a:endParaRPr lang="en-GB"/>
            </a:p>
          </p:txBody>
        </p:sp>
        <p:sp>
          <p:nvSpPr>
            <p:cNvPr id="36883" name="Line 792"/>
            <p:cNvSpPr>
              <a:spLocks noChangeShapeType="1"/>
            </p:cNvSpPr>
            <p:nvPr/>
          </p:nvSpPr>
          <p:spPr bwMode="auto">
            <a:xfrm>
              <a:off x="2036763" y="3007893"/>
              <a:ext cx="25400" cy="0"/>
            </a:xfrm>
            <a:prstGeom prst="line">
              <a:avLst/>
            </a:prstGeom>
            <a:noFill/>
            <a:ln w="12700">
              <a:noFill/>
              <a:round/>
              <a:headEnd/>
              <a:tailEnd/>
            </a:ln>
          </p:spPr>
          <p:txBody>
            <a:bodyPr wrap="none" anchor="ctr"/>
            <a:lstStyle/>
            <a:p>
              <a:endParaRPr lang="en-GB"/>
            </a:p>
          </p:txBody>
        </p:sp>
        <p:sp>
          <p:nvSpPr>
            <p:cNvPr id="36884" name="Line 793"/>
            <p:cNvSpPr>
              <a:spLocks noChangeShapeType="1"/>
            </p:cNvSpPr>
            <p:nvPr/>
          </p:nvSpPr>
          <p:spPr bwMode="auto">
            <a:xfrm flipH="1">
              <a:off x="2020888" y="2879305"/>
              <a:ext cx="17462" cy="0"/>
            </a:xfrm>
            <a:prstGeom prst="line">
              <a:avLst/>
            </a:prstGeom>
            <a:noFill/>
            <a:ln w="12700">
              <a:noFill/>
              <a:round/>
              <a:headEnd/>
              <a:tailEnd/>
            </a:ln>
          </p:spPr>
          <p:txBody>
            <a:bodyPr wrap="none" anchor="ctr"/>
            <a:lstStyle/>
            <a:p>
              <a:endParaRPr lang="en-GB"/>
            </a:p>
          </p:txBody>
        </p:sp>
        <p:sp>
          <p:nvSpPr>
            <p:cNvPr id="36885" name="Line 794"/>
            <p:cNvSpPr>
              <a:spLocks noChangeShapeType="1"/>
            </p:cNvSpPr>
            <p:nvPr/>
          </p:nvSpPr>
          <p:spPr bwMode="auto">
            <a:xfrm>
              <a:off x="1211263" y="3066630"/>
              <a:ext cx="25400" cy="7938"/>
            </a:xfrm>
            <a:prstGeom prst="line">
              <a:avLst/>
            </a:prstGeom>
            <a:noFill/>
            <a:ln w="12700">
              <a:noFill/>
              <a:round/>
              <a:headEnd/>
              <a:tailEnd/>
            </a:ln>
          </p:spPr>
          <p:txBody>
            <a:bodyPr wrap="none" anchor="ctr"/>
            <a:lstStyle/>
            <a:p>
              <a:endParaRPr lang="en-GB"/>
            </a:p>
          </p:txBody>
        </p:sp>
        <p:sp>
          <p:nvSpPr>
            <p:cNvPr id="36886" name="Line 795"/>
            <p:cNvSpPr>
              <a:spLocks noChangeShapeType="1"/>
            </p:cNvSpPr>
            <p:nvPr/>
          </p:nvSpPr>
          <p:spPr bwMode="auto">
            <a:xfrm flipH="1">
              <a:off x="1223963" y="2965030"/>
              <a:ext cx="19050" cy="4763"/>
            </a:xfrm>
            <a:prstGeom prst="line">
              <a:avLst/>
            </a:prstGeom>
            <a:noFill/>
            <a:ln w="12700">
              <a:noFill/>
              <a:round/>
              <a:headEnd/>
              <a:tailEnd/>
            </a:ln>
          </p:spPr>
          <p:txBody>
            <a:bodyPr wrap="none" anchor="ctr"/>
            <a:lstStyle/>
            <a:p>
              <a:endParaRPr lang="en-GB"/>
            </a:p>
          </p:txBody>
        </p:sp>
        <p:sp>
          <p:nvSpPr>
            <p:cNvPr id="36887" name="Line 796"/>
            <p:cNvSpPr>
              <a:spLocks noChangeShapeType="1"/>
            </p:cNvSpPr>
            <p:nvPr/>
          </p:nvSpPr>
          <p:spPr bwMode="auto">
            <a:xfrm flipV="1">
              <a:off x="1296988" y="3061868"/>
              <a:ext cx="22225" cy="1587"/>
            </a:xfrm>
            <a:prstGeom prst="line">
              <a:avLst/>
            </a:prstGeom>
            <a:noFill/>
            <a:ln w="12700">
              <a:noFill/>
              <a:round/>
              <a:headEnd/>
              <a:tailEnd/>
            </a:ln>
          </p:spPr>
          <p:txBody>
            <a:bodyPr wrap="none" anchor="ctr"/>
            <a:lstStyle/>
            <a:p>
              <a:endParaRPr lang="en-GB"/>
            </a:p>
          </p:txBody>
        </p:sp>
        <p:sp>
          <p:nvSpPr>
            <p:cNvPr id="36888" name="Line 797"/>
            <p:cNvSpPr>
              <a:spLocks noChangeShapeType="1"/>
            </p:cNvSpPr>
            <p:nvPr/>
          </p:nvSpPr>
          <p:spPr bwMode="auto">
            <a:xfrm flipH="1">
              <a:off x="1276350" y="3007893"/>
              <a:ext cx="20638" cy="0"/>
            </a:xfrm>
            <a:prstGeom prst="line">
              <a:avLst/>
            </a:prstGeom>
            <a:noFill/>
            <a:ln w="12700">
              <a:noFill/>
              <a:round/>
              <a:headEnd/>
              <a:tailEnd/>
            </a:ln>
          </p:spPr>
          <p:txBody>
            <a:bodyPr wrap="none" anchor="ctr"/>
            <a:lstStyle/>
            <a:p>
              <a:endParaRPr lang="en-GB"/>
            </a:p>
          </p:txBody>
        </p:sp>
        <p:sp>
          <p:nvSpPr>
            <p:cNvPr id="36889" name="Line 798"/>
            <p:cNvSpPr>
              <a:spLocks noChangeShapeType="1"/>
            </p:cNvSpPr>
            <p:nvPr/>
          </p:nvSpPr>
          <p:spPr bwMode="auto">
            <a:xfrm>
              <a:off x="1276350" y="3007893"/>
              <a:ext cx="20638" cy="0"/>
            </a:xfrm>
            <a:prstGeom prst="line">
              <a:avLst/>
            </a:prstGeom>
            <a:noFill/>
            <a:ln w="12700">
              <a:noFill/>
              <a:round/>
              <a:headEnd/>
              <a:tailEnd/>
            </a:ln>
          </p:spPr>
          <p:txBody>
            <a:bodyPr wrap="none" anchor="ctr"/>
            <a:lstStyle/>
            <a:p>
              <a:endParaRPr lang="en-GB"/>
            </a:p>
          </p:txBody>
        </p:sp>
        <p:sp>
          <p:nvSpPr>
            <p:cNvPr id="36890" name="Line 799"/>
            <p:cNvSpPr>
              <a:spLocks noChangeShapeType="1"/>
            </p:cNvSpPr>
            <p:nvPr/>
          </p:nvSpPr>
          <p:spPr bwMode="auto">
            <a:xfrm flipH="1">
              <a:off x="1255713" y="2879305"/>
              <a:ext cx="25400" cy="0"/>
            </a:xfrm>
            <a:prstGeom prst="line">
              <a:avLst/>
            </a:prstGeom>
            <a:noFill/>
            <a:ln w="12700">
              <a:noFill/>
              <a:round/>
              <a:headEnd/>
              <a:tailEnd/>
            </a:ln>
          </p:spPr>
          <p:txBody>
            <a:bodyPr wrap="none" anchor="ctr"/>
            <a:lstStyle/>
            <a:p>
              <a:endParaRPr lang="en-GB"/>
            </a:p>
          </p:txBody>
        </p:sp>
        <p:sp>
          <p:nvSpPr>
            <p:cNvPr id="36891" name="Line 800"/>
            <p:cNvSpPr>
              <a:spLocks noChangeShapeType="1"/>
            </p:cNvSpPr>
            <p:nvPr/>
          </p:nvSpPr>
          <p:spPr bwMode="auto">
            <a:xfrm flipV="1">
              <a:off x="1668463" y="2231605"/>
              <a:ext cx="1587" cy="1249363"/>
            </a:xfrm>
            <a:prstGeom prst="line">
              <a:avLst/>
            </a:prstGeom>
            <a:noFill/>
            <a:ln w="25400">
              <a:solidFill>
                <a:schemeClr val="tx1"/>
              </a:solidFill>
              <a:round/>
              <a:headEnd/>
              <a:tailEnd type="triangle" w="med" len="med"/>
            </a:ln>
          </p:spPr>
          <p:txBody>
            <a:bodyPr wrap="none" anchor="ctr"/>
            <a:lstStyle/>
            <a:p>
              <a:endParaRPr lang="en-GB"/>
            </a:p>
          </p:txBody>
        </p:sp>
        <p:sp>
          <p:nvSpPr>
            <p:cNvPr id="36892" name="Rectangle 801"/>
            <p:cNvSpPr>
              <a:spLocks noChangeArrowheads="1"/>
            </p:cNvSpPr>
            <p:nvPr/>
          </p:nvSpPr>
          <p:spPr bwMode="auto">
            <a:xfrm>
              <a:off x="1420813" y="3603205"/>
              <a:ext cx="484187" cy="363538"/>
            </a:xfrm>
            <a:prstGeom prst="rect">
              <a:avLst/>
            </a:prstGeom>
            <a:solidFill>
              <a:srgbClr val="FCD1C1"/>
            </a:solidFill>
            <a:ln w="12700">
              <a:noFill/>
              <a:miter lim="800000"/>
              <a:headEnd/>
              <a:tailEnd/>
            </a:ln>
            <a:effectLst>
              <a:prstShdw prst="shdw17" dist="17961" dir="2700000">
                <a:srgbClr val="977D74"/>
              </a:prstShdw>
            </a:effectLst>
          </p:spPr>
          <p:txBody>
            <a:bodyPr lIns="90488" tIns="44450" rIns="90488" bIns="44450">
              <a:spAutoFit/>
            </a:bodyPr>
            <a:lstStyle/>
            <a:p>
              <a:pPr eaLnBrk="0" hangingPunct="0"/>
              <a:r>
                <a:rPr lang="en-GB" b="1">
                  <a:solidFill>
                    <a:srgbClr val="000000"/>
                  </a:solidFill>
                </a:rPr>
                <a:t>K</a:t>
              </a:r>
              <a:r>
                <a:rPr lang="en-GB" sz="2400" b="1" baseline="30000">
                  <a:solidFill>
                    <a:srgbClr val="000000"/>
                  </a:solidFill>
                </a:rPr>
                <a:t>+</a:t>
              </a:r>
            </a:p>
          </p:txBody>
        </p:sp>
        <p:sp>
          <p:nvSpPr>
            <p:cNvPr id="36893" name="Arc 802"/>
            <p:cNvSpPr>
              <a:spLocks/>
            </p:cNvSpPr>
            <p:nvPr/>
          </p:nvSpPr>
          <p:spPr bwMode="auto">
            <a:xfrm>
              <a:off x="1322388" y="1471193"/>
              <a:ext cx="1828800" cy="5334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60" y="9"/>
                    <a:pt x="21583" y="0"/>
                  </a:cubicBezTo>
                </a:path>
                <a:path w="21600" h="21600" stroke="0" extrusionOk="0">
                  <a:moveTo>
                    <a:pt x="0" y="21600"/>
                  </a:moveTo>
                  <a:cubicBezTo>
                    <a:pt x="0" y="9677"/>
                    <a:pt x="9660" y="9"/>
                    <a:pt x="21583" y="0"/>
                  </a:cubicBezTo>
                  <a:lnTo>
                    <a:pt x="21600" y="21600"/>
                  </a:lnTo>
                  <a:close/>
                </a:path>
              </a:pathLst>
            </a:custGeom>
            <a:noFill/>
            <a:ln w="12700" cap="rnd">
              <a:noFill/>
              <a:round/>
              <a:headEnd/>
              <a:tailEnd/>
            </a:ln>
          </p:spPr>
          <p:txBody>
            <a:bodyPr wrap="none" anchor="ctr"/>
            <a:lstStyle/>
            <a:p>
              <a:endParaRPr lang="en-US"/>
            </a:p>
          </p:txBody>
        </p:sp>
        <p:sp>
          <p:nvSpPr>
            <p:cNvPr id="36894" name="Line 803"/>
            <p:cNvSpPr>
              <a:spLocks noChangeShapeType="1"/>
            </p:cNvSpPr>
            <p:nvPr/>
          </p:nvSpPr>
          <p:spPr bwMode="auto">
            <a:xfrm flipH="1">
              <a:off x="2667000" y="4212805"/>
              <a:ext cx="493713" cy="292100"/>
            </a:xfrm>
            <a:prstGeom prst="line">
              <a:avLst/>
            </a:prstGeom>
            <a:noFill/>
            <a:ln w="25400">
              <a:solidFill>
                <a:schemeClr val="bg1"/>
              </a:solidFill>
              <a:round/>
              <a:headEnd/>
              <a:tailEnd type="triangle" w="med" len="med"/>
            </a:ln>
          </p:spPr>
          <p:txBody>
            <a:bodyPr wrap="none" anchor="ctr"/>
            <a:lstStyle/>
            <a:p>
              <a:endParaRPr lang="en-GB"/>
            </a:p>
          </p:txBody>
        </p:sp>
        <p:sp>
          <p:nvSpPr>
            <p:cNvPr id="36895" name="Arc 804"/>
            <p:cNvSpPr>
              <a:spLocks/>
            </p:cNvSpPr>
            <p:nvPr/>
          </p:nvSpPr>
          <p:spPr bwMode="auto">
            <a:xfrm rot="1100220">
              <a:off x="3681413" y="3639718"/>
              <a:ext cx="1150937" cy="51117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33"/>
                  </a:moveTo>
                  <a:cubicBezTo>
                    <a:pt x="36" y="9640"/>
                    <a:pt x="9680" y="14"/>
                    <a:pt x="21574" y="0"/>
                  </a:cubicBezTo>
                </a:path>
                <a:path w="21600" h="21600" stroke="0" extrusionOk="0">
                  <a:moveTo>
                    <a:pt x="0" y="21533"/>
                  </a:moveTo>
                  <a:cubicBezTo>
                    <a:pt x="36" y="9640"/>
                    <a:pt x="9680" y="14"/>
                    <a:pt x="21574" y="0"/>
                  </a:cubicBezTo>
                  <a:lnTo>
                    <a:pt x="21600" y="21600"/>
                  </a:lnTo>
                  <a:close/>
                </a:path>
              </a:pathLst>
            </a:custGeom>
            <a:noFill/>
            <a:ln w="38100" cap="rnd">
              <a:solidFill>
                <a:schemeClr val="bg1"/>
              </a:solidFill>
              <a:round/>
              <a:headEnd type="triangle" w="med" len="med"/>
              <a:tailEnd/>
            </a:ln>
          </p:spPr>
          <p:txBody>
            <a:bodyPr wrap="none" anchor="ctr"/>
            <a:lstStyle/>
            <a:p>
              <a:endParaRPr lang="en-US"/>
            </a:p>
          </p:txBody>
        </p:sp>
        <p:sp>
          <p:nvSpPr>
            <p:cNvPr id="36896" name="Rectangle 806"/>
            <p:cNvSpPr>
              <a:spLocks noChangeArrowheads="1"/>
            </p:cNvSpPr>
            <p:nvPr/>
          </p:nvSpPr>
          <p:spPr bwMode="auto">
            <a:xfrm rot="2460000">
              <a:off x="4083050" y="3952455"/>
              <a:ext cx="150813" cy="339725"/>
            </a:xfrm>
            <a:prstGeom prst="rect">
              <a:avLst/>
            </a:prstGeom>
            <a:noFill/>
            <a:ln w="12700">
              <a:noFill/>
              <a:miter lim="800000"/>
              <a:headEnd/>
              <a:tailEnd/>
            </a:ln>
          </p:spPr>
          <p:txBody>
            <a:bodyPr wrap="none" anchor="ctr"/>
            <a:lstStyle/>
            <a:p>
              <a:endParaRPr lang="en-US"/>
            </a:p>
          </p:txBody>
        </p:sp>
        <p:sp>
          <p:nvSpPr>
            <p:cNvPr id="36897" name="Freeform 807"/>
            <p:cNvSpPr>
              <a:spLocks/>
            </p:cNvSpPr>
            <p:nvPr/>
          </p:nvSpPr>
          <p:spPr bwMode="auto">
            <a:xfrm>
              <a:off x="3871913" y="2971380"/>
              <a:ext cx="698500" cy="779463"/>
            </a:xfrm>
            <a:custGeom>
              <a:avLst/>
              <a:gdLst>
                <a:gd name="T0" fmla="*/ 2147483647 w 496"/>
                <a:gd name="T1" fmla="*/ 2147483647 h 491"/>
                <a:gd name="T2" fmla="*/ 2147483647 w 496"/>
                <a:gd name="T3" fmla="*/ 2147483647 h 491"/>
                <a:gd name="T4" fmla="*/ 2147483647 w 496"/>
                <a:gd name="T5" fmla="*/ 2147483647 h 491"/>
                <a:gd name="T6" fmla="*/ 2147483647 w 496"/>
                <a:gd name="T7" fmla="*/ 2147483647 h 491"/>
                <a:gd name="T8" fmla="*/ 2147483647 w 496"/>
                <a:gd name="T9" fmla="*/ 2147483647 h 491"/>
                <a:gd name="T10" fmla="*/ 2147483647 w 496"/>
                <a:gd name="T11" fmla="*/ 2147483647 h 491"/>
                <a:gd name="T12" fmla="*/ 2147483647 w 496"/>
                <a:gd name="T13" fmla="*/ 2147483647 h 491"/>
                <a:gd name="T14" fmla="*/ 2147483647 w 496"/>
                <a:gd name="T15" fmla="*/ 2147483647 h 491"/>
                <a:gd name="T16" fmla="*/ 2147483647 w 496"/>
                <a:gd name="T17" fmla="*/ 2147483647 h 491"/>
                <a:gd name="T18" fmla="*/ 2147483647 w 496"/>
                <a:gd name="T19" fmla="*/ 2147483647 h 491"/>
                <a:gd name="T20" fmla="*/ 2147483647 w 496"/>
                <a:gd name="T21" fmla="*/ 2147483647 h 491"/>
                <a:gd name="T22" fmla="*/ 2147483647 w 496"/>
                <a:gd name="T23" fmla="*/ 2147483647 h 491"/>
                <a:gd name="T24" fmla="*/ 2147483647 w 496"/>
                <a:gd name="T25" fmla="*/ 2147483647 h 491"/>
                <a:gd name="T26" fmla="*/ 2147483647 w 496"/>
                <a:gd name="T27" fmla="*/ 2147483647 h 491"/>
                <a:gd name="T28" fmla="*/ 2147483647 w 496"/>
                <a:gd name="T29" fmla="*/ 2147483647 h 491"/>
                <a:gd name="T30" fmla="*/ 2147483647 w 496"/>
                <a:gd name="T31" fmla="*/ 2147483647 h 491"/>
                <a:gd name="T32" fmla="*/ 2147483647 w 496"/>
                <a:gd name="T33" fmla="*/ 2147483647 h 491"/>
                <a:gd name="T34" fmla="*/ 2147483647 w 496"/>
                <a:gd name="T35" fmla="*/ 2147483647 h 491"/>
                <a:gd name="T36" fmla="*/ 2147483647 w 496"/>
                <a:gd name="T37" fmla="*/ 2147483647 h 491"/>
                <a:gd name="T38" fmla="*/ 2147483647 w 496"/>
                <a:gd name="T39" fmla="*/ 2147483647 h 491"/>
                <a:gd name="T40" fmla="*/ 2147483647 w 496"/>
                <a:gd name="T41" fmla="*/ 2147483647 h 491"/>
                <a:gd name="T42" fmla="*/ 2147483647 w 496"/>
                <a:gd name="T43" fmla="*/ 2147483647 h 491"/>
                <a:gd name="T44" fmla="*/ 2147483647 w 496"/>
                <a:gd name="T45" fmla="*/ 2147483647 h 491"/>
                <a:gd name="T46" fmla="*/ 2147483647 w 496"/>
                <a:gd name="T47" fmla="*/ 2147483647 h 491"/>
                <a:gd name="T48" fmla="*/ 2147483647 w 496"/>
                <a:gd name="T49" fmla="*/ 2147483647 h 491"/>
                <a:gd name="T50" fmla="*/ 2147483647 w 496"/>
                <a:gd name="T51" fmla="*/ 2147483647 h 491"/>
                <a:gd name="T52" fmla="*/ 2147483647 w 496"/>
                <a:gd name="T53" fmla="*/ 2147483647 h 491"/>
                <a:gd name="T54" fmla="*/ 0 w 496"/>
                <a:gd name="T55" fmla="*/ 2147483647 h 491"/>
                <a:gd name="T56" fmla="*/ 2147483647 w 496"/>
                <a:gd name="T57" fmla="*/ 2147483647 h 491"/>
                <a:gd name="T58" fmla="*/ 2147483647 w 496"/>
                <a:gd name="T59" fmla="*/ 2147483647 h 491"/>
                <a:gd name="T60" fmla="*/ 2147483647 w 496"/>
                <a:gd name="T61" fmla="*/ 2147483647 h 491"/>
                <a:gd name="T62" fmla="*/ 2147483647 w 496"/>
                <a:gd name="T63" fmla="*/ 0 h 491"/>
                <a:gd name="T64" fmla="*/ 2147483647 w 496"/>
                <a:gd name="T65" fmla="*/ 2147483647 h 491"/>
                <a:gd name="T66" fmla="*/ 2147483647 w 496"/>
                <a:gd name="T67" fmla="*/ 2147483647 h 491"/>
                <a:gd name="T68" fmla="*/ 2147483647 w 496"/>
                <a:gd name="T69" fmla="*/ 2147483647 h 491"/>
                <a:gd name="T70" fmla="*/ 2147483647 w 496"/>
                <a:gd name="T71" fmla="*/ 2147483647 h 491"/>
                <a:gd name="T72" fmla="*/ 2147483647 w 496"/>
                <a:gd name="T73" fmla="*/ 2147483647 h 491"/>
                <a:gd name="T74" fmla="*/ 2147483647 w 496"/>
                <a:gd name="T75" fmla="*/ 2147483647 h 491"/>
                <a:gd name="T76" fmla="*/ 2147483647 w 496"/>
                <a:gd name="T77" fmla="*/ 2147483647 h 491"/>
                <a:gd name="T78" fmla="*/ 2147483647 w 496"/>
                <a:gd name="T79" fmla="*/ 2147483647 h 491"/>
                <a:gd name="T80" fmla="*/ 2147483647 w 496"/>
                <a:gd name="T81" fmla="*/ 2147483647 h 4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6"/>
                <a:gd name="T124" fmla="*/ 0 h 491"/>
                <a:gd name="T125" fmla="*/ 496 w 496"/>
                <a:gd name="T126" fmla="*/ 491 h 4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6" h="491">
                  <a:moveTo>
                    <a:pt x="414" y="104"/>
                  </a:moveTo>
                  <a:lnTo>
                    <a:pt x="435" y="130"/>
                  </a:lnTo>
                  <a:lnTo>
                    <a:pt x="456" y="170"/>
                  </a:lnTo>
                  <a:lnTo>
                    <a:pt x="475" y="221"/>
                  </a:lnTo>
                  <a:lnTo>
                    <a:pt x="489" y="277"/>
                  </a:lnTo>
                  <a:lnTo>
                    <a:pt x="495" y="333"/>
                  </a:lnTo>
                  <a:lnTo>
                    <a:pt x="492" y="384"/>
                  </a:lnTo>
                  <a:lnTo>
                    <a:pt x="477" y="427"/>
                  </a:lnTo>
                  <a:lnTo>
                    <a:pt x="448" y="455"/>
                  </a:lnTo>
                  <a:lnTo>
                    <a:pt x="400" y="472"/>
                  </a:lnTo>
                  <a:lnTo>
                    <a:pt x="334" y="484"/>
                  </a:lnTo>
                  <a:lnTo>
                    <a:pt x="262" y="490"/>
                  </a:lnTo>
                  <a:lnTo>
                    <a:pt x="189" y="490"/>
                  </a:lnTo>
                  <a:lnTo>
                    <a:pt x="125" y="482"/>
                  </a:lnTo>
                  <a:lnTo>
                    <a:pt x="76" y="467"/>
                  </a:lnTo>
                  <a:lnTo>
                    <a:pt x="52" y="443"/>
                  </a:lnTo>
                  <a:lnTo>
                    <a:pt x="61" y="411"/>
                  </a:lnTo>
                  <a:lnTo>
                    <a:pt x="97" y="352"/>
                  </a:lnTo>
                  <a:lnTo>
                    <a:pt x="120" y="300"/>
                  </a:lnTo>
                  <a:lnTo>
                    <a:pt x="128" y="256"/>
                  </a:lnTo>
                  <a:lnTo>
                    <a:pt x="126" y="218"/>
                  </a:lnTo>
                  <a:lnTo>
                    <a:pt x="117" y="185"/>
                  </a:lnTo>
                  <a:lnTo>
                    <a:pt x="99" y="157"/>
                  </a:lnTo>
                  <a:lnTo>
                    <a:pt x="78" y="133"/>
                  </a:lnTo>
                  <a:lnTo>
                    <a:pt x="54" y="112"/>
                  </a:lnTo>
                  <a:lnTo>
                    <a:pt x="21" y="82"/>
                  </a:lnTo>
                  <a:lnTo>
                    <a:pt x="3" y="56"/>
                  </a:lnTo>
                  <a:lnTo>
                    <a:pt x="0" y="35"/>
                  </a:lnTo>
                  <a:lnTo>
                    <a:pt x="14" y="18"/>
                  </a:lnTo>
                  <a:lnTo>
                    <a:pt x="41" y="7"/>
                  </a:lnTo>
                  <a:lnTo>
                    <a:pt x="84" y="1"/>
                  </a:lnTo>
                  <a:lnTo>
                    <a:pt x="140" y="0"/>
                  </a:lnTo>
                  <a:lnTo>
                    <a:pt x="209" y="4"/>
                  </a:lnTo>
                  <a:lnTo>
                    <a:pt x="254" y="12"/>
                  </a:lnTo>
                  <a:lnTo>
                    <a:pt x="294" y="24"/>
                  </a:lnTo>
                  <a:lnTo>
                    <a:pt x="328" y="40"/>
                  </a:lnTo>
                  <a:lnTo>
                    <a:pt x="358" y="58"/>
                  </a:lnTo>
                  <a:lnTo>
                    <a:pt x="382" y="75"/>
                  </a:lnTo>
                  <a:lnTo>
                    <a:pt x="400" y="90"/>
                  </a:lnTo>
                  <a:lnTo>
                    <a:pt x="410" y="101"/>
                  </a:lnTo>
                  <a:lnTo>
                    <a:pt x="414" y="104"/>
                  </a:lnTo>
                </a:path>
              </a:pathLst>
            </a:custGeom>
            <a:solidFill>
              <a:schemeClr val="tx2"/>
            </a:solidFill>
            <a:ln w="19050" cap="rnd">
              <a:solidFill>
                <a:schemeClr val="bg2"/>
              </a:solidFill>
              <a:round/>
              <a:headEnd/>
              <a:tailEnd/>
            </a:ln>
          </p:spPr>
          <p:txBody>
            <a:bodyPr/>
            <a:lstStyle/>
            <a:p>
              <a:endParaRPr lang="en-US"/>
            </a:p>
          </p:txBody>
        </p:sp>
        <p:sp>
          <p:nvSpPr>
            <p:cNvPr id="36898" name="Rectangle 808"/>
            <p:cNvSpPr>
              <a:spLocks noChangeArrowheads="1"/>
            </p:cNvSpPr>
            <p:nvPr/>
          </p:nvSpPr>
          <p:spPr bwMode="auto">
            <a:xfrm>
              <a:off x="4065588" y="3277768"/>
              <a:ext cx="511175" cy="363537"/>
            </a:xfrm>
            <a:prstGeom prst="rect">
              <a:avLst/>
            </a:prstGeom>
            <a:noFill/>
            <a:ln w="12700">
              <a:noFill/>
              <a:miter lim="800000"/>
              <a:headEnd/>
              <a:tailEnd/>
            </a:ln>
          </p:spPr>
          <p:txBody>
            <a:bodyPr wrap="none" lIns="90488" tIns="44450" rIns="90488" bIns="44450">
              <a:spAutoFit/>
            </a:bodyPr>
            <a:lstStyle/>
            <a:p>
              <a:pPr eaLnBrk="0" hangingPunct="0"/>
              <a:r>
                <a:rPr lang="en-GB" b="1">
                  <a:solidFill>
                    <a:schemeClr val="bg1"/>
                  </a:solidFill>
                </a:rPr>
                <a:t>AC</a:t>
              </a:r>
            </a:p>
          </p:txBody>
        </p:sp>
        <p:sp>
          <p:nvSpPr>
            <p:cNvPr id="36899" name="Rectangle 809"/>
            <p:cNvSpPr>
              <a:spLocks noChangeArrowheads="1"/>
            </p:cNvSpPr>
            <p:nvPr/>
          </p:nvSpPr>
          <p:spPr bwMode="auto">
            <a:xfrm>
              <a:off x="3214678" y="3779415"/>
              <a:ext cx="627289" cy="366767"/>
            </a:xfrm>
            <a:prstGeom prst="rect">
              <a:avLst/>
            </a:prstGeom>
            <a:noFill/>
            <a:ln w="12700">
              <a:noFill/>
              <a:miter lim="800000"/>
              <a:headEnd/>
              <a:tailEnd/>
            </a:ln>
          </p:spPr>
          <p:txBody>
            <a:bodyPr wrap="none" lIns="90488" tIns="44450" rIns="90488" bIns="44450">
              <a:spAutoFit/>
            </a:bodyPr>
            <a:lstStyle/>
            <a:p>
              <a:pPr eaLnBrk="0" hangingPunct="0"/>
              <a:r>
                <a:rPr lang="en-GB" b="1"/>
                <a:t>ATP</a:t>
              </a:r>
            </a:p>
          </p:txBody>
        </p:sp>
        <p:grpSp>
          <p:nvGrpSpPr>
            <p:cNvPr id="4" name="Group 810"/>
            <p:cNvGrpSpPr>
              <a:grpSpLocks/>
            </p:cNvGrpSpPr>
            <p:nvPr/>
          </p:nvGrpSpPr>
          <p:grpSpPr bwMode="auto">
            <a:xfrm>
              <a:off x="4522785" y="1404518"/>
              <a:ext cx="717549" cy="2230438"/>
              <a:chOff x="2849" y="439"/>
              <a:chExt cx="452" cy="1405"/>
            </a:xfrm>
          </p:grpSpPr>
          <p:sp>
            <p:nvSpPr>
              <p:cNvPr id="37034" name="AutoShape 811"/>
              <p:cNvSpPr>
                <a:spLocks noChangeArrowheads="1"/>
              </p:cNvSpPr>
              <p:nvPr/>
            </p:nvSpPr>
            <p:spPr bwMode="auto">
              <a:xfrm rot="16200000" flipH="1">
                <a:off x="2944" y="839"/>
                <a:ext cx="206" cy="128"/>
              </a:xfrm>
              <a:prstGeom prst="homePlate">
                <a:avLst>
                  <a:gd name="adj" fmla="val 53646"/>
                </a:avLst>
              </a:prstGeom>
              <a:solidFill>
                <a:schemeClr val="accent1"/>
              </a:solidFill>
              <a:ln w="12700">
                <a:solidFill>
                  <a:schemeClr val="tx1"/>
                </a:solidFill>
                <a:miter lim="800000"/>
                <a:headEnd/>
                <a:tailEnd/>
              </a:ln>
            </p:spPr>
            <p:txBody>
              <a:bodyPr wrap="none" anchor="ctr"/>
              <a:lstStyle/>
              <a:p>
                <a:endParaRPr lang="en-US"/>
              </a:p>
            </p:txBody>
          </p:sp>
          <p:sp>
            <p:nvSpPr>
              <p:cNvPr id="37035" name="Freeform 812"/>
              <p:cNvSpPr>
                <a:spLocks/>
              </p:cNvSpPr>
              <p:nvPr/>
            </p:nvSpPr>
            <p:spPr bwMode="auto">
              <a:xfrm>
                <a:off x="2949" y="1214"/>
                <a:ext cx="196" cy="470"/>
              </a:xfrm>
              <a:custGeom>
                <a:avLst/>
                <a:gdLst>
                  <a:gd name="T0" fmla="*/ 11 w 221"/>
                  <a:gd name="T1" fmla="*/ 384 h 470"/>
                  <a:gd name="T2" fmla="*/ 14 w 221"/>
                  <a:gd name="T3" fmla="*/ 407 h 470"/>
                  <a:gd name="T4" fmla="*/ 18 w 221"/>
                  <a:gd name="T5" fmla="*/ 429 h 470"/>
                  <a:gd name="T6" fmla="*/ 24 w 221"/>
                  <a:gd name="T7" fmla="*/ 449 h 470"/>
                  <a:gd name="T8" fmla="*/ 29 w 221"/>
                  <a:gd name="T9" fmla="*/ 463 h 470"/>
                  <a:gd name="T10" fmla="*/ 35 w 221"/>
                  <a:gd name="T11" fmla="*/ 469 h 470"/>
                  <a:gd name="T12" fmla="*/ 41 w 221"/>
                  <a:gd name="T13" fmla="*/ 465 h 470"/>
                  <a:gd name="T14" fmla="*/ 45 w 221"/>
                  <a:gd name="T15" fmla="*/ 448 h 470"/>
                  <a:gd name="T16" fmla="*/ 49 w 221"/>
                  <a:gd name="T17" fmla="*/ 415 h 470"/>
                  <a:gd name="T18" fmla="*/ 51 w 221"/>
                  <a:gd name="T19" fmla="*/ 370 h 470"/>
                  <a:gd name="T20" fmla="*/ 52 w 221"/>
                  <a:gd name="T21" fmla="*/ 311 h 470"/>
                  <a:gd name="T22" fmla="*/ 52 w 221"/>
                  <a:gd name="T23" fmla="*/ 243 h 470"/>
                  <a:gd name="T24" fmla="*/ 52 w 221"/>
                  <a:gd name="T25" fmla="*/ 176 h 470"/>
                  <a:gd name="T26" fmla="*/ 52 w 221"/>
                  <a:gd name="T27" fmla="*/ 116 h 470"/>
                  <a:gd name="T28" fmla="*/ 50 w 221"/>
                  <a:gd name="T29" fmla="*/ 70 h 470"/>
                  <a:gd name="T30" fmla="*/ 46 w 221"/>
                  <a:gd name="T31" fmla="*/ 0 h 470"/>
                  <a:gd name="T32" fmla="*/ 36 w 221"/>
                  <a:gd name="T33" fmla="*/ 71 h 470"/>
                  <a:gd name="T34" fmla="*/ 34 w 221"/>
                  <a:gd name="T35" fmla="*/ 92 h 470"/>
                  <a:gd name="T36" fmla="*/ 32 w 221"/>
                  <a:gd name="T37" fmla="*/ 110 h 470"/>
                  <a:gd name="T38" fmla="*/ 27 w 221"/>
                  <a:gd name="T39" fmla="*/ 118 h 470"/>
                  <a:gd name="T40" fmla="*/ 23 w 221"/>
                  <a:gd name="T41" fmla="*/ 117 h 470"/>
                  <a:gd name="T42" fmla="*/ 20 w 221"/>
                  <a:gd name="T43" fmla="*/ 108 h 470"/>
                  <a:gd name="T44" fmla="*/ 17 w 221"/>
                  <a:gd name="T45" fmla="*/ 91 h 470"/>
                  <a:gd name="T46" fmla="*/ 14 w 221"/>
                  <a:gd name="T47" fmla="*/ 72 h 470"/>
                  <a:gd name="T48" fmla="*/ 12 w 221"/>
                  <a:gd name="T49" fmla="*/ 50 h 470"/>
                  <a:gd name="T50" fmla="*/ 9 w 221"/>
                  <a:gd name="T51" fmla="*/ 19 h 470"/>
                  <a:gd name="T52" fmla="*/ 6 w 221"/>
                  <a:gd name="T53" fmla="*/ 2 h 470"/>
                  <a:gd name="T54" fmla="*/ 4 w 221"/>
                  <a:gd name="T55" fmla="*/ 0 h 470"/>
                  <a:gd name="T56" fmla="*/ 4 w 221"/>
                  <a:gd name="T57" fmla="*/ 12 h 470"/>
                  <a:gd name="T58" fmla="*/ 3 w 221"/>
                  <a:gd name="T59" fmla="*/ 38 h 470"/>
                  <a:gd name="T60" fmla="*/ 1 w 221"/>
                  <a:gd name="T61" fmla="*/ 77 h 470"/>
                  <a:gd name="T62" fmla="*/ 0 w 221"/>
                  <a:gd name="T63" fmla="*/ 128 h 470"/>
                  <a:gd name="T64" fmla="*/ 2 w 221"/>
                  <a:gd name="T65" fmla="*/ 194 h 470"/>
                  <a:gd name="T66" fmla="*/ 4 w 221"/>
                  <a:gd name="T67" fmla="*/ 235 h 470"/>
                  <a:gd name="T68" fmla="*/ 4 w 221"/>
                  <a:gd name="T69" fmla="*/ 272 h 470"/>
                  <a:gd name="T70" fmla="*/ 4 w 221"/>
                  <a:gd name="T71" fmla="*/ 305 h 470"/>
                  <a:gd name="T72" fmla="*/ 6 w 221"/>
                  <a:gd name="T73" fmla="*/ 332 h 470"/>
                  <a:gd name="T74" fmla="*/ 9 w 221"/>
                  <a:gd name="T75" fmla="*/ 354 h 470"/>
                  <a:gd name="T76" fmla="*/ 10 w 221"/>
                  <a:gd name="T77" fmla="*/ 370 h 470"/>
                  <a:gd name="T78" fmla="*/ 11 w 221"/>
                  <a:gd name="T79" fmla="*/ 381 h 470"/>
                  <a:gd name="T80" fmla="*/ 11 w 221"/>
                  <a:gd name="T81" fmla="*/ 384 h 4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1"/>
                  <a:gd name="T124" fmla="*/ 0 h 470"/>
                  <a:gd name="T125" fmla="*/ 221 w 221"/>
                  <a:gd name="T126" fmla="*/ 470 h 4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1" h="470">
                    <a:moveTo>
                      <a:pt x="47" y="384"/>
                    </a:moveTo>
                    <a:lnTo>
                      <a:pt x="59" y="407"/>
                    </a:lnTo>
                    <a:lnTo>
                      <a:pt x="77" y="429"/>
                    </a:lnTo>
                    <a:lnTo>
                      <a:pt x="99" y="449"/>
                    </a:lnTo>
                    <a:lnTo>
                      <a:pt x="124" y="463"/>
                    </a:lnTo>
                    <a:lnTo>
                      <a:pt x="148" y="469"/>
                    </a:lnTo>
                    <a:lnTo>
                      <a:pt x="171" y="465"/>
                    </a:lnTo>
                    <a:lnTo>
                      <a:pt x="190" y="448"/>
                    </a:lnTo>
                    <a:lnTo>
                      <a:pt x="204" y="415"/>
                    </a:lnTo>
                    <a:lnTo>
                      <a:pt x="212" y="370"/>
                    </a:lnTo>
                    <a:lnTo>
                      <a:pt x="217" y="311"/>
                    </a:lnTo>
                    <a:lnTo>
                      <a:pt x="220" y="243"/>
                    </a:lnTo>
                    <a:lnTo>
                      <a:pt x="220" y="176"/>
                    </a:lnTo>
                    <a:lnTo>
                      <a:pt x="216" y="116"/>
                    </a:lnTo>
                    <a:lnTo>
                      <a:pt x="210" y="70"/>
                    </a:lnTo>
                    <a:lnTo>
                      <a:pt x="196" y="0"/>
                    </a:lnTo>
                    <a:lnTo>
                      <a:pt x="151" y="71"/>
                    </a:lnTo>
                    <a:lnTo>
                      <a:pt x="143" y="92"/>
                    </a:lnTo>
                    <a:lnTo>
                      <a:pt x="135" y="110"/>
                    </a:lnTo>
                    <a:lnTo>
                      <a:pt x="115" y="118"/>
                    </a:lnTo>
                    <a:lnTo>
                      <a:pt x="98" y="117"/>
                    </a:lnTo>
                    <a:lnTo>
                      <a:pt x="83" y="108"/>
                    </a:lnTo>
                    <a:lnTo>
                      <a:pt x="71" y="91"/>
                    </a:lnTo>
                    <a:lnTo>
                      <a:pt x="60" y="72"/>
                    </a:lnTo>
                    <a:lnTo>
                      <a:pt x="50" y="50"/>
                    </a:lnTo>
                    <a:lnTo>
                      <a:pt x="37" y="19"/>
                    </a:lnTo>
                    <a:lnTo>
                      <a:pt x="25" y="2"/>
                    </a:lnTo>
                    <a:lnTo>
                      <a:pt x="16" y="0"/>
                    </a:lnTo>
                    <a:lnTo>
                      <a:pt x="8" y="12"/>
                    </a:lnTo>
                    <a:lnTo>
                      <a:pt x="3" y="38"/>
                    </a:lnTo>
                    <a:lnTo>
                      <a:pt x="1" y="77"/>
                    </a:lnTo>
                    <a:lnTo>
                      <a:pt x="0" y="128"/>
                    </a:lnTo>
                    <a:lnTo>
                      <a:pt x="2" y="194"/>
                    </a:lnTo>
                    <a:lnTo>
                      <a:pt x="5" y="235"/>
                    </a:lnTo>
                    <a:lnTo>
                      <a:pt x="11" y="272"/>
                    </a:lnTo>
                    <a:lnTo>
                      <a:pt x="18" y="305"/>
                    </a:lnTo>
                    <a:lnTo>
                      <a:pt x="26" y="332"/>
                    </a:lnTo>
                    <a:lnTo>
                      <a:pt x="34" y="354"/>
                    </a:lnTo>
                    <a:lnTo>
                      <a:pt x="41" y="370"/>
                    </a:lnTo>
                    <a:lnTo>
                      <a:pt x="45" y="381"/>
                    </a:lnTo>
                    <a:lnTo>
                      <a:pt x="47" y="384"/>
                    </a:lnTo>
                  </a:path>
                </a:pathLst>
              </a:custGeom>
              <a:solidFill>
                <a:schemeClr val="accent1"/>
              </a:solidFill>
              <a:ln w="12700" cap="rnd">
                <a:solidFill>
                  <a:schemeClr val="tx1"/>
                </a:solidFill>
                <a:round/>
                <a:headEnd/>
                <a:tailEnd/>
              </a:ln>
            </p:spPr>
            <p:txBody>
              <a:bodyPr/>
              <a:lstStyle/>
              <a:p>
                <a:endParaRPr lang="en-US"/>
              </a:p>
            </p:txBody>
          </p:sp>
          <p:sp>
            <p:nvSpPr>
              <p:cNvPr id="37036" name="Line 813"/>
              <p:cNvSpPr>
                <a:spLocks noChangeShapeType="1"/>
              </p:cNvSpPr>
              <p:nvPr/>
            </p:nvSpPr>
            <p:spPr bwMode="auto">
              <a:xfrm flipH="1">
                <a:off x="3038" y="1056"/>
                <a:ext cx="18" cy="217"/>
              </a:xfrm>
              <a:prstGeom prst="line">
                <a:avLst/>
              </a:prstGeom>
              <a:noFill/>
              <a:ln w="25400">
                <a:solidFill>
                  <a:schemeClr val="tx1"/>
                </a:solidFill>
                <a:round/>
                <a:headEnd/>
                <a:tailEnd type="triangle" w="med" len="med"/>
              </a:ln>
            </p:spPr>
            <p:txBody>
              <a:bodyPr wrap="none" anchor="ctr"/>
              <a:lstStyle/>
              <a:p>
                <a:endParaRPr lang="en-GB"/>
              </a:p>
            </p:txBody>
          </p:sp>
          <p:sp>
            <p:nvSpPr>
              <p:cNvPr id="37037" name="Oval 814"/>
              <p:cNvSpPr>
                <a:spLocks noChangeArrowheads="1"/>
              </p:cNvSpPr>
              <p:nvPr/>
            </p:nvSpPr>
            <p:spPr bwMode="auto">
              <a:xfrm>
                <a:off x="2893" y="1646"/>
                <a:ext cx="266" cy="198"/>
              </a:xfrm>
              <a:prstGeom prst="ellipse">
                <a:avLst/>
              </a:prstGeom>
              <a:solidFill>
                <a:srgbClr val="8CF4EA"/>
              </a:solidFill>
              <a:ln w="12700">
                <a:solidFill>
                  <a:schemeClr val="tx1"/>
                </a:solidFill>
                <a:round/>
                <a:headEnd/>
                <a:tailEnd/>
              </a:ln>
            </p:spPr>
            <p:txBody>
              <a:bodyPr wrap="none" lIns="90488" tIns="44450" rIns="90488" bIns="44450" anchor="ctr"/>
              <a:lstStyle/>
              <a:p>
                <a:pPr algn="ctr" eaLnBrk="0" hangingPunct="0"/>
                <a:r>
                  <a:rPr lang="en-GB" b="1" dirty="0">
                    <a:solidFill>
                      <a:schemeClr val="tx2">
                        <a:lumMod val="75000"/>
                      </a:schemeClr>
                    </a:solidFill>
                  </a:rPr>
                  <a:t>Gs</a:t>
                </a:r>
              </a:p>
            </p:txBody>
          </p:sp>
          <p:sp>
            <p:nvSpPr>
              <p:cNvPr id="37038" name="Rectangle 815"/>
              <p:cNvSpPr>
                <a:spLocks noChangeArrowheads="1"/>
              </p:cNvSpPr>
              <p:nvPr/>
            </p:nvSpPr>
            <p:spPr bwMode="auto">
              <a:xfrm>
                <a:off x="2849" y="439"/>
                <a:ext cx="452" cy="309"/>
              </a:xfrm>
              <a:prstGeom prst="rect">
                <a:avLst/>
              </a:prstGeom>
              <a:noFill/>
              <a:ln w="12700">
                <a:solidFill>
                  <a:schemeClr val="tx1"/>
                </a:solidFill>
                <a:miter lim="800000"/>
                <a:headEnd/>
                <a:tailEnd/>
              </a:ln>
            </p:spPr>
            <p:txBody>
              <a:bodyPr wrap="none" lIns="90488" tIns="44450" rIns="90488" bIns="44450">
                <a:spAutoFit/>
              </a:bodyPr>
              <a:lstStyle/>
              <a:p>
                <a:pPr eaLnBrk="0" hangingPunct="0"/>
                <a:r>
                  <a:rPr lang="en-GB" sz="2000" b="1" dirty="0">
                    <a:solidFill>
                      <a:schemeClr val="tx2">
                        <a:lumMod val="75000"/>
                      </a:schemeClr>
                    </a:solidFill>
                  </a:rPr>
                  <a:t>PGI</a:t>
                </a:r>
                <a:r>
                  <a:rPr lang="en-GB" sz="2000" b="1" baseline="-25000" dirty="0">
                    <a:solidFill>
                      <a:schemeClr val="tx2">
                        <a:lumMod val="75000"/>
                      </a:schemeClr>
                    </a:solidFill>
                  </a:rPr>
                  <a:t>2</a:t>
                </a:r>
                <a:endParaRPr lang="en-GB" sz="2000" b="1" dirty="0">
                  <a:solidFill>
                    <a:schemeClr val="tx2">
                      <a:lumMod val="75000"/>
                    </a:schemeClr>
                  </a:solidFill>
                </a:endParaRPr>
              </a:p>
            </p:txBody>
          </p:sp>
          <p:sp>
            <p:nvSpPr>
              <p:cNvPr id="37039" name="Rectangle 816"/>
              <p:cNvSpPr>
                <a:spLocks noChangeArrowheads="1"/>
              </p:cNvSpPr>
              <p:nvPr/>
            </p:nvSpPr>
            <p:spPr bwMode="auto">
              <a:xfrm>
                <a:off x="2953" y="1326"/>
                <a:ext cx="252" cy="285"/>
              </a:xfrm>
              <a:prstGeom prst="rect">
                <a:avLst/>
              </a:prstGeom>
              <a:noFill/>
              <a:ln w="12700">
                <a:noFill/>
                <a:miter lim="800000"/>
                <a:headEnd/>
                <a:tailEnd/>
              </a:ln>
            </p:spPr>
            <p:txBody>
              <a:bodyPr wrap="none" lIns="90488" tIns="44450" rIns="90488" bIns="44450">
                <a:spAutoFit/>
              </a:bodyPr>
              <a:lstStyle/>
              <a:p>
                <a:pPr eaLnBrk="0" hangingPunct="0"/>
                <a:r>
                  <a:rPr lang="en-GB" dirty="0"/>
                  <a:t>IP</a:t>
                </a:r>
              </a:p>
            </p:txBody>
          </p:sp>
        </p:grpSp>
        <p:sp>
          <p:nvSpPr>
            <p:cNvPr id="36901" name="Line 817"/>
            <p:cNvSpPr>
              <a:spLocks noChangeShapeType="1"/>
            </p:cNvSpPr>
            <p:nvPr/>
          </p:nvSpPr>
          <p:spPr bwMode="auto">
            <a:xfrm flipH="1" flipV="1">
              <a:off x="2093913" y="3603205"/>
              <a:ext cx="420687" cy="768350"/>
            </a:xfrm>
            <a:prstGeom prst="line">
              <a:avLst/>
            </a:prstGeom>
            <a:noFill/>
            <a:ln w="38100">
              <a:solidFill>
                <a:schemeClr val="bg1"/>
              </a:solidFill>
              <a:round/>
              <a:headEnd/>
              <a:tailEnd type="triangle" w="med" len="med"/>
            </a:ln>
          </p:spPr>
          <p:txBody>
            <a:bodyPr wrap="none" anchor="ctr"/>
            <a:lstStyle/>
            <a:p>
              <a:endParaRPr lang="en-GB"/>
            </a:p>
          </p:txBody>
        </p:sp>
        <p:sp>
          <p:nvSpPr>
            <p:cNvPr id="36902" name="Line 818"/>
            <p:cNvSpPr>
              <a:spLocks noChangeShapeType="1"/>
            </p:cNvSpPr>
            <p:nvPr/>
          </p:nvSpPr>
          <p:spPr bwMode="auto">
            <a:xfrm>
              <a:off x="5467350" y="5025605"/>
              <a:ext cx="26988" cy="3175"/>
            </a:xfrm>
            <a:prstGeom prst="line">
              <a:avLst/>
            </a:prstGeom>
            <a:noFill/>
            <a:ln w="12700">
              <a:noFill/>
              <a:round/>
              <a:headEnd/>
              <a:tailEnd/>
            </a:ln>
          </p:spPr>
          <p:txBody>
            <a:bodyPr wrap="none" anchor="ctr"/>
            <a:lstStyle/>
            <a:p>
              <a:endParaRPr lang="en-GB"/>
            </a:p>
          </p:txBody>
        </p:sp>
        <p:sp>
          <p:nvSpPr>
            <p:cNvPr id="36903" name="Line 824"/>
            <p:cNvSpPr>
              <a:spLocks noChangeShapeType="1"/>
            </p:cNvSpPr>
            <p:nvPr/>
          </p:nvSpPr>
          <p:spPr bwMode="auto">
            <a:xfrm>
              <a:off x="3754438" y="4850980"/>
              <a:ext cx="23812" cy="4763"/>
            </a:xfrm>
            <a:prstGeom prst="line">
              <a:avLst/>
            </a:prstGeom>
            <a:noFill/>
            <a:ln w="12700">
              <a:noFill/>
              <a:round/>
              <a:headEnd/>
              <a:tailEnd/>
            </a:ln>
          </p:spPr>
          <p:txBody>
            <a:bodyPr wrap="none" anchor="ctr"/>
            <a:lstStyle/>
            <a:p>
              <a:endParaRPr lang="en-GB"/>
            </a:p>
          </p:txBody>
        </p:sp>
        <p:sp>
          <p:nvSpPr>
            <p:cNvPr id="36904" name="Line 825"/>
            <p:cNvSpPr>
              <a:spLocks noChangeShapeType="1"/>
            </p:cNvSpPr>
            <p:nvPr/>
          </p:nvSpPr>
          <p:spPr bwMode="auto">
            <a:xfrm flipH="1" flipV="1">
              <a:off x="3808413" y="4854155"/>
              <a:ext cx="22225" cy="1588"/>
            </a:xfrm>
            <a:prstGeom prst="line">
              <a:avLst/>
            </a:prstGeom>
            <a:noFill/>
            <a:ln w="12700">
              <a:noFill/>
              <a:round/>
              <a:headEnd/>
              <a:tailEnd/>
            </a:ln>
          </p:spPr>
          <p:txBody>
            <a:bodyPr wrap="none" anchor="ctr"/>
            <a:lstStyle/>
            <a:p>
              <a:endParaRPr lang="en-GB"/>
            </a:p>
          </p:txBody>
        </p:sp>
        <p:sp>
          <p:nvSpPr>
            <p:cNvPr id="36905" name="Rectangle 871"/>
            <p:cNvSpPr>
              <a:spLocks noChangeArrowheads="1"/>
            </p:cNvSpPr>
            <p:nvPr/>
          </p:nvSpPr>
          <p:spPr bwMode="auto">
            <a:xfrm>
              <a:off x="6792913" y="5351043"/>
              <a:ext cx="295275" cy="312737"/>
            </a:xfrm>
            <a:prstGeom prst="rect">
              <a:avLst/>
            </a:prstGeom>
            <a:noFill/>
            <a:ln w="12700">
              <a:noFill/>
              <a:miter lim="800000"/>
              <a:headEnd/>
              <a:tailEnd/>
            </a:ln>
          </p:spPr>
          <p:txBody>
            <a:bodyPr wrap="none" anchor="ctr"/>
            <a:lstStyle/>
            <a:p>
              <a:endParaRPr lang="en-US"/>
            </a:p>
          </p:txBody>
        </p:sp>
        <p:sp>
          <p:nvSpPr>
            <p:cNvPr id="36906" name="Rectangle 872"/>
            <p:cNvSpPr>
              <a:spLocks noChangeArrowheads="1"/>
            </p:cNvSpPr>
            <p:nvPr/>
          </p:nvSpPr>
          <p:spPr bwMode="auto">
            <a:xfrm>
              <a:off x="4662488" y="6217818"/>
              <a:ext cx="238125" cy="250825"/>
            </a:xfrm>
            <a:prstGeom prst="rect">
              <a:avLst/>
            </a:prstGeom>
            <a:noFill/>
            <a:ln w="12700">
              <a:noFill/>
              <a:miter lim="800000"/>
              <a:headEnd/>
              <a:tailEnd/>
            </a:ln>
          </p:spPr>
          <p:txBody>
            <a:bodyPr wrap="none" anchor="ctr"/>
            <a:lstStyle/>
            <a:p>
              <a:endParaRPr lang="en-US"/>
            </a:p>
          </p:txBody>
        </p:sp>
        <p:sp>
          <p:nvSpPr>
            <p:cNvPr id="36907" name="Line 873"/>
            <p:cNvSpPr>
              <a:spLocks noChangeShapeType="1"/>
            </p:cNvSpPr>
            <p:nvPr/>
          </p:nvSpPr>
          <p:spPr bwMode="auto">
            <a:xfrm flipH="1">
              <a:off x="6777038" y="2979318"/>
              <a:ext cx="17462" cy="3175"/>
            </a:xfrm>
            <a:prstGeom prst="line">
              <a:avLst/>
            </a:prstGeom>
            <a:noFill/>
            <a:ln w="12700">
              <a:noFill/>
              <a:round/>
              <a:headEnd/>
              <a:tailEnd/>
            </a:ln>
          </p:spPr>
          <p:txBody>
            <a:bodyPr wrap="none" anchor="ctr"/>
            <a:lstStyle/>
            <a:p>
              <a:endParaRPr lang="en-GB"/>
            </a:p>
          </p:txBody>
        </p:sp>
        <p:sp>
          <p:nvSpPr>
            <p:cNvPr id="36908" name="Line 874"/>
            <p:cNvSpPr>
              <a:spLocks noChangeShapeType="1"/>
            </p:cNvSpPr>
            <p:nvPr/>
          </p:nvSpPr>
          <p:spPr bwMode="auto">
            <a:xfrm>
              <a:off x="6261100" y="5973343"/>
              <a:ext cx="23813" cy="4762"/>
            </a:xfrm>
            <a:prstGeom prst="line">
              <a:avLst/>
            </a:prstGeom>
            <a:noFill/>
            <a:ln w="12700">
              <a:noFill/>
              <a:round/>
              <a:headEnd/>
              <a:tailEnd/>
            </a:ln>
          </p:spPr>
          <p:txBody>
            <a:bodyPr wrap="none" anchor="ctr"/>
            <a:lstStyle/>
            <a:p>
              <a:endParaRPr lang="en-GB"/>
            </a:p>
          </p:txBody>
        </p:sp>
        <p:sp>
          <p:nvSpPr>
            <p:cNvPr id="36909" name="Line 875"/>
            <p:cNvSpPr>
              <a:spLocks noChangeShapeType="1"/>
            </p:cNvSpPr>
            <p:nvPr/>
          </p:nvSpPr>
          <p:spPr bwMode="auto">
            <a:xfrm>
              <a:off x="6356350" y="5859043"/>
              <a:ext cx="19050" cy="1587"/>
            </a:xfrm>
            <a:prstGeom prst="line">
              <a:avLst/>
            </a:prstGeom>
            <a:noFill/>
            <a:ln w="12700">
              <a:noFill/>
              <a:round/>
              <a:headEnd/>
              <a:tailEnd/>
            </a:ln>
          </p:spPr>
          <p:txBody>
            <a:bodyPr wrap="none" anchor="ctr"/>
            <a:lstStyle/>
            <a:p>
              <a:endParaRPr lang="en-GB"/>
            </a:p>
          </p:txBody>
        </p:sp>
        <p:sp>
          <p:nvSpPr>
            <p:cNvPr id="36910" name="Line 876"/>
            <p:cNvSpPr>
              <a:spLocks noChangeShapeType="1"/>
            </p:cNvSpPr>
            <p:nvPr/>
          </p:nvSpPr>
          <p:spPr bwMode="auto">
            <a:xfrm>
              <a:off x="6811963" y="3139655"/>
              <a:ext cx="20637" cy="4763"/>
            </a:xfrm>
            <a:prstGeom prst="line">
              <a:avLst/>
            </a:prstGeom>
            <a:noFill/>
            <a:ln w="12700">
              <a:noFill/>
              <a:round/>
              <a:headEnd/>
              <a:tailEnd/>
            </a:ln>
          </p:spPr>
          <p:txBody>
            <a:bodyPr wrap="none" anchor="ctr"/>
            <a:lstStyle/>
            <a:p>
              <a:endParaRPr lang="en-GB"/>
            </a:p>
          </p:txBody>
        </p:sp>
        <p:sp>
          <p:nvSpPr>
            <p:cNvPr id="36911" name="Line 877"/>
            <p:cNvSpPr>
              <a:spLocks noChangeShapeType="1"/>
            </p:cNvSpPr>
            <p:nvPr/>
          </p:nvSpPr>
          <p:spPr bwMode="auto">
            <a:xfrm>
              <a:off x="6240463" y="6055893"/>
              <a:ext cx="15875" cy="7937"/>
            </a:xfrm>
            <a:prstGeom prst="line">
              <a:avLst/>
            </a:prstGeom>
            <a:noFill/>
            <a:ln w="12700">
              <a:noFill/>
              <a:round/>
              <a:headEnd/>
              <a:tailEnd/>
            </a:ln>
          </p:spPr>
          <p:txBody>
            <a:bodyPr wrap="none" anchor="ctr"/>
            <a:lstStyle/>
            <a:p>
              <a:endParaRPr lang="en-GB"/>
            </a:p>
          </p:txBody>
        </p:sp>
        <p:sp>
          <p:nvSpPr>
            <p:cNvPr id="36912" name="Line 878"/>
            <p:cNvSpPr>
              <a:spLocks noChangeShapeType="1"/>
            </p:cNvSpPr>
            <p:nvPr/>
          </p:nvSpPr>
          <p:spPr bwMode="auto">
            <a:xfrm flipH="1">
              <a:off x="6246813" y="5970168"/>
              <a:ext cx="19050" cy="3175"/>
            </a:xfrm>
            <a:prstGeom prst="line">
              <a:avLst/>
            </a:prstGeom>
            <a:noFill/>
            <a:ln w="12700">
              <a:noFill/>
              <a:round/>
              <a:headEnd/>
              <a:tailEnd/>
            </a:ln>
          </p:spPr>
          <p:txBody>
            <a:bodyPr wrap="none" anchor="ctr"/>
            <a:lstStyle/>
            <a:p>
              <a:endParaRPr lang="en-GB"/>
            </a:p>
          </p:txBody>
        </p:sp>
        <p:sp>
          <p:nvSpPr>
            <p:cNvPr id="36913" name="Line 879"/>
            <p:cNvSpPr>
              <a:spLocks noChangeShapeType="1"/>
            </p:cNvSpPr>
            <p:nvPr/>
          </p:nvSpPr>
          <p:spPr bwMode="auto">
            <a:xfrm flipV="1">
              <a:off x="6718300" y="3142830"/>
              <a:ext cx="17463" cy="7938"/>
            </a:xfrm>
            <a:prstGeom prst="line">
              <a:avLst/>
            </a:prstGeom>
            <a:noFill/>
            <a:ln w="12700">
              <a:noFill/>
              <a:round/>
              <a:headEnd/>
              <a:tailEnd/>
            </a:ln>
          </p:spPr>
          <p:txBody>
            <a:bodyPr wrap="none" anchor="ctr"/>
            <a:lstStyle/>
            <a:p>
              <a:endParaRPr lang="en-GB"/>
            </a:p>
          </p:txBody>
        </p:sp>
        <p:sp>
          <p:nvSpPr>
            <p:cNvPr id="36914" name="Line 880"/>
            <p:cNvSpPr>
              <a:spLocks noChangeShapeType="1"/>
            </p:cNvSpPr>
            <p:nvPr/>
          </p:nvSpPr>
          <p:spPr bwMode="auto">
            <a:xfrm flipH="1">
              <a:off x="6294438" y="6008268"/>
              <a:ext cx="19050" cy="0"/>
            </a:xfrm>
            <a:prstGeom prst="line">
              <a:avLst/>
            </a:prstGeom>
            <a:noFill/>
            <a:ln w="12700">
              <a:noFill/>
              <a:round/>
              <a:headEnd/>
              <a:tailEnd/>
            </a:ln>
          </p:spPr>
          <p:txBody>
            <a:bodyPr wrap="none" anchor="ctr"/>
            <a:lstStyle/>
            <a:p>
              <a:endParaRPr lang="en-GB"/>
            </a:p>
          </p:txBody>
        </p:sp>
        <p:sp>
          <p:nvSpPr>
            <p:cNvPr id="36915" name="Line 881"/>
            <p:cNvSpPr>
              <a:spLocks noChangeShapeType="1"/>
            </p:cNvSpPr>
            <p:nvPr/>
          </p:nvSpPr>
          <p:spPr bwMode="auto">
            <a:xfrm>
              <a:off x="6294438" y="6008268"/>
              <a:ext cx="19050" cy="0"/>
            </a:xfrm>
            <a:prstGeom prst="line">
              <a:avLst/>
            </a:prstGeom>
            <a:noFill/>
            <a:ln w="12700">
              <a:noFill/>
              <a:round/>
              <a:headEnd/>
              <a:tailEnd/>
            </a:ln>
          </p:spPr>
          <p:txBody>
            <a:bodyPr wrap="none" anchor="ctr"/>
            <a:lstStyle/>
            <a:p>
              <a:endParaRPr lang="en-GB"/>
            </a:p>
          </p:txBody>
        </p:sp>
        <p:sp>
          <p:nvSpPr>
            <p:cNvPr id="36916" name="Line 882"/>
            <p:cNvSpPr>
              <a:spLocks noChangeShapeType="1"/>
            </p:cNvSpPr>
            <p:nvPr/>
          </p:nvSpPr>
          <p:spPr bwMode="auto">
            <a:xfrm flipH="1">
              <a:off x="6278563" y="5898730"/>
              <a:ext cx="19050" cy="0"/>
            </a:xfrm>
            <a:prstGeom prst="line">
              <a:avLst/>
            </a:prstGeom>
            <a:noFill/>
            <a:ln w="12700">
              <a:noFill/>
              <a:round/>
              <a:headEnd/>
              <a:tailEnd/>
            </a:ln>
          </p:spPr>
          <p:txBody>
            <a:bodyPr wrap="none" anchor="ctr"/>
            <a:lstStyle/>
            <a:p>
              <a:endParaRPr lang="en-GB"/>
            </a:p>
          </p:txBody>
        </p:sp>
        <p:sp>
          <p:nvSpPr>
            <p:cNvPr id="36917" name="Line 883"/>
            <p:cNvSpPr>
              <a:spLocks noChangeShapeType="1"/>
            </p:cNvSpPr>
            <p:nvPr/>
          </p:nvSpPr>
          <p:spPr bwMode="auto">
            <a:xfrm>
              <a:off x="5573713" y="6055893"/>
              <a:ext cx="22225" cy="7937"/>
            </a:xfrm>
            <a:prstGeom prst="line">
              <a:avLst/>
            </a:prstGeom>
            <a:noFill/>
            <a:ln w="12700">
              <a:noFill/>
              <a:round/>
              <a:headEnd/>
              <a:tailEnd/>
            </a:ln>
          </p:spPr>
          <p:txBody>
            <a:bodyPr wrap="none" anchor="ctr"/>
            <a:lstStyle/>
            <a:p>
              <a:endParaRPr lang="en-GB"/>
            </a:p>
          </p:txBody>
        </p:sp>
        <p:sp>
          <p:nvSpPr>
            <p:cNvPr id="36918" name="Line 884"/>
            <p:cNvSpPr>
              <a:spLocks noChangeShapeType="1"/>
            </p:cNvSpPr>
            <p:nvPr/>
          </p:nvSpPr>
          <p:spPr bwMode="auto">
            <a:xfrm flipH="1">
              <a:off x="5583238" y="5970168"/>
              <a:ext cx="15875" cy="3175"/>
            </a:xfrm>
            <a:prstGeom prst="line">
              <a:avLst/>
            </a:prstGeom>
            <a:noFill/>
            <a:ln w="12700">
              <a:noFill/>
              <a:round/>
              <a:headEnd/>
              <a:tailEnd/>
            </a:ln>
          </p:spPr>
          <p:txBody>
            <a:bodyPr wrap="none" anchor="ctr"/>
            <a:lstStyle/>
            <a:p>
              <a:endParaRPr lang="en-GB"/>
            </a:p>
          </p:txBody>
        </p:sp>
        <p:sp>
          <p:nvSpPr>
            <p:cNvPr id="36919" name="Line 885"/>
            <p:cNvSpPr>
              <a:spLocks noChangeShapeType="1"/>
            </p:cNvSpPr>
            <p:nvPr/>
          </p:nvSpPr>
          <p:spPr bwMode="auto">
            <a:xfrm flipV="1">
              <a:off x="6056313" y="3142830"/>
              <a:ext cx="14287" cy="7938"/>
            </a:xfrm>
            <a:prstGeom prst="line">
              <a:avLst/>
            </a:prstGeom>
            <a:noFill/>
            <a:ln w="12700">
              <a:noFill/>
              <a:round/>
              <a:headEnd/>
              <a:tailEnd/>
            </a:ln>
          </p:spPr>
          <p:txBody>
            <a:bodyPr wrap="none" anchor="ctr"/>
            <a:lstStyle/>
            <a:p>
              <a:endParaRPr lang="en-GB"/>
            </a:p>
          </p:txBody>
        </p:sp>
        <p:sp>
          <p:nvSpPr>
            <p:cNvPr id="36920" name="Line 886"/>
            <p:cNvSpPr>
              <a:spLocks noChangeShapeType="1"/>
            </p:cNvSpPr>
            <p:nvPr/>
          </p:nvSpPr>
          <p:spPr bwMode="auto">
            <a:xfrm flipH="1">
              <a:off x="5630863" y="6008268"/>
              <a:ext cx="19050" cy="0"/>
            </a:xfrm>
            <a:prstGeom prst="line">
              <a:avLst/>
            </a:prstGeom>
            <a:noFill/>
            <a:ln w="12700">
              <a:noFill/>
              <a:round/>
              <a:headEnd/>
              <a:tailEnd/>
            </a:ln>
          </p:spPr>
          <p:txBody>
            <a:bodyPr wrap="none" anchor="ctr"/>
            <a:lstStyle/>
            <a:p>
              <a:endParaRPr lang="en-GB"/>
            </a:p>
          </p:txBody>
        </p:sp>
        <p:sp>
          <p:nvSpPr>
            <p:cNvPr id="36921" name="Line 887"/>
            <p:cNvSpPr>
              <a:spLocks noChangeShapeType="1"/>
            </p:cNvSpPr>
            <p:nvPr/>
          </p:nvSpPr>
          <p:spPr bwMode="auto">
            <a:xfrm>
              <a:off x="5630863" y="6008268"/>
              <a:ext cx="19050" cy="0"/>
            </a:xfrm>
            <a:prstGeom prst="line">
              <a:avLst/>
            </a:prstGeom>
            <a:noFill/>
            <a:ln w="12700">
              <a:noFill/>
              <a:round/>
              <a:headEnd/>
              <a:tailEnd/>
            </a:ln>
          </p:spPr>
          <p:txBody>
            <a:bodyPr wrap="none" anchor="ctr"/>
            <a:lstStyle/>
            <a:p>
              <a:endParaRPr lang="en-GB"/>
            </a:p>
          </p:txBody>
        </p:sp>
        <p:sp>
          <p:nvSpPr>
            <p:cNvPr id="36922" name="Line 888"/>
            <p:cNvSpPr>
              <a:spLocks noChangeShapeType="1"/>
            </p:cNvSpPr>
            <p:nvPr/>
          </p:nvSpPr>
          <p:spPr bwMode="auto">
            <a:xfrm flipH="1">
              <a:off x="5611813" y="5898730"/>
              <a:ext cx="22225" cy="0"/>
            </a:xfrm>
            <a:prstGeom prst="line">
              <a:avLst/>
            </a:prstGeom>
            <a:noFill/>
            <a:ln w="12700">
              <a:noFill/>
              <a:round/>
              <a:headEnd/>
              <a:tailEnd/>
            </a:ln>
          </p:spPr>
          <p:txBody>
            <a:bodyPr wrap="none" anchor="ctr"/>
            <a:lstStyle/>
            <a:p>
              <a:endParaRPr lang="en-GB"/>
            </a:p>
          </p:txBody>
        </p:sp>
        <p:sp>
          <p:nvSpPr>
            <p:cNvPr id="36923" name="Rectangle 889"/>
            <p:cNvSpPr>
              <a:spLocks noChangeArrowheads="1"/>
            </p:cNvSpPr>
            <p:nvPr/>
          </p:nvSpPr>
          <p:spPr bwMode="auto">
            <a:xfrm>
              <a:off x="5791200" y="2020468"/>
              <a:ext cx="1747274" cy="366767"/>
            </a:xfrm>
            <a:prstGeom prst="rect">
              <a:avLst/>
            </a:prstGeom>
            <a:noFill/>
            <a:ln w="12700">
              <a:noFill/>
              <a:miter lim="800000"/>
              <a:headEnd/>
              <a:tailEnd/>
            </a:ln>
          </p:spPr>
          <p:txBody>
            <a:bodyPr wrap="none" lIns="90488" tIns="44450" rIns="90488" bIns="44450">
              <a:spAutoFit/>
            </a:bodyPr>
            <a:lstStyle/>
            <a:p>
              <a:pPr eaLnBrk="0" hangingPunct="0"/>
              <a:r>
                <a:rPr lang="en-GB" b="1"/>
                <a:t>BKCa channel</a:t>
              </a:r>
            </a:p>
          </p:txBody>
        </p:sp>
        <p:sp>
          <p:nvSpPr>
            <p:cNvPr id="36924" name="Arc 890"/>
            <p:cNvSpPr>
              <a:spLocks/>
            </p:cNvSpPr>
            <p:nvPr/>
          </p:nvSpPr>
          <p:spPr bwMode="auto">
            <a:xfrm rot="2893" flipH="1" flipV="1">
              <a:off x="2817813" y="3831805"/>
              <a:ext cx="3278187" cy="96837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33"/>
                  </a:moveTo>
                  <a:cubicBezTo>
                    <a:pt x="36" y="9640"/>
                    <a:pt x="9680" y="14"/>
                    <a:pt x="21574" y="0"/>
                  </a:cubicBezTo>
                </a:path>
                <a:path w="21600" h="21600" stroke="0" extrusionOk="0">
                  <a:moveTo>
                    <a:pt x="0" y="21533"/>
                  </a:moveTo>
                  <a:cubicBezTo>
                    <a:pt x="36" y="9640"/>
                    <a:pt x="9680" y="14"/>
                    <a:pt x="21574" y="0"/>
                  </a:cubicBezTo>
                  <a:lnTo>
                    <a:pt x="21600" y="21600"/>
                  </a:lnTo>
                  <a:close/>
                </a:path>
              </a:pathLst>
            </a:custGeom>
            <a:noFill/>
            <a:ln w="38100" cap="rnd">
              <a:solidFill>
                <a:schemeClr val="bg1"/>
              </a:solidFill>
              <a:round/>
              <a:headEnd type="triangle" w="med" len="med"/>
              <a:tailEnd/>
            </a:ln>
          </p:spPr>
          <p:txBody>
            <a:bodyPr rot="10800000" wrap="none" anchor="ctr"/>
            <a:lstStyle/>
            <a:p>
              <a:pPr algn="ctr" eaLnBrk="0" hangingPunct="0"/>
              <a:endParaRPr lang="en-US" sz="2000" b="1"/>
            </a:p>
          </p:txBody>
        </p:sp>
        <p:sp>
          <p:nvSpPr>
            <p:cNvPr id="36925" name="Text Box 891"/>
            <p:cNvSpPr txBox="1">
              <a:spLocks noChangeArrowheads="1"/>
            </p:cNvSpPr>
            <p:nvPr/>
          </p:nvSpPr>
          <p:spPr bwMode="auto">
            <a:xfrm>
              <a:off x="2057400" y="2160483"/>
              <a:ext cx="1685077" cy="379538"/>
            </a:xfrm>
            <a:prstGeom prst="rect">
              <a:avLst/>
            </a:prstGeom>
            <a:noFill/>
            <a:ln w="50800">
              <a:noFill/>
              <a:miter lim="800000"/>
              <a:headEnd/>
              <a:tailEnd/>
            </a:ln>
          </p:spPr>
          <p:txBody>
            <a:bodyPr wrap="none">
              <a:spAutoFit/>
            </a:bodyPr>
            <a:lstStyle/>
            <a:p>
              <a:pPr eaLnBrk="0" hangingPunct="0"/>
              <a:r>
                <a:rPr lang="en-GB" sz="1400" b="1" dirty="0">
                  <a:solidFill>
                    <a:srgbClr val="FF0000"/>
                  </a:solidFill>
                </a:rPr>
                <a:t>hyperpolarisation</a:t>
              </a:r>
            </a:p>
          </p:txBody>
        </p:sp>
        <p:sp>
          <p:nvSpPr>
            <p:cNvPr id="36926" name="Freeform 892"/>
            <p:cNvSpPr>
              <a:spLocks/>
            </p:cNvSpPr>
            <p:nvPr/>
          </p:nvSpPr>
          <p:spPr bwMode="auto">
            <a:xfrm>
              <a:off x="7023100" y="2818980"/>
              <a:ext cx="23813" cy="106363"/>
            </a:xfrm>
            <a:custGeom>
              <a:avLst/>
              <a:gdLst>
                <a:gd name="T0" fmla="*/ 0 w 16"/>
                <a:gd name="T1" fmla="*/ 0 h 67"/>
                <a:gd name="T2" fmla="*/ 2147483647 w 16"/>
                <a:gd name="T3" fmla="*/ 2147483647 h 67"/>
                <a:gd name="T4" fmla="*/ 2147483647 w 16"/>
                <a:gd name="T5" fmla="*/ 2147483647 h 67"/>
                <a:gd name="T6" fmla="*/ 2147483647 w 16"/>
                <a:gd name="T7" fmla="*/ 2147483647 h 67"/>
                <a:gd name="T8" fmla="*/ 2147483647 w 16"/>
                <a:gd name="T9" fmla="*/ 2147483647 h 67"/>
                <a:gd name="T10" fmla="*/ 2147483647 w 16"/>
                <a:gd name="T11" fmla="*/ 2147483647 h 67"/>
                <a:gd name="T12" fmla="*/ 2147483647 w 16"/>
                <a:gd name="T13" fmla="*/ 2147483647 h 67"/>
                <a:gd name="T14" fmla="*/ 2147483647 w 16"/>
                <a:gd name="T15" fmla="*/ 2147483647 h 67"/>
                <a:gd name="T16" fmla="*/ 2147483647 w 16"/>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7"/>
                <a:gd name="T29" fmla="*/ 16 w 1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7">
                  <a:moveTo>
                    <a:pt x="0" y="0"/>
                  </a:moveTo>
                  <a:lnTo>
                    <a:pt x="1" y="2"/>
                  </a:lnTo>
                  <a:lnTo>
                    <a:pt x="4" y="8"/>
                  </a:lnTo>
                  <a:lnTo>
                    <a:pt x="8" y="16"/>
                  </a:lnTo>
                  <a:lnTo>
                    <a:pt x="12" y="26"/>
                  </a:lnTo>
                  <a:lnTo>
                    <a:pt x="15" y="37"/>
                  </a:lnTo>
                  <a:lnTo>
                    <a:pt x="15" y="48"/>
                  </a:lnTo>
                  <a:lnTo>
                    <a:pt x="12" y="58"/>
                  </a:lnTo>
                  <a:lnTo>
                    <a:pt x="5" y="66"/>
                  </a:lnTo>
                </a:path>
              </a:pathLst>
            </a:custGeom>
            <a:noFill/>
            <a:ln w="76200" cap="rnd">
              <a:solidFill>
                <a:srgbClr val="B3E2EE"/>
              </a:solidFill>
              <a:round/>
              <a:headEnd/>
              <a:tailEnd/>
            </a:ln>
          </p:spPr>
          <p:txBody>
            <a:bodyPr/>
            <a:lstStyle/>
            <a:p>
              <a:endParaRPr lang="en-US"/>
            </a:p>
          </p:txBody>
        </p:sp>
        <p:sp>
          <p:nvSpPr>
            <p:cNvPr id="36927" name="Line 893"/>
            <p:cNvSpPr>
              <a:spLocks noChangeShapeType="1"/>
            </p:cNvSpPr>
            <p:nvPr/>
          </p:nvSpPr>
          <p:spPr bwMode="auto">
            <a:xfrm flipH="1">
              <a:off x="7011988" y="2922168"/>
              <a:ext cx="22225" cy="1587"/>
            </a:xfrm>
            <a:prstGeom prst="line">
              <a:avLst/>
            </a:prstGeom>
            <a:noFill/>
            <a:ln w="12700">
              <a:noFill/>
              <a:round/>
              <a:headEnd/>
              <a:tailEnd/>
            </a:ln>
          </p:spPr>
          <p:txBody>
            <a:bodyPr wrap="none" anchor="ctr"/>
            <a:lstStyle/>
            <a:p>
              <a:endParaRPr lang="en-GB"/>
            </a:p>
          </p:txBody>
        </p:sp>
        <p:sp>
          <p:nvSpPr>
            <p:cNvPr id="36928" name="Line 894"/>
            <p:cNvSpPr>
              <a:spLocks noChangeShapeType="1"/>
            </p:cNvSpPr>
            <p:nvPr/>
          </p:nvSpPr>
          <p:spPr bwMode="auto">
            <a:xfrm>
              <a:off x="7016750" y="3023768"/>
              <a:ext cx="23813" cy="7937"/>
            </a:xfrm>
            <a:prstGeom prst="line">
              <a:avLst/>
            </a:prstGeom>
            <a:noFill/>
            <a:ln w="12700">
              <a:noFill/>
              <a:round/>
              <a:headEnd/>
              <a:tailEnd/>
            </a:ln>
          </p:spPr>
          <p:txBody>
            <a:bodyPr wrap="none" anchor="ctr"/>
            <a:lstStyle/>
            <a:p>
              <a:endParaRPr lang="en-GB"/>
            </a:p>
          </p:txBody>
        </p:sp>
        <p:sp>
          <p:nvSpPr>
            <p:cNvPr id="36929" name="Freeform 895"/>
            <p:cNvSpPr>
              <a:spLocks/>
            </p:cNvSpPr>
            <p:nvPr/>
          </p:nvSpPr>
          <p:spPr bwMode="auto">
            <a:xfrm>
              <a:off x="6973888" y="2923755"/>
              <a:ext cx="60325" cy="96838"/>
            </a:xfrm>
            <a:custGeom>
              <a:avLst/>
              <a:gdLst>
                <a:gd name="T0" fmla="*/ 2147483647 w 41"/>
                <a:gd name="T1" fmla="*/ 0 h 61"/>
                <a:gd name="T2" fmla="*/ 2147483647 w 41"/>
                <a:gd name="T3" fmla="*/ 2147483647 h 61"/>
                <a:gd name="T4" fmla="*/ 2147483647 w 41"/>
                <a:gd name="T5" fmla="*/ 2147483647 h 61"/>
                <a:gd name="T6" fmla="*/ 2147483647 w 41"/>
                <a:gd name="T7" fmla="*/ 2147483647 h 61"/>
                <a:gd name="T8" fmla="*/ 2147483647 w 41"/>
                <a:gd name="T9" fmla="*/ 2147483647 h 61"/>
                <a:gd name="T10" fmla="*/ 2147483647 w 41"/>
                <a:gd name="T11" fmla="*/ 2147483647 h 61"/>
                <a:gd name="T12" fmla="*/ 2147483647 w 41"/>
                <a:gd name="T13" fmla="*/ 2147483647 h 61"/>
                <a:gd name="T14" fmla="*/ 0 w 41"/>
                <a:gd name="T15" fmla="*/ 2147483647 h 61"/>
                <a:gd name="T16" fmla="*/ 0 w 41"/>
                <a:gd name="T17" fmla="*/ 2147483647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61"/>
                <a:gd name="T29" fmla="*/ 41 w 4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61">
                  <a:moveTo>
                    <a:pt x="40" y="0"/>
                  </a:moveTo>
                  <a:lnTo>
                    <a:pt x="31" y="8"/>
                  </a:lnTo>
                  <a:lnTo>
                    <a:pt x="23" y="17"/>
                  </a:lnTo>
                  <a:lnTo>
                    <a:pt x="16" y="27"/>
                  </a:lnTo>
                  <a:lnTo>
                    <a:pt x="10" y="37"/>
                  </a:lnTo>
                  <a:lnTo>
                    <a:pt x="6" y="46"/>
                  </a:lnTo>
                  <a:lnTo>
                    <a:pt x="3" y="53"/>
                  </a:lnTo>
                  <a:lnTo>
                    <a:pt x="0" y="58"/>
                  </a:lnTo>
                  <a:lnTo>
                    <a:pt x="0" y="60"/>
                  </a:lnTo>
                </a:path>
              </a:pathLst>
            </a:custGeom>
            <a:noFill/>
            <a:ln w="76200" cap="rnd">
              <a:solidFill>
                <a:srgbClr val="B3E2EE"/>
              </a:solidFill>
              <a:round/>
              <a:headEnd/>
              <a:tailEnd/>
            </a:ln>
          </p:spPr>
          <p:txBody>
            <a:bodyPr/>
            <a:lstStyle/>
            <a:p>
              <a:endParaRPr lang="en-US"/>
            </a:p>
          </p:txBody>
        </p:sp>
        <p:sp>
          <p:nvSpPr>
            <p:cNvPr id="36930" name="Line 896"/>
            <p:cNvSpPr>
              <a:spLocks noChangeShapeType="1"/>
            </p:cNvSpPr>
            <p:nvPr/>
          </p:nvSpPr>
          <p:spPr bwMode="auto">
            <a:xfrm flipH="1" flipV="1">
              <a:off x="7016750" y="3023768"/>
              <a:ext cx="19050" cy="7937"/>
            </a:xfrm>
            <a:prstGeom prst="line">
              <a:avLst/>
            </a:prstGeom>
            <a:noFill/>
            <a:ln w="12700">
              <a:noFill/>
              <a:round/>
              <a:headEnd/>
              <a:tailEnd/>
            </a:ln>
          </p:spPr>
          <p:txBody>
            <a:bodyPr wrap="none" anchor="ctr"/>
            <a:lstStyle/>
            <a:p>
              <a:endParaRPr lang="en-GB"/>
            </a:p>
          </p:txBody>
        </p:sp>
        <p:sp>
          <p:nvSpPr>
            <p:cNvPr id="36931" name="Line 897"/>
            <p:cNvSpPr>
              <a:spLocks noChangeShapeType="1"/>
            </p:cNvSpPr>
            <p:nvPr/>
          </p:nvSpPr>
          <p:spPr bwMode="auto">
            <a:xfrm>
              <a:off x="6964363" y="3017418"/>
              <a:ext cx="25400" cy="4762"/>
            </a:xfrm>
            <a:prstGeom prst="line">
              <a:avLst/>
            </a:prstGeom>
            <a:noFill/>
            <a:ln w="12700">
              <a:noFill/>
              <a:round/>
              <a:headEnd/>
              <a:tailEnd/>
            </a:ln>
          </p:spPr>
          <p:txBody>
            <a:bodyPr wrap="none" anchor="ctr"/>
            <a:lstStyle/>
            <a:p>
              <a:endParaRPr lang="en-GB"/>
            </a:p>
          </p:txBody>
        </p:sp>
        <p:sp>
          <p:nvSpPr>
            <p:cNvPr id="36932" name="Line 898"/>
            <p:cNvSpPr>
              <a:spLocks noChangeShapeType="1"/>
            </p:cNvSpPr>
            <p:nvPr/>
          </p:nvSpPr>
          <p:spPr bwMode="auto">
            <a:xfrm>
              <a:off x="7072313" y="2982493"/>
              <a:ext cx="22225" cy="4762"/>
            </a:xfrm>
            <a:prstGeom prst="line">
              <a:avLst/>
            </a:prstGeom>
            <a:noFill/>
            <a:ln w="12700">
              <a:noFill/>
              <a:round/>
              <a:headEnd/>
              <a:tailEnd/>
            </a:ln>
          </p:spPr>
          <p:txBody>
            <a:bodyPr wrap="none" anchor="ctr"/>
            <a:lstStyle/>
            <a:p>
              <a:endParaRPr lang="en-GB"/>
            </a:p>
          </p:txBody>
        </p:sp>
        <p:sp>
          <p:nvSpPr>
            <p:cNvPr id="36933" name="Line 899"/>
            <p:cNvSpPr>
              <a:spLocks noChangeShapeType="1"/>
            </p:cNvSpPr>
            <p:nvPr/>
          </p:nvSpPr>
          <p:spPr bwMode="auto">
            <a:xfrm flipH="1" flipV="1">
              <a:off x="7072313" y="2985668"/>
              <a:ext cx="22225" cy="1587"/>
            </a:xfrm>
            <a:prstGeom prst="line">
              <a:avLst/>
            </a:prstGeom>
            <a:noFill/>
            <a:ln w="12700">
              <a:noFill/>
              <a:round/>
              <a:headEnd/>
              <a:tailEnd/>
            </a:ln>
          </p:spPr>
          <p:txBody>
            <a:bodyPr wrap="none" anchor="ctr"/>
            <a:lstStyle/>
            <a:p>
              <a:endParaRPr lang="en-GB"/>
            </a:p>
          </p:txBody>
        </p:sp>
        <p:sp>
          <p:nvSpPr>
            <p:cNvPr id="36934" name="Line 900"/>
            <p:cNvSpPr>
              <a:spLocks noChangeShapeType="1"/>
            </p:cNvSpPr>
            <p:nvPr/>
          </p:nvSpPr>
          <p:spPr bwMode="auto">
            <a:xfrm>
              <a:off x="7050088" y="3112668"/>
              <a:ext cx="25400" cy="4762"/>
            </a:xfrm>
            <a:prstGeom prst="line">
              <a:avLst/>
            </a:prstGeom>
            <a:noFill/>
            <a:ln w="12700">
              <a:noFill/>
              <a:round/>
              <a:headEnd/>
              <a:tailEnd/>
            </a:ln>
          </p:spPr>
          <p:txBody>
            <a:bodyPr wrap="none" anchor="ctr"/>
            <a:lstStyle/>
            <a:p>
              <a:endParaRPr lang="en-GB"/>
            </a:p>
          </p:txBody>
        </p:sp>
        <p:sp>
          <p:nvSpPr>
            <p:cNvPr id="36935" name="Freeform 901"/>
            <p:cNvSpPr>
              <a:spLocks/>
            </p:cNvSpPr>
            <p:nvPr/>
          </p:nvSpPr>
          <p:spPr bwMode="auto">
            <a:xfrm>
              <a:off x="6199188" y="2612605"/>
              <a:ext cx="849312" cy="123825"/>
            </a:xfrm>
            <a:custGeom>
              <a:avLst/>
              <a:gdLst>
                <a:gd name="T0" fmla="*/ 0 w 602"/>
                <a:gd name="T1" fmla="*/ 2147483647 h 78"/>
                <a:gd name="T2" fmla="*/ 2147483647 w 602"/>
                <a:gd name="T3" fmla="*/ 2147483647 h 78"/>
                <a:gd name="T4" fmla="*/ 2147483647 w 602"/>
                <a:gd name="T5" fmla="*/ 2147483647 h 78"/>
                <a:gd name="T6" fmla="*/ 2147483647 w 602"/>
                <a:gd name="T7" fmla="*/ 2147483647 h 78"/>
                <a:gd name="T8" fmla="*/ 2147483647 w 602"/>
                <a:gd name="T9" fmla="*/ 2147483647 h 78"/>
                <a:gd name="T10" fmla="*/ 2147483647 w 602"/>
                <a:gd name="T11" fmla="*/ 2147483647 h 78"/>
                <a:gd name="T12" fmla="*/ 2147483647 w 602"/>
                <a:gd name="T13" fmla="*/ 2147483647 h 78"/>
                <a:gd name="T14" fmla="*/ 2147483647 w 602"/>
                <a:gd name="T15" fmla="*/ 2147483647 h 78"/>
                <a:gd name="T16" fmla="*/ 2147483647 w 602"/>
                <a:gd name="T17" fmla="*/ 2147483647 h 78"/>
                <a:gd name="T18" fmla="*/ 2147483647 w 602"/>
                <a:gd name="T19" fmla="*/ 2147483647 h 78"/>
                <a:gd name="T20" fmla="*/ 2147483647 w 602"/>
                <a:gd name="T21" fmla="*/ 2147483647 h 78"/>
                <a:gd name="T22" fmla="*/ 2147483647 w 602"/>
                <a:gd name="T23" fmla="*/ 2147483647 h 78"/>
                <a:gd name="T24" fmla="*/ 2147483647 w 602"/>
                <a:gd name="T25" fmla="*/ 2147483647 h 78"/>
                <a:gd name="T26" fmla="*/ 2147483647 w 602"/>
                <a:gd name="T27" fmla="*/ 2147483647 h 78"/>
                <a:gd name="T28" fmla="*/ 2147483647 w 602"/>
                <a:gd name="T29" fmla="*/ 2147483647 h 78"/>
                <a:gd name="T30" fmla="*/ 2147483647 w 602"/>
                <a:gd name="T31" fmla="*/ 2147483647 h 78"/>
                <a:gd name="T32" fmla="*/ 2147483647 w 602"/>
                <a:gd name="T33" fmla="*/ 0 h 78"/>
                <a:gd name="T34" fmla="*/ 2147483647 w 602"/>
                <a:gd name="T35" fmla="*/ 2147483647 h 78"/>
                <a:gd name="T36" fmla="*/ 2147483647 w 602"/>
                <a:gd name="T37" fmla="*/ 2147483647 h 78"/>
                <a:gd name="T38" fmla="*/ 2147483647 w 602"/>
                <a:gd name="T39" fmla="*/ 2147483647 h 78"/>
                <a:gd name="T40" fmla="*/ 2147483647 w 602"/>
                <a:gd name="T41" fmla="*/ 2147483647 h 78"/>
                <a:gd name="T42" fmla="*/ 2147483647 w 602"/>
                <a:gd name="T43" fmla="*/ 2147483647 h 78"/>
                <a:gd name="T44" fmla="*/ 2147483647 w 602"/>
                <a:gd name="T45" fmla="*/ 2147483647 h 78"/>
                <a:gd name="T46" fmla="*/ 2147483647 w 602"/>
                <a:gd name="T47" fmla="*/ 2147483647 h 78"/>
                <a:gd name="T48" fmla="*/ 2147483647 w 602"/>
                <a:gd name="T49" fmla="*/ 2147483647 h 78"/>
                <a:gd name="T50" fmla="*/ 2147483647 w 602"/>
                <a:gd name="T51" fmla="*/ 2147483647 h 78"/>
                <a:gd name="T52" fmla="*/ 2147483647 w 602"/>
                <a:gd name="T53" fmla="*/ 2147483647 h 78"/>
                <a:gd name="T54" fmla="*/ 2147483647 w 602"/>
                <a:gd name="T55" fmla="*/ 2147483647 h 78"/>
                <a:gd name="T56" fmla="*/ 2147483647 w 602"/>
                <a:gd name="T57" fmla="*/ 2147483647 h 78"/>
                <a:gd name="T58" fmla="*/ 2147483647 w 602"/>
                <a:gd name="T59" fmla="*/ 2147483647 h 78"/>
                <a:gd name="T60" fmla="*/ 2147483647 w 602"/>
                <a:gd name="T61" fmla="*/ 2147483647 h 78"/>
                <a:gd name="T62" fmla="*/ 2147483647 w 602"/>
                <a:gd name="T63" fmla="*/ 2147483647 h 78"/>
                <a:gd name="T64" fmla="*/ 2147483647 w 602"/>
                <a:gd name="T65" fmla="*/ 2147483647 h 78"/>
                <a:gd name="T66" fmla="*/ 0 w 602"/>
                <a:gd name="T67" fmla="*/ 2147483647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2"/>
                <a:gd name="T103" fmla="*/ 0 h 78"/>
                <a:gd name="T104" fmla="*/ 602 w 602"/>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2" h="78">
                  <a:moveTo>
                    <a:pt x="0" y="77"/>
                  </a:moveTo>
                  <a:lnTo>
                    <a:pt x="2" y="75"/>
                  </a:lnTo>
                  <a:lnTo>
                    <a:pt x="7" y="71"/>
                  </a:lnTo>
                  <a:lnTo>
                    <a:pt x="16" y="65"/>
                  </a:lnTo>
                  <a:lnTo>
                    <a:pt x="28" y="58"/>
                  </a:lnTo>
                  <a:lnTo>
                    <a:pt x="43" y="50"/>
                  </a:lnTo>
                  <a:lnTo>
                    <a:pt x="60" y="42"/>
                  </a:lnTo>
                  <a:lnTo>
                    <a:pt x="80" y="34"/>
                  </a:lnTo>
                  <a:lnTo>
                    <a:pt x="102" y="28"/>
                  </a:lnTo>
                  <a:lnTo>
                    <a:pt x="117" y="24"/>
                  </a:lnTo>
                  <a:lnTo>
                    <a:pt x="140" y="20"/>
                  </a:lnTo>
                  <a:lnTo>
                    <a:pt x="167" y="16"/>
                  </a:lnTo>
                  <a:lnTo>
                    <a:pt x="199" y="11"/>
                  </a:lnTo>
                  <a:lnTo>
                    <a:pt x="231" y="7"/>
                  </a:lnTo>
                  <a:lnTo>
                    <a:pt x="262" y="3"/>
                  </a:lnTo>
                  <a:lnTo>
                    <a:pt x="290" y="1"/>
                  </a:lnTo>
                  <a:lnTo>
                    <a:pt x="313" y="0"/>
                  </a:lnTo>
                  <a:lnTo>
                    <a:pt x="334" y="1"/>
                  </a:lnTo>
                  <a:lnTo>
                    <a:pt x="360" y="2"/>
                  </a:lnTo>
                  <a:lnTo>
                    <a:pt x="389" y="5"/>
                  </a:lnTo>
                  <a:lnTo>
                    <a:pt x="418" y="8"/>
                  </a:lnTo>
                  <a:lnTo>
                    <a:pt x="447" y="11"/>
                  </a:lnTo>
                  <a:lnTo>
                    <a:pt x="473" y="15"/>
                  </a:lnTo>
                  <a:lnTo>
                    <a:pt x="495" y="18"/>
                  </a:lnTo>
                  <a:lnTo>
                    <a:pt x="512" y="21"/>
                  </a:lnTo>
                  <a:lnTo>
                    <a:pt x="536" y="26"/>
                  </a:lnTo>
                  <a:lnTo>
                    <a:pt x="555" y="33"/>
                  </a:lnTo>
                  <a:lnTo>
                    <a:pt x="570" y="40"/>
                  </a:lnTo>
                  <a:lnTo>
                    <a:pt x="582" y="48"/>
                  </a:lnTo>
                  <a:lnTo>
                    <a:pt x="591" y="55"/>
                  </a:lnTo>
                  <a:lnTo>
                    <a:pt x="597" y="60"/>
                  </a:lnTo>
                  <a:lnTo>
                    <a:pt x="600" y="64"/>
                  </a:lnTo>
                  <a:lnTo>
                    <a:pt x="601" y="65"/>
                  </a:lnTo>
                  <a:lnTo>
                    <a:pt x="0" y="77"/>
                  </a:lnTo>
                </a:path>
              </a:pathLst>
            </a:custGeom>
            <a:solidFill>
              <a:srgbClr val="FDCC8A"/>
            </a:solidFill>
            <a:ln w="12700" cap="rnd">
              <a:noFill/>
              <a:round/>
              <a:headEnd/>
              <a:tailEnd/>
            </a:ln>
          </p:spPr>
          <p:txBody>
            <a:bodyPr/>
            <a:lstStyle/>
            <a:p>
              <a:endParaRPr lang="en-US"/>
            </a:p>
          </p:txBody>
        </p:sp>
        <p:sp>
          <p:nvSpPr>
            <p:cNvPr id="36936" name="Freeform 902"/>
            <p:cNvSpPr>
              <a:spLocks/>
            </p:cNvSpPr>
            <p:nvPr/>
          </p:nvSpPr>
          <p:spPr bwMode="auto">
            <a:xfrm>
              <a:off x="6199188" y="2612605"/>
              <a:ext cx="850900" cy="125413"/>
            </a:xfrm>
            <a:custGeom>
              <a:avLst/>
              <a:gdLst>
                <a:gd name="T0" fmla="*/ 0 w 604"/>
                <a:gd name="T1" fmla="*/ 2147483647 h 79"/>
                <a:gd name="T2" fmla="*/ 2147483647 w 604"/>
                <a:gd name="T3" fmla="*/ 2147483647 h 79"/>
                <a:gd name="T4" fmla="*/ 2147483647 w 604"/>
                <a:gd name="T5" fmla="*/ 2147483647 h 79"/>
                <a:gd name="T6" fmla="*/ 2147483647 w 604"/>
                <a:gd name="T7" fmla="*/ 2147483647 h 79"/>
                <a:gd name="T8" fmla="*/ 2147483647 w 604"/>
                <a:gd name="T9" fmla="*/ 2147483647 h 79"/>
                <a:gd name="T10" fmla="*/ 2147483647 w 604"/>
                <a:gd name="T11" fmla="*/ 2147483647 h 79"/>
                <a:gd name="T12" fmla="*/ 2147483647 w 604"/>
                <a:gd name="T13" fmla="*/ 2147483647 h 79"/>
                <a:gd name="T14" fmla="*/ 2147483647 w 604"/>
                <a:gd name="T15" fmla="*/ 2147483647 h 79"/>
                <a:gd name="T16" fmla="*/ 2147483647 w 604"/>
                <a:gd name="T17" fmla="*/ 2147483647 h 79"/>
                <a:gd name="T18" fmla="*/ 2147483647 w 604"/>
                <a:gd name="T19" fmla="*/ 2147483647 h 79"/>
                <a:gd name="T20" fmla="*/ 2147483647 w 604"/>
                <a:gd name="T21" fmla="*/ 2147483647 h 79"/>
                <a:gd name="T22" fmla="*/ 2147483647 w 604"/>
                <a:gd name="T23" fmla="*/ 2147483647 h 79"/>
                <a:gd name="T24" fmla="*/ 2147483647 w 604"/>
                <a:gd name="T25" fmla="*/ 2147483647 h 79"/>
                <a:gd name="T26" fmla="*/ 2147483647 w 604"/>
                <a:gd name="T27" fmla="*/ 2147483647 h 79"/>
                <a:gd name="T28" fmla="*/ 2147483647 w 604"/>
                <a:gd name="T29" fmla="*/ 2147483647 h 79"/>
                <a:gd name="T30" fmla="*/ 2147483647 w 604"/>
                <a:gd name="T31" fmla="*/ 2147483647 h 79"/>
                <a:gd name="T32" fmla="*/ 2147483647 w 604"/>
                <a:gd name="T33" fmla="*/ 0 h 79"/>
                <a:gd name="T34" fmla="*/ 2147483647 w 604"/>
                <a:gd name="T35" fmla="*/ 2147483647 h 79"/>
                <a:gd name="T36" fmla="*/ 2147483647 w 604"/>
                <a:gd name="T37" fmla="*/ 2147483647 h 79"/>
                <a:gd name="T38" fmla="*/ 2147483647 w 604"/>
                <a:gd name="T39" fmla="*/ 2147483647 h 79"/>
                <a:gd name="T40" fmla="*/ 2147483647 w 604"/>
                <a:gd name="T41" fmla="*/ 2147483647 h 79"/>
                <a:gd name="T42" fmla="*/ 2147483647 w 604"/>
                <a:gd name="T43" fmla="*/ 2147483647 h 79"/>
                <a:gd name="T44" fmla="*/ 2147483647 w 604"/>
                <a:gd name="T45" fmla="*/ 2147483647 h 79"/>
                <a:gd name="T46" fmla="*/ 2147483647 w 604"/>
                <a:gd name="T47" fmla="*/ 2147483647 h 79"/>
                <a:gd name="T48" fmla="*/ 2147483647 w 604"/>
                <a:gd name="T49" fmla="*/ 2147483647 h 79"/>
                <a:gd name="T50" fmla="*/ 2147483647 w 604"/>
                <a:gd name="T51" fmla="*/ 2147483647 h 79"/>
                <a:gd name="T52" fmla="*/ 2147483647 w 604"/>
                <a:gd name="T53" fmla="*/ 2147483647 h 79"/>
                <a:gd name="T54" fmla="*/ 2147483647 w 604"/>
                <a:gd name="T55" fmla="*/ 2147483647 h 79"/>
                <a:gd name="T56" fmla="*/ 2147483647 w 604"/>
                <a:gd name="T57" fmla="*/ 2147483647 h 79"/>
                <a:gd name="T58" fmla="*/ 2147483647 w 604"/>
                <a:gd name="T59" fmla="*/ 2147483647 h 79"/>
                <a:gd name="T60" fmla="*/ 2147483647 w 604"/>
                <a:gd name="T61" fmla="*/ 2147483647 h 79"/>
                <a:gd name="T62" fmla="*/ 2147483647 w 604"/>
                <a:gd name="T63" fmla="*/ 2147483647 h 79"/>
                <a:gd name="T64" fmla="*/ 2147483647 w 604"/>
                <a:gd name="T65" fmla="*/ 2147483647 h 79"/>
                <a:gd name="T66" fmla="*/ 0 w 604"/>
                <a:gd name="T67" fmla="*/ 2147483647 h 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4"/>
                <a:gd name="T103" fmla="*/ 0 h 79"/>
                <a:gd name="T104" fmla="*/ 604 w 604"/>
                <a:gd name="T105" fmla="*/ 79 h 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4" h="79">
                  <a:moveTo>
                    <a:pt x="0" y="78"/>
                  </a:moveTo>
                  <a:lnTo>
                    <a:pt x="2" y="76"/>
                  </a:lnTo>
                  <a:lnTo>
                    <a:pt x="7" y="72"/>
                  </a:lnTo>
                  <a:lnTo>
                    <a:pt x="16" y="66"/>
                  </a:lnTo>
                  <a:lnTo>
                    <a:pt x="28" y="59"/>
                  </a:lnTo>
                  <a:lnTo>
                    <a:pt x="43" y="51"/>
                  </a:lnTo>
                  <a:lnTo>
                    <a:pt x="60" y="43"/>
                  </a:lnTo>
                  <a:lnTo>
                    <a:pt x="80" y="35"/>
                  </a:lnTo>
                  <a:lnTo>
                    <a:pt x="102" y="28"/>
                  </a:lnTo>
                  <a:lnTo>
                    <a:pt x="117" y="25"/>
                  </a:lnTo>
                  <a:lnTo>
                    <a:pt x="140" y="21"/>
                  </a:lnTo>
                  <a:lnTo>
                    <a:pt x="168" y="16"/>
                  </a:lnTo>
                  <a:lnTo>
                    <a:pt x="199" y="11"/>
                  </a:lnTo>
                  <a:lnTo>
                    <a:pt x="231" y="7"/>
                  </a:lnTo>
                  <a:lnTo>
                    <a:pt x="262" y="3"/>
                  </a:lnTo>
                  <a:lnTo>
                    <a:pt x="290" y="1"/>
                  </a:lnTo>
                  <a:lnTo>
                    <a:pt x="314" y="0"/>
                  </a:lnTo>
                  <a:lnTo>
                    <a:pt x="335" y="1"/>
                  </a:lnTo>
                  <a:lnTo>
                    <a:pt x="361" y="2"/>
                  </a:lnTo>
                  <a:lnTo>
                    <a:pt x="390" y="5"/>
                  </a:lnTo>
                  <a:lnTo>
                    <a:pt x="420" y="8"/>
                  </a:lnTo>
                  <a:lnTo>
                    <a:pt x="448" y="11"/>
                  </a:lnTo>
                  <a:lnTo>
                    <a:pt x="475" y="15"/>
                  </a:lnTo>
                  <a:lnTo>
                    <a:pt x="497" y="18"/>
                  </a:lnTo>
                  <a:lnTo>
                    <a:pt x="514" y="21"/>
                  </a:lnTo>
                  <a:lnTo>
                    <a:pt x="537" y="27"/>
                  </a:lnTo>
                  <a:lnTo>
                    <a:pt x="557" y="34"/>
                  </a:lnTo>
                  <a:lnTo>
                    <a:pt x="572" y="41"/>
                  </a:lnTo>
                  <a:lnTo>
                    <a:pt x="584" y="48"/>
                  </a:lnTo>
                  <a:lnTo>
                    <a:pt x="593" y="55"/>
                  </a:lnTo>
                  <a:lnTo>
                    <a:pt x="599" y="61"/>
                  </a:lnTo>
                  <a:lnTo>
                    <a:pt x="602" y="65"/>
                  </a:lnTo>
                  <a:lnTo>
                    <a:pt x="603" y="66"/>
                  </a:lnTo>
                  <a:lnTo>
                    <a:pt x="0" y="78"/>
                  </a:lnTo>
                </a:path>
              </a:pathLst>
            </a:custGeom>
            <a:noFill/>
            <a:ln w="12700" cap="rnd">
              <a:solidFill>
                <a:srgbClr val="000000"/>
              </a:solidFill>
              <a:round/>
              <a:headEnd/>
              <a:tailEnd/>
            </a:ln>
          </p:spPr>
          <p:txBody>
            <a:bodyPr/>
            <a:lstStyle/>
            <a:p>
              <a:endParaRPr lang="en-US"/>
            </a:p>
          </p:txBody>
        </p:sp>
        <p:sp>
          <p:nvSpPr>
            <p:cNvPr id="36937" name="Freeform 903"/>
            <p:cNvSpPr>
              <a:spLocks/>
            </p:cNvSpPr>
            <p:nvPr/>
          </p:nvSpPr>
          <p:spPr bwMode="auto">
            <a:xfrm>
              <a:off x="6805613" y="2674518"/>
              <a:ext cx="257175" cy="112712"/>
            </a:xfrm>
            <a:custGeom>
              <a:avLst/>
              <a:gdLst>
                <a:gd name="T0" fmla="*/ 2147483647 w 182"/>
                <a:gd name="T1" fmla="*/ 2147483647 h 71"/>
                <a:gd name="T2" fmla="*/ 2147483647 w 182"/>
                <a:gd name="T3" fmla="*/ 2147483647 h 71"/>
                <a:gd name="T4" fmla="*/ 2147483647 w 182"/>
                <a:gd name="T5" fmla="*/ 2147483647 h 71"/>
                <a:gd name="T6" fmla="*/ 0 w 182"/>
                <a:gd name="T7" fmla="*/ 2147483647 h 71"/>
                <a:gd name="T8" fmla="*/ 0 w 182"/>
                <a:gd name="T9" fmla="*/ 2147483647 h 71"/>
                <a:gd name="T10" fmla="*/ 2147483647 w 182"/>
                <a:gd name="T11" fmla="*/ 2147483647 h 71"/>
                <a:gd name="T12" fmla="*/ 2147483647 w 182"/>
                <a:gd name="T13" fmla="*/ 2147483647 h 71"/>
                <a:gd name="T14" fmla="*/ 2147483647 w 182"/>
                <a:gd name="T15" fmla="*/ 2147483647 h 71"/>
                <a:gd name="T16" fmla="*/ 2147483647 w 182"/>
                <a:gd name="T17" fmla="*/ 2147483647 h 71"/>
                <a:gd name="T18" fmla="*/ 2147483647 w 182"/>
                <a:gd name="T19" fmla="*/ 2147483647 h 71"/>
                <a:gd name="T20" fmla="*/ 2147483647 w 182"/>
                <a:gd name="T21" fmla="*/ 2147483647 h 71"/>
                <a:gd name="T22" fmla="*/ 2147483647 w 182"/>
                <a:gd name="T23" fmla="*/ 2147483647 h 71"/>
                <a:gd name="T24" fmla="*/ 2147483647 w 182"/>
                <a:gd name="T25" fmla="*/ 2147483647 h 71"/>
                <a:gd name="T26" fmla="*/ 2147483647 w 182"/>
                <a:gd name="T27" fmla="*/ 0 h 71"/>
                <a:gd name="T28" fmla="*/ 2147483647 w 182"/>
                <a:gd name="T29" fmla="*/ 0 h 71"/>
                <a:gd name="T30" fmla="*/ 2147483647 w 182"/>
                <a:gd name="T31" fmla="*/ 2147483647 h 71"/>
                <a:gd name="T32" fmla="*/ 2147483647 w 182"/>
                <a:gd name="T33" fmla="*/ 2147483647 h 71"/>
                <a:gd name="T34" fmla="*/ 2147483647 w 182"/>
                <a:gd name="T35" fmla="*/ 2147483647 h 71"/>
                <a:gd name="T36" fmla="*/ 2147483647 w 182"/>
                <a:gd name="T37" fmla="*/ 2147483647 h 71"/>
                <a:gd name="T38" fmla="*/ 2147483647 w 182"/>
                <a:gd name="T39" fmla="*/ 2147483647 h 71"/>
                <a:gd name="T40" fmla="*/ 2147483647 w 182"/>
                <a:gd name="T41" fmla="*/ 2147483647 h 71"/>
                <a:gd name="T42" fmla="*/ 2147483647 w 182"/>
                <a:gd name="T43" fmla="*/ 2147483647 h 71"/>
                <a:gd name="T44" fmla="*/ 2147483647 w 182"/>
                <a:gd name="T45" fmla="*/ 2147483647 h 71"/>
                <a:gd name="T46" fmla="*/ 2147483647 w 182"/>
                <a:gd name="T47" fmla="*/ 2147483647 h 71"/>
                <a:gd name="T48" fmla="*/ 2147483647 w 182"/>
                <a:gd name="T49" fmla="*/ 2147483647 h 71"/>
                <a:gd name="T50" fmla="*/ 2147483647 w 182"/>
                <a:gd name="T51" fmla="*/ 2147483647 h 71"/>
                <a:gd name="T52" fmla="*/ 2147483647 w 182"/>
                <a:gd name="T53" fmla="*/ 2147483647 h 71"/>
                <a:gd name="T54" fmla="*/ 2147483647 w 182"/>
                <a:gd name="T55" fmla="*/ 2147483647 h 71"/>
                <a:gd name="T56" fmla="*/ 2147483647 w 182"/>
                <a:gd name="T57" fmla="*/ 2147483647 h 71"/>
                <a:gd name="T58" fmla="*/ 2147483647 w 182"/>
                <a:gd name="T59" fmla="*/ 2147483647 h 71"/>
                <a:gd name="T60" fmla="*/ 2147483647 w 182"/>
                <a:gd name="T61" fmla="*/ 2147483647 h 71"/>
                <a:gd name="T62" fmla="*/ 2147483647 w 182"/>
                <a:gd name="T63" fmla="*/ 2147483647 h 71"/>
                <a:gd name="T64" fmla="*/ 2147483647 w 182"/>
                <a:gd name="T65" fmla="*/ 2147483647 h 71"/>
                <a:gd name="T66" fmla="*/ 2147483647 w 182"/>
                <a:gd name="T67" fmla="*/ 2147483647 h 71"/>
                <a:gd name="T68" fmla="*/ 2147483647 w 182"/>
                <a:gd name="T69" fmla="*/ 2147483647 h 71"/>
                <a:gd name="T70" fmla="*/ 2147483647 w 182"/>
                <a:gd name="T71" fmla="*/ 2147483647 h 71"/>
                <a:gd name="T72" fmla="*/ 2147483647 w 182"/>
                <a:gd name="T73" fmla="*/ 2147483647 h 71"/>
                <a:gd name="T74" fmla="*/ 2147483647 w 182"/>
                <a:gd name="T75" fmla="*/ 2147483647 h 71"/>
                <a:gd name="T76" fmla="*/ 2147483647 w 182"/>
                <a:gd name="T77" fmla="*/ 2147483647 h 71"/>
                <a:gd name="T78" fmla="*/ 2147483647 w 182"/>
                <a:gd name="T79" fmla="*/ 2147483647 h 71"/>
                <a:gd name="T80" fmla="*/ 2147483647 w 182"/>
                <a:gd name="T81" fmla="*/ 2147483647 h 71"/>
                <a:gd name="T82" fmla="*/ 2147483647 w 182"/>
                <a:gd name="T83" fmla="*/ 2147483647 h 71"/>
                <a:gd name="T84" fmla="*/ 2147483647 w 182"/>
                <a:gd name="T85" fmla="*/ 2147483647 h 71"/>
                <a:gd name="T86" fmla="*/ 2147483647 w 182"/>
                <a:gd name="T87" fmla="*/ 2147483647 h 71"/>
                <a:gd name="T88" fmla="*/ 2147483647 w 182"/>
                <a:gd name="T89" fmla="*/ 2147483647 h 71"/>
                <a:gd name="T90" fmla="*/ 2147483647 w 182"/>
                <a:gd name="T91" fmla="*/ 2147483647 h 71"/>
                <a:gd name="T92" fmla="*/ 2147483647 w 182"/>
                <a:gd name="T93" fmla="*/ 2147483647 h 71"/>
                <a:gd name="T94" fmla="*/ 2147483647 w 182"/>
                <a:gd name="T95" fmla="*/ 2147483647 h 71"/>
                <a:gd name="T96" fmla="*/ 2147483647 w 182"/>
                <a:gd name="T97" fmla="*/ 2147483647 h 71"/>
                <a:gd name="T98" fmla="*/ 2147483647 w 182"/>
                <a:gd name="T99" fmla="*/ 2147483647 h 71"/>
                <a:gd name="T100" fmla="*/ 2147483647 w 182"/>
                <a:gd name="T101" fmla="*/ 2147483647 h 71"/>
                <a:gd name="T102" fmla="*/ 2147483647 w 182"/>
                <a:gd name="T103" fmla="*/ 2147483647 h 71"/>
                <a:gd name="T104" fmla="*/ 2147483647 w 182"/>
                <a:gd name="T105" fmla="*/ 2147483647 h 71"/>
                <a:gd name="T106" fmla="*/ 2147483647 w 182"/>
                <a:gd name="T107" fmla="*/ 2147483647 h 71"/>
                <a:gd name="T108" fmla="*/ 2147483647 w 182"/>
                <a:gd name="T109" fmla="*/ 2147483647 h 71"/>
                <a:gd name="T110" fmla="*/ 2147483647 w 182"/>
                <a:gd name="T111" fmla="*/ 2147483647 h 71"/>
                <a:gd name="T112" fmla="*/ 2147483647 w 182"/>
                <a:gd name="T113" fmla="*/ 2147483647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2"/>
                <a:gd name="T172" fmla="*/ 0 h 71"/>
                <a:gd name="T173" fmla="*/ 182 w 182"/>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2" h="71">
                  <a:moveTo>
                    <a:pt x="12" y="64"/>
                  </a:moveTo>
                  <a:lnTo>
                    <a:pt x="6" y="58"/>
                  </a:lnTo>
                  <a:lnTo>
                    <a:pt x="2" y="51"/>
                  </a:lnTo>
                  <a:lnTo>
                    <a:pt x="0" y="44"/>
                  </a:lnTo>
                  <a:lnTo>
                    <a:pt x="0" y="37"/>
                  </a:lnTo>
                  <a:lnTo>
                    <a:pt x="2" y="31"/>
                  </a:lnTo>
                  <a:lnTo>
                    <a:pt x="6" y="25"/>
                  </a:lnTo>
                  <a:lnTo>
                    <a:pt x="11" y="19"/>
                  </a:lnTo>
                  <a:lnTo>
                    <a:pt x="19" y="15"/>
                  </a:lnTo>
                  <a:lnTo>
                    <a:pt x="29" y="10"/>
                  </a:lnTo>
                  <a:lnTo>
                    <a:pt x="40" y="6"/>
                  </a:lnTo>
                  <a:lnTo>
                    <a:pt x="52" y="3"/>
                  </a:lnTo>
                  <a:lnTo>
                    <a:pt x="65" y="1"/>
                  </a:lnTo>
                  <a:lnTo>
                    <a:pt x="79" y="0"/>
                  </a:lnTo>
                  <a:lnTo>
                    <a:pt x="94" y="0"/>
                  </a:lnTo>
                  <a:lnTo>
                    <a:pt x="111" y="1"/>
                  </a:lnTo>
                  <a:lnTo>
                    <a:pt x="129" y="3"/>
                  </a:lnTo>
                  <a:lnTo>
                    <a:pt x="154" y="10"/>
                  </a:lnTo>
                  <a:lnTo>
                    <a:pt x="171" y="19"/>
                  </a:lnTo>
                  <a:lnTo>
                    <a:pt x="179" y="29"/>
                  </a:lnTo>
                  <a:lnTo>
                    <a:pt x="181" y="40"/>
                  </a:lnTo>
                  <a:lnTo>
                    <a:pt x="178" y="51"/>
                  </a:lnTo>
                  <a:lnTo>
                    <a:pt x="172" y="60"/>
                  </a:lnTo>
                  <a:lnTo>
                    <a:pt x="164" y="66"/>
                  </a:lnTo>
                  <a:lnTo>
                    <a:pt x="155" y="69"/>
                  </a:lnTo>
                  <a:lnTo>
                    <a:pt x="146" y="69"/>
                  </a:lnTo>
                  <a:lnTo>
                    <a:pt x="139" y="69"/>
                  </a:lnTo>
                  <a:lnTo>
                    <a:pt x="133" y="67"/>
                  </a:lnTo>
                  <a:lnTo>
                    <a:pt x="129" y="66"/>
                  </a:lnTo>
                  <a:lnTo>
                    <a:pt x="125" y="63"/>
                  </a:lnTo>
                  <a:lnTo>
                    <a:pt x="123" y="61"/>
                  </a:lnTo>
                  <a:lnTo>
                    <a:pt x="120" y="58"/>
                  </a:lnTo>
                  <a:lnTo>
                    <a:pt x="117" y="55"/>
                  </a:lnTo>
                  <a:lnTo>
                    <a:pt x="112" y="51"/>
                  </a:lnTo>
                  <a:lnTo>
                    <a:pt x="105" y="49"/>
                  </a:lnTo>
                  <a:lnTo>
                    <a:pt x="99" y="48"/>
                  </a:lnTo>
                  <a:lnTo>
                    <a:pt x="92" y="47"/>
                  </a:lnTo>
                  <a:lnTo>
                    <a:pt x="85" y="48"/>
                  </a:lnTo>
                  <a:lnTo>
                    <a:pt x="79" y="49"/>
                  </a:lnTo>
                  <a:lnTo>
                    <a:pt x="74" y="51"/>
                  </a:lnTo>
                  <a:lnTo>
                    <a:pt x="71" y="53"/>
                  </a:lnTo>
                  <a:lnTo>
                    <a:pt x="68" y="56"/>
                  </a:lnTo>
                  <a:lnTo>
                    <a:pt x="65" y="59"/>
                  </a:lnTo>
                  <a:lnTo>
                    <a:pt x="61" y="62"/>
                  </a:lnTo>
                  <a:lnTo>
                    <a:pt x="56" y="64"/>
                  </a:lnTo>
                  <a:lnTo>
                    <a:pt x="52" y="67"/>
                  </a:lnTo>
                  <a:lnTo>
                    <a:pt x="47" y="68"/>
                  </a:lnTo>
                  <a:lnTo>
                    <a:pt x="43" y="69"/>
                  </a:lnTo>
                  <a:lnTo>
                    <a:pt x="38" y="70"/>
                  </a:lnTo>
                  <a:lnTo>
                    <a:pt x="33" y="70"/>
                  </a:lnTo>
                  <a:lnTo>
                    <a:pt x="29" y="69"/>
                  </a:lnTo>
                  <a:lnTo>
                    <a:pt x="25" y="69"/>
                  </a:lnTo>
                  <a:lnTo>
                    <a:pt x="21" y="67"/>
                  </a:lnTo>
                  <a:lnTo>
                    <a:pt x="17" y="67"/>
                  </a:lnTo>
                  <a:lnTo>
                    <a:pt x="15" y="66"/>
                  </a:lnTo>
                  <a:lnTo>
                    <a:pt x="13" y="65"/>
                  </a:lnTo>
                  <a:lnTo>
                    <a:pt x="12" y="64"/>
                  </a:lnTo>
                </a:path>
              </a:pathLst>
            </a:custGeom>
            <a:solidFill>
              <a:srgbClr val="FEB341"/>
            </a:solidFill>
            <a:ln w="12700" cap="rnd">
              <a:noFill/>
              <a:round/>
              <a:headEnd/>
              <a:tailEnd/>
            </a:ln>
          </p:spPr>
          <p:txBody>
            <a:bodyPr/>
            <a:lstStyle/>
            <a:p>
              <a:endParaRPr lang="en-US"/>
            </a:p>
          </p:txBody>
        </p:sp>
        <p:sp>
          <p:nvSpPr>
            <p:cNvPr id="36938" name="Freeform 904"/>
            <p:cNvSpPr>
              <a:spLocks/>
            </p:cNvSpPr>
            <p:nvPr/>
          </p:nvSpPr>
          <p:spPr bwMode="auto">
            <a:xfrm>
              <a:off x="6805613" y="2674518"/>
              <a:ext cx="260350" cy="112712"/>
            </a:xfrm>
            <a:custGeom>
              <a:avLst/>
              <a:gdLst>
                <a:gd name="T0" fmla="*/ 2147483647 w 184"/>
                <a:gd name="T1" fmla="*/ 2147483647 h 71"/>
                <a:gd name="T2" fmla="*/ 2147483647 w 184"/>
                <a:gd name="T3" fmla="*/ 2147483647 h 71"/>
                <a:gd name="T4" fmla="*/ 2147483647 w 184"/>
                <a:gd name="T5" fmla="*/ 2147483647 h 71"/>
                <a:gd name="T6" fmla="*/ 0 w 184"/>
                <a:gd name="T7" fmla="*/ 2147483647 h 71"/>
                <a:gd name="T8" fmla="*/ 0 w 184"/>
                <a:gd name="T9" fmla="*/ 2147483647 h 71"/>
                <a:gd name="T10" fmla="*/ 2147483647 w 184"/>
                <a:gd name="T11" fmla="*/ 2147483647 h 71"/>
                <a:gd name="T12" fmla="*/ 2147483647 w 184"/>
                <a:gd name="T13" fmla="*/ 2147483647 h 71"/>
                <a:gd name="T14" fmla="*/ 2147483647 w 184"/>
                <a:gd name="T15" fmla="*/ 2147483647 h 71"/>
                <a:gd name="T16" fmla="*/ 2147483647 w 184"/>
                <a:gd name="T17" fmla="*/ 2147483647 h 71"/>
                <a:gd name="T18" fmla="*/ 2147483647 w 184"/>
                <a:gd name="T19" fmla="*/ 2147483647 h 71"/>
                <a:gd name="T20" fmla="*/ 2147483647 w 184"/>
                <a:gd name="T21" fmla="*/ 2147483647 h 71"/>
                <a:gd name="T22" fmla="*/ 2147483647 w 184"/>
                <a:gd name="T23" fmla="*/ 2147483647 h 71"/>
                <a:gd name="T24" fmla="*/ 2147483647 w 184"/>
                <a:gd name="T25" fmla="*/ 2147483647 h 71"/>
                <a:gd name="T26" fmla="*/ 2147483647 w 184"/>
                <a:gd name="T27" fmla="*/ 0 h 71"/>
                <a:gd name="T28" fmla="*/ 2147483647 w 184"/>
                <a:gd name="T29" fmla="*/ 0 h 71"/>
                <a:gd name="T30" fmla="*/ 2147483647 w 184"/>
                <a:gd name="T31" fmla="*/ 2147483647 h 71"/>
                <a:gd name="T32" fmla="*/ 2147483647 w 184"/>
                <a:gd name="T33" fmla="*/ 2147483647 h 71"/>
                <a:gd name="T34" fmla="*/ 2147483647 w 184"/>
                <a:gd name="T35" fmla="*/ 2147483647 h 71"/>
                <a:gd name="T36" fmla="*/ 2147483647 w 184"/>
                <a:gd name="T37" fmla="*/ 2147483647 h 71"/>
                <a:gd name="T38" fmla="*/ 2147483647 w 184"/>
                <a:gd name="T39" fmla="*/ 2147483647 h 71"/>
                <a:gd name="T40" fmla="*/ 2147483647 w 184"/>
                <a:gd name="T41" fmla="*/ 2147483647 h 71"/>
                <a:gd name="T42" fmla="*/ 2147483647 w 184"/>
                <a:gd name="T43" fmla="*/ 2147483647 h 71"/>
                <a:gd name="T44" fmla="*/ 2147483647 w 184"/>
                <a:gd name="T45" fmla="*/ 2147483647 h 71"/>
                <a:gd name="T46" fmla="*/ 2147483647 w 184"/>
                <a:gd name="T47" fmla="*/ 2147483647 h 71"/>
                <a:gd name="T48" fmla="*/ 2147483647 w 184"/>
                <a:gd name="T49" fmla="*/ 2147483647 h 71"/>
                <a:gd name="T50" fmla="*/ 2147483647 w 184"/>
                <a:gd name="T51" fmla="*/ 2147483647 h 71"/>
                <a:gd name="T52" fmla="*/ 2147483647 w 184"/>
                <a:gd name="T53" fmla="*/ 2147483647 h 71"/>
                <a:gd name="T54" fmla="*/ 2147483647 w 184"/>
                <a:gd name="T55" fmla="*/ 2147483647 h 71"/>
                <a:gd name="T56" fmla="*/ 2147483647 w 184"/>
                <a:gd name="T57" fmla="*/ 2147483647 h 71"/>
                <a:gd name="T58" fmla="*/ 2147483647 w 184"/>
                <a:gd name="T59" fmla="*/ 2147483647 h 71"/>
                <a:gd name="T60" fmla="*/ 2147483647 w 184"/>
                <a:gd name="T61" fmla="*/ 2147483647 h 71"/>
                <a:gd name="T62" fmla="*/ 2147483647 w 184"/>
                <a:gd name="T63" fmla="*/ 2147483647 h 71"/>
                <a:gd name="T64" fmla="*/ 2147483647 w 184"/>
                <a:gd name="T65" fmla="*/ 2147483647 h 71"/>
                <a:gd name="T66" fmla="*/ 2147483647 w 184"/>
                <a:gd name="T67" fmla="*/ 2147483647 h 71"/>
                <a:gd name="T68" fmla="*/ 2147483647 w 184"/>
                <a:gd name="T69" fmla="*/ 2147483647 h 71"/>
                <a:gd name="T70" fmla="*/ 2147483647 w 184"/>
                <a:gd name="T71" fmla="*/ 2147483647 h 71"/>
                <a:gd name="T72" fmla="*/ 2147483647 w 184"/>
                <a:gd name="T73" fmla="*/ 2147483647 h 71"/>
                <a:gd name="T74" fmla="*/ 2147483647 w 184"/>
                <a:gd name="T75" fmla="*/ 2147483647 h 71"/>
                <a:gd name="T76" fmla="*/ 2147483647 w 184"/>
                <a:gd name="T77" fmla="*/ 2147483647 h 71"/>
                <a:gd name="T78" fmla="*/ 2147483647 w 184"/>
                <a:gd name="T79" fmla="*/ 2147483647 h 71"/>
                <a:gd name="T80" fmla="*/ 2147483647 w 184"/>
                <a:gd name="T81" fmla="*/ 2147483647 h 71"/>
                <a:gd name="T82" fmla="*/ 2147483647 w 184"/>
                <a:gd name="T83" fmla="*/ 2147483647 h 71"/>
                <a:gd name="T84" fmla="*/ 2147483647 w 184"/>
                <a:gd name="T85" fmla="*/ 2147483647 h 71"/>
                <a:gd name="T86" fmla="*/ 2147483647 w 184"/>
                <a:gd name="T87" fmla="*/ 2147483647 h 71"/>
                <a:gd name="T88" fmla="*/ 2147483647 w 184"/>
                <a:gd name="T89" fmla="*/ 2147483647 h 71"/>
                <a:gd name="T90" fmla="*/ 2147483647 w 184"/>
                <a:gd name="T91" fmla="*/ 2147483647 h 71"/>
                <a:gd name="T92" fmla="*/ 2147483647 w 184"/>
                <a:gd name="T93" fmla="*/ 2147483647 h 71"/>
                <a:gd name="T94" fmla="*/ 2147483647 w 184"/>
                <a:gd name="T95" fmla="*/ 2147483647 h 71"/>
                <a:gd name="T96" fmla="*/ 2147483647 w 184"/>
                <a:gd name="T97" fmla="*/ 2147483647 h 71"/>
                <a:gd name="T98" fmla="*/ 2147483647 w 184"/>
                <a:gd name="T99" fmla="*/ 2147483647 h 71"/>
                <a:gd name="T100" fmla="*/ 2147483647 w 184"/>
                <a:gd name="T101" fmla="*/ 2147483647 h 71"/>
                <a:gd name="T102" fmla="*/ 2147483647 w 184"/>
                <a:gd name="T103" fmla="*/ 2147483647 h 71"/>
                <a:gd name="T104" fmla="*/ 2147483647 w 184"/>
                <a:gd name="T105" fmla="*/ 2147483647 h 71"/>
                <a:gd name="T106" fmla="*/ 2147483647 w 184"/>
                <a:gd name="T107" fmla="*/ 2147483647 h 71"/>
                <a:gd name="T108" fmla="*/ 2147483647 w 184"/>
                <a:gd name="T109" fmla="*/ 2147483647 h 71"/>
                <a:gd name="T110" fmla="*/ 2147483647 w 184"/>
                <a:gd name="T111" fmla="*/ 2147483647 h 71"/>
                <a:gd name="T112" fmla="*/ 2147483647 w 184"/>
                <a:gd name="T113" fmla="*/ 2147483647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4"/>
                <a:gd name="T172" fmla="*/ 0 h 71"/>
                <a:gd name="T173" fmla="*/ 184 w 184"/>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4" h="71">
                  <a:moveTo>
                    <a:pt x="13" y="64"/>
                  </a:moveTo>
                  <a:lnTo>
                    <a:pt x="7" y="58"/>
                  </a:lnTo>
                  <a:lnTo>
                    <a:pt x="2" y="51"/>
                  </a:lnTo>
                  <a:lnTo>
                    <a:pt x="0" y="44"/>
                  </a:lnTo>
                  <a:lnTo>
                    <a:pt x="0" y="37"/>
                  </a:lnTo>
                  <a:lnTo>
                    <a:pt x="2" y="31"/>
                  </a:lnTo>
                  <a:lnTo>
                    <a:pt x="6" y="25"/>
                  </a:lnTo>
                  <a:lnTo>
                    <a:pt x="11" y="19"/>
                  </a:lnTo>
                  <a:lnTo>
                    <a:pt x="19" y="15"/>
                  </a:lnTo>
                  <a:lnTo>
                    <a:pt x="29" y="10"/>
                  </a:lnTo>
                  <a:lnTo>
                    <a:pt x="40" y="6"/>
                  </a:lnTo>
                  <a:lnTo>
                    <a:pt x="52" y="3"/>
                  </a:lnTo>
                  <a:lnTo>
                    <a:pt x="65" y="1"/>
                  </a:lnTo>
                  <a:lnTo>
                    <a:pt x="80" y="0"/>
                  </a:lnTo>
                  <a:lnTo>
                    <a:pt x="95" y="0"/>
                  </a:lnTo>
                  <a:lnTo>
                    <a:pt x="112" y="1"/>
                  </a:lnTo>
                  <a:lnTo>
                    <a:pt x="131" y="3"/>
                  </a:lnTo>
                  <a:lnTo>
                    <a:pt x="156" y="10"/>
                  </a:lnTo>
                  <a:lnTo>
                    <a:pt x="172" y="19"/>
                  </a:lnTo>
                  <a:lnTo>
                    <a:pt x="181" y="29"/>
                  </a:lnTo>
                  <a:lnTo>
                    <a:pt x="183" y="40"/>
                  </a:lnTo>
                  <a:lnTo>
                    <a:pt x="180" y="51"/>
                  </a:lnTo>
                  <a:lnTo>
                    <a:pt x="174" y="60"/>
                  </a:lnTo>
                  <a:lnTo>
                    <a:pt x="166" y="66"/>
                  </a:lnTo>
                  <a:lnTo>
                    <a:pt x="157" y="69"/>
                  </a:lnTo>
                  <a:lnTo>
                    <a:pt x="148" y="69"/>
                  </a:lnTo>
                  <a:lnTo>
                    <a:pt x="140" y="69"/>
                  </a:lnTo>
                  <a:lnTo>
                    <a:pt x="135" y="67"/>
                  </a:lnTo>
                  <a:lnTo>
                    <a:pt x="130" y="66"/>
                  </a:lnTo>
                  <a:lnTo>
                    <a:pt x="127" y="63"/>
                  </a:lnTo>
                  <a:lnTo>
                    <a:pt x="124" y="61"/>
                  </a:lnTo>
                  <a:lnTo>
                    <a:pt x="121" y="58"/>
                  </a:lnTo>
                  <a:lnTo>
                    <a:pt x="118" y="55"/>
                  </a:lnTo>
                  <a:lnTo>
                    <a:pt x="113" y="51"/>
                  </a:lnTo>
                  <a:lnTo>
                    <a:pt x="107" y="49"/>
                  </a:lnTo>
                  <a:lnTo>
                    <a:pt x="100" y="48"/>
                  </a:lnTo>
                  <a:lnTo>
                    <a:pt x="93" y="47"/>
                  </a:lnTo>
                  <a:lnTo>
                    <a:pt x="86" y="48"/>
                  </a:lnTo>
                  <a:lnTo>
                    <a:pt x="80" y="49"/>
                  </a:lnTo>
                  <a:lnTo>
                    <a:pt x="75" y="51"/>
                  </a:lnTo>
                  <a:lnTo>
                    <a:pt x="72" y="53"/>
                  </a:lnTo>
                  <a:lnTo>
                    <a:pt x="69" y="56"/>
                  </a:lnTo>
                  <a:lnTo>
                    <a:pt x="65" y="59"/>
                  </a:lnTo>
                  <a:lnTo>
                    <a:pt x="61" y="62"/>
                  </a:lnTo>
                  <a:lnTo>
                    <a:pt x="57" y="64"/>
                  </a:lnTo>
                  <a:lnTo>
                    <a:pt x="52" y="67"/>
                  </a:lnTo>
                  <a:lnTo>
                    <a:pt x="48" y="68"/>
                  </a:lnTo>
                  <a:lnTo>
                    <a:pt x="43" y="69"/>
                  </a:lnTo>
                  <a:lnTo>
                    <a:pt x="38" y="70"/>
                  </a:lnTo>
                  <a:lnTo>
                    <a:pt x="34" y="70"/>
                  </a:lnTo>
                  <a:lnTo>
                    <a:pt x="29" y="69"/>
                  </a:lnTo>
                  <a:lnTo>
                    <a:pt x="25" y="69"/>
                  </a:lnTo>
                  <a:lnTo>
                    <a:pt x="21" y="67"/>
                  </a:lnTo>
                  <a:lnTo>
                    <a:pt x="17" y="67"/>
                  </a:lnTo>
                  <a:lnTo>
                    <a:pt x="15" y="66"/>
                  </a:lnTo>
                  <a:lnTo>
                    <a:pt x="13" y="65"/>
                  </a:lnTo>
                  <a:lnTo>
                    <a:pt x="13" y="64"/>
                  </a:lnTo>
                </a:path>
              </a:pathLst>
            </a:custGeom>
            <a:noFill/>
            <a:ln w="12700" cap="rnd">
              <a:solidFill>
                <a:srgbClr val="000000"/>
              </a:solidFill>
              <a:round/>
              <a:headEnd/>
              <a:tailEnd/>
            </a:ln>
          </p:spPr>
          <p:txBody>
            <a:bodyPr/>
            <a:lstStyle/>
            <a:p>
              <a:endParaRPr lang="en-US"/>
            </a:p>
          </p:txBody>
        </p:sp>
        <p:sp>
          <p:nvSpPr>
            <p:cNvPr id="36939" name="Freeform 905"/>
            <p:cNvSpPr>
              <a:spLocks/>
            </p:cNvSpPr>
            <p:nvPr/>
          </p:nvSpPr>
          <p:spPr bwMode="auto">
            <a:xfrm>
              <a:off x="6196013" y="2684043"/>
              <a:ext cx="257175" cy="117475"/>
            </a:xfrm>
            <a:custGeom>
              <a:avLst/>
              <a:gdLst>
                <a:gd name="T0" fmla="*/ 2147483647 w 183"/>
                <a:gd name="T1" fmla="*/ 2147483647 h 74"/>
                <a:gd name="T2" fmla="*/ 2147483647 w 183"/>
                <a:gd name="T3" fmla="*/ 2147483647 h 74"/>
                <a:gd name="T4" fmla="*/ 2147483647 w 183"/>
                <a:gd name="T5" fmla="*/ 2147483647 h 74"/>
                <a:gd name="T6" fmla="*/ 0 w 183"/>
                <a:gd name="T7" fmla="*/ 2147483647 h 74"/>
                <a:gd name="T8" fmla="*/ 0 w 183"/>
                <a:gd name="T9" fmla="*/ 2147483647 h 74"/>
                <a:gd name="T10" fmla="*/ 2147483647 w 183"/>
                <a:gd name="T11" fmla="*/ 2147483647 h 74"/>
                <a:gd name="T12" fmla="*/ 2147483647 w 183"/>
                <a:gd name="T13" fmla="*/ 2147483647 h 74"/>
                <a:gd name="T14" fmla="*/ 2147483647 w 183"/>
                <a:gd name="T15" fmla="*/ 2147483647 h 74"/>
                <a:gd name="T16" fmla="*/ 2147483647 w 183"/>
                <a:gd name="T17" fmla="*/ 2147483647 h 74"/>
                <a:gd name="T18" fmla="*/ 2147483647 w 183"/>
                <a:gd name="T19" fmla="*/ 2147483647 h 74"/>
                <a:gd name="T20" fmla="*/ 2147483647 w 183"/>
                <a:gd name="T21" fmla="*/ 2147483647 h 74"/>
                <a:gd name="T22" fmla="*/ 2147483647 w 183"/>
                <a:gd name="T23" fmla="*/ 2147483647 h 74"/>
                <a:gd name="T24" fmla="*/ 2147483647 w 183"/>
                <a:gd name="T25" fmla="*/ 2147483647 h 74"/>
                <a:gd name="T26" fmla="*/ 2147483647 w 183"/>
                <a:gd name="T27" fmla="*/ 0 h 74"/>
                <a:gd name="T28" fmla="*/ 2147483647 w 183"/>
                <a:gd name="T29" fmla="*/ 0 h 74"/>
                <a:gd name="T30" fmla="*/ 2147483647 w 183"/>
                <a:gd name="T31" fmla="*/ 2147483647 h 74"/>
                <a:gd name="T32" fmla="*/ 2147483647 w 183"/>
                <a:gd name="T33" fmla="*/ 2147483647 h 74"/>
                <a:gd name="T34" fmla="*/ 2147483647 w 183"/>
                <a:gd name="T35" fmla="*/ 2147483647 h 74"/>
                <a:gd name="T36" fmla="*/ 2147483647 w 183"/>
                <a:gd name="T37" fmla="*/ 2147483647 h 74"/>
                <a:gd name="T38" fmla="*/ 2147483647 w 183"/>
                <a:gd name="T39" fmla="*/ 2147483647 h 74"/>
                <a:gd name="T40" fmla="*/ 2147483647 w 183"/>
                <a:gd name="T41" fmla="*/ 2147483647 h 74"/>
                <a:gd name="T42" fmla="*/ 2147483647 w 183"/>
                <a:gd name="T43" fmla="*/ 2147483647 h 74"/>
                <a:gd name="T44" fmla="*/ 2147483647 w 183"/>
                <a:gd name="T45" fmla="*/ 2147483647 h 74"/>
                <a:gd name="T46" fmla="*/ 2147483647 w 183"/>
                <a:gd name="T47" fmla="*/ 2147483647 h 74"/>
                <a:gd name="T48" fmla="*/ 2147483647 w 183"/>
                <a:gd name="T49" fmla="*/ 2147483647 h 74"/>
                <a:gd name="T50" fmla="*/ 2147483647 w 183"/>
                <a:gd name="T51" fmla="*/ 2147483647 h 74"/>
                <a:gd name="T52" fmla="*/ 2147483647 w 183"/>
                <a:gd name="T53" fmla="*/ 2147483647 h 74"/>
                <a:gd name="T54" fmla="*/ 2147483647 w 183"/>
                <a:gd name="T55" fmla="*/ 2147483647 h 74"/>
                <a:gd name="T56" fmla="*/ 2147483647 w 183"/>
                <a:gd name="T57" fmla="*/ 2147483647 h 74"/>
                <a:gd name="T58" fmla="*/ 2147483647 w 183"/>
                <a:gd name="T59" fmla="*/ 2147483647 h 74"/>
                <a:gd name="T60" fmla="*/ 2147483647 w 183"/>
                <a:gd name="T61" fmla="*/ 2147483647 h 74"/>
                <a:gd name="T62" fmla="*/ 2147483647 w 183"/>
                <a:gd name="T63" fmla="*/ 2147483647 h 74"/>
                <a:gd name="T64" fmla="*/ 2147483647 w 183"/>
                <a:gd name="T65" fmla="*/ 2147483647 h 74"/>
                <a:gd name="T66" fmla="*/ 2147483647 w 183"/>
                <a:gd name="T67" fmla="*/ 2147483647 h 74"/>
                <a:gd name="T68" fmla="*/ 2147483647 w 183"/>
                <a:gd name="T69" fmla="*/ 2147483647 h 74"/>
                <a:gd name="T70" fmla="*/ 2147483647 w 183"/>
                <a:gd name="T71" fmla="*/ 2147483647 h 74"/>
                <a:gd name="T72" fmla="*/ 2147483647 w 183"/>
                <a:gd name="T73" fmla="*/ 2147483647 h 74"/>
                <a:gd name="T74" fmla="*/ 2147483647 w 183"/>
                <a:gd name="T75" fmla="*/ 2147483647 h 74"/>
                <a:gd name="T76" fmla="*/ 2147483647 w 183"/>
                <a:gd name="T77" fmla="*/ 2147483647 h 74"/>
                <a:gd name="T78" fmla="*/ 2147483647 w 183"/>
                <a:gd name="T79" fmla="*/ 2147483647 h 74"/>
                <a:gd name="T80" fmla="*/ 2147483647 w 183"/>
                <a:gd name="T81" fmla="*/ 2147483647 h 74"/>
                <a:gd name="T82" fmla="*/ 2147483647 w 183"/>
                <a:gd name="T83" fmla="*/ 2147483647 h 74"/>
                <a:gd name="T84" fmla="*/ 2147483647 w 183"/>
                <a:gd name="T85" fmla="*/ 2147483647 h 74"/>
                <a:gd name="T86" fmla="*/ 2147483647 w 183"/>
                <a:gd name="T87" fmla="*/ 2147483647 h 74"/>
                <a:gd name="T88" fmla="*/ 2147483647 w 183"/>
                <a:gd name="T89" fmla="*/ 2147483647 h 74"/>
                <a:gd name="T90" fmla="*/ 2147483647 w 183"/>
                <a:gd name="T91" fmla="*/ 2147483647 h 74"/>
                <a:gd name="T92" fmla="*/ 2147483647 w 183"/>
                <a:gd name="T93" fmla="*/ 2147483647 h 74"/>
                <a:gd name="T94" fmla="*/ 2147483647 w 183"/>
                <a:gd name="T95" fmla="*/ 2147483647 h 74"/>
                <a:gd name="T96" fmla="*/ 2147483647 w 183"/>
                <a:gd name="T97" fmla="*/ 2147483647 h 74"/>
                <a:gd name="T98" fmla="*/ 2147483647 w 183"/>
                <a:gd name="T99" fmla="*/ 2147483647 h 74"/>
                <a:gd name="T100" fmla="*/ 2147483647 w 183"/>
                <a:gd name="T101" fmla="*/ 2147483647 h 74"/>
                <a:gd name="T102" fmla="*/ 2147483647 w 183"/>
                <a:gd name="T103" fmla="*/ 2147483647 h 74"/>
                <a:gd name="T104" fmla="*/ 2147483647 w 183"/>
                <a:gd name="T105" fmla="*/ 2147483647 h 74"/>
                <a:gd name="T106" fmla="*/ 2147483647 w 183"/>
                <a:gd name="T107" fmla="*/ 2147483647 h 74"/>
                <a:gd name="T108" fmla="*/ 2147483647 w 183"/>
                <a:gd name="T109" fmla="*/ 2147483647 h 74"/>
                <a:gd name="T110" fmla="*/ 2147483647 w 183"/>
                <a:gd name="T111" fmla="*/ 2147483647 h 74"/>
                <a:gd name="T112" fmla="*/ 2147483647 w 183"/>
                <a:gd name="T113" fmla="*/ 2147483647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3"/>
                <a:gd name="T172" fmla="*/ 0 h 74"/>
                <a:gd name="T173" fmla="*/ 183 w 183"/>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3" h="74">
                  <a:moveTo>
                    <a:pt x="13" y="67"/>
                  </a:moveTo>
                  <a:lnTo>
                    <a:pt x="6" y="60"/>
                  </a:lnTo>
                  <a:lnTo>
                    <a:pt x="2" y="54"/>
                  </a:lnTo>
                  <a:lnTo>
                    <a:pt x="0" y="46"/>
                  </a:lnTo>
                  <a:lnTo>
                    <a:pt x="0" y="39"/>
                  </a:lnTo>
                  <a:lnTo>
                    <a:pt x="2" y="32"/>
                  </a:lnTo>
                  <a:lnTo>
                    <a:pt x="6" y="26"/>
                  </a:lnTo>
                  <a:lnTo>
                    <a:pt x="11" y="20"/>
                  </a:lnTo>
                  <a:lnTo>
                    <a:pt x="19" y="16"/>
                  </a:lnTo>
                  <a:lnTo>
                    <a:pt x="29" y="10"/>
                  </a:lnTo>
                  <a:lnTo>
                    <a:pt x="40" y="6"/>
                  </a:lnTo>
                  <a:lnTo>
                    <a:pt x="52" y="3"/>
                  </a:lnTo>
                  <a:lnTo>
                    <a:pt x="65" y="1"/>
                  </a:lnTo>
                  <a:lnTo>
                    <a:pt x="79" y="0"/>
                  </a:lnTo>
                  <a:lnTo>
                    <a:pt x="95" y="0"/>
                  </a:lnTo>
                  <a:lnTo>
                    <a:pt x="111" y="1"/>
                  </a:lnTo>
                  <a:lnTo>
                    <a:pt x="130" y="3"/>
                  </a:lnTo>
                  <a:lnTo>
                    <a:pt x="156" y="10"/>
                  </a:lnTo>
                  <a:lnTo>
                    <a:pt x="172" y="19"/>
                  </a:lnTo>
                  <a:lnTo>
                    <a:pt x="180" y="30"/>
                  </a:lnTo>
                  <a:lnTo>
                    <a:pt x="182" y="42"/>
                  </a:lnTo>
                  <a:lnTo>
                    <a:pt x="179" y="53"/>
                  </a:lnTo>
                  <a:lnTo>
                    <a:pt x="173" y="62"/>
                  </a:lnTo>
                  <a:lnTo>
                    <a:pt x="165" y="69"/>
                  </a:lnTo>
                  <a:lnTo>
                    <a:pt x="156" y="72"/>
                  </a:lnTo>
                  <a:lnTo>
                    <a:pt x="147" y="72"/>
                  </a:lnTo>
                  <a:lnTo>
                    <a:pt x="139" y="71"/>
                  </a:lnTo>
                  <a:lnTo>
                    <a:pt x="134" y="70"/>
                  </a:lnTo>
                  <a:lnTo>
                    <a:pt x="130" y="68"/>
                  </a:lnTo>
                  <a:lnTo>
                    <a:pt x="126" y="66"/>
                  </a:lnTo>
                  <a:lnTo>
                    <a:pt x="124" y="63"/>
                  </a:lnTo>
                  <a:lnTo>
                    <a:pt x="121" y="60"/>
                  </a:lnTo>
                  <a:lnTo>
                    <a:pt x="118" y="57"/>
                  </a:lnTo>
                  <a:lnTo>
                    <a:pt x="113" y="54"/>
                  </a:lnTo>
                  <a:lnTo>
                    <a:pt x="107" y="51"/>
                  </a:lnTo>
                  <a:lnTo>
                    <a:pt x="100" y="50"/>
                  </a:lnTo>
                  <a:lnTo>
                    <a:pt x="93" y="49"/>
                  </a:lnTo>
                  <a:lnTo>
                    <a:pt x="86" y="50"/>
                  </a:lnTo>
                  <a:lnTo>
                    <a:pt x="80" y="51"/>
                  </a:lnTo>
                  <a:lnTo>
                    <a:pt x="75" y="53"/>
                  </a:lnTo>
                  <a:lnTo>
                    <a:pt x="71" y="56"/>
                  </a:lnTo>
                  <a:lnTo>
                    <a:pt x="69" y="59"/>
                  </a:lnTo>
                  <a:lnTo>
                    <a:pt x="65" y="62"/>
                  </a:lnTo>
                  <a:lnTo>
                    <a:pt x="61" y="64"/>
                  </a:lnTo>
                  <a:lnTo>
                    <a:pt x="57" y="67"/>
                  </a:lnTo>
                  <a:lnTo>
                    <a:pt x="52" y="69"/>
                  </a:lnTo>
                  <a:lnTo>
                    <a:pt x="47" y="71"/>
                  </a:lnTo>
                  <a:lnTo>
                    <a:pt x="43" y="72"/>
                  </a:lnTo>
                  <a:lnTo>
                    <a:pt x="39" y="73"/>
                  </a:lnTo>
                  <a:lnTo>
                    <a:pt x="34" y="73"/>
                  </a:lnTo>
                  <a:lnTo>
                    <a:pt x="29" y="72"/>
                  </a:lnTo>
                  <a:lnTo>
                    <a:pt x="25" y="71"/>
                  </a:lnTo>
                  <a:lnTo>
                    <a:pt x="21" y="70"/>
                  </a:lnTo>
                  <a:lnTo>
                    <a:pt x="17" y="69"/>
                  </a:lnTo>
                  <a:lnTo>
                    <a:pt x="15" y="68"/>
                  </a:lnTo>
                  <a:lnTo>
                    <a:pt x="13" y="68"/>
                  </a:lnTo>
                  <a:lnTo>
                    <a:pt x="13" y="67"/>
                  </a:lnTo>
                </a:path>
              </a:pathLst>
            </a:custGeom>
            <a:solidFill>
              <a:srgbClr val="FEB341"/>
            </a:solidFill>
            <a:ln w="12700" cap="rnd">
              <a:noFill/>
              <a:round/>
              <a:headEnd/>
              <a:tailEnd/>
            </a:ln>
          </p:spPr>
          <p:txBody>
            <a:bodyPr/>
            <a:lstStyle/>
            <a:p>
              <a:endParaRPr lang="en-US"/>
            </a:p>
          </p:txBody>
        </p:sp>
        <p:sp>
          <p:nvSpPr>
            <p:cNvPr id="36940" name="Freeform 906"/>
            <p:cNvSpPr>
              <a:spLocks/>
            </p:cNvSpPr>
            <p:nvPr/>
          </p:nvSpPr>
          <p:spPr bwMode="auto">
            <a:xfrm>
              <a:off x="6196013" y="2684043"/>
              <a:ext cx="257175" cy="117475"/>
            </a:xfrm>
            <a:custGeom>
              <a:avLst/>
              <a:gdLst>
                <a:gd name="T0" fmla="*/ 2147483647 w 183"/>
                <a:gd name="T1" fmla="*/ 2147483647 h 74"/>
                <a:gd name="T2" fmla="*/ 2147483647 w 183"/>
                <a:gd name="T3" fmla="*/ 2147483647 h 74"/>
                <a:gd name="T4" fmla="*/ 2147483647 w 183"/>
                <a:gd name="T5" fmla="*/ 2147483647 h 74"/>
                <a:gd name="T6" fmla="*/ 0 w 183"/>
                <a:gd name="T7" fmla="*/ 2147483647 h 74"/>
                <a:gd name="T8" fmla="*/ 0 w 183"/>
                <a:gd name="T9" fmla="*/ 2147483647 h 74"/>
                <a:gd name="T10" fmla="*/ 2147483647 w 183"/>
                <a:gd name="T11" fmla="*/ 2147483647 h 74"/>
                <a:gd name="T12" fmla="*/ 2147483647 w 183"/>
                <a:gd name="T13" fmla="*/ 2147483647 h 74"/>
                <a:gd name="T14" fmla="*/ 2147483647 w 183"/>
                <a:gd name="T15" fmla="*/ 2147483647 h 74"/>
                <a:gd name="T16" fmla="*/ 2147483647 w 183"/>
                <a:gd name="T17" fmla="*/ 2147483647 h 74"/>
                <a:gd name="T18" fmla="*/ 2147483647 w 183"/>
                <a:gd name="T19" fmla="*/ 2147483647 h 74"/>
                <a:gd name="T20" fmla="*/ 2147483647 w 183"/>
                <a:gd name="T21" fmla="*/ 2147483647 h 74"/>
                <a:gd name="T22" fmla="*/ 2147483647 w 183"/>
                <a:gd name="T23" fmla="*/ 2147483647 h 74"/>
                <a:gd name="T24" fmla="*/ 2147483647 w 183"/>
                <a:gd name="T25" fmla="*/ 2147483647 h 74"/>
                <a:gd name="T26" fmla="*/ 2147483647 w 183"/>
                <a:gd name="T27" fmla="*/ 0 h 74"/>
                <a:gd name="T28" fmla="*/ 2147483647 w 183"/>
                <a:gd name="T29" fmla="*/ 0 h 74"/>
                <a:gd name="T30" fmla="*/ 2147483647 w 183"/>
                <a:gd name="T31" fmla="*/ 2147483647 h 74"/>
                <a:gd name="T32" fmla="*/ 2147483647 w 183"/>
                <a:gd name="T33" fmla="*/ 2147483647 h 74"/>
                <a:gd name="T34" fmla="*/ 2147483647 w 183"/>
                <a:gd name="T35" fmla="*/ 2147483647 h 74"/>
                <a:gd name="T36" fmla="*/ 2147483647 w 183"/>
                <a:gd name="T37" fmla="*/ 2147483647 h 74"/>
                <a:gd name="T38" fmla="*/ 2147483647 w 183"/>
                <a:gd name="T39" fmla="*/ 2147483647 h 74"/>
                <a:gd name="T40" fmla="*/ 2147483647 w 183"/>
                <a:gd name="T41" fmla="*/ 2147483647 h 74"/>
                <a:gd name="T42" fmla="*/ 2147483647 w 183"/>
                <a:gd name="T43" fmla="*/ 2147483647 h 74"/>
                <a:gd name="T44" fmla="*/ 2147483647 w 183"/>
                <a:gd name="T45" fmla="*/ 2147483647 h 74"/>
                <a:gd name="T46" fmla="*/ 2147483647 w 183"/>
                <a:gd name="T47" fmla="*/ 2147483647 h 74"/>
                <a:gd name="T48" fmla="*/ 2147483647 w 183"/>
                <a:gd name="T49" fmla="*/ 2147483647 h 74"/>
                <a:gd name="T50" fmla="*/ 2147483647 w 183"/>
                <a:gd name="T51" fmla="*/ 2147483647 h 74"/>
                <a:gd name="T52" fmla="*/ 2147483647 w 183"/>
                <a:gd name="T53" fmla="*/ 2147483647 h 74"/>
                <a:gd name="T54" fmla="*/ 2147483647 w 183"/>
                <a:gd name="T55" fmla="*/ 2147483647 h 74"/>
                <a:gd name="T56" fmla="*/ 2147483647 w 183"/>
                <a:gd name="T57" fmla="*/ 2147483647 h 74"/>
                <a:gd name="T58" fmla="*/ 2147483647 w 183"/>
                <a:gd name="T59" fmla="*/ 2147483647 h 74"/>
                <a:gd name="T60" fmla="*/ 2147483647 w 183"/>
                <a:gd name="T61" fmla="*/ 2147483647 h 74"/>
                <a:gd name="T62" fmla="*/ 2147483647 w 183"/>
                <a:gd name="T63" fmla="*/ 2147483647 h 74"/>
                <a:gd name="T64" fmla="*/ 2147483647 w 183"/>
                <a:gd name="T65" fmla="*/ 2147483647 h 74"/>
                <a:gd name="T66" fmla="*/ 2147483647 w 183"/>
                <a:gd name="T67" fmla="*/ 2147483647 h 74"/>
                <a:gd name="T68" fmla="*/ 2147483647 w 183"/>
                <a:gd name="T69" fmla="*/ 2147483647 h 74"/>
                <a:gd name="T70" fmla="*/ 2147483647 w 183"/>
                <a:gd name="T71" fmla="*/ 2147483647 h 74"/>
                <a:gd name="T72" fmla="*/ 2147483647 w 183"/>
                <a:gd name="T73" fmla="*/ 2147483647 h 74"/>
                <a:gd name="T74" fmla="*/ 2147483647 w 183"/>
                <a:gd name="T75" fmla="*/ 2147483647 h 74"/>
                <a:gd name="T76" fmla="*/ 2147483647 w 183"/>
                <a:gd name="T77" fmla="*/ 2147483647 h 74"/>
                <a:gd name="T78" fmla="*/ 2147483647 w 183"/>
                <a:gd name="T79" fmla="*/ 2147483647 h 74"/>
                <a:gd name="T80" fmla="*/ 2147483647 w 183"/>
                <a:gd name="T81" fmla="*/ 2147483647 h 74"/>
                <a:gd name="T82" fmla="*/ 2147483647 w 183"/>
                <a:gd name="T83" fmla="*/ 2147483647 h 74"/>
                <a:gd name="T84" fmla="*/ 2147483647 w 183"/>
                <a:gd name="T85" fmla="*/ 2147483647 h 74"/>
                <a:gd name="T86" fmla="*/ 2147483647 w 183"/>
                <a:gd name="T87" fmla="*/ 2147483647 h 74"/>
                <a:gd name="T88" fmla="*/ 2147483647 w 183"/>
                <a:gd name="T89" fmla="*/ 2147483647 h 74"/>
                <a:gd name="T90" fmla="*/ 2147483647 w 183"/>
                <a:gd name="T91" fmla="*/ 2147483647 h 74"/>
                <a:gd name="T92" fmla="*/ 2147483647 w 183"/>
                <a:gd name="T93" fmla="*/ 2147483647 h 74"/>
                <a:gd name="T94" fmla="*/ 2147483647 w 183"/>
                <a:gd name="T95" fmla="*/ 2147483647 h 74"/>
                <a:gd name="T96" fmla="*/ 2147483647 w 183"/>
                <a:gd name="T97" fmla="*/ 2147483647 h 74"/>
                <a:gd name="T98" fmla="*/ 2147483647 w 183"/>
                <a:gd name="T99" fmla="*/ 2147483647 h 74"/>
                <a:gd name="T100" fmla="*/ 2147483647 w 183"/>
                <a:gd name="T101" fmla="*/ 2147483647 h 74"/>
                <a:gd name="T102" fmla="*/ 2147483647 w 183"/>
                <a:gd name="T103" fmla="*/ 2147483647 h 74"/>
                <a:gd name="T104" fmla="*/ 2147483647 w 183"/>
                <a:gd name="T105" fmla="*/ 2147483647 h 74"/>
                <a:gd name="T106" fmla="*/ 2147483647 w 183"/>
                <a:gd name="T107" fmla="*/ 2147483647 h 74"/>
                <a:gd name="T108" fmla="*/ 2147483647 w 183"/>
                <a:gd name="T109" fmla="*/ 2147483647 h 74"/>
                <a:gd name="T110" fmla="*/ 2147483647 w 183"/>
                <a:gd name="T111" fmla="*/ 2147483647 h 74"/>
                <a:gd name="T112" fmla="*/ 2147483647 w 183"/>
                <a:gd name="T113" fmla="*/ 2147483647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3"/>
                <a:gd name="T172" fmla="*/ 0 h 74"/>
                <a:gd name="T173" fmla="*/ 183 w 183"/>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3" h="74">
                  <a:moveTo>
                    <a:pt x="13" y="67"/>
                  </a:moveTo>
                  <a:lnTo>
                    <a:pt x="6" y="60"/>
                  </a:lnTo>
                  <a:lnTo>
                    <a:pt x="2" y="54"/>
                  </a:lnTo>
                  <a:lnTo>
                    <a:pt x="0" y="46"/>
                  </a:lnTo>
                  <a:lnTo>
                    <a:pt x="0" y="39"/>
                  </a:lnTo>
                  <a:lnTo>
                    <a:pt x="2" y="32"/>
                  </a:lnTo>
                  <a:lnTo>
                    <a:pt x="6" y="26"/>
                  </a:lnTo>
                  <a:lnTo>
                    <a:pt x="11" y="20"/>
                  </a:lnTo>
                  <a:lnTo>
                    <a:pt x="19" y="16"/>
                  </a:lnTo>
                  <a:lnTo>
                    <a:pt x="29" y="10"/>
                  </a:lnTo>
                  <a:lnTo>
                    <a:pt x="40" y="6"/>
                  </a:lnTo>
                  <a:lnTo>
                    <a:pt x="52" y="3"/>
                  </a:lnTo>
                  <a:lnTo>
                    <a:pt x="65" y="1"/>
                  </a:lnTo>
                  <a:lnTo>
                    <a:pt x="79" y="0"/>
                  </a:lnTo>
                  <a:lnTo>
                    <a:pt x="95" y="0"/>
                  </a:lnTo>
                  <a:lnTo>
                    <a:pt x="111" y="1"/>
                  </a:lnTo>
                  <a:lnTo>
                    <a:pt x="130" y="3"/>
                  </a:lnTo>
                  <a:lnTo>
                    <a:pt x="156" y="10"/>
                  </a:lnTo>
                  <a:lnTo>
                    <a:pt x="172" y="19"/>
                  </a:lnTo>
                  <a:lnTo>
                    <a:pt x="180" y="30"/>
                  </a:lnTo>
                  <a:lnTo>
                    <a:pt x="182" y="42"/>
                  </a:lnTo>
                  <a:lnTo>
                    <a:pt x="179" y="53"/>
                  </a:lnTo>
                  <a:lnTo>
                    <a:pt x="173" y="62"/>
                  </a:lnTo>
                  <a:lnTo>
                    <a:pt x="165" y="69"/>
                  </a:lnTo>
                  <a:lnTo>
                    <a:pt x="156" y="72"/>
                  </a:lnTo>
                  <a:lnTo>
                    <a:pt x="147" y="72"/>
                  </a:lnTo>
                  <a:lnTo>
                    <a:pt x="139" y="71"/>
                  </a:lnTo>
                  <a:lnTo>
                    <a:pt x="134" y="70"/>
                  </a:lnTo>
                  <a:lnTo>
                    <a:pt x="130" y="68"/>
                  </a:lnTo>
                  <a:lnTo>
                    <a:pt x="126" y="66"/>
                  </a:lnTo>
                  <a:lnTo>
                    <a:pt x="124" y="63"/>
                  </a:lnTo>
                  <a:lnTo>
                    <a:pt x="121" y="60"/>
                  </a:lnTo>
                  <a:lnTo>
                    <a:pt x="118" y="57"/>
                  </a:lnTo>
                  <a:lnTo>
                    <a:pt x="113" y="54"/>
                  </a:lnTo>
                  <a:lnTo>
                    <a:pt x="107" y="51"/>
                  </a:lnTo>
                  <a:lnTo>
                    <a:pt x="100" y="50"/>
                  </a:lnTo>
                  <a:lnTo>
                    <a:pt x="93" y="49"/>
                  </a:lnTo>
                  <a:lnTo>
                    <a:pt x="86" y="50"/>
                  </a:lnTo>
                  <a:lnTo>
                    <a:pt x="80" y="51"/>
                  </a:lnTo>
                  <a:lnTo>
                    <a:pt x="75" y="53"/>
                  </a:lnTo>
                  <a:lnTo>
                    <a:pt x="71" y="56"/>
                  </a:lnTo>
                  <a:lnTo>
                    <a:pt x="69" y="59"/>
                  </a:lnTo>
                  <a:lnTo>
                    <a:pt x="65" y="62"/>
                  </a:lnTo>
                  <a:lnTo>
                    <a:pt x="61" y="64"/>
                  </a:lnTo>
                  <a:lnTo>
                    <a:pt x="57" y="67"/>
                  </a:lnTo>
                  <a:lnTo>
                    <a:pt x="52" y="69"/>
                  </a:lnTo>
                  <a:lnTo>
                    <a:pt x="47" y="71"/>
                  </a:lnTo>
                  <a:lnTo>
                    <a:pt x="43" y="72"/>
                  </a:lnTo>
                  <a:lnTo>
                    <a:pt x="39" y="73"/>
                  </a:lnTo>
                  <a:lnTo>
                    <a:pt x="34" y="73"/>
                  </a:lnTo>
                  <a:lnTo>
                    <a:pt x="29" y="72"/>
                  </a:lnTo>
                  <a:lnTo>
                    <a:pt x="25" y="71"/>
                  </a:lnTo>
                  <a:lnTo>
                    <a:pt x="21" y="70"/>
                  </a:lnTo>
                  <a:lnTo>
                    <a:pt x="17" y="69"/>
                  </a:lnTo>
                  <a:lnTo>
                    <a:pt x="15" y="68"/>
                  </a:lnTo>
                  <a:lnTo>
                    <a:pt x="13" y="68"/>
                  </a:lnTo>
                  <a:lnTo>
                    <a:pt x="13" y="67"/>
                  </a:lnTo>
                </a:path>
              </a:pathLst>
            </a:custGeom>
            <a:noFill/>
            <a:ln w="12700" cap="rnd">
              <a:solidFill>
                <a:srgbClr val="000000"/>
              </a:solidFill>
              <a:round/>
              <a:headEnd/>
              <a:tailEnd/>
            </a:ln>
          </p:spPr>
          <p:txBody>
            <a:bodyPr/>
            <a:lstStyle/>
            <a:p>
              <a:endParaRPr lang="en-US"/>
            </a:p>
          </p:txBody>
        </p:sp>
        <p:sp>
          <p:nvSpPr>
            <p:cNvPr id="36941" name="Freeform 907"/>
            <p:cNvSpPr>
              <a:spLocks/>
            </p:cNvSpPr>
            <p:nvPr/>
          </p:nvSpPr>
          <p:spPr bwMode="auto">
            <a:xfrm>
              <a:off x="6948488" y="3017418"/>
              <a:ext cx="23812" cy="104775"/>
            </a:xfrm>
            <a:custGeom>
              <a:avLst/>
              <a:gdLst>
                <a:gd name="T0" fmla="*/ 0 w 16"/>
                <a:gd name="T1" fmla="*/ 2147483647 h 66"/>
                <a:gd name="T2" fmla="*/ 2147483647 w 16"/>
                <a:gd name="T3" fmla="*/ 2147483647 h 66"/>
                <a:gd name="T4" fmla="*/ 2147483647 w 16"/>
                <a:gd name="T5" fmla="*/ 2147483647 h 66"/>
                <a:gd name="T6" fmla="*/ 2147483647 w 16"/>
                <a:gd name="T7" fmla="*/ 2147483647 h 66"/>
                <a:gd name="T8" fmla="*/ 2147483647 w 16"/>
                <a:gd name="T9" fmla="*/ 2147483647 h 66"/>
                <a:gd name="T10" fmla="*/ 2147483647 w 16"/>
                <a:gd name="T11" fmla="*/ 2147483647 h 66"/>
                <a:gd name="T12" fmla="*/ 2147483647 w 16"/>
                <a:gd name="T13" fmla="*/ 2147483647 h 66"/>
                <a:gd name="T14" fmla="*/ 2147483647 w 16"/>
                <a:gd name="T15" fmla="*/ 2147483647 h 66"/>
                <a:gd name="T16" fmla="*/ 2147483647 w 1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6"/>
                <a:gd name="T29" fmla="*/ 16 w 1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6">
                  <a:moveTo>
                    <a:pt x="0" y="65"/>
                  </a:moveTo>
                  <a:lnTo>
                    <a:pt x="1" y="63"/>
                  </a:lnTo>
                  <a:lnTo>
                    <a:pt x="4" y="58"/>
                  </a:lnTo>
                  <a:lnTo>
                    <a:pt x="8" y="49"/>
                  </a:lnTo>
                  <a:lnTo>
                    <a:pt x="12" y="39"/>
                  </a:lnTo>
                  <a:lnTo>
                    <a:pt x="15" y="29"/>
                  </a:lnTo>
                  <a:lnTo>
                    <a:pt x="15" y="18"/>
                  </a:lnTo>
                  <a:lnTo>
                    <a:pt x="12" y="8"/>
                  </a:lnTo>
                  <a:lnTo>
                    <a:pt x="5" y="0"/>
                  </a:lnTo>
                </a:path>
              </a:pathLst>
            </a:custGeom>
            <a:noFill/>
            <a:ln w="76200" cap="rnd">
              <a:solidFill>
                <a:srgbClr val="B3E2EE"/>
              </a:solidFill>
              <a:round/>
              <a:headEnd/>
              <a:tailEnd/>
            </a:ln>
          </p:spPr>
          <p:txBody>
            <a:bodyPr/>
            <a:lstStyle/>
            <a:p>
              <a:endParaRPr lang="en-US"/>
            </a:p>
          </p:txBody>
        </p:sp>
        <p:sp>
          <p:nvSpPr>
            <p:cNvPr id="36942" name="Line 908"/>
            <p:cNvSpPr>
              <a:spLocks noChangeShapeType="1"/>
            </p:cNvSpPr>
            <p:nvPr/>
          </p:nvSpPr>
          <p:spPr bwMode="auto">
            <a:xfrm>
              <a:off x="6938963" y="3115843"/>
              <a:ext cx="19050" cy="7937"/>
            </a:xfrm>
            <a:prstGeom prst="line">
              <a:avLst/>
            </a:prstGeom>
            <a:noFill/>
            <a:ln w="12700">
              <a:noFill/>
              <a:round/>
              <a:headEnd/>
              <a:tailEnd/>
            </a:ln>
          </p:spPr>
          <p:txBody>
            <a:bodyPr wrap="none" anchor="ctr"/>
            <a:lstStyle/>
            <a:p>
              <a:endParaRPr lang="en-GB"/>
            </a:p>
          </p:txBody>
        </p:sp>
        <p:sp>
          <p:nvSpPr>
            <p:cNvPr id="36943" name="Line 909"/>
            <p:cNvSpPr>
              <a:spLocks noChangeShapeType="1"/>
            </p:cNvSpPr>
            <p:nvPr/>
          </p:nvSpPr>
          <p:spPr bwMode="auto">
            <a:xfrm flipH="1">
              <a:off x="6945313" y="3117430"/>
              <a:ext cx="20637" cy="4763"/>
            </a:xfrm>
            <a:prstGeom prst="line">
              <a:avLst/>
            </a:prstGeom>
            <a:noFill/>
            <a:ln w="12700">
              <a:noFill/>
              <a:round/>
              <a:headEnd/>
              <a:tailEnd/>
            </a:ln>
          </p:spPr>
          <p:txBody>
            <a:bodyPr wrap="none" anchor="ctr"/>
            <a:lstStyle/>
            <a:p>
              <a:endParaRPr lang="en-GB"/>
            </a:p>
          </p:txBody>
        </p:sp>
        <p:sp>
          <p:nvSpPr>
            <p:cNvPr id="36944" name="Freeform 910"/>
            <p:cNvSpPr>
              <a:spLocks/>
            </p:cNvSpPr>
            <p:nvPr/>
          </p:nvSpPr>
          <p:spPr bwMode="auto">
            <a:xfrm>
              <a:off x="6902450" y="2920580"/>
              <a:ext cx="52388" cy="98425"/>
            </a:xfrm>
            <a:custGeom>
              <a:avLst/>
              <a:gdLst>
                <a:gd name="T0" fmla="*/ 2147483647 w 37"/>
                <a:gd name="T1" fmla="*/ 2147483647 h 62"/>
                <a:gd name="T2" fmla="*/ 2147483647 w 37"/>
                <a:gd name="T3" fmla="*/ 2147483647 h 62"/>
                <a:gd name="T4" fmla="*/ 2147483647 w 37"/>
                <a:gd name="T5" fmla="*/ 2147483647 h 62"/>
                <a:gd name="T6" fmla="*/ 2147483647 w 37"/>
                <a:gd name="T7" fmla="*/ 2147483647 h 62"/>
                <a:gd name="T8" fmla="*/ 2147483647 w 37"/>
                <a:gd name="T9" fmla="*/ 2147483647 h 62"/>
                <a:gd name="T10" fmla="*/ 2147483647 w 37"/>
                <a:gd name="T11" fmla="*/ 2147483647 h 62"/>
                <a:gd name="T12" fmla="*/ 2147483647 w 37"/>
                <a:gd name="T13" fmla="*/ 2147483647 h 62"/>
                <a:gd name="T14" fmla="*/ 0 w 37"/>
                <a:gd name="T15" fmla="*/ 2147483647 h 62"/>
                <a:gd name="T16" fmla="*/ 0 w 37"/>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62"/>
                <a:gd name="T29" fmla="*/ 37 w 37"/>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62">
                  <a:moveTo>
                    <a:pt x="36" y="61"/>
                  </a:moveTo>
                  <a:lnTo>
                    <a:pt x="28" y="53"/>
                  </a:lnTo>
                  <a:lnTo>
                    <a:pt x="20" y="43"/>
                  </a:lnTo>
                  <a:lnTo>
                    <a:pt x="14" y="33"/>
                  </a:lnTo>
                  <a:lnTo>
                    <a:pt x="9" y="23"/>
                  </a:lnTo>
                  <a:lnTo>
                    <a:pt x="5" y="14"/>
                  </a:lnTo>
                  <a:lnTo>
                    <a:pt x="2" y="7"/>
                  </a:lnTo>
                  <a:lnTo>
                    <a:pt x="0" y="2"/>
                  </a:lnTo>
                  <a:lnTo>
                    <a:pt x="0" y="0"/>
                  </a:lnTo>
                </a:path>
              </a:pathLst>
            </a:custGeom>
            <a:noFill/>
            <a:ln w="76200" cap="rnd">
              <a:solidFill>
                <a:srgbClr val="B3E2EE"/>
              </a:solidFill>
              <a:round/>
              <a:headEnd/>
              <a:tailEnd/>
            </a:ln>
          </p:spPr>
          <p:txBody>
            <a:bodyPr/>
            <a:lstStyle/>
            <a:p>
              <a:endParaRPr lang="en-US"/>
            </a:p>
          </p:txBody>
        </p:sp>
        <p:sp>
          <p:nvSpPr>
            <p:cNvPr id="36945" name="Line 911"/>
            <p:cNvSpPr>
              <a:spLocks noChangeShapeType="1"/>
            </p:cNvSpPr>
            <p:nvPr/>
          </p:nvSpPr>
          <p:spPr bwMode="auto">
            <a:xfrm flipV="1">
              <a:off x="6945313" y="3011068"/>
              <a:ext cx="19050" cy="11112"/>
            </a:xfrm>
            <a:prstGeom prst="line">
              <a:avLst/>
            </a:prstGeom>
            <a:noFill/>
            <a:ln w="12700">
              <a:noFill/>
              <a:round/>
              <a:headEnd/>
              <a:tailEnd/>
            </a:ln>
          </p:spPr>
          <p:txBody>
            <a:bodyPr wrap="none" anchor="ctr"/>
            <a:lstStyle/>
            <a:p>
              <a:endParaRPr lang="en-GB"/>
            </a:p>
          </p:txBody>
        </p:sp>
        <p:sp>
          <p:nvSpPr>
            <p:cNvPr id="36946" name="Line 912"/>
            <p:cNvSpPr>
              <a:spLocks noChangeShapeType="1"/>
            </p:cNvSpPr>
            <p:nvPr/>
          </p:nvSpPr>
          <p:spPr bwMode="auto">
            <a:xfrm flipH="1">
              <a:off x="6894513" y="3023768"/>
              <a:ext cx="22225" cy="1587"/>
            </a:xfrm>
            <a:prstGeom prst="line">
              <a:avLst/>
            </a:prstGeom>
            <a:noFill/>
            <a:ln w="12700">
              <a:noFill/>
              <a:round/>
              <a:headEnd/>
              <a:tailEnd/>
            </a:ln>
          </p:spPr>
          <p:txBody>
            <a:bodyPr wrap="none" anchor="ctr"/>
            <a:lstStyle/>
            <a:p>
              <a:endParaRPr lang="en-GB"/>
            </a:p>
          </p:txBody>
        </p:sp>
        <p:sp>
          <p:nvSpPr>
            <p:cNvPr id="36947" name="Line 913"/>
            <p:cNvSpPr>
              <a:spLocks noChangeShapeType="1"/>
            </p:cNvSpPr>
            <p:nvPr/>
          </p:nvSpPr>
          <p:spPr bwMode="auto">
            <a:xfrm flipH="1">
              <a:off x="6997700" y="3160293"/>
              <a:ext cx="25400" cy="0"/>
            </a:xfrm>
            <a:prstGeom prst="line">
              <a:avLst/>
            </a:prstGeom>
            <a:noFill/>
            <a:ln w="12700">
              <a:noFill/>
              <a:round/>
              <a:headEnd/>
              <a:tailEnd/>
            </a:ln>
          </p:spPr>
          <p:txBody>
            <a:bodyPr wrap="none" anchor="ctr"/>
            <a:lstStyle/>
            <a:p>
              <a:endParaRPr lang="en-GB"/>
            </a:p>
          </p:txBody>
        </p:sp>
        <p:sp>
          <p:nvSpPr>
            <p:cNvPr id="36948" name="Freeform 914"/>
            <p:cNvSpPr>
              <a:spLocks/>
            </p:cNvSpPr>
            <p:nvPr/>
          </p:nvSpPr>
          <p:spPr bwMode="auto">
            <a:xfrm>
              <a:off x="6996113" y="2928518"/>
              <a:ext cx="15875" cy="130175"/>
            </a:xfrm>
            <a:custGeom>
              <a:avLst/>
              <a:gdLst>
                <a:gd name="T0" fmla="*/ 2147483647 w 12"/>
                <a:gd name="T1" fmla="*/ 2147483647 h 82"/>
                <a:gd name="T2" fmla="*/ 2147483647 w 12"/>
                <a:gd name="T3" fmla="*/ 2147483647 h 82"/>
                <a:gd name="T4" fmla="*/ 2147483647 w 12"/>
                <a:gd name="T5" fmla="*/ 2147483647 h 82"/>
                <a:gd name="T6" fmla="*/ 2147483647 w 12"/>
                <a:gd name="T7" fmla="*/ 2147483647 h 82"/>
                <a:gd name="T8" fmla="*/ 2147483647 w 12"/>
                <a:gd name="T9" fmla="*/ 2147483647 h 82"/>
                <a:gd name="T10" fmla="*/ 2147483647 w 12"/>
                <a:gd name="T11" fmla="*/ 2147483647 h 82"/>
                <a:gd name="T12" fmla="*/ 2147483647 w 12"/>
                <a:gd name="T13" fmla="*/ 2147483647 h 82"/>
                <a:gd name="T14" fmla="*/ 2147483647 w 12"/>
                <a:gd name="T15" fmla="*/ 2147483647 h 82"/>
                <a:gd name="T16" fmla="*/ 0 w 12"/>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82"/>
                <a:gd name="T29" fmla="*/ 12 w 12"/>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82">
                  <a:moveTo>
                    <a:pt x="11" y="81"/>
                  </a:moveTo>
                  <a:lnTo>
                    <a:pt x="10" y="72"/>
                  </a:lnTo>
                  <a:lnTo>
                    <a:pt x="9" y="61"/>
                  </a:lnTo>
                  <a:lnTo>
                    <a:pt x="7" y="50"/>
                  </a:lnTo>
                  <a:lnTo>
                    <a:pt x="5" y="40"/>
                  </a:lnTo>
                  <a:lnTo>
                    <a:pt x="4" y="29"/>
                  </a:lnTo>
                  <a:lnTo>
                    <a:pt x="2" y="18"/>
                  </a:lnTo>
                  <a:lnTo>
                    <a:pt x="1" y="8"/>
                  </a:lnTo>
                  <a:lnTo>
                    <a:pt x="0" y="0"/>
                  </a:lnTo>
                </a:path>
              </a:pathLst>
            </a:custGeom>
            <a:noFill/>
            <a:ln w="76200" cap="rnd">
              <a:solidFill>
                <a:srgbClr val="B3E2EE"/>
              </a:solidFill>
              <a:round/>
              <a:headEnd/>
              <a:tailEnd/>
            </a:ln>
          </p:spPr>
          <p:txBody>
            <a:bodyPr/>
            <a:lstStyle/>
            <a:p>
              <a:endParaRPr lang="en-US"/>
            </a:p>
          </p:txBody>
        </p:sp>
        <p:sp>
          <p:nvSpPr>
            <p:cNvPr id="36949" name="Line 915"/>
            <p:cNvSpPr>
              <a:spLocks noChangeShapeType="1"/>
            </p:cNvSpPr>
            <p:nvPr/>
          </p:nvSpPr>
          <p:spPr bwMode="auto">
            <a:xfrm>
              <a:off x="6997700" y="3160293"/>
              <a:ext cx="25400" cy="0"/>
            </a:xfrm>
            <a:prstGeom prst="line">
              <a:avLst/>
            </a:prstGeom>
            <a:noFill/>
            <a:ln w="12700">
              <a:noFill/>
              <a:round/>
              <a:headEnd/>
              <a:tailEnd/>
            </a:ln>
          </p:spPr>
          <p:txBody>
            <a:bodyPr wrap="none" anchor="ctr"/>
            <a:lstStyle/>
            <a:p>
              <a:endParaRPr lang="en-GB"/>
            </a:p>
          </p:txBody>
        </p:sp>
        <p:sp>
          <p:nvSpPr>
            <p:cNvPr id="36950" name="Line 916"/>
            <p:cNvSpPr>
              <a:spLocks noChangeShapeType="1"/>
            </p:cNvSpPr>
            <p:nvPr/>
          </p:nvSpPr>
          <p:spPr bwMode="auto">
            <a:xfrm flipH="1">
              <a:off x="6983413" y="3031705"/>
              <a:ext cx="15875" cy="0"/>
            </a:xfrm>
            <a:prstGeom prst="line">
              <a:avLst/>
            </a:prstGeom>
            <a:noFill/>
            <a:ln w="12700">
              <a:noFill/>
              <a:round/>
              <a:headEnd/>
              <a:tailEnd/>
            </a:ln>
          </p:spPr>
          <p:txBody>
            <a:bodyPr wrap="none" anchor="ctr"/>
            <a:lstStyle/>
            <a:p>
              <a:endParaRPr lang="en-GB"/>
            </a:p>
          </p:txBody>
        </p:sp>
        <p:sp>
          <p:nvSpPr>
            <p:cNvPr id="36951" name="Line 917"/>
            <p:cNvSpPr>
              <a:spLocks noChangeShapeType="1"/>
            </p:cNvSpPr>
            <p:nvPr/>
          </p:nvSpPr>
          <p:spPr bwMode="auto">
            <a:xfrm>
              <a:off x="6172200" y="3115843"/>
              <a:ext cx="25400" cy="7937"/>
            </a:xfrm>
            <a:prstGeom prst="line">
              <a:avLst/>
            </a:prstGeom>
            <a:noFill/>
            <a:ln w="12700">
              <a:noFill/>
              <a:round/>
              <a:headEnd/>
              <a:tailEnd/>
            </a:ln>
          </p:spPr>
          <p:txBody>
            <a:bodyPr wrap="none" anchor="ctr"/>
            <a:lstStyle/>
            <a:p>
              <a:endParaRPr lang="en-GB"/>
            </a:p>
          </p:txBody>
        </p:sp>
        <p:sp>
          <p:nvSpPr>
            <p:cNvPr id="36952" name="Line 918"/>
            <p:cNvSpPr>
              <a:spLocks noChangeShapeType="1"/>
            </p:cNvSpPr>
            <p:nvPr/>
          </p:nvSpPr>
          <p:spPr bwMode="auto">
            <a:xfrm flipH="1">
              <a:off x="6184900" y="3117430"/>
              <a:ext cx="17463" cy="4763"/>
            </a:xfrm>
            <a:prstGeom prst="line">
              <a:avLst/>
            </a:prstGeom>
            <a:noFill/>
            <a:ln w="12700">
              <a:noFill/>
              <a:round/>
              <a:headEnd/>
              <a:tailEnd/>
            </a:ln>
          </p:spPr>
          <p:txBody>
            <a:bodyPr wrap="none" anchor="ctr"/>
            <a:lstStyle/>
            <a:p>
              <a:endParaRPr lang="en-GB"/>
            </a:p>
          </p:txBody>
        </p:sp>
        <p:sp>
          <p:nvSpPr>
            <p:cNvPr id="36953" name="Line 919"/>
            <p:cNvSpPr>
              <a:spLocks noChangeShapeType="1"/>
            </p:cNvSpPr>
            <p:nvPr/>
          </p:nvSpPr>
          <p:spPr bwMode="auto">
            <a:xfrm flipV="1">
              <a:off x="6184900" y="3011068"/>
              <a:ext cx="17463" cy="11112"/>
            </a:xfrm>
            <a:prstGeom prst="line">
              <a:avLst/>
            </a:prstGeom>
            <a:noFill/>
            <a:ln w="12700">
              <a:noFill/>
              <a:round/>
              <a:headEnd/>
              <a:tailEnd/>
            </a:ln>
          </p:spPr>
          <p:txBody>
            <a:bodyPr wrap="none" anchor="ctr"/>
            <a:lstStyle/>
            <a:p>
              <a:endParaRPr lang="en-GB"/>
            </a:p>
          </p:txBody>
        </p:sp>
        <p:sp>
          <p:nvSpPr>
            <p:cNvPr id="36954" name="Freeform 920"/>
            <p:cNvSpPr>
              <a:spLocks/>
            </p:cNvSpPr>
            <p:nvPr/>
          </p:nvSpPr>
          <p:spPr bwMode="auto">
            <a:xfrm>
              <a:off x="6246813" y="3057105"/>
              <a:ext cx="22225" cy="55563"/>
            </a:xfrm>
            <a:custGeom>
              <a:avLst/>
              <a:gdLst>
                <a:gd name="T0" fmla="*/ 2147483647 w 16"/>
                <a:gd name="T1" fmla="*/ 2147483647 h 35"/>
                <a:gd name="T2" fmla="*/ 2147483647 w 16"/>
                <a:gd name="T3" fmla="*/ 2147483647 h 35"/>
                <a:gd name="T4" fmla="*/ 2147483647 w 16"/>
                <a:gd name="T5" fmla="*/ 2147483647 h 35"/>
                <a:gd name="T6" fmla="*/ 2147483647 w 16"/>
                <a:gd name="T7" fmla="*/ 2147483647 h 35"/>
                <a:gd name="T8" fmla="*/ 2147483647 w 16"/>
                <a:gd name="T9" fmla="*/ 2147483647 h 35"/>
                <a:gd name="T10" fmla="*/ 2147483647 w 16"/>
                <a:gd name="T11" fmla="*/ 2147483647 h 35"/>
                <a:gd name="T12" fmla="*/ 2147483647 w 16"/>
                <a:gd name="T13" fmla="*/ 2147483647 h 35"/>
                <a:gd name="T14" fmla="*/ 2147483647 w 16"/>
                <a:gd name="T15" fmla="*/ 2147483647 h 35"/>
                <a:gd name="T16" fmla="*/ 0 w 16"/>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5"/>
                <a:gd name="T29" fmla="*/ 16 w 16"/>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5">
                  <a:moveTo>
                    <a:pt x="15" y="34"/>
                  </a:moveTo>
                  <a:lnTo>
                    <a:pt x="14" y="31"/>
                  </a:lnTo>
                  <a:lnTo>
                    <a:pt x="12" y="28"/>
                  </a:lnTo>
                  <a:lnTo>
                    <a:pt x="10" y="26"/>
                  </a:lnTo>
                  <a:lnTo>
                    <a:pt x="8" y="22"/>
                  </a:lnTo>
                  <a:lnTo>
                    <a:pt x="5" y="18"/>
                  </a:lnTo>
                  <a:lnTo>
                    <a:pt x="3" y="14"/>
                  </a:lnTo>
                  <a:lnTo>
                    <a:pt x="1" y="8"/>
                  </a:lnTo>
                  <a:lnTo>
                    <a:pt x="0" y="0"/>
                  </a:lnTo>
                </a:path>
              </a:pathLst>
            </a:custGeom>
            <a:noFill/>
            <a:ln w="76200" cap="rnd">
              <a:solidFill>
                <a:srgbClr val="B3E2EE"/>
              </a:solidFill>
              <a:round/>
              <a:headEnd/>
              <a:tailEnd/>
            </a:ln>
          </p:spPr>
          <p:txBody>
            <a:bodyPr/>
            <a:lstStyle/>
            <a:p>
              <a:endParaRPr lang="en-US"/>
            </a:p>
          </p:txBody>
        </p:sp>
        <p:sp>
          <p:nvSpPr>
            <p:cNvPr id="36955" name="Line 921"/>
            <p:cNvSpPr>
              <a:spLocks noChangeShapeType="1"/>
            </p:cNvSpPr>
            <p:nvPr/>
          </p:nvSpPr>
          <p:spPr bwMode="auto">
            <a:xfrm flipV="1">
              <a:off x="6259513" y="3214268"/>
              <a:ext cx="20637" cy="1587"/>
            </a:xfrm>
            <a:prstGeom prst="line">
              <a:avLst/>
            </a:prstGeom>
            <a:noFill/>
            <a:ln w="12700">
              <a:noFill/>
              <a:round/>
              <a:headEnd/>
              <a:tailEnd/>
            </a:ln>
          </p:spPr>
          <p:txBody>
            <a:bodyPr wrap="none" anchor="ctr"/>
            <a:lstStyle/>
            <a:p>
              <a:endParaRPr lang="en-GB"/>
            </a:p>
          </p:txBody>
        </p:sp>
        <p:sp>
          <p:nvSpPr>
            <p:cNvPr id="36956" name="Line 922"/>
            <p:cNvSpPr>
              <a:spLocks noChangeShapeType="1"/>
            </p:cNvSpPr>
            <p:nvPr/>
          </p:nvSpPr>
          <p:spPr bwMode="auto">
            <a:xfrm flipH="1">
              <a:off x="6237288" y="3160293"/>
              <a:ext cx="22225" cy="0"/>
            </a:xfrm>
            <a:prstGeom prst="line">
              <a:avLst/>
            </a:prstGeom>
            <a:noFill/>
            <a:ln w="12700">
              <a:noFill/>
              <a:round/>
              <a:headEnd/>
              <a:tailEnd/>
            </a:ln>
          </p:spPr>
          <p:txBody>
            <a:bodyPr wrap="none" anchor="ctr"/>
            <a:lstStyle/>
            <a:p>
              <a:endParaRPr lang="en-GB"/>
            </a:p>
          </p:txBody>
        </p:sp>
        <p:sp>
          <p:nvSpPr>
            <p:cNvPr id="36957" name="Freeform 923"/>
            <p:cNvSpPr>
              <a:spLocks/>
            </p:cNvSpPr>
            <p:nvPr/>
          </p:nvSpPr>
          <p:spPr bwMode="auto">
            <a:xfrm>
              <a:off x="6229350" y="2928518"/>
              <a:ext cx="19050" cy="130175"/>
            </a:xfrm>
            <a:custGeom>
              <a:avLst/>
              <a:gdLst>
                <a:gd name="T0" fmla="*/ 2147483647 w 13"/>
                <a:gd name="T1" fmla="*/ 2147483647 h 82"/>
                <a:gd name="T2" fmla="*/ 2147483647 w 13"/>
                <a:gd name="T3" fmla="*/ 2147483647 h 82"/>
                <a:gd name="T4" fmla="*/ 2147483647 w 13"/>
                <a:gd name="T5" fmla="*/ 2147483647 h 82"/>
                <a:gd name="T6" fmla="*/ 2147483647 w 13"/>
                <a:gd name="T7" fmla="*/ 2147483647 h 82"/>
                <a:gd name="T8" fmla="*/ 2147483647 w 13"/>
                <a:gd name="T9" fmla="*/ 2147483647 h 82"/>
                <a:gd name="T10" fmla="*/ 2147483647 w 13"/>
                <a:gd name="T11" fmla="*/ 2147483647 h 82"/>
                <a:gd name="T12" fmla="*/ 2147483647 w 13"/>
                <a:gd name="T13" fmla="*/ 2147483647 h 82"/>
                <a:gd name="T14" fmla="*/ 2147483647 w 13"/>
                <a:gd name="T15" fmla="*/ 2147483647 h 82"/>
                <a:gd name="T16" fmla="*/ 0 w 13"/>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2"/>
                <a:gd name="T29" fmla="*/ 13 w 13"/>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2">
                  <a:moveTo>
                    <a:pt x="12" y="81"/>
                  </a:moveTo>
                  <a:lnTo>
                    <a:pt x="11" y="72"/>
                  </a:lnTo>
                  <a:lnTo>
                    <a:pt x="10" y="61"/>
                  </a:lnTo>
                  <a:lnTo>
                    <a:pt x="8" y="50"/>
                  </a:lnTo>
                  <a:lnTo>
                    <a:pt x="6" y="40"/>
                  </a:lnTo>
                  <a:lnTo>
                    <a:pt x="4" y="29"/>
                  </a:lnTo>
                  <a:lnTo>
                    <a:pt x="2" y="18"/>
                  </a:lnTo>
                  <a:lnTo>
                    <a:pt x="1" y="8"/>
                  </a:lnTo>
                  <a:lnTo>
                    <a:pt x="0" y="0"/>
                  </a:lnTo>
                </a:path>
              </a:pathLst>
            </a:custGeom>
            <a:noFill/>
            <a:ln w="76200" cap="rnd">
              <a:solidFill>
                <a:srgbClr val="B3E2EE"/>
              </a:solidFill>
              <a:round/>
              <a:headEnd/>
              <a:tailEnd/>
            </a:ln>
          </p:spPr>
          <p:txBody>
            <a:bodyPr/>
            <a:lstStyle/>
            <a:p>
              <a:endParaRPr lang="en-US"/>
            </a:p>
          </p:txBody>
        </p:sp>
        <p:sp>
          <p:nvSpPr>
            <p:cNvPr id="36958" name="Line 924"/>
            <p:cNvSpPr>
              <a:spLocks noChangeShapeType="1"/>
            </p:cNvSpPr>
            <p:nvPr/>
          </p:nvSpPr>
          <p:spPr bwMode="auto">
            <a:xfrm>
              <a:off x="6237288" y="3160293"/>
              <a:ext cx="22225" cy="0"/>
            </a:xfrm>
            <a:prstGeom prst="line">
              <a:avLst/>
            </a:prstGeom>
            <a:noFill/>
            <a:ln w="12700">
              <a:noFill/>
              <a:round/>
              <a:headEnd/>
              <a:tailEnd/>
            </a:ln>
          </p:spPr>
          <p:txBody>
            <a:bodyPr wrap="none" anchor="ctr"/>
            <a:lstStyle/>
            <a:p>
              <a:endParaRPr lang="en-GB"/>
            </a:p>
          </p:txBody>
        </p:sp>
        <p:sp>
          <p:nvSpPr>
            <p:cNvPr id="36959" name="Line 925"/>
            <p:cNvSpPr>
              <a:spLocks noChangeShapeType="1"/>
            </p:cNvSpPr>
            <p:nvPr/>
          </p:nvSpPr>
          <p:spPr bwMode="auto">
            <a:xfrm flipH="1">
              <a:off x="6216650" y="3031705"/>
              <a:ext cx="25400" cy="0"/>
            </a:xfrm>
            <a:prstGeom prst="line">
              <a:avLst/>
            </a:prstGeom>
            <a:noFill/>
            <a:ln w="12700">
              <a:noFill/>
              <a:round/>
              <a:headEnd/>
              <a:tailEnd/>
            </a:ln>
          </p:spPr>
          <p:txBody>
            <a:bodyPr wrap="none" anchor="ctr"/>
            <a:lstStyle/>
            <a:p>
              <a:endParaRPr lang="en-GB"/>
            </a:p>
          </p:txBody>
        </p:sp>
        <p:sp>
          <p:nvSpPr>
            <p:cNvPr id="36960" name="Freeform 926"/>
            <p:cNvSpPr>
              <a:spLocks/>
            </p:cNvSpPr>
            <p:nvPr/>
          </p:nvSpPr>
          <p:spPr bwMode="auto">
            <a:xfrm>
              <a:off x="6443663" y="2657055"/>
              <a:ext cx="396875" cy="601663"/>
            </a:xfrm>
            <a:custGeom>
              <a:avLst/>
              <a:gdLst>
                <a:gd name="T0" fmla="*/ 2147483647 w 282"/>
                <a:gd name="T1" fmla="*/ 2147483647 h 379"/>
                <a:gd name="T2" fmla="*/ 0 w 282"/>
                <a:gd name="T3" fmla="*/ 2147483647 h 379"/>
                <a:gd name="T4" fmla="*/ 2147483647 w 282"/>
                <a:gd name="T5" fmla="*/ 2147483647 h 379"/>
                <a:gd name="T6" fmla="*/ 2147483647 w 282"/>
                <a:gd name="T7" fmla="*/ 0 h 379"/>
                <a:gd name="T8" fmla="*/ 2147483647 w 282"/>
                <a:gd name="T9" fmla="*/ 2147483647 h 379"/>
                <a:gd name="T10" fmla="*/ 0 60000 65536"/>
                <a:gd name="T11" fmla="*/ 0 60000 65536"/>
                <a:gd name="T12" fmla="*/ 0 60000 65536"/>
                <a:gd name="T13" fmla="*/ 0 60000 65536"/>
                <a:gd name="T14" fmla="*/ 0 60000 65536"/>
                <a:gd name="T15" fmla="*/ 0 w 282"/>
                <a:gd name="T16" fmla="*/ 0 h 379"/>
                <a:gd name="T17" fmla="*/ 282 w 282"/>
                <a:gd name="T18" fmla="*/ 379 h 379"/>
              </a:gdLst>
              <a:ahLst/>
              <a:cxnLst>
                <a:cxn ang="T10">
                  <a:pos x="T0" y="T1"/>
                </a:cxn>
                <a:cxn ang="T11">
                  <a:pos x="T2" y="T3"/>
                </a:cxn>
                <a:cxn ang="T12">
                  <a:pos x="T4" y="T5"/>
                </a:cxn>
                <a:cxn ang="T13">
                  <a:pos x="T6" y="T7"/>
                </a:cxn>
                <a:cxn ang="T14">
                  <a:pos x="T8" y="T9"/>
                </a:cxn>
              </a:cxnLst>
              <a:rect l="T15" t="T16" r="T17" b="T18"/>
              <a:pathLst>
                <a:path w="282" h="379">
                  <a:moveTo>
                    <a:pt x="45" y="3"/>
                  </a:moveTo>
                  <a:lnTo>
                    <a:pt x="0" y="360"/>
                  </a:lnTo>
                  <a:lnTo>
                    <a:pt x="281" y="378"/>
                  </a:lnTo>
                  <a:lnTo>
                    <a:pt x="236" y="0"/>
                  </a:lnTo>
                  <a:lnTo>
                    <a:pt x="45" y="3"/>
                  </a:lnTo>
                </a:path>
              </a:pathLst>
            </a:custGeom>
            <a:solidFill>
              <a:srgbClr val="B3E2EE"/>
            </a:solidFill>
            <a:ln w="12700" cap="rnd">
              <a:noFill/>
              <a:round/>
              <a:headEnd/>
              <a:tailEnd/>
            </a:ln>
          </p:spPr>
          <p:txBody>
            <a:bodyPr/>
            <a:lstStyle/>
            <a:p>
              <a:endParaRPr lang="en-US"/>
            </a:p>
          </p:txBody>
        </p:sp>
        <p:sp>
          <p:nvSpPr>
            <p:cNvPr id="36961" name="Freeform 927"/>
            <p:cNvSpPr>
              <a:spLocks/>
            </p:cNvSpPr>
            <p:nvPr/>
          </p:nvSpPr>
          <p:spPr bwMode="auto">
            <a:xfrm>
              <a:off x="6443663" y="2657055"/>
              <a:ext cx="400050" cy="604838"/>
            </a:xfrm>
            <a:custGeom>
              <a:avLst/>
              <a:gdLst>
                <a:gd name="T0" fmla="*/ 2147483647 w 283"/>
                <a:gd name="T1" fmla="*/ 2147483647 h 381"/>
                <a:gd name="T2" fmla="*/ 0 w 283"/>
                <a:gd name="T3" fmla="*/ 2147483647 h 381"/>
                <a:gd name="T4" fmla="*/ 2147483647 w 283"/>
                <a:gd name="T5" fmla="*/ 2147483647 h 381"/>
                <a:gd name="T6" fmla="*/ 2147483647 w 283"/>
                <a:gd name="T7" fmla="*/ 0 h 381"/>
                <a:gd name="T8" fmla="*/ 2147483647 w 283"/>
                <a:gd name="T9" fmla="*/ 2147483647 h 381"/>
                <a:gd name="T10" fmla="*/ 0 60000 65536"/>
                <a:gd name="T11" fmla="*/ 0 60000 65536"/>
                <a:gd name="T12" fmla="*/ 0 60000 65536"/>
                <a:gd name="T13" fmla="*/ 0 60000 65536"/>
                <a:gd name="T14" fmla="*/ 0 60000 65536"/>
                <a:gd name="T15" fmla="*/ 0 w 283"/>
                <a:gd name="T16" fmla="*/ 0 h 381"/>
                <a:gd name="T17" fmla="*/ 283 w 283"/>
                <a:gd name="T18" fmla="*/ 381 h 381"/>
              </a:gdLst>
              <a:ahLst/>
              <a:cxnLst>
                <a:cxn ang="T10">
                  <a:pos x="T0" y="T1"/>
                </a:cxn>
                <a:cxn ang="T11">
                  <a:pos x="T2" y="T3"/>
                </a:cxn>
                <a:cxn ang="T12">
                  <a:pos x="T4" y="T5"/>
                </a:cxn>
                <a:cxn ang="T13">
                  <a:pos x="T6" y="T7"/>
                </a:cxn>
                <a:cxn ang="T14">
                  <a:pos x="T8" y="T9"/>
                </a:cxn>
              </a:cxnLst>
              <a:rect l="T15" t="T16" r="T17" b="T18"/>
              <a:pathLst>
                <a:path w="283" h="381">
                  <a:moveTo>
                    <a:pt x="45" y="3"/>
                  </a:moveTo>
                  <a:lnTo>
                    <a:pt x="0" y="362"/>
                  </a:lnTo>
                  <a:lnTo>
                    <a:pt x="282" y="380"/>
                  </a:lnTo>
                  <a:lnTo>
                    <a:pt x="237" y="0"/>
                  </a:lnTo>
                  <a:lnTo>
                    <a:pt x="45" y="3"/>
                  </a:lnTo>
                </a:path>
              </a:pathLst>
            </a:custGeom>
            <a:noFill/>
            <a:ln w="12700" cap="rnd">
              <a:solidFill>
                <a:srgbClr val="000000"/>
              </a:solidFill>
              <a:round/>
              <a:headEnd/>
              <a:tailEnd/>
            </a:ln>
          </p:spPr>
          <p:txBody>
            <a:bodyPr/>
            <a:lstStyle/>
            <a:p>
              <a:endParaRPr lang="en-US"/>
            </a:p>
          </p:txBody>
        </p:sp>
        <p:sp>
          <p:nvSpPr>
            <p:cNvPr id="36962" name="Freeform 928"/>
            <p:cNvSpPr>
              <a:spLocks/>
            </p:cNvSpPr>
            <p:nvPr/>
          </p:nvSpPr>
          <p:spPr bwMode="auto">
            <a:xfrm>
              <a:off x="6508750" y="2644355"/>
              <a:ext cx="284163" cy="25400"/>
            </a:xfrm>
            <a:custGeom>
              <a:avLst/>
              <a:gdLst>
                <a:gd name="T0" fmla="*/ 2147483647 w 200"/>
                <a:gd name="T1" fmla="*/ 2147483647 h 16"/>
                <a:gd name="T2" fmla="*/ 2147483647 w 200"/>
                <a:gd name="T3" fmla="*/ 2147483647 h 16"/>
                <a:gd name="T4" fmla="*/ 2147483647 w 200"/>
                <a:gd name="T5" fmla="*/ 2147483647 h 16"/>
                <a:gd name="T6" fmla="*/ 2147483647 w 200"/>
                <a:gd name="T7" fmla="*/ 2147483647 h 16"/>
                <a:gd name="T8" fmla="*/ 2147483647 w 200"/>
                <a:gd name="T9" fmla="*/ 2147483647 h 16"/>
                <a:gd name="T10" fmla="*/ 2147483647 w 200"/>
                <a:gd name="T11" fmla="*/ 2147483647 h 16"/>
                <a:gd name="T12" fmla="*/ 2147483647 w 200"/>
                <a:gd name="T13" fmla="*/ 2147483647 h 16"/>
                <a:gd name="T14" fmla="*/ 2147483647 w 200"/>
                <a:gd name="T15" fmla="*/ 2147483647 h 16"/>
                <a:gd name="T16" fmla="*/ 2147483647 w 200"/>
                <a:gd name="T17" fmla="*/ 2147483647 h 16"/>
                <a:gd name="T18" fmla="*/ 2147483647 w 200"/>
                <a:gd name="T19" fmla="*/ 2147483647 h 16"/>
                <a:gd name="T20" fmla="*/ 2147483647 w 200"/>
                <a:gd name="T21" fmla="*/ 2147483647 h 16"/>
                <a:gd name="T22" fmla="*/ 2147483647 w 200"/>
                <a:gd name="T23" fmla="*/ 2147483647 h 16"/>
                <a:gd name="T24" fmla="*/ 2147483647 w 200"/>
                <a:gd name="T25" fmla="*/ 2147483647 h 16"/>
                <a:gd name="T26" fmla="*/ 2147483647 w 200"/>
                <a:gd name="T27" fmla="*/ 2147483647 h 16"/>
                <a:gd name="T28" fmla="*/ 2147483647 w 200"/>
                <a:gd name="T29" fmla="*/ 2147483647 h 16"/>
                <a:gd name="T30" fmla="*/ 2147483647 w 200"/>
                <a:gd name="T31" fmla="*/ 0 h 16"/>
                <a:gd name="T32" fmla="*/ 2147483647 w 200"/>
                <a:gd name="T33" fmla="*/ 0 h 16"/>
                <a:gd name="T34" fmla="*/ 2147483647 w 200"/>
                <a:gd name="T35" fmla="*/ 0 h 16"/>
                <a:gd name="T36" fmla="*/ 2147483647 w 200"/>
                <a:gd name="T37" fmla="*/ 2147483647 h 16"/>
                <a:gd name="T38" fmla="*/ 2147483647 w 200"/>
                <a:gd name="T39" fmla="*/ 2147483647 h 16"/>
                <a:gd name="T40" fmla="*/ 2147483647 w 200"/>
                <a:gd name="T41" fmla="*/ 2147483647 h 16"/>
                <a:gd name="T42" fmla="*/ 2147483647 w 200"/>
                <a:gd name="T43" fmla="*/ 2147483647 h 16"/>
                <a:gd name="T44" fmla="*/ 2147483647 w 200"/>
                <a:gd name="T45" fmla="*/ 2147483647 h 16"/>
                <a:gd name="T46" fmla="*/ 2147483647 w 200"/>
                <a:gd name="T47" fmla="*/ 2147483647 h 16"/>
                <a:gd name="T48" fmla="*/ 0 w 200"/>
                <a:gd name="T49" fmla="*/ 2147483647 h 16"/>
                <a:gd name="T50" fmla="*/ 2147483647 w 200"/>
                <a:gd name="T51" fmla="*/ 2147483647 h 16"/>
                <a:gd name="T52" fmla="*/ 2147483647 w 200"/>
                <a:gd name="T53" fmla="*/ 2147483647 h 16"/>
                <a:gd name="T54" fmla="*/ 2147483647 w 200"/>
                <a:gd name="T55" fmla="*/ 2147483647 h 16"/>
                <a:gd name="T56" fmla="*/ 2147483647 w 200"/>
                <a:gd name="T57" fmla="*/ 2147483647 h 16"/>
                <a:gd name="T58" fmla="*/ 2147483647 w 200"/>
                <a:gd name="T59" fmla="*/ 2147483647 h 16"/>
                <a:gd name="T60" fmla="*/ 2147483647 w 200"/>
                <a:gd name="T61" fmla="*/ 2147483647 h 16"/>
                <a:gd name="T62" fmla="*/ 2147483647 w 200"/>
                <a:gd name="T63" fmla="*/ 2147483647 h 16"/>
                <a:gd name="T64" fmla="*/ 2147483647 w 200"/>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
                <a:gd name="T100" fmla="*/ 0 h 16"/>
                <a:gd name="T101" fmla="*/ 200 w 200"/>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 h="16">
                  <a:moveTo>
                    <a:pt x="99" y="15"/>
                  </a:moveTo>
                  <a:lnTo>
                    <a:pt x="119" y="15"/>
                  </a:lnTo>
                  <a:lnTo>
                    <a:pt x="138" y="15"/>
                  </a:lnTo>
                  <a:lnTo>
                    <a:pt x="155" y="14"/>
                  </a:lnTo>
                  <a:lnTo>
                    <a:pt x="170" y="13"/>
                  </a:lnTo>
                  <a:lnTo>
                    <a:pt x="182" y="12"/>
                  </a:lnTo>
                  <a:lnTo>
                    <a:pt x="191" y="11"/>
                  </a:lnTo>
                  <a:lnTo>
                    <a:pt x="197" y="9"/>
                  </a:lnTo>
                  <a:lnTo>
                    <a:pt x="199" y="8"/>
                  </a:lnTo>
                  <a:lnTo>
                    <a:pt x="197" y="6"/>
                  </a:lnTo>
                  <a:lnTo>
                    <a:pt x="191" y="5"/>
                  </a:lnTo>
                  <a:lnTo>
                    <a:pt x="182" y="3"/>
                  </a:lnTo>
                  <a:lnTo>
                    <a:pt x="170" y="2"/>
                  </a:lnTo>
                  <a:lnTo>
                    <a:pt x="155" y="1"/>
                  </a:lnTo>
                  <a:lnTo>
                    <a:pt x="138" y="1"/>
                  </a:lnTo>
                  <a:lnTo>
                    <a:pt x="119" y="0"/>
                  </a:lnTo>
                  <a:lnTo>
                    <a:pt x="99" y="0"/>
                  </a:lnTo>
                  <a:lnTo>
                    <a:pt x="80" y="0"/>
                  </a:lnTo>
                  <a:lnTo>
                    <a:pt x="61" y="1"/>
                  </a:lnTo>
                  <a:lnTo>
                    <a:pt x="44" y="1"/>
                  </a:lnTo>
                  <a:lnTo>
                    <a:pt x="29" y="2"/>
                  </a:lnTo>
                  <a:lnTo>
                    <a:pt x="17" y="3"/>
                  </a:lnTo>
                  <a:lnTo>
                    <a:pt x="8" y="5"/>
                  </a:lnTo>
                  <a:lnTo>
                    <a:pt x="2" y="6"/>
                  </a:lnTo>
                  <a:lnTo>
                    <a:pt x="0" y="8"/>
                  </a:lnTo>
                  <a:lnTo>
                    <a:pt x="2" y="9"/>
                  </a:lnTo>
                  <a:lnTo>
                    <a:pt x="8" y="11"/>
                  </a:lnTo>
                  <a:lnTo>
                    <a:pt x="17" y="12"/>
                  </a:lnTo>
                  <a:lnTo>
                    <a:pt x="29" y="13"/>
                  </a:lnTo>
                  <a:lnTo>
                    <a:pt x="44" y="14"/>
                  </a:lnTo>
                  <a:lnTo>
                    <a:pt x="61" y="15"/>
                  </a:lnTo>
                  <a:lnTo>
                    <a:pt x="80" y="15"/>
                  </a:lnTo>
                  <a:lnTo>
                    <a:pt x="99" y="15"/>
                  </a:lnTo>
                </a:path>
              </a:pathLst>
            </a:custGeom>
            <a:solidFill>
              <a:srgbClr val="4EBCD7"/>
            </a:solidFill>
            <a:ln w="12700" cap="rnd">
              <a:noFill/>
              <a:round/>
              <a:headEnd/>
              <a:tailEnd/>
            </a:ln>
          </p:spPr>
          <p:txBody>
            <a:bodyPr/>
            <a:lstStyle/>
            <a:p>
              <a:endParaRPr lang="en-US"/>
            </a:p>
          </p:txBody>
        </p:sp>
        <p:sp>
          <p:nvSpPr>
            <p:cNvPr id="36963" name="Freeform 929"/>
            <p:cNvSpPr>
              <a:spLocks/>
            </p:cNvSpPr>
            <p:nvPr/>
          </p:nvSpPr>
          <p:spPr bwMode="auto">
            <a:xfrm>
              <a:off x="6508750" y="2644355"/>
              <a:ext cx="284163" cy="28575"/>
            </a:xfrm>
            <a:custGeom>
              <a:avLst/>
              <a:gdLst>
                <a:gd name="T0" fmla="*/ 2147483647 w 201"/>
                <a:gd name="T1" fmla="*/ 2147483647 h 18"/>
                <a:gd name="T2" fmla="*/ 2147483647 w 201"/>
                <a:gd name="T3" fmla="*/ 2147483647 h 18"/>
                <a:gd name="T4" fmla="*/ 2147483647 w 201"/>
                <a:gd name="T5" fmla="*/ 2147483647 h 18"/>
                <a:gd name="T6" fmla="*/ 2147483647 w 201"/>
                <a:gd name="T7" fmla="*/ 2147483647 h 18"/>
                <a:gd name="T8" fmla="*/ 2147483647 w 201"/>
                <a:gd name="T9" fmla="*/ 2147483647 h 18"/>
                <a:gd name="T10" fmla="*/ 2147483647 w 201"/>
                <a:gd name="T11" fmla="*/ 2147483647 h 18"/>
                <a:gd name="T12" fmla="*/ 2147483647 w 201"/>
                <a:gd name="T13" fmla="*/ 2147483647 h 18"/>
                <a:gd name="T14" fmla="*/ 2147483647 w 201"/>
                <a:gd name="T15" fmla="*/ 2147483647 h 18"/>
                <a:gd name="T16" fmla="*/ 2147483647 w 201"/>
                <a:gd name="T17" fmla="*/ 2147483647 h 18"/>
                <a:gd name="T18" fmla="*/ 2147483647 w 201"/>
                <a:gd name="T19" fmla="*/ 2147483647 h 18"/>
                <a:gd name="T20" fmla="*/ 2147483647 w 201"/>
                <a:gd name="T21" fmla="*/ 2147483647 h 18"/>
                <a:gd name="T22" fmla="*/ 2147483647 w 201"/>
                <a:gd name="T23" fmla="*/ 2147483647 h 18"/>
                <a:gd name="T24" fmla="*/ 2147483647 w 201"/>
                <a:gd name="T25" fmla="*/ 2147483647 h 18"/>
                <a:gd name="T26" fmla="*/ 2147483647 w 201"/>
                <a:gd name="T27" fmla="*/ 2147483647 h 18"/>
                <a:gd name="T28" fmla="*/ 2147483647 w 201"/>
                <a:gd name="T29" fmla="*/ 2147483647 h 18"/>
                <a:gd name="T30" fmla="*/ 2147483647 w 201"/>
                <a:gd name="T31" fmla="*/ 0 h 18"/>
                <a:gd name="T32" fmla="*/ 2147483647 w 201"/>
                <a:gd name="T33" fmla="*/ 0 h 18"/>
                <a:gd name="T34" fmla="*/ 2147483647 w 201"/>
                <a:gd name="T35" fmla="*/ 0 h 18"/>
                <a:gd name="T36" fmla="*/ 2147483647 w 201"/>
                <a:gd name="T37" fmla="*/ 2147483647 h 18"/>
                <a:gd name="T38" fmla="*/ 2147483647 w 201"/>
                <a:gd name="T39" fmla="*/ 2147483647 h 18"/>
                <a:gd name="T40" fmla="*/ 2147483647 w 201"/>
                <a:gd name="T41" fmla="*/ 2147483647 h 18"/>
                <a:gd name="T42" fmla="*/ 2147483647 w 201"/>
                <a:gd name="T43" fmla="*/ 2147483647 h 18"/>
                <a:gd name="T44" fmla="*/ 2147483647 w 201"/>
                <a:gd name="T45" fmla="*/ 2147483647 h 18"/>
                <a:gd name="T46" fmla="*/ 2147483647 w 201"/>
                <a:gd name="T47" fmla="*/ 2147483647 h 18"/>
                <a:gd name="T48" fmla="*/ 0 w 201"/>
                <a:gd name="T49" fmla="*/ 2147483647 h 18"/>
                <a:gd name="T50" fmla="*/ 2147483647 w 201"/>
                <a:gd name="T51" fmla="*/ 2147483647 h 18"/>
                <a:gd name="T52" fmla="*/ 2147483647 w 201"/>
                <a:gd name="T53" fmla="*/ 2147483647 h 18"/>
                <a:gd name="T54" fmla="*/ 2147483647 w 201"/>
                <a:gd name="T55" fmla="*/ 2147483647 h 18"/>
                <a:gd name="T56" fmla="*/ 2147483647 w 201"/>
                <a:gd name="T57" fmla="*/ 2147483647 h 18"/>
                <a:gd name="T58" fmla="*/ 2147483647 w 201"/>
                <a:gd name="T59" fmla="*/ 2147483647 h 18"/>
                <a:gd name="T60" fmla="*/ 2147483647 w 201"/>
                <a:gd name="T61" fmla="*/ 2147483647 h 18"/>
                <a:gd name="T62" fmla="*/ 2147483647 w 201"/>
                <a:gd name="T63" fmla="*/ 2147483647 h 18"/>
                <a:gd name="T64" fmla="*/ 2147483647 w 201"/>
                <a:gd name="T65" fmla="*/ 2147483647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18"/>
                <a:gd name="T101" fmla="*/ 201 w 201"/>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18">
                  <a:moveTo>
                    <a:pt x="100" y="17"/>
                  </a:moveTo>
                  <a:lnTo>
                    <a:pt x="120" y="17"/>
                  </a:lnTo>
                  <a:lnTo>
                    <a:pt x="139" y="16"/>
                  </a:lnTo>
                  <a:lnTo>
                    <a:pt x="156" y="16"/>
                  </a:lnTo>
                  <a:lnTo>
                    <a:pt x="171" y="15"/>
                  </a:lnTo>
                  <a:lnTo>
                    <a:pt x="183" y="13"/>
                  </a:lnTo>
                  <a:lnTo>
                    <a:pt x="192" y="12"/>
                  </a:lnTo>
                  <a:lnTo>
                    <a:pt x="198" y="10"/>
                  </a:lnTo>
                  <a:lnTo>
                    <a:pt x="200" y="9"/>
                  </a:lnTo>
                  <a:lnTo>
                    <a:pt x="198" y="7"/>
                  </a:lnTo>
                  <a:lnTo>
                    <a:pt x="192" y="5"/>
                  </a:lnTo>
                  <a:lnTo>
                    <a:pt x="183" y="4"/>
                  </a:lnTo>
                  <a:lnTo>
                    <a:pt x="171" y="3"/>
                  </a:lnTo>
                  <a:lnTo>
                    <a:pt x="156" y="1"/>
                  </a:lnTo>
                  <a:lnTo>
                    <a:pt x="139" y="1"/>
                  </a:lnTo>
                  <a:lnTo>
                    <a:pt x="120" y="0"/>
                  </a:lnTo>
                  <a:lnTo>
                    <a:pt x="100" y="0"/>
                  </a:lnTo>
                  <a:lnTo>
                    <a:pt x="80" y="0"/>
                  </a:lnTo>
                  <a:lnTo>
                    <a:pt x="61" y="1"/>
                  </a:lnTo>
                  <a:lnTo>
                    <a:pt x="44" y="1"/>
                  </a:lnTo>
                  <a:lnTo>
                    <a:pt x="29" y="3"/>
                  </a:lnTo>
                  <a:lnTo>
                    <a:pt x="17" y="4"/>
                  </a:lnTo>
                  <a:lnTo>
                    <a:pt x="8" y="5"/>
                  </a:lnTo>
                  <a:lnTo>
                    <a:pt x="2" y="7"/>
                  </a:lnTo>
                  <a:lnTo>
                    <a:pt x="0" y="9"/>
                  </a:lnTo>
                  <a:lnTo>
                    <a:pt x="2" y="10"/>
                  </a:lnTo>
                  <a:lnTo>
                    <a:pt x="8" y="12"/>
                  </a:lnTo>
                  <a:lnTo>
                    <a:pt x="17" y="13"/>
                  </a:lnTo>
                  <a:lnTo>
                    <a:pt x="29" y="15"/>
                  </a:lnTo>
                  <a:lnTo>
                    <a:pt x="44" y="16"/>
                  </a:lnTo>
                  <a:lnTo>
                    <a:pt x="61" y="16"/>
                  </a:lnTo>
                  <a:lnTo>
                    <a:pt x="80" y="17"/>
                  </a:lnTo>
                  <a:lnTo>
                    <a:pt x="100" y="17"/>
                  </a:lnTo>
                </a:path>
              </a:pathLst>
            </a:custGeom>
            <a:noFill/>
            <a:ln w="12700" cap="rnd">
              <a:solidFill>
                <a:srgbClr val="000000"/>
              </a:solidFill>
              <a:round/>
              <a:headEnd/>
              <a:tailEnd/>
            </a:ln>
          </p:spPr>
          <p:txBody>
            <a:bodyPr/>
            <a:lstStyle/>
            <a:p>
              <a:endParaRPr lang="en-US"/>
            </a:p>
          </p:txBody>
        </p:sp>
        <p:sp>
          <p:nvSpPr>
            <p:cNvPr id="36964" name="Freeform 930"/>
            <p:cNvSpPr>
              <a:spLocks/>
            </p:cNvSpPr>
            <p:nvPr/>
          </p:nvSpPr>
          <p:spPr bwMode="auto">
            <a:xfrm>
              <a:off x="6405563" y="3171405"/>
              <a:ext cx="495300" cy="133350"/>
            </a:xfrm>
            <a:custGeom>
              <a:avLst/>
              <a:gdLst>
                <a:gd name="T0" fmla="*/ 0 w 349"/>
                <a:gd name="T1" fmla="*/ 2147483647 h 84"/>
                <a:gd name="T2" fmla="*/ 2147483647 w 349"/>
                <a:gd name="T3" fmla="*/ 2147483647 h 84"/>
                <a:gd name="T4" fmla="*/ 2147483647 w 349"/>
                <a:gd name="T5" fmla="*/ 2147483647 h 84"/>
                <a:gd name="T6" fmla="*/ 2147483647 w 349"/>
                <a:gd name="T7" fmla="*/ 2147483647 h 84"/>
                <a:gd name="T8" fmla="*/ 2147483647 w 349"/>
                <a:gd name="T9" fmla="*/ 2147483647 h 84"/>
                <a:gd name="T10" fmla="*/ 2147483647 w 349"/>
                <a:gd name="T11" fmla="*/ 2147483647 h 84"/>
                <a:gd name="T12" fmla="*/ 2147483647 w 349"/>
                <a:gd name="T13" fmla="*/ 2147483647 h 84"/>
                <a:gd name="T14" fmla="*/ 2147483647 w 349"/>
                <a:gd name="T15" fmla="*/ 2147483647 h 84"/>
                <a:gd name="T16" fmla="*/ 2147483647 w 349"/>
                <a:gd name="T17" fmla="*/ 2147483647 h 84"/>
                <a:gd name="T18" fmla="*/ 2147483647 w 349"/>
                <a:gd name="T19" fmla="*/ 2147483647 h 84"/>
                <a:gd name="T20" fmla="*/ 2147483647 w 349"/>
                <a:gd name="T21" fmla="*/ 2147483647 h 84"/>
                <a:gd name="T22" fmla="*/ 2147483647 w 349"/>
                <a:gd name="T23" fmla="*/ 2147483647 h 84"/>
                <a:gd name="T24" fmla="*/ 2147483647 w 349"/>
                <a:gd name="T25" fmla="*/ 2147483647 h 84"/>
                <a:gd name="T26" fmla="*/ 2147483647 w 349"/>
                <a:gd name="T27" fmla="*/ 2147483647 h 84"/>
                <a:gd name="T28" fmla="*/ 2147483647 w 349"/>
                <a:gd name="T29" fmla="*/ 2147483647 h 84"/>
                <a:gd name="T30" fmla="*/ 2147483647 w 349"/>
                <a:gd name="T31" fmla="*/ 2147483647 h 84"/>
                <a:gd name="T32" fmla="*/ 2147483647 w 349"/>
                <a:gd name="T33" fmla="*/ 2147483647 h 84"/>
                <a:gd name="T34" fmla="*/ 2147483647 w 349"/>
                <a:gd name="T35" fmla="*/ 2147483647 h 84"/>
                <a:gd name="T36" fmla="*/ 2147483647 w 349"/>
                <a:gd name="T37" fmla="*/ 2147483647 h 84"/>
                <a:gd name="T38" fmla="*/ 2147483647 w 349"/>
                <a:gd name="T39" fmla="*/ 2147483647 h 84"/>
                <a:gd name="T40" fmla="*/ 2147483647 w 349"/>
                <a:gd name="T41" fmla="*/ 2147483647 h 84"/>
                <a:gd name="T42" fmla="*/ 2147483647 w 349"/>
                <a:gd name="T43" fmla="*/ 2147483647 h 84"/>
                <a:gd name="T44" fmla="*/ 2147483647 w 349"/>
                <a:gd name="T45" fmla="*/ 2147483647 h 84"/>
                <a:gd name="T46" fmla="*/ 2147483647 w 349"/>
                <a:gd name="T47" fmla="*/ 2147483647 h 84"/>
                <a:gd name="T48" fmla="*/ 2147483647 w 349"/>
                <a:gd name="T49" fmla="*/ 2147483647 h 84"/>
                <a:gd name="T50" fmla="*/ 2147483647 w 349"/>
                <a:gd name="T51" fmla="*/ 0 h 84"/>
                <a:gd name="T52" fmla="*/ 2147483647 w 349"/>
                <a:gd name="T53" fmla="*/ 2147483647 h 84"/>
                <a:gd name="T54" fmla="*/ 2147483647 w 349"/>
                <a:gd name="T55" fmla="*/ 2147483647 h 84"/>
                <a:gd name="T56" fmla="*/ 2147483647 w 349"/>
                <a:gd name="T57" fmla="*/ 2147483647 h 84"/>
                <a:gd name="T58" fmla="*/ 2147483647 w 349"/>
                <a:gd name="T59" fmla="*/ 2147483647 h 84"/>
                <a:gd name="T60" fmla="*/ 2147483647 w 349"/>
                <a:gd name="T61" fmla="*/ 2147483647 h 84"/>
                <a:gd name="T62" fmla="*/ 2147483647 w 349"/>
                <a:gd name="T63" fmla="*/ 2147483647 h 84"/>
                <a:gd name="T64" fmla="*/ 2147483647 w 349"/>
                <a:gd name="T65" fmla="*/ 2147483647 h 84"/>
                <a:gd name="T66" fmla="*/ 2147483647 w 349"/>
                <a:gd name="T67" fmla="*/ 2147483647 h 84"/>
                <a:gd name="T68" fmla="*/ 0 w 349"/>
                <a:gd name="T69" fmla="*/ 2147483647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9"/>
                <a:gd name="T106" fmla="*/ 0 h 84"/>
                <a:gd name="T107" fmla="*/ 349 w 349"/>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9" h="84">
                  <a:moveTo>
                    <a:pt x="0" y="76"/>
                  </a:moveTo>
                  <a:lnTo>
                    <a:pt x="4" y="75"/>
                  </a:lnTo>
                  <a:lnTo>
                    <a:pt x="14" y="73"/>
                  </a:lnTo>
                  <a:lnTo>
                    <a:pt x="30" y="70"/>
                  </a:lnTo>
                  <a:lnTo>
                    <a:pt x="51" y="67"/>
                  </a:lnTo>
                  <a:lnTo>
                    <a:pt x="76" y="64"/>
                  </a:lnTo>
                  <a:lnTo>
                    <a:pt x="104" y="61"/>
                  </a:lnTo>
                  <a:lnTo>
                    <a:pt x="135" y="60"/>
                  </a:lnTo>
                  <a:lnTo>
                    <a:pt x="167" y="60"/>
                  </a:lnTo>
                  <a:lnTo>
                    <a:pt x="188" y="61"/>
                  </a:lnTo>
                  <a:lnTo>
                    <a:pt x="216" y="64"/>
                  </a:lnTo>
                  <a:lnTo>
                    <a:pt x="245" y="68"/>
                  </a:lnTo>
                  <a:lnTo>
                    <a:pt x="275" y="72"/>
                  </a:lnTo>
                  <a:lnTo>
                    <a:pt x="303" y="76"/>
                  </a:lnTo>
                  <a:lnTo>
                    <a:pt x="326" y="80"/>
                  </a:lnTo>
                  <a:lnTo>
                    <a:pt x="342" y="82"/>
                  </a:lnTo>
                  <a:lnTo>
                    <a:pt x="348" y="83"/>
                  </a:lnTo>
                  <a:lnTo>
                    <a:pt x="335" y="29"/>
                  </a:lnTo>
                  <a:lnTo>
                    <a:pt x="332" y="28"/>
                  </a:lnTo>
                  <a:lnTo>
                    <a:pt x="325" y="25"/>
                  </a:lnTo>
                  <a:lnTo>
                    <a:pt x="311" y="20"/>
                  </a:lnTo>
                  <a:lnTo>
                    <a:pt x="293" y="16"/>
                  </a:lnTo>
                  <a:lnTo>
                    <a:pt x="269" y="10"/>
                  </a:lnTo>
                  <a:lnTo>
                    <a:pt x="240" y="6"/>
                  </a:lnTo>
                  <a:lnTo>
                    <a:pt x="206" y="2"/>
                  </a:lnTo>
                  <a:lnTo>
                    <a:pt x="166" y="0"/>
                  </a:lnTo>
                  <a:lnTo>
                    <a:pt x="138" y="1"/>
                  </a:lnTo>
                  <a:lnTo>
                    <a:pt x="110" y="4"/>
                  </a:lnTo>
                  <a:lnTo>
                    <a:pt x="84" y="10"/>
                  </a:lnTo>
                  <a:lnTo>
                    <a:pt x="60" y="16"/>
                  </a:lnTo>
                  <a:lnTo>
                    <a:pt x="40" y="23"/>
                  </a:lnTo>
                  <a:lnTo>
                    <a:pt x="24" y="28"/>
                  </a:lnTo>
                  <a:lnTo>
                    <a:pt x="14" y="32"/>
                  </a:lnTo>
                  <a:lnTo>
                    <a:pt x="10" y="34"/>
                  </a:lnTo>
                  <a:lnTo>
                    <a:pt x="0" y="76"/>
                  </a:lnTo>
                </a:path>
              </a:pathLst>
            </a:custGeom>
            <a:solidFill>
              <a:srgbClr val="E6F5B0"/>
            </a:solidFill>
            <a:ln w="12700" cap="rnd">
              <a:noFill/>
              <a:round/>
              <a:headEnd/>
              <a:tailEnd/>
            </a:ln>
          </p:spPr>
          <p:txBody>
            <a:bodyPr/>
            <a:lstStyle/>
            <a:p>
              <a:endParaRPr lang="en-US"/>
            </a:p>
          </p:txBody>
        </p:sp>
        <p:sp>
          <p:nvSpPr>
            <p:cNvPr id="36965" name="Freeform 931"/>
            <p:cNvSpPr>
              <a:spLocks/>
            </p:cNvSpPr>
            <p:nvPr/>
          </p:nvSpPr>
          <p:spPr bwMode="auto">
            <a:xfrm>
              <a:off x="6405563" y="3171405"/>
              <a:ext cx="496887" cy="134938"/>
            </a:xfrm>
            <a:custGeom>
              <a:avLst/>
              <a:gdLst>
                <a:gd name="T0" fmla="*/ 0 w 352"/>
                <a:gd name="T1" fmla="*/ 2147483647 h 85"/>
                <a:gd name="T2" fmla="*/ 2147483647 w 352"/>
                <a:gd name="T3" fmla="*/ 2147483647 h 85"/>
                <a:gd name="T4" fmla="*/ 2147483647 w 352"/>
                <a:gd name="T5" fmla="*/ 2147483647 h 85"/>
                <a:gd name="T6" fmla="*/ 2147483647 w 352"/>
                <a:gd name="T7" fmla="*/ 2147483647 h 85"/>
                <a:gd name="T8" fmla="*/ 2147483647 w 352"/>
                <a:gd name="T9" fmla="*/ 2147483647 h 85"/>
                <a:gd name="T10" fmla="*/ 2147483647 w 352"/>
                <a:gd name="T11" fmla="*/ 2147483647 h 85"/>
                <a:gd name="T12" fmla="*/ 2147483647 w 352"/>
                <a:gd name="T13" fmla="*/ 2147483647 h 85"/>
                <a:gd name="T14" fmla="*/ 2147483647 w 352"/>
                <a:gd name="T15" fmla="*/ 2147483647 h 85"/>
                <a:gd name="T16" fmla="*/ 2147483647 w 352"/>
                <a:gd name="T17" fmla="*/ 2147483647 h 85"/>
                <a:gd name="T18" fmla="*/ 2147483647 w 352"/>
                <a:gd name="T19" fmla="*/ 2147483647 h 85"/>
                <a:gd name="T20" fmla="*/ 2147483647 w 352"/>
                <a:gd name="T21" fmla="*/ 2147483647 h 85"/>
                <a:gd name="T22" fmla="*/ 2147483647 w 352"/>
                <a:gd name="T23" fmla="*/ 2147483647 h 85"/>
                <a:gd name="T24" fmla="*/ 2147483647 w 352"/>
                <a:gd name="T25" fmla="*/ 2147483647 h 85"/>
                <a:gd name="T26" fmla="*/ 2147483647 w 352"/>
                <a:gd name="T27" fmla="*/ 2147483647 h 85"/>
                <a:gd name="T28" fmla="*/ 2147483647 w 352"/>
                <a:gd name="T29" fmla="*/ 2147483647 h 85"/>
                <a:gd name="T30" fmla="*/ 2147483647 w 352"/>
                <a:gd name="T31" fmla="*/ 2147483647 h 85"/>
                <a:gd name="T32" fmla="*/ 2147483647 w 352"/>
                <a:gd name="T33" fmla="*/ 2147483647 h 85"/>
                <a:gd name="T34" fmla="*/ 2147483647 w 352"/>
                <a:gd name="T35" fmla="*/ 2147483647 h 85"/>
                <a:gd name="T36" fmla="*/ 2147483647 w 352"/>
                <a:gd name="T37" fmla="*/ 2147483647 h 85"/>
                <a:gd name="T38" fmla="*/ 2147483647 w 352"/>
                <a:gd name="T39" fmla="*/ 2147483647 h 85"/>
                <a:gd name="T40" fmla="*/ 2147483647 w 352"/>
                <a:gd name="T41" fmla="*/ 2147483647 h 85"/>
                <a:gd name="T42" fmla="*/ 2147483647 w 352"/>
                <a:gd name="T43" fmla="*/ 2147483647 h 85"/>
                <a:gd name="T44" fmla="*/ 2147483647 w 352"/>
                <a:gd name="T45" fmla="*/ 2147483647 h 85"/>
                <a:gd name="T46" fmla="*/ 2147483647 w 352"/>
                <a:gd name="T47" fmla="*/ 2147483647 h 85"/>
                <a:gd name="T48" fmla="*/ 2147483647 w 352"/>
                <a:gd name="T49" fmla="*/ 2147483647 h 85"/>
                <a:gd name="T50" fmla="*/ 2147483647 w 352"/>
                <a:gd name="T51" fmla="*/ 0 h 85"/>
                <a:gd name="T52" fmla="*/ 2147483647 w 352"/>
                <a:gd name="T53" fmla="*/ 2147483647 h 85"/>
                <a:gd name="T54" fmla="*/ 2147483647 w 352"/>
                <a:gd name="T55" fmla="*/ 2147483647 h 85"/>
                <a:gd name="T56" fmla="*/ 2147483647 w 352"/>
                <a:gd name="T57" fmla="*/ 2147483647 h 85"/>
                <a:gd name="T58" fmla="*/ 2147483647 w 352"/>
                <a:gd name="T59" fmla="*/ 2147483647 h 85"/>
                <a:gd name="T60" fmla="*/ 2147483647 w 352"/>
                <a:gd name="T61" fmla="*/ 2147483647 h 85"/>
                <a:gd name="T62" fmla="*/ 2147483647 w 352"/>
                <a:gd name="T63" fmla="*/ 2147483647 h 85"/>
                <a:gd name="T64" fmla="*/ 2147483647 w 352"/>
                <a:gd name="T65" fmla="*/ 2147483647 h 85"/>
                <a:gd name="T66" fmla="*/ 2147483647 w 352"/>
                <a:gd name="T67" fmla="*/ 2147483647 h 85"/>
                <a:gd name="T68" fmla="*/ 0 w 352"/>
                <a:gd name="T69" fmla="*/ 2147483647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2"/>
                <a:gd name="T106" fmla="*/ 0 h 85"/>
                <a:gd name="T107" fmla="*/ 352 w 352"/>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2" h="85">
                  <a:moveTo>
                    <a:pt x="0" y="77"/>
                  </a:moveTo>
                  <a:lnTo>
                    <a:pt x="4" y="76"/>
                  </a:lnTo>
                  <a:lnTo>
                    <a:pt x="14" y="74"/>
                  </a:lnTo>
                  <a:lnTo>
                    <a:pt x="30" y="71"/>
                  </a:lnTo>
                  <a:lnTo>
                    <a:pt x="51" y="68"/>
                  </a:lnTo>
                  <a:lnTo>
                    <a:pt x="77" y="65"/>
                  </a:lnTo>
                  <a:lnTo>
                    <a:pt x="105" y="62"/>
                  </a:lnTo>
                  <a:lnTo>
                    <a:pt x="136" y="61"/>
                  </a:lnTo>
                  <a:lnTo>
                    <a:pt x="169" y="61"/>
                  </a:lnTo>
                  <a:lnTo>
                    <a:pt x="190" y="62"/>
                  </a:lnTo>
                  <a:lnTo>
                    <a:pt x="217" y="65"/>
                  </a:lnTo>
                  <a:lnTo>
                    <a:pt x="247" y="69"/>
                  </a:lnTo>
                  <a:lnTo>
                    <a:pt x="278" y="73"/>
                  </a:lnTo>
                  <a:lnTo>
                    <a:pt x="306" y="77"/>
                  </a:lnTo>
                  <a:lnTo>
                    <a:pt x="329" y="81"/>
                  </a:lnTo>
                  <a:lnTo>
                    <a:pt x="345" y="83"/>
                  </a:lnTo>
                  <a:lnTo>
                    <a:pt x="351" y="84"/>
                  </a:lnTo>
                  <a:lnTo>
                    <a:pt x="338" y="29"/>
                  </a:lnTo>
                  <a:lnTo>
                    <a:pt x="335" y="28"/>
                  </a:lnTo>
                  <a:lnTo>
                    <a:pt x="327" y="25"/>
                  </a:lnTo>
                  <a:lnTo>
                    <a:pt x="314" y="21"/>
                  </a:lnTo>
                  <a:lnTo>
                    <a:pt x="295" y="16"/>
                  </a:lnTo>
                  <a:lnTo>
                    <a:pt x="271" y="10"/>
                  </a:lnTo>
                  <a:lnTo>
                    <a:pt x="242" y="6"/>
                  </a:lnTo>
                  <a:lnTo>
                    <a:pt x="207" y="2"/>
                  </a:lnTo>
                  <a:lnTo>
                    <a:pt x="168" y="0"/>
                  </a:lnTo>
                  <a:lnTo>
                    <a:pt x="139" y="1"/>
                  </a:lnTo>
                  <a:lnTo>
                    <a:pt x="111" y="5"/>
                  </a:lnTo>
                  <a:lnTo>
                    <a:pt x="84" y="10"/>
                  </a:lnTo>
                  <a:lnTo>
                    <a:pt x="60" y="16"/>
                  </a:lnTo>
                  <a:lnTo>
                    <a:pt x="40" y="23"/>
                  </a:lnTo>
                  <a:lnTo>
                    <a:pt x="24" y="29"/>
                  </a:lnTo>
                  <a:lnTo>
                    <a:pt x="14" y="33"/>
                  </a:lnTo>
                  <a:lnTo>
                    <a:pt x="11" y="34"/>
                  </a:lnTo>
                  <a:lnTo>
                    <a:pt x="0" y="77"/>
                  </a:lnTo>
                </a:path>
              </a:pathLst>
            </a:custGeom>
            <a:noFill/>
            <a:ln w="12700" cap="rnd">
              <a:solidFill>
                <a:srgbClr val="000000"/>
              </a:solidFill>
              <a:round/>
              <a:headEnd/>
              <a:tailEnd/>
            </a:ln>
          </p:spPr>
          <p:txBody>
            <a:bodyPr/>
            <a:lstStyle/>
            <a:p>
              <a:endParaRPr lang="en-US"/>
            </a:p>
          </p:txBody>
        </p:sp>
        <p:sp>
          <p:nvSpPr>
            <p:cNvPr id="36966" name="Freeform 932"/>
            <p:cNvSpPr>
              <a:spLocks/>
            </p:cNvSpPr>
            <p:nvPr/>
          </p:nvSpPr>
          <p:spPr bwMode="auto">
            <a:xfrm>
              <a:off x="6199188" y="2782468"/>
              <a:ext cx="180975" cy="401637"/>
            </a:xfrm>
            <a:custGeom>
              <a:avLst/>
              <a:gdLst>
                <a:gd name="T0" fmla="*/ 2147483647 w 127"/>
                <a:gd name="T1" fmla="*/ 2147483647 h 253"/>
                <a:gd name="T2" fmla="*/ 2147483647 w 127"/>
                <a:gd name="T3" fmla="*/ 2147483647 h 253"/>
                <a:gd name="T4" fmla="*/ 2147483647 w 127"/>
                <a:gd name="T5" fmla="*/ 2147483647 h 253"/>
                <a:gd name="T6" fmla="*/ 2147483647 w 127"/>
                <a:gd name="T7" fmla="*/ 2147483647 h 253"/>
                <a:gd name="T8" fmla="*/ 2147483647 w 127"/>
                <a:gd name="T9" fmla="*/ 2147483647 h 253"/>
                <a:gd name="T10" fmla="*/ 2147483647 w 127"/>
                <a:gd name="T11" fmla="*/ 2147483647 h 253"/>
                <a:gd name="T12" fmla="*/ 2147483647 w 127"/>
                <a:gd name="T13" fmla="*/ 2147483647 h 253"/>
                <a:gd name="T14" fmla="*/ 2147483647 w 127"/>
                <a:gd name="T15" fmla="*/ 2147483647 h 253"/>
                <a:gd name="T16" fmla="*/ 2147483647 w 127"/>
                <a:gd name="T17" fmla="*/ 2147483647 h 253"/>
                <a:gd name="T18" fmla="*/ 2147483647 w 127"/>
                <a:gd name="T19" fmla="*/ 2147483647 h 253"/>
                <a:gd name="T20" fmla="*/ 2147483647 w 127"/>
                <a:gd name="T21" fmla="*/ 2147483647 h 253"/>
                <a:gd name="T22" fmla="*/ 2147483647 w 127"/>
                <a:gd name="T23" fmla="*/ 2147483647 h 253"/>
                <a:gd name="T24" fmla="*/ 2147483647 w 127"/>
                <a:gd name="T25" fmla="*/ 2147483647 h 253"/>
                <a:gd name="T26" fmla="*/ 2147483647 w 127"/>
                <a:gd name="T27" fmla="*/ 2147483647 h 253"/>
                <a:gd name="T28" fmla="*/ 2147483647 w 127"/>
                <a:gd name="T29" fmla="*/ 2147483647 h 253"/>
                <a:gd name="T30" fmla="*/ 2147483647 w 127"/>
                <a:gd name="T31" fmla="*/ 2147483647 h 253"/>
                <a:gd name="T32" fmla="*/ 2147483647 w 127"/>
                <a:gd name="T33" fmla="*/ 0 h 253"/>
                <a:gd name="T34" fmla="*/ 2147483647 w 127"/>
                <a:gd name="T35" fmla="*/ 2147483647 h 253"/>
                <a:gd name="T36" fmla="*/ 2147483647 w 127"/>
                <a:gd name="T37" fmla="*/ 2147483647 h 253"/>
                <a:gd name="T38" fmla="*/ 2147483647 w 127"/>
                <a:gd name="T39" fmla="*/ 2147483647 h 253"/>
                <a:gd name="T40" fmla="*/ 2147483647 w 127"/>
                <a:gd name="T41" fmla="*/ 2147483647 h 253"/>
                <a:gd name="T42" fmla="*/ 2147483647 w 127"/>
                <a:gd name="T43" fmla="*/ 2147483647 h 253"/>
                <a:gd name="T44" fmla="*/ 2147483647 w 127"/>
                <a:gd name="T45" fmla="*/ 2147483647 h 253"/>
                <a:gd name="T46" fmla="*/ 2147483647 w 127"/>
                <a:gd name="T47" fmla="*/ 2147483647 h 253"/>
                <a:gd name="T48" fmla="*/ 0 w 127"/>
                <a:gd name="T49" fmla="*/ 2147483647 h 253"/>
                <a:gd name="T50" fmla="*/ 2147483647 w 127"/>
                <a:gd name="T51" fmla="*/ 2147483647 h 253"/>
                <a:gd name="T52" fmla="*/ 2147483647 w 127"/>
                <a:gd name="T53" fmla="*/ 2147483647 h 253"/>
                <a:gd name="T54" fmla="*/ 2147483647 w 127"/>
                <a:gd name="T55" fmla="*/ 2147483647 h 253"/>
                <a:gd name="T56" fmla="*/ 2147483647 w 127"/>
                <a:gd name="T57" fmla="*/ 2147483647 h 253"/>
                <a:gd name="T58" fmla="*/ 2147483647 w 127"/>
                <a:gd name="T59" fmla="*/ 2147483647 h 253"/>
                <a:gd name="T60" fmla="*/ 2147483647 w 127"/>
                <a:gd name="T61" fmla="*/ 2147483647 h 253"/>
                <a:gd name="T62" fmla="*/ 2147483647 w 127"/>
                <a:gd name="T63" fmla="*/ 2147483647 h 253"/>
                <a:gd name="T64" fmla="*/ 2147483647 w 127"/>
                <a:gd name="T65" fmla="*/ 2147483647 h 2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53"/>
                <a:gd name="T101" fmla="*/ 127 w 127"/>
                <a:gd name="T102" fmla="*/ 253 h 2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53">
                  <a:moveTo>
                    <a:pt x="107" y="252"/>
                  </a:moveTo>
                  <a:lnTo>
                    <a:pt x="117" y="249"/>
                  </a:lnTo>
                  <a:lnTo>
                    <a:pt x="123" y="239"/>
                  </a:lnTo>
                  <a:lnTo>
                    <a:pt x="126" y="224"/>
                  </a:lnTo>
                  <a:lnTo>
                    <a:pt x="126" y="204"/>
                  </a:lnTo>
                  <a:lnTo>
                    <a:pt x="124" y="180"/>
                  </a:lnTo>
                  <a:lnTo>
                    <a:pt x="122" y="153"/>
                  </a:lnTo>
                  <a:lnTo>
                    <a:pt x="121" y="124"/>
                  </a:lnTo>
                  <a:lnTo>
                    <a:pt x="120" y="93"/>
                  </a:lnTo>
                  <a:lnTo>
                    <a:pt x="120" y="64"/>
                  </a:lnTo>
                  <a:lnTo>
                    <a:pt x="121" y="42"/>
                  </a:lnTo>
                  <a:lnTo>
                    <a:pt x="121" y="26"/>
                  </a:lnTo>
                  <a:lnTo>
                    <a:pt x="120" y="14"/>
                  </a:lnTo>
                  <a:lnTo>
                    <a:pt x="117" y="7"/>
                  </a:lnTo>
                  <a:lnTo>
                    <a:pt x="112" y="3"/>
                  </a:lnTo>
                  <a:lnTo>
                    <a:pt x="105" y="1"/>
                  </a:lnTo>
                  <a:lnTo>
                    <a:pt x="94" y="0"/>
                  </a:lnTo>
                  <a:lnTo>
                    <a:pt x="80" y="1"/>
                  </a:lnTo>
                  <a:lnTo>
                    <a:pt x="65" y="3"/>
                  </a:lnTo>
                  <a:lnTo>
                    <a:pt x="50" y="7"/>
                  </a:lnTo>
                  <a:lnTo>
                    <a:pt x="35" y="14"/>
                  </a:lnTo>
                  <a:lnTo>
                    <a:pt x="21" y="26"/>
                  </a:lnTo>
                  <a:lnTo>
                    <a:pt x="10" y="42"/>
                  </a:lnTo>
                  <a:lnTo>
                    <a:pt x="3" y="64"/>
                  </a:lnTo>
                  <a:lnTo>
                    <a:pt x="0" y="93"/>
                  </a:lnTo>
                  <a:lnTo>
                    <a:pt x="2" y="125"/>
                  </a:lnTo>
                  <a:lnTo>
                    <a:pt x="10" y="155"/>
                  </a:lnTo>
                  <a:lnTo>
                    <a:pt x="20" y="182"/>
                  </a:lnTo>
                  <a:lnTo>
                    <a:pt x="34" y="206"/>
                  </a:lnTo>
                  <a:lnTo>
                    <a:pt x="50" y="225"/>
                  </a:lnTo>
                  <a:lnTo>
                    <a:pt x="68" y="240"/>
                  </a:lnTo>
                  <a:lnTo>
                    <a:pt x="87" y="249"/>
                  </a:lnTo>
                  <a:lnTo>
                    <a:pt x="107" y="252"/>
                  </a:lnTo>
                </a:path>
              </a:pathLst>
            </a:custGeom>
            <a:solidFill>
              <a:srgbClr val="FFFF66"/>
            </a:solidFill>
            <a:ln w="12700" cap="rnd">
              <a:noFill/>
              <a:round/>
              <a:headEnd/>
              <a:tailEnd/>
            </a:ln>
          </p:spPr>
          <p:txBody>
            <a:bodyPr/>
            <a:lstStyle/>
            <a:p>
              <a:endParaRPr lang="en-US"/>
            </a:p>
          </p:txBody>
        </p:sp>
        <p:sp>
          <p:nvSpPr>
            <p:cNvPr id="36967" name="Freeform 933"/>
            <p:cNvSpPr>
              <a:spLocks/>
            </p:cNvSpPr>
            <p:nvPr/>
          </p:nvSpPr>
          <p:spPr bwMode="auto">
            <a:xfrm>
              <a:off x="6199188" y="2782468"/>
              <a:ext cx="180975" cy="404812"/>
            </a:xfrm>
            <a:custGeom>
              <a:avLst/>
              <a:gdLst>
                <a:gd name="T0" fmla="*/ 2147483647 w 128"/>
                <a:gd name="T1" fmla="*/ 2147483647 h 255"/>
                <a:gd name="T2" fmla="*/ 2147483647 w 128"/>
                <a:gd name="T3" fmla="*/ 2147483647 h 255"/>
                <a:gd name="T4" fmla="*/ 2147483647 w 128"/>
                <a:gd name="T5" fmla="*/ 2147483647 h 255"/>
                <a:gd name="T6" fmla="*/ 2147483647 w 128"/>
                <a:gd name="T7" fmla="*/ 2147483647 h 255"/>
                <a:gd name="T8" fmla="*/ 2147483647 w 128"/>
                <a:gd name="T9" fmla="*/ 2147483647 h 255"/>
                <a:gd name="T10" fmla="*/ 2147483647 w 128"/>
                <a:gd name="T11" fmla="*/ 2147483647 h 255"/>
                <a:gd name="T12" fmla="*/ 2147483647 w 128"/>
                <a:gd name="T13" fmla="*/ 2147483647 h 255"/>
                <a:gd name="T14" fmla="*/ 2147483647 w 128"/>
                <a:gd name="T15" fmla="*/ 2147483647 h 255"/>
                <a:gd name="T16" fmla="*/ 2147483647 w 128"/>
                <a:gd name="T17" fmla="*/ 2147483647 h 255"/>
                <a:gd name="T18" fmla="*/ 2147483647 w 128"/>
                <a:gd name="T19" fmla="*/ 2147483647 h 255"/>
                <a:gd name="T20" fmla="*/ 2147483647 w 128"/>
                <a:gd name="T21" fmla="*/ 2147483647 h 255"/>
                <a:gd name="T22" fmla="*/ 2147483647 w 128"/>
                <a:gd name="T23" fmla="*/ 2147483647 h 255"/>
                <a:gd name="T24" fmla="*/ 2147483647 w 128"/>
                <a:gd name="T25" fmla="*/ 2147483647 h 255"/>
                <a:gd name="T26" fmla="*/ 2147483647 w 128"/>
                <a:gd name="T27" fmla="*/ 2147483647 h 255"/>
                <a:gd name="T28" fmla="*/ 2147483647 w 128"/>
                <a:gd name="T29" fmla="*/ 2147483647 h 255"/>
                <a:gd name="T30" fmla="*/ 2147483647 w 128"/>
                <a:gd name="T31" fmla="*/ 2147483647 h 255"/>
                <a:gd name="T32" fmla="*/ 2147483647 w 128"/>
                <a:gd name="T33" fmla="*/ 0 h 255"/>
                <a:gd name="T34" fmla="*/ 2147483647 w 128"/>
                <a:gd name="T35" fmla="*/ 2147483647 h 255"/>
                <a:gd name="T36" fmla="*/ 2147483647 w 128"/>
                <a:gd name="T37" fmla="*/ 2147483647 h 255"/>
                <a:gd name="T38" fmla="*/ 2147483647 w 128"/>
                <a:gd name="T39" fmla="*/ 2147483647 h 255"/>
                <a:gd name="T40" fmla="*/ 2147483647 w 128"/>
                <a:gd name="T41" fmla="*/ 2147483647 h 255"/>
                <a:gd name="T42" fmla="*/ 2147483647 w 128"/>
                <a:gd name="T43" fmla="*/ 2147483647 h 255"/>
                <a:gd name="T44" fmla="*/ 2147483647 w 128"/>
                <a:gd name="T45" fmla="*/ 2147483647 h 255"/>
                <a:gd name="T46" fmla="*/ 2147483647 w 128"/>
                <a:gd name="T47" fmla="*/ 2147483647 h 255"/>
                <a:gd name="T48" fmla="*/ 0 w 128"/>
                <a:gd name="T49" fmla="*/ 2147483647 h 255"/>
                <a:gd name="T50" fmla="*/ 2147483647 w 128"/>
                <a:gd name="T51" fmla="*/ 2147483647 h 255"/>
                <a:gd name="T52" fmla="*/ 2147483647 w 128"/>
                <a:gd name="T53" fmla="*/ 2147483647 h 255"/>
                <a:gd name="T54" fmla="*/ 2147483647 w 128"/>
                <a:gd name="T55" fmla="*/ 2147483647 h 255"/>
                <a:gd name="T56" fmla="*/ 2147483647 w 128"/>
                <a:gd name="T57" fmla="*/ 2147483647 h 255"/>
                <a:gd name="T58" fmla="*/ 2147483647 w 128"/>
                <a:gd name="T59" fmla="*/ 2147483647 h 255"/>
                <a:gd name="T60" fmla="*/ 2147483647 w 128"/>
                <a:gd name="T61" fmla="*/ 2147483647 h 255"/>
                <a:gd name="T62" fmla="*/ 2147483647 w 128"/>
                <a:gd name="T63" fmla="*/ 2147483647 h 255"/>
                <a:gd name="T64" fmla="*/ 2147483647 w 128"/>
                <a:gd name="T65" fmla="*/ 2147483647 h 2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255"/>
                <a:gd name="T101" fmla="*/ 128 w 128"/>
                <a:gd name="T102" fmla="*/ 255 h 2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255">
                  <a:moveTo>
                    <a:pt x="108" y="254"/>
                  </a:moveTo>
                  <a:lnTo>
                    <a:pt x="118" y="251"/>
                  </a:lnTo>
                  <a:lnTo>
                    <a:pt x="124" y="241"/>
                  </a:lnTo>
                  <a:lnTo>
                    <a:pt x="127" y="226"/>
                  </a:lnTo>
                  <a:lnTo>
                    <a:pt x="127" y="206"/>
                  </a:lnTo>
                  <a:lnTo>
                    <a:pt x="125" y="182"/>
                  </a:lnTo>
                  <a:lnTo>
                    <a:pt x="123" y="154"/>
                  </a:lnTo>
                  <a:lnTo>
                    <a:pt x="122" y="125"/>
                  </a:lnTo>
                  <a:lnTo>
                    <a:pt x="121" y="93"/>
                  </a:lnTo>
                  <a:lnTo>
                    <a:pt x="121" y="65"/>
                  </a:lnTo>
                  <a:lnTo>
                    <a:pt x="122" y="43"/>
                  </a:lnTo>
                  <a:lnTo>
                    <a:pt x="122" y="26"/>
                  </a:lnTo>
                  <a:lnTo>
                    <a:pt x="121" y="15"/>
                  </a:lnTo>
                  <a:lnTo>
                    <a:pt x="118" y="7"/>
                  </a:lnTo>
                  <a:lnTo>
                    <a:pt x="113" y="3"/>
                  </a:lnTo>
                  <a:lnTo>
                    <a:pt x="106" y="1"/>
                  </a:lnTo>
                  <a:lnTo>
                    <a:pt x="95" y="0"/>
                  </a:lnTo>
                  <a:lnTo>
                    <a:pt x="81" y="1"/>
                  </a:lnTo>
                  <a:lnTo>
                    <a:pt x="66" y="3"/>
                  </a:lnTo>
                  <a:lnTo>
                    <a:pt x="50" y="7"/>
                  </a:lnTo>
                  <a:lnTo>
                    <a:pt x="35" y="15"/>
                  </a:lnTo>
                  <a:lnTo>
                    <a:pt x="21" y="26"/>
                  </a:lnTo>
                  <a:lnTo>
                    <a:pt x="10" y="43"/>
                  </a:lnTo>
                  <a:lnTo>
                    <a:pt x="3" y="65"/>
                  </a:lnTo>
                  <a:lnTo>
                    <a:pt x="0" y="93"/>
                  </a:lnTo>
                  <a:lnTo>
                    <a:pt x="2" y="126"/>
                  </a:lnTo>
                  <a:lnTo>
                    <a:pt x="10" y="156"/>
                  </a:lnTo>
                  <a:lnTo>
                    <a:pt x="21" y="184"/>
                  </a:lnTo>
                  <a:lnTo>
                    <a:pt x="34" y="207"/>
                  </a:lnTo>
                  <a:lnTo>
                    <a:pt x="51" y="227"/>
                  </a:lnTo>
                  <a:lnTo>
                    <a:pt x="69" y="242"/>
                  </a:lnTo>
                  <a:lnTo>
                    <a:pt x="88" y="251"/>
                  </a:lnTo>
                  <a:lnTo>
                    <a:pt x="108" y="254"/>
                  </a:lnTo>
                </a:path>
              </a:pathLst>
            </a:custGeom>
            <a:noFill/>
            <a:ln w="12700" cap="rnd">
              <a:solidFill>
                <a:srgbClr val="000000"/>
              </a:solidFill>
              <a:round/>
              <a:headEnd/>
              <a:tailEnd/>
            </a:ln>
          </p:spPr>
          <p:txBody>
            <a:bodyPr/>
            <a:lstStyle/>
            <a:p>
              <a:endParaRPr lang="en-US"/>
            </a:p>
          </p:txBody>
        </p:sp>
        <p:sp>
          <p:nvSpPr>
            <p:cNvPr id="36968" name="Freeform 934"/>
            <p:cNvSpPr>
              <a:spLocks/>
            </p:cNvSpPr>
            <p:nvPr/>
          </p:nvSpPr>
          <p:spPr bwMode="auto">
            <a:xfrm>
              <a:off x="6875463" y="2766593"/>
              <a:ext cx="177800" cy="420687"/>
            </a:xfrm>
            <a:custGeom>
              <a:avLst/>
              <a:gdLst>
                <a:gd name="T0" fmla="*/ 2147483647 w 126"/>
                <a:gd name="T1" fmla="*/ 2147483647 h 265"/>
                <a:gd name="T2" fmla="*/ 2147483647 w 126"/>
                <a:gd name="T3" fmla="*/ 2147483647 h 265"/>
                <a:gd name="T4" fmla="*/ 2147483647 w 126"/>
                <a:gd name="T5" fmla="*/ 2147483647 h 265"/>
                <a:gd name="T6" fmla="*/ 0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2147483647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0 h 265"/>
                <a:gd name="T34" fmla="*/ 2147483647 w 126"/>
                <a:gd name="T35" fmla="*/ 2147483647 h 265"/>
                <a:gd name="T36" fmla="*/ 2147483647 w 126"/>
                <a:gd name="T37" fmla="*/ 2147483647 h 265"/>
                <a:gd name="T38" fmla="*/ 2147483647 w 126"/>
                <a:gd name="T39" fmla="*/ 2147483647 h 265"/>
                <a:gd name="T40" fmla="*/ 2147483647 w 126"/>
                <a:gd name="T41" fmla="*/ 2147483647 h 265"/>
                <a:gd name="T42" fmla="*/ 2147483647 w 126"/>
                <a:gd name="T43" fmla="*/ 2147483647 h 265"/>
                <a:gd name="T44" fmla="*/ 2147483647 w 126"/>
                <a:gd name="T45" fmla="*/ 2147483647 h 265"/>
                <a:gd name="T46" fmla="*/ 2147483647 w 126"/>
                <a:gd name="T47" fmla="*/ 2147483647 h 265"/>
                <a:gd name="T48" fmla="*/ 2147483647 w 126"/>
                <a:gd name="T49" fmla="*/ 2147483647 h 265"/>
                <a:gd name="T50" fmla="*/ 2147483647 w 126"/>
                <a:gd name="T51" fmla="*/ 2147483647 h 265"/>
                <a:gd name="T52" fmla="*/ 2147483647 w 126"/>
                <a:gd name="T53" fmla="*/ 2147483647 h 265"/>
                <a:gd name="T54" fmla="*/ 2147483647 w 126"/>
                <a:gd name="T55" fmla="*/ 2147483647 h 265"/>
                <a:gd name="T56" fmla="*/ 2147483647 w 126"/>
                <a:gd name="T57" fmla="*/ 2147483647 h 265"/>
                <a:gd name="T58" fmla="*/ 2147483647 w 126"/>
                <a:gd name="T59" fmla="*/ 2147483647 h 265"/>
                <a:gd name="T60" fmla="*/ 2147483647 w 126"/>
                <a:gd name="T61" fmla="*/ 2147483647 h 265"/>
                <a:gd name="T62" fmla="*/ 2147483647 w 126"/>
                <a:gd name="T63" fmla="*/ 2147483647 h 265"/>
                <a:gd name="T64" fmla="*/ 2147483647 w 126"/>
                <a:gd name="T65" fmla="*/ 2147483647 h 2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65"/>
                <a:gd name="T101" fmla="*/ 126 w 126"/>
                <a:gd name="T102" fmla="*/ 265 h 2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65">
                  <a:moveTo>
                    <a:pt x="17" y="264"/>
                  </a:moveTo>
                  <a:lnTo>
                    <a:pt x="7" y="260"/>
                  </a:lnTo>
                  <a:lnTo>
                    <a:pt x="2" y="249"/>
                  </a:lnTo>
                  <a:lnTo>
                    <a:pt x="0" y="232"/>
                  </a:lnTo>
                  <a:lnTo>
                    <a:pt x="1" y="210"/>
                  </a:lnTo>
                  <a:lnTo>
                    <a:pt x="3" y="184"/>
                  </a:lnTo>
                  <a:lnTo>
                    <a:pt x="5" y="155"/>
                  </a:lnTo>
                  <a:lnTo>
                    <a:pt x="7" y="125"/>
                  </a:lnTo>
                  <a:lnTo>
                    <a:pt x="9" y="93"/>
                  </a:lnTo>
                  <a:lnTo>
                    <a:pt x="8" y="65"/>
                  </a:lnTo>
                  <a:lnTo>
                    <a:pt x="8" y="42"/>
                  </a:lnTo>
                  <a:lnTo>
                    <a:pt x="8" y="26"/>
                  </a:lnTo>
                  <a:lnTo>
                    <a:pt x="9" y="15"/>
                  </a:lnTo>
                  <a:lnTo>
                    <a:pt x="12" y="7"/>
                  </a:lnTo>
                  <a:lnTo>
                    <a:pt x="16" y="3"/>
                  </a:lnTo>
                  <a:lnTo>
                    <a:pt x="23" y="1"/>
                  </a:lnTo>
                  <a:lnTo>
                    <a:pt x="34" y="0"/>
                  </a:lnTo>
                  <a:lnTo>
                    <a:pt x="47" y="1"/>
                  </a:lnTo>
                  <a:lnTo>
                    <a:pt x="62" y="3"/>
                  </a:lnTo>
                  <a:lnTo>
                    <a:pt x="77" y="7"/>
                  </a:lnTo>
                  <a:lnTo>
                    <a:pt x="92" y="15"/>
                  </a:lnTo>
                  <a:lnTo>
                    <a:pt x="105" y="26"/>
                  </a:lnTo>
                  <a:lnTo>
                    <a:pt x="115" y="42"/>
                  </a:lnTo>
                  <a:lnTo>
                    <a:pt x="122" y="65"/>
                  </a:lnTo>
                  <a:lnTo>
                    <a:pt x="125" y="93"/>
                  </a:lnTo>
                  <a:lnTo>
                    <a:pt x="123" y="125"/>
                  </a:lnTo>
                  <a:lnTo>
                    <a:pt x="116" y="155"/>
                  </a:lnTo>
                  <a:lnTo>
                    <a:pt x="106" y="184"/>
                  </a:lnTo>
                  <a:lnTo>
                    <a:pt x="92" y="211"/>
                  </a:lnTo>
                  <a:lnTo>
                    <a:pt x="76" y="233"/>
                  </a:lnTo>
                  <a:lnTo>
                    <a:pt x="58" y="249"/>
                  </a:lnTo>
                  <a:lnTo>
                    <a:pt x="38" y="260"/>
                  </a:lnTo>
                  <a:lnTo>
                    <a:pt x="17" y="264"/>
                  </a:lnTo>
                </a:path>
              </a:pathLst>
            </a:custGeom>
            <a:solidFill>
              <a:srgbClr val="FFFF66"/>
            </a:solidFill>
            <a:ln w="12700" cap="rnd">
              <a:noFill/>
              <a:round/>
              <a:headEnd/>
              <a:tailEnd/>
            </a:ln>
          </p:spPr>
          <p:txBody>
            <a:bodyPr/>
            <a:lstStyle/>
            <a:p>
              <a:endParaRPr lang="en-US"/>
            </a:p>
          </p:txBody>
        </p:sp>
        <p:sp>
          <p:nvSpPr>
            <p:cNvPr id="36969" name="Freeform 935"/>
            <p:cNvSpPr>
              <a:spLocks/>
            </p:cNvSpPr>
            <p:nvPr/>
          </p:nvSpPr>
          <p:spPr bwMode="auto">
            <a:xfrm>
              <a:off x="6875463" y="2766593"/>
              <a:ext cx="180975" cy="423862"/>
            </a:xfrm>
            <a:custGeom>
              <a:avLst/>
              <a:gdLst>
                <a:gd name="T0" fmla="*/ 2147483647 w 129"/>
                <a:gd name="T1" fmla="*/ 2147483647 h 267"/>
                <a:gd name="T2" fmla="*/ 2147483647 w 129"/>
                <a:gd name="T3" fmla="*/ 2147483647 h 267"/>
                <a:gd name="T4" fmla="*/ 2147483647 w 129"/>
                <a:gd name="T5" fmla="*/ 2147483647 h 267"/>
                <a:gd name="T6" fmla="*/ 0 w 129"/>
                <a:gd name="T7" fmla="*/ 2147483647 h 267"/>
                <a:gd name="T8" fmla="*/ 2147483647 w 129"/>
                <a:gd name="T9" fmla="*/ 2147483647 h 267"/>
                <a:gd name="T10" fmla="*/ 2147483647 w 129"/>
                <a:gd name="T11" fmla="*/ 2147483647 h 267"/>
                <a:gd name="T12" fmla="*/ 2147483647 w 129"/>
                <a:gd name="T13" fmla="*/ 2147483647 h 267"/>
                <a:gd name="T14" fmla="*/ 2147483647 w 129"/>
                <a:gd name="T15" fmla="*/ 2147483647 h 267"/>
                <a:gd name="T16" fmla="*/ 2147483647 w 129"/>
                <a:gd name="T17" fmla="*/ 2147483647 h 267"/>
                <a:gd name="T18" fmla="*/ 2147483647 w 129"/>
                <a:gd name="T19" fmla="*/ 2147483647 h 267"/>
                <a:gd name="T20" fmla="*/ 2147483647 w 129"/>
                <a:gd name="T21" fmla="*/ 2147483647 h 267"/>
                <a:gd name="T22" fmla="*/ 2147483647 w 129"/>
                <a:gd name="T23" fmla="*/ 2147483647 h 267"/>
                <a:gd name="T24" fmla="*/ 2147483647 w 129"/>
                <a:gd name="T25" fmla="*/ 2147483647 h 267"/>
                <a:gd name="T26" fmla="*/ 2147483647 w 129"/>
                <a:gd name="T27" fmla="*/ 2147483647 h 267"/>
                <a:gd name="T28" fmla="*/ 2147483647 w 129"/>
                <a:gd name="T29" fmla="*/ 2147483647 h 267"/>
                <a:gd name="T30" fmla="*/ 2147483647 w 129"/>
                <a:gd name="T31" fmla="*/ 2147483647 h 267"/>
                <a:gd name="T32" fmla="*/ 2147483647 w 129"/>
                <a:gd name="T33" fmla="*/ 0 h 267"/>
                <a:gd name="T34" fmla="*/ 2147483647 w 129"/>
                <a:gd name="T35" fmla="*/ 2147483647 h 267"/>
                <a:gd name="T36" fmla="*/ 2147483647 w 129"/>
                <a:gd name="T37" fmla="*/ 2147483647 h 267"/>
                <a:gd name="T38" fmla="*/ 2147483647 w 129"/>
                <a:gd name="T39" fmla="*/ 2147483647 h 267"/>
                <a:gd name="T40" fmla="*/ 2147483647 w 129"/>
                <a:gd name="T41" fmla="*/ 2147483647 h 267"/>
                <a:gd name="T42" fmla="*/ 2147483647 w 129"/>
                <a:gd name="T43" fmla="*/ 2147483647 h 267"/>
                <a:gd name="T44" fmla="*/ 2147483647 w 129"/>
                <a:gd name="T45" fmla="*/ 2147483647 h 267"/>
                <a:gd name="T46" fmla="*/ 2147483647 w 129"/>
                <a:gd name="T47" fmla="*/ 2147483647 h 267"/>
                <a:gd name="T48" fmla="*/ 2147483647 w 129"/>
                <a:gd name="T49" fmla="*/ 2147483647 h 267"/>
                <a:gd name="T50" fmla="*/ 2147483647 w 129"/>
                <a:gd name="T51" fmla="*/ 2147483647 h 267"/>
                <a:gd name="T52" fmla="*/ 2147483647 w 129"/>
                <a:gd name="T53" fmla="*/ 2147483647 h 267"/>
                <a:gd name="T54" fmla="*/ 2147483647 w 129"/>
                <a:gd name="T55" fmla="*/ 2147483647 h 267"/>
                <a:gd name="T56" fmla="*/ 2147483647 w 129"/>
                <a:gd name="T57" fmla="*/ 2147483647 h 267"/>
                <a:gd name="T58" fmla="*/ 2147483647 w 129"/>
                <a:gd name="T59" fmla="*/ 2147483647 h 267"/>
                <a:gd name="T60" fmla="*/ 2147483647 w 129"/>
                <a:gd name="T61" fmla="*/ 2147483647 h 267"/>
                <a:gd name="T62" fmla="*/ 2147483647 w 129"/>
                <a:gd name="T63" fmla="*/ 2147483647 h 267"/>
                <a:gd name="T64" fmla="*/ 2147483647 w 129"/>
                <a:gd name="T65" fmla="*/ 2147483647 h 2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267"/>
                <a:gd name="T101" fmla="*/ 129 w 129"/>
                <a:gd name="T102" fmla="*/ 267 h 2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267">
                  <a:moveTo>
                    <a:pt x="18" y="266"/>
                  </a:moveTo>
                  <a:lnTo>
                    <a:pt x="8" y="262"/>
                  </a:lnTo>
                  <a:lnTo>
                    <a:pt x="2" y="251"/>
                  </a:lnTo>
                  <a:lnTo>
                    <a:pt x="0" y="234"/>
                  </a:lnTo>
                  <a:lnTo>
                    <a:pt x="1" y="212"/>
                  </a:lnTo>
                  <a:lnTo>
                    <a:pt x="3" y="186"/>
                  </a:lnTo>
                  <a:lnTo>
                    <a:pt x="6" y="157"/>
                  </a:lnTo>
                  <a:lnTo>
                    <a:pt x="8" y="126"/>
                  </a:lnTo>
                  <a:lnTo>
                    <a:pt x="9" y="93"/>
                  </a:lnTo>
                  <a:lnTo>
                    <a:pt x="8" y="65"/>
                  </a:lnTo>
                  <a:lnTo>
                    <a:pt x="8" y="43"/>
                  </a:lnTo>
                  <a:lnTo>
                    <a:pt x="8" y="26"/>
                  </a:lnTo>
                  <a:lnTo>
                    <a:pt x="9" y="15"/>
                  </a:lnTo>
                  <a:lnTo>
                    <a:pt x="12" y="7"/>
                  </a:lnTo>
                  <a:lnTo>
                    <a:pt x="16" y="3"/>
                  </a:lnTo>
                  <a:lnTo>
                    <a:pt x="24" y="1"/>
                  </a:lnTo>
                  <a:lnTo>
                    <a:pt x="35" y="0"/>
                  </a:lnTo>
                  <a:lnTo>
                    <a:pt x="48" y="1"/>
                  </a:lnTo>
                  <a:lnTo>
                    <a:pt x="63" y="3"/>
                  </a:lnTo>
                  <a:lnTo>
                    <a:pt x="79" y="7"/>
                  </a:lnTo>
                  <a:lnTo>
                    <a:pt x="94" y="15"/>
                  </a:lnTo>
                  <a:lnTo>
                    <a:pt x="107" y="26"/>
                  </a:lnTo>
                  <a:lnTo>
                    <a:pt x="118" y="43"/>
                  </a:lnTo>
                  <a:lnTo>
                    <a:pt x="125" y="65"/>
                  </a:lnTo>
                  <a:lnTo>
                    <a:pt x="128" y="93"/>
                  </a:lnTo>
                  <a:lnTo>
                    <a:pt x="126" y="126"/>
                  </a:lnTo>
                  <a:lnTo>
                    <a:pt x="119" y="157"/>
                  </a:lnTo>
                  <a:lnTo>
                    <a:pt x="108" y="186"/>
                  </a:lnTo>
                  <a:lnTo>
                    <a:pt x="94" y="212"/>
                  </a:lnTo>
                  <a:lnTo>
                    <a:pt x="77" y="234"/>
                  </a:lnTo>
                  <a:lnTo>
                    <a:pt x="59" y="251"/>
                  </a:lnTo>
                  <a:lnTo>
                    <a:pt x="39" y="262"/>
                  </a:lnTo>
                  <a:lnTo>
                    <a:pt x="18" y="266"/>
                  </a:lnTo>
                </a:path>
              </a:pathLst>
            </a:custGeom>
            <a:noFill/>
            <a:ln w="12700" cap="rnd">
              <a:solidFill>
                <a:srgbClr val="000000"/>
              </a:solidFill>
              <a:round/>
              <a:headEnd/>
              <a:tailEnd/>
            </a:ln>
          </p:spPr>
          <p:txBody>
            <a:bodyPr/>
            <a:lstStyle/>
            <a:p>
              <a:endParaRPr lang="en-US"/>
            </a:p>
          </p:txBody>
        </p:sp>
        <p:sp>
          <p:nvSpPr>
            <p:cNvPr id="36970" name="Freeform 936"/>
            <p:cNvSpPr>
              <a:spLocks/>
            </p:cNvSpPr>
            <p:nvPr/>
          </p:nvSpPr>
          <p:spPr bwMode="auto">
            <a:xfrm>
              <a:off x="6253163" y="3180930"/>
              <a:ext cx="222250" cy="125413"/>
            </a:xfrm>
            <a:custGeom>
              <a:avLst/>
              <a:gdLst>
                <a:gd name="T0" fmla="*/ 2147483647 w 158"/>
                <a:gd name="T1" fmla="*/ 2147483647 h 79"/>
                <a:gd name="T2" fmla="*/ 2147483647 w 158"/>
                <a:gd name="T3" fmla="*/ 2147483647 h 79"/>
                <a:gd name="T4" fmla="*/ 2147483647 w 158"/>
                <a:gd name="T5" fmla="*/ 2147483647 h 79"/>
                <a:gd name="T6" fmla="*/ 2147483647 w 158"/>
                <a:gd name="T7" fmla="*/ 2147483647 h 79"/>
                <a:gd name="T8" fmla="*/ 2147483647 w 158"/>
                <a:gd name="T9" fmla="*/ 2147483647 h 79"/>
                <a:gd name="T10" fmla="*/ 2147483647 w 158"/>
                <a:gd name="T11" fmla="*/ 2147483647 h 79"/>
                <a:gd name="T12" fmla="*/ 2147483647 w 158"/>
                <a:gd name="T13" fmla="*/ 2147483647 h 79"/>
                <a:gd name="T14" fmla="*/ 2147483647 w 158"/>
                <a:gd name="T15" fmla="*/ 2147483647 h 79"/>
                <a:gd name="T16" fmla="*/ 2147483647 w 158"/>
                <a:gd name="T17" fmla="*/ 2147483647 h 79"/>
                <a:gd name="T18" fmla="*/ 2147483647 w 158"/>
                <a:gd name="T19" fmla="*/ 2147483647 h 79"/>
                <a:gd name="T20" fmla="*/ 2147483647 w 158"/>
                <a:gd name="T21" fmla="*/ 2147483647 h 79"/>
                <a:gd name="T22" fmla="*/ 2147483647 w 158"/>
                <a:gd name="T23" fmla="*/ 2147483647 h 79"/>
                <a:gd name="T24" fmla="*/ 2147483647 w 158"/>
                <a:gd name="T25" fmla="*/ 2147483647 h 79"/>
                <a:gd name="T26" fmla="*/ 2147483647 w 158"/>
                <a:gd name="T27" fmla="*/ 2147483647 h 79"/>
                <a:gd name="T28" fmla="*/ 2147483647 w 158"/>
                <a:gd name="T29" fmla="*/ 2147483647 h 79"/>
                <a:gd name="T30" fmla="*/ 2147483647 w 158"/>
                <a:gd name="T31" fmla="*/ 2147483647 h 79"/>
                <a:gd name="T32" fmla="*/ 2147483647 w 158"/>
                <a:gd name="T33" fmla="*/ 0 h 79"/>
                <a:gd name="T34" fmla="*/ 2147483647 w 158"/>
                <a:gd name="T35" fmla="*/ 2147483647 h 79"/>
                <a:gd name="T36" fmla="*/ 2147483647 w 158"/>
                <a:gd name="T37" fmla="*/ 2147483647 h 79"/>
                <a:gd name="T38" fmla="*/ 2147483647 w 158"/>
                <a:gd name="T39" fmla="*/ 2147483647 h 79"/>
                <a:gd name="T40" fmla="*/ 2147483647 w 158"/>
                <a:gd name="T41" fmla="*/ 2147483647 h 79"/>
                <a:gd name="T42" fmla="*/ 2147483647 w 158"/>
                <a:gd name="T43" fmla="*/ 2147483647 h 79"/>
                <a:gd name="T44" fmla="*/ 2147483647 w 158"/>
                <a:gd name="T45" fmla="*/ 2147483647 h 79"/>
                <a:gd name="T46" fmla="*/ 2147483647 w 158"/>
                <a:gd name="T47" fmla="*/ 2147483647 h 79"/>
                <a:gd name="T48" fmla="*/ 0 w 158"/>
                <a:gd name="T49" fmla="*/ 2147483647 h 79"/>
                <a:gd name="T50" fmla="*/ 2147483647 w 158"/>
                <a:gd name="T51" fmla="*/ 2147483647 h 79"/>
                <a:gd name="T52" fmla="*/ 2147483647 w 158"/>
                <a:gd name="T53" fmla="*/ 2147483647 h 79"/>
                <a:gd name="T54" fmla="*/ 2147483647 w 158"/>
                <a:gd name="T55" fmla="*/ 2147483647 h 79"/>
                <a:gd name="T56" fmla="*/ 2147483647 w 158"/>
                <a:gd name="T57" fmla="*/ 2147483647 h 79"/>
                <a:gd name="T58" fmla="*/ 2147483647 w 158"/>
                <a:gd name="T59" fmla="*/ 2147483647 h 79"/>
                <a:gd name="T60" fmla="*/ 2147483647 w 158"/>
                <a:gd name="T61" fmla="*/ 2147483647 h 79"/>
                <a:gd name="T62" fmla="*/ 2147483647 w 158"/>
                <a:gd name="T63" fmla="*/ 2147483647 h 79"/>
                <a:gd name="T64" fmla="*/ 2147483647 w 158"/>
                <a:gd name="T65" fmla="*/ 2147483647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79"/>
                <a:gd name="T101" fmla="*/ 158 w 158"/>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79">
                  <a:moveTo>
                    <a:pt x="79" y="78"/>
                  </a:moveTo>
                  <a:lnTo>
                    <a:pt x="94" y="77"/>
                  </a:lnTo>
                  <a:lnTo>
                    <a:pt x="109" y="75"/>
                  </a:lnTo>
                  <a:lnTo>
                    <a:pt x="122" y="72"/>
                  </a:lnTo>
                  <a:lnTo>
                    <a:pt x="134" y="67"/>
                  </a:lnTo>
                  <a:lnTo>
                    <a:pt x="144" y="61"/>
                  </a:lnTo>
                  <a:lnTo>
                    <a:pt x="151" y="54"/>
                  </a:lnTo>
                  <a:lnTo>
                    <a:pt x="155" y="47"/>
                  </a:lnTo>
                  <a:lnTo>
                    <a:pt x="157" y="39"/>
                  </a:lnTo>
                  <a:lnTo>
                    <a:pt x="155" y="31"/>
                  </a:lnTo>
                  <a:lnTo>
                    <a:pt x="151" y="24"/>
                  </a:lnTo>
                  <a:lnTo>
                    <a:pt x="144" y="17"/>
                  </a:lnTo>
                  <a:lnTo>
                    <a:pt x="134" y="11"/>
                  </a:lnTo>
                  <a:lnTo>
                    <a:pt x="122" y="7"/>
                  </a:lnTo>
                  <a:lnTo>
                    <a:pt x="109" y="3"/>
                  </a:lnTo>
                  <a:lnTo>
                    <a:pt x="94" y="1"/>
                  </a:lnTo>
                  <a:lnTo>
                    <a:pt x="79" y="0"/>
                  </a:lnTo>
                  <a:lnTo>
                    <a:pt x="63" y="1"/>
                  </a:lnTo>
                  <a:lnTo>
                    <a:pt x="48" y="3"/>
                  </a:lnTo>
                  <a:lnTo>
                    <a:pt x="35" y="7"/>
                  </a:lnTo>
                  <a:lnTo>
                    <a:pt x="23" y="11"/>
                  </a:lnTo>
                  <a:lnTo>
                    <a:pt x="13" y="17"/>
                  </a:lnTo>
                  <a:lnTo>
                    <a:pt x="6" y="24"/>
                  </a:lnTo>
                  <a:lnTo>
                    <a:pt x="2" y="31"/>
                  </a:lnTo>
                  <a:lnTo>
                    <a:pt x="0" y="39"/>
                  </a:lnTo>
                  <a:lnTo>
                    <a:pt x="2" y="47"/>
                  </a:lnTo>
                  <a:lnTo>
                    <a:pt x="6" y="54"/>
                  </a:lnTo>
                  <a:lnTo>
                    <a:pt x="13" y="61"/>
                  </a:lnTo>
                  <a:lnTo>
                    <a:pt x="23" y="67"/>
                  </a:lnTo>
                  <a:lnTo>
                    <a:pt x="35" y="72"/>
                  </a:lnTo>
                  <a:lnTo>
                    <a:pt x="48" y="75"/>
                  </a:lnTo>
                  <a:lnTo>
                    <a:pt x="63" y="77"/>
                  </a:lnTo>
                  <a:lnTo>
                    <a:pt x="79" y="78"/>
                  </a:lnTo>
                </a:path>
              </a:pathLst>
            </a:custGeom>
            <a:solidFill>
              <a:srgbClr val="B3E0AB"/>
            </a:solidFill>
            <a:ln w="12700" cap="rnd">
              <a:noFill/>
              <a:round/>
              <a:headEnd/>
              <a:tailEnd/>
            </a:ln>
          </p:spPr>
          <p:txBody>
            <a:bodyPr/>
            <a:lstStyle/>
            <a:p>
              <a:endParaRPr lang="en-US"/>
            </a:p>
          </p:txBody>
        </p:sp>
        <p:sp>
          <p:nvSpPr>
            <p:cNvPr id="36971" name="Freeform 937"/>
            <p:cNvSpPr>
              <a:spLocks/>
            </p:cNvSpPr>
            <p:nvPr/>
          </p:nvSpPr>
          <p:spPr bwMode="auto">
            <a:xfrm>
              <a:off x="6253163" y="3180930"/>
              <a:ext cx="241300" cy="139700"/>
            </a:xfrm>
            <a:custGeom>
              <a:avLst/>
              <a:gdLst>
                <a:gd name="T0" fmla="*/ 2147483647 w 171"/>
                <a:gd name="T1" fmla="*/ 2147483647 h 88"/>
                <a:gd name="T2" fmla="*/ 2147483647 w 171"/>
                <a:gd name="T3" fmla="*/ 2147483647 h 88"/>
                <a:gd name="T4" fmla="*/ 2147483647 w 171"/>
                <a:gd name="T5" fmla="*/ 2147483647 h 88"/>
                <a:gd name="T6" fmla="*/ 2147483647 w 171"/>
                <a:gd name="T7" fmla="*/ 2147483647 h 88"/>
                <a:gd name="T8" fmla="*/ 2147483647 w 171"/>
                <a:gd name="T9" fmla="*/ 2147483647 h 88"/>
                <a:gd name="T10" fmla="*/ 2147483647 w 171"/>
                <a:gd name="T11" fmla="*/ 2147483647 h 88"/>
                <a:gd name="T12" fmla="*/ 2147483647 w 171"/>
                <a:gd name="T13" fmla="*/ 2147483647 h 88"/>
                <a:gd name="T14" fmla="*/ 2147483647 w 171"/>
                <a:gd name="T15" fmla="*/ 2147483647 h 88"/>
                <a:gd name="T16" fmla="*/ 2147483647 w 171"/>
                <a:gd name="T17" fmla="*/ 2147483647 h 88"/>
                <a:gd name="T18" fmla="*/ 2147483647 w 171"/>
                <a:gd name="T19" fmla="*/ 2147483647 h 88"/>
                <a:gd name="T20" fmla="*/ 2147483647 w 171"/>
                <a:gd name="T21" fmla="*/ 2147483647 h 88"/>
                <a:gd name="T22" fmla="*/ 2147483647 w 171"/>
                <a:gd name="T23" fmla="*/ 2147483647 h 88"/>
                <a:gd name="T24" fmla="*/ 2147483647 w 171"/>
                <a:gd name="T25" fmla="*/ 2147483647 h 88"/>
                <a:gd name="T26" fmla="*/ 2147483647 w 171"/>
                <a:gd name="T27" fmla="*/ 2147483647 h 88"/>
                <a:gd name="T28" fmla="*/ 2147483647 w 171"/>
                <a:gd name="T29" fmla="*/ 2147483647 h 88"/>
                <a:gd name="T30" fmla="*/ 2147483647 w 171"/>
                <a:gd name="T31" fmla="*/ 2147483647 h 88"/>
                <a:gd name="T32" fmla="*/ 2147483647 w 171"/>
                <a:gd name="T33" fmla="*/ 0 h 88"/>
                <a:gd name="T34" fmla="*/ 2147483647 w 171"/>
                <a:gd name="T35" fmla="*/ 2147483647 h 88"/>
                <a:gd name="T36" fmla="*/ 2147483647 w 171"/>
                <a:gd name="T37" fmla="*/ 2147483647 h 88"/>
                <a:gd name="T38" fmla="*/ 2147483647 w 171"/>
                <a:gd name="T39" fmla="*/ 2147483647 h 88"/>
                <a:gd name="T40" fmla="*/ 2147483647 w 171"/>
                <a:gd name="T41" fmla="*/ 2147483647 h 88"/>
                <a:gd name="T42" fmla="*/ 2147483647 w 171"/>
                <a:gd name="T43" fmla="*/ 2147483647 h 88"/>
                <a:gd name="T44" fmla="*/ 2147483647 w 171"/>
                <a:gd name="T45" fmla="*/ 2147483647 h 88"/>
                <a:gd name="T46" fmla="*/ 2147483647 w 171"/>
                <a:gd name="T47" fmla="*/ 2147483647 h 88"/>
                <a:gd name="T48" fmla="*/ 0 w 171"/>
                <a:gd name="T49" fmla="*/ 2147483647 h 88"/>
                <a:gd name="T50" fmla="*/ 2147483647 w 171"/>
                <a:gd name="T51" fmla="*/ 2147483647 h 88"/>
                <a:gd name="T52" fmla="*/ 2147483647 w 171"/>
                <a:gd name="T53" fmla="*/ 2147483647 h 88"/>
                <a:gd name="T54" fmla="*/ 2147483647 w 171"/>
                <a:gd name="T55" fmla="*/ 2147483647 h 88"/>
                <a:gd name="T56" fmla="*/ 2147483647 w 171"/>
                <a:gd name="T57" fmla="*/ 2147483647 h 88"/>
                <a:gd name="T58" fmla="*/ 2147483647 w 171"/>
                <a:gd name="T59" fmla="*/ 2147483647 h 88"/>
                <a:gd name="T60" fmla="*/ 2147483647 w 171"/>
                <a:gd name="T61" fmla="*/ 2147483647 h 88"/>
                <a:gd name="T62" fmla="*/ 2147483647 w 171"/>
                <a:gd name="T63" fmla="*/ 2147483647 h 88"/>
                <a:gd name="T64" fmla="*/ 2147483647 w 171"/>
                <a:gd name="T65" fmla="*/ 2147483647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88"/>
                <a:gd name="T101" fmla="*/ 171 w 171"/>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88">
                  <a:moveTo>
                    <a:pt x="85" y="87"/>
                  </a:moveTo>
                  <a:lnTo>
                    <a:pt x="102" y="86"/>
                  </a:lnTo>
                  <a:lnTo>
                    <a:pt x="118" y="84"/>
                  </a:lnTo>
                  <a:lnTo>
                    <a:pt x="132" y="80"/>
                  </a:lnTo>
                  <a:lnTo>
                    <a:pt x="145" y="74"/>
                  </a:lnTo>
                  <a:lnTo>
                    <a:pt x="156" y="68"/>
                  </a:lnTo>
                  <a:lnTo>
                    <a:pt x="163" y="60"/>
                  </a:lnTo>
                  <a:lnTo>
                    <a:pt x="168" y="52"/>
                  </a:lnTo>
                  <a:lnTo>
                    <a:pt x="170" y="44"/>
                  </a:lnTo>
                  <a:lnTo>
                    <a:pt x="168" y="35"/>
                  </a:lnTo>
                  <a:lnTo>
                    <a:pt x="163" y="27"/>
                  </a:lnTo>
                  <a:lnTo>
                    <a:pt x="156" y="19"/>
                  </a:lnTo>
                  <a:lnTo>
                    <a:pt x="145" y="13"/>
                  </a:lnTo>
                  <a:lnTo>
                    <a:pt x="132" y="7"/>
                  </a:lnTo>
                  <a:lnTo>
                    <a:pt x="118" y="3"/>
                  </a:lnTo>
                  <a:lnTo>
                    <a:pt x="102" y="1"/>
                  </a:lnTo>
                  <a:lnTo>
                    <a:pt x="85" y="0"/>
                  </a:lnTo>
                  <a:lnTo>
                    <a:pt x="68" y="1"/>
                  </a:lnTo>
                  <a:lnTo>
                    <a:pt x="52" y="3"/>
                  </a:lnTo>
                  <a:lnTo>
                    <a:pt x="38" y="7"/>
                  </a:lnTo>
                  <a:lnTo>
                    <a:pt x="24" y="13"/>
                  </a:lnTo>
                  <a:lnTo>
                    <a:pt x="14" y="19"/>
                  </a:lnTo>
                  <a:lnTo>
                    <a:pt x="7" y="27"/>
                  </a:lnTo>
                  <a:lnTo>
                    <a:pt x="2" y="35"/>
                  </a:lnTo>
                  <a:lnTo>
                    <a:pt x="0" y="44"/>
                  </a:lnTo>
                  <a:lnTo>
                    <a:pt x="2" y="52"/>
                  </a:lnTo>
                  <a:lnTo>
                    <a:pt x="7" y="60"/>
                  </a:lnTo>
                  <a:lnTo>
                    <a:pt x="14" y="68"/>
                  </a:lnTo>
                  <a:lnTo>
                    <a:pt x="24" y="74"/>
                  </a:lnTo>
                  <a:lnTo>
                    <a:pt x="38" y="80"/>
                  </a:lnTo>
                  <a:lnTo>
                    <a:pt x="52" y="84"/>
                  </a:lnTo>
                  <a:lnTo>
                    <a:pt x="68" y="86"/>
                  </a:lnTo>
                  <a:lnTo>
                    <a:pt x="85" y="87"/>
                  </a:lnTo>
                </a:path>
              </a:pathLst>
            </a:custGeom>
            <a:noFill/>
            <a:ln w="12700" cap="rnd">
              <a:solidFill>
                <a:srgbClr val="000000"/>
              </a:solidFill>
              <a:round/>
              <a:headEnd/>
              <a:tailEnd/>
            </a:ln>
          </p:spPr>
          <p:txBody>
            <a:bodyPr/>
            <a:lstStyle/>
            <a:p>
              <a:endParaRPr lang="en-US"/>
            </a:p>
          </p:txBody>
        </p:sp>
        <p:sp>
          <p:nvSpPr>
            <p:cNvPr id="36972" name="Freeform 938"/>
            <p:cNvSpPr>
              <a:spLocks/>
            </p:cNvSpPr>
            <p:nvPr/>
          </p:nvSpPr>
          <p:spPr bwMode="auto">
            <a:xfrm>
              <a:off x="6783388" y="3179343"/>
              <a:ext cx="219075" cy="125412"/>
            </a:xfrm>
            <a:custGeom>
              <a:avLst/>
              <a:gdLst>
                <a:gd name="T0" fmla="*/ 2147483647 w 155"/>
                <a:gd name="T1" fmla="*/ 2147483647 h 79"/>
                <a:gd name="T2" fmla="*/ 2147483647 w 155"/>
                <a:gd name="T3" fmla="*/ 2147483647 h 79"/>
                <a:gd name="T4" fmla="*/ 2147483647 w 155"/>
                <a:gd name="T5" fmla="*/ 2147483647 h 79"/>
                <a:gd name="T6" fmla="*/ 2147483647 w 155"/>
                <a:gd name="T7" fmla="*/ 2147483647 h 79"/>
                <a:gd name="T8" fmla="*/ 2147483647 w 155"/>
                <a:gd name="T9" fmla="*/ 2147483647 h 79"/>
                <a:gd name="T10" fmla="*/ 2147483647 w 155"/>
                <a:gd name="T11" fmla="*/ 2147483647 h 79"/>
                <a:gd name="T12" fmla="*/ 2147483647 w 155"/>
                <a:gd name="T13" fmla="*/ 2147483647 h 79"/>
                <a:gd name="T14" fmla="*/ 2147483647 w 155"/>
                <a:gd name="T15" fmla="*/ 2147483647 h 79"/>
                <a:gd name="T16" fmla="*/ 2147483647 w 155"/>
                <a:gd name="T17" fmla="*/ 2147483647 h 79"/>
                <a:gd name="T18" fmla="*/ 2147483647 w 155"/>
                <a:gd name="T19" fmla="*/ 2147483647 h 79"/>
                <a:gd name="T20" fmla="*/ 2147483647 w 155"/>
                <a:gd name="T21" fmla="*/ 2147483647 h 79"/>
                <a:gd name="T22" fmla="*/ 2147483647 w 155"/>
                <a:gd name="T23" fmla="*/ 2147483647 h 79"/>
                <a:gd name="T24" fmla="*/ 2147483647 w 155"/>
                <a:gd name="T25" fmla="*/ 2147483647 h 79"/>
                <a:gd name="T26" fmla="*/ 2147483647 w 155"/>
                <a:gd name="T27" fmla="*/ 2147483647 h 79"/>
                <a:gd name="T28" fmla="*/ 2147483647 w 155"/>
                <a:gd name="T29" fmla="*/ 2147483647 h 79"/>
                <a:gd name="T30" fmla="*/ 2147483647 w 155"/>
                <a:gd name="T31" fmla="*/ 2147483647 h 79"/>
                <a:gd name="T32" fmla="*/ 2147483647 w 155"/>
                <a:gd name="T33" fmla="*/ 0 h 79"/>
                <a:gd name="T34" fmla="*/ 2147483647 w 155"/>
                <a:gd name="T35" fmla="*/ 2147483647 h 79"/>
                <a:gd name="T36" fmla="*/ 2147483647 w 155"/>
                <a:gd name="T37" fmla="*/ 2147483647 h 79"/>
                <a:gd name="T38" fmla="*/ 2147483647 w 155"/>
                <a:gd name="T39" fmla="*/ 2147483647 h 79"/>
                <a:gd name="T40" fmla="*/ 2147483647 w 155"/>
                <a:gd name="T41" fmla="*/ 2147483647 h 79"/>
                <a:gd name="T42" fmla="*/ 2147483647 w 155"/>
                <a:gd name="T43" fmla="*/ 2147483647 h 79"/>
                <a:gd name="T44" fmla="*/ 2147483647 w 155"/>
                <a:gd name="T45" fmla="*/ 2147483647 h 79"/>
                <a:gd name="T46" fmla="*/ 2147483647 w 155"/>
                <a:gd name="T47" fmla="*/ 2147483647 h 79"/>
                <a:gd name="T48" fmla="*/ 0 w 155"/>
                <a:gd name="T49" fmla="*/ 2147483647 h 79"/>
                <a:gd name="T50" fmla="*/ 2147483647 w 155"/>
                <a:gd name="T51" fmla="*/ 2147483647 h 79"/>
                <a:gd name="T52" fmla="*/ 2147483647 w 155"/>
                <a:gd name="T53" fmla="*/ 2147483647 h 79"/>
                <a:gd name="T54" fmla="*/ 2147483647 w 155"/>
                <a:gd name="T55" fmla="*/ 2147483647 h 79"/>
                <a:gd name="T56" fmla="*/ 2147483647 w 155"/>
                <a:gd name="T57" fmla="*/ 2147483647 h 79"/>
                <a:gd name="T58" fmla="*/ 2147483647 w 155"/>
                <a:gd name="T59" fmla="*/ 2147483647 h 79"/>
                <a:gd name="T60" fmla="*/ 2147483647 w 155"/>
                <a:gd name="T61" fmla="*/ 2147483647 h 79"/>
                <a:gd name="T62" fmla="*/ 2147483647 w 155"/>
                <a:gd name="T63" fmla="*/ 2147483647 h 79"/>
                <a:gd name="T64" fmla="*/ 2147483647 w 155"/>
                <a:gd name="T65" fmla="*/ 2147483647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79"/>
                <a:gd name="T101" fmla="*/ 155 w 155"/>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79">
                  <a:moveTo>
                    <a:pt x="77" y="78"/>
                  </a:moveTo>
                  <a:lnTo>
                    <a:pt x="93" y="77"/>
                  </a:lnTo>
                  <a:lnTo>
                    <a:pt x="107" y="75"/>
                  </a:lnTo>
                  <a:lnTo>
                    <a:pt x="120" y="71"/>
                  </a:lnTo>
                  <a:lnTo>
                    <a:pt x="131" y="67"/>
                  </a:lnTo>
                  <a:lnTo>
                    <a:pt x="141" y="61"/>
                  </a:lnTo>
                  <a:lnTo>
                    <a:pt x="148" y="54"/>
                  </a:lnTo>
                  <a:lnTo>
                    <a:pt x="153" y="47"/>
                  </a:lnTo>
                  <a:lnTo>
                    <a:pt x="154" y="39"/>
                  </a:lnTo>
                  <a:lnTo>
                    <a:pt x="153" y="31"/>
                  </a:lnTo>
                  <a:lnTo>
                    <a:pt x="148" y="24"/>
                  </a:lnTo>
                  <a:lnTo>
                    <a:pt x="141" y="17"/>
                  </a:lnTo>
                  <a:lnTo>
                    <a:pt x="131" y="11"/>
                  </a:lnTo>
                  <a:lnTo>
                    <a:pt x="120" y="7"/>
                  </a:lnTo>
                  <a:lnTo>
                    <a:pt x="107" y="3"/>
                  </a:lnTo>
                  <a:lnTo>
                    <a:pt x="93" y="1"/>
                  </a:lnTo>
                  <a:lnTo>
                    <a:pt x="77" y="0"/>
                  </a:lnTo>
                  <a:lnTo>
                    <a:pt x="61" y="1"/>
                  </a:lnTo>
                  <a:lnTo>
                    <a:pt x="47" y="3"/>
                  </a:lnTo>
                  <a:lnTo>
                    <a:pt x="34" y="7"/>
                  </a:lnTo>
                  <a:lnTo>
                    <a:pt x="23" y="11"/>
                  </a:lnTo>
                  <a:lnTo>
                    <a:pt x="13" y="17"/>
                  </a:lnTo>
                  <a:lnTo>
                    <a:pt x="6" y="24"/>
                  </a:lnTo>
                  <a:lnTo>
                    <a:pt x="1" y="31"/>
                  </a:lnTo>
                  <a:lnTo>
                    <a:pt x="0" y="39"/>
                  </a:lnTo>
                  <a:lnTo>
                    <a:pt x="1" y="47"/>
                  </a:lnTo>
                  <a:lnTo>
                    <a:pt x="6" y="54"/>
                  </a:lnTo>
                  <a:lnTo>
                    <a:pt x="13" y="61"/>
                  </a:lnTo>
                  <a:lnTo>
                    <a:pt x="23" y="67"/>
                  </a:lnTo>
                  <a:lnTo>
                    <a:pt x="34" y="71"/>
                  </a:lnTo>
                  <a:lnTo>
                    <a:pt x="47" y="75"/>
                  </a:lnTo>
                  <a:lnTo>
                    <a:pt x="61" y="77"/>
                  </a:lnTo>
                  <a:lnTo>
                    <a:pt x="77" y="78"/>
                  </a:lnTo>
                </a:path>
              </a:pathLst>
            </a:custGeom>
            <a:solidFill>
              <a:srgbClr val="B3E0AB"/>
            </a:solidFill>
            <a:ln w="12700" cap="rnd">
              <a:noFill/>
              <a:round/>
              <a:headEnd/>
              <a:tailEnd/>
            </a:ln>
          </p:spPr>
          <p:txBody>
            <a:bodyPr/>
            <a:lstStyle/>
            <a:p>
              <a:endParaRPr lang="en-US"/>
            </a:p>
          </p:txBody>
        </p:sp>
        <p:sp>
          <p:nvSpPr>
            <p:cNvPr id="36973" name="Freeform 939"/>
            <p:cNvSpPr>
              <a:spLocks/>
            </p:cNvSpPr>
            <p:nvPr/>
          </p:nvSpPr>
          <p:spPr bwMode="auto">
            <a:xfrm>
              <a:off x="6783388" y="3179343"/>
              <a:ext cx="225425" cy="127000"/>
            </a:xfrm>
            <a:custGeom>
              <a:avLst/>
              <a:gdLst>
                <a:gd name="T0" fmla="*/ 2147483647 w 159"/>
                <a:gd name="T1" fmla="*/ 2147483647 h 80"/>
                <a:gd name="T2" fmla="*/ 2147483647 w 159"/>
                <a:gd name="T3" fmla="*/ 2147483647 h 80"/>
                <a:gd name="T4" fmla="*/ 2147483647 w 159"/>
                <a:gd name="T5" fmla="*/ 2147483647 h 80"/>
                <a:gd name="T6" fmla="*/ 2147483647 w 159"/>
                <a:gd name="T7" fmla="*/ 2147483647 h 80"/>
                <a:gd name="T8" fmla="*/ 2147483647 w 159"/>
                <a:gd name="T9" fmla="*/ 2147483647 h 80"/>
                <a:gd name="T10" fmla="*/ 2147483647 w 159"/>
                <a:gd name="T11" fmla="*/ 2147483647 h 80"/>
                <a:gd name="T12" fmla="*/ 2147483647 w 159"/>
                <a:gd name="T13" fmla="*/ 2147483647 h 80"/>
                <a:gd name="T14" fmla="*/ 2147483647 w 159"/>
                <a:gd name="T15" fmla="*/ 2147483647 h 80"/>
                <a:gd name="T16" fmla="*/ 2147483647 w 159"/>
                <a:gd name="T17" fmla="*/ 2147483647 h 80"/>
                <a:gd name="T18" fmla="*/ 2147483647 w 159"/>
                <a:gd name="T19" fmla="*/ 2147483647 h 80"/>
                <a:gd name="T20" fmla="*/ 2147483647 w 159"/>
                <a:gd name="T21" fmla="*/ 2147483647 h 80"/>
                <a:gd name="T22" fmla="*/ 2147483647 w 159"/>
                <a:gd name="T23" fmla="*/ 2147483647 h 80"/>
                <a:gd name="T24" fmla="*/ 2147483647 w 159"/>
                <a:gd name="T25" fmla="*/ 2147483647 h 80"/>
                <a:gd name="T26" fmla="*/ 2147483647 w 159"/>
                <a:gd name="T27" fmla="*/ 2147483647 h 80"/>
                <a:gd name="T28" fmla="*/ 2147483647 w 159"/>
                <a:gd name="T29" fmla="*/ 2147483647 h 80"/>
                <a:gd name="T30" fmla="*/ 2147483647 w 159"/>
                <a:gd name="T31" fmla="*/ 2147483647 h 80"/>
                <a:gd name="T32" fmla="*/ 2147483647 w 159"/>
                <a:gd name="T33" fmla="*/ 0 h 80"/>
                <a:gd name="T34" fmla="*/ 2147483647 w 159"/>
                <a:gd name="T35" fmla="*/ 2147483647 h 80"/>
                <a:gd name="T36" fmla="*/ 2147483647 w 159"/>
                <a:gd name="T37" fmla="*/ 2147483647 h 80"/>
                <a:gd name="T38" fmla="*/ 2147483647 w 159"/>
                <a:gd name="T39" fmla="*/ 2147483647 h 80"/>
                <a:gd name="T40" fmla="*/ 2147483647 w 159"/>
                <a:gd name="T41" fmla="*/ 2147483647 h 80"/>
                <a:gd name="T42" fmla="*/ 2147483647 w 159"/>
                <a:gd name="T43" fmla="*/ 2147483647 h 80"/>
                <a:gd name="T44" fmla="*/ 2147483647 w 159"/>
                <a:gd name="T45" fmla="*/ 2147483647 h 80"/>
                <a:gd name="T46" fmla="*/ 2147483647 w 159"/>
                <a:gd name="T47" fmla="*/ 2147483647 h 80"/>
                <a:gd name="T48" fmla="*/ 0 w 159"/>
                <a:gd name="T49" fmla="*/ 2147483647 h 80"/>
                <a:gd name="T50" fmla="*/ 2147483647 w 159"/>
                <a:gd name="T51" fmla="*/ 2147483647 h 80"/>
                <a:gd name="T52" fmla="*/ 2147483647 w 159"/>
                <a:gd name="T53" fmla="*/ 2147483647 h 80"/>
                <a:gd name="T54" fmla="*/ 2147483647 w 159"/>
                <a:gd name="T55" fmla="*/ 2147483647 h 80"/>
                <a:gd name="T56" fmla="*/ 2147483647 w 159"/>
                <a:gd name="T57" fmla="*/ 2147483647 h 80"/>
                <a:gd name="T58" fmla="*/ 2147483647 w 159"/>
                <a:gd name="T59" fmla="*/ 2147483647 h 80"/>
                <a:gd name="T60" fmla="*/ 2147483647 w 159"/>
                <a:gd name="T61" fmla="*/ 2147483647 h 80"/>
                <a:gd name="T62" fmla="*/ 2147483647 w 159"/>
                <a:gd name="T63" fmla="*/ 2147483647 h 80"/>
                <a:gd name="T64" fmla="*/ 2147483647 w 159"/>
                <a:gd name="T65" fmla="*/ 2147483647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80"/>
                <a:gd name="T101" fmla="*/ 159 w 159"/>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80">
                  <a:moveTo>
                    <a:pt x="79" y="79"/>
                  </a:moveTo>
                  <a:lnTo>
                    <a:pt x="95" y="78"/>
                  </a:lnTo>
                  <a:lnTo>
                    <a:pt x="110" y="76"/>
                  </a:lnTo>
                  <a:lnTo>
                    <a:pt x="123" y="72"/>
                  </a:lnTo>
                  <a:lnTo>
                    <a:pt x="135" y="68"/>
                  </a:lnTo>
                  <a:lnTo>
                    <a:pt x="145" y="62"/>
                  </a:lnTo>
                  <a:lnTo>
                    <a:pt x="152" y="55"/>
                  </a:lnTo>
                  <a:lnTo>
                    <a:pt x="157" y="48"/>
                  </a:lnTo>
                  <a:lnTo>
                    <a:pt x="158" y="40"/>
                  </a:lnTo>
                  <a:lnTo>
                    <a:pt x="157" y="32"/>
                  </a:lnTo>
                  <a:lnTo>
                    <a:pt x="152" y="24"/>
                  </a:lnTo>
                  <a:lnTo>
                    <a:pt x="145" y="18"/>
                  </a:lnTo>
                  <a:lnTo>
                    <a:pt x="135" y="12"/>
                  </a:lnTo>
                  <a:lnTo>
                    <a:pt x="123" y="7"/>
                  </a:lnTo>
                  <a:lnTo>
                    <a:pt x="110" y="3"/>
                  </a:lnTo>
                  <a:lnTo>
                    <a:pt x="95" y="1"/>
                  </a:lnTo>
                  <a:lnTo>
                    <a:pt x="79" y="0"/>
                  </a:lnTo>
                  <a:lnTo>
                    <a:pt x="63" y="1"/>
                  </a:lnTo>
                  <a:lnTo>
                    <a:pt x="48" y="3"/>
                  </a:lnTo>
                  <a:lnTo>
                    <a:pt x="35" y="7"/>
                  </a:lnTo>
                  <a:lnTo>
                    <a:pt x="23" y="12"/>
                  </a:lnTo>
                  <a:lnTo>
                    <a:pt x="13" y="18"/>
                  </a:lnTo>
                  <a:lnTo>
                    <a:pt x="6" y="24"/>
                  </a:lnTo>
                  <a:lnTo>
                    <a:pt x="1" y="32"/>
                  </a:lnTo>
                  <a:lnTo>
                    <a:pt x="0" y="40"/>
                  </a:lnTo>
                  <a:lnTo>
                    <a:pt x="1" y="48"/>
                  </a:lnTo>
                  <a:lnTo>
                    <a:pt x="6" y="55"/>
                  </a:lnTo>
                  <a:lnTo>
                    <a:pt x="13" y="62"/>
                  </a:lnTo>
                  <a:lnTo>
                    <a:pt x="23" y="68"/>
                  </a:lnTo>
                  <a:lnTo>
                    <a:pt x="35" y="72"/>
                  </a:lnTo>
                  <a:lnTo>
                    <a:pt x="48" y="76"/>
                  </a:lnTo>
                  <a:lnTo>
                    <a:pt x="63" y="78"/>
                  </a:lnTo>
                  <a:lnTo>
                    <a:pt x="79" y="79"/>
                  </a:lnTo>
                </a:path>
              </a:pathLst>
            </a:custGeom>
            <a:noFill/>
            <a:ln w="12700" cap="rnd">
              <a:solidFill>
                <a:srgbClr val="000000"/>
              </a:solidFill>
              <a:round/>
              <a:headEnd/>
              <a:tailEnd/>
            </a:ln>
          </p:spPr>
          <p:txBody>
            <a:bodyPr/>
            <a:lstStyle/>
            <a:p>
              <a:endParaRPr lang="en-US"/>
            </a:p>
          </p:txBody>
        </p:sp>
        <p:sp>
          <p:nvSpPr>
            <p:cNvPr id="36974" name="Freeform 940"/>
            <p:cNvSpPr>
              <a:spLocks/>
            </p:cNvSpPr>
            <p:nvPr/>
          </p:nvSpPr>
          <p:spPr bwMode="auto">
            <a:xfrm>
              <a:off x="6318250" y="2650705"/>
              <a:ext cx="273050" cy="555625"/>
            </a:xfrm>
            <a:custGeom>
              <a:avLst/>
              <a:gdLst>
                <a:gd name="T0" fmla="*/ 2147483647 w 194"/>
                <a:gd name="T1" fmla="*/ 2147483647 h 350"/>
                <a:gd name="T2" fmla="*/ 2147483647 w 194"/>
                <a:gd name="T3" fmla="*/ 2147483647 h 350"/>
                <a:gd name="T4" fmla="*/ 2147483647 w 194"/>
                <a:gd name="T5" fmla="*/ 2147483647 h 350"/>
                <a:gd name="T6" fmla="*/ 2147483647 w 194"/>
                <a:gd name="T7" fmla="*/ 2147483647 h 350"/>
                <a:gd name="T8" fmla="*/ 2147483647 w 194"/>
                <a:gd name="T9" fmla="*/ 2147483647 h 350"/>
                <a:gd name="T10" fmla="*/ 0 w 194"/>
                <a:gd name="T11" fmla="*/ 2147483647 h 350"/>
                <a:gd name="T12" fmla="*/ 2147483647 w 194"/>
                <a:gd name="T13" fmla="*/ 2147483647 h 350"/>
                <a:gd name="T14" fmla="*/ 2147483647 w 194"/>
                <a:gd name="T15" fmla="*/ 2147483647 h 350"/>
                <a:gd name="T16" fmla="*/ 2147483647 w 194"/>
                <a:gd name="T17" fmla="*/ 2147483647 h 350"/>
                <a:gd name="T18" fmla="*/ 2147483647 w 194"/>
                <a:gd name="T19" fmla="*/ 2147483647 h 350"/>
                <a:gd name="T20" fmla="*/ 2147483647 w 194"/>
                <a:gd name="T21" fmla="*/ 2147483647 h 350"/>
                <a:gd name="T22" fmla="*/ 2147483647 w 194"/>
                <a:gd name="T23" fmla="*/ 2147483647 h 350"/>
                <a:gd name="T24" fmla="*/ 2147483647 w 194"/>
                <a:gd name="T25" fmla="*/ 2147483647 h 350"/>
                <a:gd name="T26" fmla="*/ 2147483647 w 194"/>
                <a:gd name="T27" fmla="*/ 2147483647 h 350"/>
                <a:gd name="T28" fmla="*/ 2147483647 w 194"/>
                <a:gd name="T29" fmla="*/ 2147483647 h 350"/>
                <a:gd name="T30" fmla="*/ 2147483647 w 194"/>
                <a:gd name="T31" fmla="*/ 2147483647 h 350"/>
                <a:gd name="T32" fmla="*/ 2147483647 w 194"/>
                <a:gd name="T33" fmla="*/ 2147483647 h 350"/>
                <a:gd name="T34" fmla="*/ 2147483647 w 194"/>
                <a:gd name="T35" fmla="*/ 2147483647 h 350"/>
                <a:gd name="T36" fmla="*/ 2147483647 w 194"/>
                <a:gd name="T37" fmla="*/ 2147483647 h 350"/>
                <a:gd name="T38" fmla="*/ 2147483647 w 194"/>
                <a:gd name="T39" fmla="*/ 2147483647 h 350"/>
                <a:gd name="T40" fmla="*/ 2147483647 w 194"/>
                <a:gd name="T41" fmla="*/ 2147483647 h 350"/>
                <a:gd name="T42" fmla="*/ 2147483647 w 194"/>
                <a:gd name="T43" fmla="*/ 2147483647 h 350"/>
                <a:gd name="T44" fmla="*/ 2147483647 w 194"/>
                <a:gd name="T45" fmla="*/ 2147483647 h 350"/>
                <a:gd name="T46" fmla="*/ 2147483647 w 194"/>
                <a:gd name="T47" fmla="*/ 2147483647 h 350"/>
                <a:gd name="T48" fmla="*/ 2147483647 w 194"/>
                <a:gd name="T49" fmla="*/ 2147483647 h 350"/>
                <a:gd name="T50" fmla="*/ 2147483647 w 194"/>
                <a:gd name="T51" fmla="*/ 2147483647 h 350"/>
                <a:gd name="T52" fmla="*/ 2147483647 w 194"/>
                <a:gd name="T53" fmla="*/ 2147483647 h 350"/>
                <a:gd name="T54" fmla="*/ 2147483647 w 194"/>
                <a:gd name="T55" fmla="*/ 2147483647 h 350"/>
                <a:gd name="T56" fmla="*/ 2147483647 w 194"/>
                <a:gd name="T57" fmla="*/ 2147483647 h 350"/>
                <a:gd name="T58" fmla="*/ 2147483647 w 194"/>
                <a:gd name="T59" fmla="*/ 2147483647 h 350"/>
                <a:gd name="T60" fmla="*/ 2147483647 w 194"/>
                <a:gd name="T61" fmla="*/ 2147483647 h 350"/>
                <a:gd name="T62" fmla="*/ 2147483647 w 194"/>
                <a:gd name="T63" fmla="*/ 0 h 350"/>
                <a:gd name="T64" fmla="*/ 2147483647 w 194"/>
                <a:gd name="T65" fmla="*/ 2147483647 h 350"/>
                <a:gd name="T66" fmla="*/ 2147483647 w 194"/>
                <a:gd name="T67" fmla="*/ 2147483647 h 350"/>
                <a:gd name="T68" fmla="*/ 2147483647 w 194"/>
                <a:gd name="T69" fmla="*/ 2147483647 h 350"/>
                <a:gd name="T70" fmla="*/ 2147483647 w 194"/>
                <a:gd name="T71" fmla="*/ 2147483647 h 350"/>
                <a:gd name="T72" fmla="*/ 2147483647 w 194"/>
                <a:gd name="T73" fmla="*/ 2147483647 h 350"/>
                <a:gd name="T74" fmla="*/ 2147483647 w 194"/>
                <a:gd name="T75" fmla="*/ 2147483647 h 350"/>
                <a:gd name="T76" fmla="*/ 2147483647 w 194"/>
                <a:gd name="T77" fmla="*/ 2147483647 h 350"/>
                <a:gd name="T78" fmla="*/ 2147483647 w 194"/>
                <a:gd name="T79" fmla="*/ 2147483647 h 350"/>
                <a:gd name="T80" fmla="*/ 2147483647 w 194"/>
                <a:gd name="T81" fmla="*/ 2147483647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4"/>
                <a:gd name="T124" fmla="*/ 0 h 350"/>
                <a:gd name="T125" fmla="*/ 194 w 194"/>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4" h="350">
                  <a:moveTo>
                    <a:pt x="35" y="74"/>
                  </a:moveTo>
                  <a:lnTo>
                    <a:pt x="26" y="94"/>
                  </a:lnTo>
                  <a:lnTo>
                    <a:pt x="16" y="122"/>
                  </a:lnTo>
                  <a:lnTo>
                    <a:pt x="8" y="157"/>
                  </a:lnTo>
                  <a:lnTo>
                    <a:pt x="2" y="196"/>
                  </a:lnTo>
                  <a:lnTo>
                    <a:pt x="0" y="235"/>
                  </a:lnTo>
                  <a:lnTo>
                    <a:pt x="2" y="271"/>
                  </a:lnTo>
                  <a:lnTo>
                    <a:pt x="9" y="302"/>
                  </a:lnTo>
                  <a:lnTo>
                    <a:pt x="22" y="324"/>
                  </a:lnTo>
                  <a:lnTo>
                    <a:pt x="41" y="337"/>
                  </a:lnTo>
                  <a:lnTo>
                    <a:pt x="65" y="345"/>
                  </a:lnTo>
                  <a:lnTo>
                    <a:pt x="93" y="349"/>
                  </a:lnTo>
                  <a:lnTo>
                    <a:pt x="121" y="349"/>
                  </a:lnTo>
                  <a:lnTo>
                    <a:pt x="145" y="343"/>
                  </a:lnTo>
                  <a:lnTo>
                    <a:pt x="164" y="333"/>
                  </a:lnTo>
                  <a:lnTo>
                    <a:pt x="173" y="316"/>
                  </a:lnTo>
                  <a:lnTo>
                    <a:pt x="171" y="293"/>
                  </a:lnTo>
                  <a:lnTo>
                    <a:pt x="156" y="251"/>
                  </a:lnTo>
                  <a:lnTo>
                    <a:pt x="148" y="214"/>
                  </a:lnTo>
                  <a:lnTo>
                    <a:pt x="144" y="182"/>
                  </a:lnTo>
                  <a:lnTo>
                    <a:pt x="145" y="155"/>
                  </a:lnTo>
                  <a:lnTo>
                    <a:pt x="149" y="132"/>
                  </a:lnTo>
                  <a:lnTo>
                    <a:pt x="155" y="112"/>
                  </a:lnTo>
                  <a:lnTo>
                    <a:pt x="163" y="95"/>
                  </a:lnTo>
                  <a:lnTo>
                    <a:pt x="173" y="80"/>
                  </a:lnTo>
                  <a:lnTo>
                    <a:pt x="185" y="58"/>
                  </a:lnTo>
                  <a:lnTo>
                    <a:pt x="192" y="40"/>
                  </a:lnTo>
                  <a:lnTo>
                    <a:pt x="193" y="25"/>
                  </a:lnTo>
                  <a:lnTo>
                    <a:pt x="188" y="13"/>
                  </a:lnTo>
                  <a:lnTo>
                    <a:pt x="177" y="5"/>
                  </a:lnTo>
                  <a:lnTo>
                    <a:pt x="161" y="1"/>
                  </a:lnTo>
                  <a:lnTo>
                    <a:pt x="140" y="0"/>
                  </a:lnTo>
                  <a:lnTo>
                    <a:pt x="113" y="3"/>
                  </a:lnTo>
                  <a:lnTo>
                    <a:pt x="96" y="8"/>
                  </a:lnTo>
                  <a:lnTo>
                    <a:pt x="81" y="18"/>
                  </a:lnTo>
                  <a:lnTo>
                    <a:pt x="68" y="29"/>
                  </a:lnTo>
                  <a:lnTo>
                    <a:pt x="56" y="42"/>
                  </a:lnTo>
                  <a:lnTo>
                    <a:pt x="47" y="54"/>
                  </a:lnTo>
                  <a:lnTo>
                    <a:pt x="41" y="64"/>
                  </a:lnTo>
                  <a:lnTo>
                    <a:pt x="36" y="72"/>
                  </a:lnTo>
                  <a:lnTo>
                    <a:pt x="35" y="74"/>
                  </a:lnTo>
                </a:path>
              </a:pathLst>
            </a:custGeom>
            <a:solidFill>
              <a:srgbClr val="4EBCD7"/>
            </a:solidFill>
            <a:ln w="12700" cap="rnd">
              <a:noFill/>
              <a:round/>
              <a:headEnd/>
              <a:tailEnd/>
            </a:ln>
          </p:spPr>
          <p:txBody>
            <a:bodyPr/>
            <a:lstStyle/>
            <a:p>
              <a:endParaRPr lang="en-US"/>
            </a:p>
          </p:txBody>
        </p:sp>
        <p:sp>
          <p:nvSpPr>
            <p:cNvPr id="36975" name="Freeform 941"/>
            <p:cNvSpPr>
              <a:spLocks/>
            </p:cNvSpPr>
            <p:nvPr/>
          </p:nvSpPr>
          <p:spPr bwMode="auto">
            <a:xfrm>
              <a:off x="6318250" y="2650705"/>
              <a:ext cx="303213" cy="606425"/>
            </a:xfrm>
            <a:custGeom>
              <a:avLst/>
              <a:gdLst>
                <a:gd name="T0" fmla="*/ 2147483647 w 214"/>
                <a:gd name="T1" fmla="*/ 2147483647 h 382"/>
                <a:gd name="T2" fmla="*/ 2147483647 w 214"/>
                <a:gd name="T3" fmla="*/ 2147483647 h 382"/>
                <a:gd name="T4" fmla="*/ 2147483647 w 214"/>
                <a:gd name="T5" fmla="*/ 2147483647 h 382"/>
                <a:gd name="T6" fmla="*/ 2147483647 w 214"/>
                <a:gd name="T7" fmla="*/ 2147483647 h 382"/>
                <a:gd name="T8" fmla="*/ 2147483647 w 214"/>
                <a:gd name="T9" fmla="*/ 2147483647 h 382"/>
                <a:gd name="T10" fmla="*/ 0 w 214"/>
                <a:gd name="T11" fmla="*/ 2147483647 h 382"/>
                <a:gd name="T12" fmla="*/ 2147483647 w 214"/>
                <a:gd name="T13" fmla="*/ 2147483647 h 382"/>
                <a:gd name="T14" fmla="*/ 2147483647 w 214"/>
                <a:gd name="T15" fmla="*/ 2147483647 h 382"/>
                <a:gd name="T16" fmla="*/ 2147483647 w 214"/>
                <a:gd name="T17" fmla="*/ 2147483647 h 382"/>
                <a:gd name="T18" fmla="*/ 2147483647 w 214"/>
                <a:gd name="T19" fmla="*/ 2147483647 h 382"/>
                <a:gd name="T20" fmla="*/ 2147483647 w 214"/>
                <a:gd name="T21" fmla="*/ 2147483647 h 382"/>
                <a:gd name="T22" fmla="*/ 2147483647 w 214"/>
                <a:gd name="T23" fmla="*/ 2147483647 h 382"/>
                <a:gd name="T24" fmla="*/ 2147483647 w 214"/>
                <a:gd name="T25" fmla="*/ 2147483647 h 382"/>
                <a:gd name="T26" fmla="*/ 2147483647 w 214"/>
                <a:gd name="T27" fmla="*/ 2147483647 h 382"/>
                <a:gd name="T28" fmla="*/ 2147483647 w 214"/>
                <a:gd name="T29" fmla="*/ 2147483647 h 382"/>
                <a:gd name="T30" fmla="*/ 2147483647 w 214"/>
                <a:gd name="T31" fmla="*/ 2147483647 h 382"/>
                <a:gd name="T32" fmla="*/ 2147483647 w 214"/>
                <a:gd name="T33" fmla="*/ 2147483647 h 382"/>
                <a:gd name="T34" fmla="*/ 2147483647 w 214"/>
                <a:gd name="T35" fmla="*/ 2147483647 h 382"/>
                <a:gd name="T36" fmla="*/ 2147483647 w 214"/>
                <a:gd name="T37" fmla="*/ 2147483647 h 382"/>
                <a:gd name="T38" fmla="*/ 2147483647 w 214"/>
                <a:gd name="T39" fmla="*/ 2147483647 h 382"/>
                <a:gd name="T40" fmla="*/ 2147483647 w 214"/>
                <a:gd name="T41" fmla="*/ 2147483647 h 382"/>
                <a:gd name="T42" fmla="*/ 2147483647 w 214"/>
                <a:gd name="T43" fmla="*/ 2147483647 h 382"/>
                <a:gd name="T44" fmla="*/ 2147483647 w 214"/>
                <a:gd name="T45" fmla="*/ 2147483647 h 382"/>
                <a:gd name="T46" fmla="*/ 2147483647 w 214"/>
                <a:gd name="T47" fmla="*/ 2147483647 h 382"/>
                <a:gd name="T48" fmla="*/ 2147483647 w 214"/>
                <a:gd name="T49" fmla="*/ 2147483647 h 382"/>
                <a:gd name="T50" fmla="*/ 2147483647 w 214"/>
                <a:gd name="T51" fmla="*/ 2147483647 h 382"/>
                <a:gd name="T52" fmla="*/ 2147483647 w 214"/>
                <a:gd name="T53" fmla="*/ 2147483647 h 382"/>
                <a:gd name="T54" fmla="*/ 2147483647 w 214"/>
                <a:gd name="T55" fmla="*/ 2147483647 h 382"/>
                <a:gd name="T56" fmla="*/ 2147483647 w 214"/>
                <a:gd name="T57" fmla="*/ 2147483647 h 382"/>
                <a:gd name="T58" fmla="*/ 2147483647 w 214"/>
                <a:gd name="T59" fmla="*/ 2147483647 h 382"/>
                <a:gd name="T60" fmla="*/ 2147483647 w 214"/>
                <a:gd name="T61" fmla="*/ 2147483647 h 382"/>
                <a:gd name="T62" fmla="*/ 2147483647 w 214"/>
                <a:gd name="T63" fmla="*/ 0 h 382"/>
                <a:gd name="T64" fmla="*/ 2147483647 w 214"/>
                <a:gd name="T65" fmla="*/ 2147483647 h 382"/>
                <a:gd name="T66" fmla="*/ 2147483647 w 214"/>
                <a:gd name="T67" fmla="*/ 2147483647 h 382"/>
                <a:gd name="T68" fmla="*/ 2147483647 w 214"/>
                <a:gd name="T69" fmla="*/ 2147483647 h 382"/>
                <a:gd name="T70" fmla="*/ 2147483647 w 214"/>
                <a:gd name="T71" fmla="*/ 2147483647 h 382"/>
                <a:gd name="T72" fmla="*/ 2147483647 w 214"/>
                <a:gd name="T73" fmla="*/ 2147483647 h 382"/>
                <a:gd name="T74" fmla="*/ 2147483647 w 214"/>
                <a:gd name="T75" fmla="*/ 2147483647 h 382"/>
                <a:gd name="T76" fmla="*/ 2147483647 w 214"/>
                <a:gd name="T77" fmla="*/ 2147483647 h 382"/>
                <a:gd name="T78" fmla="*/ 2147483647 w 214"/>
                <a:gd name="T79" fmla="*/ 2147483647 h 382"/>
                <a:gd name="T80" fmla="*/ 2147483647 w 214"/>
                <a:gd name="T81" fmla="*/ 2147483647 h 3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4"/>
                <a:gd name="T124" fmla="*/ 0 h 382"/>
                <a:gd name="T125" fmla="*/ 214 w 214"/>
                <a:gd name="T126" fmla="*/ 382 h 3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4" h="382">
                  <a:moveTo>
                    <a:pt x="39" y="81"/>
                  </a:moveTo>
                  <a:lnTo>
                    <a:pt x="28" y="102"/>
                  </a:lnTo>
                  <a:lnTo>
                    <a:pt x="18" y="133"/>
                  </a:lnTo>
                  <a:lnTo>
                    <a:pt x="9" y="172"/>
                  </a:lnTo>
                  <a:lnTo>
                    <a:pt x="3" y="214"/>
                  </a:lnTo>
                  <a:lnTo>
                    <a:pt x="0" y="257"/>
                  </a:lnTo>
                  <a:lnTo>
                    <a:pt x="2" y="296"/>
                  </a:lnTo>
                  <a:lnTo>
                    <a:pt x="10" y="330"/>
                  </a:lnTo>
                  <a:lnTo>
                    <a:pt x="25" y="354"/>
                  </a:lnTo>
                  <a:lnTo>
                    <a:pt x="45" y="367"/>
                  </a:lnTo>
                  <a:lnTo>
                    <a:pt x="72" y="376"/>
                  </a:lnTo>
                  <a:lnTo>
                    <a:pt x="103" y="381"/>
                  </a:lnTo>
                  <a:lnTo>
                    <a:pt x="133" y="381"/>
                  </a:lnTo>
                  <a:lnTo>
                    <a:pt x="161" y="375"/>
                  </a:lnTo>
                  <a:lnTo>
                    <a:pt x="181" y="363"/>
                  </a:lnTo>
                  <a:lnTo>
                    <a:pt x="191" y="345"/>
                  </a:lnTo>
                  <a:lnTo>
                    <a:pt x="188" y="320"/>
                  </a:lnTo>
                  <a:lnTo>
                    <a:pt x="172" y="274"/>
                  </a:lnTo>
                  <a:lnTo>
                    <a:pt x="163" y="234"/>
                  </a:lnTo>
                  <a:lnTo>
                    <a:pt x="159" y="199"/>
                  </a:lnTo>
                  <a:lnTo>
                    <a:pt x="160" y="169"/>
                  </a:lnTo>
                  <a:lnTo>
                    <a:pt x="164" y="144"/>
                  </a:lnTo>
                  <a:lnTo>
                    <a:pt x="172" y="122"/>
                  </a:lnTo>
                  <a:lnTo>
                    <a:pt x="180" y="103"/>
                  </a:lnTo>
                  <a:lnTo>
                    <a:pt x="191" y="87"/>
                  </a:lnTo>
                  <a:lnTo>
                    <a:pt x="204" y="64"/>
                  </a:lnTo>
                  <a:lnTo>
                    <a:pt x="212" y="43"/>
                  </a:lnTo>
                  <a:lnTo>
                    <a:pt x="213" y="27"/>
                  </a:lnTo>
                  <a:lnTo>
                    <a:pt x="208" y="14"/>
                  </a:lnTo>
                  <a:lnTo>
                    <a:pt x="196" y="6"/>
                  </a:lnTo>
                  <a:lnTo>
                    <a:pt x="178" y="1"/>
                  </a:lnTo>
                  <a:lnTo>
                    <a:pt x="155" y="0"/>
                  </a:lnTo>
                  <a:lnTo>
                    <a:pt x="125" y="3"/>
                  </a:lnTo>
                  <a:lnTo>
                    <a:pt x="106" y="9"/>
                  </a:lnTo>
                  <a:lnTo>
                    <a:pt x="90" y="19"/>
                  </a:lnTo>
                  <a:lnTo>
                    <a:pt x="75" y="32"/>
                  </a:lnTo>
                  <a:lnTo>
                    <a:pt x="62" y="46"/>
                  </a:lnTo>
                  <a:lnTo>
                    <a:pt x="52" y="59"/>
                  </a:lnTo>
                  <a:lnTo>
                    <a:pt x="45" y="70"/>
                  </a:lnTo>
                  <a:lnTo>
                    <a:pt x="40" y="78"/>
                  </a:lnTo>
                  <a:lnTo>
                    <a:pt x="39" y="81"/>
                  </a:lnTo>
                </a:path>
              </a:pathLst>
            </a:custGeom>
            <a:noFill/>
            <a:ln w="12700" cap="rnd">
              <a:solidFill>
                <a:srgbClr val="000000"/>
              </a:solidFill>
              <a:round/>
              <a:headEnd/>
              <a:tailEnd/>
            </a:ln>
          </p:spPr>
          <p:txBody>
            <a:bodyPr/>
            <a:lstStyle/>
            <a:p>
              <a:endParaRPr lang="en-US"/>
            </a:p>
          </p:txBody>
        </p:sp>
        <p:sp>
          <p:nvSpPr>
            <p:cNvPr id="36976" name="Freeform 942"/>
            <p:cNvSpPr>
              <a:spLocks/>
            </p:cNvSpPr>
            <p:nvPr/>
          </p:nvSpPr>
          <p:spPr bwMode="auto">
            <a:xfrm>
              <a:off x="6672263" y="2650705"/>
              <a:ext cx="268287" cy="555625"/>
            </a:xfrm>
            <a:custGeom>
              <a:avLst/>
              <a:gdLst>
                <a:gd name="T0" fmla="*/ 2147483647 w 191"/>
                <a:gd name="T1" fmla="*/ 2147483647 h 350"/>
                <a:gd name="T2" fmla="*/ 2147483647 w 191"/>
                <a:gd name="T3" fmla="*/ 2147483647 h 350"/>
                <a:gd name="T4" fmla="*/ 2147483647 w 191"/>
                <a:gd name="T5" fmla="*/ 2147483647 h 350"/>
                <a:gd name="T6" fmla="*/ 2147483647 w 191"/>
                <a:gd name="T7" fmla="*/ 2147483647 h 350"/>
                <a:gd name="T8" fmla="*/ 2147483647 w 191"/>
                <a:gd name="T9" fmla="*/ 2147483647 h 350"/>
                <a:gd name="T10" fmla="*/ 2147483647 w 191"/>
                <a:gd name="T11" fmla="*/ 2147483647 h 350"/>
                <a:gd name="T12" fmla="*/ 2147483647 w 191"/>
                <a:gd name="T13" fmla="*/ 2147483647 h 350"/>
                <a:gd name="T14" fmla="*/ 2147483647 w 191"/>
                <a:gd name="T15" fmla="*/ 2147483647 h 350"/>
                <a:gd name="T16" fmla="*/ 2147483647 w 191"/>
                <a:gd name="T17" fmla="*/ 2147483647 h 350"/>
                <a:gd name="T18" fmla="*/ 2147483647 w 191"/>
                <a:gd name="T19" fmla="*/ 2147483647 h 350"/>
                <a:gd name="T20" fmla="*/ 2147483647 w 191"/>
                <a:gd name="T21" fmla="*/ 2147483647 h 350"/>
                <a:gd name="T22" fmla="*/ 2147483647 w 191"/>
                <a:gd name="T23" fmla="*/ 2147483647 h 350"/>
                <a:gd name="T24" fmla="*/ 2147483647 w 191"/>
                <a:gd name="T25" fmla="*/ 2147483647 h 350"/>
                <a:gd name="T26" fmla="*/ 2147483647 w 191"/>
                <a:gd name="T27" fmla="*/ 2147483647 h 350"/>
                <a:gd name="T28" fmla="*/ 2147483647 w 191"/>
                <a:gd name="T29" fmla="*/ 2147483647 h 350"/>
                <a:gd name="T30" fmla="*/ 2147483647 w 191"/>
                <a:gd name="T31" fmla="*/ 2147483647 h 350"/>
                <a:gd name="T32" fmla="*/ 2147483647 w 191"/>
                <a:gd name="T33" fmla="*/ 2147483647 h 350"/>
                <a:gd name="T34" fmla="*/ 2147483647 w 191"/>
                <a:gd name="T35" fmla="*/ 2147483647 h 350"/>
                <a:gd name="T36" fmla="*/ 2147483647 w 191"/>
                <a:gd name="T37" fmla="*/ 2147483647 h 350"/>
                <a:gd name="T38" fmla="*/ 2147483647 w 191"/>
                <a:gd name="T39" fmla="*/ 2147483647 h 350"/>
                <a:gd name="T40" fmla="*/ 2147483647 w 191"/>
                <a:gd name="T41" fmla="*/ 2147483647 h 350"/>
                <a:gd name="T42" fmla="*/ 2147483647 w 191"/>
                <a:gd name="T43" fmla="*/ 2147483647 h 350"/>
                <a:gd name="T44" fmla="*/ 2147483647 w 191"/>
                <a:gd name="T45" fmla="*/ 2147483647 h 350"/>
                <a:gd name="T46" fmla="*/ 2147483647 w 191"/>
                <a:gd name="T47" fmla="*/ 2147483647 h 350"/>
                <a:gd name="T48" fmla="*/ 2147483647 w 191"/>
                <a:gd name="T49" fmla="*/ 2147483647 h 350"/>
                <a:gd name="T50" fmla="*/ 2147483647 w 191"/>
                <a:gd name="T51" fmla="*/ 2147483647 h 350"/>
                <a:gd name="T52" fmla="*/ 2147483647 w 191"/>
                <a:gd name="T53" fmla="*/ 2147483647 h 350"/>
                <a:gd name="T54" fmla="*/ 0 w 191"/>
                <a:gd name="T55" fmla="*/ 2147483647 h 350"/>
                <a:gd name="T56" fmla="*/ 2147483647 w 191"/>
                <a:gd name="T57" fmla="*/ 2147483647 h 350"/>
                <a:gd name="T58" fmla="*/ 2147483647 w 191"/>
                <a:gd name="T59" fmla="*/ 2147483647 h 350"/>
                <a:gd name="T60" fmla="*/ 2147483647 w 191"/>
                <a:gd name="T61" fmla="*/ 2147483647 h 350"/>
                <a:gd name="T62" fmla="*/ 2147483647 w 191"/>
                <a:gd name="T63" fmla="*/ 0 h 350"/>
                <a:gd name="T64" fmla="*/ 2147483647 w 191"/>
                <a:gd name="T65" fmla="*/ 2147483647 h 350"/>
                <a:gd name="T66" fmla="*/ 2147483647 w 191"/>
                <a:gd name="T67" fmla="*/ 2147483647 h 350"/>
                <a:gd name="T68" fmla="*/ 2147483647 w 191"/>
                <a:gd name="T69" fmla="*/ 2147483647 h 350"/>
                <a:gd name="T70" fmla="*/ 2147483647 w 191"/>
                <a:gd name="T71" fmla="*/ 2147483647 h 350"/>
                <a:gd name="T72" fmla="*/ 2147483647 w 191"/>
                <a:gd name="T73" fmla="*/ 2147483647 h 350"/>
                <a:gd name="T74" fmla="*/ 2147483647 w 191"/>
                <a:gd name="T75" fmla="*/ 2147483647 h 350"/>
                <a:gd name="T76" fmla="*/ 2147483647 w 191"/>
                <a:gd name="T77" fmla="*/ 2147483647 h 350"/>
                <a:gd name="T78" fmla="*/ 2147483647 w 191"/>
                <a:gd name="T79" fmla="*/ 2147483647 h 350"/>
                <a:gd name="T80" fmla="*/ 2147483647 w 191"/>
                <a:gd name="T81" fmla="*/ 2147483647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350"/>
                <a:gd name="T125" fmla="*/ 191 w 191"/>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350">
                  <a:moveTo>
                    <a:pt x="159" y="74"/>
                  </a:moveTo>
                  <a:lnTo>
                    <a:pt x="167" y="92"/>
                  </a:lnTo>
                  <a:lnTo>
                    <a:pt x="175" y="121"/>
                  </a:lnTo>
                  <a:lnTo>
                    <a:pt x="182" y="157"/>
                  </a:lnTo>
                  <a:lnTo>
                    <a:pt x="188" y="197"/>
                  </a:lnTo>
                  <a:lnTo>
                    <a:pt x="190" y="237"/>
                  </a:lnTo>
                  <a:lnTo>
                    <a:pt x="189" y="274"/>
                  </a:lnTo>
                  <a:lnTo>
                    <a:pt x="183" y="304"/>
                  </a:lnTo>
                  <a:lnTo>
                    <a:pt x="172" y="324"/>
                  </a:lnTo>
                  <a:lnTo>
                    <a:pt x="154" y="336"/>
                  </a:lnTo>
                  <a:lnTo>
                    <a:pt x="128" y="345"/>
                  </a:lnTo>
                  <a:lnTo>
                    <a:pt x="101" y="349"/>
                  </a:lnTo>
                  <a:lnTo>
                    <a:pt x="73" y="349"/>
                  </a:lnTo>
                  <a:lnTo>
                    <a:pt x="48" y="343"/>
                  </a:lnTo>
                  <a:lnTo>
                    <a:pt x="29" y="332"/>
                  </a:lnTo>
                  <a:lnTo>
                    <a:pt x="20" y="316"/>
                  </a:lnTo>
                  <a:lnTo>
                    <a:pt x="23" y="293"/>
                  </a:lnTo>
                  <a:lnTo>
                    <a:pt x="37" y="251"/>
                  </a:lnTo>
                  <a:lnTo>
                    <a:pt x="46" y="214"/>
                  </a:lnTo>
                  <a:lnTo>
                    <a:pt x="49" y="182"/>
                  </a:lnTo>
                  <a:lnTo>
                    <a:pt x="49" y="155"/>
                  </a:lnTo>
                  <a:lnTo>
                    <a:pt x="45" y="132"/>
                  </a:lnTo>
                  <a:lnTo>
                    <a:pt x="38" y="112"/>
                  </a:lnTo>
                  <a:lnTo>
                    <a:pt x="30" y="95"/>
                  </a:lnTo>
                  <a:lnTo>
                    <a:pt x="21" y="80"/>
                  </a:lnTo>
                  <a:lnTo>
                    <a:pt x="8" y="58"/>
                  </a:lnTo>
                  <a:lnTo>
                    <a:pt x="1" y="40"/>
                  </a:lnTo>
                  <a:lnTo>
                    <a:pt x="0" y="25"/>
                  </a:lnTo>
                  <a:lnTo>
                    <a:pt x="5" y="13"/>
                  </a:lnTo>
                  <a:lnTo>
                    <a:pt x="16" y="5"/>
                  </a:lnTo>
                  <a:lnTo>
                    <a:pt x="32" y="1"/>
                  </a:lnTo>
                  <a:lnTo>
                    <a:pt x="54" y="0"/>
                  </a:lnTo>
                  <a:lnTo>
                    <a:pt x="80" y="3"/>
                  </a:lnTo>
                  <a:lnTo>
                    <a:pt x="97" y="8"/>
                  </a:lnTo>
                  <a:lnTo>
                    <a:pt x="113" y="17"/>
                  </a:lnTo>
                  <a:lnTo>
                    <a:pt x="126" y="29"/>
                  </a:lnTo>
                  <a:lnTo>
                    <a:pt x="137" y="42"/>
                  </a:lnTo>
                  <a:lnTo>
                    <a:pt x="147" y="54"/>
                  </a:lnTo>
                  <a:lnTo>
                    <a:pt x="154" y="64"/>
                  </a:lnTo>
                  <a:lnTo>
                    <a:pt x="158" y="72"/>
                  </a:lnTo>
                  <a:lnTo>
                    <a:pt x="159" y="74"/>
                  </a:lnTo>
                </a:path>
              </a:pathLst>
            </a:custGeom>
            <a:solidFill>
              <a:srgbClr val="4EBCD7"/>
            </a:solidFill>
            <a:ln w="12700" cap="rnd">
              <a:noFill/>
              <a:round/>
              <a:headEnd/>
              <a:tailEnd/>
            </a:ln>
          </p:spPr>
          <p:txBody>
            <a:bodyPr/>
            <a:lstStyle/>
            <a:p>
              <a:endParaRPr lang="en-US"/>
            </a:p>
          </p:txBody>
        </p:sp>
        <p:sp>
          <p:nvSpPr>
            <p:cNvPr id="36977" name="Freeform 943"/>
            <p:cNvSpPr>
              <a:spLocks/>
            </p:cNvSpPr>
            <p:nvPr/>
          </p:nvSpPr>
          <p:spPr bwMode="auto">
            <a:xfrm>
              <a:off x="6672263" y="2650705"/>
              <a:ext cx="274637" cy="555625"/>
            </a:xfrm>
            <a:custGeom>
              <a:avLst/>
              <a:gdLst>
                <a:gd name="T0" fmla="*/ 2147483647 w 195"/>
                <a:gd name="T1" fmla="*/ 2147483647 h 350"/>
                <a:gd name="T2" fmla="*/ 2147483647 w 195"/>
                <a:gd name="T3" fmla="*/ 2147483647 h 350"/>
                <a:gd name="T4" fmla="*/ 2147483647 w 195"/>
                <a:gd name="T5" fmla="*/ 2147483647 h 350"/>
                <a:gd name="T6" fmla="*/ 2147483647 w 195"/>
                <a:gd name="T7" fmla="*/ 2147483647 h 350"/>
                <a:gd name="T8" fmla="*/ 2147483647 w 195"/>
                <a:gd name="T9" fmla="*/ 2147483647 h 350"/>
                <a:gd name="T10" fmla="*/ 2147483647 w 195"/>
                <a:gd name="T11" fmla="*/ 2147483647 h 350"/>
                <a:gd name="T12" fmla="*/ 2147483647 w 195"/>
                <a:gd name="T13" fmla="*/ 2147483647 h 350"/>
                <a:gd name="T14" fmla="*/ 2147483647 w 195"/>
                <a:gd name="T15" fmla="*/ 2147483647 h 350"/>
                <a:gd name="T16" fmla="*/ 2147483647 w 195"/>
                <a:gd name="T17" fmla="*/ 2147483647 h 350"/>
                <a:gd name="T18" fmla="*/ 2147483647 w 195"/>
                <a:gd name="T19" fmla="*/ 2147483647 h 350"/>
                <a:gd name="T20" fmla="*/ 2147483647 w 195"/>
                <a:gd name="T21" fmla="*/ 2147483647 h 350"/>
                <a:gd name="T22" fmla="*/ 2147483647 w 195"/>
                <a:gd name="T23" fmla="*/ 2147483647 h 350"/>
                <a:gd name="T24" fmla="*/ 2147483647 w 195"/>
                <a:gd name="T25" fmla="*/ 2147483647 h 350"/>
                <a:gd name="T26" fmla="*/ 2147483647 w 195"/>
                <a:gd name="T27" fmla="*/ 2147483647 h 350"/>
                <a:gd name="T28" fmla="*/ 2147483647 w 195"/>
                <a:gd name="T29" fmla="*/ 2147483647 h 350"/>
                <a:gd name="T30" fmla="*/ 2147483647 w 195"/>
                <a:gd name="T31" fmla="*/ 2147483647 h 350"/>
                <a:gd name="T32" fmla="*/ 2147483647 w 195"/>
                <a:gd name="T33" fmla="*/ 2147483647 h 350"/>
                <a:gd name="T34" fmla="*/ 2147483647 w 195"/>
                <a:gd name="T35" fmla="*/ 2147483647 h 350"/>
                <a:gd name="T36" fmla="*/ 2147483647 w 195"/>
                <a:gd name="T37" fmla="*/ 2147483647 h 350"/>
                <a:gd name="T38" fmla="*/ 2147483647 w 195"/>
                <a:gd name="T39" fmla="*/ 2147483647 h 350"/>
                <a:gd name="T40" fmla="*/ 2147483647 w 195"/>
                <a:gd name="T41" fmla="*/ 2147483647 h 350"/>
                <a:gd name="T42" fmla="*/ 2147483647 w 195"/>
                <a:gd name="T43" fmla="*/ 2147483647 h 350"/>
                <a:gd name="T44" fmla="*/ 2147483647 w 195"/>
                <a:gd name="T45" fmla="*/ 2147483647 h 350"/>
                <a:gd name="T46" fmla="*/ 2147483647 w 195"/>
                <a:gd name="T47" fmla="*/ 2147483647 h 350"/>
                <a:gd name="T48" fmla="*/ 2147483647 w 195"/>
                <a:gd name="T49" fmla="*/ 2147483647 h 350"/>
                <a:gd name="T50" fmla="*/ 2147483647 w 195"/>
                <a:gd name="T51" fmla="*/ 2147483647 h 350"/>
                <a:gd name="T52" fmla="*/ 2147483647 w 195"/>
                <a:gd name="T53" fmla="*/ 2147483647 h 350"/>
                <a:gd name="T54" fmla="*/ 0 w 195"/>
                <a:gd name="T55" fmla="*/ 2147483647 h 350"/>
                <a:gd name="T56" fmla="*/ 2147483647 w 195"/>
                <a:gd name="T57" fmla="*/ 2147483647 h 350"/>
                <a:gd name="T58" fmla="*/ 2147483647 w 195"/>
                <a:gd name="T59" fmla="*/ 2147483647 h 350"/>
                <a:gd name="T60" fmla="*/ 2147483647 w 195"/>
                <a:gd name="T61" fmla="*/ 2147483647 h 350"/>
                <a:gd name="T62" fmla="*/ 2147483647 w 195"/>
                <a:gd name="T63" fmla="*/ 0 h 350"/>
                <a:gd name="T64" fmla="*/ 2147483647 w 195"/>
                <a:gd name="T65" fmla="*/ 2147483647 h 350"/>
                <a:gd name="T66" fmla="*/ 2147483647 w 195"/>
                <a:gd name="T67" fmla="*/ 2147483647 h 350"/>
                <a:gd name="T68" fmla="*/ 2147483647 w 195"/>
                <a:gd name="T69" fmla="*/ 2147483647 h 350"/>
                <a:gd name="T70" fmla="*/ 2147483647 w 195"/>
                <a:gd name="T71" fmla="*/ 2147483647 h 350"/>
                <a:gd name="T72" fmla="*/ 2147483647 w 195"/>
                <a:gd name="T73" fmla="*/ 2147483647 h 350"/>
                <a:gd name="T74" fmla="*/ 2147483647 w 195"/>
                <a:gd name="T75" fmla="*/ 2147483647 h 350"/>
                <a:gd name="T76" fmla="*/ 2147483647 w 195"/>
                <a:gd name="T77" fmla="*/ 2147483647 h 350"/>
                <a:gd name="T78" fmla="*/ 2147483647 w 195"/>
                <a:gd name="T79" fmla="*/ 2147483647 h 350"/>
                <a:gd name="T80" fmla="*/ 2147483647 w 195"/>
                <a:gd name="T81" fmla="*/ 2147483647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
                <a:gd name="T124" fmla="*/ 0 h 350"/>
                <a:gd name="T125" fmla="*/ 195 w 195"/>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 h="350">
                  <a:moveTo>
                    <a:pt x="162" y="74"/>
                  </a:moveTo>
                  <a:lnTo>
                    <a:pt x="171" y="92"/>
                  </a:lnTo>
                  <a:lnTo>
                    <a:pt x="179" y="121"/>
                  </a:lnTo>
                  <a:lnTo>
                    <a:pt x="186" y="157"/>
                  </a:lnTo>
                  <a:lnTo>
                    <a:pt x="192" y="197"/>
                  </a:lnTo>
                  <a:lnTo>
                    <a:pt x="194" y="237"/>
                  </a:lnTo>
                  <a:lnTo>
                    <a:pt x="193" y="274"/>
                  </a:lnTo>
                  <a:lnTo>
                    <a:pt x="187" y="304"/>
                  </a:lnTo>
                  <a:lnTo>
                    <a:pt x="176" y="324"/>
                  </a:lnTo>
                  <a:lnTo>
                    <a:pt x="157" y="336"/>
                  </a:lnTo>
                  <a:lnTo>
                    <a:pt x="131" y="345"/>
                  </a:lnTo>
                  <a:lnTo>
                    <a:pt x="103" y="349"/>
                  </a:lnTo>
                  <a:lnTo>
                    <a:pt x="74" y="349"/>
                  </a:lnTo>
                  <a:lnTo>
                    <a:pt x="49" y="343"/>
                  </a:lnTo>
                  <a:lnTo>
                    <a:pt x="30" y="332"/>
                  </a:lnTo>
                  <a:lnTo>
                    <a:pt x="20" y="316"/>
                  </a:lnTo>
                  <a:lnTo>
                    <a:pt x="24" y="293"/>
                  </a:lnTo>
                  <a:lnTo>
                    <a:pt x="38" y="251"/>
                  </a:lnTo>
                  <a:lnTo>
                    <a:pt x="47" y="214"/>
                  </a:lnTo>
                  <a:lnTo>
                    <a:pt x="50" y="182"/>
                  </a:lnTo>
                  <a:lnTo>
                    <a:pt x="50" y="155"/>
                  </a:lnTo>
                  <a:lnTo>
                    <a:pt x="46" y="132"/>
                  </a:lnTo>
                  <a:lnTo>
                    <a:pt x="39" y="112"/>
                  </a:lnTo>
                  <a:lnTo>
                    <a:pt x="31" y="95"/>
                  </a:lnTo>
                  <a:lnTo>
                    <a:pt x="21" y="80"/>
                  </a:lnTo>
                  <a:lnTo>
                    <a:pt x="8" y="58"/>
                  </a:lnTo>
                  <a:lnTo>
                    <a:pt x="1" y="40"/>
                  </a:lnTo>
                  <a:lnTo>
                    <a:pt x="0" y="25"/>
                  </a:lnTo>
                  <a:lnTo>
                    <a:pt x="5" y="13"/>
                  </a:lnTo>
                  <a:lnTo>
                    <a:pt x="16" y="5"/>
                  </a:lnTo>
                  <a:lnTo>
                    <a:pt x="33" y="1"/>
                  </a:lnTo>
                  <a:lnTo>
                    <a:pt x="55" y="0"/>
                  </a:lnTo>
                  <a:lnTo>
                    <a:pt x="82" y="3"/>
                  </a:lnTo>
                  <a:lnTo>
                    <a:pt x="99" y="8"/>
                  </a:lnTo>
                  <a:lnTo>
                    <a:pt x="115" y="17"/>
                  </a:lnTo>
                  <a:lnTo>
                    <a:pt x="129" y="29"/>
                  </a:lnTo>
                  <a:lnTo>
                    <a:pt x="140" y="42"/>
                  </a:lnTo>
                  <a:lnTo>
                    <a:pt x="150" y="54"/>
                  </a:lnTo>
                  <a:lnTo>
                    <a:pt x="157" y="64"/>
                  </a:lnTo>
                  <a:lnTo>
                    <a:pt x="161" y="72"/>
                  </a:lnTo>
                  <a:lnTo>
                    <a:pt x="162" y="74"/>
                  </a:lnTo>
                </a:path>
              </a:pathLst>
            </a:custGeom>
            <a:noFill/>
            <a:ln w="12700" cap="rnd">
              <a:solidFill>
                <a:srgbClr val="000000"/>
              </a:solidFill>
              <a:round/>
              <a:headEnd/>
              <a:tailEnd/>
            </a:ln>
          </p:spPr>
          <p:txBody>
            <a:bodyPr/>
            <a:lstStyle/>
            <a:p>
              <a:endParaRPr lang="en-US"/>
            </a:p>
          </p:txBody>
        </p:sp>
        <p:sp>
          <p:nvSpPr>
            <p:cNvPr id="36978" name="Line 944"/>
            <p:cNvSpPr>
              <a:spLocks noChangeShapeType="1"/>
            </p:cNvSpPr>
            <p:nvPr/>
          </p:nvSpPr>
          <p:spPr bwMode="auto">
            <a:xfrm flipV="1">
              <a:off x="6627813" y="2353843"/>
              <a:ext cx="3175" cy="1249362"/>
            </a:xfrm>
            <a:prstGeom prst="line">
              <a:avLst/>
            </a:prstGeom>
            <a:noFill/>
            <a:ln w="25400">
              <a:solidFill>
                <a:schemeClr val="tx1"/>
              </a:solidFill>
              <a:round/>
              <a:headEnd/>
              <a:tailEnd type="triangle" w="med" len="med"/>
            </a:ln>
          </p:spPr>
          <p:txBody>
            <a:bodyPr wrap="none" anchor="ctr"/>
            <a:lstStyle/>
            <a:p>
              <a:endParaRPr lang="en-GB"/>
            </a:p>
          </p:txBody>
        </p:sp>
        <p:sp>
          <p:nvSpPr>
            <p:cNvPr id="36979" name="Line 947"/>
            <p:cNvSpPr>
              <a:spLocks noChangeShapeType="1"/>
            </p:cNvSpPr>
            <p:nvPr/>
          </p:nvSpPr>
          <p:spPr bwMode="auto">
            <a:xfrm>
              <a:off x="8001000" y="2384005"/>
              <a:ext cx="0" cy="1219200"/>
            </a:xfrm>
            <a:prstGeom prst="line">
              <a:avLst/>
            </a:prstGeom>
            <a:noFill/>
            <a:ln w="50800">
              <a:solidFill>
                <a:schemeClr val="tx1"/>
              </a:solidFill>
              <a:round/>
              <a:headEnd/>
              <a:tailEnd type="triangle" w="med" len="med"/>
            </a:ln>
          </p:spPr>
          <p:txBody>
            <a:bodyPr/>
            <a:lstStyle/>
            <a:p>
              <a:endParaRPr lang="en-GB"/>
            </a:p>
          </p:txBody>
        </p:sp>
        <p:sp>
          <p:nvSpPr>
            <p:cNvPr id="36980" name="Text Box 948"/>
            <p:cNvSpPr txBox="1">
              <a:spLocks noChangeArrowheads="1"/>
            </p:cNvSpPr>
            <p:nvPr/>
          </p:nvSpPr>
          <p:spPr bwMode="auto">
            <a:xfrm>
              <a:off x="7772400" y="2460205"/>
              <a:ext cx="522288" cy="701675"/>
            </a:xfrm>
            <a:prstGeom prst="rect">
              <a:avLst/>
            </a:prstGeom>
            <a:noFill/>
            <a:ln w="50800">
              <a:noFill/>
              <a:miter lim="800000"/>
              <a:headEnd/>
              <a:tailEnd/>
            </a:ln>
          </p:spPr>
          <p:txBody>
            <a:bodyPr wrap="none">
              <a:spAutoFit/>
            </a:bodyPr>
            <a:lstStyle/>
            <a:p>
              <a:pPr eaLnBrk="0" hangingPunct="0"/>
              <a:r>
                <a:rPr lang="en-GB" sz="4000" b="1">
                  <a:solidFill>
                    <a:schemeClr val="accent2"/>
                  </a:solidFill>
                </a:rPr>
                <a:t>X</a:t>
              </a:r>
            </a:p>
          </p:txBody>
        </p:sp>
        <p:sp>
          <p:nvSpPr>
            <p:cNvPr id="36981" name="Line 949"/>
            <p:cNvSpPr>
              <a:spLocks noChangeShapeType="1"/>
            </p:cNvSpPr>
            <p:nvPr/>
          </p:nvSpPr>
          <p:spPr bwMode="auto">
            <a:xfrm flipH="1">
              <a:off x="1524000" y="4822405"/>
              <a:ext cx="493713" cy="292100"/>
            </a:xfrm>
            <a:prstGeom prst="line">
              <a:avLst/>
            </a:prstGeom>
            <a:noFill/>
            <a:ln w="25400">
              <a:solidFill>
                <a:schemeClr val="bg1"/>
              </a:solidFill>
              <a:round/>
              <a:headEnd/>
              <a:tailEnd type="triangle" w="med" len="med"/>
            </a:ln>
          </p:spPr>
          <p:txBody>
            <a:bodyPr wrap="none" anchor="ctr"/>
            <a:lstStyle/>
            <a:p>
              <a:endParaRPr lang="en-GB"/>
            </a:p>
          </p:txBody>
        </p:sp>
        <p:sp>
          <p:nvSpPr>
            <p:cNvPr id="36982" name="Rectangle 951"/>
            <p:cNvSpPr>
              <a:spLocks noChangeArrowheads="1"/>
            </p:cNvSpPr>
            <p:nvPr/>
          </p:nvSpPr>
          <p:spPr bwMode="auto">
            <a:xfrm>
              <a:off x="7620000" y="1850605"/>
              <a:ext cx="762000" cy="363538"/>
            </a:xfrm>
            <a:prstGeom prst="rect">
              <a:avLst/>
            </a:prstGeom>
            <a:solidFill>
              <a:srgbClr val="FCD1C1"/>
            </a:solidFill>
            <a:ln w="12700">
              <a:noFill/>
              <a:miter lim="800000"/>
              <a:headEnd/>
              <a:tailEnd/>
            </a:ln>
            <a:effectLst>
              <a:prstShdw prst="shdw17" dist="17961" dir="2700000">
                <a:srgbClr val="977D74"/>
              </a:prstShdw>
            </a:effectLst>
          </p:spPr>
          <p:txBody>
            <a:bodyPr lIns="90488" tIns="44450" rIns="90488" bIns="44450">
              <a:spAutoFit/>
            </a:bodyPr>
            <a:lstStyle/>
            <a:p>
              <a:pPr algn="ctr" eaLnBrk="0" hangingPunct="0"/>
              <a:r>
                <a:rPr lang="en-GB" b="1">
                  <a:solidFill>
                    <a:srgbClr val="000000"/>
                  </a:solidFill>
                </a:rPr>
                <a:t>Ca</a:t>
              </a:r>
              <a:r>
                <a:rPr lang="en-GB" b="1" baseline="30000">
                  <a:solidFill>
                    <a:srgbClr val="000000"/>
                  </a:solidFill>
                </a:rPr>
                <a:t>2+</a:t>
              </a:r>
            </a:p>
          </p:txBody>
        </p:sp>
        <p:sp>
          <p:nvSpPr>
            <p:cNvPr id="36983" name="Rectangle 952"/>
            <p:cNvSpPr>
              <a:spLocks noChangeArrowheads="1"/>
            </p:cNvSpPr>
            <p:nvPr/>
          </p:nvSpPr>
          <p:spPr bwMode="auto">
            <a:xfrm>
              <a:off x="990600" y="1850605"/>
              <a:ext cx="1557338" cy="363538"/>
            </a:xfrm>
            <a:prstGeom prst="rect">
              <a:avLst/>
            </a:prstGeom>
            <a:noFill/>
            <a:ln w="12700">
              <a:noFill/>
              <a:miter lim="800000"/>
              <a:headEnd/>
              <a:tailEnd/>
            </a:ln>
          </p:spPr>
          <p:txBody>
            <a:bodyPr wrap="none" lIns="90488" tIns="44450" rIns="90488" bIns="44450">
              <a:spAutoFit/>
            </a:bodyPr>
            <a:lstStyle/>
            <a:p>
              <a:pPr eaLnBrk="0" hangingPunct="0"/>
              <a:r>
                <a:rPr lang="en-GB" b="1"/>
                <a:t>K</a:t>
              </a:r>
              <a:r>
                <a:rPr lang="en-GB" b="1" baseline="-25000"/>
                <a:t>ATP </a:t>
              </a:r>
              <a:r>
                <a:rPr lang="en-GB" b="1"/>
                <a:t>channel</a:t>
              </a:r>
            </a:p>
          </p:txBody>
        </p:sp>
        <p:sp>
          <p:nvSpPr>
            <p:cNvPr id="36984" name="Arc 953"/>
            <p:cNvSpPr>
              <a:spLocks/>
            </p:cNvSpPr>
            <p:nvPr/>
          </p:nvSpPr>
          <p:spPr bwMode="auto">
            <a:xfrm rot="9840000" flipV="1">
              <a:off x="6934200" y="2460205"/>
              <a:ext cx="769938" cy="3810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33"/>
                  </a:moveTo>
                  <a:cubicBezTo>
                    <a:pt x="36" y="9640"/>
                    <a:pt x="9680" y="14"/>
                    <a:pt x="21574" y="0"/>
                  </a:cubicBezTo>
                </a:path>
                <a:path w="21600" h="21600" stroke="0" extrusionOk="0">
                  <a:moveTo>
                    <a:pt x="0" y="21533"/>
                  </a:moveTo>
                  <a:cubicBezTo>
                    <a:pt x="36" y="9640"/>
                    <a:pt x="9680" y="14"/>
                    <a:pt x="21574" y="0"/>
                  </a:cubicBezTo>
                  <a:lnTo>
                    <a:pt x="21600" y="21600"/>
                  </a:lnTo>
                  <a:close/>
                </a:path>
              </a:pathLst>
            </a:custGeom>
            <a:noFill/>
            <a:ln w="38100" cap="rnd">
              <a:solidFill>
                <a:schemeClr val="tx1"/>
              </a:solidFill>
              <a:round/>
              <a:headEnd type="triangle" w="med" len="med"/>
              <a:tailEnd/>
            </a:ln>
          </p:spPr>
          <p:txBody>
            <a:bodyPr wrap="none" anchor="ctr"/>
            <a:lstStyle/>
            <a:p>
              <a:endParaRPr lang="en-US"/>
            </a:p>
          </p:txBody>
        </p:sp>
        <p:sp>
          <p:nvSpPr>
            <p:cNvPr id="36985" name="Rectangle 954"/>
            <p:cNvSpPr>
              <a:spLocks noChangeArrowheads="1"/>
            </p:cNvSpPr>
            <p:nvPr/>
          </p:nvSpPr>
          <p:spPr bwMode="auto">
            <a:xfrm>
              <a:off x="6400800" y="3831805"/>
              <a:ext cx="487363" cy="363538"/>
            </a:xfrm>
            <a:prstGeom prst="rect">
              <a:avLst/>
            </a:prstGeom>
            <a:solidFill>
              <a:srgbClr val="FCD1C1"/>
            </a:solidFill>
            <a:ln w="12700">
              <a:noFill/>
              <a:miter lim="800000"/>
              <a:headEnd/>
              <a:tailEnd/>
            </a:ln>
            <a:effectLst>
              <a:prstShdw prst="shdw17" dist="17961" dir="2700000">
                <a:srgbClr val="977D74"/>
              </a:prstShdw>
            </a:effectLst>
          </p:spPr>
          <p:txBody>
            <a:bodyPr lIns="90488" tIns="44450" rIns="90488" bIns="44450">
              <a:spAutoFit/>
            </a:bodyPr>
            <a:lstStyle/>
            <a:p>
              <a:pPr eaLnBrk="0" hangingPunct="0"/>
              <a:r>
                <a:rPr lang="en-GB" b="1">
                  <a:solidFill>
                    <a:srgbClr val="000000"/>
                  </a:solidFill>
                </a:rPr>
                <a:t>K</a:t>
              </a:r>
              <a:r>
                <a:rPr lang="en-GB" sz="2400" b="1" baseline="30000">
                  <a:solidFill>
                    <a:srgbClr val="000000"/>
                  </a:solidFill>
                </a:rPr>
                <a:t>+</a:t>
              </a:r>
            </a:p>
          </p:txBody>
        </p:sp>
        <p:grpSp>
          <p:nvGrpSpPr>
            <p:cNvPr id="5" name="Group 955"/>
            <p:cNvGrpSpPr>
              <a:grpSpLocks/>
            </p:cNvGrpSpPr>
            <p:nvPr/>
          </p:nvGrpSpPr>
          <p:grpSpPr bwMode="auto">
            <a:xfrm>
              <a:off x="1223963" y="2563393"/>
              <a:ext cx="996950" cy="949325"/>
              <a:chOff x="771" y="1169"/>
              <a:chExt cx="627" cy="598"/>
            </a:xfrm>
          </p:grpSpPr>
          <p:sp>
            <p:nvSpPr>
              <p:cNvPr id="36993" name="Freeform 956"/>
              <p:cNvSpPr>
                <a:spLocks/>
              </p:cNvSpPr>
              <p:nvPr/>
            </p:nvSpPr>
            <p:spPr bwMode="auto">
              <a:xfrm>
                <a:off x="1299" y="1299"/>
                <a:ext cx="14" cy="67"/>
              </a:xfrm>
              <a:custGeom>
                <a:avLst/>
                <a:gdLst>
                  <a:gd name="T0" fmla="*/ 0 w 16"/>
                  <a:gd name="T1" fmla="*/ 0 h 67"/>
                  <a:gd name="T2" fmla="*/ 1 w 16"/>
                  <a:gd name="T3" fmla="*/ 2 h 67"/>
                  <a:gd name="T4" fmla="*/ 4 w 16"/>
                  <a:gd name="T5" fmla="*/ 8 h 67"/>
                  <a:gd name="T6" fmla="*/ 4 w 16"/>
                  <a:gd name="T7" fmla="*/ 16 h 67"/>
                  <a:gd name="T8" fmla="*/ 4 w 16"/>
                  <a:gd name="T9" fmla="*/ 26 h 67"/>
                  <a:gd name="T10" fmla="*/ 4 w 16"/>
                  <a:gd name="T11" fmla="*/ 37 h 67"/>
                  <a:gd name="T12" fmla="*/ 4 w 16"/>
                  <a:gd name="T13" fmla="*/ 48 h 67"/>
                  <a:gd name="T14" fmla="*/ 4 w 16"/>
                  <a:gd name="T15" fmla="*/ 58 h 67"/>
                  <a:gd name="T16" fmla="*/ 4 w 16"/>
                  <a:gd name="T17" fmla="*/ 6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7"/>
                  <a:gd name="T29" fmla="*/ 16 w 1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7">
                    <a:moveTo>
                      <a:pt x="0" y="0"/>
                    </a:moveTo>
                    <a:lnTo>
                      <a:pt x="1" y="2"/>
                    </a:lnTo>
                    <a:lnTo>
                      <a:pt x="4" y="8"/>
                    </a:lnTo>
                    <a:lnTo>
                      <a:pt x="8" y="16"/>
                    </a:lnTo>
                    <a:lnTo>
                      <a:pt x="12" y="26"/>
                    </a:lnTo>
                    <a:lnTo>
                      <a:pt x="15" y="37"/>
                    </a:lnTo>
                    <a:lnTo>
                      <a:pt x="15" y="48"/>
                    </a:lnTo>
                    <a:lnTo>
                      <a:pt x="12" y="58"/>
                    </a:lnTo>
                    <a:lnTo>
                      <a:pt x="5" y="66"/>
                    </a:lnTo>
                  </a:path>
                </a:pathLst>
              </a:custGeom>
              <a:noFill/>
              <a:ln w="76200" cap="rnd">
                <a:solidFill>
                  <a:srgbClr val="B3E2EE"/>
                </a:solidFill>
                <a:round/>
                <a:headEnd/>
                <a:tailEnd/>
              </a:ln>
            </p:spPr>
            <p:txBody>
              <a:bodyPr/>
              <a:lstStyle/>
              <a:p>
                <a:endParaRPr lang="en-US"/>
              </a:p>
            </p:txBody>
          </p:sp>
          <p:sp>
            <p:nvSpPr>
              <p:cNvPr id="36994" name="Line 957"/>
              <p:cNvSpPr>
                <a:spLocks noChangeShapeType="1"/>
              </p:cNvSpPr>
              <p:nvPr/>
            </p:nvSpPr>
            <p:spPr bwMode="auto">
              <a:xfrm>
                <a:off x="1295" y="1363"/>
                <a:ext cx="14" cy="5"/>
              </a:xfrm>
              <a:prstGeom prst="line">
                <a:avLst/>
              </a:prstGeom>
              <a:noFill/>
              <a:ln w="12700">
                <a:noFill/>
                <a:round/>
                <a:headEnd/>
                <a:tailEnd/>
              </a:ln>
            </p:spPr>
            <p:txBody>
              <a:bodyPr wrap="none" anchor="ctr"/>
              <a:lstStyle/>
              <a:p>
                <a:endParaRPr lang="en-GB"/>
              </a:p>
            </p:txBody>
          </p:sp>
          <p:sp>
            <p:nvSpPr>
              <p:cNvPr id="36995" name="Freeform 958"/>
              <p:cNvSpPr>
                <a:spLocks/>
              </p:cNvSpPr>
              <p:nvPr/>
            </p:nvSpPr>
            <p:spPr bwMode="auto">
              <a:xfrm>
                <a:off x="1268" y="1365"/>
                <a:ext cx="37" cy="61"/>
              </a:xfrm>
              <a:custGeom>
                <a:avLst/>
                <a:gdLst>
                  <a:gd name="T0" fmla="*/ 12 w 41"/>
                  <a:gd name="T1" fmla="*/ 0 h 61"/>
                  <a:gd name="T2" fmla="*/ 10 w 41"/>
                  <a:gd name="T3" fmla="*/ 8 h 61"/>
                  <a:gd name="T4" fmla="*/ 7 w 41"/>
                  <a:gd name="T5" fmla="*/ 17 h 61"/>
                  <a:gd name="T6" fmla="*/ 5 w 41"/>
                  <a:gd name="T7" fmla="*/ 27 h 61"/>
                  <a:gd name="T8" fmla="*/ 5 w 41"/>
                  <a:gd name="T9" fmla="*/ 37 h 61"/>
                  <a:gd name="T10" fmla="*/ 5 w 41"/>
                  <a:gd name="T11" fmla="*/ 46 h 61"/>
                  <a:gd name="T12" fmla="*/ 3 w 41"/>
                  <a:gd name="T13" fmla="*/ 53 h 61"/>
                  <a:gd name="T14" fmla="*/ 0 w 41"/>
                  <a:gd name="T15" fmla="*/ 58 h 61"/>
                  <a:gd name="T16" fmla="*/ 0 w 41"/>
                  <a:gd name="T17" fmla="*/ 6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61"/>
                  <a:gd name="T29" fmla="*/ 41 w 4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61">
                    <a:moveTo>
                      <a:pt x="40" y="0"/>
                    </a:moveTo>
                    <a:lnTo>
                      <a:pt x="31" y="8"/>
                    </a:lnTo>
                    <a:lnTo>
                      <a:pt x="23" y="17"/>
                    </a:lnTo>
                    <a:lnTo>
                      <a:pt x="16" y="27"/>
                    </a:lnTo>
                    <a:lnTo>
                      <a:pt x="10" y="37"/>
                    </a:lnTo>
                    <a:lnTo>
                      <a:pt x="6" y="46"/>
                    </a:lnTo>
                    <a:lnTo>
                      <a:pt x="3" y="53"/>
                    </a:lnTo>
                    <a:lnTo>
                      <a:pt x="0" y="58"/>
                    </a:lnTo>
                    <a:lnTo>
                      <a:pt x="0" y="60"/>
                    </a:lnTo>
                  </a:path>
                </a:pathLst>
              </a:custGeom>
              <a:noFill/>
              <a:ln w="76200" cap="rnd">
                <a:solidFill>
                  <a:srgbClr val="B3E2EE"/>
                </a:solidFill>
                <a:round/>
                <a:headEnd/>
                <a:tailEnd/>
              </a:ln>
            </p:spPr>
            <p:txBody>
              <a:bodyPr/>
              <a:lstStyle/>
              <a:p>
                <a:endParaRPr lang="en-US"/>
              </a:p>
            </p:txBody>
          </p:sp>
          <p:sp>
            <p:nvSpPr>
              <p:cNvPr id="36996" name="Line 959"/>
              <p:cNvSpPr>
                <a:spLocks noChangeShapeType="1"/>
              </p:cNvSpPr>
              <p:nvPr/>
            </p:nvSpPr>
            <p:spPr bwMode="auto">
              <a:xfrm flipH="1" flipV="1">
                <a:off x="1295" y="1363"/>
                <a:ext cx="12" cy="5"/>
              </a:xfrm>
              <a:prstGeom prst="line">
                <a:avLst/>
              </a:prstGeom>
              <a:noFill/>
              <a:ln w="12700">
                <a:noFill/>
                <a:round/>
                <a:headEnd/>
                <a:tailEnd/>
              </a:ln>
            </p:spPr>
            <p:txBody>
              <a:bodyPr wrap="none" anchor="ctr"/>
              <a:lstStyle/>
              <a:p>
                <a:endParaRPr lang="en-GB"/>
              </a:p>
            </p:txBody>
          </p:sp>
          <p:sp>
            <p:nvSpPr>
              <p:cNvPr id="36997" name="Line 960"/>
              <p:cNvSpPr>
                <a:spLocks noChangeShapeType="1"/>
              </p:cNvSpPr>
              <p:nvPr/>
            </p:nvSpPr>
            <p:spPr bwMode="auto">
              <a:xfrm>
                <a:off x="1330" y="1337"/>
                <a:ext cx="14" cy="3"/>
              </a:xfrm>
              <a:prstGeom prst="line">
                <a:avLst/>
              </a:prstGeom>
              <a:noFill/>
              <a:ln w="12700">
                <a:noFill/>
                <a:round/>
                <a:headEnd/>
                <a:tailEnd/>
              </a:ln>
            </p:spPr>
            <p:txBody>
              <a:bodyPr wrap="none" anchor="ctr"/>
              <a:lstStyle/>
              <a:p>
                <a:endParaRPr lang="en-GB"/>
              </a:p>
            </p:txBody>
          </p:sp>
          <p:sp>
            <p:nvSpPr>
              <p:cNvPr id="36998" name="Line 961"/>
              <p:cNvSpPr>
                <a:spLocks noChangeShapeType="1"/>
              </p:cNvSpPr>
              <p:nvPr/>
            </p:nvSpPr>
            <p:spPr bwMode="auto">
              <a:xfrm flipH="1" flipV="1">
                <a:off x="1330" y="1339"/>
                <a:ext cx="14" cy="1"/>
              </a:xfrm>
              <a:prstGeom prst="line">
                <a:avLst/>
              </a:prstGeom>
              <a:noFill/>
              <a:ln w="12700">
                <a:noFill/>
                <a:round/>
                <a:headEnd/>
                <a:tailEnd/>
              </a:ln>
            </p:spPr>
            <p:txBody>
              <a:bodyPr wrap="none" anchor="ctr"/>
              <a:lstStyle/>
              <a:p>
                <a:endParaRPr lang="en-GB"/>
              </a:p>
            </p:txBody>
          </p:sp>
          <p:sp>
            <p:nvSpPr>
              <p:cNvPr id="36999" name="Line 962"/>
              <p:cNvSpPr>
                <a:spLocks noChangeShapeType="1"/>
              </p:cNvSpPr>
              <p:nvPr/>
            </p:nvSpPr>
            <p:spPr bwMode="auto">
              <a:xfrm>
                <a:off x="1316" y="1419"/>
                <a:ext cx="16" cy="3"/>
              </a:xfrm>
              <a:prstGeom prst="line">
                <a:avLst/>
              </a:prstGeom>
              <a:noFill/>
              <a:ln w="12700">
                <a:noFill/>
                <a:round/>
                <a:headEnd/>
                <a:tailEnd/>
              </a:ln>
            </p:spPr>
            <p:txBody>
              <a:bodyPr wrap="none" anchor="ctr"/>
              <a:lstStyle/>
              <a:p>
                <a:endParaRPr lang="en-GB"/>
              </a:p>
            </p:txBody>
          </p:sp>
          <p:sp>
            <p:nvSpPr>
              <p:cNvPr id="37000" name="Freeform 963"/>
              <p:cNvSpPr>
                <a:spLocks/>
              </p:cNvSpPr>
              <p:nvPr/>
            </p:nvSpPr>
            <p:spPr bwMode="auto">
              <a:xfrm>
                <a:off x="780" y="1169"/>
                <a:ext cx="535" cy="78"/>
              </a:xfrm>
              <a:custGeom>
                <a:avLst/>
                <a:gdLst>
                  <a:gd name="T0" fmla="*/ 0 w 602"/>
                  <a:gd name="T1" fmla="*/ 77 h 78"/>
                  <a:gd name="T2" fmla="*/ 2 w 602"/>
                  <a:gd name="T3" fmla="*/ 75 h 78"/>
                  <a:gd name="T4" fmla="*/ 4 w 602"/>
                  <a:gd name="T5" fmla="*/ 71 h 78"/>
                  <a:gd name="T6" fmla="*/ 4 w 602"/>
                  <a:gd name="T7" fmla="*/ 65 h 78"/>
                  <a:gd name="T8" fmla="*/ 7 w 602"/>
                  <a:gd name="T9" fmla="*/ 58 h 78"/>
                  <a:gd name="T10" fmla="*/ 11 w 602"/>
                  <a:gd name="T11" fmla="*/ 50 h 78"/>
                  <a:gd name="T12" fmla="*/ 14 w 602"/>
                  <a:gd name="T13" fmla="*/ 42 h 78"/>
                  <a:gd name="T14" fmla="*/ 20 w 602"/>
                  <a:gd name="T15" fmla="*/ 34 h 78"/>
                  <a:gd name="T16" fmla="*/ 25 w 602"/>
                  <a:gd name="T17" fmla="*/ 28 h 78"/>
                  <a:gd name="T18" fmla="*/ 28 w 602"/>
                  <a:gd name="T19" fmla="*/ 24 h 78"/>
                  <a:gd name="T20" fmla="*/ 33 w 602"/>
                  <a:gd name="T21" fmla="*/ 20 h 78"/>
                  <a:gd name="T22" fmla="*/ 41 w 602"/>
                  <a:gd name="T23" fmla="*/ 16 h 78"/>
                  <a:gd name="T24" fmla="*/ 47 w 602"/>
                  <a:gd name="T25" fmla="*/ 11 h 78"/>
                  <a:gd name="T26" fmla="*/ 56 w 602"/>
                  <a:gd name="T27" fmla="*/ 7 h 78"/>
                  <a:gd name="T28" fmla="*/ 65 w 602"/>
                  <a:gd name="T29" fmla="*/ 3 h 78"/>
                  <a:gd name="T30" fmla="*/ 70 w 602"/>
                  <a:gd name="T31" fmla="*/ 1 h 78"/>
                  <a:gd name="T32" fmla="*/ 76 w 602"/>
                  <a:gd name="T33" fmla="*/ 0 h 78"/>
                  <a:gd name="T34" fmla="*/ 82 w 602"/>
                  <a:gd name="T35" fmla="*/ 1 h 78"/>
                  <a:gd name="T36" fmla="*/ 87 w 602"/>
                  <a:gd name="T37" fmla="*/ 2 h 78"/>
                  <a:gd name="T38" fmla="*/ 95 w 602"/>
                  <a:gd name="T39" fmla="*/ 5 h 78"/>
                  <a:gd name="T40" fmla="*/ 101 w 602"/>
                  <a:gd name="T41" fmla="*/ 8 h 78"/>
                  <a:gd name="T42" fmla="*/ 109 w 602"/>
                  <a:gd name="T43" fmla="*/ 11 h 78"/>
                  <a:gd name="T44" fmla="*/ 115 w 602"/>
                  <a:gd name="T45" fmla="*/ 15 h 78"/>
                  <a:gd name="T46" fmla="*/ 121 w 602"/>
                  <a:gd name="T47" fmla="*/ 18 h 78"/>
                  <a:gd name="T48" fmla="*/ 124 w 602"/>
                  <a:gd name="T49" fmla="*/ 21 h 78"/>
                  <a:gd name="T50" fmla="*/ 131 w 602"/>
                  <a:gd name="T51" fmla="*/ 26 h 78"/>
                  <a:gd name="T52" fmla="*/ 135 w 602"/>
                  <a:gd name="T53" fmla="*/ 33 h 78"/>
                  <a:gd name="T54" fmla="*/ 139 w 602"/>
                  <a:gd name="T55" fmla="*/ 40 h 78"/>
                  <a:gd name="T56" fmla="*/ 142 w 602"/>
                  <a:gd name="T57" fmla="*/ 48 h 78"/>
                  <a:gd name="T58" fmla="*/ 143 w 602"/>
                  <a:gd name="T59" fmla="*/ 55 h 78"/>
                  <a:gd name="T60" fmla="*/ 145 w 602"/>
                  <a:gd name="T61" fmla="*/ 60 h 78"/>
                  <a:gd name="T62" fmla="*/ 146 w 602"/>
                  <a:gd name="T63" fmla="*/ 64 h 78"/>
                  <a:gd name="T64" fmla="*/ 146 w 602"/>
                  <a:gd name="T65" fmla="*/ 65 h 78"/>
                  <a:gd name="T66" fmla="*/ 0 w 602"/>
                  <a:gd name="T67" fmla="*/ 77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2"/>
                  <a:gd name="T103" fmla="*/ 0 h 78"/>
                  <a:gd name="T104" fmla="*/ 602 w 602"/>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2" h="78">
                    <a:moveTo>
                      <a:pt x="0" y="77"/>
                    </a:moveTo>
                    <a:lnTo>
                      <a:pt x="2" y="75"/>
                    </a:lnTo>
                    <a:lnTo>
                      <a:pt x="7" y="71"/>
                    </a:lnTo>
                    <a:lnTo>
                      <a:pt x="16" y="65"/>
                    </a:lnTo>
                    <a:lnTo>
                      <a:pt x="28" y="58"/>
                    </a:lnTo>
                    <a:lnTo>
                      <a:pt x="43" y="50"/>
                    </a:lnTo>
                    <a:lnTo>
                      <a:pt x="60" y="42"/>
                    </a:lnTo>
                    <a:lnTo>
                      <a:pt x="80" y="34"/>
                    </a:lnTo>
                    <a:lnTo>
                      <a:pt x="102" y="28"/>
                    </a:lnTo>
                    <a:lnTo>
                      <a:pt x="117" y="24"/>
                    </a:lnTo>
                    <a:lnTo>
                      <a:pt x="140" y="20"/>
                    </a:lnTo>
                    <a:lnTo>
                      <a:pt x="167" y="16"/>
                    </a:lnTo>
                    <a:lnTo>
                      <a:pt x="199" y="11"/>
                    </a:lnTo>
                    <a:lnTo>
                      <a:pt x="231" y="7"/>
                    </a:lnTo>
                    <a:lnTo>
                      <a:pt x="262" y="3"/>
                    </a:lnTo>
                    <a:lnTo>
                      <a:pt x="290" y="1"/>
                    </a:lnTo>
                    <a:lnTo>
                      <a:pt x="313" y="0"/>
                    </a:lnTo>
                    <a:lnTo>
                      <a:pt x="334" y="1"/>
                    </a:lnTo>
                    <a:lnTo>
                      <a:pt x="360" y="2"/>
                    </a:lnTo>
                    <a:lnTo>
                      <a:pt x="389" y="5"/>
                    </a:lnTo>
                    <a:lnTo>
                      <a:pt x="418" y="8"/>
                    </a:lnTo>
                    <a:lnTo>
                      <a:pt x="447" y="11"/>
                    </a:lnTo>
                    <a:lnTo>
                      <a:pt x="473" y="15"/>
                    </a:lnTo>
                    <a:lnTo>
                      <a:pt x="495" y="18"/>
                    </a:lnTo>
                    <a:lnTo>
                      <a:pt x="512" y="21"/>
                    </a:lnTo>
                    <a:lnTo>
                      <a:pt x="536" y="26"/>
                    </a:lnTo>
                    <a:lnTo>
                      <a:pt x="555" y="33"/>
                    </a:lnTo>
                    <a:lnTo>
                      <a:pt x="570" y="40"/>
                    </a:lnTo>
                    <a:lnTo>
                      <a:pt x="582" y="48"/>
                    </a:lnTo>
                    <a:lnTo>
                      <a:pt x="591" y="55"/>
                    </a:lnTo>
                    <a:lnTo>
                      <a:pt x="597" y="60"/>
                    </a:lnTo>
                    <a:lnTo>
                      <a:pt x="600" y="64"/>
                    </a:lnTo>
                    <a:lnTo>
                      <a:pt x="601" y="65"/>
                    </a:lnTo>
                    <a:lnTo>
                      <a:pt x="0" y="77"/>
                    </a:lnTo>
                  </a:path>
                </a:pathLst>
              </a:custGeom>
              <a:solidFill>
                <a:srgbClr val="FDCC8A"/>
              </a:solidFill>
              <a:ln w="12700" cap="rnd">
                <a:noFill/>
                <a:round/>
                <a:headEnd/>
                <a:tailEnd/>
              </a:ln>
            </p:spPr>
            <p:txBody>
              <a:bodyPr/>
              <a:lstStyle/>
              <a:p>
                <a:endParaRPr lang="en-US"/>
              </a:p>
            </p:txBody>
          </p:sp>
          <p:sp>
            <p:nvSpPr>
              <p:cNvPr id="37001" name="Freeform 964"/>
              <p:cNvSpPr>
                <a:spLocks/>
              </p:cNvSpPr>
              <p:nvPr/>
            </p:nvSpPr>
            <p:spPr bwMode="auto">
              <a:xfrm>
                <a:off x="780" y="1169"/>
                <a:ext cx="536" cy="79"/>
              </a:xfrm>
              <a:custGeom>
                <a:avLst/>
                <a:gdLst>
                  <a:gd name="T0" fmla="*/ 0 w 604"/>
                  <a:gd name="T1" fmla="*/ 78 h 79"/>
                  <a:gd name="T2" fmla="*/ 2 w 604"/>
                  <a:gd name="T3" fmla="*/ 76 h 79"/>
                  <a:gd name="T4" fmla="*/ 4 w 604"/>
                  <a:gd name="T5" fmla="*/ 72 h 79"/>
                  <a:gd name="T6" fmla="*/ 4 w 604"/>
                  <a:gd name="T7" fmla="*/ 66 h 79"/>
                  <a:gd name="T8" fmla="*/ 7 w 604"/>
                  <a:gd name="T9" fmla="*/ 59 h 79"/>
                  <a:gd name="T10" fmla="*/ 11 w 604"/>
                  <a:gd name="T11" fmla="*/ 51 h 79"/>
                  <a:gd name="T12" fmla="*/ 14 w 604"/>
                  <a:gd name="T13" fmla="*/ 43 h 79"/>
                  <a:gd name="T14" fmla="*/ 20 w 604"/>
                  <a:gd name="T15" fmla="*/ 35 h 79"/>
                  <a:gd name="T16" fmla="*/ 25 w 604"/>
                  <a:gd name="T17" fmla="*/ 28 h 79"/>
                  <a:gd name="T18" fmla="*/ 28 w 604"/>
                  <a:gd name="T19" fmla="*/ 25 h 79"/>
                  <a:gd name="T20" fmla="*/ 33 w 604"/>
                  <a:gd name="T21" fmla="*/ 21 h 79"/>
                  <a:gd name="T22" fmla="*/ 40 w 604"/>
                  <a:gd name="T23" fmla="*/ 16 h 79"/>
                  <a:gd name="T24" fmla="*/ 46 w 604"/>
                  <a:gd name="T25" fmla="*/ 11 h 79"/>
                  <a:gd name="T26" fmla="*/ 56 w 604"/>
                  <a:gd name="T27" fmla="*/ 7 h 79"/>
                  <a:gd name="T28" fmla="*/ 63 w 604"/>
                  <a:gd name="T29" fmla="*/ 3 h 79"/>
                  <a:gd name="T30" fmla="*/ 69 w 604"/>
                  <a:gd name="T31" fmla="*/ 1 h 79"/>
                  <a:gd name="T32" fmla="*/ 75 w 604"/>
                  <a:gd name="T33" fmla="*/ 0 h 79"/>
                  <a:gd name="T34" fmla="*/ 81 w 604"/>
                  <a:gd name="T35" fmla="*/ 1 h 79"/>
                  <a:gd name="T36" fmla="*/ 86 w 604"/>
                  <a:gd name="T37" fmla="*/ 2 h 79"/>
                  <a:gd name="T38" fmla="*/ 93 w 604"/>
                  <a:gd name="T39" fmla="*/ 5 h 79"/>
                  <a:gd name="T40" fmla="*/ 101 w 604"/>
                  <a:gd name="T41" fmla="*/ 8 h 79"/>
                  <a:gd name="T42" fmla="*/ 107 w 604"/>
                  <a:gd name="T43" fmla="*/ 11 h 79"/>
                  <a:gd name="T44" fmla="*/ 114 w 604"/>
                  <a:gd name="T45" fmla="*/ 15 h 79"/>
                  <a:gd name="T46" fmla="*/ 118 w 604"/>
                  <a:gd name="T47" fmla="*/ 18 h 79"/>
                  <a:gd name="T48" fmla="*/ 122 w 604"/>
                  <a:gd name="T49" fmla="*/ 21 h 79"/>
                  <a:gd name="T50" fmla="*/ 129 w 604"/>
                  <a:gd name="T51" fmla="*/ 27 h 79"/>
                  <a:gd name="T52" fmla="*/ 133 w 604"/>
                  <a:gd name="T53" fmla="*/ 34 h 79"/>
                  <a:gd name="T54" fmla="*/ 137 w 604"/>
                  <a:gd name="T55" fmla="*/ 41 h 79"/>
                  <a:gd name="T56" fmla="*/ 139 w 604"/>
                  <a:gd name="T57" fmla="*/ 48 h 79"/>
                  <a:gd name="T58" fmla="*/ 140 w 604"/>
                  <a:gd name="T59" fmla="*/ 55 h 79"/>
                  <a:gd name="T60" fmla="*/ 144 w 604"/>
                  <a:gd name="T61" fmla="*/ 61 h 79"/>
                  <a:gd name="T62" fmla="*/ 145 w 604"/>
                  <a:gd name="T63" fmla="*/ 65 h 79"/>
                  <a:gd name="T64" fmla="*/ 145 w 604"/>
                  <a:gd name="T65" fmla="*/ 66 h 79"/>
                  <a:gd name="T66" fmla="*/ 0 w 604"/>
                  <a:gd name="T67" fmla="*/ 78 h 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4"/>
                  <a:gd name="T103" fmla="*/ 0 h 79"/>
                  <a:gd name="T104" fmla="*/ 604 w 604"/>
                  <a:gd name="T105" fmla="*/ 79 h 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4" h="79">
                    <a:moveTo>
                      <a:pt x="0" y="78"/>
                    </a:moveTo>
                    <a:lnTo>
                      <a:pt x="2" y="76"/>
                    </a:lnTo>
                    <a:lnTo>
                      <a:pt x="7" y="72"/>
                    </a:lnTo>
                    <a:lnTo>
                      <a:pt x="16" y="66"/>
                    </a:lnTo>
                    <a:lnTo>
                      <a:pt x="28" y="59"/>
                    </a:lnTo>
                    <a:lnTo>
                      <a:pt x="43" y="51"/>
                    </a:lnTo>
                    <a:lnTo>
                      <a:pt x="60" y="43"/>
                    </a:lnTo>
                    <a:lnTo>
                      <a:pt x="80" y="35"/>
                    </a:lnTo>
                    <a:lnTo>
                      <a:pt x="102" y="28"/>
                    </a:lnTo>
                    <a:lnTo>
                      <a:pt x="117" y="25"/>
                    </a:lnTo>
                    <a:lnTo>
                      <a:pt x="140" y="21"/>
                    </a:lnTo>
                    <a:lnTo>
                      <a:pt x="168" y="16"/>
                    </a:lnTo>
                    <a:lnTo>
                      <a:pt x="199" y="11"/>
                    </a:lnTo>
                    <a:lnTo>
                      <a:pt x="231" y="7"/>
                    </a:lnTo>
                    <a:lnTo>
                      <a:pt x="262" y="3"/>
                    </a:lnTo>
                    <a:lnTo>
                      <a:pt x="290" y="1"/>
                    </a:lnTo>
                    <a:lnTo>
                      <a:pt x="314" y="0"/>
                    </a:lnTo>
                    <a:lnTo>
                      <a:pt x="335" y="1"/>
                    </a:lnTo>
                    <a:lnTo>
                      <a:pt x="361" y="2"/>
                    </a:lnTo>
                    <a:lnTo>
                      <a:pt x="390" y="5"/>
                    </a:lnTo>
                    <a:lnTo>
                      <a:pt x="420" y="8"/>
                    </a:lnTo>
                    <a:lnTo>
                      <a:pt x="448" y="11"/>
                    </a:lnTo>
                    <a:lnTo>
                      <a:pt x="475" y="15"/>
                    </a:lnTo>
                    <a:lnTo>
                      <a:pt x="497" y="18"/>
                    </a:lnTo>
                    <a:lnTo>
                      <a:pt x="514" y="21"/>
                    </a:lnTo>
                    <a:lnTo>
                      <a:pt x="537" y="27"/>
                    </a:lnTo>
                    <a:lnTo>
                      <a:pt x="557" y="34"/>
                    </a:lnTo>
                    <a:lnTo>
                      <a:pt x="572" y="41"/>
                    </a:lnTo>
                    <a:lnTo>
                      <a:pt x="584" y="48"/>
                    </a:lnTo>
                    <a:lnTo>
                      <a:pt x="593" y="55"/>
                    </a:lnTo>
                    <a:lnTo>
                      <a:pt x="599" y="61"/>
                    </a:lnTo>
                    <a:lnTo>
                      <a:pt x="602" y="65"/>
                    </a:lnTo>
                    <a:lnTo>
                      <a:pt x="603" y="66"/>
                    </a:lnTo>
                    <a:lnTo>
                      <a:pt x="0" y="78"/>
                    </a:lnTo>
                  </a:path>
                </a:pathLst>
              </a:custGeom>
              <a:noFill/>
              <a:ln w="12700" cap="rnd">
                <a:solidFill>
                  <a:srgbClr val="000000"/>
                </a:solidFill>
                <a:round/>
                <a:headEnd/>
                <a:tailEnd/>
              </a:ln>
            </p:spPr>
            <p:txBody>
              <a:bodyPr/>
              <a:lstStyle/>
              <a:p>
                <a:endParaRPr lang="en-US"/>
              </a:p>
            </p:txBody>
          </p:sp>
          <p:sp>
            <p:nvSpPr>
              <p:cNvPr id="37002" name="Freeform 965"/>
              <p:cNvSpPr>
                <a:spLocks/>
              </p:cNvSpPr>
              <p:nvPr/>
            </p:nvSpPr>
            <p:spPr bwMode="auto">
              <a:xfrm>
                <a:off x="1162" y="1208"/>
                <a:ext cx="162" cy="71"/>
              </a:xfrm>
              <a:custGeom>
                <a:avLst/>
                <a:gdLst>
                  <a:gd name="T0" fmla="*/ 4 w 182"/>
                  <a:gd name="T1" fmla="*/ 64 h 71"/>
                  <a:gd name="T2" fmla="*/ 4 w 182"/>
                  <a:gd name="T3" fmla="*/ 58 h 71"/>
                  <a:gd name="T4" fmla="*/ 2 w 182"/>
                  <a:gd name="T5" fmla="*/ 51 h 71"/>
                  <a:gd name="T6" fmla="*/ 0 w 182"/>
                  <a:gd name="T7" fmla="*/ 44 h 71"/>
                  <a:gd name="T8" fmla="*/ 0 w 182"/>
                  <a:gd name="T9" fmla="*/ 37 h 71"/>
                  <a:gd name="T10" fmla="*/ 2 w 182"/>
                  <a:gd name="T11" fmla="*/ 31 h 71"/>
                  <a:gd name="T12" fmla="*/ 4 w 182"/>
                  <a:gd name="T13" fmla="*/ 25 h 71"/>
                  <a:gd name="T14" fmla="*/ 4 w 182"/>
                  <a:gd name="T15" fmla="*/ 19 h 71"/>
                  <a:gd name="T16" fmla="*/ 4 w 182"/>
                  <a:gd name="T17" fmla="*/ 15 h 71"/>
                  <a:gd name="T18" fmla="*/ 7 w 182"/>
                  <a:gd name="T19" fmla="*/ 10 h 71"/>
                  <a:gd name="T20" fmla="*/ 10 w 182"/>
                  <a:gd name="T21" fmla="*/ 6 h 71"/>
                  <a:gd name="T22" fmla="*/ 12 w 182"/>
                  <a:gd name="T23" fmla="*/ 3 h 71"/>
                  <a:gd name="T24" fmla="*/ 16 w 182"/>
                  <a:gd name="T25" fmla="*/ 1 h 71"/>
                  <a:gd name="T26" fmla="*/ 20 w 182"/>
                  <a:gd name="T27" fmla="*/ 0 h 71"/>
                  <a:gd name="T28" fmla="*/ 23 w 182"/>
                  <a:gd name="T29" fmla="*/ 0 h 71"/>
                  <a:gd name="T30" fmla="*/ 27 w 182"/>
                  <a:gd name="T31" fmla="*/ 1 h 71"/>
                  <a:gd name="T32" fmla="*/ 32 w 182"/>
                  <a:gd name="T33" fmla="*/ 3 h 71"/>
                  <a:gd name="T34" fmla="*/ 38 w 182"/>
                  <a:gd name="T35" fmla="*/ 10 h 71"/>
                  <a:gd name="T36" fmla="*/ 43 w 182"/>
                  <a:gd name="T37" fmla="*/ 19 h 71"/>
                  <a:gd name="T38" fmla="*/ 44 w 182"/>
                  <a:gd name="T39" fmla="*/ 29 h 71"/>
                  <a:gd name="T40" fmla="*/ 45 w 182"/>
                  <a:gd name="T41" fmla="*/ 40 h 71"/>
                  <a:gd name="T42" fmla="*/ 44 w 182"/>
                  <a:gd name="T43" fmla="*/ 51 h 71"/>
                  <a:gd name="T44" fmla="*/ 43 w 182"/>
                  <a:gd name="T45" fmla="*/ 60 h 71"/>
                  <a:gd name="T46" fmla="*/ 41 w 182"/>
                  <a:gd name="T47" fmla="*/ 66 h 71"/>
                  <a:gd name="T48" fmla="*/ 38 w 182"/>
                  <a:gd name="T49" fmla="*/ 69 h 71"/>
                  <a:gd name="T50" fmla="*/ 36 w 182"/>
                  <a:gd name="T51" fmla="*/ 69 h 71"/>
                  <a:gd name="T52" fmla="*/ 34 w 182"/>
                  <a:gd name="T53" fmla="*/ 69 h 71"/>
                  <a:gd name="T54" fmla="*/ 33 w 182"/>
                  <a:gd name="T55" fmla="*/ 67 h 71"/>
                  <a:gd name="T56" fmla="*/ 32 w 182"/>
                  <a:gd name="T57" fmla="*/ 66 h 71"/>
                  <a:gd name="T58" fmla="*/ 30 w 182"/>
                  <a:gd name="T59" fmla="*/ 63 h 71"/>
                  <a:gd name="T60" fmla="*/ 30 w 182"/>
                  <a:gd name="T61" fmla="*/ 61 h 71"/>
                  <a:gd name="T62" fmla="*/ 30 w 182"/>
                  <a:gd name="T63" fmla="*/ 58 h 71"/>
                  <a:gd name="T64" fmla="*/ 29 w 182"/>
                  <a:gd name="T65" fmla="*/ 55 h 71"/>
                  <a:gd name="T66" fmla="*/ 28 w 182"/>
                  <a:gd name="T67" fmla="*/ 51 h 71"/>
                  <a:gd name="T68" fmla="*/ 26 w 182"/>
                  <a:gd name="T69" fmla="*/ 49 h 71"/>
                  <a:gd name="T70" fmla="*/ 24 w 182"/>
                  <a:gd name="T71" fmla="*/ 48 h 71"/>
                  <a:gd name="T72" fmla="*/ 22 w 182"/>
                  <a:gd name="T73" fmla="*/ 47 h 71"/>
                  <a:gd name="T74" fmla="*/ 21 w 182"/>
                  <a:gd name="T75" fmla="*/ 48 h 71"/>
                  <a:gd name="T76" fmla="*/ 20 w 182"/>
                  <a:gd name="T77" fmla="*/ 49 h 71"/>
                  <a:gd name="T78" fmla="*/ 18 w 182"/>
                  <a:gd name="T79" fmla="*/ 51 h 71"/>
                  <a:gd name="T80" fmla="*/ 18 w 182"/>
                  <a:gd name="T81" fmla="*/ 53 h 71"/>
                  <a:gd name="T82" fmla="*/ 17 w 182"/>
                  <a:gd name="T83" fmla="*/ 56 h 71"/>
                  <a:gd name="T84" fmla="*/ 16 w 182"/>
                  <a:gd name="T85" fmla="*/ 59 h 71"/>
                  <a:gd name="T86" fmla="*/ 15 w 182"/>
                  <a:gd name="T87" fmla="*/ 62 h 71"/>
                  <a:gd name="T88" fmla="*/ 14 w 182"/>
                  <a:gd name="T89" fmla="*/ 64 h 71"/>
                  <a:gd name="T90" fmla="*/ 12 w 182"/>
                  <a:gd name="T91" fmla="*/ 67 h 71"/>
                  <a:gd name="T92" fmla="*/ 11 w 182"/>
                  <a:gd name="T93" fmla="*/ 68 h 71"/>
                  <a:gd name="T94" fmla="*/ 11 w 182"/>
                  <a:gd name="T95" fmla="*/ 69 h 71"/>
                  <a:gd name="T96" fmla="*/ 10 w 182"/>
                  <a:gd name="T97" fmla="*/ 70 h 71"/>
                  <a:gd name="T98" fmla="*/ 8 w 182"/>
                  <a:gd name="T99" fmla="*/ 70 h 71"/>
                  <a:gd name="T100" fmla="*/ 7 w 182"/>
                  <a:gd name="T101" fmla="*/ 69 h 71"/>
                  <a:gd name="T102" fmla="*/ 6 w 182"/>
                  <a:gd name="T103" fmla="*/ 69 h 71"/>
                  <a:gd name="T104" fmla="*/ 5 w 182"/>
                  <a:gd name="T105" fmla="*/ 67 h 71"/>
                  <a:gd name="T106" fmla="*/ 4 w 182"/>
                  <a:gd name="T107" fmla="*/ 67 h 71"/>
                  <a:gd name="T108" fmla="*/ 4 w 182"/>
                  <a:gd name="T109" fmla="*/ 66 h 71"/>
                  <a:gd name="T110" fmla="*/ 4 w 182"/>
                  <a:gd name="T111" fmla="*/ 65 h 71"/>
                  <a:gd name="T112" fmla="*/ 4 w 182"/>
                  <a:gd name="T113" fmla="*/ 64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2"/>
                  <a:gd name="T172" fmla="*/ 0 h 71"/>
                  <a:gd name="T173" fmla="*/ 182 w 182"/>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2" h="71">
                    <a:moveTo>
                      <a:pt x="12" y="64"/>
                    </a:moveTo>
                    <a:lnTo>
                      <a:pt x="6" y="58"/>
                    </a:lnTo>
                    <a:lnTo>
                      <a:pt x="2" y="51"/>
                    </a:lnTo>
                    <a:lnTo>
                      <a:pt x="0" y="44"/>
                    </a:lnTo>
                    <a:lnTo>
                      <a:pt x="0" y="37"/>
                    </a:lnTo>
                    <a:lnTo>
                      <a:pt x="2" y="31"/>
                    </a:lnTo>
                    <a:lnTo>
                      <a:pt x="6" y="25"/>
                    </a:lnTo>
                    <a:lnTo>
                      <a:pt x="11" y="19"/>
                    </a:lnTo>
                    <a:lnTo>
                      <a:pt x="19" y="15"/>
                    </a:lnTo>
                    <a:lnTo>
                      <a:pt x="29" y="10"/>
                    </a:lnTo>
                    <a:lnTo>
                      <a:pt x="40" y="6"/>
                    </a:lnTo>
                    <a:lnTo>
                      <a:pt x="52" y="3"/>
                    </a:lnTo>
                    <a:lnTo>
                      <a:pt x="65" y="1"/>
                    </a:lnTo>
                    <a:lnTo>
                      <a:pt x="79" y="0"/>
                    </a:lnTo>
                    <a:lnTo>
                      <a:pt x="94" y="0"/>
                    </a:lnTo>
                    <a:lnTo>
                      <a:pt x="111" y="1"/>
                    </a:lnTo>
                    <a:lnTo>
                      <a:pt x="129" y="3"/>
                    </a:lnTo>
                    <a:lnTo>
                      <a:pt x="154" y="10"/>
                    </a:lnTo>
                    <a:lnTo>
                      <a:pt x="171" y="19"/>
                    </a:lnTo>
                    <a:lnTo>
                      <a:pt x="179" y="29"/>
                    </a:lnTo>
                    <a:lnTo>
                      <a:pt x="181" y="40"/>
                    </a:lnTo>
                    <a:lnTo>
                      <a:pt x="178" y="51"/>
                    </a:lnTo>
                    <a:lnTo>
                      <a:pt x="172" y="60"/>
                    </a:lnTo>
                    <a:lnTo>
                      <a:pt x="164" y="66"/>
                    </a:lnTo>
                    <a:lnTo>
                      <a:pt x="155" y="69"/>
                    </a:lnTo>
                    <a:lnTo>
                      <a:pt x="146" y="69"/>
                    </a:lnTo>
                    <a:lnTo>
                      <a:pt x="139" y="69"/>
                    </a:lnTo>
                    <a:lnTo>
                      <a:pt x="133" y="67"/>
                    </a:lnTo>
                    <a:lnTo>
                      <a:pt x="129" y="66"/>
                    </a:lnTo>
                    <a:lnTo>
                      <a:pt x="125" y="63"/>
                    </a:lnTo>
                    <a:lnTo>
                      <a:pt x="123" y="61"/>
                    </a:lnTo>
                    <a:lnTo>
                      <a:pt x="120" y="58"/>
                    </a:lnTo>
                    <a:lnTo>
                      <a:pt x="117" y="55"/>
                    </a:lnTo>
                    <a:lnTo>
                      <a:pt x="112" y="51"/>
                    </a:lnTo>
                    <a:lnTo>
                      <a:pt x="105" y="49"/>
                    </a:lnTo>
                    <a:lnTo>
                      <a:pt x="99" y="48"/>
                    </a:lnTo>
                    <a:lnTo>
                      <a:pt x="92" y="47"/>
                    </a:lnTo>
                    <a:lnTo>
                      <a:pt x="85" y="48"/>
                    </a:lnTo>
                    <a:lnTo>
                      <a:pt x="79" y="49"/>
                    </a:lnTo>
                    <a:lnTo>
                      <a:pt x="74" y="51"/>
                    </a:lnTo>
                    <a:lnTo>
                      <a:pt x="71" y="53"/>
                    </a:lnTo>
                    <a:lnTo>
                      <a:pt x="68" y="56"/>
                    </a:lnTo>
                    <a:lnTo>
                      <a:pt x="65" y="59"/>
                    </a:lnTo>
                    <a:lnTo>
                      <a:pt x="61" y="62"/>
                    </a:lnTo>
                    <a:lnTo>
                      <a:pt x="56" y="64"/>
                    </a:lnTo>
                    <a:lnTo>
                      <a:pt x="52" y="67"/>
                    </a:lnTo>
                    <a:lnTo>
                      <a:pt x="47" y="68"/>
                    </a:lnTo>
                    <a:lnTo>
                      <a:pt x="43" y="69"/>
                    </a:lnTo>
                    <a:lnTo>
                      <a:pt x="38" y="70"/>
                    </a:lnTo>
                    <a:lnTo>
                      <a:pt x="33" y="70"/>
                    </a:lnTo>
                    <a:lnTo>
                      <a:pt x="29" y="69"/>
                    </a:lnTo>
                    <a:lnTo>
                      <a:pt x="25" y="69"/>
                    </a:lnTo>
                    <a:lnTo>
                      <a:pt x="21" y="67"/>
                    </a:lnTo>
                    <a:lnTo>
                      <a:pt x="17" y="67"/>
                    </a:lnTo>
                    <a:lnTo>
                      <a:pt x="15" y="66"/>
                    </a:lnTo>
                    <a:lnTo>
                      <a:pt x="13" y="65"/>
                    </a:lnTo>
                    <a:lnTo>
                      <a:pt x="12" y="64"/>
                    </a:lnTo>
                  </a:path>
                </a:pathLst>
              </a:custGeom>
              <a:solidFill>
                <a:srgbClr val="FEB341"/>
              </a:solidFill>
              <a:ln w="12700" cap="rnd">
                <a:noFill/>
                <a:round/>
                <a:headEnd/>
                <a:tailEnd/>
              </a:ln>
            </p:spPr>
            <p:txBody>
              <a:bodyPr/>
              <a:lstStyle/>
              <a:p>
                <a:endParaRPr lang="en-US"/>
              </a:p>
            </p:txBody>
          </p:sp>
          <p:sp>
            <p:nvSpPr>
              <p:cNvPr id="37003" name="Freeform 966"/>
              <p:cNvSpPr>
                <a:spLocks/>
              </p:cNvSpPr>
              <p:nvPr/>
            </p:nvSpPr>
            <p:spPr bwMode="auto">
              <a:xfrm>
                <a:off x="1162" y="1208"/>
                <a:ext cx="163" cy="71"/>
              </a:xfrm>
              <a:custGeom>
                <a:avLst/>
                <a:gdLst>
                  <a:gd name="T0" fmla="*/ 4 w 184"/>
                  <a:gd name="T1" fmla="*/ 64 h 71"/>
                  <a:gd name="T2" fmla="*/ 4 w 184"/>
                  <a:gd name="T3" fmla="*/ 58 h 71"/>
                  <a:gd name="T4" fmla="*/ 2 w 184"/>
                  <a:gd name="T5" fmla="*/ 51 h 71"/>
                  <a:gd name="T6" fmla="*/ 0 w 184"/>
                  <a:gd name="T7" fmla="*/ 44 h 71"/>
                  <a:gd name="T8" fmla="*/ 0 w 184"/>
                  <a:gd name="T9" fmla="*/ 37 h 71"/>
                  <a:gd name="T10" fmla="*/ 2 w 184"/>
                  <a:gd name="T11" fmla="*/ 31 h 71"/>
                  <a:gd name="T12" fmla="*/ 4 w 184"/>
                  <a:gd name="T13" fmla="*/ 25 h 71"/>
                  <a:gd name="T14" fmla="*/ 4 w 184"/>
                  <a:gd name="T15" fmla="*/ 19 h 71"/>
                  <a:gd name="T16" fmla="*/ 4 w 184"/>
                  <a:gd name="T17" fmla="*/ 15 h 71"/>
                  <a:gd name="T18" fmla="*/ 7 w 184"/>
                  <a:gd name="T19" fmla="*/ 10 h 71"/>
                  <a:gd name="T20" fmla="*/ 10 w 184"/>
                  <a:gd name="T21" fmla="*/ 6 h 71"/>
                  <a:gd name="T22" fmla="*/ 12 w 184"/>
                  <a:gd name="T23" fmla="*/ 3 h 71"/>
                  <a:gd name="T24" fmla="*/ 15 w 184"/>
                  <a:gd name="T25" fmla="*/ 1 h 71"/>
                  <a:gd name="T26" fmla="*/ 19 w 184"/>
                  <a:gd name="T27" fmla="*/ 0 h 71"/>
                  <a:gd name="T28" fmla="*/ 21 w 184"/>
                  <a:gd name="T29" fmla="*/ 0 h 71"/>
                  <a:gd name="T30" fmla="*/ 27 w 184"/>
                  <a:gd name="T31" fmla="*/ 1 h 71"/>
                  <a:gd name="T32" fmla="*/ 31 w 184"/>
                  <a:gd name="T33" fmla="*/ 3 h 71"/>
                  <a:gd name="T34" fmla="*/ 35 w 184"/>
                  <a:gd name="T35" fmla="*/ 10 h 71"/>
                  <a:gd name="T36" fmla="*/ 40 w 184"/>
                  <a:gd name="T37" fmla="*/ 19 h 71"/>
                  <a:gd name="T38" fmla="*/ 43 w 184"/>
                  <a:gd name="T39" fmla="*/ 29 h 71"/>
                  <a:gd name="T40" fmla="*/ 43 w 184"/>
                  <a:gd name="T41" fmla="*/ 40 h 71"/>
                  <a:gd name="T42" fmla="*/ 42 w 184"/>
                  <a:gd name="T43" fmla="*/ 51 h 71"/>
                  <a:gd name="T44" fmla="*/ 40 w 184"/>
                  <a:gd name="T45" fmla="*/ 60 h 71"/>
                  <a:gd name="T46" fmla="*/ 39 w 184"/>
                  <a:gd name="T47" fmla="*/ 66 h 71"/>
                  <a:gd name="T48" fmla="*/ 36 w 184"/>
                  <a:gd name="T49" fmla="*/ 69 h 71"/>
                  <a:gd name="T50" fmla="*/ 35 w 184"/>
                  <a:gd name="T51" fmla="*/ 69 h 71"/>
                  <a:gd name="T52" fmla="*/ 32 w 184"/>
                  <a:gd name="T53" fmla="*/ 69 h 71"/>
                  <a:gd name="T54" fmla="*/ 31 w 184"/>
                  <a:gd name="T55" fmla="*/ 67 h 71"/>
                  <a:gd name="T56" fmla="*/ 31 w 184"/>
                  <a:gd name="T57" fmla="*/ 66 h 71"/>
                  <a:gd name="T58" fmla="*/ 30 w 184"/>
                  <a:gd name="T59" fmla="*/ 63 h 71"/>
                  <a:gd name="T60" fmla="*/ 28 w 184"/>
                  <a:gd name="T61" fmla="*/ 61 h 71"/>
                  <a:gd name="T62" fmla="*/ 27 w 184"/>
                  <a:gd name="T63" fmla="*/ 58 h 71"/>
                  <a:gd name="T64" fmla="*/ 27 w 184"/>
                  <a:gd name="T65" fmla="*/ 55 h 71"/>
                  <a:gd name="T66" fmla="*/ 27 w 184"/>
                  <a:gd name="T67" fmla="*/ 51 h 71"/>
                  <a:gd name="T68" fmla="*/ 24 w 184"/>
                  <a:gd name="T69" fmla="*/ 49 h 71"/>
                  <a:gd name="T70" fmla="*/ 24 w 184"/>
                  <a:gd name="T71" fmla="*/ 48 h 71"/>
                  <a:gd name="T72" fmla="*/ 21 w 184"/>
                  <a:gd name="T73" fmla="*/ 47 h 71"/>
                  <a:gd name="T74" fmla="*/ 19 w 184"/>
                  <a:gd name="T75" fmla="*/ 48 h 71"/>
                  <a:gd name="T76" fmla="*/ 19 w 184"/>
                  <a:gd name="T77" fmla="*/ 49 h 71"/>
                  <a:gd name="T78" fmla="*/ 17 w 184"/>
                  <a:gd name="T79" fmla="*/ 51 h 71"/>
                  <a:gd name="T80" fmla="*/ 17 w 184"/>
                  <a:gd name="T81" fmla="*/ 53 h 71"/>
                  <a:gd name="T82" fmla="*/ 17 w 184"/>
                  <a:gd name="T83" fmla="*/ 56 h 71"/>
                  <a:gd name="T84" fmla="*/ 15 w 184"/>
                  <a:gd name="T85" fmla="*/ 59 h 71"/>
                  <a:gd name="T86" fmla="*/ 15 w 184"/>
                  <a:gd name="T87" fmla="*/ 62 h 71"/>
                  <a:gd name="T88" fmla="*/ 13 w 184"/>
                  <a:gd name="T89" fmla="*/ 64 h 71"/>
                  <a:gd name="T90" fmla="*/ 12 w 184"/>
                  <a:gd name="T91" fmla="*/ 67 h 71"/>
                  <a:gd name="T92" fmla="*/ 12 w 184"/>
                  <a:gd name="T93" fmla="*/ 68 h 71"/>
                  <a:gd name="T94" fmla="*/ 11 w 184"/>
                  <a:gd name="T95" fmla="*/ 69 h 71"/>
                  <a:gd name="T96" fmla="*/ 10 w 184"/>
                  <a:gd name="T97" fmla="*/ 70 h 71"/>
                  <a:gd name="T98" fmla="*/ 9 w 184"/>
                  <a:gd name="T99" fmla="*/ 70 h 71"/>
                  <a:gd name="T100" fmla="*/ 7 w 184"/>
                  <a:gd name="T101" fmla="*/ 69 h 71"/>
                  <a:gd name="T102" fmla="*/ 6 w 184"/>
                  <a:gd name="T103" fmla="*/ 69 h 71"/>
                  <a:gd name="T104" fmla="*/ 5 w 184"/>
                  <a:gd name="T105" fmla="*/ 67 h 71"/>
                  <a:gd name="T106" fmla="*/ 4 w 184"/>
                  <a:gd name="T107" fmla="*/ 67 h 71"/>
                  <a:gd name="T108" fmla="*/ 4 w 184"/>
                  <a:gd name="T109" fmla="*/ 66 h 71"/>
                  <a:gd name="T110" fmla="*/ 4 w 184"/>
                  <a:gd name="T111" fmla="*/ 65 h 71"/>
                  <a:gd name="T112" fmla="*/ 4 w 184"/>
                  <a:gd name="T113" fmla="*/ 64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4"/>
                  <a:gd name="T172" fmla="*/ 0 h 71"/>
                  <a:gd name="T173" fmla="*/ 184 w 184"/>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4" h="71">
                    <a:moveTo>
                      <a:pt x="13" y="64"/>
                    </a:moveTo>
                    <a:lnTo>
                      <a:pt x="7" y="58"/>
                    </a:lnTo>
                    <a:lnTo>
                      <a:pt x="2" y="51"/>
                    </a:lnTo>
                    <a:lnTo>
                      <a:pt x="0" y="44"/>
                    </a:lnTo>
                    <a:lnTo>
                      <a:pt x="0" y="37"/>
                    </a:lnTo>
                    <a:lnTo>
                      <a:pt x="2" y="31"/>
                    </a:lnTo>
                    <a:lnTo>
                      <a:pt x="6" y="25"/>
                    </a:lnTo>
                    <a:lnTo>
                      <a:pt x="11" y="19"/>
                    </a:lnTo>
                    <a:lnTo>
                      <a:pt x="19" y="15"/>
                    </a:lnTo>
                    <a:lnTo>
                      <a:pt x="29" y="10"/>
                    </a:lnTo>
                    <a:lnTo>
                      <a:pt x="40" y="6"/>
                    </a:lnTo>
                    <a:lnTo>
                      <a:pt x="52" y="3"/>
                    </a:lnTo>
                    <a:lnTo>
                      <a:pt x="65" y="1"/>
                    </a:lnTo>
                    <a:lnTo>
                      <a:pt x="80" y="0"/>
                    </a:lnTo>
                    <a:lnTo>
                      <a:pt x="95" y="0"/>
                    </a:lnTo>
                    <a:lnTo>
                      <a:pt x="112" y="1"/>
                    </a:lnTo>
                    <a:lnTo>
                      <a:pt x="131" y="3"/>
                    </a:lnTo>
                    <a:lnTo>
                      <a:pt x="156" y="10"/>
                    </a:lnTo>
                    <a:lnTo>
                      <a:pt x="172" y="19"/>
                    </a:lnTo>
                    <a:lnTo>
                      <a:pt x="181" y="29"/>
                    </a:lnTo>
                    <a:lnTo>
                      <a:pt x="183" y="40"/>
                    </a:lnTo>
                    <a:lnTo>
                      <a:pt x="180" y="51"/>
                    </a:lnTo>
                    <a:lnTo>
                      <a:pt x="174" y="60"/>
                    </a:lnTo>
                    <a:lnTo>
                      <a:pt x="166" y="66"/>
                    </a:lnTo>
                    <a:lnTo>
                      <a:pt x="157" y="69"/>
                    </a:lnTo>
                    <a:lnTo>
                      <a:pt x="148" y="69"/>
                    </a:lnTo>
                    <a:lnTo>
                      <a:pt x="140" y="69"/>
                    </a:lnTo>
                    <a:lnTo>
                      <a:pt x="135" y="67"/>
                    </a:lnTo>
                    <a:lnTo>
                      <a:pt x="130" y="66"/>
                    </a:lnTo>
                    <a:lnTo>
                      <a:pt x="127" y="63"/>
                    </a:lnTo>
                    <a:lnTo>
                      <a:pt x="124" y="61"/>
                    </a:lnTo>
                    <a:lnTo>
                      <a:pt x="121" y="58"/>
                    </a:lnTo>
                    <a:lnTo>
                      <a:pt x="118" y="55"/>
                    </a:lnTo>
                    <a:lnTo>
                      <a:pt x="113" y="51"/>
                    </a:lnTo>
                    <a:lnTo>
                      <a:pt x="107" y="49"/>
                    </a:lnTo>
                    <a:lnTo>
                      <a:pt x="100" y="48"/>
                    </a:lnTo>
                    <a:lnTo>
                      <a:pt x="93" y="47"/>
                    </a:lnTo>
                    <a:lnTo>
                      <a:pt x="86" y="48"/>
                    </a:lnTo>
                    <a:lnTo>
                      <a:pt x="80" y="49"/>
                    </a:lnTo>
                    <a:lnTo>
                      <a:pt x="75" y="51"/>
                    </a:lnTo>
                    <a:lnTo>
                      <a:pt x="72" y="53"/>
                    </a:lnTo>
                    <a:lnTo>
                      <a:pt x="69" y="56"/>
                    </a:lnTo>
                    <a:lnTo>
                      <a:pt x="65" y="59"/>
                    </a:lnTo>
                    <a:lnTo>
                      <a:pt x="61" y="62"/>
                    </a:lnTo>
                    <a:lnTo>
                      <a:pt x="57" y="64"/>
                    </a:lnTo>
                    <a:lnTo>
                      <a:pt x="52" y="67"/>
                    </a:lnTo>
                    <a:lnTo>
                      <a:pt x="48" y="68"/>
                    </a:lnTo>
                    <a:lnTo>
                      <a:pt x="43" y="69"/>
                    </a:lnTo>
                    <a:lnTo>
                      <a:pt x="38" y="70"/>
                    </a:lnTo>
                    <a:lnTo>
                      <a:pt x="34" y="70"/>
                    </a:lnTo>
                    <a:lnTo>
                      <a:pt x="29" y="69"/>
                    </a:lnTo>
                    <a:lnTo>
                      <a:pt x="25" y="69"/>
                    </a:lnTo>
                    <a:lnTo>
                      <a:pt x="21" y="67"/>
                    </a:lnTo>
                    <a:lnTo>
                      <a:pt x="17" y="67"/>
                    </a:lnTo>
                    <a:lnTo>
                      <a:pt x="15" y="66"/>
                    </a:lnTo>
                    <a:lnTo>
                      <a:pt x="13" y="65"/>
                    </a:lnTo>
                    <a:lnTo>
                      <a:pt x="13" y="64"/>
                    </a:lnTo>
                  </a:path>
                </a:pathLst>
              </a:custGeom>
              <a:noFill/>
              <a:ln w="12700" cap="rnd">
                <a:solidFill>
                  <a:srgbClr val="000000"/>
                </a:solidFill>
                <a:round/>
                <a:headEnd/>
                <a:tailEnd/>
              </a:ln>
            </p:spPr>
            <p:txBody>
              <a:bodyPr/>
              <a:lstStyle/>
              <a:p>
                <a:endParaRPr lang="en-US"/>
              </a:p>
            </p:txBody>
          </p:sp>
          <p:sp>
            <p:nvSpPr>
              <p:cNvPr id="37004" name="Freeform 967"/>
              <p:cNvSpPr>
                <a:spLocks/>
              </p:cNvSpPr>
              <p:nvPr/>
            </p:nvSpPr>
            <p:spPr bwMode="auto">
              <a:xfrm>
                <a:off x="777" y="1214"/>
                <a:ext cx="163" cy="74"/>
              </a:xfrm>
              <a:custGeom>
                <a:avLst/>
                <a:gdLst>
                  <a:gd name="T0" fmla="*/ 4 w 183"/>
                  <a:gd name="T1" fmla="*/ 67 h 74"/>
                  <a:gd name="T2" fmla="*/ 4 w 183"/>
                  <a:gd name="T3" fmla="*/ 60 h 74"/>
                  <a:gd name="T4" fmla="*/ 2 w 183"/>
                  <a:gd name="T5" fmla="*/ 54 h 74"/>
                  <a:gd name="T6" fmla="*/ 0 w 183"/>
                  <a:gd name="T7" fmla="*/ 46 h 74"/>
                  <a:gd name="T8" fmla="*/ 0 w 183"/>
                  <a:gd name="T9" fmla="*/ 39 h 74"/>
                  <a:gd name="T10" fmla="*/ 2 w 183"/>
                  <a:gd name="T11" fmla="*/ 32 h 74"/>
                  <a:gd name="T12" fmla="*/ 4 w 183"/>
                  <a:gd name="T13" fmla="*/ 26 h 74"/>
                  <a:gd name="T14" fmla="*/ 4 w 183"/>
                  <a:gd name="T15" fmla="*/ 20 h 74"/>
                  <a:gd name="T16" fmla="*/ 4 w 183"/>
                  <a:gd name="T17" fmla="*/ 16 h 74"/>
                  <a:gd name="T18" fmla="*/ 7 w 183"/>
                  <a:gd name="T19" fmla="*/ 10 h 74"/>
                  <a:gd name="T20" fmla="*/ 10 w 183"/>
                  <a:gd name="T21" fmla="*/ 6 h 74"/>
                  <a:gd name="T22" fmla="*/ 12 w 183"/>
                  <a:gd name="T23" fmla="*/ 3 h 74"/>
                  <a:gd name="T24" fmla="*/ 16 w 183"/>
                  <a:gd name="T25" fmla="*/ 1 h 74"/>
                  <a:gd name="T26" fmla="*/ 20 w 183"/>
                  <a:gd name="T27" fmla="*/ 0 h 74"/>
                  <a:gd name="T28" fmla="*/ 24 w 183"/>
                  <a:gd name="T29" fmla="*/ 0 h 74"/>
                  <a:gd name="T30" fmla="*/ 27 w 183"/>
                  <a:gd name="T31" fmla="*/ 1 h 74"/>
                  <a:gd name="T32" fmla="*/ 33 w 183"/>
                  <a:gd name="T33" fmla="*/ 3 h 74"/>
                  <a:gd name="T34" fmla="*/ 38 w 183"/>
                  <a:gd name="T35" fmla="*/ 10 h 74"/>
                  <a:gd name="T36" fmla="*/ 43 w 183"/>
                  <a:gd name="T37" fmla="*/ 19 h 74"/>
                  <a:gd name="T38" fmla="*/ 45 w 183"/>
                  <a:gd name="T39" fmla="*/ 30 h 74"/>
                  <a:gd name="T40" fmla="*/ 45 w 183"/>
                  <a:gd name="T41" fmla="*/ 42 h 74"/>
                  <a:gd name="T42" fmla="*/ 44 w 183"/>
                  <a:gd name="T43" fmla="*/ 53 h 74"/>
                  <a:gd name="T44" fmla="*/ 43 w 183"/>
                  <a:gd name="T45" fmla="*/ 62 h 74"/>
                  <a:gd name="T46" fmla="*/ 42 w 183"/>
                  <a:gd name="T47" fmla="*/ 69 h 74"/>
                  <a:gd name="T48" fmla="*/ 38 w 183"/>
                  <a:gd name="T49" fmla="*/ 72 h 74"/>
                  <a:gd name="T50" fmla="*/ 37 w 183"/>
                  <a:gd name="T51" fmla="*/ 72 h 74"/>
                  <a:gd name="T52" fmla="*/ 34 w 183"/>
                  <a:gd name="T53" fmla="*/ 71 h 74"/>
                  <a:gd name="T54" fmla="*/ 33 w 183"/>
                  <a:gd name="T55" fmla="*/ 70 h 74"/>
                  <a:gd name="T56" fmla="*/ 33 w 183"/>
                  <a:gd name="T57" fmla="*/ 68 h 74"/>
                  <a:gd name="T58" fmla="*/ 31 w 183"/>
                  <a:gd name="T59" fmla="*/ 66 h 74"/>
                  <a:gd name="T60" fmla="*/ 30 w 183"/>
                  <a:gd name="T61" fmla="*/ 63 h 74"/>
                  <a:gd name="T62" fmla="*/ 30 w 183"/>
                  <a:gd name="T63" fmla="*/ 60 h 74"/>
                  <a:gd name="T64" fmla="*/ 29 w 183"/>
                  <a:gd name="T65" fmla="*/ 57 h 74"/>
                  <a:gd name="T66" fmla="*/ 29 w 183"/>
                  <a:gd name="T67" fmla="*/ 54 h 74"/>
                  <a:gd name="T68" fmla="*/ 27 w 183"/>
                  <a:gd name="T69" fmla="*/ 51 h 74"/>
                  <a:gd name="T70" fmla="*/ 25 w 183"/>
                  <a:gd name="T71" fmla="*/ 50 h 74"/>
                  <a:gd name="T72" fmla="*/ 23 w 183"/>
                  <a:gd name="T73" fmla="*/ 49 h 74"/>
                  <a:gd name="T74" fmla="*/ 21 w 183"/>
                  <a:gd name="T75" fmla="*/ 50 h 74"/>
                  <a:gd name="T76" fmla="*/ 20 w 183"/>
                  <a:gd name="T77" fmla="*/ 51 h 74"/>
                  <a:gd name="T78" fmla="*/ 18 w 183"/>
                  <a:gd name="T79" fmla="*/ 53 h 74"/>
                  <a:gd name="T80" fmla="*/ 18 w 183"/>
                  <a:gd name="T81" fmla="*/ 56 h 74"/>
                  <a:gd name="T82" fmla="*/ 17 w 183"/>
                  <a:gd name="T83" fmla="*/ 59 h 74"/>
                  <a:gd name="T84" fmla="*/ 16 w 183"/>
                  <a:gd name="T85" fmla="*/ 62 h 74"/>
                  <a:gd name="T86" fmla="*/ 15 w 183"/>
                  <a:gd name="T87" fmla="*/ 64 h 74"/>
                  <a:gd name="T88" fmla="*/ 14 w 183"/>
                  <a:gd name="T89" fmla="*/ 67 h 74"/>
                  <a:gd name="T90" fmla="*/ 12 w 183"/>
                  <a:gd name="T91" fmla="*/ 69 h 74"/>
                  <a:gd name="T92" fmla="*/ 11 w 183"/>
                  <a:gd name="T93" fmla="*/ 71 h 74"/>
                  <a:gd name="T94" fmla="*/ 11 w 183"/>
                  <a:gd name="T95" fmla="*/ 72 h 74"/>
                  <a:gd name="T96" fmla="*/ 10 w 183"/>
                  <a:gd name="T97" fmla="*/ 73 h 74"/>
                  <a:gd name="T98" fmla="*/ 9 w 183"/>
                  <a:gd name="T99" fmla="*/ 73 h 74"/>
                  <a:gd name="T100" fmla="*/ 7 w 183"/>
                  <a:gd name="T101" fmla="*/ 72 h 74"/>
                  <a:gd name="T102" fmla="*/ 6 w 183"/>
                  <a:gd name="T103" fmla="*/ 71 h 74"/>
                  <a:gd name="T104" fmla="*/ 5 w 183"/>
                  <a:gd name="T105" fmla="*/ 70 h 74"/>
                  <a:gd name="T106" fmla="*/ 4 w 183"/>
                  <a:gd name="T107" fmla="*/ 69 h 74"/>
                  <a:gd name="T108" fmla="*/ 4 w 183"/>
                  <a:gd name="T109" fmla="*/ 68 h 74"/>
                  <a:gd name="T110" fmla="*/ 4 w 183"/>
                  <a:gd name="T111" fmla="*/ 68 h 74"/>
                  <a:gd name="T112" fmla="*/ 4 w 183"/>
                  <a:gd name="T113" fmla="*/ 67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3"/>
                  <a:gd name="T172" fmla="*/ 0 h 74"/>
                  <a:gd name="T173" fmla="*/ 183 w 183"/>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3" h="74">
                    <a:moveTo>
                      <a:pt x="13" y="67"/>
                    </a:moveTo>
                    <a:lnTo>
                      <a:pt x="6" y="60"/>
                    </a:lnTo>
                    <a:lnTo>
                      <a:pt x="2" y="54"/>
                    </a:lnTo>
                    <a:lnTo>
                      <a:pt x="0" y="46"/>
                    </a:lnTo>
                    <a:lnTo>
                      <a:pt x="0" y="39"/>
                    </a:lnTo>
                    <a:lnTo>
                      <a:pt x="2" y="32"/>
                    </a:lnTo>
                    <a:lnTo>
                      <a:pt x="6" y="26"/>
                    </a:lnTo>
                    <a:lnTo>
                      <a:pt x="11" y="20"/>
                    </a:lnTo>
                    <a:lnTo>
                      <a:pt x="19" y="16"/>
                    </a:lnTo>
                    <a:lnTo>
                      <a:pt x="29" y="10"/>
                    </a:lnTo>
                    <a:lnTo>
                      <a:pt x="40" y="6"/>
                    </a:lnTo>
                    <a:lnTo>
                      <a:pt x="52" y="3"/>
                    </a:lnTo>
                    <a:lnTo>
                      <a:pt x="65" y="1"/>
                    </a:lnTo>
                    <a:lnTo>
                      <a:pt x="79" y="0"/>
                    </a:lnTo>
                    <a:lnTo>
                      <a:pt x="95" y="0"/>
                    </a:lnTo>
                    <a:lnTo>
                      <a:pt x="111" y="1"/>
                    </a:lnTo>
                    <a:lnTo>
                      <a:pt x="130" y="3"/>
                    </a:lnTo>
                    <a:lnTo>
                      <a:pt x="156" y="10"/>
                    </a:lnTo>
                    <a:lnTo>
                      <a:pt x="172" y="19"/>
                    </a:lnTo>
                    <a:lnTo>
                      <a:pt x="180" y="30"/>
                    </a:lnTo>
                    <a:lnTo>
                      <a:pt x="182" y="42"/>
                    </a:lnTo>
                    <a:lnTo>
                      <a:pt x="179" y="53"/>
                    </a:lnTo>
                    <a:lnTo>
                      <a:pt x="173" y="62"/>
                    </a:lnTo>
                    <a:lnTo>
                      <a:pt x="165" y="69"/>
                    </a:lnTo>
                    <a:lnTo>
                      <a:pt x="156" y="72"/>
                    </a:lnTo>
                    <a:lnTo>
                      <a:pt x="147" y="72"/>
                    </a:lnTo>
                    <a:lnTo>
                      <a:pt x="139" y="71"/>
                    </a:lnTo>
                    <a:lnTo>
                      <a:pt x="134" y="70"/>
                    </a:lnTo>
                    <a:lnTo>
                      <a:pt x="130" y="68"/>
                    </a:lnTo>
                    <a:lnTo>
                      <a:pt x="126" y="66"/>
                    </a:lnTo>
                    <a:lnTo>
                      <a:pt x="124" y="63"/>
                    </a:lnTo>
                    <a:lnTo>
                      <a:pt x="121" y="60"/>
                    </a:lnTo>
                    <a:lnTo>
                      <a:pt x="118" y="57"/>
                    </a:lnTo>
                    <a:lnTo>
                      <a:pt x="113" y="54"/>
                    </a:lnTo>
                    <a:lnTo>
                      <a:pt x="107" y="51"/>
                    </a:lnTo>
                    <a:lnTo>
                      <a:pt x="100" y="50"/>
                    </a:lnTo>
                    <a:lnTo>
                      <a:pt x="93" y="49"/>
                    </a:lnTo>
                    <a:lnTo>
                      <a:pt x="86" y="50"/>
                    </a:lnTo>
                    <a:lnTo>
                      <a:pt x="80" y="51"/>
                    </a:lnTo>
                    <a:lnTo>
                      <a:pt x="75" y="53"/>
                    </a:lnTo>
                    <a:lnTo>
                      <a:pt x="71" y="56"/>
                    </a:lnTo>
                    <a:lnTo>
                      <a:pt x="69" y="59"/>
                    </a:lnTo>
                    <a:lnTo>
                      <a:pt x="65" y="62"/>
                    </a:lnTo>
                    <a:lnTo>
                      <a:pt x="61" y="64"/>
                    </a:lnTo>
                    <a:lnTo>
                      <a:pt x="57" y="67"/>
                    </a:lnTo>
                    <a:lnTo>
                      <a:pt x="52" y="69"/>
                    </a:lnTo>
                    <a:lnTo>
                      <a:pt x="47" y="71"/>
                    </a:lnTo>
                    <a:lnTo>
                      <a:pt x="43" y="72"/>
                    </a:lnTo>
                    <a:lnTo>
                      <a:pt x="39" y="73"/>
                    </a:lnTo>
                    <a:lnTo>
                      <a:pt x="34" y="73"/>
                    </a:lnTo>
                    <a:lnTo>
                      <a:pt x="29" y="72"/>
                    </a:lnTo>
                    <a:lnTo>
                      <a:pt x="25" y="71"/>
                    </a:lnTo>
                    <a:lnTo>
                      <a:pt x="21" y="70"/>
                    </a:lnTo>
                    <a:lnTo>
                      <a:pt x="17" y="69"/>
                    </a:lnTo>
                    <a:lnTo>
                      <a:pt x="15" y="68"/>
                    </a:lnTo>
                    <a:lnTo>
                      <a:pt x="13" y="68"/>
                    </a:lnTo>
                    <a:lnTo>
                      <a:pt x="13" y="67"/>
                    </a:lnTo>
                  </a:path>
                </a:pathLst>
              </a:custGeom>
              <a:solidFill>
                <a:srgbClr val="FEB341"/>
              </a:solidFill>
              <a:ln w="12700" cap="rnd">
                <a:noFill/>
                <a:round/>
                <a:headEnd/>
                <a:tailEnd/>
              </a:ln>
            </p:spPr>
            <p:txBody>
              <a:bodyPr/>
              <a:lstStyle/>
              <a:p>
                <a:endParaRPr lang="en-US"/>
              </a:p>
            </p:txBody>
          </p:sp>
          <p:sp>
            <p:nvSpPr>
              <p:cNvPr id="37005" name="Freeform 968"/>
              <p:cNvSpPr>
                <a:spLocks/>
              </p:cNvSpPr>
              <p:nvPr/>
            </p:nvSpPr>
            <p:spPr bwMode="auto">
              <a:xfrm>
                <a:off x="777" y="1214"/>
                <a:ext cx="163" cy="74"/>
              </a:xfrm>
              <a:custGeom>
                <a:avLst/>
                <a:gdLst>
                  <a:gd name="T0" fmla="*/ 4 w 183"/>
                  <a:gd name="T1" fmla="*/ 67 h 74"/>
                  <a:gd name="T2" fmla="*/ 4 w 183"/>
                  <a:gd name="T3" fmla="*/ 60 h 74"/>
                  <a:gd name="T4" fmla="*/ 2 w 183"/>
                  <a:gd name="T5" fmla="*/ 54 h 74"/>
                  <a:gd name="T6" fmla="*/ 0 w 183"/>
                  <a:gd name="T7" fmla="*/ 46 h 74"/>
                  <a:gd name="T8" fmla="*/ 0 w 183"/>
                  <a:gd name="T9" fmla="*/ 39 h 74"/>
                  <a:gd name="T10" fmla="*/ 2 w 183"/>
                  <a:gd name="T11" fmla="*/ 32 h 74"/>
                  <a:gd name="T12" fmla="*/ 4 w 183"/>
                  <a:gd name="T13" fmla="*/ 26 h 74"/>
                  <a:gd name="T14" fmla="*/ 4 w 183"/>
                  <a:gd name="T15" fmla="*/ 20 h 74"/>
                  <a:gd name="T16" fmla="*/ 4 w 183"/>
                  <a:gd name="T17" fmla="*/ 16 h 74"/>
                  <a:gd name="T18" fmla="*/ 7 w 183"/>
                  <a:gd name="T19" fmla="*/ 10 h 74"/>
                  <a:gd name="T20" fmla="*/ 10 w 183"/>
                  <a:gd name="T21" fmla="*/ 6 h 74"/>
                  <a:gd name="T22" fmla="*/ 12 w 183"/>
                  <a:gd name="T23" fmla="*/ 3 h 74"/>
                  <a:gd name="T24" fmla="*/ 16 w 183"/>
                  <a:gd name="T25" fmla="*/ 1 h 74"/>
                  <a:gd name="T26" fmla="*/ 20 w 183"/>
                  <a:gd name="T27" fmla="*/ 0 h 74"/>
                  <a:gd name="T28" fmla="*/ 24 w 183"/>
                  <a:gd name="T29" fmla="*/ 0 h 74"/>
                  <a:gd name="T30" fmla="*/ 27 w 183"/>
                  <a:gd name="T31" fmla="*/ 1 h 74"/>
                  <a:gd name="T32" fmla="*/ 33 w 183"/>
                  <a:gd name="T33" fmla="*/ 3 h 74"/>
                  <a:gd name="T34" fmla="*/ 38 w 183"/>
                  <a:gd name="T35" fmla="*/ 10 h 74"/>
                  <a:gd name="T36" fmla="*/ 43 w 183"/>
                  <a:gd name="T37" fmla="*/ 19 h 74"/>
                  <a:gd name="T38" fmla="*/ 45 w 183"/>
                  <a:gd name="T39" fmla="*/ 30 h 74"/>
                  <a:gd name="T40" fmla="*/ 45 w 183"/>
                  <a:gd name="T41" fmla="*/ 42 h 74"/>
                  <a:gd name="T42" fmla="*/ 44 w 183"/>
                  <a:gd name="T43" fmla="*/ 53 h 74"/>
                  <a:gd name="T44" fmla="*/ 43 w 183"/>
                  <a:gd name="T45" fmla="*/ 62 h 74"/>
                  <a:gd name="T46" fmla="*/ 42 w 183"/>
                  <a:gd name="T47" fmla="*/ 69 h 74"/>
                  <a:gd name="T48" fmla="*/ 38 w 183"/>
                  <a:gd name="T49" fmla="*/ 72 h 74"/>
                  <a:gd name="T50" fmla="*/ 37 w 183"/>
                  <a:gd name="T51" fmla="*/ 72 h 74"/>
                  <a:gd name="T52" fmla="*/ 34 w 183"/>
                  <a:gd name="T53" fmla="*/ 71 h 74"/>
                  <a:gd name="T54" fmla="*/ 33 w 183"/>
                  <a:gd name="T55" fmla="*/ 70 h 74"/>
                  <a:gd name="T56" fmla="*/ 33 w 183"/>
                  <a:gd name="T57" fmla="*/ 68 h 74"/>
                  <a:gd name="T58" fmla="*/ 31 w 183"/>
                  <a:gd name="T59" fmla="*/ 66 h 74"/>
                  <a:gd name="T60" fmla="*/ 30 w 183"/>
                  <a:gd name="T61" fmla="*/ 63 h 74"/>
                  <a:gd name="T62" fmla="*/ 30 w 183"/>
                  <a:gd name="T63" fmla="*/ 60 h 74"/>
                  <a:gd name="T64" fmla="*/ 29 w 183"/>
                  <a:gd name="T65" fmla="*/ 57 h 74"/>
                  <a:gd name="T66" fmla="*/ 29 w 183"/>
                  <a:gd name="T67" fmla="*/ 54 h 74"/>
                  <a:gd name="T68" fmla="*/ 27 w 183"/>
                  <a:gd name="T69" fmla="*/ 51 h 74"/>
                  <a:gd name="T70" fmla="*/ 25 w 183"/>
                  <a:gd name="T71" fmla="*/ 50 h 74"/>
                  <a:gd name="T72" fmla="*/ 23 w 183"/>
                  <a:gd name="T73" fmla="*/ 49 h 74"/>
                  <a:gd name="T74" fmla="*/ 21 w 183"/>
                  <a:gd name="T75" fmla="*/ 50 h 74"/>
                  <a:gd name="T76" fmla="*/ 20 w 183"/>
                  <a:gd name="T77" fmla="*/ 51 h 74"/>
                  <a:gd name="T78" fmla="*/ 18 w 183"/>
                  <a:gd name="T79" fmla="*/ 53 h 74"/>
                  <a:gd name="T80" fmla="*/ 18 w 183"/>
                  <a:gd name="T81" fmla="*/ 56 h 74"/>
                  <a:gd name="T82" fmla="*/ 17 w 183"/>
                  <a:gd name="T83" fmla="*/ 59 h 74"/>
                  <a:gd name="T84" fmla="*/ 16 w 183"/>
                  <a:gd name="T85" fmla="*/ 62 h 74"/>
                  <a:gd name="T86" fmla="*/ 15 w 183"/>
                  <a:gd name="T87" fmla="*/ 64 h 74"/>
                  <a:gd name="T88" fmla="*/ 14 w 183"/>
                  <a:gd name="T89" fmla="*/ 67 h 74"/>
                  <a:gd name="T90" fmla="*/ 12 w 183"/>
                  <a:gd name="T91" fmla="*/ 69 h 74"/>
                  <a:gd name="T92" fmla="*/ 11 w 183"/>
                  <a:gd name="T93" fmla="*/ 71 h 74"/>
                  <a:gd name="T94" fmla="*/ 11 w 183"/>
                  <a:gd name="T95" fmla="*/ 72 h 74"/>
                  <a:gd name="T96" fmla="*/ 10 w 183"/>
                  <a:gd name="T97" fmla="*/ 73 h 74"/>
                  <a:gd name="T98" fmla="*/ 9 w 183"/>
                  <a:gd name="T99" fmla="*/ 73 h 74"/>
                  <a:gd name="T100" fmla="*/ 7 w 183"/>
                  <a:gd name="T101" fmla="*/ 72 h 74"/>
                  <a:gd name="T102" fmla="*/ 6 w 183"/>
                  <a:gd name="T103" fmla="*/ 71 h 74"/>
                  <a:gd name="T104" fmla="*/ 5 w 183"/>
                  <a:gd name="T105" fmla="*/ 70 h 74"/>
                  <a:gd name="T106" fmla="*/ 4 w 183"/>
                  <a:gd name="T107" fmla="*/ 69 h 74"/>
                  <a:gd name="T108" fmla="*/ 4 w 183"/>
                  <a:gd name="T109" fmla="*/ 68 h 74"/>
                  <a:gd name="T110" fmla="*/ 4 w 183"/>
                  <a:gd name="T111" fmla="*/ 68 h 74"/>
                  <a:gd name="T112" fmla="*/ 4 w 183"/>
                  <a:gd name="T113" fmla="*/ 67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3"/>
                  <a:gd name="T172" fmla="*/ 0 h 74"/>
                  <a:gd name="T173" fmla="*/ 183 w 183"/>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3" h="74">
                    <a:moveTo>
                      <a:pt x="13" y="67"/>
                    </a:moveTo>
                    <a:lnTo>
                      <a:pt x="6" y="60"/>
                    </a:lnTo>
                    <a:lnTo>
                      <a:pt x="2" y="54"/>
                    </a:lnTo>
                    <a:lnTo>
                      <a:pt x="0" y="46"/>
                    </a:lnTo>
                    <a:lnTo>
                      <a:pt x="0" y="39"/>
                    </a:lnTo>
                    <a:lnTo>
                      <a:pt x="2" y="32"/>
                    </a:lnTo>
                    <a:lnTo>
                      <a:pt x="6" y="26"/>
                    </a:lnTo>
                    <a:lnTo>
                      <a:pt x="11" y="20"/>
                    </a:lnTo>
                    <a:lnTo>
                      <a:pt x="19" y="16"/>
                    </a:lnTo>
                    <a:lnTo>
                      <a:pt x="29" y="10"/>
                    </a:lnTo>
                    <a:lnTo>
                      <a:pt x="40" y="6"/>
                    </a:lnTo>
                    <a:lnTo>
                      <a:pt x="52" y="3"/>
                    </a:lnTo>
                    <a:lnTo>
                      <a:pt x="65" y="1"/>
                    </a:lnTo>
                    <a:lnTo>
                      <a:pt x="79" y="0"/>
                    </a:lnTo>
                    <a:lnTo>
                      <a:pt x="95" y="0"/>
                    </a:lnTo>
                    <a:lnTo>
                      <a:pt x="111" y="1"/>
                    </a:lnTo>
                    <a:lnTo>
                      <a:pt x="130" y="3"/>
                    </a:lnTo>
                    <a:lnTo>
                      <a:pt x="156" y="10"/>
                    </a:lnTo>
                    <a:lnTo>
                      <a:pt x="172" y="19"/>
                    </a:lnTo>
                    <a:lnTo>
                      <a:pt x="180" y="30"/>
                    </a:lnTo>
                    <a:lnTo>
                      <a:pt x="182" y="42"/>
                    </a:lnTo>
                    <a:lnTo>
                      <a:pt x="179" y="53"/>
                    </a:lnTo>
                    <a:lnTo>
                      <a:pt x="173" y="62"/>
                    </a:lnTo>
                    <a:lnTo>
                      <a:pt x="165" y="69"/>
                    </a:lnTo>
                    <a:lnTo>
                      <a:pt x="156" y="72"/>
                    </a:lnTo>
                    <a:lnTo>
                      <a:pt x="147" y="72"/>
                    </a:lnTo>
                    <a:lnTo>
                      <a:pt x="139" y="71"/>
                    </a:lnTo>
                    <a:lnTo>
                      <a:pt x="134" y="70"/>
                    </a:lnTo>
                    <a:lnTo>
                      <a:pt x="130" y="68"/>
                    </a:lnTo>
                    <a:lnTo>
                      <a:pt x="126" y="66"/>
                    </a:lnTo>
                    <a:lnTo>
                      <a:pt x="124" y="63"/>
                    </a:lnTo>
                    <a:lnTo>
                      <a:pt x="121" y="60"/>
                    </a:lnTo>
                    <a:lnTo>
                      <a:pt x="118" y="57"/>
                    </a:lnTo>
                    <a:lnTo>
                      <a:pt x="113" y="54"/>
                    </a:lnTo>
                    <a:lnTo>
                      <a:pt x="107" y="51"/>
                    </a:lnTo>
                    <a:lnTo>
                      <a:pt x="100" y="50"/>
                    </a:lnTo>
                    <a:lnTo>
                      <a:pt x="93" y="49"/>
                    </a:lnTo>
                    <a:lnTo>
                      <a:pt x="86" y="50"/>
                    </a:lnTo>
                    <a:lnTo>
                      <a:pt x="80" y="51"/>
                    </a:lnTo>
                    <a:lnTo>
                      <a:pt x="75" y="53"/>
                    </a:lnTo>
                    <a:lnTo>
                      <a:pt x="71" y="56"/>
                    </a:lnTo>
                    <a:lnTo>
                      <a:pt x="69" y="59"/>
                    </a:lnTo>
                    <a:lnTo>
                      <a:pt x="65" y="62"/>
                    </a:lnTo>
                    <a:lnTo>
                      <a:pt x="61" y="64"/>
                    </a:lnTo>
                    <a:lnTo>
                      <a:pt x="57" y="67"/>
                    </a:lnTo>
                    <a:lnTo>
                      <a:pt x="52" y="69"/>
                    </a:lnTo>
                    <a:lnTo>
                      <a:pt x="47" y="71"/>
                    </a:lnTo>
                    <a:lnTo>
                      <a:pt x="43" y="72"/>
                    </a:lnTo>
                    <a:lnTo>
                      <a:pt x="39" y="73"/>
                    </a:lnTo>
                    <a:lnTo>
                      <a:pt x="34" y="73"/>
                    </a:lnTo>
                    <a:lnTo>
                      <a:pt x="29" y="72"/>
                    </a:lnTo>
                    <a:lnTo>
                      <a:pt x="25" y="71"/>
                    </a:lnTo>
                    <a:lnTo>
                      <a:pt x="21" y="70"/>
                    </a:lnTo>
                    <a:lnTo>
                      <a:pt x="17" y="69"/>
                    </a:lnTo>
                    <a:lnTo>
                      <a:pt x="15" y="68"/>
                    </a:lnTo>
                    <a:lnTo>
                      <a:pt x="13" y="68"/>
                    </a:lnTo>
                    <a:lnTo>
                      <a:pt x="13" y="67"/>
                    </a:lnTo>
                  </a:path>
                </a:pathLst>
              </a:custGeom>
              <a:noFill/>
              <a:ln w="12700" cap="rnd">
                <a:solidFill>
                  <a:srgbClr val="000000"/>
                </a:solidFill>
                <a:round/>
                <a:headEnd/>
                <a:tailEnd/>
              </a:ln>
            </p:spPr>
            <p:txBody>
              <a:bodyPr/>
              <a:lstStyle/>
              <a:p>
                <a:endParaRPr lang="en-US"/>
              </a:p>
            </p:txBody>
          </p:sp>
          <p:sp>
            <p:nvSpPr>
              <p:cNvPr id="37006" name="Freeform 969"/>
              <p:cNvSpPr>
                <a:spLocks/>
              </p:cNvSpPr>
              <p:nvPr/>
            </p:nvSpPr>
            <p:spPr bwMode="auto">
              <a:xfrm>
                <a:off x="1252" y="1424"/>
                <a:ext cx="15" cy="66"/>
              </a:xfrm>
              <a:custGeom>
                <a:avLst/>
                <a:gdLst>
                  <a:gd name="T0" fmla="*/ 0 w 16"/>
                  <a:gd name="T1" fmla="*/ 65 h 66"/>
                  <a:gd name="T2" fmla="*/ 1 w 16"/>
                  <a:gd name="T3" fmla="*/ 63 h 66"/>
                  <a:gd name="T4" fmla="*/ 4 w 16"/>
                  <a:gd name="T5" fmla="*/ 58 h 66"/>
                  <a:gd name="T6" fmla="*/ 8 w 16"/>
                  <a:gd name="T7" fmla="*/ 49 h 66"/>
                  <a:gd name="T8" fmla="*/ 8 w 16"/>
                  <a:gd name="T9" fmla="*/ 39 h 66"/>
                  <a:gd name="T10" fmla="*/ 8 w 16"/>
                  <a:gd name="T11" fmla="*/ 29 h 66"/>
                  <a:gd name="T12" fmla="*/ 8 w 16"/>
                  <a:gd name="T13" fmla="*/ 18 h 66"/>
                  <a:gd name="T14" fmla="*/ 8 w 16"/>
                  <a:gd name="T15" fmla="*/ 8 h 66"/>
                  <a:gd name="T16" fmla="*/ 5 w 1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6"/>
                  <a:gd name="T29" fmla="*/ 16 w 1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6">
                    <a:moveTo>
                      <a:pt x="0" y="65"/>
                    </a:moveTo>
                    <a:lnTo>
                      <a:pt x="1" y="63"/>
                    </a:lnTo>
                    <a:lnTo>
                      <a:pt x="4" y="58"/>
                    </a:lnTo>
                    <a:lnTo>
                      <a:pt x="8" y="49"/>
                    </a:lnTo>
                    <a:lnTo>
                      <a:pt x="12" y="39"/>
                    </a:lnTo>
                    <a:lnTo>
                      <a:pt x="15" y="29"/>
                    </a:lnTo>
                    <a:lnTo>
                      <a:pt x="15" y="18"/>
                    </a:lnTo>
                    <a:lnTo>
                      <a:pt x="12" y="8"/>
                    </a:lnTo>
                    <a:lnTo>
                      <a:pt x="5" y="0"/>
                    </a:lnTo>
                  </a:path>
                </a:pathLst>
              </a:custGeom>
              <a:noFill/>
              <a:ln w="76200" cap="rnd">
                <a:solidFill>
                  <a:srgbClr val="B3E2EE"/>
                </a:solidFill>
                <a:round/>
                <a:headEnd/>
                <a:tailEnd/>
              </a:ln>
            </p:spPr>
            <p:txBody>
              <a:bodyPr/>
              <a:lstStyle/>
              <a:p>
                <a:endParaRPr lang="en-US"/>
              </a:p>
            </p:txBody>
          </p:sp>
          <p:sp>
            <p:nvSpPr>
              <p:cNvPr id="37007" name="Freeform 970"/>
              <p:cNvSpPr>
                <a:spLocks/>
              </p:cNvSpPr>
              <p:nvPr/>
            </p:nvSpPr>
            <p:spPr bwMode="auto">
              <a:xfrm>
                <a:off x="1223" y="1363"/>
                <a:ext cx="33" cy="62"/>
              </a:xfrm>
              <a:custGeom>
                <a:avLst/>
                <a:gdLst>
                  <a:gd name="T0" fmla="*/ 10 w 37"/>
                  <a:gd name="T1" fmla="*/ 61 h 62"/>
                  <a:gd name="T2" fmla="*/ 7 w 37"/>
                  <a:gd name="T3" fmla="*/ 53 h 62"/>
                  <a:gd name="T4" fmla="*/ 4 w 37"/>
                  <a:gd name="T5" fmla="*/ 43 h 62"/>
                  <a:gd name="T6" fmla="*/ 4 w 37"/>
                  <a:gd name="T7" fmla="*/ 33 h 62"/>
                  <a:gd name="T8" fmla="*/ 4 w 37"/>
                  <a:gd name="T9" fmla="*/ 23 h 62"/>
                  <a:gd name="T10" fmla="*/ 4 w 37"/>
                  <a:gd name="T11" fmla="*/ 14 h 62"/>
                  <a:gd name="T12" fmla="*/ 2 w 37"/>
                  <a:gd name="T13" fmla="*/ 7 h 62"/>
                  <a:gd name="T14" fmla="*/ 0 w 37"/>
                  <a:gd name="T15" fmla="*/ 2 h 62"/>
                  <a:gd name="T16" fmla="*/ 0 w 37"/>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62"/>
                  <a:gd name="T29" fmla="*/ 37 w 37"/>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62">
                    <a:moveTo>
                      <a:pt x="36" y="61"/>
                    </a:moveTo>
                    <a:lnTo>
                      <a:pt x="28" y="53"/>
                    </a:lnTo>
                    <a:lnTo>
                      <a:pt x="20" y="43"/>
                    </a:lnTo>
                    <a:lnTo>
                      <a:pt x="14" y="33"/>
                    </a:lnTo>
                    <a:lnTo>
                      <a:pt x="9" y="23"/>
                    </a:lnTo>
                    <a:lnTo>
                      <a:pt x="5" y="14"/>
                    </a:lnTo>
                    <a:lnTo>
                      <a:pt x="2" y="7"/>
                    </a:lnTo>
                    <a:lnTo>
                      <a:pt x="0" y="2"/>
                    </a:lnTo>
                    <a:lnTo>
                      <a:pt x="0" y="0"/>
                    </a:lnTo>
                  </a:path>
                </a:pathLst>
              </a:custGeom>
              <a:noFill/>
              <a:ln w="76200" cap="rnd">
                <a:solidFill>
                  <a:srgbClr val="B3E2EE"/>
                </a:solidFill>
                <a:round/>
                <a:headEnd/>
                <a:tailEnd/>
              </a:ln>
            </p:spPr>
            <p:txBody>
              <a:bodyPr/>
              <a:lstStyle/>
              <a:p>
                <a:endParaRPr lang="en-US"/>
              </a:p>
            </p:txBody>
          </p:sp>
          <p:sp>
            <p:nvSpPr>
              <p:cNvPr id="37008" name="Line 971"/>
              <p:cNvSpPr>
                <a:spLocks noChangeShapeType="1"/>
              </p:cNvSpPr>
              <p:nvPr/>
            </p:nvSpPr>
            <p:spPr bwMode="auto">
              <a:xfrm flipV="1">
                <a:off x="1250" y="1420"/>
                <a:ext cx="11" cy="7"/>
              </a:xfrm>
              <a:prstGeom prst="line">
                <a:avLst/>
              </a:prstGeom>
              <a:noFill/>
              <a:ln w="12700">
                <a:noFill/>
                <a:round/>
                <a:headEnd/>
                <a:tailEnd/>
              </a:ln>
            </p:spPr>
            <p:txBody>
              <a:bodyPr wrap="none" anchor="ctr"/>
              <a:lstStyle/>
              <a:p>
                <a:endParaRPr lang="en-GB"/>
              </a:p>
            </p:txBody>
          </p:sp>
          <p:sp>
            <p:nvSpPr>
              <p:cNvPr id="37009" name="Freeform 972"/>
              <p:cNvSpPr>
                <a:spLocks/>
              </p:cNvSpPr>
              <p:nvPr/>
            </p:nvSpPr>
            <p:spPr bwMode="auto">
              <a:xfrm>
                <a:off x="1282" y="1368"/>
                <a:ext cx="10" cy="82"/>
              </a:xfrm>
              <a:custGeom>
                <a:avLst/>
                <a:gdLst>
                  <a:gd name="T0" fmla="*/ 3 w 12"/>
                  <a:gd name="T1" fmla="*/ 81 h 82"/>
                  <a:gd name="T2" fmla="*/ 3 w 12"/>
                  <a:gd name="T3" fmla="*/ 72 h 82"/>
                  <a:gd name="T4" fmla="*/ 3 w 12"/>
                  <a:gd name="T5" fmla="*/ 61 h 82"/>
                  <a:gd name="T6" fmla="*/ 3 w 12"/>
                  <a:gd name="T7" fmla="*/ 50 h 82"/>
                  <a:gd name="T8" fmla="*/ 3 w 12"/>
                  <a:gd name="T9" fmla="*/ 40 h 82"/>
                  <a:gd name="T10" fmla="*/ 3 w 12"/>
                  <a:gd name="T11" fmla="*/ 29 h 82"/>
                  <a:gd name="T12" fmla="*/ 2 w 12"/>
                  <a:gd name="T13" fmla="*/ 18 h 82"/>
                  <a:gd name="T14" fmla="*/ 1 w 12"/>
                  <a:gd name="T15" fmla="*/ 8 h 82"/>
                  <a:gd name="T16" fmla="*/ 0 w 12"/>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82"/>
                  <a:gd name="T29" fmla="*/ 12 w 12"/>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82">
                    <a:moveTo>
                      <a:pt x="11" y="81"/>
                    </a:moveTo>
                    <a:lnTo>
                      <a:pt x="10" y="72"/>
                    </a:lnTo>
                    <a:lnTo>
                      <a:pt x="9" y="61"/>
                    </a:lnTo>
                    <a:lnTo>
                      <a:pt x="7" y="50"/>
                    </a:lnTo>
                    <a:lnTo>
                      <a:pt x="5" y="40"/>
                    </a:lnTo>
                    <a:lnTo>
                      <a:pt x="4" y="29"/>
                    </a:lnTo>
                    <a:lnTo>
                      <a:pt x="2" y="18"/>
                    </a:lnTo>
                    <a:lnTo>
                      <a:pt x="1" y="8"/>
                    </a:lnTo>
                    <a:lnTo>
                      <a:pt x="0" y="0"/>
                    </a:lnTo>
                  </a:path>
                </a:pathLst>
              </a:custGeom>
              <a:noFill/>
              <a:ln w="76200" cap="rnd">
                <a:solidFill>
                  <a:srgbClr val="B3E2EE"/>
                </a:solidFill>
                <a:round/>
                <a:headEnd/>
                <a:tailEnd/>
              </a:ln>
            </p:spPr>
            <p:txBody>
              <a:bodyPr/>
              <a:lstStyle/>
              <a:p>
                <a:endParaRPr lang="en-US"/>
              </a:p>
            </p:txBody>
          </p:sp>
          <p:sp>
            <p:nvSpPr>
              <p:cNvPr id="37010" name="Line 973"/>
              <p:cNvSpPr>
                <a:spLocks noChangeShapeType="1"/>
              </p:cNvSpPr>
              <p:nvPr/>
            </p:nvSpPr>
            <p:spPr bwMode="auto">
              <a:xfrm flipV="1">
                <a:off x="771" y="1420"/>
                <a:ext cx="11" cy="7"/>
              </a:xfrm>
              <a:prstGeom prst="line">
                <a:avLst/>
              </a:prstGeom>
              <a:noFill/>
              <a:ln w="12700">
                <a:noFill/>
                <a:round/>
                <a:headEnd/>
                <a:tailEnd/>
              </a:ln>
            </p:spPr>
            <p:txBody>
              <a:bodyPr wrap="none" anchor="ctr"/>
              <a:lstStyle/>
              <a:p>
                <a:endParaRPr lang="en-GB"/>
              </a:p>
            </p:txBody>
          </p:sp>
          <p:sp>
            <p:nvSpPr>
              <p:cNvPr id="37011" name="Freeform 974"/>
              <p:cNvSpPr>
                <a:spLocks/>
              </p:cNvSpPr>
              <p:nvPr/>
            </p:nvSpPr>
            <p:spPr bwMode="auto">
              <a:xfrm>
                <a:off x="810" y="1449"/>
                <a:ext cx="14" cy="35"/>
              </a:xfrm>
              <a:custGeom>
                <a:avLst/>
                <a:gdLst>
                  <a:gd name="T0" fmla="*/ 4 w 16"/>
                  <a:gd name="T1" fmla="*/ 34 h 35"/>
                  <a:gd name="T2" fmla="*/ 4 w 16"/>
                  <a:gd name="T3" fmla="*/ 31 h 35"/>
                  <a:gd name="T4" fmla="*/ 4 w 16"/>
                  <a:gd name="T5" fmla="*/ 28 h 35"/>
                  <a:gd name="T6" fmla="*/ 4 w 16"/>
                  <a:gd name="T7" fmla="*/ 26 h 35"/>
                  <a:gd name="T8" fmla="*/ 4 w 16"/>
                  <a:gd name="T9" fmla="*/ 22 h 35"/>
                  <a:gd name="T10" fmla="*/ 4 w 16"/>
                  <a:gd name="T11" fmla="*/ 18 h 35"/>
                  <a:gd name="T12" fmla="*/ 3 w 16"/>
                  <a:gd name="T13" fmla="*/ 14 h 35"/>
                  <a:gd name="T14" fmla="*/ 1 w 16"/>
                  <a:gd name="T15" fmla="*/ 8 h 35"/>
                  <a:gd name="T16" fmla="*/ 0 w 16"/>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5"/>
                  <a:gd name="T29" fmla="*/ 16 w 16"/>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5">
                    <a:moveTo>
                      <a:pt x="15" y="34"/>
                    </a:moveTo>
                    <a:lnTo>
                      <a:pt x="14" y="31"/>
                    </a:lnTo>
                    <a:lnTo>
                      <a:pt x="12" y="28"/>
                    </a:lnTo>
                    <a:lnTo>
                      <a:pt x="10" y="26"/>
                    </a:lnTo>
                    <a:lnTo>
                      <a:pt x="8" y="22"/>
                    </a:lnTo>
                    <a:lnTo>
                      <a:pt x="5" y="18"/>
                    </a:lnTo>
                    <a:lnTo>
                      <a:pt x="3" y="14"/>
                    </a:lnTo>
                    <a:lnTo>
                      <a:pt x="1" y="8"/>
                    </a:lnTo>
                    <a:lnTo>
                      <a:pt x="0" y="0"/>
                    </a:lnTo>
                  </a:path>
                </a:pathLst>
              </a:custGeom>
              <a:noFill/>
              <a:ln w="76200" cap="rnd">
                <a:solidFill>
                  <a:srgbClr val="B3E2EE"/>
                </a:solidFill>
                <a:round/>
                <a:headEnd/>
                <a:tailEnd/>
              </a:ln>
            </p:spPr>
            <p:txBody>
              <a:bodyPr/>
              <a:lstStyle/>
              <a:p>
                <a:endParaRPr lang="en-US"/>
              </a:p>
            </p:txBody>
          </p:sp>
          <p:sp>
            <p:nvSpPr>
              <p:cNvPr id="37012" name="Freeform 975"/>
              <p:cNvSpPr>
                <a:spLocks/>
              </p:cNvSpPr>
              <p:nvPr/>
            </p:nvSpPr>
            <p:spPr bwMode="auto">
              <a:xfrm>
                <a:off x="799" y="1368"/>
                <a:ext cx="12" cy="82"/>
              </a:xfrm>
              <a:custGeom>
                <a:avLst/>
                <a:gdLst>
                  <a:gd name="T0" fmla="*/ 6 w 13"/>
                  <a:gd name="T1" fmla="*/ 81 h 82"/>
                  <a:gd name="T2" fmla="*/ 6 w 13"/>
                  <a:gd name="T3" fmla="*/ 72 h 82"/>
                  <a:gd name="T4" fmla="*/ 6 w 13"/>
                  <a:gd name="T5" fmla="*/ 61 h 82"/>
                  <a:gd name="T6" fmla="*/ 6 w 13"/>
                  <a:gd name="T7" fmla="*/ 50 h 82"/>
                  <a:gd name="T8" fmla="*/ 6 w 13"/>
                  <a:gd name="T9" fmla="*/ 40 h 82"/>
                  <a:gd name="T10" fmla="*/ 4 w 13"/>
                  <a:gd name="T11" fmla="*/ 29 h 82"/>
                  <a:gd name="T12" fmla="*/ 2 w 13"/>
                  <a:gd name="T13" fmla="*/ 18 h 82"/>
                  <a:gd name="T14" fmla="*/ 1 w 13"/>
                  <a:gd name="T15" fmla="*/ 8 h 82"/>
                  <a:gd name="T16" fmla="*/ 0 w 13"/>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2"/>
                  <a:gd name="T29" fmla="*/ 13 w 13"/>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2">
                    <a:moveTo>
                      <a:pt x="12" y="81"/>
                    </a:moveTo>
                    <a:lnTo>
                      <a:pt x="11" y="72"/>
                    </a:lnTo>
                    <a:lnTo>
                      <a:pt x="10" y="61"/>
                    </a:lnTo>
                    <a:lnTo>
                      <a:pt x="8" y="50"/>
                    </a:lnTo>
                    <a:lnTo>
                      <a:pt x="6" y="40"/>
                    </a:lnTo>
                    <a:lnTo>
                      <a:pt x="4" y="29"/>
                    </a:lnTo>
                    <a:lnTo>
                      <a:pt x="2" y="18"/>
                    </a:lnTo>
                    <a:lnTo>
                      <a:pt x="1" y="8"/>
                    </a:lnTo>
                    <a:lnTo>
                      <a:pt x="0" y="0"/>
                    </a:lnTo>
                  </a:path>
                </a:pathLst>
              </a:custGeom>
              <a:noFill/>
              <a:ln w="76200" cap="rnd">
                <a:solidFill>
                  <a:srgbClr val="B3E2EE"/>
                </a:solidFill>
                <a:round/>
                <a:headEnd/>
                <a:tailEnd/>
              </a:ln>
            </p:spPr>
            <p:txBody>
              <a:bodyPr/>
              <a:lstStyle/>
              <a:p>
                <a:endParaRPr lang="en-US"/>
              </a:p>
            </p:txBody>
          </p:sp>
          <p:sp>
            <p:nvSpPr>
              <p:cNvPr id="37013" name="Freeform 976"/>
              <p:cNvSpPr>
                <a:spLocks/>
              </p:cNvSpPr>
              <p:nvPr/>
            </p:nvSpPr>
            <p:spPr bwMode="auto">
              <a:xfrm>
                <a:off x="934" y="1197"/>
                <a:ext cx="250" cy="379"/>
              </a:xfrm>
              <a:custGeom>
                <a:avLst/>
                <a:gdLst>
                  <a:gd name="T0" fmla="*/ 11 w 282"/>
                  <a:gd name="T1" fmla="*/ 3 h 379"/>
                  <a:gd name="T2" fmla="*/ 0 w 282"/>
                  <a:gd name="T3" fmla="*/ 360 h 379"/>
                  <a:gd name="T4" fmla="*/ 66 w 282"/>
                  <a:gd name="T5" fmla="*/ 378 h 379"/>
                  <a:gd name="T6" fmla="*/ 56 w 282"/>
                  <a:gd name="T7" fmla="*/ 0 h 379"/>
                  <a:gd name="T8" fmla="*/ 11 w 282"/>
                  <a:gd name="T9" fmla="*/ 3 h 379"/>
                  <a:gd name="T10" fmla="*/ 0 60000 65536"/>
                  <a:gd name="T11" fmla="*/ 0 60000 65536"/>
                  <a:gd name="T12" fmla="*/ 0 60000 65536"/>
                  <a:gd name="T13" fmla="*/ 0 60000 65536"/>
                  <a:gd name="T14" fmla="*/ 0 60000 65536"/>
                  <a:gd name="T15" fmla="*/ 0 w 282"/>
                  <a:gd name="T16" fmla="*/ 0 h 379"/>
                  <a:gd name="T17" fmla="*/ 282 w 282"/>
                  <a:gd name="T18" fmla="*/ 379 h 379"/>
                </a:gdLst>
                <a:ahLst/>
                <a:cxnLst>
                  <a:cxn ang="T10">
                    <a:pos x="T0" y="T1"/>
                  </a:cxn>
                  <a:cxn ang="T11">
                    <a:pos x="T2" y="T3"/>
                  </a:cxn>
                  <a:cxn ang="T12">
                    <a:pos x="T4" y="T5"/>
                  </a:cxn>
                  <a:cxn ang="T13">
                    <a:pos x="T6" y="T7"/>
                  </a:cxn>
                  <a:cxn ang="T14">
                    <a:pos x="T8" y="T9"/>
                  </a:cxn>
                </a:cxnLst>
                <a:rect l="T15" t="T16" r="T17" b="T18"/>
                <a:pathLst>
                  <a:path w="282" h="379">
                    <a:moveTo>
                      <a:pt x="45" y="3"/>
                    </a:moveTo>
                    <a:lnTo>
                      <a:pt x="0" y="360"/>
                    </a:lnTo>
                    <a:lnTo>
                      <a:pt x="281" y="378"/>
                    </a:lnTo>
                    <a:lnTo>
                      <a:pt x="236" y="0"/>
                    </a:lnTo>
                    <a:lnTo>
                      <a:pt x="45" y="3"/>
                    </a:lnTo>
                  </a:path>
                </a:pathLst>
              </a:custGeom>
              <a:solidFill>
                <a:srgbClr val="B3E2EE"/>
              </a:solidFill>
              <a:ln w="12700" cap="rnd">
                <a:noFill/>
                <a:round/>
                <a:headEnd/>
                <a:tailEnd/>
              </a:ln>
            </p:spPr>
            <p:txBody>
              <a:bodyPr/>
              <a:lstStyle/>
              <a:p>
                <a:endParaRPr lang="en-US"/>
              </a:p>
            </p:txBody>
          </p:sp>
          <p:sp>
            <p:nvSpPr>
              <p:cNvPr id="37014" name="Freeform 977"/>
              <p:cNvSpPr>
                <a:spLocks/>
              </p:cNvSpPr>
              <p:nvPr/>
            </p:nvSpPr>
            <p:spPr bwMode="auto">
              <a:xfrm>
                <a:off x="934" y="1197"/>
                <a:ext cx="251" cy="381"/>
              </a:xfrm>
              <a:custGeom>
                <a:avLst/>
                <a:gdLst>
                  <a:gd name="T0" fmla="*/ 11 w 283"/>
                  <a:gd name="T1" fmla="*/ 3 h 381"/>
                  <a:gd name="T2" fmla="*/ 0 w 283"/>
                  <a:gd name="T3" fmla="*/ 362 h 381"/>
                  <a:gd name="T4" fmla="*/ 67 w 283"/>
                  <a:gd name="T5" fmla="*/ 380 h 381"/>
                  <a:gd name="T6" fmla="*/ 56 w 283"/>
                  <a:gd name="T7" fmla="*/ 0 h 381"/>
                  <a:gd name="T8" fmla="*/ 11 w 283"/>
                  <a:gd name="T9" fmla="*/ 3 h 381"/>
                  <a:gd name="T10" fmla="*/ 0 60000 65536"/>
                  <a:gd name="T11" fmla="*/ 0 60000 65536"/>
                  <a:gd name="T12" fmla="*/ 0 60000 65536"/>
                  <a:gd name="T13" fmla="*/ 0 60000 65536"/>
                  <a:gd name="T14" fmla="*/ 0 60000 65536"/>
                  <a:gd name="T15" fmla="*/ 0 w 283"/>
                  <a:gd name="T16" fmla="*/ 0 h 381"/>
                  <a:gd name="T17" fmla="*/ 283 w 283"/>
                  <a:gd name="T18" fmla="*/ 381 h 381"/>
                </a:gdLst>
                <a:ahLst/>
                <a:cxnLst>
                  <a:cxn ang="T10">
                    <a:pos x="T0" y="T1"/>
                  </a:cxn>
                  <a:cxn ang="T11">
                    <a:pos x="T2" y="T3"/>
                  </a:cxn>
                  <a:cxn ang="T12">
                    <a:pos x="T4" y="T5"/>
                  </a:cxn>
                  <a:cxn ang="T13">
                    <a:pos x="T6" y="T7"/>
                  </a:cxn>
                  <a:cxn ang="T14">
                    <a:pos x="T8" y="T9"/>
                  </a:cxn>
                </a:cxnLst>
                <a:rect l="T15" t="T16" r="T17" b="T18"/>
                <a:pathLst>
                  <a:path w="283" h="381">
                    <a:moveTo>
                      <a:pt x="45" y="3"/>
                    </a:moveTo>
                    <a:lnTo>
                      <a:pt x="0" y="362"/>
                    </a:lnTo>
                    <a:lnTo>
                      <a:pt x="282" y="380"/>
                    </a:lnTo>
                    <a:lnTo>
                      <a:pt x="237" y="0"/>
                    </a:lnTo>
                    <a:lnTo>
                      <a:pt x="45" y="3"/>
                    </a:lnTo>
                  </a:path>
                </a:pathLst>
              </a:custGeom>
              <a:noFill/>
              <a:ln w="12700" cap="rnd">
                <a:solidFill>
                  <a:srgbClr val="000000"/>
                </a:solidFill>
                <a:round/>
                <a:headEnd/>
                <a:tailEnd/>
              </a:ln>
            </p:spPr>
            <p:txBody>
              <a:bodyPr/>
              <a:lstStyle/>
              <a:p>
                <a:endParaRPr lang="en-US"/>
              </a:p>
            </p:txBody>
          </p:sp>
          <p:sp>
            <p:nvSpPr>
              <p:cNvPr id="37015" name="Freeform 978"/>
              <p:cNvSpPr>
                <a:spLocks/>
              </p:cNvSpPr>
              <p:nvPr/>
            </p:nvSpPr>
            <p:spPr bwMode="auto">
              <a:xfrm>
                <a:off x="975" y="1189"/>
                <a:ext cx="178" cy="16"/>
              </a:xfrm>
              <a:custGeom>
                <a:avLst/>
                <a:gdLst>
                  <a:gd name="T0" fmla="*/ 24 w 200"/>
                  <a:gd name="T1" fmla="*/ 15 h 16"/>
                  <a:gd name="T2" fmla="*/ 29 w 200"/>
                  <a:gd name="T3" fmla="*/ 15 h 16"/>
                  <a:gd name="T4" fmla="*/ 34 w 200"/>
                  <a:gd name="T5" fmla="*/ 15 h 16"/>
                  <a:gd name="T6" fmla="*/ 38 w 200"/>
                  <a:gd name="T7" fmla="*/ 14 h 16"/>
                  <a:gd name="T8" fmla="*/ 42 w 200"/>
                  <a:gd name="T9" fmla="*/ 13 h 16"/>
                  <a:gd name="T10" fmla="*/ 45 w 200"/>
                  <a:gd name="T11" fmla="*/ 12 h 16"/>
                  <a:gd name="T12" fmla="*/ 47 w 200"/>
                  <a:gd name="T13" fmla="*/ 11 h 16"/>
                  <a:gd name="T14" fmla="*/ 48 w 200"/>
                  <a:gd name="T15" fmla="*/ 9 h 16"/>
                  <a:gd name="T16" fmla="*/ 48 w 200"/>
                  <a:gd name="T17" fmla="*/ 8 h 16"/>
                  <a:gd name="T18" fmla="*/ 48 w 200"/>
                  <a:gd name="T19" fmla="*/ 6 h 16"/>
                  <a:gd name="T20" fmla="*/ 47 w 200"/>
                  <a:gd name="T21" fmla="*/ 5 h 16"/>
                  <a:gd name="T22" fmla="*/ 45 w 200"/>
                  <a:gd name="T23" fmla="*/ 3 h 16"/>
                  <a:gd name="T24" fmla="*/ 42 w 200"/>
                  <a:gd name="T25" fmla="*/ 2 h 16"/>
                  <a:gd name="T26" fmla="*/ 38 w 200"/>
                  <a:gd name="T27" fmla="*/ 1 h 16"/>
                  <a:gd name="T28" fmla="*/ 34 w 200"/>
                  <a:gd name="T29" fmla="*/ 1 h 16"/>
                  <a:gd name="T30" fmla="*/ 29 w 200"/>
                  <a:gd name="T31" fmla="*/ 0 h 16"/>
                  <a:gd name="T32" fmla="*/ 24 w 200"/>
                  <a:gd name="T33" fmla="*/ 0 h 16"/>
                  <a:gd name="T34" fmla="*/ 20 w 200"/>
                  <a:gd name="T35" fmla="*/ 0 h 16"/>
                  <a:gd name="T36" fmla="*/ 15 w 200"/>
                  <a:gd name="T37" fmla="*/ 1 h 16"/>
                  <a:gd name="T38" fmla="*/ 11 w 200"/>
                  <a:gd name="T39" fmla="*/ 1 h 16"/>
                  <a:gd name="T40" fmla="*/ 7 w 200"/>
                  <a:gd name="T41" fmla="*/ 2 h 16"/>
                  <a:gd name="T42" fmla="*/ 4 w 200"/>
                  <a:gd name="T43" fmla="*/ 3 h 16"/>
                  <a:gd name="T44" fmla="*/ 4 w 200"/>
                  <a:gd name="T45" fmla="*/ 5 h 16"/>
                  <a:gd name="T46" fmla="*/ 2 w 200"/>
                  <a:gd name="T47" fmla="*/ 6 h 16"/>
                  <a:gd name="T48" fmla="*/ 0 w 200"/>
                  <a:gd name="T49" fmla="*/ 8 h 16"/>
                  <a:gd name="T50" fmla="*/ 2 w 200"/>
                  <a:gd name="T51" fmla="*/ 9 h 16"/>
                  <a:gd name="T52" fmla="*/ 4 w 200"/>
                  <a:gd name="T53" fmla="*/ 11 h 16"/>
                  <a:gd name="T54" fmla="*/ 4 w 200"/>
                  <a:gd name="T55" fmla="*/ 12 h 16"/>
                  <a:gd name="T56" fmla="*/ 7 w 200"/>
                  <a:gd name="T57" fmla="*/ 13 h 16"/>
                  <a:gd name="T58" fmla="*/ 11 w 200"/>
                  <a:gd name="T59" fmla="*/ 14 h 16"/>
                  <a:gd name="T60" fmla="*/ 15 w 200"/>
                  <a:gd name="T61" fmla="*/ 15 h 16"/>
                  <a:gd name="T62" fmla="*/ 20 w 200"/>
                  <a:gd name="T63" fmla="*/ 15 h 16"/>
                  <a:gd name="T64" fmla="*/ 24 w 200"/>
                  <a:gd name="T65" fmla="*/ 15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
                  <a:gd name="T100" fmla="*/ 0 h 16"/>
                  <a:gd name="T101" fmla="*/ 200 w 200"/>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 h="16">
                    <a:moveTo>
                      <a:pt x="99" y="15"/>
                    </a:moveTo>
                    <a:lnTo>
                      <a:pt x="119" y="15"/>
                    </a:lnTo>
                    <a:lnTo>
                      <a:pt x="138" y="15"/>
                    </a:lnTo>
                    <a:lnTo>
                      <a:pt x="155" y="14"/>
                    </a:lnTo>
                    <a:lnTo>
                      <a:pt x="170" y="13"/>
                    </a:lnTo>
                    <a:lnTo>
                      <a:pt x="182" y="12"/>
                    </a:lnTo>
                    <a:lnTo>
                      <a:pt x="191" y="11"/>
                    </a:lnTo>
                    <a:lnTo>
                      <a:pt x="197" y="9"/>
                    </a:lnTo>
                    <a:lnTo>
                      <a:pt x="199" y="8"/>
                    </a:lnTo>
                    <a:lnTo>
                      <a:pt x="197" y="6"/>
                    </a:lnTo>
                    <a:lnTo>
                      <a:pt x="191" y="5"/>
                    </a:lnTo>
                    <a:lnTo>
                      <a:pt x="182" y="3"/>
                    </a:lnTo>
                    <a:lnTo>
                      <a:pt x="170" y="2"/>
                    </a:lnTo>
                    <a:lnTo>
                      <a:pt x="155" y="1"/>
                    </a:lnTo>
                    <a:lnTo>
                      <a:pt x="138" y="1"/>
                    </a:lnTo>
                    <a:lnTo>
                      <a:pt x="119" y="0"/>
                    </a:lnTo>
                    <a:lnTo>
                      <a:pt x="99" y="0"/>
                    </a:lnTo>
                    <a:lnTo>
                      <a:pt x="80" y="0"/>
                    </a:lnTo>
                    <a:lnTo>
                      <a:pt x="61" y="1"/>
                    </a:lnTo>
                    <a:lnTo>
                      <a:pt x="44" y="1"/>
                    </a:lnTo>
                    <a:lnTo>
                      <a:pt x="29" y="2"/>
                    </a:lnTo>
                    <a:lnTo>
                      <a:pt x="17" y="3"/>
                    </a:lnTo>
                    <a:lnTo>
                      <a:pt x="8" y="5"/>
                    </a:lnTo>
                    <a:lnTo>
                      <a:pt x="2" y="6"/>
                    </a:lnTo>
                    <a:lnTo>
                      <a:pt x="0" y="8"/>
                    </a:lnTo>
                    <a:lnTo>
                      <a:pt x="2" y="9"/>
                    </a:lnTo>
                    <a:lnTo>
                      <a:pt x="8" y="11"/>
                    </a:lnTo>
                    <a:lnTo>
                      <a:pt x="17" y="12"/>
                    </a:lnTo>
                    <a:lnTo>
                      <a:pt x="29" y="13"/>
                    </a:lnTo>
                    <a:lnTo>
                      <a:pt x="44" y="14"/>
                    </a:lnTo>
                    <a:lnTo>
                      <a:pt x="61" y="15"/>
                    </a:lnTo>
                    <a:lnTo>
                      <a:pt x="80" y="15"/>
                    </a:lnTo>
                    <a:lnTo>
                      <a:pt x="99" y="15"/>
                    </a:lnTo>
                  </a:path>
                </a:pathLst>
              </a:custGeom>
              <a:solidFill>
                <a:srgbClr val="4EBCD7"/>
              </a:solidFill>
              <a:ln w="12700" cap="rnd">
                <a:noFill/>
                <a:round/>
                <a:headEnd/>
                <a:tailEnd/>
              </a:ln>
            </p:spPr>
            <p:txBody>
              <a:bodyPr/>
              <a:lstStyle/>
              <a:p>
                <a:endParaRPr lang="en-US"/>
              </a:p>
            </p:txBody>
          </p:sp>
          <p:sp>
            <p:nvSpPr>
              <p:cNvPr id="37016" name="Freeform 979"/>
              <p:cNvSpPr>
                <a:spLocks/>
              </p:cNvSpPr>
              <p:nvPr/>
            </p:nvSpPr>
            <p:spPr bwMode="auto">
              <a:xfrm>
                <a:off x="975" y="1189"/>
                <a:ext cx="179" cy="18"/>
              </a:xfrm>
              <a:custGeom>
                <a:avLst/>
                <a:gdLst>
                  <a:gd name="T0" fmla="*/ 25 w 201"/>
                  <a:gd name="T1" fmla="*/ 17 h 18"/>
                  <a:gd name="T2" fmla="*/ 30 w 201"/>
                  <a:gd name="T3" fmla="*/ 17 h 18"/>
                  <a:gd name="T4" fmla="*/ 34 w 201"/>
                  <a:gd name="T5" fmla="*/ 16 h 18"/>
                  <a:gd name="T6" fmla="*/ 38 w 201"/>
                  <a:gd name="T7" fmla="*/ 16 h 18"/>
                  <a:gd name="T8" fmla="*/ 43 w 201"/>
                  <a:gd name="T9" fmla="*/ 15 h 18"/>
                  <a:gd name="T10" fmla="*/ 45 w 201"/>
                  <a:gd name="T11" fmla="*/ 13 h 18"/>
                  <a:gd name="T12" fmla="*/ 48 w 201"/>
                  <a:gd name="T13" fmla="*/ 12 h 18"/>
                  <a:gd name="T14" fmla="*/ 48 w 201"/>
                  <a:gd name="T15" fmla="*/ 10 h 18"/>
                  <a:gd name="T16" fmla="*/ 49 w 201"/>
                  <a:gd name="T17" fmla="*/ 9 h 18"/>
                  <a:gd name="T18" fmla="*/ 48 w 201"/>
                  <a:gd name="T19" fmla="*/ 7 h 18"/>
                  <a:gd name="T20" fmla="*/ 48 w 201"/>
                  <a:gd name="T21" fmla="*/ 5 h 18"/>
                  <a:gd name="T22" fmla="*/ 45 w 201"/>
                  <a:gd name="T23" fmla="*/ 4 h 18"/>
                  <a:gd name="T24" fmla="*/ 43 w 201"/>
                  <a:gd name="T25" fmla="*/ 3 h 18"/>
                  <a:gd name="T26" fmla="*/ 38 w 201"/>
                  <a:gd name="T27" fmla="*/ 1 h 18"/>
                  <a:gd name="T28" fmla="*/ 34 w 201"/>
                  <a:gd name="T29" fmla="*/ 1 h 18"/>
                  <a:gd name="T30" fmla="*/ 30 w 201"/>
                  <a:gd name="T31" fmla="*/ 0 h 18"/>
                  <a:gd name="T32" fmla="*/ 25 w 201"/>
                  <a:gd name="T33" fmla="*/ 0 h 18"/>
                  <a:gd name="T34" fmla="*/ 20 w 201"/>
                  <a:gd name="T35" fmla="*/ 0 h 18"/>
                  <a:gd name="T36" fmla="*/ 15 w 201"/>
                  <a:gd name="T37" fmla="*/ 1 h 18"/>
                  <a:gd name="T38" fmla="*/ 11 w 201"/>
                  <a:gd name="T39" fmla="*/ 1 h 18"/>
                  <a:gd name="T40" fmla="*/ 7 w 201"/>
                  <a:gd name="T41" fmla="*/ 3 h 18"/>
                  <a:gd name="T42" fmla="*/ 4 w 201"/>
                  <a:gd name="T43" fmla="*/ 4 h 18"/>
                  <a:gd name="T44" fmla="*/ 4 w 201"/>
                  <a:gd name="T45" fmla="*/ 5 h 18"/>
                  <a:gd name="T46" fmla="*/ 2 w 201"/>
                  <a:gd name="T47" fmla="*/ 7 h 18"/>
                  <a:gd name="T48" fmla="*/ 0 w 201"/>
                  <a:gd name="T49" fmla="*/ 9 h 18"/>
                  <a:gd name="T50" fmla="*/ 2 w 201"/>
                  <a:gd name="T51" fmla="*/ 10 h 18"/>
                  <a:gd name="T52" fmla="*/ 4 w 201"/>
                  <a:gd name="T53" fmla="*/ 12 h 18"/>
                  <a:gd name="T54" fmla="*/ 4 w 201"/>
                  <a:gd name="T55" fmla="*/ 13 h 18"/>
                  <a:gd name="T56" fmla="*/ 7 w 201"/>
                  <a:gd name="T57" fmla="*/ 15 h 18"/>
                  <a:gd name="T58" fmla="*/ 11 w 201"/>
                  <a:gd name="T59" fmla="*/ 16 h 18"/>
                  <a:gd name="T60" fmla="*/ 15 w 201"/>
                  <a:gd name="T61" fmla="*/ 16 h 18"/>
                  <a:gd name="T62" fmla="*/ 20 w 201"/>
                  <a:gd name="T63" fmla="*/ 17 h 18"/>
                  <a:gd name="T64" fmla="*/ 25 w 201"/>
                  <a:gd name="T65" fmla="*/ 17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18"/>
                  <a:gd name="T101" fmla="*/ 201 w 201"/>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18">
                    <a:moveTo>
                      <a:pt x="100" y="17"/>
                    </a:moveTo>
                    <a:lnTo>
                      <a:pt x="120" y="17"/>
                    </a:lnTo>
                    <a:lnTo>
                      <a:pt x="139" y="16"/>
                    </a:lnTo>
                    <a:lnTo>
                      <a:pt x="156" y="16"/>
                    </a:lnTo>
                    <a:lnTo>
                      <a:pt x="171" y="15"/>
                    </a:lnTo>
                    <a:lnTo>
                      <a:pt x="183" y="13"/>
                    </a:lnTo>
                    <a:lnTo>
                      <a:pt x="192" y="12"/>
                    </a:lnTo>
                    <a:lnTo>
                      <a:pt x="198" y="10"/>
                    </a:lnTo>
                    <a:lnTo>
                      <a:pt x="200" y="9"/>
                    </a:lnTo>
                    <a:lnTo>
                      <a:pt x="198" y="7"/>
                    </a:lnTo>
                    <a:lnTo>
                      <a:pt x="192" y="5"/>
                    </a:lnTo>
                    <a:lnTo>
                      <a:pt x="183" y="4"/>
                    </a:lnTo>
                    <a:lnTo>
                      <a:pt x="171" y="3"/>
                    </a:lnTo>
                    <a:lnTo>
                      <a:pt x="156" y="1"/>
                    </a:lnTo>
                    <a:lnTo>
                      <a:pt x="139" y="1"/>
                    </a:lnTo>
                    <a:lnTo>
                      <a:pt x="120" y="0"/>
                    </a:lnTo>
                    <a:lnTo>
                      <a:pt x="100" y="0"/>
                    </a:lnTo>
                    <a:lnTo>
                      <a:pt x="80" y="0"/>
                    </a:lnTo>
                    <a:lnTo>
                      <a:pt x="61" y="1"/>
                    </a:lnTo>
                    <a:lnTo>
                      <a:pt x="44" y="1"/>
                    </a:lnTo>
                    <a:lnTo>
                      <a:pt x="29" y="3"/>
                    </a:lnTo>
                    <a:lnTo>
                      <a:pt x="17" y="4"/>
                    </a:lnTo>
                    <a:lnTo>
                      <a:pt x="8" y="5"/>
                    </a:lnTo>
                    <a:lnTo>
                      <a:pt x="2" y="7"/>
                    </a:lnTo>
                    <a:lnTo>
                      <a:pt x="0" y="9"/>
                    </a:lnTo>
                    <a:lnTo>
                      <a:pt x="2" y="10"/>
                    </a:lnTo>
                    <a:lnTo>
                      <a:pt x="8" y="12"/>
                    </a:lnTo>
                    <a:lnTo>
                      <a:pt x="17" y="13"/>
                    </a:lnTo>
                    <a:lnTo>
                      <a:pt x="29" y="15"/>
                    </a:lnTo>
                    <a:lnTo>
                      <a:pt x="44" y="16"/>
                    </a:lnTo>
                    <a:lnTo>
                      <a:pt x="61" y="16"/>
                    </a:lnTo>
                    <a:lnTo>
                      <a:pt x="80" y="17"/>
                    </a:lnTo>
                    <a:lnTo>
                      <a:pt x="100" y="17"/>
                    </a:lnTo>
                  </a:path>
                </a:pathLst>
              </a:custGeom>
              <a:noFill/>
              <a:ln w="12700" cap="rnd">
                <a:solidFill>
                  <a:srgbClr val="000000"/>
                </a:solidFill>
                <a:round/>
                <a:headEnd/>
                <a:tailEnd/>
              </a:ln>
            </p:spPr>
            <p:txBody>
              <a:bodyPr/>
              <a:lstStyle/>
              <a:p>
                <a:endParaRPr lang="en-US"/>
              </a:p>
            </p:txBody>
          </p:sp>
          <p:sp>
            <p:nvSpPr>
              <p:cNvPr id="37017" name="Freeform 980"/>
              <p:cNvSpPr>
                <a:spLocks/>
              </p:cNvSpPr>
              <p:nvPr/>
            </p:nvSpPr>
            <p:spPr bwMode="auto">
              <a:xfrm>
                <a:off x="910" y="1521"/>
                <a:ext cx="311" cy="84"/>
              </a:xfrm>
              <a:custGeom>
                <a:avLst/>
                <a:gdLst>
                  <a:gd name="T0" fmla="*/ 0 w 349"/>
                  <a:gd name="T1" fmla="*/ 76 h 84"/>
                  <a:gd name="T2" fmla="*/ 4 w 349"/>
                  <a:gd name="T3" fmla="*/ 75 h 84"/>
                  <a:gd name="T4" fmla="*/ 4 w 349"/>
                  <a:gd name="T5" fmla="*/ 73 h 84"/>
                  <a:gd name="T6" fmla="*/ 8 w 349"/>
                  <a:gd name="T7" fmla="*/ 70 h 84"/>
                  <a:gd name="T8" fmla="*/ 12 w 349"/>
                  <a:gd name="T9" fmla="*/ 67 h 84"/>
                  <a:gd name="T10" fmla="*/ 19 w 349"/>
                  <a:gd name="T11" fmla="*/ 64 h 84"/>
                  <a:gd name="T12" fmla="*/ 26 w 349"/>
                  <a:gd name="T13" fmla="*/ 61 h 84"/>
                  <a:gd name="T14" fmla="*/ 34 w 349"/>
                  <a:gd name="T15" fmla="*/ 60 h 84"/>
                  <a:gd name="T16" fmla="*/ 42 w 349"/>
                  <a:gd name="T17" fmla="*/ 60 h 84"/>
                  <a:gd name="T18" fmla="*/ 47 w 349"/>
                  <a:gd name="T19" fmla="*/ 61 h 84"/>
                  <a:gd name="T20" fmla="*/ 54 w 349"/>
                  <a:gd name="T21" fmla="*/ 64 h 84"/>
                  <a:gd name="T22" fmla="*/ 61 w 349"/>
                  <a:gd name="T23" fmla="*/ 68 h 84"/>
                  <a:gd name="T24" fmla="*/ 69 w 349"/>
                  <a:gd name="T25" fmla="*/ 72 h 84"/>
                  <a:gd name="T26" fmla="*/ 76 w 349"/>
                  <a:gd name="T27" fmla="*/ 76 h 84"/>
                  <a:gd name="T28" fmla="*/ 82 w 349"/>
                  <a:gd name="T29" fmla="*/ 80 h 84"/>
                  <a:gd name="T30" fmla="*/ 85 w 349"/>
                  <a:gd name="T31" fmla="*/ 82 h 84"/>
                  <a:gd name="T32" fmla="*/ 87 w 349"/>
                  <a:gd name="T33" fmla="*/ 83 h 84"/>
                  <a:gd name="T34" fmla="*/ 84 w 349"/>
                  <a:gd name="T35" fmla="*/ 29 h 84"/>
                  <a:gd name="T36" fmla="*/ 84 w 349"/>
                  <a:gd name="T37" fmla="*/ 28 h 84"/>
                  <a:gd name="T38" fmla="*/ 81 w 349"/>
                  <a:gd name="T39" fmla="*/ 25 h 84"/>
                  <a:gd name="T40" fmla="*/ 78 w 349"/>
                  <a:gd name="T41" fmla="*/ 20 h 84"/>
                  <a:gd name="T42" fmla="*/ 74 w 349"/>
                  <a:gd name="T43" fmla="*/ 16 h 84"/>
                  <a:gd name="T44" fmla="*/ 68 w 349"/>
                  <a:gd name="T45" fmla="*/ 10 h 84"/>
                  <a:gd name="T46" fmla="*/ 61 w 349"/>
                  <a:gd name="T47" fmla="*/ 6 h 84"/>
                  <a:gd name="T48" fmla="*/ 52 w 349"/>
                  <a:gd name="T49" fmla="*/ 2 h 84"/>
                  <a:gd name="T50" fmla="*/ 42 w 349"/>
                  <a:gd name="T51" fmla="*/ 0 h 84"/>
                  <a:gd name="T52" fmla="*/ 35 w 349"/>
                  <a:gd name="T53" fmla="*/ 1 h 84"/>
                  <a:gd name="T54" fmla="*/ 28 w 349"/>
                  <a:gd name="T55" fmla="*/ 4 h 84"/>
                  <a:gd name="T56" fmla="*/ 20 w 349"/>
                  <a:gd name="T57" fmla="*/ 10 h 84"/>
                  <a:gd name="T58" fmla="*/ 14 w 349"/>
                  <a:gd name="T59" fmla="*/ 16 h 84"/>
                  <a:gd name="T60" fmla="*/ 10 w 349"/>
                  <a:gd name="T61" fmla="*/ 23 h 84"/>
                  <a:gd name="T62" fmla="*/ 6 w 349"/>
                  <a:gd name="T63" fmla="*/ 28 h 84"/>
                  <a:gd name="T64" fmla="*/ 4 w 349"/>
                  <a:gd name="T65" fmla="*/ 32 h 84"/>
                  <a:gd name="T66" fmla="*/ 4 w 349"/>
                  <a:gd name="T67" fmla="*/ 34 h 84"/>
                  <a:gd name="T68" fmla="*/ 0 w 349"/>
                  <a:gd name="T69" fmla="*/ 76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9"/>
                  <a:gd name="T106" fmla="*/ 0 h 84"/>
                  <a:gd name="T107" fmla="*/ 349 w 349"/>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9" h="84">
                    <a:moveTo>
                      <a:pt x="0" y="76"/>
                    </a:moveTo>
                    <a:lnTo>
                      <a:pt x="4" y="75"/>
                    </a:lnTo>
                    <a:lnTo>
                      <a:pt x="14" y="73"/>
                    </a:lnTo>
                    <a:lnTo>
                      <a:pt x="30" y="70"/>
                    </a:lnTo>
                    <a:lnTo>
                      <a:pt x="51" y="67"/>
                    </a:lnTo>
                    <a:lnTo>
                      <a:pt x="76" y="64"/>
                    </a:lnTo>
                    <a:lnTo>
                      <a:pt x="104" y="61"/>
                    </a:lnTo>
                    <a:lnTo>
                      <a:pt x="135" y="60"/>
                    </a:lnTo>
                    <a:lnTo>
                      <a:pt x="167" y="60"/>
                    </a:lnTo>
                    <a:lnTo>
                      <a:pt x="188" y="61"/>
                    </a:lnTo>
                    <a:lnTo>
                      <a:pt x="216" y="64"/>
                    </a:lnTo>
                    <a:lnTo>
                      <a:pt x="245" y="68"/>
                    </a:lnTo>
                    <a:lnTo>
                      <a:pt x="275" y="72"/>
                    </a:lnTo>
                    <a:lnTo>
                      <a:pt x="303" y="76"/>
                    </a:lnTo>
                    <a:lnTo>
                      <a:pt x="326" y="80"/>
                    </a:lnTo>
                    <a:lnTo>
                      <a:pt x="342" y="82"/>
                    </a:lnTo>
                    <a:lnTo>
                      <a:pt x="348" y="83"/>
                    </a:lnTo>
                    <a:lnTo>
                      <a:pt x="335" y="29"/>
                    </a:lnTo>
                    <a:lnTo>
                      <a:pt x="332" y="28"/>
                    </a:lnTo>
                    <a:lnTo>
                      <a:pt x="325" y="25"/>
                    </a:lnTo>
                    <a:lnTo>
                      <a:pt x="311" y="20"/>
                    </a:lnTo>
                    <a:lnTo>
                      <a:pt x="293" y="16"/>
                    </a:lnTo>
                    <a:lnTo>
                      <a:pt x="269" y="10"/>
                    </a:lnTo>
                    <a:lnTo>
                      <a:pt x="240" y="6"/>
                    </a:lnTo>
                    <a:lnTo>
                      <a:pt x="206" y="2"/>
                    </a:lnTo>
                    <a:lnTo>
                      <a:pt x="166" y="0"/>
                    </a:lnTo>
                    <a:lnTo>
                      <a:pt x="138" y="1"/>
                    </a:lnTo>
                    <a:lnTo>
                      <a:pt x="110" y="4"/>
                    </a:lnTo>
                    <a:lnTo>
                      <a:pt x="84" y="10"/>
                    </a:lnTo>
                    <a:lnTo>
                      <a:pt x="60" y="16"/>
                    </a:lnTo>
                    <a:lnTo>
                      <a:pt x="40" y="23"/>
                    </a:lnTo>
                    <a:lnTo>
                      <a:pt x="24" y="28"/>
                    </a:lnTo>
                    <a:lnTo>
                      <a:pt x="14" y="32"/>
                    </a:lnTo>
                    <a:lnTo>
                      <a:pt x="10" y="34"/>
                    </a:lnTo>
                    <a:lnTo>
                      <a:pt x="0" y="76"/>
                    </a:lnTo>
                  </a:path>
                </a:pathLst>
              </a:custGeom>
              <a:solidFill>
                <a:srgbClr val="E6F5B0"/>
              </a:solidFill>
              <a:ln w="12700" cap="rnd">
                <a:noFill/>
                <a:round/>
                <a:headEnd/>
                <a:tailEnd/>
              </a:ln>
            </p:spPr>
            <p:txBody>
              <a:bodyPr/>
              <a:lstStyle/>
              <a:p>
                <a:endParaRPr lang="en-US"/>
              </a:p>
            </p:txBody>
          </p:sp>
          <p:sp>
            <p:nvSpPr>
              <p:cNvPr id="37018" name="Freeform 981"/>
              <p:cNvSpPr>
                <a:spLocks/>
              </p:cNvSpPr>
              <p:nvPr/>
            </p:nvSpPr>
            <p:spPr bwMode="auto">
              <a:xfrm>
                <a:off x="910" y="1521"/>
                <a:ext cx="313" cy="85"/>
              </a:xfrm>
              <a:custGeom>
                <a:avLst/>
                <a:gdLst>
                  <a:gd name="T0" fmla="*/ 0 w 352"/>
                  <a:gd name="T1" fmla="*/ 77 h 85"/>
                  <a:gd name="T2" fmla="*/ 4 w 352"/>
                  <a:gd name="T3" fmla="*/ 76 h 85"/>
                  <a:gd name="T4" fmla="*/ 4 w 352"/>
                  <a:gd name="T5" fmla="*/ 74 h 85"/>
                  <a:gd name="T6" fmla="*/ 8 w 352"/>
                  <a:gd name="T7" fmla="*/ 71 h 85"/>
                  <a:gd name="T8" fmla="*/ 12 w 352"/>
                  <a:gd name="T9" fmla="*/ 68 h 85"/>
                  <a:gd name="T10" fmla="*/ 18 w 352"/>
                  <a:gd name="T11" fmla="*/ 65 h 85"/>
                  <a:gd name="T12" fmla="*/ 25 w 352"/>
                  <a:gd name="T13" fmla="*/ 62 h 85"/>
                  <a:gd name="T14" fmla="*/ 33 w 352"/>
                  <a:gd name="T15" fmla="*/ 61 h 85"/>
                  <a:gd name="T16" fmla="*/ 41 w 352"/>
                  <a:gd name="T17" fmla="*/ 61 h 85"/>
                  <a:gd name="T18" fmla="*/ 46 w 352"/>
                  <a:gd name="T19" fmla="*/ 62 h 85"/>
                  <a:gd name="T20" fmla="*/ 53 w 352"/>
                  <a:gd name="T21" fmla="*/ 65 h 85"/>
                  <a:gd name="T22" fmla="*/ 60 w 352"/>
                  <a:gd name="T23" fmla="*/ 69 h 85"/>
                  <a:gd name="T24" fmla="*/ 68 w 352"/>
                  <a:gd name="T25" fmla="*/ 73 h 85"/>
                  <a:gd name="T26" fmla="*/ 75 w 352"/>
                  <a:gd name="T27" fmla="*/ 77 h 85"/>
                  <a:gd name="T28" fmla="*/ 81 w 352"/>
                  <a:gd name="T29" fmla="*/ 81 h 85"/>
                  <a:gd name="T30" fmla="*/ 84 w 352"/>
                  <a:gd name="T31" fmla="*/ 83 h 85"/>
                  <a:gd name="T32" fmla="*/ 85 w 352"/>
                  <a:gd name="T33" fmla="*/ 84 h 85"/>
                  <a:gd name="T34" fmla="*/ 82 w 352"/>
                  <a:gd name="T35" fmla="*/ 29 h 85"/>
                  <a:gd name="T36" fmla="*/ 82 w 352"/>
                  <a:gd name="T37" fmla="*/ 28 h 85"/>
                  <a:gd name="T38" fmla="*/ 80 w 352"/>
                  <a:gd name="T39" fmla="*/ 25 h 85"/>
                  <a:gd name="T40" fmla="*/ 77 w 352"/>
                  <a:gd name="T41" fmla="*/ 21 h 85"/>
                  <a:gd name="T42" fmla="*/ 73 w 352"/>
                  <a:gd name="T43" fmla="*/ 16 h 85"/>
                  <a:gd name="T44" fmla="*/ 66 w 352"/>
                  <a:gd name="T45" fmla="*/ 10 h 85"/>
                  <a:gd name="T46" fmla="*/ 60 w 352"/>
                  <a:gd name="T47" fmla="*/ 6 h 85"/>
                  <a:gd name="T48" fmla="*/ 52 w 352"/>
                  <a:gd name="T49" fmla="*/ 2 h 85"/>
                  <a:gd name="T50" fmla="*/ 41 w 352"/>
                  <a:gd name="T51" fmla="*/ 0 h 85"/>
                  <a:gd name="T52" fmla="*/ 33 w 352"/>
                  <a:gd name="T53" fmla="*/ 1 h 85"/>
                  <a:gd name="T54" fmla="*/ 27 w 352"/>
                  <a:gd name="T55" fmla="*/ 5 h 85"/>
                  <a:gd name="T56" fmla="*/ 20 w 352"/>
                  <a:gd name="T57" fmla="*/ 10 h 85"/>
                  <a:gd name="T58" fmla="*/ 14 w 352"/>
                  <a:gd name="T59" fmla="*/ 16 h 85"/>
                  <a:gd name="T60" fmla="*/ 10 w 352"/>
                  <a:gd name="T61" fmla="*/ 23 h 85"/>
                  <a:gd name="T62" fmla="*/ 6 w 352"/>
                  <a:gd name="T63" fmla="*/ 29 h 85"/>
                  <a:gd name="T64" fmla="*/ 4 w 352"/>
                  <a:gd name="T65" fmla="*/ 33 h 85"/>
                  <a:gd name="T66" fmla="*/ 4 w 352"/>
                  <a:gd name="T67" fmla="*/ 34 h 85"/>
                  <a:gd name="T68" fmla="*/ 0 w 352"/>
                  <a:gd name="T69" fmla="*/ 77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2"/>
                  <a:gd name="T106" fmla="*/ 0 h 85"/>
                  <a:gd name="T107" fmla="*/ 352 w 352"/>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2" h="85">
                    <a:moveTo>
                      <a:pt x="0" y="77"/>
                    </a:moveTo>
                    <a:lnTo>
                      <a:pt x="4" y="76"/>
                    </a:lnTo>
                    <a:lnTo>
                      <a:pt x="14" y="74"/>
                    </a:lnTo>
                    <a:lnTo>
                      <a:pt x="30" y="71"/>
                    </a:lnTo>
                    <a:lnTo>
                      <a:pt x="51" y="68"/>
                    </a:lnTo>
                    <a:lnTo>
                      <a:pt x="77" y="65"/>
                    </a:lnTo>
                    <a:lnTo>
                      <a:pt x="105" y="62"/>
                    </a:lnTo>
                    <a:lnTo>
                      <a:pt x="136" y="61"/>
                    </a:lnTo>
                    <a:lnTo>
                      <a:pt x="169" y="61"/>
                    </a:lnTo>
                    <a:lnTo>
                      <a:pt x="190" y="62"/>
                    </a:lnTo>
                    <a:lnTo>
                      <a:pt x="217" y="65"/>
                    </a:lnTo>
                    <a:lnTo>
                      <a:pt x="247" y="69"/>
                    </a:lnTo>
                    <a:lnTo>
                      <a:pt x="278" y="73"/>
                    </a:lnTo>
                    <a:lnTo>
                      <a:pt x="306" y="77"/>
                    </a:lnTo>
                    <a:lnTo>
                      <a:pt x="329" y="81"/>
                    </a:lnTo>
                    <a:lnTo>
                      <a:pt x="345" y="83"/>
                    </a:lnTo>
                    <a:lnTo>
                      <a:pt x="351" y="84"/>
                    </a:lnTo>
                    <a:lnTo>
                      <a:pt x="338" y="29"/>
                    </a:lnTo>
                    <a:lnTo>
                      <a:pt x="335" y="28"/>
                    </a:lnTo>
                    <a:lnTo>
                      <a:pt x="327" y="25"/>
                    </a:lnTo>
                    <a:lnTo>
                      <a:pt x="314" y="21"/>
                    </a:lnTo>
                    <a:lnTo>
                      <a:pt x="295" y="16"/>
                    </a:lnTo>
                    <a:lnTo>
                      <a:pt x="271" y="10"/>
                    </a:lnTo>
                    <a:lnTo>
                      <a:pt x="242" y="6"/>
                    </a:lnTo>
                    <a:lnTo>
                      <a:pt x="207" y="2"/>
                    </a:lnTo>
                    <a:lnTo>
                      <a:pt x="168" y="0"/>
                    </a:lnTo>
                    <a:lnTo>
                      <a:pt x="139" y="1"/>
                    </a:lnTo>
                    <a:lnTo>
                      <a:pt x="111" y="5"/>
                    </a:lnTo>
                    <a:lnTo>
                      <a:pt x="84" y="10"/>
                    </a:lnTo>
                    <a:lnTo>
                      <a:pt x="60" y="16"/>
                    </a:lnTo>
                    <a:lnTo>
                      <a:pt x="40" y="23"/>
                    </a:lnTo>
                    <a:lnTo>
                      <a:pt x="24" y="29"/>
                    </a:lnTo>
                    <a:lnTo>
                      <a:pt x="14" y="33"/>
                    </a:lnTo>
                    <a:lnTo>
                      <a:pt x="11" y="34"/>
                    </a:lnTo>
                    <a:lnTo>
                      <a:pt x="0" y="77"/>
                    </a:lnTo>
                  </a:path>
                </a:pathLst>
              </a:custGeom>
              <a:noFill/>
              <a:ln w="12700" cap="rnd">
                <a:solidFill>
                  <a:srgbClr val="000000"/>
                </a:solidFill>
                <a:round/>
                <a:headEnd/>
                <a:tailEnd/>
              </a:ln>
            </p:spPr>
            <p:txBody>
              <a:bodyPr/>
              <a:lstStyle/>
              <a:p>
                <a:endParaRPr lang="en-US"/>
              </a:p>
            </p:txBody>
          </p:sp>
          <p:sp>
            <p:nvSpPr>
              <p:cNvPr id="37019" name="Freeform 982"/>
              <p:cNvSpPr>
                <a:spLocks/>
              </p:cNvSpPr>
              <p:nvPr/>
            </p:nvSpPr>
            <p:spPr bwMode="auto">
              <a:xfrm>
                <a:off x="780" y="1276"/>
                <a:ext cx="113" cy="253"/>
              </a:xfrm>
              <a:custGeom>
                <a:avLst/>
                <a:gdLst>
                  <a:gd name="T0" fmla="*/ 27 w 127"/>
                  <a:gd name="T1" fmla="*/ 252 h 253"/>
                  <a:gd name="T2" fmla="*/ 28 w 127"/>
                  <a:gd name="T3" fmla="*/ 249 h 253"/>
                  <a:gd name="T4" fmla="*/ 30 w 127"/>
                  <a:gd name="T5" fmla="*/ 239 h 253"/>
                  <a:gd name="T6" fmla="*/ 31 w 127"/>
                  <a:gd name="T7" fmla="*/ 224 h 253"/>
                  <a:gd name="T8" fmla="*/ 31 w 127"/>
                  <a:gd name="T9" fmla="*/ 204 h 253"/>
                  <a:gd name="T10" fmla="*/ 30 w 127"/>
                  <a:gd name="T11" fmla="*/ 180 h 253"/>
                  <a:gd name="T12" fmla="*/ 30 w 127"/>
                  <a:gd name="T13" fmla="*/ 153 h 253"/>
                  <a:gd name="T14" fmla="*/ 30 w 127"/>
                  <a:gd name="T15" fmla="*/ 124 h 253"/>
                  <a:gd name="T16" fmla="*/ 30 w 127"/>
                  <a:gd name="T17" fmla="*/ 93 h 253"/>
                  <a:gd name="T18" fmla="*/ 30 w 127"/>
                  <a:gd name="T19" fmla="*/ 64 h 253"/>
                  <a:gd name="T20" fmla="*/ 30 w 127"/>
                  <a:gd name="T21" fmla="*/ 42 h 253"/>
                  <a:gd name="T22" fmla="*/ 30 w 127"/>
                  <a:gd name="T23" fmla="*/ 26 h 253"/>
                  <a:gd name="T24" fmla="*/ 30 w 127"/>
                  <a:gd name="T25" fmla="*/ 14 h 253"/>
                  <a:gd name="T26" fmla="*/ 28 w 127"/>
                  <a:gd name="T27" fmla="*/ 7 h 253"/>
                  <a:gd name="T28" fmla="*/ 28 w 127"/>
                  <a:gd name="T29" fmla="*/ 3 h 253"/>
                  <a:gd name="T30" fmla="*/ 25 w 127"/>
                  <a:gd name="T31" fmla="*/ 1 h 253"/>
                  <a:gd name="T32" fmla="*/ 23 w 127"/>
                  <a:gd name="T33" fmla="*/ 0 h 253"/>
                  <a:gd name="T34" fmla="*/ 20 w 127"/>
                  <a:gd name="T35" fmla="*/ 1 h 253"/>
                  <a:gd name="T36" fmla="*/ 16 w 127"/>
                  <a:gd name="T37" fmla="*/ 3 h 253"/>
                  <a:gd name="T38" fmla="*/ 12 w 127"/>
                  <a:gd name="T39" fmla="*/ 7 h 253"/>
                  <a:gd name="T40" fmla="*/ 9 w 127"/>
                  <a:gd name="T41" fmla="*/ 14 h 253"/>
                  <a:gd name="T42" fmla="*/ 5 w 127"/>
                  <a:gd name="T43" fmla="*/ 26 h 253"/>
                  <a:gd name="T44" fmla="*/ 4 w 127"/>
                  <a:gd name="T45" fmla="*/ 42 h 253"/>
                  <a:gd name="T46" fmla="*/ 3 w 127"/>
                  <a:gd name="T47" fmla="*/ 64 h 253"/>
                  <a:gd name="T48" fmla="*/ 0 w 127"/>
                  <a:gd name="T49" fmla="*/ 93 h 253"/>
                  <a:gd name="T50" fmla="*/ 2 w 127"/>
                  <a:gd name="T51" fmla="*/ 125 h 253"/>
                  <a:gd name="T52" fmla="*/ 4 w 127"/>
                  <a:gd name="T53" fmla="*/ 155 h 253"/>
                  <a:gd name="T54" fmla="*/ 4 w 127"/>
                  <a:gd name="T55" fmla="*/ 182 h 253"/>
                  <a:gd name="T56" fmla="*/ 9 w 127"/>
                  <a:gd name="T57" fmla="*/ 206 h 253"/>
                  <a:gd name="T58" fmla="*/ 12 w 127"/>
                  <a:gd name="T59" fmla="*/ 225 h 253"/>
                  <a:gd name="T60" fmla="*/ 17 w 127"/>
                  <a:gd name="T61" fmla="*/ 240 h 253"/>
                  <a:gd name="T62" fmla="*/ 21 w 127"/>
                  <a:gd name="T63" fmla="*/ 249 h 253"/>
                  <a:gd name="T64" fmla="*/ 27 w 127"/>
                  <a:gd name="T65" fmla="*/ 252 h 2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53"/>
                  <a:gd name="T101" fmla="*/ 127 w 127"/>
                  <a:gd name="T102" fmla="*/ 253 h 2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53">
                    <a:moveTo>
                      <a:pt x="107" y="252"/>
                    </a:moveTo>
                    <a:lnTo>
                      <a:pt x="117" y="249"/>
                    </a:lnTo>
                    <a:lnTo>
                      <a:pt x="123" y="239"/>
                    </a:lnTo>
                    <a:lnTo>
                      <a:pt x="126" y="224"/>
                    </a:lnTo>
                    <a:lnTo>
                      <a:pt x="126" y="204"/>
                    </a:lnTo>
                    <a:lnTo>
                      <a:pt x="124" y="180"/>
                    </a:lnTo>
                    <a:lnTo>
                      <a:pt x="122" y="153"/>
                    </a:lnTo>
                    <a:lnTo>
                      <a:pt x="121" y="124"/>
                    </a:lnTo>
                    <a:lnTo>
                      <a:pt x="120" y="93"/>
                    </a:lnTo>
                    <a:lnTo>
                      <a:pt x="120" y="64"/>
                    </a:lnTo>
                    <a:lnTo>
                      <a:pt x="121" y="42"/>
                    </a:lnTo>
                    <a:lnTo>
                      <a:pt x="121" y="26"/>
                    </a:lnTo>
                    <a:lnTo>
                      <a:pt x="120" y="14"/>
                    </a:lnTo>
                    <a:lnTo>
                      <a:pt x="117" y="7"/>
                    </a:lnTo>
                    <a:lnTo>
                      <a:pt x="112" y="3"/>
                    </a:lnTo>
                    <a:lnTo>
                      <a:pt x="105" y="1"/>
                    </a:lnTo>
                    <a:lnTo>
                      <a:pt x="94" y="0"/>
                    </a:lnTo>
                    <a:lnTo>
                      <a:pt x="80" y="1"/>
                    </a:lnTo>
                    <a:lnTo>
                      <a:pt x="65" y="3"/>
                    </a:lnTo>
                    <a:lnTo>
                      <a:pt x="50" y="7"/>
                    </a:lnTo>
                    <a:lnTo>
                      <a:pt x="35" y="14"/>
                    </a:lnTo>
                    <a:lnTo>
                      <a:pt x="21" y="26"/>
                    </a:lnTo>
                    <a:lnTo>
                      <a:pt x="10" y="42"/>
                    </a:lnTo>
                    <a:lnTo>
                      <a:pt x="3" y="64"/>
                    </a:lnTo>
                    <a:lnTo>
                      <a:pt x="0" y="93"/>
                    </a:lnTo>
                    <a:lnTo>
                      <a:pt x="2" y="125"/>
                    </a:lnTo>
                    <a:lnTo>
                      <a:pt x="10" y="155"/>
                    </a:lnTo>
                    <a:lnTo>
                      <a:pt x="20" y="182"/>
                    </a:lnTo>
                    <a:lnTo>
                      <a:pt x="34" y="206"/>
                    </a:lnTo>
                    <a:lnTo>
                      <a:pt x="50" y="225"/>
                    </a:lnTo>
                    <a:lnTo>
                      <a:pt x="68" y="240"/>
                    </a:lnTo>
                    <a:lnTo>
                      <a:pt x="87" y="249"/>
                    </a:lnTo>
                    <a:lnTo>
                      <a:pt x="107" y="252"/>
                    </a:lnTo>
                  </a:path>
                </a:pathLst>
              </a:custGeom>
              <a:solidFill>
                <a:srgbClr val="FFFF66"/>
              </a:solidFill>
              <a:ln w="12700" cap="rnd">
                <a:noFill/>
                <a:round/>
                <a:headEnd/>
                <a:tailEnd/>
              </a:ln>
            </p:spPr>
            <p:txBody>
              <a:bodyPr/>
              <a:lstStyle/>
              <a:p>
                <a:endParaRPr lang="en-US"/>
              </a:p>
            </p:txBody>
          </p:sp>
          <p:sp>
            <p:nvSpPr>
              <p:cNvPr id="37020" name="Freeform 983"/>
              <p:cNvSpPr>
                <a:spLocks/>
              </p:cNvSpPr>
              <p:nvPr/>
            </p:nvSpPr>
            <p:spPr bwMode="auto">
              <a:xfrm>
                <a:off x="780" y="1276"/>
                <a:ext cx="114" cy="255"/>
              </a:xfrm>
              <a:custGeom>
                <a:avLst/>
                <a:gdLst>
                  <a:gd name="T0" fmla="*/ 27 w 128"/>
                  <a:gd name="T1" fmla="*/ 254 h 255"/>
                  <a:gd name="T2" fmla="*/ 29 w 128"/>
                  <a:gd name="T3" fmla="*/ 251 h 255"/>
                  <a:gd name="T4" fmla="*/ 30 w 128"/>
                  <a:gd name="T5" fmla="*/ 241 h 255"/>
                  <a:gd name="T6" fmla="*/ 32 w 128"/>
                  <a:gd name="T7" fmla="*/ 226 h 255"/>
                  <a:gd name="T8" fmla="*/ 32 w 128"/>
                  <a:gd name="T9" fmla="*/ 206 h 255"/>
                  <a:gd name="T10" fmla="*/ 30 w 128"/>
                  <a:gd name="T11" fmla="*/ 182 h 255"/>
                  <a:gd name="T12" fmla="*/ 30 w 128"/>
                  <a:gd name="T13" fmla="*/ 154 h 255"/>
                  <a:gd name="T14" fmla="*/ 30 w 128"/>
                  <a:gd name="T15" fmla="*/ 125 h 255"/>
                  <a:gd name="T16" fmla="*/ 30 w 128"/>
                  <a:gd name="T17" fmla="*/ 93 h 255"/>
                  <a:gd name="T18" fmla="*/ 30 w 128"/>
                  <a:gd name="T19" fmla="*/ 65 h 255"/>
                  <a:gd name="T20" fmla="*/ 30 w 128"/>
                  <a:gd name="T21" fmla="*/ 43 h 255"/>
                  <a:gd name="T22" fmla="*/ 30 w 128"/>
                  <a:gd name="T23" fmla="*/ 26 h 255"/>
                  <a:gd name="T24" fmla="*/ 30 w 128"/>
                  <a:gd name="T25" fmla="*/ 15 h 255"/>
                  <a:gd name="T26" fmla="*/ 29 w 128"/>
                  <a:gd name="T27" fmla="*/ 7 h 255"/>
                  <a:gd name="T28" fmla="*/ 29 w 128"/>
                  <a:gd name="T29" fmla="*/ 3 h 255"/>
                  <a:gd name="T30" fmla="*/ 26 w 128"/>
                  <a:gd name="T31" fmla="*/ 1 h 255"/>
                  <a:gd name="T32" fmla="*/ 24 w 128"/>
                  <a:gd name="T33" fmla="*/ 0 h 255"/>
                  <a:gd name="T34" fmla="*/ 20 w 128"/>
                  <a:gd name="T35" fmla="*/ 1 h 255"/>
                  <a:gd name="T36" fmla="*/ 16 w 128"/>
                  <a:gd name="T37" fmla="*/ 3 h 255"/>
                  <a:gd name="T38" fmla="*/ 12 w 128"/>
                  <a:gd name="T39" fmla="*/ 7 h 255"/>
                  <a:gd name="T40" fmla="*/ 9 w 128"/>
                  <a:gd name="T41" fmla="*/ 15 h 255"/>
                  <a:gd name="T42" fmla="*/ 5 w 128"/>
                  <a:gd name="T43" fmla="*/ 26 h 255"/>
                  <a:gd name="T44" fmla="*/ 4 w 128"/>
                  <a:gd name="T45" fmla="*/ 43 h 255"/>
                  <a:gd name="T46" fmla="*/ 3 w 128"/>
                  <a:gd name="T47" fmla="*/ 65 h 255"/>
                  <a:gd name="T48" fmla="*/ 0 w 128"/>
                  <a:gd name="T49" fmla="*/ 93 h 255"/>
                  <a:gd name="T50" fmla="*/ 2 w 128"/>
                  <a:gd name="T51" fmla="*/ 126 h 255"/>
                  <a:gd name="T52" fmla="*/ 4 w 128"/>
                  <a:gd name="T53" fmla="*/ 156 h 255"/>
                  <a:gd name="T54" fmla="*/ 5 w 128"/>
                  <a:gd name="T55" fmla="*/ 184 h 255"/>
                  <a:gd name="T56" fmla="*/ 9 w 128"/>
                  <a:gd name="T57" fmla="*/ 207 h 255"/>
                  <a:gd name="T58" fmla="*/ 12 w 128"/>
                  <a:gd name="T59" fmla="*/ 227 h 255"/>
                  <a:gd name="T60" fmla="*/ 17 w 128"/>
                  <a:gd name="T61" fmla="*/ 242 h 255"/>
                  <a:gd name="T62" fmla="*/ 21 w 128"/>
                  <a:gd name="T63" fmla="*/ 251 h 255"/>
                  <a:gd name="T64" fmla="*/ 27 w 128"/>
                  <a:gd name="T65" fmla="*/ 254 h 2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255"/>
                  <a:gd name="T101" fmla="*/ 128 w 128"/>
                  <a:gd name="T102" fmla="*/ 255 h 2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255">
                    <a:moveTo>
                      <a:pt x="108" y="254"/>
                    </a:moveTo>
                    <a:lnTo>
                      <a:pt x="118" y="251"/>
                    </a:lnTo>
                    <a:lnTo>
                      <a:pt x="124" y="241"/>
                    </a:lnTo>
                    <a:lnTo>
                      <a:pt x="127" y="226"/>
                    </a:lnTo>
                    <a:lnTo>
                      <a:pt x="127" y="206"/>
                    </a:lnTo>
                    <a:lnTo>
                      <a:pt x="125" y="182"/>
                    </a:lnTo>
                    <a:lnTo>
                      <a:pt x="123" y="154"/>
                    </a:lnTo>
                    <a:lnTo>
                      <a:pt x="122" y="125"/>
                    </a:lnTo>
                    <a:lnTo>
                      <a:pt x="121" y="93"/>
                    </a:lnTo>
                    <a:lnTo>
                      <a:pt x="121" y="65"/>
                    </a:lnTo>
                    <a:lnTo>
                      <a:pt x="122" y="43"/>
                    </a:lnTo>
                    <a:lnTo>
                      <a:pt x="122" y="26"/>
                    </a:lnTo>
                    <a:lnTo>
                      <a:pt x="121" y="15"/>
                    </a:lnTo>
                    <a:lnTo>
                      <a:pt x="118" y="7"/>
                    </a:lnTo>
                    <a:lnTo>
                      <a:pt x="113" y="3"/>
                    </a:lnTo>
                    <a:lnTo>
                      <a:pt x="106" y="1"/>
                    </a:lnTo>
                    <a:lnTo>
                      <a:pt x="95" y="0"/>
                    </a:lnTo>
                    <a:lnTo>
                      <a:pt x="81" y="1"/>
                    </a:lnTo>
                    <a:lnTo>
                      <a:pt x="66" y="3"/>
                    </a:lnTo>
                    <a:lnTo>
                      <a:pt x="50" y="7"/>
                    </a:lnTo>
                    <a:lnTo>
                      <a:pt x="35" y="15"/>
                    </a:lnTo>
                    <a:lnTo>
                      <a:pt x="21" y="26"/>
                    </a:lnTo>
                    <a:lnTo>
                      <a:pt x="10" y="43"/>
                    </a:lnTo>
                    <a:lnTo>
                      <a:pt x="3" y="65"/>
                    </a:lnTo>
                    <a:lnTo>
                      <a:pt x="0" y="93"/>
                    </a:lnTo>
                    <a:lnTo>
                      <a:pt x="2" y="126"/>
                    </a:lnTo>
                    <a:lnTo>
                      <a:pt x="10" y="156"/>
                    </a:lnTo>
                    <a:lnTo>
                      <a:pt x="21" y="184"/>
                    </a:lnTo>
                    <a:lnTo>
                      <a:pt x="34" y="207"/>
                    </a:lnTo>
                    <a:lnTo>
                      <a:pt x="51" y="227"/>
                    </a:lnTo>
                    <a:lnTo>
                      <a:pt x="69" y="242"/>
                    </a:lnTo>
                    <a:lnTo>
                      <a:pt x="88" y="251"/>
                    </a:lnTo>
                    <a:lnTo>
                      <a:pt x="108" y="254"/>
                    </a:lnTo>
                  </a:path>
                </a:pathLst>
              </a:custGeom>
              <a:noFill/>
              <a:ln w="12700" cap="rnd">
                <a:solidFill>
                  <a:srgbClr val="000000"/>
                </a:solidFill>
                <a:round/>
                <a:headEnd/>
                <a:tailEnd/>
              </a:ln>
            </p:spPr>
            <p:txBody>
              <a:bodyPr/>
              <a:lstStyle/>
              <a:p>
                <a:endParaRPr lang="en-US"/>
              </a:p>
            </p:txBody>
          </p:sp>
          <p:sp>
            <p:nvSpPr>
              <p:cNvPr id="37021" name="Freeform 984"/>
              <p:cNvSpPr>
                <a:spLocks/>
              </p:cNvSpPr>
              <p:nvPr/>
            </p:nvSpPr>
            <p:spPr bwMode="auto">
              <a:xfrm>
                <a:off x="1205" y="1266"/>
                <a:ext cx="112" cy="265"/>
              </a:xfrm>
              <a:custGeom>
                <a:avLst/>
                <a:gdLst>
                  <a:gd name="T0" fmla="*/ 4 w 126"/>
                  <a:gd name="T1" fmla="*/ 264 h 265"/>
                  <a:gd name="T2" fmla="*/ 4 w 126"/>
                  <a:gd name="T3" fmla="*/ 260 h 265"/>
                  <a:gd name="T4" fmla="*/ 2 w 126"/>
                  <a:gd name="T5" fmla="*/ 249 h 265"/>
                  <a:gd name="T6" fmla="*/ 0 w 126"/>
                  <a:gd name="T7" fmla="*/ 232 h 265"/>
                  <a:gd name="T8" fmla="*/ 1 w 126"/>
                  <a:gd name="T9" fmla="*/ 210 h 265"/>
                  <a:gd name="T10" fmla="*/ 3 w 126"/>
                  <a:gd name="T11" fmla="*/ 184 h 265"/>
                  <a:gd name="T12" fmla="*/ 4 w 126"/>
                  <a:gd name="T13" fmla="*/ 155 h 265"/>
                  <a:gd name="T14" fmla="*/ 4 w 126"/>
                  <a:gd name="T15" fmla="*/ 125 h 265"/>
                  <a:gd name="T16" fmla="*/ 4 w 126"/>
                  <a:gd name="T17" fmla="*/ 93 h 265"/>
                  <a:gd name="T18" fmla="*/ 4 w 126"/>
                  <a:gd name="T19" fmla="*/ 65 h 265"/>
                  <a:gd name="T20" fmla="*/ 4 w 126"/>
                  <a:gd name="T21" fmla="*/ 42 h 265"/>
                  <a:gd name="T22" fmla="*/ 4 w 126"/>
                  <a:gd name="T23" fmla="*/ 26 h 265"/>
                  <a:gd name="T24" fmla="*/ 4 w 126"/>
                  <a:gd name="T25" fmla="*/ 15 h 265"/>
                  <a:gd name="T26" fmla="*/ 4 w 126"/>
                  <a:gd name="T27" fmla="*/ 7 h 265"/>
                  <a:gd name="T28" fmla="*/ 4 w 126"/>
                  <a:gd name="T29" fmla="*/ 3 h 265"/>
                  <a:gd name="T30" fmla="*/ 5 w 126"/>
                  <a:gd name="T31" fmla="*/ 1 h 265"/>
                  <a:gd name="T32" fmla="*/ 9 w 126"/>
                  <a:gd name="T33" fmla="*/ 0 h 265"/>
                  <a:gd name="T34" fmla="*/ 11 w 126"/>
                  <a:gd name="T35" fmla="*/ 1 h 265"/>
                  <a:gd name="T36" fmla="*/ 16 w 126"/>
                  <a:gd name="T37" fmla="*/ 3 h 265"/>
                  <a:gd name="T38" fmla="*/ 18 w 126"/>
                  <a:gd name="T39" fmla="*/ 7 h 265"/>
                  <a:gd name="T40" fmla="*/ 22 w 126"/>
                  <a:gd name="T41" fmla="*/ 15 h 265"/>
                  <a:gd name="T42" fmla="*/ 25 w 126"/>
                  <a:gd name="T43" fmla="*/ 26 h 265"/>
                  <a:gd name="T44" fmla="*/ 28 w 126"/>
                  <a:gd name="T45" fmla="*/ 42 h 265"/>
                  <a:gd name="T46" fmla="*/ 29 w 126"/>
                  <a:gd name="T47" fmla="*/ 65 h 265"/>
                  <a:gd name="T48" fmla="*/ 30 w 126"/>
                  <a:gd name="T49" fmla="*/ 93 h 265"/>
                  <a:gd name="T50" fmla="*/ 29 w 126"/>
                  <a:gd name="T51" fmla="*/ 125 h 265"/>
                  <a:gd name="T52" fmla="*/ 28 w 126"/>
                  <a:gd name="T53" fmla="*/ 155 h 265"/>
                  <a:gd name="T54" fmla="*/ 26 w 126"/>
                  <a:gd name="T55" fmla="*/ 184 h 265"/>
                  <a:gd name="T56" fmla="*/ 22 w 126"/>
                  <a:gd name="T57" fmla="*/ 211 h 265"/>
                  <a:gd name="T58" fmla="*/ 18 w 126"/>
                  <a:gd name="T59" fmla="*/ 233 h 265"/>
                  <a:gd name="T60" fmla="*/ 14 w 126"/>
                  <a:gd name="T61" fmla="*/ 249 h 265"/>
                  <a:gd name="T62" fmla="*/ 10 w 126"/>
                  <a:gd name="T63" fmla="*/ 260 h 265"/>
                  <a:gd name="T64" fmla="*/ 4 w 126"/>
                  <a:gd name="T65" fmla="*/ 264 h 2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65"/>
                  <a:gd name="T101" fmla="*/ 126 w 126"/>
                  <a:gd name="T102" fmla="*/ 265 h 2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65">
                    <a:moveTo>
                      <a:pt x="17" y="264"/>
                    </a:moveTo>
                    <a:lnTo>
                      <a:pt x="7" y="260"/>
                    </a:lnTo>
                    <a:lnTo>
                      <a:pt x="2" y="249"/>
                    </a:lnTo>
                    <a:lnTo>
                      <a:pt x="0" y="232"/>
                    </a:lnTo>
                    <a:lnTo>
                      <a:pt x="1" y="210"/>
                    </a:lnTo>
                    <a:lnTo>
                      <a:pt x="3" y="184"/>
                    </a:lnTo>
                    <a:lnTo>
                      <a:pt x="5" y="155"/>
                    </a:lnTo>
                    <a:lnTo>
                      <a:pt x="7" y="125"/>
                    </a:lnTo>
                    <a:lnTo>
                      <a:pt x="9" y="93"/>
                    </a:lnTo>
                    <a:lnTo>
                      <a:pt x="8" y="65"/>
                    </a:lnTo>
                    <a:lnTo>
                      <a:pt x="8" y="42"/>
                    </a:lnTo>
                    <a:lnTo>
                      <a:pt x="8" y="26"/>
                    </a:lnTo>
                    <a:lnTo>
                      <a:pt x="9" y="15"/>
                    </a:lnTo>
                    <a:lnTo>
                      <a:pt x="12" y="7"/>
                    </a:lnTo>
                    <a:lnTo>
                      <a:pt x="16" y="3"/>
                    </a:lnTo>
                    <a:lnTo>
                      <a:pt x="23" y="1"/>
                    </a:lnTo>
                    <a:lnTo>
                      <a:pt x="34" y="0"/>
                    </a:lnTo>
                    <a:lnTo>
                      <a:pt x="47" y="1"/>
                    </a:lnTo>
                    <a:lnTo>
                      <a:pt x="62" y="3"/>
                    </a:lnTo>
                    <a:lnTo>
                      <a:pt x="77" y="7"/>
                    </a:lnTo>
                    <a:lnTo>
                      <a:pt x="92" y="15"/>
                    </a:lnTo>
                    <a:lnTo>
                      <a:pt x="105" y="26"/>
                    </a:lnTo>
                    <a:lnTo>
                      <a:pt x="115" y="42"/>
                    </a:lnTo>
                    <a:lnTo>
                      <a:pt x="122" y="65"/>
                    </a:lnTo>
                    <a:lnTo>
                      <a:pt x="125" y="93"/>
                    </a:lnTo>
                    <a:lnTo>
                      <a:pt x="123" y="125"/>
                    </a:lnTo>
                    <a:lnTo>
                      <a:pt x="116" y="155"/>
                    </a:lnTo>
                    <a:lnTo>
                      <a:pt x="106" y="184"/>
                    </a:lnTo>
                    <a:lnTo>
                      <a:pt x="92" y="211"/>
                    </a:lnTo>
                    <a:lnTo>
                      <a:pt x="76" y="233"/>
                    </a:lnTo>
                    <a:lnTo>
                      <a:pt x="58" y="249"/>
                    </a:lnTo>
                    <a:lnTo>
                      <a:pt x="38" y="260"/>
                    </a:lnTo>
                    <a:lnTo>
                      <a:pt x="17" y="264"/>
                    </a:lnTo>
                  </a:path>
                </a:pathLst>
              </a:custGeom>
              <a:solidFill>
                <a:srgbClr val="FFFF66"/>
              </a:solidFill>
              <a:ln w="12700" cap="rnd">
                <a:noFill/>
                <a:round/>
                <a:headEnd/>
                <a:tailEnd/>
              </a:ln>
            </p:spPr>
            <p:txBody>
              <a:bodyPr/>
              <a:lstStyle/>
              <a:p>
                <a:endParaRPr lang="en-US"/>
              </a:p>
            </p:txBody>
          </p:sp>
          <p:sp>
            <p:nvSpPr>
              <p:cNvPr id="37022" name="Freeform 985"/>
              <p:cNvSpPr>
                <a:spLocks/>
              </p:cNvSpPr>
              <p:nvPr/>
            </p:nvSpPr>
            <p:spPr bwMode="auto">
              <a:xfrm>
                <a:off x="1205" y="1266"/>
                <a:ext cx="115" cy="267"/>
              </a:xfrm>
              <a:custGeom>
                <a:avLst/>
                <a:gdLst>
                  <a:gd name="T0" fmla="*/ 4 w 129"/>
                  <a:gd name="T1" fmla="*/ 266 h 267"/>
                  <a:gd name="T2" fmla="*/ 4 w 129"/>
                  <a:gd name="T3" fmla="*/ 262 h 267"/>
                  <a:gd name="T4" fmla="*/ 2 w 129"/>
                  <a:gd name="T5" fmla="*/ 251 h 267"/>
                  <a:gd name="T6" fmla="*/ 0 w 129"/>
                  <a:gd name="T7" fmla="*/ 234 h 267"/>
                  <a:gd name="T8" fmla="*/ 1 w 129"/>
                  <a:gd name="T9" fmla="*/ 212 h 267"/>
                  <a:gd name="T10" fmla="*/ 3 w 129"/>
                  <a:gd name="T11" fmla="*/ 186 h 267"/>
                  <a:gd name="T12" fmla="*/ 4 w 129"/>
                  <a:gd name="T13" fmla="*/ 157 h 267"/>
                  <a:gd name="T14" fmla="*/ 4 w 129"/>
                  <a:gd name="T15" fmla="*/ 126 h 267"/>
                  <a:gd name="T16" fmla="*/ 4 w 129"/>
                  <a:gd name="T17" fmla="*/ 93 h 267"/>
                  <a:gd name="T18" fmla="*/ 4 w 129"/>
                  <a:gd name="T19" fmla="*/ 65 h 267"/>
                  <a:gd name="T20" fmla="*/ 4 w 129"/>
                  <a:gd name="T21" fmla="*/ 43 h 267"/>
                  <a:gd name="T22" fmla="*/ 4 w 129"/>
                  <a:gd name="T23" fmla="*/ 26 h 267"/>
                  <a:gd name="T24" fmla="*/ 4 w 129"/>
                  <a:gd name="T25" fmla="*/ 15 h 267"/>
                  <a:gd name="T26" fmla="*/ 4 w 129"/>
                  <a:gd name="T27" fmla="*/ 7 h 267"/>
                  <a:gd name="T28" fmla="*/ 4 w 129"/>
                  <a:gd name="T29" fmla="*/ 3 h 267"/>
                  <a:gd name="T30" fmla="*/ 6 w 129"/>
                  <a:gd name="T31" fmla="*/ 1 h 267"/>
                  <a:gd name="T32" fmla="*/ 9 w 129"/>
                  <a:gd name="T33" fmla="*/ 0 h 267"/>
                  <a:gd name="T34" fmla="*/ 12 w 129"/>
                  <a:gd name="T35" fmla="*/ 1 h 267"/>
                  <a:gd name="T36" fmla="*/ 17 w 129"/>
                  <a:gd name="T37" fmla="*/ 3 h 267"/>
                  <a:gd name="T38" fmla="*/ 20 w 129"/>
                  <a:gd name="T39" fmla="*/ 7 h 267"/>
                  <a:gd name="T40" fmla="*/ 23 w 129"/>
                  <a:gd name="T41" fmla="*/ 15 h 267"/>
                  <a:gd name="T42" fmla="*/ 27 w 129"/>
                  <a:gd name="T43" fmla="*/ 26 h 267"/>
                  <a:gd name="T44" fmla="*/ 29 w 129"/>
                  <a:gd name="T45" fmla="*/ 43 h 267"/>
                  <a:gd name="T46" fmla="*/ 31 w 129"/>
                  <a:gd name="T47" fmla="*/ 65 h 267"/>
                  <a:gd name="T48" fmla="*/ 32 w 129"/>
                  <a:gd name="T49" fmla="*/ 93 h 267"/>
                  <a:gd name="T50" fmla="*/ 31 w 129"/>
                  <a:gd name="T51" fmla="*/ 126 h 267"/>
                  <a:gd name="T52" fmla="*/ 29 w 129"/>
                  <a:gd name="T53" fmla="*/ 157 h 267"/>
                  <a:gd name="T54" fmla="*/ 28 w 129"/>
                  <a:gd name="T55" fmla="*/ 186 h 267"/>
                  <a:gd name="T56" fmla="*/ 23 w 129"/>
                  <a:gd name="T57" fmla="*/ 212 h 267"/>
                  <a:gd name="T58" fmla="*/ 20 w 129"/>
                  <a:gd name="T59" fmla="*/ 234 h 267"/>
                  <a:gd name="T60" fmla="*/ 15 w 129"/>
                  <a:gd name="T61" fmla="*/ 251 h 267"/>
                  <a:gd name="T62" fmla="*/ 10 w 129"/>
                  <a:gd name="T63" fmla="*/ 262 h 267"/>
                  <a:gd name="T64" fmla="*/ 4 w 129"/>
                  <a:gd name="T65" fmla="*/ 266 h 2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267"/>
                  <a:gd name="T101" fmla="*/ 129 w 129"/>
                  <a:gd name="T102" fmla="*/ 267 h 2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267">
                    <a:moveTo>
                      <a:pt x="18" y="266"/>
                    </a:moveTo>
                    <a:lnTo>
                      <a:pt x="8" y="262"/>
                    </a:lnTo>
                    <a:lnTo>
                      <a:pt x="2" y="251"/>
                    </a:lnTo>
                    <a:lnTo>
                      <a:pt x="0" y="234"/>
                    </a:lnTo>
                    <a:lnTo>
                      <a:pt x="1" y="212"/>
                    </a:lnTo>
                    <a:lnTo>
                      <a:pt x="3" y="186"/>
                    </a:lnTo>
                    <a:lnTo>
                      <a:pt x="6" y="157"/>
                    </a:lnTo>
                    <a:lnTo>
                      <a:pt x="8" y="126"/>
                    </a:lnTo>
                    <a:lnTo>
                      <a:pt x="9" y="93"/>
                    </a:lnTo>
                    <a:lnTo>
                      <a:pt x="8" y="65"/>
                    </a:lnTo>
                    <a:lnTo>
                      <a:pt x="8" y="43"/>
                    </a:lnTo>
                    <a:lnTo>
                      <a:pt x="8" y="26"/>
                    </a:lnTo>
                    <a:lnTo>
                      <a:pt x="9" y="15"/>
                    </a:lnTo>
                    <a:lnTo>
                      <a:pt x="12" y="7"/>
                    </a:lnTo>
                    <a:lnTo>
                      <a:pt x="16" y="3"/>
                    </a:lnTo>
                    <a:lnTo>
                      <a:pt x="24" y="1"/>
                    </a:lnTo>
                    <a:lnTo>
                      <a:pt x="35" y="0"/>
                    </a:lnTo>
                    <a:lnTo>
                      <a:pt x="48" y="1"/>
                    </a:lnTo>
                    <a:lnTo>
                      <a:pt x="63" y="3"/>
                    </a:lnTo>
                    <a:lnTo>
                      <a:pt x="79" y="7"/>
                    </a:lnTo>
                    <a:lnTo>
                      <a:pt x="94" y="15"/>
                    </a:lnTo>
                    <a:lnTo>
                      <a:pt x="107" y="26"/>
                    </a:lnTo>
                    <a:lnTo>
                      <a:pt x="118" y="43"/>
                    </a:lnTo>
                    <a:lnTo>
                      <a:pt x="125" y="65"/>
                    </a:lnTo>
                    <a:lnTo>
                      <a:pt x="128" y="93"/>
                    </a:lnTo>
                    <a:lnTo>
                      <a:pt x="126" y="126"/>
                    </a:lnTo>
                    <a:lnTo>
                      <a:pt x="119" y="157"/>
                    </a:lnTo>
                    <a:lnTo>
                      <a:pt x="108" y="186"/>
                    </a:lnTo>
                    <a:lnTo>
                      <a:pt x="94" y="212"/>
                    </a:lnTo>
                    <a:lnTo>
                      <a:pt x="77" y="234"/>
                    </a:lnTo>
                    <a:lnTo>
                      <a:pt x="59" y="251"/>
                    </a:lnTo>
                    <a:lnTo>
                      <a:pt x="39" y="262"/>
                    </a:lnTo>
                    <a:lnTo>
                      <a:pt x="18" y="266"/>
                    </a:lnTo>
                  </a:path>
                </a:pathLst>
              </a:custGeom>
              <a:noFill/>
              <a:ln w="12700" cap="rnd">
                <a:solidFill>
                  <a:srgbClr val="000000"/>
                </a:solidFill>
                <a:round/>
                <a:headEnd/>
                <a:tailEnd/>
              </a:ln>
            </p:spPr>
            <p:txBody>
              <a:bodyPr/>
              <a:lstStyle/>
              <a:p>
                <a:endParaRPr lang="en-US"/>
              </a:p>
            </p:txBody>
          </p:sp>
          <p:sp>
            <p:nvSpPr>
              <p:cNvPr id="37023" name="Freeform 986"/>
              <p:cNvSpPr>
                <a:spLocks/>
              </p:cNvSpPr>
              <p:nvPr/>
            </p:nvSpPr>
            <p:spPr bwMode="auto">
              <a:xfrm>
                <a:off x="813" y="1527"/>
                <a:ext cx="140" cy="79"/>
              </a:xfrm>
              <a:custGeom>
                <a:avLst/>
                <a:gdLst>
                  <a:gd name="T0" fmla="*/ 19 w 158"/>
                  <a:gd name="T1" fmla="*/ 78 h 79"/>
                  <a:gd name="T2" fmla="*/ 21 w 158"/>
                  <a:gd name="T3" fmla="*/ 77 h 79"/>
                  <a:gd name="T4" fmla="*/ 25 w 158"/>
                  <a:gd name="T5" fmla="*/ 75 h 79"/>
                  <a:gd name="T6" fmla="*/ 27 w 158"/>
                  <a:gd name="T7" fmla="*/ 72 h 79"/>
                  <a:gd name="T8" fmla="*/ 31 w 158"/>
                  <a:gd name="T9" fmla="*/ 67 h 79"/>
                  <a:gd name="T10" fmla="*/ 34 w 158"/>
                  <a:gd name="T11" fmla="*/ 61 h 79"/>
                  <a:gd name="T12" fmla="*/ 35 w 158"/>
                  <a:gd name="T13" fmla="*/ 54 h 79"/>
                  <a:gd name="T14" fmla="*/ 35 w 158"/>
                  <a:gd name="T15" fmla="*/ 47 h 79"/>
                  <a:gd name="T16" fmla="*/ 36 w 158"/>
                  <a:gd name="T17" fmla="*/ 39 h 79"/>
                  <a:gd name="T18" fmla="*/ 35 w 158"/>
                  <a:gd name="T19" fmla="*/ 31 h 79"/>
                  <a:gd name="T20" fmla="*/ 35 w 158"/>
                  <a:gd name="T21" fmla="*/ 24 h 79"/>
                  <a:gd name="T22" fmla="*/ 34 w 158"/>
                  <a:gd name="T23" fmla="*/ 17 h 79"/>
                  <a:gd name="T24" fmla="*/ 31 w 158"/>
                  <a:gd name="T25" fmla="*/ 11 h 79"/>
                  <a:gd name="T26" fmla="*/ 27 w 158"/>
                  <a:gd name="T27" fmla="*/ 7 h 79"/>
                  <a:gd name="T28" fmla="*/ 25 w 158"/>
                  <a:gd name="T29" fmla="*/ 3 h 79"/>
                  <a:gd name="T30" fmla="*/ 21 w 158"/>
                  <a:gd name="T31" fmla="*/ 1 h 79"/>
                  <a:gd name="T32" fmla="*/ 19 w 158"/>
                  <a:gd name="T33" fmla="*/ 0 h 79"/>
                  <a:gd name="T34" fmla="*/ 15 w 158"/>
                  <a:gd name="T35" fmla="*/ 1 h 79"/>
                  <a:gd name="T36" fmla="*/ 12 w 158"/>
                  <a:gd name="T37" fmla="*/ 3 h 79"/>
                  <a:gd name="T38" fmla="*/ 9 w 158"/>
                  <a:gd name="T39" fmla="*/ 7 h 79"/>
                  <a:gd name="T40" fmla="*/ 5 w 158"/>
                  <a:gd name="T41" fmla="*/ 11 h 79"/>
                  <a:gd name="T42" fmla="*/ 4 w 158"/>
                  <a:gd name="T43" fmla="*/ 17 h 79"/>
                  <a:gd name="T44" fmla="*/ 4 w 158"/>
                  <a:gd name="T45" fmla="*/ 24 h 79"/>
                  <a:gd name="T46" fmla="*/ 2 w 158"/>
                  <a:gd name="T47" fmla="*/ 31 h 79"/>
                  <a:gd name="T48" fmla="*/ 0 w 158"/>
                  <a:gd name="T49" fmla="*/ 39 h 79"/>
                  <a:gd name="T50" fmla="*/ 2 w 158"/>
                  <a:gd name="T51" fmla="*/ 47 h 79"/>
                  <a:gd name="T52" fmla="*/ 4 w 158"/>
                  <a:gd name="T53" fmla="*/ 54 h 79"/>
                  <a:gd name="T54" fmla="*/ 4 w 158"/>
                  <a:gd name="T55" fmla="*/ 61 h 79"/>
                  <a:gd name="T56" fmla="*/ 5 w 158"/>
                  <a:gd name="T57" fmla="*/ 67 h 79"/>
                  <a:gd name="T58" fmla="*/ 9 w 158"/>
                  <a:gd name="T59" fmla="*/ 72 h 79"/>
                  <a:gd name="T60" fmla="*/ 12 w 158"/>
                  <a:gd name="T61" fmla="*/ 75 h 79"/>
                  <a:gd name="T62" fmla="*/ 15 w 158"/>
                  <a:gd name="T63" fmla="*/ 77 h 79"/>
                  <a:gd name="T64" fmla="*/ 19 w 158"/>
                  <a:gd name="T65" fmla="*/ 78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79"/>
                  <a:gd name="T101" fmla="*/ 158 w 158"/>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79">
                    <a:moveTo>
                      <a:pt x="79" y="78"/>
                    </a:moveTo>
                    <a:lnTo>
                      <a:pt x="94" y="77"/>
                    </a:lnTo>
                    <a:lnTo>
                      <a:pt x="109" y="75"/>
                    </a:lnTo>
                    <a:lnTo>
                      <a:pt x="122" y="72"/>
                    </a:lnTo>
                    <a:lnTo>
                      <a:pt x="134" y="67"/>
                    </a:lnTo>
                    <a:lnTo>
                      <a:pt x="144" y="61"/>
                    </a:lnTo>
                    <a:lnTo>
                      <a:pt x="151" y="54"/>
                    </a:lnTo>
                    <a:lnTo>
                      <a:pt x="155" y="47"/>
                    </a:lnTo>
                    <a:lnTo>
                      <a:pt x="157" y="39"/>
                    </a:lnTo>
                    <a:lnTo>
                      <a:pt x="155" y="31"/>
                    </a:lnTo>
                    <a:lnTo>
                      <a:pt x="151" y="24"/>
                    </a:lnTo>
                    <a:lnTo>
                      <a:pt x="144" y="17"/>
                    </a:lnTo>
                    <a:lnTo>
                      <a:pt x="134" y="11"/>
                    </a:lnTo>
                    <a:lnTo>
                      <a:pt x="122" y="7"/>
                    </a:lnTo>
                    <a:lnTo>
                      <a:pt x="109" y="3"/>
                    </a:lnTo>
                    <a:lnTo>
                      <a:pt x="94" y="1"/>
                    </a:lnTo>
                    <a:lnTo>
                      <a:pt x="79" y="0"/>
                    </a:lnTo>
                    <a:lnTo>
                      <a:pt x="63" y="1"/>
                    </a:lnTo>
                    <a:lnTo>
                      <a:pt x="48" y="3"/>
                    </a:lnTo>
                    <a:lnTo>
                      <a:pt x="35" y="7"/>
                    </a:lnTo>
                    <a:lnTo>
                      <a:pt x="23" y="11"/>
                    </a:lnTo>
                    <a:lnTo>
                      <a:pt x="13" y="17"/>
                    </a:lnTo>
                    <a:lnTo>
                      <a:pt x="6" y="24"/>
                    </a:lnTo>
                    <a:lnTo>
                      <a:pt x="2" y="31"/>
                    </a:lnTo>
                    <a:lnTo>
                      <a:pt x="0" y="39"/>
                    </a:lnTo>
                    <a:lnTo>
                      <a:pt x="2" y="47"/>
                    </a:lnTo>
                    <a:lnTo>
                      <a:pt x="6" y="54"/>
                    </a:lnTo>
                    <a:lnTo>
                      <a:pt x="13" y="61"/>
                    </a:lnTo>
                    <a:lnTo>
                      <a:pt x="23" y="67"/>
                    </a:lnTo>
                    <a:lnTo>
                      <a:pt x="35" y="72"/>
                    </a:lnTo>
                    <a:lnTo>
                      <a:pt x="48" y="75"/>
                    </a:lnTo>
                    <a:lnTo>
                      <a:pt x="63" y="77"/>
                    </a:lnTo>
                    <a:lnTo>
                      <a:pt x="79" y="78"/>
                    </a:lnTo>
                  </a:path>
                </a:pathLst>
              </a:custGeom>
              <a:solidFill>
                <a:srgbClr val="B3E0AB"/>
              </a:solidFill>
              <a:ln w="12700" cap="rnd">
                <a:noFill/>
                <a:round/>
                <a:headEnd/>
                <a:tailEnd/>
              </a:ln>
            </p:spPr>
            <p:txBody>
              <a:bodyPr/>
              <a:lstStyle/>
              <a:p>
                <a:endParaRPr lang="en-US"/>
              </a:p>
            </p:txBody>
          </p:sp>
          <p:sp>
            <p:nvSpPr>
              <p:cNvPr id="37024" name="Freeform 987"/>
              <p:cNvSpPr>
                <a:spLocks/>
              </p:cNvSpPr>
              <p:nvPr/>
            </p:nvSpPr>
            <p:spPr bwMode="auto">
              <a:xfrm>
                <a:off x="813" y="1527"/>
                <a:ext cx="152" cy="88"/>
              </a:xfrm>
              <a:custGeom>
                <a:avLst/>
                <a:gdLst>
                  <a:gd name="T0" fmla="*/ 20 w 171"/>
                  <a:gd name="T1" fmla="*/ 87 h 88"/>
                  <a:gd name="T2" fmla="*/ 25 w 171"/>
                  <a:gd name="T3" fmla="*/ 86 h 88"/>
                  <a:gd name="T4" fmla="*/ 28 w 171"/>
                  <a:gd name="T5" fmla="*/ 84 h 88"/>
                  <a:gd name="T6" fmla="*/ 32 w 171"/>
                  <a:gd name="T7" fmla="*/ 80 h 88"/>
                  <a:gd name="T8" fmla="*/ 36 w 171"/>
                  <a:gd name="T9" fmla="*/ 74 h 88"/>
                  <a:gd name="T10" fmla="*/ 37 w 171"/>
                  <a:gd name="T11" fmla="*/ 68 h 88"/>
                  <a:gd name="T12" fmla="*/ 40 w 171"/>
                  <a:gd name="T13" fmla="*/ 60 h 88"/>
                  <a:gd name="T14" fmla="*/ 41 w 171"/>
                  <a:gd name="T15" fmla="*/ 52 h 88"/>
                  <a:gd name="T16" fmla="*/ 42 w 171"/>
                  <a:gd name="T17" fmla="*/ 44 h 88"/>
                  <a:gd name="T18" fmla="*/ 41 w 171"/>
                  <a:gd name="T19" fmla="*/ 35 h 88"/>
                  <a:gd name="T20" fmla="*/ 40 w 171"/>
                  <a:gd name="T21" fmla="*/ 27 h 88"/>
                  <a:gd name="T22" fmla="*/ 37 w 171"/>
                  <a:gd name="T23" fmla="*/ 19 h 88"/>
                  <a:gd name="T24" fmla="*/ 36 w 171"/>
                  <a:gd name="T25" fmla="*/ 13 h 88"/>
                  <a:gd name="T26" fmla="*/ 32 w 171"/>
                  <a:gd name="T27" fmla="*/ 7 h 88"/>
                  <a:gd name="T28" fmla="*/ 28 w 171"/>
                  <a:gd name="T29" fmla="*/ 3 h 88"/>
                  <a:gd name="T30" fmla="*/ 25 w 171"/>
                  <a:gd name="T31" fmla="*/ 1 h 88"/>
                  <a:gd name="T32" fmla="*/ 20 w 171"/>
                  <a:gd name="T33" fmla="*/ 0 h 88"/>
                  <a:gd name="T34" fmla="*/ 16 w 171"/>
                  <a:gd name="T35" fmla="*/ 1 h 88"/>
                  <a:gd name="T36" fmla="*/ 12 w 171"/>
                  <a:gd name="T37" fmla="*/ 3 h 88"/>
                  <a:gd name="T38" fmla="*/ 10 w 171"/>
                  <a:gd name="T39" fmla="*/ 7 h 88"/>
                  <a:gd name="T40" fmla="*/ 6 w 171"/>
                  <a:gd name="T41" fmla="*/ 13 h 88"/>
                  <a:gd name="T42" fmla="*/ 4 w 171"/>
                  <a:gd name="T43" fmla="*/ 19 h 88"/>
                  <a:gd name="T44" fmla="*/ 4 w 171"/>
                  <a:gd name="T45" fmla="*/ 27 h 88"/>
                  <a:gd name="T46" fmla="*/ 2 w 171"/>
                  <a:gd name="T47" fmla="*/ 35 h 88"/>
                  <a:gd name="T48" fmla="*/ 0 w 171"/>
                  <a:gd name="T49" fmla="*/ 44 h 88"/>
                  <a:gd name="T50" fmla="*/ 2 w 171"/>
                  <a:gd name="T51" fmla="*/ 52 h 88"/>
                  <a:gd name="T52" fmla="*/ 4 w 171"/>
                  <a:gd name="T53" fmla="*/ 60 h 88"/>
                  <a:gd name="T54" fmla="*/ 4 w 171"/>
                  <a:gd name="T55" fmla="*/ 68 h 88"/>
                  <a:gd name="T56" fmla="*/ 6 w 171"/>
                  <a:gd name="T57" fmla="*/ 74 h 88"/>
                  <a:gd name="T58" fmla="*/ 10 w 171"/>
                  <a:gd name="T59" fmla="*/ 80 h 88"/>
                  <a:gd name="T60" fmla="*/ 12 w 171"/>
                  <a:gd name="T61" fmla="*/ 84 h 88"/>
                  <a:gd name="T62" fmla="*/ 16 w 171"/>
                  <a:gd name="T63" fmla="*/ 86 h 88"/>
                  <a:gd name="T64" fmla="*/ 20 w 171"/>
                  <a:gd name="T65" fmla="*/ 87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88"/>
                  <a:gd name="T101" fmla="*/ 171 w 171"/>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88">
                    <a:moveTo>
                      <a:pt x="85" y="87"/>
                    </a:moveTo>
                    <a:lnTo>
                      <a:pt x="102" y="86"/>
                    </a:lnTo>
                    <a:lnTo>
                      <a:pt x="118" y="84"/>
                    </a:lnTo>
                    <a:lnTo>
                      <a:pt x="132" y="80"/>
                    </a:lnTo>
                    <a:lnTo>
                      <a:pt x="145" y="74"/>
                    </a:lnTo>
                    <a:lnTo>
                      <a:pt x="156" y="68"/>
                    </a:lnTo>
                    <a:lnTo>
                      <a:pt x="163" y="60"/>
                    </a:lnTo>
                    <a:lnTo>
                      <a:pt x="168" y="52"/>
                    </a:lnTo>
                    <a:lnTo>
                      <a:pt x="170" y="44"/>
                    </a:lnTo>
                    <a:lnTo>
                      <a:pt x="168" y="35"/>
                    </a:lnTo>
                    <a:lnTo>
                      <a:pt x="163" y="27"/>
                    </a:lnTo>
                    <a:lnTo>
                      <a:pt x="156" y="19"/>
                    </a:lnTo>
                    <a:lnTo>
                      <a:pt x="145" y="13"/>
                    </a:lnTo>
                    <a:lnTo>
                      <a:pt x="132" y="7"/>
                    </a:lnTo>
                    <a:lnTo>
                      <a:pt x="118" y="3"/>
                    </a:lnTo>
                    <a:lnTo>
                      <a:pt x="102" y="1"/>
                    </a:lnTo>
                    <a:lnTo>
                      <a:pt x="85" y="0"/>
                    </a:lnTo>
                    <a:lnTo>
                      <a:pt x="68" y="1"/>
                    </a:lnTo>
                    <a:lnTo>
                      <a:pt x="52" y="3"/>
                    </a:lnTo>
                    <a:lnTo>
                      <a:pt x="38" y="7"/>
                    </a:lnTo>
                    <a:lnTo>
                      <a:pt x="24" y="13"/>
                    </a:lnTo>
                    <a:lnTo>
                      <a:pt x="14" y="19"/>
                    </a:lnTo>
                    <a:lnTo>
                      <a:pt x="7" y="27"/>
                    </a:lnTo>
                    <a:lnTo>
                      <a:pt x="2" y="35"/>
                    </a:lnTo>
                    <a:lnTo>
                      <a:pt x="0" y="44"/>
                    </a:lnTo>
                    <a:lnTo>
                      <a:pt x="2" y="52"/>
                    </a:lnTo>
                    <a:lnTo>
                      <a:pt x="7" y="60"/>
                    </a:lnTo>
                    <a:lnTo>
                      <a:pt x="14" y="68"/>
                    </a:lnTo>
                    <a:lnTo>
                      <a:pt x="24" y="74"/>
                    </a:lnTo>
                    <a:lnTo>
                      <a:pt x="38" y="80"/>
                    </a:lnTo>
                    <a:lnTo>
                      <a:pt x="52" y="84"/>
                    </a:lnTo>
                    <a:lnTo>
                      <a:pt x="68" y="86"/>
                    </a:lnTo>
                    <a:lnTo>
                      <a:pt x="85" y="87"/>
                    </a:lnTo>
                  </a:path>
                </a:pathLst>
              </a:custGeom>
              <a:noFill/>
              <a:ln w="12700" cap="rnd">
                <a:solidFill>
                  <a:srgbClr val="000000"/>
                </a:solidFill>
                <a:round/>
                <a:headEnd/>
                <a:tailEnd/>
              </a:ln>
            </p:spPr>
            <p:txBody>
              <a:bodyPr/>
              <a:lstStyle/>
              <a:p>
                <a:endParaRPr lang="en-US"/>
              </a:p>
            </p:txBody>
          </p:sp>
          <p:sp>
            <p:nvSpPr>
              <p:cNvPr id="37025" name="Freeform 988"/>
              <p:cNvSpPr>
                <a:spLocks/>
              </p:cNvSpPr>
              <p:nvPr/>
            </p:nvSpPr>
            <p:spPr bwMode="auto">
              <a:xfrm>
                <a:off x="1148" y="1526"/>
                <a:ext cx="137" cy="79"/>
              </a:xfrm>
              <a:custGeom>
                <a:avLst/>
                <a:gdLst>
                  <a:gd name="T0" fmla="*/ 18 w 155"/>
                  <a:gd name="T1" fmla="*/ 78 h 79"/>
                  <a:gd name="T2" fmla="*/ 21 w 155"/>
                  <a:gd name="T3" fmla="*/ 77 h 79"/>
                  <a:gd name="T4" fmla="*/ 24 w 155"/>
                  <a:gd name="T5" fmla="*/ 75 h 79"/>
                  <a:gd name="T6" fmla="*/ 27 w 155"/>
                  <a:gd name="T7" fmla="*/ 71 h 79"/>
                  <a:gd name="T8" fmla="*/ 30 w 155"/>
                  <a:gd name="T9" fmla="*/ 67 h 79"/>
                  <a:gd name="T10" fmla="*/ 32 w 155"/>
                  <a:gd name="T11" fmla="*/ 61 h 79"/>
                  <a:gd name="T12" fmla="*/ 34 w 155"/>
                  <a:gd name="T13" fmla="*/ 54 h 79"/>
                  <a:gd name="T14" fmla="*/ 34 w 155"/>
                  <a:gd name="T15" fmla="*/ 47 h 79"/>
                  <a:gd name="T16" fmla="*/ 34 w 155"/>
                  <a:gd name="T17" fmla="*/ 39 h 79"/>
                  <a:gd name="T18" fmla="*/ 34 w 155"/>
                  <a:gd name="T19" fmla="*/ 31 h 79"/>
                  <a:gd name="T20" fmla="*/ 34 w 155"/>
                  <a:gd name="T21" fmla="*/ 24 h 79"/>
                  <a:gd name="T22" fmla="*/ 32 w 155"/>
                  <a:gd name="T23" fmla="*/ 17 h 79"/>
                  <a:gd name="T24" fmla="*/ 30 w 155"/>
                  <a:gd name="T25" fmla="*/ 11 h 79"/>
                  <a:gd name="T26" fmla="*/ 27 w 155"/>
                  <a:gd name="T27" fmla="*/ 7 h 79"/>
                  <a:gd name="T28" fmla="*/ 24 w 155"/>
                  <a:gd name="T29" fmla="*/ 3 h 79"/>
                  <a:gd name="T30" fmla="*/ 21 w 155"/>
                  <a:gd name="T31" fmla="*/ 1 h 79"/>
                  <a:gd name="T32" fmla="*/ 18 w 155"/>
                  <a:gd name="T33" fmla="*/ 0 h 79"/>
                  <a:gd name="T34" fmla="*/ 14 w 155"/>
                  <a:gd name="T35" fmla="*/ 1 h 79"/>
                  <a:gd name="T36" fmla="*/ 11 w 155"/>
                  <a:gd name="T37" fmla="*/ 3 h 79"/>
                  <a:gd name="T38" fmla="*/ 8 w 155"/>
                  <a:gd name="T39" fmla="*/ 7 h 79"/>
                  <a:gd name="T40" fmla="*/ 5 w 155"/>
                  <a:gd name="T41" fmla="*/ 11 h 79"/>
                  <a:gd name="T42" fmla="*/ 4 w 155"/>
                  <a:gd name="T43" fmla="*/ 17 h 79"/>
                  <a:gd name="T44" fmla="*/ 4 w 155"/>
                  <a:gd name="T45" fmla="*/ 24 h 79"/>
                  <a:gd name="T46" fmla="*/ 1 w 155"/>
                  <a:gd name="T47" fmla="*/ 31 h 79"/>
                  <a:gd name="T48" fmla="*/ 0 w 155"/>
                  <a:gd name="T49" fmla="*/ 39 h 79"/>
                  <a:gd name="T50" fmla="*/ 1 w 155"/>
                  <a:gd name="T51" fmla="*/ 47 h 79"/>
                  <a:gd name="T52" fmla="*/ 4 w 155"/>
                  <a:gd name="T53" fmla="*/ 54 h 79"/>
                  <a:gd name="T54" fmla="*/ 4 w 155"/>
                  <a:gd name="T55" fmla="*/ 61 h 79"/>
                  <a:gd name="T56" fmla="*/ 5 w 155"/>
                  <a:gd name="T57" fmla="*/ 67 h 79"/>
                  <a:gd name="T58" fmla="*/ 8 w 155"/>
                  <a:gd name="T59" fmla="*/ 71 h 79"/>
                  <a:gd name="T60" fmla="*/ 11 w 155"/>
                  <a:gd name="T61" fmla="*/ 75 h 79"/>
                  <a:gd name="T62" fmla="*/ 14 w 155"/>
                  <a:gd name="T63" fmla="*/ 77 h 79"/>
                  <a:gd name="T64" fmla="*/ 18 w 155"/>
                  <a:gd name="T65" fmla="*/ 78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79"/>
                  <a:gd name="T101" fmla="*/ 155 w 155"/>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79">
                    <a:moveTo>
                      <a:pt x="77" y="78"/>
                    </a:moveTo>
                    <a:lnTo>
                      <a:pt x="93" y="77"/>
                    </a:lnTo>
                    <a:lnTo>
                      <a:pt x="107" y="75"/>
                    </a:lnTo>
                    <a:lnTo>
                      <a:pt x="120" y="71"/>
                    </a:lnTo>
                    <a:lnTo>
                      <a:pt x="131" y="67"/>
                    </a:lnTo>
                    <a:lnTo>
                      <a:pt x="141" y="61"/>
                    </a:lnTo>
                    <a:lnTo>
                      <a:pt x="148" y="54"/>
                    </a:lnTo>
                    <a:lnTo>
                      <a:pt x="153" y="47"/>
                    </a:lnTo>
                    <a:lnTo>
                      <a:pt x="154" y="39"/>
                    </a:lnTo>
                    <a:lnTo>
                      <a:pt x="153" y="31"/>
                    </a:lnTo>
                    <a:lnTo>
                      <a:pt x="148" y="24"/>
                    </a:lnTo>
                    <a:lnTo>
                      <a:pt x="141" y="17"/>
                    </a:lnTo>
                    <a:lnTo>
                      <a:pt x="131" y="11"/>
                    </a:lnTo>
                    <a:lnTo>
                      <a:pt x="120" y="7"/>
                    </a:lnTo>
                    <a:lnTo>
                      <a:pt x="107" y="3"/>
                    </a:lnTo>
                    <a:lnTo>
                      <a:pt x="93" y="1"/>
                    </a:lnTo>
                    <a:lnTo>
                      <a:pt x="77" y="0"/>
                    </a:lnTo>
                    <a:lnTo>
                      <a:pt x="61" y="1"/>
                    </a:lnTo>
                    <a:lnTo>
                      <a:pt x="47" y="3"/>
                    </a:lnTo>
                    <a:lnTo>
                      <a:pt x="34" y="7"/>
                    </a:lnTo>
                    <a:lnTo>
                      <a:pt x="23" y="11"/>
                    </a:lnTo>
                    <a:lnTo>
                      <a:pt x="13" y="17"/>
                    </a:lnTo>
                    <a:lnTo>
                      <a:pt x="6" y="24"/>
                    </a:lnTo>
                    <a:lnTo>
                      <a:pt x="1" y="31"/>
                    </a:lnTo>
                    <a:lnTo>
                      <a:pt x="0" y="39"/>
                    </a:lnTo>
                    <a:lnTo>
                      <a:pt x="1" y="47"/>
                    </a:lnTo>
                    <a:lnTo>
                      <a:pt x="6" y="54"/>
                    </a:lnTo>
                    <a:lnTo>
                      <a:pt x="13" y="61"/>
                    </a:lnTo>
                    <a:lnTo>
                      <a:pt x="23" y="67"/>
                    </a:lnTo>
                    <a:lnTo>
                      <a:pt x="34" y="71"/>
                    </a:lnTo>
                    <a:lnTo>
                      <a:pt x="47" y="75"/>
                    </a:lnTo>
                    <a:lnTo>
                      <a:pt x="61" y="77"/>
                    </a:lnTo>
                    <a:lnTo>
                      <a:pt x="77" y="78"/>
                    </a:lnTo>
                  </a:path>
                </a:pathLst>
              </a:custGeom>
              <a:solidFill>
                <a:srgbClr val="B3E0AB"/>
              </a:solidFill>
              <a:ln w="12700" cap="rnd">
                <a:noFill/>
                <a:round/>
                <a:headEnd/>
                <a:tailEnd/>
              </a:ln>
            </p:spPr>
            <p:txBody>
              <a:bodyPr/>
              <a:lstStyle/>
              <a:p>
                <a:endParaRPr lang="en-US"/>
              </a:p>
            </p:txBody>
          </p:sp>
          <p:sp>
            <p:nvSpPr>
              <p:cNvPr id="37026" name="Freeform 989"/>
              <p:cNvSpPr>
                <a:spLocks/>
              </p:cNvSpPr>
              <p:nvPr/>
            </p:nvSpPr>
            <p:spPr bwMode="auto">
              <a:xfrm>
                <a:off x="1148" y="1526"/>
                <a:ext cx="141" cy="80"/>
              </a:xfrm>
              <a:custGeom>
                <a:avLst/>
                <a:gdLst>
                  <a:gd name="T0" fmla="*/ 19 w 159"/>
                  <a:gd name="T1" fmla="*/ 79 h 80"/>
                  <a:gd name="T2" fmla="*/ 22 w 159"/>
                  <a:gd name="T3" fmla="*/ 78 h 80"/>
                  <a:gd name="T4" fmla="*/ 26 w 159"/>
                  <a:gd name="T5" fmla="*/ 76 h 80"/>
                  <a:gd name="T6" fmla="*/ 28 w 159"/>
                  <a:gd name="T7" fmla="*/ 72 h 80"/>
                  <a:gd name="T8" fmla="*/ 32 w 159"/>
                  <a:gd name="T9" fmla="*/ 68 h 80"/>
                  <a:gd name="T10" fmla="*/ 35 w 159"/>
                  <a:gd name="T11" fmla="*/ 62 h 80"/>
                  <a:gd name="T12" fmla="*/ 36 w 159"/>
                  <a:gd name="T13" fmla="*/ 55 h 80"/>
                  <a:gd name="T14" fmla="*/ 36 w 159"/>
                  <a:gd name="T15" fmla="*/ 48 h 80"/>
                  <a:gd name="T16" fmla="*/ 37 w 159"/>
                  <a:gd name="T17" fmla="*/ 40 h 80"/>
                  <a:gd name="T18" fmla="*/ 36 w 159"/>
                  <a:gd name="T19" fmla="*/ 32 h 80"/>
                  <a:gd name="T20" fmla="*/ 36 w 159"/>
                  <a:gd name="T21" fmla="*/ 24 h 80"/>
                  <a:gd name="T22" fmla="*/ 35 w 159"/>
                  <a:gd name="T23" fmla="*/ 18 h 80"/>
                  <a:gd name="T24" fmla="*/ 32 w 159"/>
                  <a:gd name="T25" fmla="*/ 12 h 80"/>
                  <a:gd name="T26" fmla="*/ 28 w 159"/>
                  <a:gd name="T27" fmla="*/ 7 h 80"/>
                  <a:gd name="T28" fmla="*/ 26 w 159"/>
                  <a:gd name="T29" fmla="*/ 3 h 80"/>
                  <a:gd name="T30" fmla="*/ 22 w 159"/>
                  <a:gd name="T31" fmla="*/ 1 h 80"/>
                  <a:gd name="T32" fmla="*/ 19 w 159"/>
                  <a:gd name="T33" fmla="*/ 0 h 80"/>
                  <a:gd name="T34" fmla="*/ 15 w 159"/>
                  <a:gd name="T35" fmla="*/ 1 h 80"/>
                  <a:gd name="T36" fmla="*/ 12 w 159"/>
                  <a:gd name="T37" fmla="*/ 3 h 80"/>
                  <a:gd name="T38" fmla="*/ 9 w 159"/>
                  <a:gd name="T39" fmla="*/ 7 h 80"/>
                  <a:gd name="T40" fmla="*/ 5 w 159"/>
                  <a:gd name="T41" fmla="*/ 12 h 80"/>
                  <a:gd name="T42" fmla="*/ 4 w 159"/>
                  <a:gd name="T43" fmla="*/ 18 h 80"/>
                  <a:gd name="T44" fmla="*/ 4 w 159"/>
                  <a:gd name="T45" fmla="*/ 24 h 80"/>
                  <a:gd name="T46" fmla="*/ 1 w 159"/>
                  <a:gd name="T47" fmla="*/ 32 h 80"/>
                  <a:gd name="T48" fmla="*/ 0 w 159"/>
                  <a:gd name="T49" fmla="*/ 40 h 80"/>
                  <a:gd name="T50" fmla="*/ 1 w 159"/>
                  <a:gd name="T51" fmla="*/ 48 h 80"/>
                  <a:gd name="T52" fmla="*/ 4 w 159"/>
                  <a:gd name="T53" fmla="*/ 55 h 80"/>
                  <a:gd name="T54" fmla="*/ 4 w 159"/>
                  <a:gd name="T55" fmla="*/ 62 h 80"/>
                  <a:gd name="T56" fmla="*/ 5 w 159"/>
                  <a:gd name="T57" fmla="*/ 68 h 80"/>
                  <a:gd name="T58" fmla="*/ 9 w 159"/>
                  <a:gd name="T59" fmla="*/ 72 h 80"/>
                  <a:gd name="T60" fmla="*/ 12 w 159"/>
                  <a:gd name="T61" fmla="*/ 76 h 80"/>
                  <a:gd name="T62" fmla="*/ 15 w 159"/>
                  <a:gd name="T63" fmla="*/ 78 h 80"/>
                  <a:gd name="T64" fmla="*/ 19 w 159"/>
                  <a:gd name="T65" fmla="*/ 79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80"/>
                  <a:gd name="T101" fmla="*/ 159 w 159"/>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80">
                    <a:moveTo>
                      <a:pt x="79" y="79"/>
                    </a:moveTo>
                    <a:lnTo>
                      <a:pt x="95" y="78"/>
                    </a:lnTo>
                    <a:lnTo>
                      <a:pt x="110" y="76"/>
                    </a:lnTo>
                    <a:lnTo>
                      <a:pt x="123" y="72"/>
                    </a:lnTo>
                    <a:lnTo>
                      <a:pt x="135" y="68"/>
                    </a:lnTo>
                    <a:lnTo>
                      <a:pt x="145" y="62"/>
                    </a:lnTo>
                    <a:lnTo>
                      <a:pt x="152" y="55"/>
                    </a:lnTo>
                    <a:lnTo>
                      <a:pt x="157" y="48"/>
                    </a:lnTo>
                    <a:lnTo>
                      <a:pt x="158" y="40"/>
                    </a:lnTo>
                    <a:lnTo>
                      <a:pt x="157" y="32"/>
                    </a:lnTo>
                    <a:lnTo>
                      <a:pt x="152" y="24"/>
                    </a:lnTo>
                    <a:lnTo>
                      <a:pt x="145" y="18"/>
                    </a:lnTo>
                    <a:lnTo>
                      <a:pt x="135" y="12"/>
                    </a:lnTo>
                    <a:lnTo>
                      <a:pt x="123" y="7"/>
                    </a:lnTo>
                    <a:lnTo>
                      <a:pt x="110" y="3"/>
                    </a:lnTo>
                    <a:lnTo>
                      <a:pt x="95" y="1"/>
                    </a:lnTo>
                    <a:lnTo>
                      <a:pt x="79" y="0"/>
                    </a:lnTo>
                    <a:lnTo>
                      <a:pt x="63" y="1"/>
                    </a:lnTo>
                    <a:lnTo>
                      <a:pt x="48" y="3"/>
                    </a:lnTo>
                    <a:lnTo>
                      <a:pt x="35" y="7"/>
                    </a:lnTo>
                    <a:lnTo>
                      <a:pt x="23" y="12"/>
                    </a:lnTo>
                    <a:lnTo>
                      <a:pt x="13" y="18"/>
                    </a:lnTo>
                    <a:lnTo>
                      <a:pt x="6" y="24"/>
                    </a:lnTo>
                    <a:lnTo>
                      <a:pt x="1" y="32"/>
                    </a:lnTo>
                    <a:lnTo>
                      <a:pt x="0" y="40"/>
                    </a:lnTo>
                    <a:lnTo>
                      <a:pt x="1" y="48"/>
                    </a:lnTo>
                    <a:lnTo>
                      <a:pt x="6" y="55"/>
                    </a:lnTo>
                    <a:lnTo>
                      <a:pt x="13" y="62"/>
                    </a:lnTo>
                    <a:lnTo>
                      <a:pt x="23" y="68"/>
                    </a:lnTo>
                    <a:lnTo>
                      <a:pt x="35" y="72"/>
                    </a:lnTo>
                    <a:lnTo>
                      <a:pt x="48" y="76"/>
                    </a:lnTo>
                    <a:lnTo>
                      <a:pt x="63" y="78"/>
                    </a:lnTo>
                    <a:lnTo>
                      <a:pt x="79" y="79"/>
                    </a:lnTo>
                  </a:path>
                </a:pathLst>
              </a:custGeom>
              <a:noFill/>
              <a:ln w="12700" cap="rnd">
                <a:solidFill>
                  <a:srgbClr val="000000"/>
                </a:solidFill>
                <a:round/>
                <a:headEnd/>
                <a:tailEnd/>
              </a:ln>
            </p:spPr>
            <p:txBody>
              <a:bodyPr/>
              <a:lstStyle/>
              <a:p>
                <a:endParaRPr lang="en-US"/>
              </a:p>
            </p:txBody>
          </p:sp>
          <p:sp>
            <p:nvSpPr>
              <p:cNvPr id="37027" name="Freeform 990"/>
              <p:cNvSpPr>
                <a:spLocks/>
              </p:cNvSpPr>
              <p:nvPr/>
            </p:nvSpPr>
            <p:spPr bwMode="auto">
              <a:xfrm>
                <a:off x="855" y="1193"/>
                <a:ext cx="172" cy="350"/>
              </a:xfrm>
              <a:custGeom>
                <a:avLst/>
                <a:gdLst>
                  <a:gd name="T0" fmla="*/ 9 w 194"/>
                  <a:gd name="T1" fmla="*/ 74 h 350"/>
                  <a:gd name="T2" fmla="*/ 6 w 194"/>
                  <a:gd name="T3" fmla="*/ 94 h 350"/>
                  <a:gd name="T4" fmla="*/ 4 w 194"/>
                  <a:gd name="T5" fmla="*/ 122 h 350"/>
                  <a:gd name="T6" fmla="*/ 4 w 194"/>
                  <a:gd name="T7" fmla="*/ 157 h 350"/>
                  <a:gd name="T8" fmla="*/ 2 w 194"/>
                  <a:gd name="T9" fmla="*/ 196 h 350"/>
                  <a:gd name="T10" fmla="*/ 0 w 194"/>
                  <a:gd name="T11" fmla="*/ 235 h 350"/>
                  <a:gd name="T12" fmla="*/ 2 w 194"/>
                  <a:gd name="T13" fmla="*/ 271 h 350"/>
                  <a:gd name="T14" fmla="*/ 4 w 194"/>
                  <a:gd name="T15" fmla="*/ 302 h 350"/>
                  <a:gd name="T16" fmla="*/ 5 w 194"/>
                  <a:gd name="T17" fmla="*/ 324 h 350"/>
                  <a:gd name="T18" fmla="*/ 10 w 194"/>
                  <a:gd name="T19" fmla="*/ 337 h 350"/>
                  <a:gd name="T20" fmla="*/ 15 w 194"/>
                  <a:gd name="T21" fmla="*/ 345 h 350"/>
                  <a:gd name="T22" fmla="*/ 21 w 194"/>
                  <a:gd name="T23" fmla="*/ 349 h 350"/>
                  <a:gd name="T24" fmla="*/ 28 w 194"/>
                  <a:gd name="T25" fmla="*/ 349 h 350"/>
                  <a:gd name="T26" fmla="*/ 35 w 194"/>
                  <a:gd name="T27" fmla="*/ 343 h 350"/>
                  <a:gd name="T28" fmla="*/ 39 w 194"/>
                  <a:gd name="T29" fmla="*/ 333 h 350"/>
                  <a:gd name="T30" fmla="*/ 41 w 194"/>
                  <a:gd name="T31" fmla="*/ 316 h 350"/>
                  <a:gd name="T32" fmla="*/ 41 w 194"/>
                  <a:gd name="T33" fmla="*/ 293 h 350"/>
                  <a:gd name="T34" fmla="*/ 36 w 194"/>
                  <a:gd name="T35" fmla="*/ 251 h 350"/>
                  <a:gd name="T36" fmla="*/ 35 w 194"/>
                  <a:gd name="T37" fmla="*/ 214 h 350"/>
                  <a:gd name="T38" fmla="*/ 34 w 194"/>
                  <a:gd name="T39" fmla="*/ 182 h 350"/>
                  <a:gd name="T40" fmla="*/ 35 w 194"/>
                  <a:gd name="T41" fmla="*/ 155 h 350"/>
                  <a:gd name="T42" fmla="*/ 35 w 194"/>
                  <a:gd name="T43" fmla="*/ 132 h 350"/>
                  <a:gd name="T44" fmla="*/ 36 w 194"/>
                  <a:gd name="T45" fmla="*/ 112 h 350"/>
                  <a:gd name="T46" fmla="*/ 39 w 194"/>
                  <a:gd name="T47" fmla="*/ 95 h 350"/>
                  <a:gd name="T48" fmla="*/ 41 w 194"/>
                  <a:gd name="T49" fmla="*/ 80 h 350"/>
                  <a:gd name="T50" fmla="*/ 44 w 194"/>
                  <a:gd name="T51" fmla="*/ 58 h 350"/>
                  <a:gd name="T52" fmla="*/ 46 w 194"/>
                  <a:gd name="T53" fmla="*/ 40 h 350"/>
                  <a:gd name="T54" fmla="*/ 46 w 194"/>
                  <a:gd name="T55" fmla="*/ 25 h 350"/>
                  <a:gd name="T56" fmla="*/ 45 w 194"/>
                  <a:gd name="T57" fmla="*/ 13 h 350"/>
                  <a:gd name="T58" fmla="*/ 41 w 194"/>
                  <a:gd name="T59" fmla="*/ 5 h 350"/>
                  <a:gd name="T60" fmla="*/ 38 w 194"/>
                  <a:gd name="T61" fmla="*/ 1 h 350"/>
                  <a:gd name="T62" fmla="*/ 33 w 194"/>
                  <a:gd name="T63" fmla="*/ 0 h 350"/>
                  <a:gd name="T64" fmla="*/ 27 w 194"/>
                  <a:gd name="T65" fmla="*/ 3 h 350"/>
                  <a:gd name="T66" fmla="*/ 22 w 194"/>
                  <a:gd name="T67" fmla="*/ 8 h 350"/>
                  <a:gd name="T68" fmla="*/ 19 w 194"/>
                  <a:gd name="T69" fmla="*/ 18 h 350"/>
                  <a:gd name="T70" fmla="*/ 16 w 194"/>
                  <a:gd name="T71" fmla="*/ 29 h 350"/>
                  <a:gd name="T72" fmla="*/ 13 w 194"/>
                  <a:gd name="T73" fmla="*/ 42 h 350"/>
                  <a:gd name="T74" fmla="*/ 11 w 194"/>
                  <a:gd name="T75" fmla="*/ 54 h 350"/>
                  <a:gd name="T76" fmla="*/ 10 w 194"/>
                  <a:gd name="T77" fmla="*/ 64 h 350"/>
                  <a:gd name="T78" fmla="*/ 9 w 194"/>
                  <a:gd name="T79" fmla="*/ 72 h 350"/>
                  <a:gd name="T80" fmla="*/ 9 w 194"/>
                  <a:gd name="T81" fmla="*/ 74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4"/>
                  <a:gd name="T124" fmla="*/ 0 h 350"/>
                  <a:gd name="T125" fmla="*/ 194 w 194"/>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4" h="350">
                    <a:moveTo>
                      <a:pt x="35" y="74"/>
                    </a:moveTo>
                    <a:lnTo>
                      <a:pt x="26" y="94"/>
                    </a:lnTo>
                    <a:lnTo>
                      <a:pt x="16" y="122"/>
                    </a:lnTo>
                    <a:lnTo>
                      <a:pt x="8" y="157"/>
                    </a:lnTo>
                    <a:lnTo>
                      <a:pt x="2" y="196"/>
                    </a:lnTo>
                    <a:lnTo>
                      <a:pt x="0" y="235"/>
                    </a:lnTo>
                    <a:lnTo>
                      <a:pt x="2" y="271"/>
                    </a:lnTo>
                    <a:lnTo>
                      <a:pt x="9" y="302"/>
                    </a:lnTo>
                    <a:lnTo>
                      <a:pt x="22" y="324"/>
                    </a:lnTo>
                    <a:lnTo>
                      <a:pt x="41" y="337"/>
                    </a:lnTo>
                    <a:lnTo>
                      <a:pt x="65" y="345"/>
                    </a:lnTo>
                    <a:lnTo>
                      <a:pt x="93" y="349"/>
                    </a:lnTo>
                    <a:lnTo>
                      <a:pt x="121" y="349"/>
                    </a:lnTo>
                    <a:lnTo>
                      <a:pt x="145" y="343"/>
                    </a:lnTo>
                    <a:lnTo>
                      <a:pt x="164" y="333"/>
                    </a:lnTo>
                    <a:lnTo>
                      <a:pt x="173" y="316"/>
                    </a:lnTo>
                    <a:lnTo>
                      <a:pt x="171" y="293"/>
                    </a:lnTo>
                    <a:lnTo>
                      <a:pt x="156" y="251"/>
                    </a:lnTo>
                    <a:lnTo>
                      <a:pt x="148" y="214"/>
                    </a:lnTo>
                    <a:lnTo>
                      <a:pt x="144" y="182"/>
                    </a:lnTo>
                    <a:lnTo>
                      <a:pt x="145" y="155"/>
                    </a:lnTo>
                    <a:lnTo>
                      <a:pt x="149" y="132"/>
                    </a:lnTo>
                    <a:lnTo>
                      <a:pt x="155" y="112"/>
                    </a:lnTo>
                    <a:lnTo>
                      <a:pt x="163" y="95"/>
                    </a:lnTo>
                    <a:lnTo>
                      <a:pt x="173" y="80"/>
                    </a:lnTo>
                    <a:lnTo>
                      <a:pt x="185" y="58"/>
                    </a:lnTo>
                    <a:lnTo>
                      <a:pt x="192" y="40"/>
                    </a:lnTo>
                    <a:lnTo>
                      <a:pt x="193" y="25"/>
                    </a:lnTo>
                    <a:lnTo>
                      <a:pt x="188" y="13"/>
                    </a:lnTo>
                    <a:lnTo>
                      <a:pt x="177" y="5"/>
                    </a:lnTo>
                    <a:lnTo>
                      <a:pt x="161" y="1"/>
                    </a:lnTo>
                    <a:lnTo>
                      <a:pt x="140" y="0"/>
                    </a:lnTo>
                    <a:lnTo>
                      <a:pt x="113" y="3"/>
                    </a:lnTo>
                    <a:lnTo>
                      <a:pt x="96" y="8"/>
                    </a:lnTo>
                    <a:lnTo>
                      <a:pt x="81" y="18"/>
                    </a:lnTo>
                    <a:lnTo>
                      <a:pt x="68" y="29"/>
                    </a:lnTo>
                    <a:lnTo>
                      <a:pt x="56" y="42"/>
                    </a:lnTo>
                    <a:lnTo>
                      <a:pt x="47" y="54"/>
                    </a:lnTo>
                    <a:lnTo>
                      <a:pt x="41" y="64"/>
                    </a:lnTo>
                    <a:lnTo>
                      <a:pt x="36" y="72"/>
                    </a:lnTo>
                    <a:lnTo>
                      <a:pt x="35" y="74"/>
                    </a:lnTo>
                  </a:path>
                </a:pathLst>
              </a:custGeom>
              <a:solidFill>
                <a:srgbClr val="4EBCD7"/>
              </a:solidFill>
              <a:ln w="12700" cap="rnd">
                <a:noFill/>
                <a:round/>
                <a:headEnd/>
                <a:tailEnd/>
              </a:ln>
            </p:spPr>
            <p:txBody>
              <a:bodyPr/>
              <a:lstStyle/>
              <a:p>
                <a:endParaRPr lang="en-US"/>
              </a:p>
            </p:txBody>
          </p:sp>
          <p:sp>
            <p:nvSpPr>
              <p:cNvPr id="37028" name="Freeform 991"/>
              <p:cNvSpPr>
                <a:spLocks/>
              </p:cNvSpPr>
              <p:nvPr/>
            </p:nvSpPr>
            <p:spPr bwMode="auto">
              <a:xfrm>
                <a:off x="855" y="1193"/>
                <a:ext cx="190" cy="382"/>
              </a:xfrm>
              <a:custGeom>
                <a:avLst/>
                <a:gdLst>
                  <a:gd name="T0" fmla="*/ 10 w 214"/>
                  <a:gd name="T1" fmla="*/ 81 h 382"/>
                  <a:gd name="T2" fmla="*/ 7 w 214"/>
                  <a:gd name="T3" fmla="*/ 102 h 382"/>
                  <a:gd name="T4" fmla="*/ 4 w 214"/>
                  <a:gd name="T5" fmla="*/ 133 h 382"/>
                  <a:gd name="T6" fmla="*/ 4 w 214"/>
                  <a:gd name="T7" fmla="*/ 172 h 382"/>
                  <a:gd name="T8" fmla="*/ 3 w 214"/>
                  <a:gd name="T9" fmla="*/ 214 h 382"/>
                  <a:gd name="T10" fmla="*/ 0 w 214"/>
                  <a:gd name="T11" fmla="*/ 257 h 382"/>
                  <a:gd name="T12" fmla="*/ 2 w 214"/>
                  <a:gd name="T13" fmla="*/ 296 h 382"/>
                  <a:gd name="T14" fmla="*/ 4 w 214"/>
                  <a:gd name="T15" fmla="*/ 330 h 382"/>
                  <a:gd name="T16" fmla="*/ 6 w 214"/>
                  <a:gd name="T17" fmla="*/ 354 h 382"/>
                  <a:gd name="T18" fmla="*/ 11 w 214"/>
                  <a:gd name="T19" fmla="*/ 367 h 382"/>
                  <a:gd name="T20" fmla="*/ 18 w 214"/>
                  <a:gd name="T21" fmla="*/ 376 h 382"/>
                  <a:gd name="T22" fmla="*/ 25 w 214"/>
                  <a:gd name="T23" fmla="*/ 381 h 382"/>
                  <a:gd name="T24" fmla="*/ 32 w 214"/>
                  <a:gd name="T25" fmla="*/ 381 h 382"/>
                  <a:gd name="T26" fmla="*/ 39 w 214"/>
                  <a:gd name="T27" fmla="*/ 375 h 382"/>
                  <a:gd name="T28" fmla="*/ 44 w 214"/>
                  <a:gd name="T29" fmla="*/ 363 h 382"/>
                  <a:gd name="T30" fmla="*/ 46 w 214"/>
                  <a:gd name="T31" fmla="*/ 345 h 382"/>
                  <a:gd name="T32" fmla="*/ 45 w 214"/>
                  <a:gd name="T33" fmla="*/ 320 h 382"/>
                  <a:gd name="T34" fmla="*/ 41 w 214"/>
                  <a:gd name="T35" fmla="*/ 274 h 382"/>
                  <a:gd name="T36" fmla="*/ 40 w 214"/>
                  <a:gd name="T37" fmla="*/ 234 h 382"/>
                  <a:gd name="T38" fmla="*/ 38 w 214"/>
                  <a:gd name="T39" fmla="*/ 199 h 382"/>
                  <a:gd name="T40" fmla="*/ 38 w 214"/>
                  <a:gd name="T41" fmla="*/ 169 h 382"/>
                  <a:gd name="T42" fmla="*/ 40 w 214"/>
                  <a:gd name="T43" fmla="*/ 144 h 382"/>
                  <a:gd name="T44" fmla="*/ 41 w 214"/>
                  <a:gd name="T45" fmla="*/ 122 h 382"/>
                  <a:gd name="T46" fmla="*/ 43 w 214"/>
                  <a:gd name="T47" fmla="*/ 103 h 382"/>
                  <a:gd name="T48" fmla="*/ 46 w 214"/>
                  <a:gd name="T49" fmla="*/ 87 h 382"/>
                  <a:gd name="T50" fmla="*/ 49 w 214"/>
                  <a:gd name="T51" fmla="*/ 64 h 382"/>
                  <a:gd name="T52" fmla="*/ 51 w 214"/>
                  <a:gd name="T53" fmla="*/ 43 h 382"/>
                  <a:gd name="T54" fmla="*/ 51 w 214"/>
                  <a:gd name="T55" fmla="*/ 27 h 382"/>
                  <a:gd name="T56" fmla="*/ 51 w 214"/>
                  <a:gd name="T57" fmla="*/ 14 h 382"/>
                  <a:gd name="T58" fmla="*/ 46 w 214"/>
                  <a:gd name="T59" fmla="*/ 6 h 382"/>
                  <a:gd name="T60" fmla="*/ 42 w 214"/>
                  <a:gd name="T61" fmla="*/ 1 h 382"/>
                  <a:gd name="T62" fmla="*/ 36 w 214"/>
                  <a:gd name="T63" fmla="*/ 0 h 382"/>
                  <a:gd name="T64" fmla="*/ 30 w 214"/>
                  <a:gd name="T65" fmla="*/ 3 h 382"/>
                  <a:gd name="T66" fmla="*/ 25 w 214"/>
                  <a:gd name="T67" fmla="*/ 9 h 382"/>
                  <a:gd name="T68" fmla="*/ 22 w 214"/>
                  <a:gd name="T69" fmla="*/ 19 h 382"/>
                  <a:gd name="T70" fmla="*/ 18 w 214"/>
                  <a:gd name="T71" fmla="*/ 32 h 382"/>
                  <a:gd name="T72" fmla="*/ 16 w 214"/>
                  <a:gd name="T73" fmla="*/ 46 h 382"/>
                  <a:gd name="T74" fmla="*/ 12 w 214"/>
                  <a:gd name="T75" fmla="*/ 59 h 382"/>
                  <a:gd name="T76" fmla="*/ 11 w 214"/>
                  <a:gd name="T77" fmla="*/ 70 h 382"/>
                  <a:gd name="T78" fmla="*/ 10 w 214"/>
                  <a:gd name="T79" fmla="*/ 78 h 382"/>
                  <a:gd name="T80" fmla="*/ 10 w 214"/>
                  <a:gd name="T81" fmla="*/ 81 h 3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4"/>
                  <a:gd name="T124" fmla="*/ 0 h 382"/>
                  <a:gd name="T125" fmla="*/ 214 w 214"/>
                  <a:gd name="T126" fmla="*/ 382 h 3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4" h="382">
                    <a:moveTo>
                      <a:pt x="39" y="81"/>
                    </a:moveTo>
                    <a:lnTo>
                      <a:pt x="28" y="102"/>
                    </a:lnTo>
                    <a:lnTo>
                      <a:pt x="18" y="133"/>
                    </a:lnTo>
                    <a:lnTo>
                      <a:pt x="9" y="172"/>
                    </a:lnTo>
                    <a:lnTo>
                      <a:pt x="3" y="214"/>
                    </a:lnTo>
                    <a:lnTo>
                      <a:pt x="0" y="257"/>
                    </a:lnTo>
                    <a:lnTo>
                      <a:pt x="2" y="296"/>
                    </a:lnTo>
                    <a:lnTo>
                      <a:pt x="10" y="330"/>
                    </a:lnTo>
                    <a:lnTo>
                      <a:pt x="25" y="354"/>
                    </a:lnTo>
                    <a:lnTo>
                      <a:pt x="45" y="367"/>
                    </a:lnTo>
                    <a:lnTo>
                      <a:pt x="72" y="376"/>
                    </a:lnTo>
                    <a:lnTo>
                      <a:pt x="103" y="381"/>
                    </a:lnTo>
                    <a:lnTo>
                      <a:pt x="133" y="381"/>
                    </a:lnTo>
                    <a:lnTo>
                      <a:pt x="161" y="375"/>
                    </a:lnTo>
                    <a:lnTo>
                      <a:pt x="181" y="363"/>
                    </a:lnTo>
                    <a:lnTo>
                      <a:pt x="191" y="345"/>
                    </a:lnTo>
                    <a:lnTo>
                      <a:pt x="188" y="320"/>
                    </a:lnTo>
                    <a:lnTo>
                      <a:pt x="172" y="274"/>
                    </a:lnTo>
                    <a:lnTo>
                      <a:pt x="163" y="234"/>
                    </a:lnTo>
                    <a:lnTo>
                      <a:pt x="159" y="199"/>
                    </a:lnTo>
                    <a:lnTo>
                      <a:pt x="160" y="169"/>
                    </a:lnTo>
                    <a:lnTo>
                      <a:pt x="164" y="144"/>
                    </a:lnTo>
                    <a:lnTo>
                      <a:pt x="172" y="122"/>
                    </a:lnTo>
                    <a:lnTo>
                      <a:pt x="180" y="103"/>
                    </a:lnTo>
                    <a:lnTo>
                      <a:pt x="191" y="87"/>
                    </a:lnTo>
                    <a:lnTo>
                      <a:pt x="204" y="64"/>
                    </a:lnTo>
                    <a:lnTo>
                      <a:pt x="212" y="43"/>
                    </a:lnTo>
                    <a:lnTo>
                      <a:pt x="213" y="27"/>
                    </a:lnTo>
                    <a:lnTo>
                      <a:pt x="208" y="14"/>
                    </a:lnTo>
                    <a:lnTo>
                      <a:pt x="196" y="6"/>
                    </a:lnTo>
                    <a:lnTo>
                      <a:pt x="178" y="1"/>
                    </a:lnTo>
                    <a:lnTo>
                      <a:pt x="155" y="0"/>
                    </a:lnTo>
                    <a:lnTo>
                      <a:pt x="125" y="3"/>
                    </a:lnTo>
                    <a:lnTo>
                      <a:pt x="106" y="9"/>
                    </a:lnTo>
                    <a:lnTo>
                      <a:pt x="90" y="19"/>
                    </a:lnTo>
                    <a:lnTo>
                      <a:pt x="75" y="32"/>
                    </a:lnTo>
                    <a:lnTo>
                      <a:pt x="62" y="46"/>
                    </a:lnTo>
                    <a:lnTo>
                      <a:pt x="52" y="59"/>
                    </a:lnTo>
                    <a:lnTo>
                      <a:pt x="45" y="70"/>
                    </a:lnTo>
                    <a:lnTo>
                      <a:pt x="40" y="78"/>
                    </a:lnTo>
                    <a:lnTo>
                      <a:pt x="39" y="81"/>
                    </a:lnTo>
                  </a:path>
                </a:pathLst>
              </a:custGeom>
              <a:noFill/>
              <a:ln w="12700" cap="rnd">
                <a:solidFill>
                  <a:srgbClr val="000000"/>
                </a:solidFill>
                <a:round/>
                <a:headEnd/>
                <a:tailEnd/>
              </a:ln>
            </p:spPr>
            <p:txBody>
              <a:bodyPr/>
              <a:lstStyle/>
              <a:p>
                <a:endParaRPr lang="en-US"/>
              </a:p>
            </p:txBody>
          </p:sp>
          <p:sp>
            <p:nvSpPr>
              <p:cNvPr id="37029" name="Freeform 992"/>
              <p:cNvSpPr>
                <a:spLocks/>
              </p:cNvSpPr>
              <p:nvPr/>
            </p:nvSpPr>
            <p:spPr bwMode="auto">
              <a:xfrm>
                <a:off x="1077" y="1193"/>
                <a:ext cx="170" cy="350"/>
              </a:xfrm>
              <a:custGeom>
                <a:avLst/>
                <a:gdLst>
                  <a:gd name="T0" fmla="*/ 39 w 191"/>
                  <a:gd name="T1" fmla="*/ 74 h 350"/>
                  <a:gd name="T2" fmla="*/ 42 w 191"/>
                  <a:gd name="T3" fmla="*/ 92 h 350"/>
                  <a:gd name="T4" fmla="*/ 43 w 191"/>
                  <a:gd name="T5" fmla="*/ 121 h 350"/>
                  <a:gd name="T6" fmla="*/ 45 w 191"/>
                  <a:gd name="T7" fmla="*/ 157 h 350"/>
                  <a:gd name="T8" fmla="*/ 47 w 191"/>
                  <a:gd name="T9" fmla="*/ 197 h 350"/>
                  <a:gd name="T10" fmla="*/ 47 w 191"/>
                  <a:gd name="T11" fmla="*/ 237 h 350"/>
                  <a:gd name="T12" fmla="*/ 47 w 191"/>
                  <a:gd name="T13" fmla="*/ 274 h 350"/>
                  <a:gd name="T14" fmla="*/ 45 w 191"/>
                  <a:gd name="T15" fmla="*/ 304 h 350"/>
                  <a:gd name="T16" fmla="*/ 43 w 191"/>
                  <a:gd name="T17" fmla="*/ 324 h 350"/>
                  <a:gd name="T18" fmla="*/ 38 w 191"/>
                  <a:gd name="T19" fmla="*/ 336 h 350"/>
                  <a:gd name="T20" fmla="*/ 32 w 191"/>
                  <a:gd name="T21" fmla="*/ 345 h 350"/>
                  <a:gd name="T22" fmla="*/ 25 w 191"/>
                  <a:gd name="T23" fmla="*/ 349 h 350"/>
                  <a:gd name="T24" fmla="*/ 18 w 191"/>
                  <a:gd name="T25" fmla="*/ 349 h 350"/>
                  <a:gd name="T26" fmla="*/ 12 w 191"/>
                  <a:gd name="T27" fmla="*/ 343 h 350"/>
                  <a:gd name="T28" fmla="*/ 7 w 191"/>
                  <a:gd name="T29" fmla="*/ 332 h 350"/>
                  <a:gd name="T30" fmla="*/ 4 w 191"/>
                  <a:gd name="T31" fmla="*/ 316 h 350"/>
                  <a:gd name="T32" fmla="*/ 5 w 191"/>
                  <a:gd name="T33" fmla="*/ 293 h 350"/>
                  <a:gd name="T34" fmla="*/ 9 w 191"/>
                  <a:gd name="T35" fmla="*/ 251 h 350"/>
                  <a:gd name="T36" fmla="*/ 11 w 191"/>
                  <a:gd name="T37" fmla="*/ 214 h 350"/>
                  <a:gd name="T38" fmla="*/ 12 w 191"/>
                  <a:gd name="T39" fmla="*/ 182 h 350"/>
                  <a:gd name="T40" fmla="*/ 12 w 191"/>
                  <a:gd name="T41" fmla="*/ 155 h 350"/>
                  <a:gd name="T42" fmla="*/ 11 w 191"/>
                  <a:gd name="T43" fmla="*/ 132 h 350"/>
                  <a:gd name="T44" fmla="*/ 10 w 191"/>
                  <a:gd name="T45" fmla="*/ 112 h 350"/>
                  <a:gd name="T46" fmla="*/ 8 w 191"/>
                  <a:gd name="T47" fmla="*/ 95 h 350"/>
                  <a:gd name="T48" fmla="*/ 5 w 191"/>
                  <a:gd name="T49" fmla="*/ 80 h 350"/>
                  <a:gd name="T50" fmla="*/ 4 w 191"/>
                  <a:gd name="T51" fmla="*/ 58 h 350"/>
                  <a:gd name="T52" fmla="*/ 1 w 191"/>
                  <a:gd name="T53" fmla="*/ 40 h 350"/>
                  <a:gd name="T54" fmla="*/ 0 w 191"/>
                  <a:gd name="T55" fmla="*/ 25 h 350"/>
                  <a:gd name="T56" fmla="*/ 4 w 191"/>
                  <a:gd name="T57" fmla="*/ 13 h 350"/>
                  <a:gd name="T58" fmla="*/ 4 w 191"/>
                  <a:gd name="T59" fmla="*/ 5 h 350"/>
                  <a:gd name="T60" fmla="*/ 8 w 191"/>
                  <a:gd name="T61" fmla="*/ 1 h 350"/>
                  <a:gd name="T62" fmla="*/ 13 w 191"/>
                  <a:gd name="T63" fmla="*/ 0 h 350"/>
                  <a:gd name="T64" fmla="*/ 20 w 191"/>
                  <a:gd name="T65" fmla="*/ 3 h 350"/>
                  <a:gd name="T66" fmla="*/ 24 w 191"/>
                  <a:gd name="T67" fmla="*/ 8 h 350"/>
                  <a:gd name="T68" fmla="*/ 28 w 191"/>
                  <a:gd name="T69" fmla="*/ 17 h 350"/>
                  <a:gd name="T70" fmla="*/ 31 w 191"/>
                  <a:gd name="T71" fmla="*/ 29 h 350"/>
                  <a:gd name="T72" fmla="*/ 34 w 191"/>
                  <a:gd name="T73" fmla="*/ 42 h 350"/>
                  <a:gd name="T74" fmla="*/ 37 w 191"/>
                  <a:gd name="T75" fmla="*/ 54 h 350"/>
                  <a:gd name="T76" fmla="*/ 38 w 191"/>
                  <a:gd name="T77" fmla="*/ 64 h 350"/>
                  <a:gd name="T78" fmla="*/ 38 w 191"/>
                  <a:gd name="T79" fmla="*/ 72 h 350"/>
                  <a:gd name="T80" fmla="*/ 39 w 191"/>
                  <a:gd name="T81" fmla="*/ 74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350"/>
                  <a:gd name="T125" fmla="*/ 191 w 191"/>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350">
                    <a:moveTo>
                      <a:pt x="159" y="74"/>
                    </a:moveTo>
                    <a:lnTo>
                      <a:pt x="167" y="92"/>
                    </a:lnTo>
                    <a:lnTo>
                      <a:pt x="175" y="121"/>
                    </a:lnTo>
                    <a:lnTo>
                      <a:pt x="182" y="157"/>
                    </a:lnTo>
                    <a:lnTo>
                      <a:pt x="188" y="197"/>
                    </a:lnTo>
                    <a:lnTo>
                      <a:pt x="190" y="237"/>
                    </a:lnTo>
                    <a:lnTo>
                      <a:pt x="189" y="274"/>
                    </a:lnTo>
                    <a:lnTo>
                      <a:pt x="183" y="304"/>
                    </a:lnTo>
                    <a:lnTo>
                      <a:pt x="172" y="324"/>
                    </a:lnTo>
                    <a:lnTo>
                      <a:pt x="154" y="336"/>
                    </a:lnTo>
                    <a:lnTo>
                      <a:pt x="128" y="345"/>
                    </a:lnTo>
                    <a:lnTo>
                      <a:pt x="101" y="349"/>
                    </a:lnTo>
                    <a:lnTo>
                      <a:pt x="73" y="349"/>
                    </a:lnTo>
                    <a:lnTo>
                      <a:pt x="48" y="343"/>
                    </a:lnTo>
                    <a:lnTo>
                      <a:pt x="29" y="332"/>
                    </a:lnTo>
                    <a:lnTo>
                      <a:pt x="20" y="316"/>
                    </a:lnTo>
                    <a:lnTo>
                      <a:pt x="23" y="293"/>
                    </a:lnTo>
                    <a:lnTo>
                      <a:pt x="37" y="251"/>
                    </a:lnTo>
                    <a:lnTo>
                      <a:pt x="46" y="214"/>
                    </a:lnTo>
                    <a:lnTo>
                      <a:pt x="49" y="182"/>
                    </a:lnTo>
                    <a:lnTo>
                      <a:pt x="49" y="155"/>
                    </a:lnTo>
                    <a:lnTo>
                      <a:pt x="45" y="132"/>
                    </a:lnTo>
                    <a:lnTo>
                      <a:pt x="38" y="112"/>
                    </a:lnTo>
                    <a:lnTo>
                      <a:pt x="30" y="95"/>
                    </a:lnTo>
                    <a:lnTo>
                      <a:pt x="21" y="80"/>
                    </a:lnTo>
                    <a:lnTo>
                      <a:pt x="8" y="58"/>
                    </a:lnTo>
                    <a:lnTo>
                      <a:pt x="1" y="40"/>
                    </a:lnTo>
                    <a:lnTo>
                      <a:pt x="0" y="25"/>
                    </a:lnTo>
                    <a:lnTo>
                      <a:pt x="5" y="13"/>
                    </a:lnTo>
                    <a:lnTo>
                      <a:pt x="16" y="5"/>
                    </a:lnTo>
                    <a:lnTo>
                      <a:pt x="32" y="1"/>
                    </a:lnTo>
                    <a:lnTo>
                      <a:pt x="54" y="0"/>
                    </a:lnTo>
                    <a:lnTo>
                      <a:pt x="80" y="3"/>
                    </a:lnTo>
                    <a:lnTo>
                      <a:pt x="97" y="8"/>
                    </a:lnTo>
                    <a:lnTo>
                      <a:pt x="113" y="17"/>
                    </a:lnTo>
                    <a:lnTo>
                      <a:pt x="126" y="29"/>
                    </a:lnTo>
                    <a:lnTo>
                      <a:pt x="137" y="42"/>
                    </a:lnTo>
                    <a:lnTo>
                      <a:pt x="147" y="54"/>
                    </a:lnTo>
                    <a:lnTo>
                      <a:pt x="154" y="64"/>
                    </a:lnTo>
                    <a:lnTo>
                      <a:pt x="158" y="72"/>
                    </a:lnTo>
                    <a:lnTo>
                      <a:pt x="159" y="74"/>
                    </a:lnTo>
                  </a:path>
                </a:pathLst>
              </a:custGeom>
              <a:solidFill>
                <a:srgbClr val="4EBCD7"/>
              </a:solidFill>
              <a:ln w="12700" cap="rnd">
                <a:noFill/>
                <a:round/>
                <a:headEnd/>
                <a:tailEnd/>
              </a:ln>
            </p:spPr>
            <p:txBody>
              <a:bodyPr/>
              <a:lstStyle/>
              <a:p>
                <a:endParaRPr lang="en-US"/>
              </a:p>
            </p:txBody>
          </p:sp>
          <p:sp>
            <p:nvSpPr>
              <p:cNvPr id="37030" name="Freeform 993"/>
              <p:cNvSpPr>
                <a:spLocks/>
              </p:cNvSpPr>
              <p:nvPr/>
            </p:nvSpPr>
            <p:spPr bwMode="auto">
              <a:xfrm>
                <a:off x="1077" y="1193"/>
                <a:ext cx="174" cy="350"/>
              </a:xfrm>
              <a:custGeom>
                <a:avLst/>
                <a:gdLst>
                  <a:gd name="T0" fmla="*/ 41 w 195"/>
                  <a:gd name="T1" fmla="*/ 74 h 350"/>
                  <a:gd name="T2" fmla="*/ 44 w 195"/>
                  <a:gd name="T3" fmla="*/ 92 h 350"/>
                  <a:gd name="T4" fmla="*/ 46 w 195"/>
                  <a:gd name="T5" fmla="*/ 121 h 350"/>
                  <a:gd name="T6" fmla="*/ 48 w 195"/>
                  <a:gd name="T7" fmla="*/ 157 h 350"/>
                  <a:gd name="T8" fmla="*/ 49 w 195"/>
                  <a:gd name="T9" fmla="*/ 197 h 350"/>
                  <a:gd name="T10" fmla="*/ 49 w 195"/>
                  <a:gd name="T11" fmla="*/ 237 h 350"/>
                  <a:gd name="T12" fmla="*/ 49 w 195"/>
                  <a:gd name="T13" fmla="*/ 274 h 350"/>
                  <a:gd name="T14" fmla="*/ 48 w 195"/>
                  <a:gd name="T15" fmla="*/ 304 h 350"/>
                  <a:gd name="T16" fmla="*/ 44 w 195"/>
                  <a:gd name="T17" fmla="*/ 324 h 350"/>
                  <a:gd name="T18" fmla="*/ 39 w 195"/>
                  <a:gd name="T19" fmla="*/ 336 h 350"/>
                  <a:gd name="T20" fmla="*/ 33 w 195"/>
                  <a:gd name="T21" fmla="*/ 345 h 350"/>
                  <a:gd name="T22" fmla="*/ 26 w 195"/>
                  <a:gd name="T23" fmla="*/ 349 h 350"/>
                  <a:gd name="T24" fmla="*/ 19 w 195"/>
                  <a:gd name="T25" fmla="*/ 349 h 350"/>
                  <a:gd name="T26" fmla="*/ 12 w 195"/>
                  <a:gd name="T27" fmla="*/ 343 h 350"/>
                  <a:gd name="T28" fmla="*/ 8 w 195"/>
                  <a:gd name="T29" fmla="*/ 332 h 350"/>
                  <a:gd name="T30" fmla="*/ 4 w 195"/>
                  <a:gd name="T31" fmla="*/ 316 h 350"/>
                  <a:gd name="T32" fmla="*/ 6 w 195"/>
                  <a:gd name="T33" fmla="*/ 293 h 350"/>
                  <a:gd name="T34" fmla="*/ 10 w 195"/>
                  <a:gd name="T35" fmla="*/ 251 h 350"/>
                  <a:gd name="T36" fmla="*/ 12 w 195"/>
                  <a:gd name="T37" fmla="*/ 214 h 350"/>
                  <a:gd name="T38" fmla="*/ 13 w 195"/>
                  <a:gd name="T39" fmla="*/ 182 h 350"/>
                  <a:gd name="T40" fmla="*/ 13 w 195"/>
                  <a:gd name="T41" fmla="*/ 155 h 350"/>
                  <a:gd name="T42" fmla="*/ 12 w 195"/>
                  <a:gd name="T43" fmla="*/ 132 h 350"/>
                  <a:gd name="T44" fmla="*/ 10 w 195"/>
                  <a:gd name="T45" fmla="*/ 112 h 350"/>
                  <a:gd name="T46" fmla="*/ 8 w 195"/>
                  <a:gd name="T47" fmla="*/ 95 h 350"/>
                  <a:gd name="T48" fmla="*/ 5 w 195"/>
                  <a:gd name="T49" fmla="*/ 80 h 350"/>
                  <a:gd name="T50" fmla="*/ 4 w 195"/>
                  <a:gd name="T51" fmla="*/ 58 h 350"/>
                  <a:gd name="T52" fmla="*/ 1 w 195"/>
                  <a:gd name="T53" fmla="*/ 40 h 350"/>
                  <a:gd name="T54" fmla="*/ 0 w 195"/>
                  <a:gd name="T55" fmla="*/ 25 h 350"/>
                  <a:gd name="T56" fmla="*/ 4 w 195"/>
                  <a:gd name="T57" fmla="*/ 13 h 350"/>
                  <a:gd name="T58" fmla="*/ 4 w 195"/>
                  <a:gd name="T59" fmla="*/ 5 h 350"/>
                  <a:gd name="T60" fmla="*/ 9 w 195"/>
                  <a:gd name="T61" fmla="*/ 1 h 350"/>
                  <a:gd name="T62" fmla="*/ 14 w 195"/>
                  <a:gd name="T63" fmla="*/ 0 h 350"/>
                  <a:gd name="T64" fmla="*/ 21 w 195"/>
                  <a:gd name="T65" fmla="*/ 3 h 350"/>
                  <a:gd name="T66" fmla="*/ 25 w 195"/>
                  <a:gd name="T67" fmla="*/ 8 h 350"/>
                  <a:gd name="T68" fmla="*/ 29 w 195"/>
                  <a:gd name="T69" fmla="*/ 17 h 350"/>
                  <a:gd name="T70" fmla="*/ 33 w 195"/>
                  <a:gd name="T71" fmla="*/ 29 h 350"/>
                  <a:gd name="T72" fmla="*/ 35 w 195"/>
                  <a:gd name="T73" fmla="*/ 42 h 350"/>
                  <a:gd name="T74" fmla="*/ 38 w 195"/>
                  <a:gd name="T75" fmla="*/ 54 h 350"/>
                  <a:gd name="T76" fmla="*/ 39 w 195"/>
                  <a:gd name="T77" fmla="*/ 64 h 350"/>
                  <a:gd name="T78" fmla="*/ 41 w 195"/>
                  <a:gd name="T79" fmla="*/ 72 h 350"/>
                  <a:gd name="T80" fmla="*/ 41 w 195"/>
                  <a:gd name="T81" fmla="*/ 74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
                  <a:gd name="T124" fmla="*/ 0 h 350"/>
                  <a:gd name="T125" fmla="*/ 195 w 195"/>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 h="350">
                    <a:moveTo>
                      <a:pt x="162" y="74"/>
                    </a:moveTo>
                    <a:lnTo>
                      <a:pt x="171" y="92"/>
                    </a:lnTo>
                    <a:lnTo>
                      <a:pt x="179" y="121"/>
                    </a:lnTo>
                    <a:lnTo>
                      <a:pt x="186" y="157"/>
                    </a:lnTo>
                    <a:lnTo>
                      <a:pt x="192" y="197"/>
                    </a:lnTo>
                    <a:lnTo>
                      <a:pt x="194" y="237"/>
                    </a:lnTo>
                    <a:lnTo>
                      <a:pt x="193" y="274"/>
                    </a:lnTo>
                    <a:lnTo>
                      <a:pt x="187" y="304"/>
                    </a:lnTo>
                    <a:lnTo>
                      <a:pt x="176" y="324"/>
                    </a:lnTo>
                    <a:lnTo>
                      <a:pt x="157" y="336"/>
                    </a:lnTo>
                    <a:lnTo>
                      <a:pt x="131" y="345"/>
                    </a:lnTo>
                    <a:lnTo>
                      <a:pt x="103" y="349"/>
                    </a:lnTo>
                    <a:lnTo>
                      <a:pt x="74" y="349"/>
                    </a:lnTo>
                    <a:lnTo>
                      <a:pt x="49" y="343"/>
                    </a:lnTo>
                    <a:lnTo>
                      <a:pt x="30" y="332"/>
                    </a:lnTo>
                    <a:lnTo>
                      <a:pt x="20" y="316"/>
                    </a:lnTo>
                    <a:lnTo>
                      <a:pt x="24" y="293"/>
                    </a:lnTo>
                    <a:lnTo>
                      <a:pt x="38" y="251"/>
                    </a:lnTo>
                    <a:lnTo>
                      <a:pt x="47" y="214"/>
                    </a:lnTo>
                    <a:lnTo>
                      <a:pt x="50" y="182"/>
                    </a:lnTo>
                    <a:lnTo>
                      <a:pt x="50" y="155"/>
                    </a:lnTo>
                    <a:lnTo>
                      <a:pt x="46" y="132"/>
                    </a:lnTo>
                    <a:lnTo>
                      <a:pt x="39" y="112"/>
                    </a:lnTo>
                    <a:lnTo>
                      <a:pt x="31" y="95"/>
                    </a:lnTo>
                    <a:lnTo>
                      <a:pt x="21" y="80"/>
                    </a:lnTo>
                    <a:lnTo>
                      <a:pt x="8" y="58"/>
                    </a:lnTo>
                    <a:lnTo>
                      <a:pt x="1" y="40"/>
                    </a:lnTo>
                    <a:lnTo>
                      <a:pt x="0" y="25"/>
                    </a:lnTo>
                    <a:lnTo>
                      <a:pt x="5" y="13"/>
                    </a:lnTo>
                    <a:lnTo>
                      <a:pt x="16" y="5"/>
                    </a:lnTo>
                    <a:lnTo>
                      <a:pt x="33" y="1"/>
                    </a:lnTo>
                    <a:lnTo>
                      <a:pt x="55" y="0"/>
                    </a:lnTo>
                    <a:lnTo>
                      <a:pt x="82" y="3"/>
                    </a:lnTo>
                    <a:lnTo>
                      <a:pt x="99" y="8"/>
                    </a:lnTo>
                    <a:lnTo>
                      <a:pt x="115" y="17"/>
                    </a:lnTo>
                    <a:lnTo>
                      <a:pt x="129" y="29"/>
                    </a:lnTo>
                    <a:lnTo>
                      <a:pt x="140" y="42"/>
                    </a:lnTo>
                    <a:lnTo>
                      <a:pt x="150" y="54"/>
                    </a:lnTo>
                    <a:lnTo>
                      <a:pt x="157" y="64"/>
                    </a:lnTo>
                    <a:lnTo>
                      <a:pt x="161" y="72"/>
                    </a:lnTo>
                    <a:lnTo>
                      <a:pt x="162" y="74"/>
                    </a:lnTo>
                  </a:path>
                </a:pathLst>
              </a:custGeom>
              <a:noFill/>
              <a:ln w="12700" cap="rnd">
                <a:solidFill>
                  <a:srgbClr val="000000"/>
                </a:solidFill>
                <a:round/>
                <a:headEnd/>
                <a:tailEnd/>
              </a:ln>
            </p:spPr>
            <p:txBody>
              <a:bodyPr/>
              <a:lstStyle/>
              <a:p>
                <a:endParaRPr lang="en-US"/>
              </a:p>
            </p:txBody>
          </p:sp>
          <p:grpSp>
            <p:nvGrpSpPr>
              <p:cNvPr id="6" name="Group 994"/>
              <p:cNvGrpSpPr>
                <a:grpSpLocks/>
              </p:cNvGrpSpPr>
              <p:nvPr/>
            </p:nvGrpSpPr>
            <p:grpSpPr bwMode="auto">
              <a:xfrm>
                <a:off x="1200" y="1584"/>
                <a:ext cx="198" cy="183"/>
                <a:chOff x="2400" y="3369"/>
                <a:chExt cx="198" cy="183"/>
              </a:xfrm>
            </p:grpSpPr>
            <p:sp>
              <p:nvSpPr>
                <p:cNvPr id="37032" name="Oval 995"/>
                <p:cNvSpPr>
                  <a:spLocks noChangeArrowheads="1"/>
                </p:cNvSpPr>
                <p:nvPr/>
              </p:nvSpPr>
              <p:spPr bwMode="auto">
                <a:xfrm>
                  <a:off x="2400" y="3379"/>
                  <a:ext cx="191" cy="173"/>
                </a:xfrm>
                <a:prstGeom prst="ellipse">
                  <a:avLst/>
                </a:prstGeom>
                <a:solidFill>
                  <a:srgbClr val="CC99FF"/>
                </a:solidFill>
                <a:ln w="12700">
                  <a:solidFill>
                    <a:schemeClr val="tx1"/>
                  </a:solidFill>
                  <a:round/>
                  <a:headEnd/>
                  <a:tailEnd/>
                </a:ln>
              </p:spPr>
              <p:txBody>
                <a:bodyPr wrap="none" anchor="ctr"/>
                <a:lstStyle/>
                <a:p>
                  <a:endParaRPr lang="en-US"/>
                </a:p>
              </p:txBody>
            </p:sp>
            <p:sp>
              <p:nvSpPr>
                <p:cNvPr id="12260" name="Text Box 996"/>
                <p:cNvSpPr txBox="1">
                  <a:spLocks noChangeArrowheads="1"/>
                </p:cNvSpPr>
                <p:nvPr/>
              </p:nvSpPr>
              <p:spPr bwMode="auto">
                <a:xfrm>
                  <a:off x="2400" y="3369"/>
                  <a:ext cx="198" cy="173"/>
                </a:xfrm>
                <a:prstGeom prst="rect">
                  <a:avLst/>
                </a:prstGeom>
                <a:noFill/>
                <a:ln w="12700">
                  <a:noFill/>
                  <a:miter lim="800000"/>
                  <a:headEnd/>
                  <a:tailEnd/>
                </a:ln>
                <a:effectLst/>
              </p:spPr>
              <p:txBody>
                <a:bodyPr wrap="none">
                  <a:spAutoFit/>
                </a:bodyPr>
                <a:lstStyle/>
                <a:p>
                  <a:pPr eaLnBrk="0" hangingPunct="0">
                    <a:defRPr/>
                  </a:pPr>
                  <a:r>
                    <a:rPr lang="en-US" sz="1200" b="1">
                      <a:solidFill>
                        <a:srgbClr val="008000"/>
                      </a:solidFill>
                      <a:effectLst>
                        <a:outerShdw blurRad="38100" dist="38100" dir="2700000" algn="tl">
                          <a:srgbClr val="FFFFFF"/>
                        </a:outerShdw>
                      </a:effectLst>
                      <a:latin typeface="Arial" charset="0"/>
                    </a:rPr>
                    <a:t>P</a:t>
                  </a:r>
                  <a:r>
                    <a:rPr lang="en-US" sz="1200" b="1" baseline="-25000">
                      <a:solidFill>
                        <a:srgbClr val="008000"/>
                      </a:solidFill>
                      <a:effectLst>
                        <a:outerShdw blurRad="38100" dist="38100" dir="2700000" algn="tl">
                          <a:srgbClr val="FFFFFF"/>
                        </a:outerShdw>
                      </a:effectLst>
                      <a:latin typeface="Arial" charset="0"/>
                    </a:rPr>
                    <a:t>i</a:t>
                  </a:r>
                </a:p>
              </p:txBody>
            </p:sp>
          </p:grpSp>
        </p:grpSp>
        <p:grpSp>
          <p:nvGrpSpPr>
            <p:cNvPr id="7" name="Group 997"/>
            <p:cNvGrpSpPr>
              <a:grpSpLocks/>
            </p:cNvGrpSpPr>
            <p:nvPr/>
          </p:nvGrpSpPr>
          <p:grpSpPr bwMode="auto">
            <a:xfrm>
              <a:off x="6096000" y="3271418"/>
              <a:ext cx="314325" cy="290512"/>
              <a:chOff x="2400" y="3369"/>
              <a:chExt cx="197" cy="183"/>
            </a:xfrm>
          </p:grpSpPr>
          <p:sp>
            <p:nvSpPr>
              <p:cNvPr id="36991" name="Oval 998"/>
              <p:cNvSpPr>
                <a:spLocks noChangeArrowheads="1"/>
              </p:cNvSpPr>
              <p:nvPr/>
            </p:nvSpPr>
            <p:spPr bwMode="auto">
              <a:xfrm>
                <a:off x="2400" y="3379"/>
                <a:ext cx="191" cy="173"/>
              </a:xfrm>
              <a:prstGeom prst="ellipse">
                <a:avLst/>
              </a:prstGeom>
              <a:solidFill>
                <a:srgbClr val="CC99FF"/>
              </a:solidFill>
              <a:ln w="12700">
                <a:solidFill>
                  <a:schemeClr val="tx1"/>
                </a:solidFill>
                <a:round/>
                <a:headEnd/>
                <a:tailEnd/>
              </a:ln>
            </p:spPr>
            <p:txBody>
              <a:bodyPr wrap="none" anchor="ctr"/>
              <a:lstStyle/>
              <a:p>
                <a:endParaRPr lang="en-US"/>
              </a:p>
            </p:txBody>
          </p:sp>
          <p:sp>
            <p:nvSpPr>
              <p:cNvPr id="12263" name="Text Box 999"/>
              <p:cNvSpPr txBox="1">
                <a:spLocks noChangeArrowheads="1"/>
              </p:cNvSpPr>
              <p:nvPr/>
            </p:nvSpPr>
            <p:spPr bwMode="auto">
              <a:xfrm>
                <a:off x="2400" y="3369"/>
                <a:ext cx="197" cy="173"/>
              </a:xfrm>
              <a:prstGeom prst="rect">
                <a:avLst/>
              </a:prstGeom>
              <a:noFill/>
              <a:ln w="12700">
                <a:noFill/>
                <a:miter lim="800000"/>
                <a:headEnd/>
                <a:tailEnd/>
              </a:ln>
              <a:effectLst/>
            </p:spPr>
            <p:txBody>
              <a:bodyPr wrap="none">
                <a:spAutoFit/>
              </a:bodyPr>
              <a:lstStyle/>
              <a:p>
                <a:pPr eaLnBrk="0" hangingPunct="0">
                  <a:defRPr/>
                </a:pPr>
                <a:r>
                  <a:rPr lang="en-US" sz="1200" b="1">
                    <a:solidFill>
                      <a:srgbClr val="008000"/>
                    </a:solidFill>
                    <a:effectLst>
                      <a:outerShdw blurRad="38100" dist="38100" dir="2700000" algn="tl">
                        <a:srgbClr val="FFFFFF"/>
                      </a:outerShdw>
                    </a:effectLst>
                    <a:latin typeface="Arial" charset="0"/>
                  </a:rPr>
                  <a:t>P</a:t>
                </a:r>
                <a:r>
                  <a:rPr lang="en-US" sz="1200" b="1" baseline="-25000">
                    <a:solidFill>
                      <a:srgbClr val="008000"/>
                    </a:solidFill>
                    <a:effectLst>
                      <a:outerShdw blurRad="38100" dist="38100" dir="2700000" algn="tl">
                        <a:srgbClr val="FFFFFF"/>
                      </a:outerShdw>
                    </a:effectLst>
                    <a:latin typeface="Arial" charset="0"/>
                  </a:rPr>
                  <a:t>i</a:t>
                </a:r>
              </a:p>
            </p:txBody>
          </p:sp>
        </p:grpSp>
        <p:sp>
          <p:nvSpPr>
            <p:cNvPr id="36988" name="Arc 1002"/>
            <p:cNvSpPr>
              <a:spLocks/>
            </p:cNvSpPr>
            <p:nvPr/>
          </p:nvSpPr>
          <p:spPr bwMode="auto">
            <a:xfrm rot="9840000" flipV="1">
              <a:off x="2286000" y="2460205"/>
              <a:ext cx="1150938" cy="51117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33"/>
                  </a:moveTo>
                  <a:cubicBezTo>
                    <a:pt x="36" y="9640"/>
                    <a:pt x="9680" y="14"/>
                    <a:pt x="21574" y="0"/>
                  </a:cubicBezTo>
                </a:path>
                <a:path w="21600" h="21600" stroke="0" extrusionOk="0">
                  <a:moveTo>
                    <a:pt x="0" y="21533"/>
                  </a:moveTo>
                  <a:cubicBezTo>
                    <a:pt x="36" y="9640"/>
                    <a:pt x="9680" y="14"/>
                    <a:pt x="21574" y="0"/>
                  </a:cubicBezTo>
                  <a:lnTo>
                    <a:pt x="21600" y="21600"/>
                  </a:lnTo>
                  <a:close/>
                </a:path>
              </a:pathLst>
            </a:custGeom>
            <a:noFill/>
            <a:ln w="38100" cap="rnd">
              <a:solidFill>
                <a:schemeClr val="tx1"/>
              </a:solidFill>
              <a:round/>
              <a:headEnd type="triangle" w="med" len="med"/>
              <a:tailEnd/>
            </a:ln>
          </p:spPr>
          <p:txBody>
            <a:bodyPr wrap="none" anchor="ctr"/>
            <a:lstStyle/>
            <a:p>
              <a:pPr algn="ctr" eaLnBrk="0" hangingPunct="0"/>
              <a:endParaRPr lang="en-US" sz="2000" b="1"/>
            </a:p>
          </p:txBody>
        </p:sp>
        <p:sp>
          <p:nvSpPr>
            <p:cNvPr id="36989" name="Arc 953"/>
            <p:cNvSpPr>
              <a:spLocks/>
            </p:cNvSpPr>
            <p:nvPr/>
          </p:nvSpPr>
          <p:spPr bwMode="auto">
            <a:xfrm rot="9840000" flipV="1">
              <a:off x="3946198" y="3720652"/>
              <a:ext cx="822976" cy="758377"/>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33"/>
                  </a:moveTo>
                  <a:cubicBezTo>
                    <a:pt x="36" y="9640"/>
                    <a:pt x="9680" y="14"/>
                    <a:pt x="21574" y="0"/>
                  </a:cubicBezTo>
                </a:path>
                <a:path w="21600" h="21600" stroke="0" extrusionOk="0">
                  <a:moveTo>
                    <a:pt x="0" y="21533"/>
                  </a:moveTo>
                  <a:cubicBezTo>
                    <a:pt x="36" y="9640"/>
                    <a:pt x="9680" y="14"/>
                    <a:pt x="21574" y="0"/>
                  </a:cubicBezTo>
                  <a:lnTo>
                    <a:pt x="21600" y="21600"/>
                  </a:lnTo>
                  <a:close/>
                </a:path>
              </a:pathLst>
            </a:custGeom>
            <a:noFill/>
            <a:ln w="38100" cap="rnd">
              <a:solidFill>
                <a:schemeClr val="tx1"/>
              </a:solidFill>
              <a:round/>
              <a:headEnd type="triangle" w="med" len="med"/>
              <a:tailEnd/>
            </a:ln>
          </p:spPr>
          <p:txBody>
            <a:bodyPr wrap="none" anchor="ctr"/>
            <a:lstStyle/>
            <a:p>
              <a:endParaRPr lang="en-US"/>
            </a:p>
          </p:txBody>
        </p:sp>
        <p:sp>
          <p:nvSpPr>
            <p:cNvPr id="36990" name="TextBox 1026"/>
            <p:cNvSpPr txBox="1">
              <a:spLocks noChangeArrowheads="1"/>
            </p:cNvSpPr>
            <p:nvPr/>
          </p:nvSpPr>
          <p:spPr bwMode="auto">
            <a:xfrm>
              <a:off x="4357686" y="4350919"/>
              <a:ext cx="1040670" cy="569307"/>
            </a:xfrm>
            <a:prstGeom prst="rect">
              <a:avLst/>
            </a:prstGeom>
            <a:noFill/>
            <a:ln w="9525">
              <a:noFill/>
              <a:miter lim="800000"/>
              <a:headEnd/>
              <a:tailEnd/>
            </a:ln>
          </p:spPr>
          <p:txBody>
            <a:bodyPr wrap="none">
              <a:spAutoFit/>
            </a:bodyPr>
            <a:lstStyle/>
            <a:p>
              <a:r>
                <a:rPr lang="en-GB" sz="2400" b="1" dirty="0" err="1">
                  <a:solidFill>
                    <a:schemeClr val="tx2">
                      <a:lumMod val="75000"/>
                    </a:schemeClr>
                  </a:solidFill>
                </a:rPr>
                <a:t>cAMP</a:t>
              </a:r>
              <a:endParaRPr lang="en-GB" sz="2400" b="1" dirty="0">
                <a:solidFill>
                  <a:schemeClr val="tx2">
                    <a:lumMod val="75000"/>
                  </a:schemeClr>
                </a:solidFill>
              </a:endParaRPr>
            </a:p>
          </p:txBody>
        </p:sp>
      </p:grpSp>
      <p:sp>
        <p:nvSpPr>
          <p:cNvPr id="1036" name="Text Box 1009"/>
          <p:cNvSpPr txBox="1">
            <a:spLocks noChangeArrowheads="1"/>
          </p:cNvSpPr>
          <p:nvPr/>
        </p:nvSpPr>
        <p:spPr bwMode="auto">
          <a:xfrm>
            <a:off x="0" y="169476"/>
            <a:ext cx="9144000" cy="523220"/>
          </a:xfrm>
          <a:prstGeom prst="rect">
            <a:avLst/>
          </a:prstGeom>
          <a:noFill/>
          <a:ln w="50800">
            <a:noFill/>
            <a:miter lim="800000"/>
            <a:headEnd/>
            <a:tailEnd/>
          </a:ln>
        </p:spPr>
        <p:txBody>
          <a:bodyPr>
            <a:spAutoFit/>
          </a:bodyPr>
          <a:lstStyle/>
          <a:p>
            <a:pPr algn="ctr" eaLnBrk="0" hangingPunct="0">
              <a:defRPr/>
            </a:pPr>
            <a:r>
              <a:rPr lang="en-GB" sz="2800" b="1" dirty="0" err="1" smtClean="0"/>
              <a:t>Vasorelaxant</a:t>
            </a:r>
            <a:r>
              <a:rPr lang="en-GB" sz="2800" b="1" dirty="0" smtClean="0"/>
              <a:t>: </a:t>
            </a:r>
            <a:r>
              <a:rPr lang="en-GB" sz="2800" b="1" dirty="0" err="1" smtClean="0"/>
              <a:t>prostacyclin</a:t>
            </a:r>
            <a:r>
              <a:rPr lang="en-GB" sz="2800" b="1" dirty="0" smtClean="0"/>
              <a:t> </a:t>
            </a:r>
            <a:r>
              <a:rPr lang="en-GB" sz="2800" b="1" dirty="0"/>
              <a:t>(PGI</a:t>
            </a:r>
            <a:r>
              <a:rPr lang="en-GB" sz="2800" b="1" baseline="-25000" dirty="0"/>
              <a:t>2</a:t>
            </a:r>
            <a:r>
              <a:rPr lang="en-GB" sz="2800" b="1" dirty="0"/>
              <a:t>) </a:t>
            </a:r>
          </a:p>
        </p:txBody>
      </p:sp>
      <p:sp>
        <p:nvSpPr>
          <p:cNvPr id="36868" name="Rectangle 1036"/>
          <p:cNvSpPr>
            <a:spLocks noChangeArrowheads="1"/>
          </p:cNvSpPr>
          <p:nvPr/>
        </p:nvSpPr>
        <p:spPr bwMode="auto">
          <a:xfrm>
            <a:off x="428625" y="764704"/>
            <a:ext cx="9144000" cy="2862322"/>
          </a:xfrm>
          <a:prstGeom prst="rect">
            <a:avLst/>
          </a:prstGeom>
          <a:noFill/>
          <a:ln w="9525">
            <a:noFill/>
            <a:miter lim="800000"/>
            <a:headEnd/>
            <a:tailEnd/>
          </a:ln>
        </p:spPr>
        <p:txBody>
          <a:bodyPr>
            <a:spAutoFit/>
          </a:bodyPr>
          <a:lstStyle/>
          <a:p>
            <a:r>
              <a:rPr lang="en-GB" sz="2000" dirty="0"/>
              <a:t>PGI</a:t>
            </a:r>
            <a:r>
              <a:rPr lang="en-GB" sz="2000" baseline="-25000" dirty="0"/>
              <a:t>2</a:t>
            </a:r>
            <a:r>
              <a:rPr lang="en-GB" sz="2000" dirty="0"/>
              <a:t> is synthesized by </a:t>
            </a:r>
            <a:r>
              <a:rPr lang="en-GB" sz="2000" dirty="0" err="1"/>
              <a:t>cyclooxygenase</a:t>
            </a:r>
            <a:r>
              <a:rPr lang="en-GB" sz="2000" dirty="0"/>
              <a:t> (COX) enzymes in </a:t>
            </a:r>
            <a:r>
              <a:rPr lang="en-GB" sz="2000" dirty="0" smtClean="0"/>
              <a:t>endothelium</a:t>
            </a:r>
          </a:p>
          <a:p>
            <a:endParaRPr lang="en-GB" sz="2000" dirty="0"/>
          </a:p>
          <a:p>
            <a:r>
              <a:rPr lang="en-GB" sz="2000" dirty="0"/>
              <a:t>PGI</a:t>
            </a:r>
            <a:r>
              <a:rPr lang="en-GB" sz="2000" baseline="-25000" dirty="0"/>
              <a:t>2</a:t>
            </a:r>
            <a:r>
              <a:rPr lang="en-GB" sz="2000" dirty="0"/>
              <a:t> elicits smooth muscle relaxation by activating specific cell-surface receptors (IP) that are G-protein-coupled to </a:t>
            </a:r>
            <a:r>
              <a:rPr lang="en-GB" sz="2000" dirty="0" err="1"/>
              <a:t>adenylyl</a:t>
            </a:r>
            <a:r>
              <a:rPr lang="en-GB" sz="2000" dirty="0"/>
              <a:t> </a:t>
            </a:r>
            <a:r>
              <a:rPr lang="en-GB" sz="2000" dirty="0" err="1"/>
              <a:t>cyclase</a:t>
            </a:r>
            <a:r>
              <a:rPr lang="en-GB" sz="2000" dirty="0"/>
              <a:t> and thereby elevate cyclic adenosine </a:t>
            </a:r>
            <a:r>
              <a:rPr lang="en-GB" sz="2000" dirty="0" err="1"/>
              <a:t>monphosphate</a:t>
            </a:r>
            <a:r>
              <a:rPr lang="en-GB" sz="2000" dirty="0"/>
              <a:t> levels.  Activates potassium </a:t>
            </a:r>
          </a:p>
          <a:p>
            <a:r>
              <a:rPr lang="en-GB" sz="2000" dirty="0"/>
              <a:t>channels causing membrane </a:t>
            </a:r>
            <a:r>
              <a:rPr lang="en-GB" sz="2000" dirty="0" err="1"/>
              <a:t>hyperpolarization</a:t>
            </a:r>
            <a:r>
              <a:rPr lang="en-GB" sz="2000" dirty="0"/>
              <a:t> and inhibition of intracellular calcium channels</a:t>
            </a:r>
            <a:r>
              <a:rPr lang="en-GB" sz="2000" dirty="0" smtClean="0"/>
              <a:t>.</a:t>
            </a:r>
          </a:p>
          <a:p>
            <a:endParaRPr lang="en-GB" sz="2000" dirty="0"/>
          </a:p>
          <a:p>
            <a:r>
              <a:rPr lang="en-GB" sz="2000" dirty="0"/>
              <a:t>PGI</a:t>
            </a:r>
            <a:r>
              <a:rPr lang="en-GB" sz="2000" baseline="-25000" dirty="0"/>
              <a:t>2 </a:t>
            </a:r>
            <a:r>
              <a:rPr lang="en-GB" sz="2000" dirty="0"/>
              <a:t> inhibits SMC </a:t>
            </a:r>
            <a:r>
              <a:rPr lang="en-GB" sz="2000" dirty="0" smtClean="0"/>
              <a:t>proliferation and platelet aggregation (anti-coagulant)</a:t>
            </a:r>
            <a:endParaRPr lang="en-GB" sz="2000" dirty="0"/>
          </a:p>
        </p:txBody>
      </p:sp>
      <p:sp>
        <p:nvSpPr>
          <p:cNvPr id="953" name="Oval 952"/>
          <p:cNvSpPr/>
          <p:nvPr/>
        </p:nvSpPr>
        <p:spPr>
          <a:xfrm>
            <a:off x="179512" y="83671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4" name="Oval 953"/>
          <p:cNvSpPr/>
          <p:nvPr/>
        </p:nvSpPr>
        <p:spPr>
          <a:xfrm>
            <a:off x="179512" y="148478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5" name="Oval 954"/>
          <p:cNvSpPr/>
          <p:nvPr/>
        </p:nvSpPr>
        <p:spPr>
          <a:xfrm>
            <a:off x="179512" y="328498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836712"/>
            <a:ext cx="8352928" cy="5632311"/>
          </a:xfrm>
          <a:prstGeom prst="rect">
            <a:avLst/>
          </a:prstGeom>
        </p:spPr>
        <p:txBody>
          <a:bodyPr wrap="square">
            <a:spAutoFit/>
          </a:bodyPr>
          <a:lstStyle/>
          <a:p>
            <a:r>
              <a:rPr lang="en-GB" sz="2400" dirty="0" err="1" smtClean="0"/>
              <a:t>Natriuretic</a:t>
            </a:r>
            <a:r>
              <a:rPr lang="en-GB" sz="2400" dirty="0" smtClean="0"/>
              <a:t> peptides are peptide hormones that are synthesized by the heart, brain and other organs. The release of these peptides by the heart is stimulated by </a:t>
            </a:r>
            <a:r>
              <a:rPr lang="en-GB" sz="2400" dirty="0" err="1" smtClean="0"/>
              <a:t>atrial</a:t>
            </a:r>
            <a:r>
              <a:rPr lang="en-GB" sz="2400" dirty="0" smtClean="0"/>
              <a:t> and ventricular distension, as well as by </a:t>
            </a:r>
            <a:r>
              <a:rPr lang="en-GB" sz="2400" dirty="0" err="1" smtClean="0"/>
              <a:t>neurohumoral</a:t>
            </a:r>
            <a:r>
              <a:rPr lang="en-GB" sz="2400" dirty="0" smtClean="0"/>
              <a:t> stimuli, usually in response to heart failure. </a:t>
            </a:r>
          </a:p>
          <a:p>
            <a:endParaRPr lang="en-GB" sz="2400" dirty="0" smtClean="0"/>
          </a:p>
          <a:p>
            <a:r>
              <a:rPr lang="en-GB" sz="2400" dirty="0" smtClean="0"/>
              <a:t>There a 3 main types of </a:t>
            </a:r>
            <a:r>
              <a:rPr lang="en-GB" sz="2400" dirty="0" err="1" smtClean="0"/>
              <a:t>natriuretic</a:t>
            </a:r>
            <a:r>
              <a:rPr lang="en-GB" sz="2400" dirty="0" smtClean="0"/>
              <a:t> peptides : </a:t>
            </a:r>
            <a:r>
              <a:rPr lang="en-GB" sz="2400" dirty="0" err="1" smtClean="0"/>
              <a:t>Atrial</a:t>
            </a:r>
            <a:r>
              <a:rPr lang="en-GB" sz="2400" dirty="0" smtClean="0"/>
              <a:t> </a:t>
            </a:r>
            <a:r>
              <a:rPr lang="en-GB" sz="2400" dirty="0" err="1" smtClean="0"/>
              <a:t>natriuretic</a:t>
            </a:r>
            <a:r>
              <a:rPr lang="en-GB" sz="2400" dirty="0" smtClean="0"/>
              <a:t> peptide (ANP; A-type), B-type NP (Brain </a:t>
            </a:r>
            <a:r>
              <a:rPr lang="en-GB" sz="2400" dirty="0" err="1" smtClean="0"/>
              <a:t>natriuretic</a:t>
            </a:r>
            <a:r>
              <a:rPr lang="en-GB" sz="2400" dirty="0" smtClean="0"/>
              <a:t> peptide) and C-type (produces in brain, </a:t>
            </a:r>
            <a:r>
              <a:rPr lang="en-GB" sz="2400" dirty="0" err="1" smtClean="0"/>
              <a:t>chondrocytes</a:t>
            </a:r>
            <a:r>
              <a:rPr lang="en-GB" sz="2400" dirty="0" smtClean="0"/>
              <a:t> and endothelial cells)</a:t>
            </a:r>
          </a:p>
          <a:p>
            <a:endParaRPr lang="en-GB" sz="2400" dirty="0" smtClean="0"/>
          </a:p>
          <a:p>
            <a:r>
              <a:rPr lang="en-GB" sz="2400" dirty="0" err="1" smtClean="0"/>
              <a:t>Natriuretic</a:t>
            </a:r>
            <a:r>
              <a:rPr lang="en-GB" sz="2400" dirty="0" smtClean="0"/>
              <a:t> peptide receptors act as are </a:t>
            </a:r>
            <a:r>
              <a:rPr lang="en-GB" sz="2400" dirty="0" err="1" smtClean="0"/>
              <a:t>transmembrane</a:t>
            </a:r>
            <a:r>
              <a:rPr lang="en-GB" sz="2400" dirty="0" smtClean="0"/>
              <a:t> </a:t>
            </a:r>
            <a:r>
              <a:rPr lang="en-GB" sz="2400" dirty="0" err="1" smtClean="0"/>
              <a:t>guanylyl</a:t>
            </a:r>
            <a:r>
              <a:rPr lang="en-GB" sz="2400" dirty="0" smtClean="0"/>
              <a:t> </a:t>
            </a:r>
            <a:r>
              <a:rPr lang="en-GB" sz="2400" dirty="0" err="1" smtClean="0"/>
              <a:t>cyclases</a:t>
            </a:r>
            <a:r>
              <a:rPr lang="en-GB" sz="2400" dirty="0" smtClean="0"/>
              <a:t>, enzymes that catalyze the synthesis of </a:t>
            </a:r>
            <a:r>
              <a:rPr lang="en-GB" sz="2400" dirty="0" err="1" smtClean="0"/>
              <a:t>cGMP</a:t>
            </a:r>
            <a:r>
              <a:rPr lang="en-GB" sz="2400" dirty="0" smtClean="0"/>
              <a:t>. Induce </a:t>
            </a:r>
            <a:r>
              <a:rPr lang="en-GB" sz="2400" dirty="0" err="1" smtClean="0"/>
              <a:t>vasorelaxation</a:t>
            </a:r>
            <a:r>
              <a:rPr lang="en-GB" sz="2400" dirty="0" smtClean="0"/>
              <a:t>, counteract the effects of </a:t>
            </a:r>
            <a:r>
              <a:rPr lang="en-GB" sz="2400" dirty="0" err="1" smtClean="0"/>
              <a:t>renin</a:t>
            </a:r>
            <a:r>
              <a:rPr lang="en-GB" sz="2400" dirty="0" smtClean="0"/>
              <a:t>/</a:t>
            </a:r>
            <a:r>
              <a:rPr lang="en-GB" sz="2400" dirty="0" err="1" smtClean="0"/>
              <a:t>angiotensin</a:t>
            </a:r>
            <a:r>
              <a:rPr lang="en-GB" sz="2400" dirty="0" smtClean="0"/>
              <a:t> II system</a:t>
            </a:r>
            <a:endParaRPr lang="en-GB" sz="2400" dirty="0"/>
          </a:p>
        </p:txBody>
      </p:sp>
      <p:sp>
        <p:nvSpPr>
          <p:cNvPr id="3" name="Rectangle 2"/>
          <p:cNvSpPr/>
          <p:nvPr/>
        </p:nvSpPr>
        <p:spPr>
          <a:xfrm>
            <a:off x="4572000" y="6527085"/>
            <a:ext cx="6336704" cy="646331"/>
          </a:xfrm>
          <a:prstGeom prst="rect">
            <a:avLst/>
          </a:prstGeom>
        </p:spPr>
        <p:txBody>
          <a:bodyPr wrap="square">
            <a:spAutoFit/>
          </a:bodyPr>
          <a:lstStyle/>
          <a:p>
            <a:r>
              <a:rPr lang="en-GB" sz="1400" dirty="0" smtClean="0"/>
              <a:t>Ref: Potter LR et al. </a:t>
            </a:r>
            <a:r>
              <a:rPr lang="en-GB" sz="1400" dirty="0" err="1" smtClean="0"/>
              <a:t>Endocr</a:t>
            </a:r>
            <a:r>
              <a:rPr lang="en-GB" sz="1400" dirty="0" smtClean="0"/>
              <a:t> Rev. 2006 Feb;27(1):47-72</a:t>
            </a:r>
            <a:r>
              <a:rPr lang="en-GB" dirty="0" smtClean="0"/>
              <a:t>. </a:t>
            </a:r>
          </a:p>
          <a:p>
            <a:endParaRPr lang="en-GB" dirty="0"/>
          </a:p>
        </p:txBody>
      </p:sp>
      <p:sp>
        <p:nvSpPr>
          <p:cNvPr id="4" name="TextBox 3"/>
          <p:cNvSpPr txBox="1"/>
          <p:nvPr/>
        </p:nvSpPr>
        <p:spPr>
          <a:xfrm>
            <a:off x="1146617" y="44624"/>
            <a:ext cx="6161687" cy="523220"/>
          </a:xfrm>
          <a:prstGeom prst="rect">
            <a:avLst/>
          </a:prstGeom>
          <a:noFill/>
        </p:spPr>
        <p:txBody>
          <a:bodyPr wrap="none" rtlCol="0">
            <a:spAutoFit/>
          </a:bodyPr>
          <a:lstStyle/>
          <a:p>
            <a:pPr algn="ctr" eaLnBrk="0" hangingPunct="0">
              <a:defRPr/>
            </a:pPr>
            <a:r>
              <a:rPr lang="en-GB" sz="2800" b="1" dirty="0" err="1" smtClean="0"/>
              <a:t>Vasorelaxants</a:t>
            </a:r>
            <a:r>
              <a:rPr lang="en-GB" sz="2800" b="1" dirty="0" smtClean="0"/>
              <a:t>: </a:t>
            </a:r>
            <a:r>
              <a:rPr lang="en-GB" sz="2800" b="1" dirty="0" err="1" smtClean="0"/>
              <a:t>natriuretic</a:t>
            </a:r>
            <a:r>
              <a:rPr lang="en-GB" sz="2800" b="1" dirty="0" smtClean="0"/>
              <a:t> peptides</a:t>
            </a:r>
            <a:endParaRPr lang="en-GB" sz="2800" b="1" dirty="0"/>
          </a:p>
        </p:txBody>
      </p:sp>
      <p:sp>
        <p:nvSpPr>
          <p:cNvPr id="5" name="Oval 4"/>
          <p:cNvSpPr/>
          <p:nvPr/>
        </p:nvSpPr>
        <p:spPr>
          <a:xfrm>
            <a:off x="395536" y="98072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95536" y="30689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95536" y="494116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75"/>
          <p:cNvSpPr>
            <a:spLocks noGrp="1" noChangeArrowheads="1"/>
          </p:cNvSpPr>
          <p:nvPr>
            <p:ph type="title"/>
          </p:nvPr>
        </p:nvSpPr>
        <p:spPr>
          <a:xfrm>
            <a:off x="323528" y="0"/>
            <a:ext cx="8489950" cy="1296988"/>
          </a:xfrm>
        </p:spPr>
        <p:txBody>
          <a:bodyPr/>
          <a:lstStyle/>
          <a:p>
            <a:pPr eaLnBrk="1" hangingPunct="1"/>
            <a:r>
              <a:rPr lang="en-GB" sz="2800" b="1" dirty="0" err="1" smtClean="0"/>
              <a:t>Natriuretic</a:t>
            </a:r>
            <a:r>
              <a:rPr lang="en-GB" sz="2800" b="1" dirty="0" smtClean="0"/>
              <a:t> Peptides and </a:t>
            </a:r>
            <a:r>
              <a:rPr lang="en-GB" sz="2800" b="1" dirty="0" err="1" smtClean="0"/>
              <a:t>cGMP</a:t>
            </a:r>
            <a:r>
              <a:rPr lang="en-GB" sz="2800" b="1" dirty="0" smtClean="0"/>
              <a:t>: schematic diagram of signalling pathway</a:t>
            </a:r>
            <a:endParaRPr lang="en-US" sz="2800" b="1" dirty="0" smtClean="0"/>
          </a:p>
        </p:txBody>
      </p:sp>
      <p:grpSp>
        <p:nvGrpSpPr>
          <p:cNvPr id="2" name="Group 49"/>
          <p:cNvGrpSpPr>
            <a:grpSpLocks/>
          </p:cNvGrpSpPr>
          <p:nvPr/>
        </p:nvGrpSpPr>
        <p:grpSpPr bwMode="auto">
          <a:xfrm>
            <a:off x="107950" y="1287463"/>
            <a:ext cx="7993064" cy="5165725"/>
            <a:chOff x="68" y="811"/>
            <a:chExt cx="5035" cy="3254"/>
          </a:xfrm>
        </p:grpSpPr>
        <p:sp>
          <p:nvSpPr>
            <p:cNvPr id="58372" name="Freeform 3"/>
            <p:cNvSpPr>
              <a:spLocks noChangeAspect="1"/>
            </p:cNvSpPr>
            <p:nvPr/>
          </p:nvSpPr>
          <p:spPr bwMode="auto">
            <a:xfrm flipH="1">
              <a:off x="2635" y="2355"/>
              <a:ext cx="2370" cy="1710"/>
            </a:xfrm>
            <a:custGeom>
              <a:avLst/>
              <a:gdLst>
                <a:gd name="T0" fmla="*/ 59 w 3787"/>
                <a:gd name="T1" fmla="*/ 511 h 2160"/>
                <a:gd name="T2" fmla="*/ 146 w 3787"/>
                <a:gd name="T3" fmla="*/ 436 h 2160"/>
                <a:gd name="T4" fmla="*/ 168 w 3787"/>
                <a:gd name="T5" fmla="*/ 416 h 2160"/>
                <a:gd name="T6" fmla="*/ 200 w 3787"/>
                <a:gd name="T7" fmla="*/ 386 h 2160"/>
                <a:gd name="T8" fmla="*/ 228 w 3787"/>
                <a:gd name="T9" fmla="*/ 356 h 2160"/>
                <a:gd name="T10" fmla="*/ 272 w 3787"/>
                <a:gd name="T11" fmla="*/ 316 h 2160"/>
                <a:gd name="T12" fmla="*/ 303 w 3787"/>
                <a:gd name="T13" fmla="*/ 286 h 2160"/>
                <a:gd name="T14" fmla="*/ 354 w 3787"/>
                <a:gd name="T15" fmla="*/ 242 h 2160"/>
                <a:gd name="T16" fmla="*/ 382 w 3787"/>
                <a:gd name="T17" fmla="*/ 218 h 2160"/>
                <a:gd name="T18" fmla="*/ 404 w 3787"/>
                <a:gd name="T19" fmla="*/ 197 h 2160"/>
                <a:gd name="T20" fmla="*/ 444 w 3787"/>
                <a:gd name="T21" fmla="*/ 161 h 2160"/>
                <a:gd name="T22" fmla="*/ 472 w 3787"/>
                <a:gd name="T23" fmla="*/ 135 h 2160"/>
                <a:gd name="T24" fmla="*/ 513 w 3787"/>
                <a:gd name="T25" fmla="*/ 100 h 2160"/>
                <a:gd name="T26" fmla="*/ 548 w 3787"/>
                <a:gd name="T27" fmla="*/ 70 h 2160"/>
                <a:gd name="T28" fmla="*/ 598 w 3787"/>
                <a:gd name="T29" fmla="*/ 37 h 2160"/>
                <a:gd name="T30" fmla="*/ 713 w 3787"/>
                <a:gd name="T31" fmla="*/ 0 h 2160"/>
                <a:gd name="T32" fmla="*/ 899 w 3787"/>
                <a:gd name="T33" fmla="*/ 25 h 2160"/>
                <a:gd name="T34" fmla="*/ 941 w 3787"/>
                <a:gd name="T35" fmla="*/ 49 h 2160"/>
                <a:gd name="T36" fmla="*/ 980 w 3787"/>
                <a:gd name="T37" fmla="*/ 75 h 2160"/>
                <a:gd name="T38" fmla="*/ 1016 w 3787"/>
                <a:gd name="T39" fmla="*/ 109 h 2160"/>
                <a:gd name="T40" fmla="*/ 1070 w 3787"/>
                <a:gd name="T41" fmla="*/ 160 h 2160"/>
                <a:gd name="T42" fmla="*/ 1118 w 3787"/>
                <a:gd name="T43" fmla="*/ 211 h 2160"/>
                <a:gd name="T44" fmla="*/ 1171 w 3787"/>
                <a:gd name="T45" fmla="*/ 269 h 2160"/>
                <a:gd name="T46" fmla="*/ 1221 w 3787"/>
                <a:gd name="T47" fmla="*/ 326 h 2160"/>
                <a:gd name="T48" fmla="*/ 1234 w 3787"/>
                <a:gd name="T49" fmla="*/ 341 h 2160"/>
                <a:gd name="T50" fmla="*/ 1400 w 3787"/>
                <a:gd name="T51" fmla="*/ 471 h 2160"/>
                <a:gd name="T52" fmla="*/ 1447 w 3787"/>
                <a:gd name="T53" fmla="*/ 496 h 2160"/>
                <a:gd name="T54" fmla="*/ 1461 w 3787"/>
                <a:gd name="T55" fmla="*/ 503 h 2160"/>
                <a:gd name="T56" fmla="*/ 1475 w 3787"/>
                <a:gd name="T57" fmla="*/ 516 h 2160"/>
                <a:gd name="T58" fmla="*/ 1481 w 3787"/>
                <a:gd name="T59" fmla="*/ 546 h 2160"/>
                <a:gd name="T60" fmla="*/ 1447 w 3787"/>
                <a:gd name="T61" fmla="*/ 636 h 2160"/>
                <a:gd name="T62" fmla="*/ 1425 w 3787"/>
                <a:gd name="T63" fmla="*/ 672 h 2160"/>
                <a:gd name="T64" fmla="*/ 1391 w 3787"/>
                <a:gd name="T65" fmla="*/ 737 h 2160"/>
                <a:gd name="T66" fmla="*/ 1359 w 3787"/>
                <a:gd name="T67" fmla="*/ 797 h 2160"/>
                <a:gd name="T68" fmla="*/ 1327 w 3787"/>
                <a:gd name="T69" fmla="*/ 859 h 2160"/>
                <a:gd name="T70" fmla="*/ 1299 w 3787"/>
                <a:gd name="T71" fmla="*/ 902 h 2160"/>
                <a:gd name="T72" fmla="*/ 1259 w 3787"/>
                <a:gd name="T73" fmla="*/ 964 h 2160"/>
                <a:gd name="T74" fmla="*/ 1199 w 3787"/>
                <a:gd name="T75" fmla="*/ 1051 h 2160"/>
                <a:gd name="T76" fmla="*/ 1152 w 3787"/>
                <a:gd name="T77" fmla="*/ 1113 h 2160"/>
                <a:gd name="T78" fmla="*/ 1093 w 3787"/>
                <a:gd name="T79" fmla="*/ 1193 h 2160"/>
                <a:gd name="T80" fmla="*/ 1037 w 3787"/>
                <a:gd name="T81" fmla="*/ 1246 h 2160"/>
                <a:gd name="T82" fmla="*/ 984 w 3787"/>
                <a:gd name="T83" fmla="*/ 1294 h 2160"/>
                <a:gd name="T84" fmla="*/ 921 w 3787"/>
                <a:gd name="T85" fmla="*/ 1326 h 2160"/>
                <a:gd name="T86" fmla="*/ 782 w 3787"/>
                <a:gd name="T87" fmla="*/ 1354 h 2160"/>
                <a:gd name="T88" fmla="*/ 632 w 3787"/>
                <a:gd name="T89" fmla="*/ 1349 h 2160"/>
                <a:gd name="T90" fmla="*/ 488 w 3787"/>
                <a:gd name="T91" fmla="*/ 1313 h 2160"/>
                <a:gd name="T92" fmla="*/ 419 w 3787"/>
                <a:gd name="T93" fmla="*/ 1279 h 2160"/>
                <a:gd name="T94" fmla="*/ 386 w 3787"/>
                <a:gd name="T95" fmla="*/ 1254 h 2160"/>
                <a:gd name="T96" fmla="*/ 347 w 3787"/>
                <a:gd name="T97" fmla="*/ 1199 h 2160"/>
                <a:gd name="T98" fmla="*/ 297 w 3787"/>
                <a:gd name="T99" fmla="*/ 1128 h 2160"/>
                <a:gd name="T100" fmla="*/ 253 w 3787"/>
                <a:gd name="T101" fmla="*/ 1058 h 2160"/>
                <a:gd name="T102" fmla="*/ 184 w 3787"/>
                <a:gd name="T103" fmla="*/ 928 h 2160"/>
                <a:gd name="T104" fmla="*/ 156 w 3787"/>
                <a:gd name="T105" fmla="*/ 872 h 2160"/>
                <a:gd name="T106" fmla="*/ 106 w 3787"/>
                <a:gd name="T107" fmla="*/ 747 h 2160"/>
                <a:gd name="T108" fmla="*/ 84 w 3787"/>
                <a:gd name="T109" fmla="*/ 682 h 2160"/>
                <a:gd name="T110" fmla="*/ 46 w 3787"/>
                <a:gd name="T111" fmla="*/ 608 h 2160"/>
                <a:gd name="T112" fmla="*/ 2 w 3787"/>
                <a:gd name="T113" fmla="*/ 555 h 2160"/>
                <a:gd name="T114" fmla="*/ 58 w 3787"/>
                <a:gd name="T115" fmla="*/ 513 h 2160"/>
                <a:gd name="T116" fmla="*/ 59 w 3787"/>
                <a:gd name="T117" fmla="*/ 511 h 21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7"/>
                <a:gd name="T178" fmla="*/ 0 h 2160"/>
                <a:gd name="T179" fmla="*/ 3787 w 3787"/>
                <a:gd name="T180" fmla="*/ 2160 h 21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7" h="2160">
                  <a:moveTo>
                    <a:pt x="150" y="816"/>
                  </a:moveTo>
                  <a:cubicBezTo>
                    <a:pt x="187" y="796"/>
                    <a:pt x="327" y="721"/>
                    <a:pt x="374" y="696"/>
                  </a:cubicBezTo>
                  <a:cubicBezTo>
                    <a:pt x="421" y="671"/>
                    <a:pt x="408" y="678"/>
                    <a:pt x="430" y="664"/>
                  </a:cubicBezTo>
                  <a:cubicBezTo>
                    <a:pt x="451" y="649"/>
                    <a:pt x="484" y="631"/>
                    <a:pt x="509" y="615"/>
                  </a:cubicBezTo>
                  <a:cubicBezTo>
                    <a:pt x="526" y="604"/>
                    <a:pt x="550" y="585"/>
                    <a:pt x="582" y="568"/>
                  </a:cubicBezTo>
                  <a:cubicBezTo>
                    <a:pt x="617" y="545"/>
                    <a:pt x="656" y="523"/>
                    <a:pt x="694" y="504"/>
                  </a:cubicBezTo>
                  <a:cubicBezTo>
                    <a:pt x="726" y="485"/>
                    <a:pt x="753" y="467"/>
                    <a:pt x="774" y="456"/>
                  </a:cubicBezTo>
                  <a:cubicBezTo>
                    <a:pt x="826" y="428"/>
                    <a:pt x="857" y="412"/>
                    <a:pt x="905" y="387"/>
                  </a:cubicBezTo>
                  <a:cubicBezTo>
                    <a:pt x="939" y="369"/>
                    <a:pt x="956" y="360"/>
                    <a:pt x="977" y="348"/>
                  </a:cubicBezTo>
                  <a:cubicBezTo>
                    <a:pt x="998" y="336"/>
                    <a:pt x="1005" y="330"/>
                    <a:pt x="1031" y="315"/>
                  </a:cubicBezTo>
                  <a:cubicBezTo>
                    <a:pt x="1069" y="293"/>
                    <a:pt x="1110" y="269"/>
                    <a:pt x="1134" y="256"/>
                  </a:cubicBezTo>
                  <a:cubicBezTo>
                    <a:pt x="1153" y="243"/>
                    <a:pt x="1183" y="223"/>
                    <a:pt x="1205" y="216"/>
                  </a:cubicBezTo>
                  <a:cubicBezTo>
                    <a:pt x="1234" y="200"/>
                    <a:pt x="1278" y="176"/>
                    <a:pt x="1310" y="159"/>
                  </a:cubicBezTo>
                  <a:cubicBezTo>
                    <a:pt x="1342" y="142"/>
                    <a:pt x="1362" y="128"/>
                    <a:pt x="1398" y="112"/>
                  </a:cubicBezTo>
                  <a:cubicBezTo>
                    <a:pt x="1419" y="98"/>
                    <a:pt x="1499" y="69"/>
                    <a:pt x="1526" y="60"/>
                  </a:cubicBezTo>
                  <a:cubicBezTo>
                    <a:pt x="1631" y="25"/>
                    <a:pt x="1712" y="14"/>
                    <a:pt x="1822" y="0"/>
                  </a:cubicBezTo>
                  <a:cubicBezTo>
                    <a:pt x="1987" y="4"/>
                    <a:pt x="2137" y="1"/>
                    <a:pt x="2294" y="40"/>
                  </a:cubicBezTo>
                  <a:cubicBezTo>
                    <a:pt x="2342" y="52"/>
                    <a:pt x="2357" y="60"/>
                    <a:pt x="2402" y="78"/>
                  </a:cubicBezTo>
                  <a:cubicBezTo>
                    <a:pt x="2425" y="87"/>
                    <a:pt x="2481" y="106"/>
                    <a:pt x="2502" y="120"/>
                  </a:cubicBezTo>
                  <a:cubicBezTo>
                    <a:pt x="2528" y="137"/>
                    <a:pt x="2567" y="157"/>
                    <a:pt x="2594" y="174"/>
                  </a:cubicBezTo>
                  <a:cubicBezTo>
                    <a:pt x="2632" y="196"/>
                    <a:pt x="2689" y="228"/>
                    <a:pt x="2732" y="255"/>
                  </a:cubicBezTo>
                  <a:cubicBezTo>
                    <a:pt x="2775" y="282"/>
                    <a:pt x="2811" y="307"/>
                    <a:pt x="2854" y="336"/>
                  </a:cubicBezTo>
                  <a:cubicBezTo>
                    <a:pt x="2931" y="391"/>
                    <a:pt x="2908" y="378"/>
                    <a:pt x="2990" y="429"/>
                  </a:cubicBezTo>
                  <a:cubicBezTo>
                    <a:pt x="3000" y="435"/>
                    <a:pt x="3109" y="513"/>
                    <a:pt x="3118" y="520"/>
                  </a:cubicBezTo>
                  <a:cubicBezTo>
                    <a:pt x="3128" y="529"/>
                    <a:pt x="3138" y="537"/>
                    <a:pt x="3150" y="544"/>
                  </a:cubicBezTo>
                  <a:cubicBezTo>
                    <a:pt x="3282" y="620"/>
                    <a:pt x="3429" y="704"/>
                    <a:pt x="3574" y="752"/>
                  </a:cubicBezTo>
                  <a:cubicBezTo>
                    <a:pt x="3614" y="765"/>
                    <a:pt x="3654" y="779"/>
                    <a:pt x="3694" y="792"/>
                  </a:cubicBezTo>
                  <a:cubicBezTo>
                    <a:pt x="3703" y="795"/>
                    <a:pt x="3722" y="800"/>
                    <a:pt x="3731" y="804"/>
                  </a:cubicBezTo>
                  <a:cubicBezTo>
                    <a:pt x="3746" y="811"/>
                    <a:pt x="3766" y="824"/>
                    <a:pt x="3766" y="824"/>
                  </a:cubicBezTo>
                  <a:cubicBezTo>
                    <a:pt x="3771" y="840"/>
                    <a:pt x="3787" y="856"/>
                    <a:pt x="3782" y="872"/>
                  </a:cubicBezTo>
                  <a:cubicBezTo>
                    <a:pt x="3765" y="922"/>
                    <a:pt x="3728" y="975"/>
                    <a:pt x="3695" y="1014"/>
                  </a:cubicBezTo>
                  <a:cubicBezTo>
                    <a:pt x="3671" y="1047"/>
                    <a:pt x="3662" y="1045"/>
                    <a:pt x="3638" y="1072"/>
                  </a:cubicBezTo>
                  <a:cubicBezTo>
                    <a:pt x="3614" y="1099"/>
                    <a:pt x="3578" y="1143"/>
                    <a:pt x="3550" y="1176"/>
                  </a:cubicBezTo>
                  <a:cubicBezTo>
                    <a:pt x="3523" y="1208"/>
                    <a:pt x="3500" y="1242"/>
                    <a:pt x="3470" y="1272"/>
                  </a:cubicBezTo>
                  <a:cubicBezTo>
                    <a:pt x="3443" y="1305"/>
                    <a:pt x="3414" y="1343"/>
                    <a:pt x="3389" y="1371"/>
                  </a:cubicBezTo>
                  <a:cubicBezTo>
                    <a:pt x="3364" y="1399"/>
                    <a:pt x="3347" y="1412"/>
                    <a:pt x="3318" y="1440"/>
                  </a:cubicBezTo>
                  <a:cubicBezTo>
                    <a:pt x="3289" y="1468"/>
                    <a:pt x="3258" y="1499"/>
                    <a:pt x="3215" y="1539"/>
                  </a:cubicBezTo>
                  <a:cubicBezTo>
                    <a:pt x="3175" y="1574"/>
                    <a:pt x="3110" y="1634"/>
                    <a:pt x="3062" y="1677"/>
                  </a:cubicBezTo>
                  <a:cubicBezTo>
                    <a:pt x="3032" y="1717"/>
                    <a:pt x="2981" y="1746"/>
                    <a:pt x="2942" y="1776"/>
                  </a:cubicBezTo>
                  <a:cubicBezTo>
                    <a:pt x="2897" y="1814"/>
                    <a:pt x="2839" y="1869"/>
                    <a:pt x="2790" y="1904"/>
                  </a:cubicBezTo>
                  <a:cubicBezTo>
                    <a:pt x="2741" y="1939"/>
                    <a:pt x="2694" y="1961"/>
                    <a:pt x="2648" y="1988"/>
                  </a:cubicBezTo>
                  <a:cubicBezTo>
                    <a:pt x="2602" y="2015"/>
                    <a:pt x="2561" y="2043"/>
                    <a:pt x="2512" y="2064"/>
                  </a:cubicBezTo>
                  <a:cubicBezTo>
                    <a:pt x="2463" y="2085"/>
                    <a:pt x="2438" y="2100"/>
                    <a:pt x="2352" y="2116"/>
                  </a:cubicBezTo>
                  <a:cubicBezTo>
                    <a:pt x="2266" y="2132"/>
                    <a:pt x="2121" y="2154"/>
                    <a:pt x="1998" y="2160"/>
                  </a:cubicBezTo>
                  <a:cubicBezTo>
                    <a:pt x="1870" y="2157"/>
                    <a:pt x="1742" y="2156"/>
                    <a:pt x="1614" y="2152"/>
                  </a:cubicBezTo>
                  <a:cubicBezTo>
                    <a:pt x="1491" y="2148"/>
                    <a:pt x="1368" y="2113"/>
                    <a:pt x="1246" y="2096"/>
                  </a:cubicBezTo>
                  <a:cubicBezTo>
                    <a:pt x="1155" y="2077"/>
                    <a:pt x="1113" y="2056"/>
                    <a:pt x="1070" y="2040"/>
                  </a:cubicBezTo>
                  <a:cubicBezTo>
                    <a:pt x="1027" y="2024"/>
                    <a:pt x="1017" y="2022"/>
                    <a:pt x="986" y="2001"/>
                  </a:cubicBezTo>
                  <a:cubicBezTo>
                    <a:pt x="955" y="1980"/>
                    <a:pt x="924" y="1946"/>
                    <a:pt x="886" y="1912"/>
                  </a:cubicBezTo>
                  <a:cubicBezTo>
                    <a:pt x="848" y="1878"/>
                    <a:pt x="798" y="1837"/>
                    <a:pt x="758" y="1800"/>
                  </a:cubicBezTo>
                  <a:cubicBezTo>
                    <a:pt x="718" y="1763"/>
                    <a:pt x="695" y="1742"/>
                    <a:pt x="647" y="1689"/>
                  </a:cubicBezTo>
                  <a:cubicBezTo>
                    <a:pt x="599" y="1636"/>
                    <a:pt x="512" y="1530"/>
                    <a:pt x="470" y="1480"/>
                  </a:cubicBezTo>
                  <a:cubicBezTo>
                    <a:pt x="428" y="1430"/>
                    <a:pt x="431" y="1440"/>
                    <a:pt x="398" y="1392"/>
                  </a:cubicBezTo>
                  <a:cubicBezTo>
                    <a:pt x="365" y="1344"/>
                    <a:pt x="301" y="1243"/>
                    <a:pt x="270" y="1192"/>
                  </a:cubicBezTo>
                  <a:cubicBezTo>
                    <a:pt x="239" y="1141"/>
                    <a:pt x="239" y="1125"/>
                    <a:pt x="214" y="1088"/>
                  </a:cubicBezTo>
                  <a:cubicBezTo>
                    <a:pt x="189" y="1051"/>
                    <a:pt x="153" y="1004"/>
                    <a:pt x="118" y="970"/>
                  </a:cubicBezTo>
                  <a:cubicBezTo>
                    <a:pt x="83" y="936"/>
                    <a:pt x="0" y="910"/>
                    <a:pt x="5" y="885"/>
                  </a:cubicBezTo>
                  <a:cubicBezTo>
                    <a:pt x="18" y="862"/>
                    <a:pt x="125" y="831"/>
                    <a:pt x="149" y="819"/>
                  </a:cubicBezTo>
                  <a:cubicBezTo>
                    <a:pt x="143" y="810"/>
                    <a:pt x="161" y="816"/>
                    <a:pt x="150" y="816"/>
                  </a:cubicBezTo>
                  <a:close/>
                </a:path>
              </a:pathLst>
            </a:custGeom>
            <a:solidFill>
              <a:srgbClr val="FFCCCC"/>
            </a:solidFill>
            <a:ln w="9525">
              <a:solidFill>
                <a:srgbClr val="FF0000"/>
              </a:solidFill>
              <a:round/>
              <a:headEnd/>
              <a:tailEnd/>
            </a:ln>
          </p:spPr>
          <p:txBody>
            <a:bodyPr/>
            <a:lstStyle/>
            <a:p>
              <a:endParaRPr lang="en-GB"/>
            </a:p>
          </p:txBody>
        </p:sp>
        <p:sp>
          <p:nvSpPr>
            <p:cNvPr id="177156" name="Text Box 4"/>
            <p:cNvSpPr txBox="1">
              <a:spLocks noChangeAspect="1" noChangeArrowheads="1"/>
            </p:cNvSpPr>
            <p:nvPr/>
          </p:nvSpPr>
          <p:spPr bwMode="auto">
            <a:xfrm>
              <a:off x="1111" y="3339"/>
              <a:ext cx="1517" cy="252"/>
            </a:xfrm>
            <a:prstGeom prst="rect">
              <a:avLst/>
            </a:prstGeom>
            <a:noFill/>
            <a:ln w="9525">
              <a:noFill/>
              <a:miter lim="800000"/>
              <a:headEnd/>
              <a:tailEnd/>
            </a:ln>
            <a:effectLst/>
          </p:spPr>
          <p:txBody>
            <a:bodyPr wrap="none">
              <a:spAutoFit/>
            </a:bodyPr>
            <a:lstStyle/>
            <a:p>
              <a:pPr>
                <a:defRPr/>
              </a:pPr>
              <a:r>
                <a:rPr lang="en-GB" sz="2000" dirty="0">
                  <a:effectLst>
                    <a:outerShdw blurRad="38100" dist="38100" dir="2700000" algn="tl">
                      <a:srgbClr val="FFFFFF"/>
                    </a:outerShdw>
                  </a:effectLst>
                  <a:latin typeface="Arial" charset="0"/>
                  <a:cs typeface="+mn-cs"/>
                </a:rPr>
                <a:t>Smooth muscle cell</a:t>
              </a:r>
              <a:endParaRPr lang="en-US" sz="2000" dirty="0">
                <a:effectLst>
                  <a:outerShdw blurRad="38100" dist="38100" dir="2700000" algn="tl">
                    <a:srgbClr val="FFFFFF"/>
                  </a:outerShdw>
                </a:effectLst>
                <a:latin typeface="Arial" charset="0"/>
                <a:cs typeface="+mn-cs"/>
              </a:endParaRPr>
            </a:p>
          </p:txBody>
        </p:sp>
        <p:sp>
          <p:nvSpPr>
            <p:cNvPr id="177157" name="Text Box 5"/>
            <p:cNvSpPr txBox="1">
              <a:spLocks noChangeAspect="1" noChangeArrowheads="1"/>
            </p:cNvSpPr>
            <p:nvPr/>
          </p:nvSpPr>
          <p:spPr bwMode="auto">
            <a:xfrm>
              <a:off x="112" y="811"/>
              <a:ext cx="1033" cy="446"/>
            </a:xfrm>
            <a:prstGeom prst="rect">
              <a:avLst/>
            </a:prstGeom>
            <a:noFill/>
            <a:ln w="9525">
              <a:noFill/>
              <a:miter lim="800000"/>
              <a:headEnd/>
              <a:tailEnd/>
            </a:ln>
            <a:effectLst/>
          </p:spPr>
          <p:txBody>
            <a:bodyPr wrap="none">
              <a:spAutoFit/>
            </a:bodyPr>
            <a:lstStyle/>
            <a:p>
              <a:pPr algn="ctr">
                <a:defRPr/>
              </a:pPr>
              <a:r>
                <a:rPr lang="en-GB" sz="2000" dirty="0">
                  <a:effectLst>
                    <a:outerShdw blurRad="38100" dist="38100" dir="2700000" algn="tl">
                      <a:srgbClr val="FFFFFF"/>
                    </a:outerShdw>
                  </a:effectLst>
                  <a:latin typeface="Arial" charset="0"/>
                  <a:cs typeface="+mn-cs"/>
                </a:rPr>
                <a:t>Blood vessel</a:t>
              </a:r>
            </a:p>
            <a:p>
              <a:pPr algn="ctr">
                <a:defRPr/>
              </a:pPr>
              <a:r>
                <a:rPr lang="en-GB" sz="2000" dirty="0">
                  <a:effectLst>
                    <a:outerShdw blurRad="38100" dist="38100" dir="2700000" algn="tl">
                      <a:srgbClr val="FFFFFF"/>
                    </a:outerShdw>
                  </a:effectLst>
                  <a:latin typeface="Arial" charset="0"/>
                  <a:cs typeface="+mn-cs"/>
                </a:rPr>
                <a:t> lumen</a:t>
              </a:r>
              <a:endParaRPr lang="en-US" sz="2000" dirty="0">
                <a:effectLst>
                  <a:outerShdw blurRad="38100" dist="38100" dir="2700000" algn="tl">
                    <a:srgbClr val="FFFFFF"/>
                  </a:outerShdw>
                </a:effectLst>
                <a:latin typeface="Arial" charset="0"/>
                <a:cs typeface="+mn-cs"/>
              </a:endParaRPr>
            </a:p>
          </p:txBody>
        </p:sp>
        <p:sp>
          <p:nvSpPr>
            <p:cNvPr id="177158" name="Text Box 6"/>
            <p:cNvSpPr txBox="1">
              <a:spLocks noChangeAspect="1" noChangeArrowheads="1"/>
            </p:cNvSpPr>
            <p:nvPr/>
          </p:nvSpPr>
          <p:spPr bwMode="auto">
            <a:xfrm>
              <a:off x="68" y="1616"/>
              <a:ext cx="1015" cy="252"/>
            </a:xfrm>
            <a:prstGeom prst="rect">
              <a:avLst/>
            </a:prstGeom>
            <a:noFill/>
            <a:ln w="9525">
              <a:noFill/>
              <a:miter lim="800000"/>
              <a:headEnd/>
              <a:tailEnd/>
            </a:ln>
            <a:effectLst/>
          </p:spPr>
          <p:txBody>
            <a:bodyPr wrap="none">
              <a:spAutoFit/>
            </a:bodyPr>
            <a:lstStyle/>
            <a:p>
              <a:pPr>
                <a:defRPr/>
              </a:pPr>
              <a:r>
                <a:rPr lang="en-GB" sz="2000" dirty="0">
                  <a:effectLst>
                    <a:outerShdw blurRad="38100" dist="38100" dir="2700000" algn="tl">
                      <a:srgbClr val="FFFFFF"/>
                    </a:outerShdw>
                  </a:effectLst>
                  <a:latin typeface="Arial" charset="0"/>
                  <a:cs typeface="+mn-cs"/>
                </a:rPr>
                <a:t>Endothelium</a:t>
              </a:r>
              <a:endParaRPr lang="en-US" sz="2000" dirty="0">
                <a:effectLst>
                  <a:outerShdw blurRad="38100" dist="38100" dir="2700000" algn="tl">
                    <a:srgbClr val="FFFFFF"/>
                  </a:outerShdw>
                </a:effectLst>
                <a:latin typeface="Arial" charset="0"/>
                <a:cs typeface="+mn-cs"/>
              </a:endParaRPr>
            </a:p>
          </p:txBody>
        </p:sp>
        <p:grpSp>
          <p:nvGrpSpPr>
            <p:cNvPr id="3" name="Group 7"/>
            <p:cNvGrpSpPr>
              <a:grpSpLocks noChangeAspect="1"/>
            </p:cNvGrpSpPr>
            <p:nvPr/>
          </p:nvGrpSpPr>
          <p:grpSpPr bwMode="auto">
            <a:xfrm>
              <a:off x="1263" y="1616"/>
              <a:ext cx="3522" cy="299"/>
              <a:chOff x="312" y="1263"/>
              <a:chExt cx="5379" cy="373"/>
            </a:xfrm>
          </p:grpSpPr>
          <p:sp>
            <p:nvSpPr>
              <p:cNvPr id="58406" name="AutoShape 8"/>
              <p:cNvSpPr>
                <a:spLocks noChangeAspect="1" noChangeArrowheads="1"/>
              </p:cNvSpPr>
              <p:nvPr/>
            </p:nvSpPr>
            <p:spPr bwMode="auto">
              <a:xfrm>
                <a:off x="312" y="1263"/>
                <a:ext cx="1072" cy="373"/>
              </a:xfrm>
              <a:prstGeom prst="flowChartAlternateProcess">
                <a:avLst/>
              </a:prstGeom>
              <a:solidFill>
                <a:srgbClr val="FFFFCC"/>
              </a:solidFill>
              <a:ln w="9525">
                <a:solidFill>
                  <a:srgbClr val="CC9900"/>
                </a:solidFill>
                <a:miter lim="800000"/>
                <a:headEnd/>
                <a:tailEnd/>
              </a:ln>
            </p:spPr>
            <p:txBody>
              <a:bodyPr wrap="none" anchor="ctr"/>
              <a:lstStyle/>
              <a:p>
                <a:pPr algn="ctr"/>
                <a:endParaRPr lang="en-US" sz="1600"/>
              </a:p>
            </p:txBody>
          </p:sp>
          <p:sp>
            <p:nvSpPr>
              <p:cNvPr id="58407" name="AutoShape 9"/>
              <p:cNvSpPr>
                <a:spLocks noChangeAspect="1" noChangeArrowheads="1"/>
              </p:cNvSpPr>
              <p:nvPr/>
            </p:nvSpPr>
            <p:spPr bwMode="auto">
              <a:xfrm>
                <a:off x="1388" y="1263"/>
                <a:ext cx="1072" cy="373"/>
              </a:xfrm>
              <a:prstGeom prst="flowChartAlternateProcess">
                <a:avLst/>
              </a:prstGeom>
              <a:solidFill>
                <a:srgbClr val="FFFFCC"/>
              </a:solidFill>
              <a:ln w="9525">
                <a:solidFill>
                  <a:srgbClr val="CC9900"/>
                </a:solidFill>
                <a:miter lim="800000"/>
                <a:headEnd/>
                <a:tailEnd/>
              </a:ln>
            </p:spPr>
            <p:txBody>
              <a:bodyPr wrap="none" anchor="ctr"/>
              <a:lstStyle/>
              <a:p>
                <a:pPr algn="ctr"/>
                <a:endParaRPr lang="en-US" sz="1600"/>
              </a:p>
            </p:txBody>
          </p:sp>
          <p:sp>
            <p:nvSpPr>
              <p:cNvPr id="58408" name="AutoShape 10"/>
              <p:cNvSpPr>
                <a:spLocks noChangeAspect="1" noChangeArrowheads="1"/>
              </p:cNvSpPr>
              <p:nvPr/>
            </p:nvSpPr>
            <p:spPr bwMode="auto">
              <a:xfrm>
                <a:off x="2465" y="1263"/>
                <a:ext cx="1072" cy="373"/>
              </a:xfrm>
              <a:prstGeom prst="flowChartAlternateProcess">
                <a:avLst/>
              </a:prstGeom>
              <a:solidFill>
                <a:srgbClr val="FFFFCC"/>
              </a:solidFill>
              <a:ln w="9525">
                <a:solidFill>
                  <a:srgbClr val="CC9900"/>
                </a:solidFill>
                <a:miter lim="800000"/>
                <a:headEnd/>
                <a:tailEnd/>
              </a:ln>
            </p:spPr>
            <p:txBody>
              <a:bodyPr wrap="none" anchor="ctr"/>
              <a:lstStyle/>
              <a:p>
                <a:pPr algn="ctr"/>
                <a:endParaRPr lang="en-US" sz="1600"/>
              </a:p>
            </p:txBody>
          </p:sp>
          <p:sp>
            <p:nvSpPr>
              <p:cNvPr id="58409" name="AutoShape 11"/>
              <p:cNvSpPr>
                <a:spLocks noChangeAspect="1" noChangeArrowheads="1"/>
              </p:cNvSpPr>
              <p:nvPr/>
            </p:nvSpPr>
            <p:spPr bwMode="auto">
              <a:xfrm>
                <a:off x="3542" y="1263"/>
                <a:ext cx="1072" cy="373"/>
              </a:xfrm>
              <a:prstGeom prst="flowChartAlternateProcess">
                <a:avLst/>
              </a:prstGeom>
              <a:solidFill>
                <a:srgbClr val="FFFFCC"/>
              </a:solidFill>
              <a:ln w="9525">
                <a:solidFill>
                  <a:srgbClr val="CC9900"/>
                </a:solidFill>
                <a:miter lim="800000"/>
                <a:headEnd/>
                <a:tailEnd/>
              </a:ln>
            </p:spPr>
            <p:txBody>
              <a:bodyPr wrap="none" anchor="ctr"/>
              <a:lstStyle/>
              <a:p>
                <a:pPr algn="ctr"/>
                <a:endParaRPr lang="en-US" sz="1600"/>
              </a:p>
            </p:txBody>
          </p:sp>
          <p:sp>
            <p:nvSpPr>
              <p:cNvPr id="58410" name="AutoShape 12"/>
              <p:cNvSpPr>
                <a:spLocks noChangeAspect="1" noChangeArrowheads="1"/>
              </p:cNvSpPr>
              <p:nvPr/>
            </p:nvSpPr>
            <p:spPr bwMode="auto">
              <a:xfrm>
                <a:off x="4619" y="1263"/>
                <a:ext cx="1072" cy="373"/>
              </a:xfrm>
              <a:prstGeom prst="flowChartAlternateProcess">
                <a:avLst/>
              </a:prstGeom>
              <a:solidFill>
                <a:srgbClr val="FFFFCC"/>
              </a:solidFill>
              <a:ln w="9525">
                <a:solidFill>
                  <a:srgbClr val="CC9900"/>
                </a:solidFill>
                <a:miter lim="800000"/>
                <a:headEnd/>
                <a:tailEnd/>
              </a:ln>
            </p:spPr>
            <p:txBody>
              <a:bodyPr wrap="none" anchor="ctr"/>
              <a:lstStyle/>
              <a:p>
                <a:pPr algn="ctr"/>
                <a:endParaRPr lang="en-US" sz="1600"/>
              </a:p>
            </p:txBody>
          </p:sp>
        </p:grpSp>
        <p:sp>
          <p:nvSpPr>
            <p:cNvPr id="58377" name="AutoShape 13"/>
            <p:cNvSpPr>
              <a:spLocks noChangeAspect="1" noChangeArrowheads="1"/>
            </p:cNvSpPr>
            <p:nvPr/>
          </p:nvSpPr>
          <p:spPr bwMode="auto">
            <a:xfrm>
              <a:off x="4074" y="1649"/>
              <a:ext cx="346" cy="212"/>
            </a:xfrm>
            <a:prstGeom prst="octagon">
              <a:avLst>
                <a:gd name="adj" fmla="val 29287"/>
              </a:avLst>
            </a:prstGeom>
            <a:gradFill rotWithShape="1">
              <a:gsLst>
                <a:gs pos="0">
                  <a:schemeClr val="bg1"/>
                </a:gs>
                <a:gs pos="100000">
                  <a:srgbClr val="CC0000"/>
                </a:gs>
              </a:gsLst>
              <a:path path="shape">
                <a:fillToRect l="50000" t="50000" r="50000" b="50000"/>
              </a:path>
            </a:gradFill>
            <a:ln w="9525">
              <a:solidFill>
                <a:srgbClr val="333399"/>
              </a:solidFill>
              <a:miter lim="800000"/>
              <a:headEnd/>
              <a:tailEnd/>
            </a:ln>
          </p:spPr>
          <p:txBody>
            <a:bodyPr wrap="none" anchor="ctr"/>
            <a:lstStyle/>
            <a:p>
              <a:pPr algn="ctr"/>
              <a:r>
                <a:rPr lang="en-GB" sz="1600"/>
                <a:t>NO</a:t>
              </a:r>
            </a:p>
          </p:txBody>
        </p:sp>
        <p:sp>
          <p:nvSpPr>
            <p:cNvPr id="58378" name="AutoShape 15"/>
            <p:cNvSpPr>
              <a:spLocks noChangeAspect="1" noChangeArrowheads="1"/>
            </p:cNvSpPr>
            <p:nvPr/>
          </p:nvSpPr>
          <p:spPr bwMode="auto">
            <a:xfrm>
              <a:off x="2222" y="1659"/>
              <a:ext cx="384" cy="212"/>
            </a:xfrm>
            <a:prstGeom prst="octagon">
              <a:avLst>
                <a:gd name="adj" fmla="val 29287"/>
              </a:avLst>
            </a:prstGeom>
            <a:gradFill rotWithShape="1">
              <a:gsLst>
                <a:gs pos="0">
                  <a:schemeClr val="bg1"/>
                </a:gs>
                <a:gs pos="100000">
                  <a:srgbClr val="3399FF"/>
                </a:gs>
              </a:gsLst>
              <a:path path="shape">
                <a:fillToRect l="50000" t="50000" r="50000" b="50000"/>
              </a:path>
            </a:gradFill>
            <a:ln w="9525">
              <a:solidFill>
                <a:srgbClr val="333399"/>
              </a:solidFill>
              <a:miter lim="800000"/>
              <a:headEnd/>
              <a:tailEnd/>
            </a:ln>
          </p:spPr>
          <p:txBody>
            <a:bodyPr wrap="none" anchor="ctr"/>
            <a:lstStyle/>
            <a:p>
              <a:pPr algn="ctr"/>
              <a:r>
                <a:rPr lang="en-GB" sz="1600"/>
                <a:t>CNP</a:t>
              </a:r>
            </a:p>
          </p:txBody>
        </p:sp>
        <p:sp>
          <p:nvSpPr>
            <p:cNvPr id="58379" name="Rectangle 62"/>
            <p:cNvSpPr>
              <a:spLocks noChangeAspect="1" noChangeArrowheads="1"/>
            </p:cNvSpPr>
            <p:nvPr/>
          </p:nvSpPr>
          <p:spPr bwMode="auto">
            <a:xfrm>
              <a:off x="4068" y="2635"/>
              <a:ext cx="94" cy="361"/>
            </a:xfrm>
            <a:prstGeom prst="rect">
              <a:avLst/>
            </a:prstGeom>
            <a:gradFill rotWithShape="1">
              <a:gsLst>
                <a:gs pos="0">
                  <a:srgbClr val="5E4776"/>
                </a:gs>
                <a:gs pos="50000">
                  <a:srgbClr val="CC99FF"/>
                </a:gs>
                <a:gs pos="100000">
                  <a:srgbClr val="5E4776"/>
                </a:gs>
              </a:gsLst>
              <a:lin ang="0" scaled="1"/>
            </a:gradFill>
            <a:ln w="9525">
              <a:solidFill>
                <a:srgbClr val="333399"/>
              </a:solidFill>
              <a:miter lim="800000"/>
              <a:headEnd/>
              <a:tailEnd/>
            </a:ln>
          </p:spPr>
          <p:txBody>
            <a:bodyPr wrap="none" anchor="ctr"/>
            <a:lstStyle/>
            <a:p>
              <a:endParaRPr lang="en-US"/>
            </a:p>
          </p:txBody>
        </p:sp>
        <p:sp>
          <p:nvSpPr>
            <p:cNvPr id="58380" name="Rectangle 63"/>
            <p:cNvSpPr>
              <a:spLocks noChangeAspect="1" noChangeArrowheads="1"/>
            </p:cNvSpPr>
            <p:nvPr/>
          </p:nvSpPr>
          <p:spPr bwMode="auto">
            <a:xfrm>
              <a:off x="4203" y="2635"/>
              <a:ext cx="94" cy="361"/>
            </a:xfrm>
            <a:prstGeom prst="rect">
              <a:avLst/>
            </a:prstGeom>
            <a:gradFill rotWithShape="1">
              <a:gsLst>
                <a:gs pos="0">
                  <a:srgbClr val="5E4776"/>
                </a:gs>
                <a:gs pos="50000">
                  <a:srgbClr val="CC99FF"/>
                </a:gs>
                <a:gs pos="100000">
                  <a:srgbClr val="5E4776"/>
                </a:gs>
              </a:gsLst>
              <a:lin ang="0" scaled="1"/>
            </a:gradFill>
            <a:ln w="9525">
              <a:solidFill>
                <a:srgbClr val="333399"/>
              </a:solidFill>
              <a:miter lim="800000"/>
              <a:headEnd/>
              <a:tailEnd/>
            </a:ln>
          </p:spPr>
          <p:txBody>
            <a:bodyPr wrap="none" anchor="ctr"/>
            <a:lstStyle/>
            <a:p>
              <a:endParaRPr lang="en-US"/>
            </a:p>
          </p:txBody>
        </p:sp>
        <p:sp>
          <p:nvSpPr>
            <p:cNvPr id="58381" name="Line 64"/>
            <p:cNvSpPr>
              <a:spLocks noChangeAspect="1" noChangeShapeType="1"/>
            </p:cNvSpPr>
            <p:nvPr/>
          </p:nvSpPr>
          <p:spPr bwMode="auto">
            <a:xfrm>
              <a:off x="4165" y="2795"/>
              <a:ext cx="39" cy="0"/>
            </a:xfrm>
            <a:prstGeom prst="line">
              <a:avLst/>
            </a:prstGeom>
            <a:noFill/>
            <a:ln w="9525">
              <a:solidFill>
                <a:srgbClr val="333399"/>
              </a:solidFill>
              <a:round/>
              <a:headEnd/>
              <a:tailEnd/>
            </a:ln>
          </p:spPr>
          <p:txBody>
            <a:bodyPr/>
            <a:lstStyle/>
            <a:p>
              <a:endParaRPr lang="en-GB"/>
            </a:p>
          </p:txBody>
        </p:sp>
        <p:sp>
          <p:nvSpPr>
            <p:cNvPr id="58382" name="Line 65"/>
            <p:cNvSpPr>
              <a:spLocks noChangeAspect="1" noChangeShapeType="1"/>
            </p:cNvSpPr>
            <p:nvPr/>
          </p:nvSpPr>
          <p:spPr bwMode="auto">
            <a:xfrm>
              <a:off x="4162" y="2822"/>
              <a:ext cx="39" cy="0"/>
            </a:xfrm>
            <a:prstGeom prst="line">
              <a:avLst/>
            </a:prstGeom>
            <a:noFill/>
            <a:ln w="9525">
              <a:solidFill>
                <a:srgbClr val="333399"/>
              </a:solidFill>
              <a:round/>
              <a:headEnd/>
              <a:tailEnd/>
            </a:ln>
          </p:spPr>
          <p:txBody>
            <a:bodyPr/>
            <a:lstStyle/>
            <a:p>
              <a:endParaRPr lang="en-GB"/>
            </a:p>
          </p:txBody>
        </p:sp>
        <p:sp>
          <p:nvSpPr>
            <p:cNvPr id="58383" name="Oval 66"/>
            <p:cNvSpPr>
              <a:spLocks noChangeAspect="1" noChangeArrowheads="1"/>
            </p:cNvSpPr>
            <p:nvPr/>
          </p:nvSpPr>
          <p:spPr bwMode="auto">
            <a:xfrm>
              <a:off x="4118" y="2615"/>
              <a:ext cx="127" cy="104"/>
            </a:xfrm>
            <a:prstGeom prst="ellipse">
              <a:avLst/>
            </a:prstGeom>
            <a:solidFill>
              <a:srgbClr val="9966FF"/>
            </a:solidFill>
            <a:ln w="9525">
              <a:solidFill>
                <a:srgbClr val="333399"/>
              </a:solidFill>
              <a:round/>
              <a:headEnd/>
              <a:tailEnd/>
            </a:ln>
          </p:spPr>
          <p:txBody>
            <a:bodyPr wrap="none" anchor="ctr"/>
            <a:lstStyle/>
            <a:p>
              <a:pPr algn="ctr"/>
              <a:r>
                <a:rPr lang="en-GB" sz="900">
                  <a:solidFill>
                    <a:srgbClr val="EAEAEA"/>
                  </a:solidFill>
                </a:rPr>
                <a:t>Fe</a:t>
              </a:r>
            </a:p>
          </p:txBody>
        </p:sp>
        <p:sp>
          <p:nvSpPr>
            <p:cNvPr id="58384" name="Text Box 67"/>
            <p:cNvSpPr txBox="1">
              <a:spLocks noChangeAspect="1" noChangeArrowheads="1"/>
            </p:cNvSpPr>
            <p:nvPr/>
          </p:nvSpPr>
          <p:spPr bwMode="auto">
            <a:xfrm>
              <a:off x="4290" y="2771"/>
              <a:ext cx="813" cy="213"/>
            </a:xfrm>
            <a:prstGeom prst="rect">
              <a:avLst/>
            </a:prstGeom>
            <a:noFill/>
            <a:ln w="9525">
              <a:noFill/>
              <a:miter lim="800000"/>
              <a:headEnd/>
              <a:tailEnd/>
            </a:ln>
          </p:spPr>
          <p:txBody>
            <a:bodyPr wrap="none">
              <a:spAutoFit/>
            </a:bodyPr>
            <a:lstStyle/>
            <a:p>
              <a:r>
                <a:rPr lang="en-GB" sz="1600" b="1" dirty="0" smtClean="0"/>
                <a:t>Soluble GC</a:t>
              </a:r>
              <a:endParaRPr lang="en-GB" sz="1600" b="1" baseline="-25000" dirty="0"/>
            </a:p>
          </p:txBody>
        </p:sp>
        <p:sp>
          <p:nvSpPr>
            <p:cNvPr id="58385" name="Text Box 68"/>
            <p:cNvSpPr txBox="1">
              <a:spLocks noChangeAspect="1" noChangeArrowheads="1"/>
            </p:cNvSpPr>
            <p:nvPr/>
          </p:nvSpPr>
          <p:spPr bwMode="auto">
            <a:xfrm>
              <a:off x="4243" y="3151"/>
              <a:ext cx="379" cy="212"/>
            </a:xfrm>
            <a:prstGeom prst="rect">
              <a:avLst/>
            </a:prstGeom>
            <a:noFill/>
            <a:ln w="9525">
              <a:noFill/>
              <a:miter lim="800000"/>
              <a:headEnd/>
              <a:tailEnd/>
            </a:ln>
          </p:spPr>
          <p:txBody>
            <a:bodyPr wrap="none">
              <a:spAutoFit/>
            </a:bodyPr>
            <a:lstStyle/>
            <a:p>
              <a:r>
                <a:rPr lang="en-GB" sz="1600" b="1"/>
                <a:t>GTP</a:t>
              </a:r>
              <a:endParaRPr lang="en-US" sz="1600" b="1" baseline="30000"/>
            </a:p>
          </p:txBody>
        </p:sp>
        <p:sp>
          <p:nvSpPr>
            <p:cNvPr id="58386" name="Text Box 69"/>
            <p:cNvSpPr txBox="1">
              <a:spLocks noChangeAspect="1" noChangeArrowheads="1"/>
            </p:cNvSpPr>
            <p:nvPr/>
          </p:nvSpPr>
          <p:spPr bwMode="auto">
            <a:xfrm>
              <a:off x="3557" y="3151"/>
              <a:ext cx="479" cy="212"/>
            </a:xfrm>
            <a:prstGeom prst="rect">
              <a:avLst/>
            </a:prstGeom>
            <a:noFill/>
            <a:ln w="9525">
              <a:noFill/>
              <a:miter lim="800000"/>
              <a:headEnd/>
              <a:tailEnd/>
            </a:ln>
          </p:spPr>
          <p:txBody>
            <a:bodyPr wrap="none">
              <a:spAutoFit/>
            </a:bodyPr>
            <a:lstStyle/>
            <a:p>
              <a:r>
                <a:rPr lang="en-GB" sz="1600" b="1"/>
                <a:t>cGMP</a:t>
              </a:r>
              <a:endParaRPr lang="en-US" sz="1600" b="1" baseline="30000"/>
            </a:p>
          </p:txBody>
        </p:sp>
        <p:sp>
          <p:nvSpPr>
            <p:cNvPr id="58387" name="AutoShape 70"/>
            <p:cNvSpPr>
              <a:spLocks noChangeAspect="1" noChangeArrowheads="1"/>
            </p:cNvSpPr>
            <p:nvPr/>
          </p:nvSpPr>
          <p:spPr bwMode="auto">
            <a:xfrm flipH="1">
              <a:off x="3782" y="3004"/>
              <a:ext cx="714" cy="190"/>
            </a:xfrm>
            <a:prstGeom prst="curvedDownArrow">
              <a:avLst>
                <a:gd name="adj1" fmla="val 62040"/>
                <a:gd name="adj2" fmla="val 150316"/>
                <a:gd name="adj3" fmla="val 32356"/>
              </a:avLst>
            </a:prstGeom>
            <a:solidFill>
              <a:srgbClr val="3399FF"/>
            </a:solidFill>
            <a:ln w="9525">
              <a:solidFill>
                <a:schemeClr val="accent2"/>
              </a:solidFill>
              <a:miter lim="800000"/>
              <a:headEnd/>
              <a:tailEnd/>
            </a:ln>
          </p:spPr>
          <p:txBody>
            <a:bodyPr wrap="none" anchor="ctr"/>
            <a:lstStyle/>
            <a:p>
              <a:endParaRPr lang="en-US"/>
            </a:p>
          </p:txBody>
        </p:sp>
        <p:sp>
          <p:nvSpPr>
            <p:cNvPr id="177226" name="Text Box 74"/>
            <p:cNvSpPr txBox="1">
              <a:spLocks noChangeAspect="1" noChangeArrowheads="1"/>
            </p:cNvSpPr>
            <p:nvPr/>
          </p:nvSpPr>
          <p:spPr bwMode="auto">
            <a:xfrm>
              <a:off x="3334" y="3742"/>
              <a:ext cx="1051" cy="233"/>
            </a:xfrm>
            <a:prstGeom prst="rect">
              <a:avLst/>
            </a:prstGeom>
            <a:noFill/>
            <a:ln w="9525">
              <a:noFill/>
              <a:miter lim="800000"/>
              <a:headEnd/>
              <a:tailEnd/>
            </a:ln>
            <a:effectLst/>
          </p:spPr>
          <p:txBody>
            <a:bodyPr wrap="none">
              <a:spAutoFit/>
            </a:bodyPr>
            <a:lstStyle/>
            <a:p>
              <a:pPr>
                <a:defRPr/>
              </a:pPr>
              <a:r>
                <a:rPr lang="en-GB" b="1" dirty="0">
                  <a:solidFill>
                    <a:srgbClr val="CC0000"/>
                  </a:solidFill>
                  <a:effectLst>
                    <a:outerShdw blurRad="38100" dist="38100" dir="2700000" algn="tl">
                      <a:srgbClr val="000000"/>
                    </a:outerShdw>
                  </a:effectLst>
                  <a:latin typeface="Arial" charset="0"/>
                  <a:cs typeface="+mn-cs"/>
                </a:rPr>
                <a:t>RELAXATION</a:t>
              </a:r>
              <a:endParaRPr lang="en-US" b="1" dirty="0">
                <a:solidFill>
                  <a:srgbClr val="CC0000"/>
                </a:solidFill>
                <a:effectLst>
                  <a:outerShdw blurRad="38100" dist="38100" dir="2700000" algn="tl">
                    <a:srgbClr val="000000"/>
                  </a:outerShdw>
                </a:effectLst>
                <a:latin typeface="Arial" charset="0"/>
                <a:cs typeface="+mn-cs"/>
              </a:endParaRPr>
            </a:p>
          </p:txBody>
        </p:sp>
        <p:grpSp>
          <p:nvGrpSpPr>
            <p:cNvPr id="4" name="Group 76"/>
            <p:cNvGrpSpPr>
              <a:grpSpLocks/>
            </p:cNvGrpSpPr>
            <p:nvPr/>
          </p:nvGrpSpPr>
          <p:grpSpPr bwMode="auto">
            <a:xfrm>
              <a:off x="3220" y="2361"/>
              <a:ext cx="230" cy="636"/>
              <a:chOff x="3654" y="2367"/>
              <a:chExt cx="230" cy="636"/>
            </a:xfrm>
          </p:grpSpPr>
          <p:sp>
            <p:nvSpPr>
              <p:cNvPr id="58402" name="Rectangle 77"/>
              <p:cNvSpPr>
                <a:spLocks noChangeAspect="1" noChangeArrowheads="1"/>
              </p:cNvSpPr>
              <p:nvPr/>
            </p:nvSpPr>
            <p:spPr bwMode="auto">
              <a:xfrm>
                <a:off x="3654" y="2367"/>
                <a:ext cx="94" cy="636"/>
              </a:xfrm>
              <a:prstGeom prst="rect">
                <a:avLst/>
              </a:prstGeom>
              <a:gradFill rotWithShape="1">
                <a:gsLst>
                  <a:gs pos="0">
                    <a:srgbClr val="5E4776"/>
                  </a:gs>
                  <a:gs pos="50000">
                    <a:srgbClr val="CC99FF"/>
                  </a:gs>
                  <a:gs pos="100000">
                    <a:srgbClr val="5E4776"/>
                  </a:gs>
                </a:gsLst>
                <a:lin ang="0" scaled="1"/>
              </a:gradFill>
              <a:ln w="9525">
                <a:solidFill>
                  <a:srgbClr val="333399"/>
                </a:solidFill>
                <a:miter lim="800000"/>
                <a:headEnd/>
                <a:tailEnd/>
              </a:ln>
            </p:spPr>
            <p:txBody>
              <a:bodyPr wrap="none" anchor="ctr"/>
              <a:lstStyle/>
              <a:p>
                <a:endParaRPr lang="en-US"/>
              </a:p>
            </p:txBody>
          </p:sp>
          <p:sp>
            <p:nvSpPr>
              <p:cNvPr id="58403" name="Rectangle 78"/>
              <p:cNvSpPr>
                <a:spLocks noChangeAspect="1" noChangeArrowheads="1"/>
              </p:cNvSpPr>
              <p:nvPr/>
            </p:nvSpPr>
            <p:spPr bwMode="auto">
              <a:xfrm>
                <a:off x="3788" y="2367"/>
                <a:ext cx="96" cy="636"/>
              </a:xfrm>
              <a:prstGeom prst="rect">
                <a:avLst/>
              </a:prstGeom>
              <a:gradFill rotWithShape="1">
                <a:gsLst>
                  <a:gs pos="0">
                    <a:srgbClr val="5E4776"/>
                  </a:gs>
                  <a:gs pos="50000">
                    <a:srgbClr val="CC99FF"/>
                  </a:gs>
                  <a:gs pos="100000">
                    <a:srgbClr val="5E4776"/>
                  </a:gs>
                </a:gsLst>
                <a:lin ang="0" scaled="1"/>
              </a:gradFill>
              <a:ln w="9525">
                <a:solidFill>
                  <a:srgbClr val="333399"/>
                </a:solidFill>
                <a:miter lim="800000"/>
                <a:headEnd/>
                <a:tailEnd/>
              </a:ln>
            </p:spPr>
            <p:txBody>
              <a:bodyPr wrap="none" anchor="ctr"/>
              <a:lstStyle/>
              <a:p>
                <a:endParaRPr lang="en-US"/>
              </a:p>
            </p:txBody>
          </p:sp>
          <p:sp>
            <p:nvSpPr>
              <p:cNvPr id="58404" name="Line 79"/>
              <p:cNvSpPr>
                <a:spLocks noChangeAspect="1" noChangeShapeType="1"/>
              </p:cNvSpPr>
              <p:nvPr/>
            </p:nvSpPr>
            <p:spPr bwMode="auto">
              <a:xfrm>
                <a:off x="3750" y="2618"/>
                <a:ext cx="38" cy="0"/>
              </a:xfrm>
              <a:prstGeom prst="line">
                <a:avLst/>
              </a:prstGeom>
              <a:noFill/>
              <a:ln w="9525">
                <a:solidFill>
                  <a:srgbClr val="333399"/>
                </a:solidFill>
                <a:round/>
                <a:headEnd/>
                <a:tailEnd/>
              </a:ln>
            </p:spPr>
            <p:txBody>
              <a:bodyPr/>
              <a:lstStyle/>
              <a:p>
                <a:endParaRPr lang="en-GB"/>
              </a:p>
            </p:txBody>
          </p:sp>
          <p:sp>
            <p:nvSpPr>
              <p:cNvPr id="58405" name="Line 80"/>
              <p:cNvSpPr>
                <a:spLocks noChangeAspect="1" noChangeShapeType="1"/>
              </p:cNvSpPr>
              <p:nvPr/>
            </p:nvSpPr>
            <p:spPr bwMode="auto">
              <a:xfrm>
                <a:off x="3751" y="2643"/>
                <a:ext cx="39" cy="0"/>
              </a:xfrm>
              <a:prstGeom prst="line">
                <a:avLst/>
              </a:prstGeom>
              <a:noFill/>
              <a:ln w="9525">
                <a:solidFill>
                  <a:srgbClr val="333399"/>
                </a:solidFill>
                <a:round/>
                <a:headEnd/>
                <a:tailEnd/>
              </a:ln>
            </p:spPr>
            <p:txBody>
              <a:bodyPr/>
              <a:lstStyle/>
              <a:p>
                <a:endParaRPr lang="en-GB"/>
              </a:p>
            </p:txBody>
          </p:sp>
        </p:grpSp>
        <p:sp>
          <p:nvSpPr>
            <p:cNvPr id="58390" name="Text Box 81"/>
            <p:cNvSpPr txBox="1">
              <a:spLocks noChangeAspect="1" noChangeArrowheads="1"/>
            </p:cNvSpPr>
            <p:nvPr/>
          </p:nvSpPr>
          <p:spPr bwMode="auto">
            <a:xfrm>
              <a:off x="2944" y="3151"/>
              <a:ext cx="379" cy="212"/>
            </a:xfrm>
            <a:prstGeom prst="rect">
              <a:avLst/>
            </a:prstGeom>
            <a:noFill/>
            <a:ln w="9525">
              <a:noFill/>
              <a:miter lim="800000"/>
              <a:headEnd/>
              <a:tailEnd/>
            </a:ln>
          </p:spPr>
          <p:txBody>
            <a:bodyPr wrap="none">
              <a:spAutoFit/>
            </a:bodyPr>
            <a:lstStyle/>
            <a:p>
              <a:r>
                <a:rPr lang="en-GB" sz="1600" b="1" dirty="0"/>
                <a:t>GTP</a:t>
              </a:r>
              <a:endParaRPr lang="en-US" sz="1600" b="1" baseline="30000" dirty="0"/>
            </a:p>
          </p:txBody>
        </p:sp>
        <p:sp>
          <p:nvSpPr>
            <p:cNvPr id="58391" name="AutoShape 82"/>
            <p:cNvSpPr>
              <a:spLocks noChangeAspect="1" noChangeArrowheads="1"/>
            </p:cNvSpPr>
            <p:nvPr/>
          </p:nvSpPr>
          <p:spPr bwMode="auto">
            <a:xfrm>
              <a:off x="3077" y="3003"/>
              <a:ext cx="714" cy="190"/>
            </a:xfrm>
            <a:prstGeom prst="curvedDownArrow">
              <a:avLst>
                <a:gd name="adj1" fmla="val 62040"/>
                <a:gd name="adj2" fmla="val 150316"/>
                <a:gd name="adj3" fmla="val 32356"/>
              </a:avLst>
            </a:prstGeom>
            <a:solidFill>
              <a:srgbClr val="3399FF"/>
            </a:solidFill>
            <a:ln w="9525">
              <a:solidFill>
                <a:schemeClr val="accent2"/>
              </a:solidFill>
              <a:miter lim="800000"/>
              <a:headEnd/>
              <a:tailEnd/>
            </a:ln>
          </p:spPr>
          <p:txBody>
            <a:bodyPr wrap="none" anchor="ctr"/>
            <a:lstStyle/>
            <a:p>
              <a:endParaRPr lang="en-US"/>
            </a:p>
          </p:txBody>
        </p:sp>
        <p:sp>
          <p:nvSpPr>
            <p:cNvPr id="58392" name="Line 83"/>
            <p:cNvSpPr>
              <a:spLocks noChangeAspect="1" noChangeShapeType="1"/>
            </p:cNvSpPr>
            <p:nvPr/>
          </p:nvSpPr>
          <p:spPr bwMode="auto">
            <a:xfrm rot="1841471">
              <a:off x="3690" y="3377"/>
              <a:ext cx="212" cy="357"/>
            </a:xfrm>
            <a:prstGeom prst="line">
              <a:avLst/>
            </a:prstGeom>
            <a:noFill/>
            <a:ln w="38100">
              <a:solidFill>
                <a:srgbClr val="CC0000"/>
              </a:solidFill>
              <a:round/>
              <a:headEnd/>
              <a:tailEnd type="triangle" w="med" len="med"/>
            </a:ln>
          </p:spPr>
          <p:txBody>
            <a:bodyPr/>
            <a:lstStyle/>
            <a:p>
              <a:endParaRPr lang="en-GB"/>
            </a:p>
          </p:txBody>
        </p:sp>
        <p:sp>
          <p:nvSpPr>
            <p:cNvPr id="58393" name="AutoShape 84"/>
            <p:cNvSpPr>
              <a:spLocks noChangeAspect="1" noChangeArrowheads="1"/>
            </p:cNvSpPr>
            <p:nvPr/>
          </p:nvSpPr>
          <p:spPr bwMode="auto">
            <a:xfrm>
              <a:off x="3348" y="1099"/>
              <a:ext cx="346" cy="212"/>
            </a:xfrm>
            <a:prstGeom prst="octagon">
              <a:avLst>
                <a:gd name="adj" fmla="val 29287"/>
              </a:avLst>
            </a:prstGeom>
            <a:gradFill rotWithShape="1">
              <a:gsLst>
                <a:gs pos="0">
                  <a:schemeClr val="bg1"/>
                </a:gs>
                <a:gs pos="100000">
                  <a:srgbClr val="00CC00"/>
                </a:gs>
              </a:gsLst>
              <a:path path="shape">
                <a:fillToRect l="50000" t="50000" r="50000" b="50000"/>
              </a:path>
            </a:gradFill>
            <a:ln w="9525">
              <a:solidFill>
                <a:srgbClr val="333399"/>
              </a:solidFill>
              <a:miter lim="800000"/>
              <a:headEnd/>
              <a:tailEnd/>
            </a:ln>
          </p:spPr>
          <p:txBody>
            <a:bodyPr wrap="none" anchor="ctr"/>
            <a:lstStyle/>
            <a:p>
              <a:pPr algn="ctr"/>
              <a:r>
                <a:rPr lang="en-GB" sz="1600"/>
                <a:t>BNP</a:t>
              </a:r>
            </a:p>
          </p:txBody>
        </p:sp>
        <p:sp>
          <p:nvSpPr>
            <p:cNvPr id="58394" name="AutoShape 85"/>
            <p:cNvSpPr>
              <a:spLocks noChangeAspect="1" noChangeArrowheads="1"/>
            </p:cNvSpPr>
            <p:nvPr/>
          </p:nvSpPr>
          <p:spPr bwMode="auto">
            <a:xfrm>
              <a:off x="2981" y="1187"/>
              <a:ext cx="346" cy="212"/>
            </a:xfrm>
            <a:prstGeom prst="octagon">
              <a:avLst>
                <a:gd name="adj" fmla="val 29287"/>
              </a:avLst>
            </a:prstGeom>
            <a:gradFill rotWithShape="1">
              <a:gsLst>
                <a:gs pos="0">
                  <a:schemeClr val="bg1"/>
                </a:gs>
                <a:gs pos="100000">
                  <a:srgbClr val="00CC00"/>
                </a:gs>
              </a:gsLst>
              <a:path path="shape">
                <a:fillToRect l="50000" t="50000" r="50000" b="50000"/>
              </a:path>
            </a:gradFill>
            <a:ln w="9525">
              <a:solidFill>
                <a:srgbClr val="333399"/>
              </a:solidFill>
              <a:miter lim="800000"/>
              <a:headEnd/>
              <a:tailEnd/>
            </a:ln>
          </p:spPr>
          <p:txBody>
            <a:bodyPr wrap="none" anchor="ctr"/>
            <a:lstStyle/>
            <a:p>
              <a:pPr algn="ctr"/>
              <a:r>
                <a:rPr lang="en-GB" sz="1600"/>
                <a:t>ANP</a:t>
              </a:r>
            </a:p>
          </p:txBody>
        </p:sp>
        <p:sp>
          <p:nvSpPr>
            <p:cNvPr id="58395" name="Text Box 86"/>
            <p:cNvSpPr txBox="1">
              <a:spLocks noChangeAspect="1" noChangeArrowheads="1"/>
            </p:cNvSpPr>
            <p:nvPr/>
          </p:nvSpPr>
          <p:spPr bwMode="auto">
            <a:xfrm>
              <a:off x="2109" y="2387"/>
              <a:ext cx="1144" cy="239"/>
            </a:xfrm>
            <a:prstGeom prst="rect">
              <a:avLst/>
            </a:prstGeom>
            <a:noFill/>
            <a:ln w="9525">
              <a:noFill/>
              <a:miter lim="800000"/>
              <a:headEnd/>
              <a:tailEnd/>
            </a:ln>
          </p:spPr>
          <p:txBody>
            <a:bodyPr wrap="square">
              <a:spAutoFit/>
            </a:bodyPr>
            <a:lstStyle/>
            <a:p>
              <a:r>
                <a:rPr lang="en-GB" sz="2800" b="1" baseline="-25000" dirty="0" smtClean="0"/>
                <a:t>Particulate GC</a:t>
              </a:r>
              <a:endParaRPr lang="en-GB" sz="2800" b="1" baseline="-25000" dirty="0"/>
            </a:p>
          </p:txBody>
        </p:sp>
        <p:sp>
          <p:nvSpPr>
            <p:cNvPr id="58396" name="Line 88"/>
            <p:cNvSpPr>
              <a:spLocks noChangeShapeType="1"/>
            </p:cNvSpPr>
            <p:nvPr/>
          </p:nvSpPr>
          <p:spPr bwMode="auto">
            <a:xfrm>
              <a:off x="2405" y="1902"/>
              <a:ext cx="905" cy="429"/>
            </a:xfrm>
            <a:prstGeom prst="line">
              <a:avLst/>
            </a:prstGeom>
            <a:noFill/>
            <a:ln w="38100">
              <a:solidFill>
                <a:srgbClr val="CC0000"/>
              </a:solidFill>
              <a:round/>
              <a:headEnd/>
              <a:tailEnd type="triangle" w="med" len="med"/>
            </a:ln>
          </p:spPr>
          <p:txBody>
            <a:bodyPr/>
            <a:lstStyle/>
            <a:p>
              <a:endParaRPr lang="en-GB"/>
            </a:p>
          </p:txBody>
        </p:sp>
        <p:sp>
          <p:nvSpPr>
            <p:cNvPr id="58397" name="Line 89"/>
            <p:cNvSpPr>
              <a:spLocks noChangeShapeType="1"/>
            </p:cNvSpPr>
            <p:nvPr/>
          </p:nvSpPr>
          <p:spPr bwMode="auto">
            <a:xfrm flipH="1">
              <a:off x="3319" y="1408"/>
              <a:ext cx="18" cy="896"/>
            </a:xfrm>
            <a:prstGeom prst="line">
              <a:avLst/>
            </a:prstGeom>
            <a:noFill/>
            <a:ln w="38100">
              <a:solidFill>
                <a:srgbClr val="CC0000"/>
              </a:solidFill>
              <a:round/>
              <a:headEnd/>
              <a:tailEnd type="triangle" w="med" len="med"/>
            </a:ln>
          </p:spPr>
          <p:txBody>
            <a:bodyPr/>
            <a:lstStyle/>
            <a:p>
              <a:endParaRPr lang="en-GB"/>
            </a:p>
          </p:txBody>
        </p:sp>
        <p:sp>
          <p:nvSpPr>
            <p:cNvPr id="58398" name="Line 90"/>
            <p:cNvSpPr>
              <a:spLocks noChangeShapeType="1"/>
            </p:cNvSpPr>
            <p:nvPr/>
          </p:nvSpPr>
          <p:spPr bwMode="auto">
            <a:xfrm flipH="1">
              <a:off x="4178" y="1883"/>
              <a:ext cx="55" cy="686"/>
            </a:xfrm>
            <a:prstGeom prst="line">
              <a:avLst/>
            </a:prstGeom>
            <a:noFill/>
            <a:ln w="38100">
              <a:solidFill>
                <a:srgbClr val="CC0000"/>
              </a:solidFill>
              <a:round/>
              <a:headEnd/>
              <a:tailEnd type="triangle" w="med" len="med"/>
            </a:ln>
          </p:spPr>
          <p:txBody>
            <a:bodyPr/>
            <a:lstStyle/>
            <a:p>
              <a:endParaRPr lang="en-GB"/>
            </a:p>
          </p:txBody>
        </p:sp>
        <p:pic>
          <p:nvPicPr>
            <p:cNvPr id="58399" name="Picture 46" descr="MCj04398000000[1]"/>
            <p:cNvPicPr>
              <a:picLocks noChangeAspect="1" noChangeArrowheads="1"/>
            </p:cNvPicPr>
            <p:nvPr/>
          </p:nvPicPr>
          <p:blipFill>
            <a:blip r:embed="rId2" cstate="print"/>
            <a:srcRect/>
            <a:stretch>
              <a:fillRect/>
            </a:stretch>
          </p:blipFill>
          <p:spPr bwMode="auto">
            <a:xfrm rot="10215060">
              <a:off x="3383" y="3249"/>
              <a:ext cx="303" cy="385"/>
            </a:xfrm>
            <a:prstGeom prst="rect">
              <a:avLst/>
            </a:prstGeom>
            <a:noFill/>
            <a:ln w="9525">
              <a:noFill/>
              <a:miter lim="800000"/>
              <a:headEnd/>
              <a:tailEnd/>
            </a:ln>
          </p:spPr>
        </p:pic>
        <p:sp>
          <p:nvSpPr>
            <p:cNvPr id="58400" name="Text Box 47"/>
            <p:cNvSpPr txBox="1">
              <a:spLocks noChangeArrowheads="1"/>
            </p:cNvSpPr>
            <p:nvPr/>
          </p:nvSpPr>
          <p:spPr bwMode="auto">
            <a:xfrm>
              <a:off x="3106" y="3530"/>
              <a:ext cx="408" cy="212"/>
            </a:xfrm>
            <a:prstGeom prst="rect">
              <a:avLst/>
            </a:prstGeom>
            <a:noFill/>
            <a:ln w="9525">
              <a:noFill/>
              <a:miter lim="800000"/>
              <a:headEnd/>
              <a:tailEnd/>
            </a:ln>
          </p:spPr>
          <p:txBody>
            <a:bodyPr wrap="none">
              <a:spAutoFit/>
            </a:bodyPr>
            <a:lstStyle/>
            <a:p>
              <a:r>
                <a:rPr lang="en-GB" sz="1600" b="1" dirty="0">
                  <a:solidFill>
                    <a:srgbClr val="990033"/>
                  </a:solidFill>
                </a:rPr>
                <a:t>GMP</a:t>
              </a:r>
            </a:p>
          </p:txBody>
        </p:sp>
        <p:sp>
          <p:nvSpPr>
            <p:cNvPr id="58401" name="Text Box 48"/>
            <p:cNvSpPr txBox="1">
              <a:spLocks noChangeArrowheads="1"/>
            </p:cNvSpPr>
            <p:nvPr/>
          </p:nvSpPr>
          <p:spPr bwMode="auto">
            <a:xfrm>
              <a:off x="3291" y="3249"/>
              <a:ext cx="315" cy="174"/>
            </a:xfrm>
            <a:prstGeom prst="rect">
              <a:avLst/>
            </a:prstGeom>
            <a:noFill/>
            <a:ln w="9525">
              <a:noFill/>
              <a:miter lim="800000"/>
              <a:headEnd/>
              <a:tailEnd/>
            </a:ln>
          </p:spPr>
          <p:txBody>
            <a:bodyPr wrap="none">
              <a:spAutoFit/>
            </a:bodyPr>
            <a:lstStyle/>
            <a:p>
              <a:r>
                <a:rPr lang="en-GB" sz="1200" dirty="0"/>
                <a:t>PDE</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270" y="1484784"/>
            <a:ext cx="8674234" cy="3877985"/>
          </a:xfrm>
          <a:prstGeom prst="rect">
            <a:avLst/>
          </a:prstGeom>
          <a:noFill/>
        </p:spPr>
        <p:txBody>
          <a:bodyPr wrap="none" rtlCol="0">
            <a:spAutoFit/>
          </a:bodyPr>
          <a:lstStyle/>
          <a:p>
            <a:r>
              <a:rPr lang="en-GB" sz="2400" b="1" dirty="0" smtClean="0"/>
              <a:t>Endothelin-1</a:t>
            </a:r>
          </a:p>
          <a:p>
            <a:r>
              <a:rPr lang="en-GB" dirty="0" smtClean="0"/>
              <a:t>-endothelium-derived vasoconstrictor</a:t>
            </a:r>
          </a:p>
          <a:p>
            <a:endParaRPr lang="en-GB" sz="2400" b="1" dirty="0" smtClean="0"/>
          </a:p>
          <a:p>
            <a:r>
              <a:rPr lang="en-GB" sz="2400" b="1" dirty="0" err="1" smtClean="0"/>
              <a:t>Angiotensin</a:t>
            </a:r>
            <a:r>
              <a:rPr lang="en-GB" sz="2400" b="1" dirty="0" smtClean="0"/>
              <a:t> II</a:t>
            </a:r>
          </a:p>
          <a:p>
            <a:r>
              <a:rPr lang="en-GB" dirty="0" smtClean="0"/>
              <a:t>-pro-inflammatory vasoconstrictor, part of </a:t>
            </a:r>
            <a:r>
              <a:rPr lang="en-GB" dirty="0" err="1" smtClean="0"/>
              <a:t>renin</a:t>
            </a:r>
            <a:r>
              <a:rPr lang="en-GB" dirty="0" smtClean="0"/>
              <a:t>/</a:t>
            </a:r>
            <a:r>
              <a:rPr lang="en-GB" dirty="0" err="1" smtClean="0"/>
              <a:t>angiotensis</a:t>
            </a:r>
            <a:r>
              <a:rPr lang="en-GB" dirty="0" smtClean="0"/>
              <a:t> system,</a:t>
            </a:r>
          </a:p>
          <a:p>
            <a:r>
              <a:rPr lang="en-GB" dirty="0" smtClean="0"/>
              <a:t>increases Reactive Oxygen Species (ROS ) generation</a:t>
            </a:r>
          </a:p>
          <a:p>
            <a:endParaRPr lang="en-GB" sz="2400" b="1" dirty="0" smtClean="0"/>
          </a:p>
          <a:p>
            <a:r>
              <a:rPr lang="en-GB" sz="2400" b="1" dirty="0" err="1" smtClean="0"/>
              <a:t>Thromboxane</a:t>
            </a:r>
            <a:endParaRPr lang="en-GB" sz="2400" b="1" dirty="0" smtClean="0"/>
          </a:p>
          <a:p>
            <a:pPr>
              <a:buFontTx/>
              <a:buChar char="-"/>
            </a:pPr>
            <a:r>
              <a:rPr lang="en-GB" dirty="0" err="1" smtClean="0"/>
              <a:t>arachidonic</a:t>
            </a:r>
            <a:r>
              <a:rPr lang="en-GB" dirty="0" smtClean="0"/>
              <a:t> acid metabolite produced by platelets, vasoconstrictor. Increases ROS</a:t>
            </a:r>
          </a:p>
          <a:p>
            <a:r>
              <a:rPr lang="en-GB" dirty="0" smtClean="0"/>
              <a:t>  production in endothelial cells and inhibits NO production. </a:t>
            </a:r>
          </a:p>
          <a:p>
            <a:r>
              <a:rPr lang="en-GB" dirty="0" smtClean="0"/>
              <a:t>  Pro-coagulant, contributes to platelet activation (opposite effect to </a:t>
            </a:r>
            <a:r>
              <a:rPr lang="en-GB" dirty="0" err="1" smtClean="0"/>
              <a:t>prostacyclin</a:t>
            </a:r>
            <a:r>
              <a:rPr lang="en-GB" dirty="0" smtClean="0"/>
              <a:t>)</a:t>
            </a:r>
          </a:p>
          <a:p>
            <a:endParaRPr lang="en-GB" dirty="0" smtClean="0"/>
          </a:p>
        </p:txBody>
      </p:sp>
      <p:sp>
        <p:nvSpPr>
          <p:cNvPr id="4" name="TextBox 3"/>
          <p:cNvSpPr txBox="1"/>
          <p:nvPr/>
        </p:nvSpPr>
        <p:spPr>
          <a:xfrm>
            <a:off x="0" y="260648"/>
            <a:ext cx="7077002" cy="523220"/>
          </a:xfrm>
          <a:prstGeom prst="rect">
            <a:avLst/>
          </a:prstGeom>
          <a:noFill/>
        </p:spPr>
        <p:txBody>
          <a:bodyPr wrap="none" rtlCol="0">
            <a:spAutoFit/>
          </a:bodyPr>
          <a:lstStyle/>
          <a:p>
            <a:r>
              <a:rPr lang="en-GB" sz="2800" b="1" dirty="0" smtClean="0"/>
              <a:t>Endothelial mediators: Vasoconstrictors</a:t>
            </a:r>
            <a:endParaRPr lang="en-GB" sz="2800" b="1" dirty="0"/>
          </a:p>
        </p:txBody>
      </p:sp>
      <p:sp>
        <p:nvSpPr>
          <p:cNvPr id="5" name="Oval 4"/>
          <p:cNvSpPr/>
          <p:nvPr/>
        </p:nvSpPr>
        <p:spPr>
          <a:xfrm>
            <a:off x="107504" y="155679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07504" y="256490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7504" y="38610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884368" y="1052736"/>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107950" y="115888"/>
            <a:ext cx="2323072" cy="523220"/>
          </a:xfrm>
          <a:prstGeom prst="rect">
            <a:avLst/>
          </a:prstGeom>
          <a:noFill/>
          <a:ln w="9525">
            <a:noFill/>
            <a:miter lim="800000"/>
            <a:headEnd/>
            <a:tailEnd/>
          </a:ln>
        </p:spPr>
        <p:txBody>
          <a:bodyPr wrap="none">
            <a:spAutoFit/>
          </a:bodyPr>
          <a:lstStyle/>
          <a:p>
            <a:r>
              <a:rPr lang="en-GB" sz="2800" b="1" dirty="0">
                <a:solidFill>
                  <a:srgbClr val="FF0000"/>
                </a:solidFill>
              </a:rPr>
              <a:t>Lecture plan</a:t>
            </a:r>
          </a:p>
        </p:txBody>
      </p:sp>
      <p:sp>
        <p:nvSpPr>
          <p:cNvPr id="4" name="TextBox 3"/>
          <p:cNvSpPr txBox="1"/>
          <p:nvPr/>
        </p:nvSpPr>
        <p:spPr>
          <a:xfrm>
            <a:off x="35496" y="1052736"/>
            <a:ext cx="9260869" cy="4524315"/>
          </a:xfrm>
          <a:prstGeom prst="rect">
            <a:avLst/>
          </a:prstGeom>
          <a:noFill/>
        </p:spPr>
        <p:txBody>
          <a:bodyPr wrap="none" rtlCol="0">
            <a:spAutoFit/>
          </a:bodyPr>
          <a:lstStyle/>
          <a:p>
            <a:r>
              <a:rPr lang="en-GB" sz="2400" dirty="0" smtClean="0"/>
              <a:t>Introduction: definition and localization of the vascular endothelium</a:t>
            </a:r>
          </a:p>
          <a:p>
            <a:endParaRPr lang="en-GB" sz="2400" dirty="0" smtClean="0"/>
          </a:p>
          <a:p>
            <a:endParaRPr lang="en-GB" sz="2400" dirty="0" smtClean="0"/>
          </a:p>
          <a:p>
            <a:r>
              <a:rPr lang="en-GB" sz="2400" dirty="0" smtClean="0"/>
              <a:t>Endothelial function:</a:t>
            </a:r>
          </a:p>
          <a:p>
            <a:r>
              <a:rPr lang="en-GB" sz="2400" dirty="0" smtClean="0"/>
              <a:t>         - regulation of vascular tone: </a:t>
            </a:r>
            <a:r>
              <a:rPr lang="en-GB" sz="2400" dirty="0" err="1" smtClean="0"/>
              <a:t>vasorelaxants</a:t>
            </a:r>
            <a:r>
              <a:rPr lang="en-GB" sz="2400" dirty="0" smtClean="0"/>
              <a:t> and </a:t>
            </a:r>
          </a:p>
          <a:p>
            <a:r>
              <a:rPr lang="en-GB" sz="2400" dirty="0" smtClean="0"/>
              <a:t>           vasoconstrictors</a:t>
            </a:r>
          </a:p>
          <a:p>
            <a:r>
              <a:rPr lang="en-GB" sz="2400" dirty="0" smtClean="0"/>
              <a:t>         - endothelial barrier function: types of endothelial junctions, </a:t>
            </a:r>
          </a:p>
          <a:p>
            <a:r>
              <a:rPr lang="en-GB" sz="2400" dirty="0" smtClean="0"/>
              <a:t>           permeability factors</a:t>
            </a:r>
          </a:p>
          <a:p>
            <a:r>
              <a:rPr lang="en-GB" sz="2400" dirty="0" smtClean="0"/>
              <a:t>         - endothelial repair and angiogenesis</a:t>
            </a:r>
          </a:p>
          <a:p>
            <a:r>
              <a:rPr lang="en-GB" sz="2400" dirty="0" smtClean="0"/>
              <a:t>         - coagulation</a:t>
            </a:r>
          </a:p>
          <a:p>
            <a:endParaRPr lang="en-GB" sz="2400" dirty="0" smtClean="0"/>
          </a:p>
          <a:p>
            <a:r>
              <a:rPr lang="en-GB" sz="2400" dirty="0" smtClean="0"/>
              <a:t>Summary</a:t>
            </a:r>
            <a:endParaRPr lang="en-GB"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1783754" y="2341388"/>
            <a:ext cx="5267325" cy="4471988"/>
            <a:chOff x="858599" y="990600"/>
            <a:chExt cx="7675126" cy="5785887"/>
          </a:xfrm>
        </p:grpSpPr>
        <p:sp>
          <p:nvSpPr>
            <p:cNvPr id="57354" name="AutoShape 2"/>
            <p:cNvSpPr>
              <a:spLocks noChangeArrowheads="1"/>
            </p:cNvSpPr>
            <p:nvPr/>
          </p:nvSpPr>
          <p:spPr bwMode="auto">
            <a:xfrm>
              <a:off x="914400" y="2514600"/>
              <a:ext cx="7599363" cy="1770063"/>
            </a:xfrm>
            <a:prstGeom prst="roundRect">
              <a:avLst>
                <a:gd name="adj" fmla="val 12486"/>
              </a:avLst>
            </a:prstGeom>
            <a:solidFill>
              <a:srgbClr val="DBFFB8"/>
            </a:solidFill>
            <a:ln w="76200">
              <a:solidFill>
                <a:srgbClr val="FE9B03"/>
              </a:solidFill>
              <a:round/>
              <a:headEnd/>
              <a:tailEnd/>
            </a:ln>
          </p:spPr>
          <p:txBody>
            <a:bodyPr wrap="none" anchor="ctr"/>
            <a:lstStyle/>
            <a:p>
              <a:endParaRPr lang="en-US"/>
            </a:p>
          </p:txBody>
        </p:sp>
        <p:sp>
          <p:nvSpPr>
            <p:cNvPr id="57355" name="AutoShape 3"/>
            <p:cNvSpPr>
              <a:spLocks noChangeArrowheads="1"/>
            </p:cNvSpPr>
            <p:nvPr/>
          </p:nvSpPr>
          <p:spPr bwMode="auto">
            <a:xfrm>
              <a:off x="914400" y="4800600"/>
              <a:ext cx="7599363" cy="1828800"/>
            </a:xfrm>
            <a:prstGeom prst="roundRect">
              <a:avLst>
                <a:gd name="adj" fmla="val 12486"/>
              </a:avLst>
            </a:prstGeom>
            <a:solidFill>
              <a:srgbClr val="FFCC99"/>
            </a:solidFill>
            <a:ln w="76200">
              <a:solidFill>
                <a:srgbClr val="FFC000"/>
              </a:solidFill>
              <a:round/>
              <a:headEnd/>
              <a:tailEnd/>
            </a:ln>
          </p:spPr>
          <p:txBody>
            <a:bodyPr wrap="none" anchor="ctr"/>
            <a:lstStyle/>
            <a:p>
              <a:endParaRPr lang="en-US"/>
            </a:p>
          </p:txBody>
        </p:sp>
        <p:sp>
          <p:nvSpPr>
            <p:cNvPr id="57356" name="Rectangle 4"/>
            <p:cNvSpPr>
              <a:spLocks noChangeArrowheads="1"/>
            </p:cNvSpPr>
            <p:nvPr/>
          </p:nvSpPr>
          <p:spPr bwMode="auto">
            <a:xfrm>
              <a:off x="6019800" y="2667000"/>
              <a:ext cx="2513925" cy="438082"/>
            </a:xfrm>
            <a:prstGeom prst="rect">
              <a:avLst/>
            </a:prstGeom>
            <a:noFill/>
            <a:ln w="9525">
              <a:noFill/>
              <a:miter lim="800000"/>
              <a:headEnd/>
              <a:tailEnd/>
            </a:ln>
          </p:spPr>
          <p:txBody>
            <a:bodyPr wrap="none">
              <a:spAutoFit/>
            </a:bodyPr>
            <a:lstStyle/>
            <a:p>
              <a:pPr eaLnBrk="0" hangingPunct="0"/>
              <a:r>
                <a:rPr lang="en-GB" sz="1600" b="1" dirty="0">
                  <a:solidFill>
                    <a:srgbClr val="530098"/>
                  </a:solidFill>
                </a:rPr>
                <a:t>Endothelial Cell</a:t>
              </a:r>
              <a:endParaRPr lang="en-GB" sz="1600" b="1" dirty="0">
                <a:solidFill>
                  <a:srgbClr val="7B00E4"/>
                </a:solidFill>
              </a:endParaRPr>
            </a:p>
          </p:txBody>
        </p:sp>
        <p:sp>
          <p:nvSpPr>
            <p:cNvPr id="57357" name="Rectangle 5"/>
            <p:cNvSpPr>
              <a:spLocks noChangeArrowheads="1"/>
            </p:cNvSpPr>
            <p:nvPr/>
          </p:nvSpPr>
          <p:spPr bwMode="auto">
            <a:xfrm>
              <a:off x="5946774" y="4953000"/>
              <a:ext cx="2478717" cy="438023"/>
            </a:xfrm>
            <a:prstGeom prst="rect">
              <a:avLst/>
            </a:prstGeom>
            <a:noFill/>
            <a:ln w="9525">
              <a:noFill/>
              <a:miter lim="800000"/>
              <a:headEnd/>
              <a:tailEnd/>
            </a:ln>
          </p:spPr>
          <p:txBody>
            <a:bodyPr wrap="none">
              <a:spAutoFit/>
            </a:bodyPr>
            <a:lstStyle/>
            <a:p>
              <a:pPr eaLnBrk="0" hangingPunct="0"/>
              <a:r>
                <a:rPr lang="en-GB" sz="1600" b="1" dirty="0"/>
                <a:t>Smooth Muscle</a:t>
              </a:r>
            </a:p>
          </p:txBody>
        </p:sp>
        <p:sp>
          <p:nvSpPr>
            <p:cNvPr id="57358" name="AutoShape 6"/>
            <p:cNvSpPr>
              <a:spLocks noChangeArrowheads="1"/>
            </p:cNvSpPr>
            <p:nvPr/>
          </p:nvSpPr>
          <p:spPr bwMode="auto">
            <a:xfrm>
              <a:off x="3124200" y="4648200"/>
              <a:ext cx="228600" cy="304800"/>
            </a:xfrm>
            <a:prstGeom prst="hexagon">
              <a:avLst>
                <a:gd name="adj" fmla="val 25000"/>
                <a:gd name="vf" fmla="val 115470"/>
              </a:avLst>
            </a:prstGeom>
            <a:solidFill>
              <a:srgbClr val="FF7C80"/>
            </a:solidFill>
            <a:ln w="9525">
              <a:solidFill>
                <a:schemeClr val="tx1"/>
              </a:solidFill>
              <a:miter lim="800000"/>
              <a:headEnd/>
              <a:tailEnd/>
            </a:ln>
          </p:spPr>
          <p:txBody>
            <a:bodyPr wrap="none" anchor="ctr"/>
            <a:lstStyle/>
            <a:p>
              <a:endParaRPr lang="en-US"/>
            </a:p>
          </p:txBody>
        </p:sp>
        <p:sp>
          <p:nvSpPr>
            <p:cNvPr id="57359" name="AutoShape 7"/>
            <p:cNvSpPr>
              <a:spLocks noChangeArrowheads="1"/>
            </p:cNvSpPr>
            <p:nvPr/>
          </p:nvSpPr>
          <p:spPr bwMode="auto">
            <a:xfrm>
              <a:off x="5105400" y="4572000"/>
              <a:ext cx="381000" cy="457200"/>
            </a:xfrm>
            <a:prstGeom prst="octagon">
              <a:avLst>
                <a:gd name="adj" fmla="val 29287"/>
              </a:avLst>
            </a:prstGeom>
            <a:solidFill>
              <a:srgbClr val="FF7C80"/>
            </a:solidFill>
            <a:ln w="9525">
              <a:solidFill>
                <a:schemeClr val="tx1"/>
              </a:solidFill>
              <a:miter lim="800000"/>
              <a:headEnd/>
              <a:tailEnd/>
            </a:ln>
          </p:spPr>
          <p:txBody>
            <a:bodyPr wrap="none" anchor="ctr"/>
            <a:lstStyle/>
            <a:p>
              <a:endParaRPr lang="en-US"/>
            </a:p>
          </p:txBody>
        </p:sp>
        <p:sp>
          <p:nvSpPr>
            <p:cNvPr id="57360" name="AutoShape 8"/>
            <p:cNvSpPr>
              <a:spLocks noChangeArrowheads="1"/>
            </p:cNvSpPr>
            <p:nvPr/>
          </p:nvSpPr>
          <p:spPr bwMode="auto">
            <a:xfrm>
              <a:off x="1676400" y="2362200"/>
              <a:ext cx="228600" cy="304800"/>
            </a:xfrm>
            <a:prstGeom prst="hexagon">
              <a:avLst>
                <a:gd name="adj" fmla="val 25000"/>
                <a:gd name="vf" fmla="val 115470"/>
              </a:avLst>
            </a:prstGeom>
            <a:solidFill>
              <a:srgbClr val="FF7C80"/>
            </a:solidFill>
            <a:ln w="9525">
              <a:solidFill>
                <a:schemeClr val="tx1"/>
              </a:solidFill>
              <a:miter lim="800000"/>
              <a:headEnd/>
              <a:tailEnd/>
            </a:ln>
          </p:spPr>
          <p:txBody>
            <a:bodyPr wrap="none" anchor="ctr"/>
            <a:lstStyle/>
            <a:p>
              <a:endParaRPr lang="en-US"/>
            </a:p>
          </p:txBody>
        </p:sp>
        <p:sp>
          <p:nvSpPr>
            <p:cNvPr id="57361" name="Line 9"/>
            <p:cNvSpPr>
              <a:spLocks noChangeShapeType="1"/>
            </p:cNvSpPr>
            <p:nvPr/>
          </p:nvSpPr>
          <p:spPr bwMode="auto">
            <a:xfrm>
              <a:off x="1752600" y="4114800"/>
              <a:ext cx="0" cy="1828800"/>
            </a:xfrm>
            <a:prstGeom prst="line">
              <a:avLst/>
            </a:prstGeom>
            <a:noFill/>
            <a:ln w="28575">
              <a:solidFill>
                <a:srgbClr val="3399FF"/>
              </a:solidFill>
              <a:round/>
              <a:headEnd/>
              <a:tailEnd type="triangle" w="med" len="med"/>
            </a:ln>
          </p:spPr>
          <p:txBody>
            <a:bodyPr wrap="none" anchor="ctr"/>
            <a:lstStyle/>
            <a:p>
              <a:endParaRPr lang="en-GB"/>
            </a:p>
          </p:txBody>
        </p:sp>
        <p:sp>
          <p:nvSpPr>
            <p:cNvPr id="57362" name="Text Box 11"/>
            <p:cNvSpPr txBox="1">
              <a:spLocks noChangeArrowheads="1"/>
            </p:cNvSpPr>
            <p:nvPr/>
          </p:nvSpPr>
          <p:spPr bwMode="auto">
            <a:xfrm>
              <a:off x="858599" y="2007433"/>
              <a:ext cx="1200909" cy="955816"/>
            </a:xfrm>
            <a:prstGeom prst="rect">
              <a:avLst/>
            </a:prstGeom>
            <a:noFill/>
            <a:ln w="9525">
              <a:noFill/>
              <a:miter lim="800000"/>
              <a:headEnd/>
              <a:tailEnd/>
            </a:ln>
          </p:spPr>
          <p:txBody>
            <a:bodyPr>
              <a:spAutoFit/>
            </a:bodyPr>
            <a:lstStyle/>
            <a:p>
              <a:pPr eaLnBrk="0" hangingPunct="0">
                <a:spcBef>
                  <a:spcPct val="50000"/>
                </a:spcBef>
              </a:pPr>
              <a:r>
                <a:rPr lang="en-GB"/>
                <a:t>ET</a:t>
              </a:r>
              <a:r>
                <a:rPr lang="en-GB" baseline="-25000"/>
                <a:t>B</a:t>
              </a:r>
            </a:p>
            <a:p>
              <a:pPr eaLnBrk="0" hangingPunct="0">
                <a:spcBef>
                  <a:spcPct val="50000"/>
                </a:spcBef>
              </a:pPr>
              <a:endParaRPr lang="en-GB" sz="2400" b="1" baseline="-25000"/>
            </a:p>
          </p:txBody>
        </p:sp>
        <p:sp>
          <p:nvSpPr>
            <p:cNvPr id="57363" name="Rectangle 12"/>
            <p:cNvSpPr>
              <a:spLocks noChangeArrowheads="1"/>
            </p:cNvSpPr>
            <p:nvPr/>
          </p:nvSpPr>
          <p:spPr bwMode="auto">
            <a:xfrm>
              <a:off x="2949575" y="4267200"/>
              <a:ext cx="848409" cy="477908"/>
            </a:xfrm>
            <a:prstGeom prst="rect">
              <a:avLst/>
            </a:prstGeom>
            <a:noFill/>
            <a:ln w="9525">
              <a:noFill/>
              <a:miter lim="800000"/>
              <a:headEnd/>
              <a:tailEnd/>
            </a:ln>
          </p:spPr>
          <p:txBody>
            <a:bodyPr wrap="none">
              <a:spAutoFit/>
            </a:bodyPr>
            <a:lstStyle/>
            <a:p>
              <a:pPr eaLnBrk="0" hangingPunct="0">
                <a:spcBef>
                  <a:spcPct val="50000"/>
                </a:spcBef>
              </a:pPr>
              <a:r>
                <a:rPr lang="en-GB"/>
                <a:t>ET</a:t>
              </a:r>
              <a:r>
                <a:rPr lang="en-GB" baseline="-25000"/>
                <a:t>B</a:t>
              </a:r>
            </a:p>
          </p:txBody>
        </p:sp>
        <p:sp>
          <p:nvSpPr>
            <p:cNvPr id="57364" name="Rectangle 13"/>
            <p:cNvSpPr>
              <a:spLocks noChangeArrowheads="1"/>
            </p:cNvSpPr>
            <p:nvPr/>
          </p:nvSpPr>
          <p:spPr bwMode="auto">
            <a:xfrm>
              <a:off x="4343400" y="4267200"/>
              <a:ext cx="823462" cy="477908"/>
            </a:xfrm>
            <a:prstGeom prst="rect">
              <a:avLst/>
            </a:prstGeom>
            <a:noFill/>
            <a:ln w="9525">
              <a:noFill/>
              <a:miter lim="800000"/>
              <a:headEnd/>
              <a:tailEnd/>
            </a:ln>
          </p:spPr>
          <p:txBody>
            <a:bodyPr wrap="none">
              <a:spAutoFit/>
            </a:bodyPr>
            <a:lstStyle/>
            <a:p>
              <a:pPr eaLnBrk="0" hangingPunct="0"/>
              <a:r>
                <a:rPr lang="en-GB"/>
                <a:t>ET</a:t>
              </a:r>
              <a:r>
                <a:rPr lang="en-GB" baseline="-25000"/>
                <a:t>A</a:t>
              </a:r>
            </a:p>
          </p:txBody>
        </p:sp>
        <p:sp>
          <p:nvSpPr>
            <p:cNvPr id="57365" name="Line 14"/>
            <p:cNvSpPr>
              <a:spLocks noChangeShapeType="1"/>
            </p:cNvSpPr>
            <p:nvPr/>
          </p:nvSpPr>
          <p:spPr bwMode="auto">
            <a:xfrm>
              <a:off x="1828800" y="1447799"/>
              <a:ext cx="0" cy="762000"/>
            </a:xfrm>
            <a:prstGeom prst="line">
              <a:avLst/>
            </a:prstGeom>
            <a:noFill/>
            <a:ln w="19050">
              <a:solidFill>
                <a:schemeClr val="tx1"/>
              </a:solidFill>
              <a:round/>
              <a:headEnd/>
              <a:tailEnd type="triangle" w="med" len="med"/>
            </a:ln>
          </p:spPr>
          <p:txBody>
            <a:bodyPr wrap="none" anchor="ctr"/>
            <a:lstStyle/>
            <a:p>
              <a:endParaRPr lang="en-GB"/>
            </a:p>
          </p:txBody>
        </p:sp>
        <p:sp>
          <p:nvSpPr>
            <p:cNvPr id="57366" name="Text Box 15"/>
            <p:cNvSpPr txBox="1">
              <a:spLocks noChangeArrowheads="1"/>
            </p:cNvSpPr>
            <p:nvPr/>
          </p:nvSpPr>
          <p:spPr bwMode="auto">
            <a:xfrm>
              <a:off x="1379103" y="990600"/>
              <a:ext cx="990600" cy="477908"/>
            </a:xfrm>
            <a:prstGeom prst="rect">
              <a:avLst/>
            </a:prstGeom>
            <a:noFill/>
            <a:ln w="9525">
              <a:noFill/>
              <a:miter lim="800000"/>
              <a:headEnd/>
              <a:tailEnd/>
            </a:ln>
          </p:spPr>
          <p:txBody>
            <a:bodyPr>
              <a:spAutoFit/>
            </a:bodyPr>
            <a:lstStyle/>
            <a:p>
              <a:pPr eaLnBrk="0" hangingPunct="0">
                <a:spcBef>
                  <a:spcPct val="50000"/>
                </a:spcBef>
              </a:pPr>
              <a:r>
                <a:rPr lang="en-GB" b="1" dirty="0"/>
                <a:t>ET-1</a:t>
              </a:r>
            </a:p>
          </p:txBody>
        </p:sp>
        <p:sp>
          <p:nvSpPr>
            <p:cNvPr id="57367" name="Text Box 17"/>
            <p:cNvSpPr txBox="1">
              <a:spLocks noChangeArrowheads="1"/>
            </p:cNvSpPr>
            <p:nvPr/>
          </p:nvSpPr>
          <p:spPr bwMode="auto">
            <a:xfrm>
              <a:off x="1368317" y="3116705"/>
              <a:ext cx="1676400" cy="915990"/>
            </a:xfrm>
            <a:prstGeom prst="rect">
              <a:avLst/>
            </a:prstGeom>
            <a:noFill/>
            <a:ln w="9525">
              <a:noFill/>
              <a:miter lim="800000"/>
              <a:headEnd/>
              <a:tailEnd/>
            </a:ln>
          </p:spPr>
          <p:txBody>
            <a:bodyPr>
              <a:spAutoFit/>
            </a:bodyPr>
            <a:lstStyle/>
            <a:p>
              <a:pPr eaLnBrk="0" hangingPunct="0">
                <a:spcBef>
                  <a:spcPct val="50000"/>
                </a:spcBef>
              </a:pPr>
              <a:r>
                <a:rPr lang="en-GB" sz="2000" b="1" dirty="0"/>
                <a:t>NO</a:t>
              </a:r>
              <a:r>
                <a:rPr lang="en-GB" sz="2000" dirty="0"/>
                <a:t>, PGI</a:t>
              </a:r>
              <a:r>
                <a:rPr lang="en-GB" sz="2000" baseline="-25000" dirty="0"/>
                <a:t>2</a:t>
              </a:r>
              <a:endParaRPr lang="en-GB" sz="2000" dirty="0"/>
            </a:p>
          </p:txBody>
        </p:sp>
        <p:sp>
          <p:nvSpPr>
            <p:cNvPr id="57368" name="Text Box 18"/>
            <p:cNvSpPr txBox="1">
              <a:spLocks noChangeArrowheads="1"/>
            </p:cNvSpPr>
            <p:nvPr/>
          </p:nvSpPr>
          <p:spPr bwMode="auto">
            <a:xfrm>
              <a:off x="1066801" y="6019800"/>
              <a:ext cx="1981199" cy="438082"/>
            </a:xfrm>
            <a:prstGeom prst="rect">
              <a:avLst/>
            </a:prstGeom>
            <a:solidFill>
              <a:srgbClr val="66FFFF"/>
            </a:solidFill>
            <a:ln w="9525">
              <a:noFill/>
              <a:miter lim="800000"/>
              <a:headEnd/>
              <a:tailEnd/>
            </a:ln>
          </p:spPr>
          <p:txBody>
            <a:bodyPr>
              <a:spAutoFit/>
            </a:bodyPr>
            <a:lstStyle/>
            <a:p>
              <a:pPr eaLnBrk="0" hangingPunct="0">
                <a:spcBef>
                  <a:spcPct val="50000"/>
                </a:spcBef>
              </a:pPr>
              <a:r>
                <a:rPr lang="en-GB" sz="1600" dirty="0" err="1"/>
                <a:t>Vasodilation</a:t>
              </a:r>
              <a:endParaRPr lang="en-GB" sz="1600" dirty="0"/>
            </a:p>
          </p:txBody>
        </p:sp>
        <p:sp>
          <p:nvSpPr>
            <p:cNvPr id="57369" name="Line 19"/>
            <p:cNvSpPr>
              <a:spLocks noChangeShapeType="1"/>
            </p:cNvSpPr>
            <p:nvPr/>
          </p:nvSpPr>
          <p:spPr bwMode="auto">
            <a:xfrm>
              <a:off x="5257800" y="5029200"/>
              <a:ext cx="0" cy="990600"/>
            </a:xfrm>
            <a:prstGeom prst="line">
              <a:avLst/>
            </a:prstGeom>
            <a:noFill/>
            <a:ln w="28575">
              <a:solidFill>
                <a:srgbClr val="3399FF"/>
              </a:solidFill>
              <a:round/>
              <a:headEnd/>
              <a:tailEnd type="triangle" w="med" len="med"/>
            </a:ln>
          </p:spPr>
          <p:txBody>
            <a:bodyPr wrap="none" anchor="ctr"/>
            <a:lstStyle/>
            <a:p>
              <a:endParaRPr lang="en-GB"/>
            </a:p>
          </p:txBody>
        </p:sp>
        <p:sp>
          <p:nvSpPr>
            <p:cNvPr id="57370" name="Text Box 20"/>
            <p:cNvSpPr txBox="1">
              <a:spLocks noChangeArrowheads="1"/>
            </p:cNvSpPr>
            <p:nvPr/>
          </p:nvSpPr>
          <p:spPr bwMode="auto">
            <a:xfrm>
              <a:off x="3990301" y="6019800"/>
              <a:ext cx="2697946" cy="756687"/>
            </a:xfrm>
            <a:prstGeom prst="rect">
              <a:avLst/>
            </a:prstGeom>
            <a:solidFill>
              <a:schemeClr val="bg1"/>
            </a:solidFill>
            <a:ln w="28575">
              <a:solidFill>
                <a:srgbClr val="FF0000"/>
              </a:solidFill>
              <a:miter lim="800000"/>
              <a:headEnd/>
              <a:tailEnd/>
            </a:ln>
          </p:spPr>
          <p:txBody>
            <a:bodyPr>
              <a:spAutoFit/>
            </a:bodyPr>
            <a:lstStyle/>
            <a:p>
              <a:pPr algn="ctr" eaLnBrk="0" hangingPunct="0">
                <a:spcBef>
                  <a:spcPct val="50000"/>
                </a:spcBef>
              </a:pPr>
              <a:r>
                <a:rPr lang="en-GB" sz="1600" b="1" dirty="0">
                  <a:solidFill>
                    <a:srgbClr val="FF0000"/>
                  </a:solidFill>
                </a:rPr>
                <a:t>Vasoconstriction   proliferation</a:t>
              </a:r>
            </a:p>
          </p:txBody>
        </p:sp>
        <p:sp>
          <p:nvSpPr>
            <p:cNvPr id="57371" name="Text Box 21"/>
            <p:cNvSpPr txBox="1">
              <a:spLocks noChangeArrowheads="1"/>
            </p:cNvSpPr>
            <p:nvPr/>
          </p:nvSpPr>
          <p:spPr bwMode="auto">
            <a:xfrm>
              <a:off x="3959616" y="1120514"/>
              <a:ext cx="3428999" cy="756687"/>
            </a:xfrm>
            <a:prstGeom prst="rect">
              <a:avLst/>
            </a:prstGeom>
            <a:noFill/>
            <a:ln w="9525">
              <a:noFill/>
              <a:miter lim="800000"/>
              <a:headEnd/>
              <a:tailEnd/>
            </a:ln>
          </p:spPr>
          <p:txBody>
            <a:bodyPr>
              <a:spAutoFit/>
            </a:bodyPr>
            <a:lstStyle/>
            <a:p>
              <a:pPr eaLnBrk="0" hangingPunct="0">
                <a:spcBef>
                  <a:spcPct val="50000"/>
                </a:spcBef>
              </a:pPr>
              <a:r>
                <a:rPr lang="en-GB" sz="1600" b="1" dirty="0"/>
                <a:t>Hypoxia, stretch, cytokines, </a:t>
              </a:r>
              <a:r>
                <a:rPr lang="en-GB" sz="1600" b="1" dirty="0" err="1"/>
                <a:t>endotoxin</a:t>
              </a:r>
              <a:endParaRPr lang="en-GB" sz="1600" b="1" dirty="0"/>
            </a:p>
          </p:txBody>
        </p:sp>
        <p:sp>
          <p:nvSpPr>
            <p:cNvPr id="57372" name="Line 22"/>
            <p:cNvSpPr>
              <a:spLocks noChangeShapeType="1"/>
            </p:cNvSpPr>
            <p:nvPr/>
          </p:nvSpPr>
          <p:spPr bwMode="auto">
            <a:xfrm>
              <a:off x="5257800" y="1828800"/>
              <a:ext cx="0" cy="609600"/>
            </a:xfrm>
            <a:prstGeom prst="line">
              <a:avLst/>
            </a:prstGeom>
            <a:noFill/>
            <a:ln w="19050">
              <a:solidFill>
                <a:schemeClr val="tx1"/>
              </a:solidFill>
              <a:round/>
              <a:headEnd/>
              <a:tailEnd type="triangle" w="med" len="med"/>
            </a:ln>
          </p:spPr>
          <p:txBody>
            <a:bodyPr wrap="none" anchor="ctr"/>
            <a:lstStyle/>
            <a:p>
              <a:endParaRPr lang="en-GB"/>
            </a:p>
          </p:txBody>
        </p:sp>
        <p:sp>
          <p:nvSpPr>
            <p:cNvPr id="57373" name="Text Box 23"/>
            <p:cNvSpPr txBox="1">
              <a:spLocks noChangeArrowheads="1"/>
            </p:cNvSpPr>
            <p:nvPr/>
          </p:nvSpPr>
          <p:spPr bwMode="auto">
            <a:xfrm>
              <a:off x="4814431" y="3810000"/>
              <a:ext cx="1811446" cy="477908"/>
            </a:xfrm>
            <a:prstGeom prst="rect">
              <a:avLst/>
            </a:prstGeom>
            <a:noFill/>
            <a:ln w="9525">
              <a:noFill/>
              <a:miter lim="800000"/>
              <a:headEnd/>
              <a:tailEnd/>
            </a:ln>
          </p:spPr>
          <p:txBody>
            <a:bodyPr>
              <a:spAutoFit/>
            </a:bodyPr>
            <a:lstStyle/>
            <a:p>
              <a:pPr eaLnBrk="0" hangingPunct="0">
                <a:spcBef>
                  <a:spcPct val="50000"/>
                </a:spcBef>
              </a:pPr>
              <a:r>
                <a:rPr lang="en-GB" b="1" dirty="0">
                  <a:solidFill>
                    <a:srgbClr val="FF0000"/>
                  </a:solidFill>
                </a:rPr>
                <a:t>ET-1</a:t>
              </a:r>
            </a:p>
          </p:txBody>
        </p:sp>
        <p:sp>
          <p:nvSpPr>
            <p:cNvPr id="57374" name="Line 24"/>
            <p:cNvSpPr>
              <a:spLocks noChangeShapeType="1"/>
            </p:cNvSpPr>
            <p:nvPr/>
          </p:nvSpPr>
          <p:spPr bwMode="auto">
            <a:xfrm>
              <a:off x="5257800" y="4343400"/>
              <a:ext cx="0" cy="152400"/>
            </a:xfrm>
            <a:prstGeom prst="line">
              <a:avLst/>
            </a:prstGeom>
            <a:noFill/>
            <a:ln w="38100">
              <a:solidFill>
                <a:schemeClr val="tx1"/>
              </a:solidFill>
              <a:round/>
              <a:headEnd/>
              <a:tailEnd type="triangle" w="med" len="med"/>
            </a:ln>
          </p:spPr>
          <p:txBody>
            <a:bodyPr wrap="none" anchor="ctr"/>
            <a:lstStyle/>
            <a:p>
              <a:endParaRPr lang="en-GB"/>
            </a:p>
          </p:txBody>
        </p:sp>
        <p:sp>
          <p:nvSpPr>
            <p:cNvPr id="57375" name="Text Box 25"/>
            <p:cNvSpPr txBox="1">
              <a:spLocks noChangeArrowheads="1"/>
            </p:cNvSpPr>
            <p:nvPr/>
          </p:nvSpPr>
          <p:spPr bwMode="auto">
            <a:xfrm>
              <a:off x="4800599" y="3200400"/>
              <a:ext cx="1991748" cy="398257"/>
            </a:xfrm>
            <a:prstGeom prst="rect">
              <a:avLst/>
            </a:prstGeom>
            <a:noFill/>
            <a:ln w="9525">
              <a:noFill/>
              <a:miter lim="800000"/>
              <a:headEnd/>
              <a:tailEnd/>
            </a:ln>
          </p:spPr>
          <p:txBody>
            <a:bodyPr>
              <a:spAutoFit/>
            </a:bodyPr>
            <a:lstStyle/>
            <a:p>
              <a:pPr eaLnBrk="0" hangingPunct="0">
                <a:spcBef>
                  <a:spcPct val="50000"/>
                </a:spcBef>
              </a:pPr>
              <a:r>
                <a:rPr lang="en-GB" sz="1400" dirty="0"/>
                <a:t>Big ET-1</a:t>
              </a:r>
            </a:p>
          </p:txBody>
        </p:sp>
        <p:sp>
          <p:nvSpPr>
            <p:cNvPr id="57376" name="Line 26"/>
            <p:cNvSpPr>
              <a:spLocks noChangeShapeType="1"/>
            </p:cNvSpPr>
            <p:nvPr/>
          </p:nvSpPr>
          <p:spPr bwMode="auto">
            <a:xfrm>
              <a:off x="5257800" y="3581400"/>
              <a:ext cx="0" cy="304800"/>
            </a:xfrm>
            <a:prstGeom prst="line">
              <a:avLst/>
            </a:prstGeom>
            <a:noFill/>
            <a:ln w="38100">
              <a:solidFill>
                <a:srgbClr val="3399FF"/>
              </a:solidFill>
              <a:round/>
              <a:headEnd/>
              <a:tailEnd type="triangle" w="med" len="med"/>
            </a:ln>
          </p:spPr>
          <p:txBody>
            <a:bodyPr wrap="none" anchor="ctr"/>
            <a:lstStyle/>
            <a:p>
              <a:endParaRPr lang="en-GB"/>
            </a:p>
          </p:txBody>
        </p:sp>
        <p:sp>
          <p:nvSpPr>
            <p:cNvPr id="57378" name="Text Box 28"/>
            <p:cNvSpPr txBox="1">
              <a:spLocks noChangeArrowheads="1"/>
            </p:cNvSpPr>
            <p:nvPr/>
          </p:nvSpPr>
          <p:spPr bwMode="auto">
            <a:xfrm>
              <a:off x="4398028" y="2562069"/>
              <a:ext cx="1808402" cy="398257"/>
            </a:xfrm>
            <a:prstGeom prst="rect">
              <a:avLst/>
            </a:prstGeom>
            <a:noFill/>
            <a:ln w="9525">
              <a:noFill/>
              <a:miter lim="800000"/>
              <a:headEnd/>
              <a:tailEnd/>
            </a:ln>
          </p:spPr>
          <p:txBody>
            <a:bodyPr>
              <a:spAutoFit/>
            </a:bodyPr>
            <a:lstStyle/>
            <a:p>
              <a:pPr eaLnBrk="0" hangingPunct="0">
                <a:spcBef>
                  <a:spcPct val="50000"/>
                </a:spcBef>
              </a:pPr>
              <a:r>
                <a:rPr lang="en-GB" sz="1400" dirty="0"/>
                <a:t>PreProET-1</a:t>
              </a:r>
            </a:p>
          </p:txBody>
        </p:sp>
        <p:sp>
          <p:nvSpPr>
            <p:cNvPr id="57379" name="Line 29"/>
            <p:cNvSpPr>
              <a:spLocks noChangeShapeType="1"/>
            </p:cNvSpPr>
            <p:nvPr/>
          </p:nvSpPr>
          <p:spPr bwMode="auto">
            <a:xfrm>
              <a:off x="5257800" y="2895600"/>
              <a:ext cx="0" cy="304800"/>
            </a:xfrm>
            <a:prstGeom prst="line">
              <a:avLst/>
            </a:prstGeom>
            <a:noFill/>
            <a:ln w="38100">
              <a:solidFill>
                <a:srgbClr val="3399FF"/>
              </a:solidFill>
              <a:round/>
              <a:headEnd/>
              <a:tailEnd type="triangle" w="med" len="med"/>
            </a:ln>
          </p:spPr>
          <p:txBody>
            <a:bodyPr wrap="none" anchor="ctr"/>
            <a:lstStyle/>
            <a:p>
              <a:endParaRPr lang="en-GB"/>
            </a:p>
          </p:txBody>
        </p:sp>
      </p:grpSp>
      <p:sp>
        <p:nvSpPr>
          <p:cNvPr id="57347" name="Line 29"/>
          <p:cNvSpPr>
            <a:spLocks noChangeShapeType="1"/>
          </p:cNvSpPr>
          <p:nvPr/>
        </p:nvSpPr>
        <p:spPr bwMode="auto">
          <a:xfrm>
            <a:off x="2411760" y="3749501"/>
            <a:ext cx="0" cy="234950"/>
          </a:xfrm>
          <a:prstGeom prst="line">
            <a:avLst/>
          </a:prstGeom>
          <a:noFill/>
          <a:ln w="38100">
            <a:solidFill>
              <a:srgbClr val="3399FF"/>
            </a:solidFill>
            <a:round/>
            <a:headEnd/>
            <a:tailEnd type="triangle" w="med" len="med"/>
          </a:ln>
        </p:spPr>
        <p:txBody>
          <a:bodyPr wrap="none" anchor="ctr"/>
          <a:lstStyle/>
          <a:p>
            <a:endParaRPr lang="en-GB"/>
          </a:p>
        </p:txBody>
      </p:sp>
      <p:sp>
        <p:nvSpPr>
          <p:cNvPr id="33" name="Text Box 1009"/>
          <p:cNvSpPr txBox="1">
            <a:spLocks noChangeArrowheads="1"/>
          </p:cNvSpPr>
          <p:nvPr/>
        </p:nvSpPr>
        <p:spPr bwMode="auto">
          <a:xfrm>
            <a:off x="-36512" y="-25177"/>
            <a:ext cx="9144000" cy="523220"/>
          </a:xfrm>
          <a:prstGeom prst="rect">
            <a:avLst/>
          </a:prstGeom>
          <a:noFill/>
          <a:ln w="50800">
            <a:noFill/>
            <a:miter lim="800000"/>
            <a:headEnd/>
            <a:tailEnd/>
          </a:ln>
        </p:spPr>
        <p:txBody>
          <a:bodyPr>
            <a:spAutoFit/>
          </a:bodyPr>
          <a:lstStyle/>
          <a:p>
            <a:pPr algn="ctr" eaLnBrk="0" hangingPunct="0">
              <a:defRPr/>
            </a:pPr>
            <a:r>
              <a:rPr lang="en-GB" sz="2800" b="1" dirty="0">
                <a:cs typeface="+mn-cs"/>
              </a:rPr>
              <a:t>Activation of  endothelin-1 (ET-1) signalling in PH</a:t>
            </a:r>
          </a:p>
        </p:txBody>
      </p:sp>
      <p:sp>
        <p:nvSpPr>
          <p:cNvPr id="57349" name="Rectangle 33"/>
          <p:cNvSpPr>
            <a:spLocks noChangeArrowheads="1"/>
          </p:cNvSpPr>
          <p:nvPr/>
        </p:nvSpPr>
        <p:spPr bwMode="auto">
          <a:xfrm>
            <a:off x="249113" y="980728"/>
            <a:ext cx="8715375" cy="1200150"/>
          </a:xfrm>
          <a:prstGeom prst="rect">
            <a:avLst/>
          </a:prstGeom>
          <a:noFill/>
          <a:ln w="9525">
            <a:noFill/>
            <a:miter lim="800000"/>
            <a:headEnd/>
            <a:tailEnd/>
          </a:ln>
        </p:spPr>
        <p:txBody>
          <a:bodyPr>
            <a:spAutoFit/>
          </a:bodyPr>
          <a:lstStyle/>
          <a:p>
            <a:r>
              <a:rPr lang="en-GB" dirty="0"/>
              <a:t>ET-1 contributes to vascular tone and regulates cell proliferation through activation of ETA and ETB receptors. Physical factors such as shear stress, or stimuli including thrombin, epinephrine, </a:t>
            </a:r>
            <a:r>
              <a:rPr lang="en-GB" dirty="0" err="1"/>
              <a:t>angiotensin</a:t>
            </a:r>
            <a:r>
              <a:rPr lang="en-GB" dirty="0"/>
              <a:t> II, growth factors, cytokines and free radicals enhance secretion of ET-1.</a:t>
            </a:r>
          </a:p>
        </p:txBody>
      </p:sp>
      <p:cxnSp>
        <p:nvCxnSpPr>
          <p:cNvPr id="34" name="Straight Arrow Connector 33"/>
          <p:cNvCxnSpPr/>
          <p:nvPr/>
        </p:nvCxnSpPr>
        <p:spPr>
          <a:xfrm>
            <a:off x="3419872" y="5445224"/>
            <a:ext cx="0" cy="216024"/>
          </a:xfrm>
          <a:prstGeom prst="straightConnector1">
            <a:avLst/>
          </a:prstGeom>
          <a:ln w="28575">
            <a:solidFill>
              <a:srgbClr val="3399FF"/>
            </a:solidFill>
            <a:tailEnd type="arrow"/>
          </a:ln>
        </p:spPr>
        <p:style>
          <a:lnRef idx="1">
            <a:schemeClr val="accent1"/>
          </a:lnRef>
          <a:fillRef idx="0">
            <a:schemeClr val="accent1"/>
          </a:fillRef>
          <a:effectRef idx="0">
            <a:schemeClr val="accent1"/>
          </a:effectRef>
          <a:fontRef idx="minor">
            <a:schemeClr val="tx1"/>
          </a:fontRef>
        </p:style>
      </p:cxnSp>
      <p:sp>
        <p:nvSpPr>
          <p:cNvPr id="35" name="Text Box 20"/>
          <p:cNvSpPr txBox="1">
            <a:spLocks noChangeArrowheads="1"/>
          </p:cNvSpPr>
          <p:nvPr/>
        </p:nvSpPr>
        <p:spPr bwMode="auto">
          <a:xfrm>
            <a:off x="2699792" y="5682734"/>
            <a:ext cx="1851560" cy="338554"/>
          </a:xfrm>
          <a:prstGeom prst="rect">
            <a:avLst/>
          </a:prstGeom>
          <a:solidFill>
            <a:schemeClr val="bg1"/>
          </a:solidFill>
          <a:ln w="28575">
            <a:solidFill>
              <a:srgbClr val="FF0000"/>
            </a:solidFill>
            <a:miter lim="800000"/>
            <a:headEnd/>
            <a:tailEnd/>
          </a:ln>
        </p:spPr>
        <p:txBody>
          <a:bodyPr>
            <a:spAutoFit/>
          </a:bodyPr>
          <a:lstStyle/>
          <a:p>
            <a:pPr algn="ctr" eaLnBrk="0" hangingPunct="0">
              <a:spcBef>
                <a:spcPct val="50000"/>
              </a:spcBef>
            </a:pPr>
            <a:r>
              <a:rPr lang="en-GB" sz="1600" b="1" dirty="0" smtClean="0">
                <a:solidFill>
                  <a:srgbClr val="FF0000"/>
                </a:solidFill>
              </a:rPr>
              <a:t>Vasoconstriction</a:t>
            </a:r>
            <a:endParaRPr lang="en-GB" sz="1600" b="1" dirty="0">
              <a:solidFill>
                <a:srgbClr val="FF0000"/>
              </a:solidFill>
            </a:endParaRPr>
          </a:p>
        </p:txBody>
      </p:sp>
      <p:sp>
        <p:nvSpPr>
          <p:cNvPr id="37" name="Rectangle 36"/>
          <p:cNvSpPr/>
          <p:nvPr/>
        </p:nvSpPr>
        <p:spPr>
          <a:xfrm>
            <a:off x="7200800" y="6516052"/>
            <a:ext cx="4572000" cy="369332"/>
          </a:xfrm>
          <a:prstGeom prst="rect">
            <a:avLst/>
          </a:prstGeom>
        </p:spPr>
        <p:txBody>
          <a:bodyPr>
            <a:spAutoFit/>
          </a:bodyPr>
          <a:lstStyle/>
          <a:p>
            <a:r>
              <a:rPr lang="en-GB" sz="900" dirty="0" err="1" smtClean="0">
                <a:hlinkClick r:id="rId2" action="ppaction://hlinkfile"/>
              </a:rPr>
              <a:t>Mazzuca</a:t>
            </a:r>
            <a:r>
              <a:rPr lang="en-GB" sz="900" dirty="0" smtClean="0">
                <a:hlinkClick r:id="rId2" action="ppaction://hlinkfile"/>
              </a:rPr>
              <a:t> MQ</a:t>
            </a:r>
            <a:r>
              <a:rPr lang="en-GB" sz="900" dirty="0" smtClean="0"/>
              <a:t> . </a:t>
            </a:r>
            <a:r>
              <a:rPr lang="en-GB" sz="900" dirty="0" err="1" smtClean="0">
                <a:hlinkClick r:id="" action="ppaction://hlinkfile" tooltip="Biochemical pharmacology."/>
              </a:rPr>
              <a:t>Biochem</a:t>
            </a:r>
            <a:r>
              <a:rPr lang="en-GB" sz="900" dirty="0" smtClean="0">
                <a:hlinkClick r:id="" action="ppaction://hlinkfile" tooltip="Biochemical pharmacology."/>
              </a:rPr>
              <a:t> </a:t>
            </a:r>
            <a:r>
              <a:rPr lang="en-GB" sz="900" dirty="0" err="1" smtClean="0">
                <a:hlinkClick r:id="" action="ppaction://hlinkfile" tooltip="Biochemical pharmacology."/>
              </a:rPr>
              <a:t>Pharmacol</a:t>
            </a:r>
            <a:r>
              <a:rPr lang="en-GB" sz="900" dirty="0" smtClean="0">
                <a:hlinkClick r:id="" action="ppaction://hlinkfile" tooltip="Biochemical pharmacology."/>
              </a:rPr>
              <a:t>.</a:t>
            </a:r>
            <a:r>
              <a:rPr lang="en-GB" sz="900" dirty="0" smtClean="0"/>
              <a:t> </a:t>
            </a:r>
          </a:p>
          <a:p>
            <a:r>
              <a:rPr lang="en-GB" sz="900" dirty="0" smtClean="0"/>
              <a:t>2012 Jul 15;84(2):147-62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09"/>
          <p:cNvSpPr txBox="1">
            <a:spLocks noChangeArrowheads="1"/>
          </p:cNvSpPr>
          <p:nvPr/>
        </p:nvSpPr>
        <p:spPr bwMode="auto">
          <a:xfrm>
            <a:off x="-180528" y="0"/>
            <a:ext cx="9144000" cy="584775"/>
          </a:xfrm>
          <a:prstGeom prst="rect">
            <a:avLst/>
          </a:prstGeom>
          <a:noFill/>
          <a:ln w="50800">
            <a:noFill/>
            <a:miter lim="800000"/>
            <a:headEnd/>
            <a:tailEnd/>
          </a:ln>
        </p:spPr>
        <p:txBody>
          <a:bodyPr>
            <a:spAutoFit/>
          </a:bodyPr>
          <a:lstStyle/>
          <a:p>
            <a:pPr algn="ctr" eaLnBrk="0" hangingPunct="0">
              <a:defRPr/>
            </a:pPr>
            <a:r>
              <a:rPr lang="en-GB" sz="3200" b="1" dirty="0" err="1" smtClean="0">
                <a:cs typeface="+mn-cs"/>
              </a:rPr>
              <a:t>Angiotensin</a:t>
            </a:r>
            <a:r>
              <a:rPr lang="en-GB" sz="3200" b="1" dirty="0" smtClean="0">
                <a:cs typeface="+mn-cs"/>
              </a:rPr>
              <a:t> II signalling</a:t>
            </a:r>
            <a:endParaRPr lang="en-GB" sz="3200" b="1" dirty="0">
              <a:cs typeface="+mn-cs"/>
            </a:endParaRPr>
          </a:p>
        </p:txBody>
      </p:sp>
      <p:sp>
        <p:nvSpPr>
          <p:cNvPr id="4" name="TextBox 3"/>
          <p:cNvSpPr txBox="1"/>
          <p:nvPr/>
        </p:nvSpPr>
        <p:spPr>
          <a:xfrm>
            <a:off x="672927" y="1484784"/>
            <a:ext cx="8579593" cy="4401205"/>
          </a:xfrm>
          <a:prstGeom prst="rect">
            <a:avLst/>
          </a:prstGeom>
          <a:noFill/>
        </p:spPr>
        <p:txBody>
          <a:bodyPr wrap="none" rtlCol="0">
            <a:spAutoFit/>
          </a:bodyPr>
          <a:lstStyle/>
          <a:p>
            <a:endParaRPr lang="en-GB" sz="2000" dirty="0" smtClean="0"/>
          </a:p>
          <a:p>
            <a:endParaRPr lang="en-GB" sz="2000" dirty="0" smtClean="0"/>
          </a:p>
          <a:p>
            <a:r>
              <a:rPr lang="en-GB" sz="2000" dirty="0" err="1" smtClean="0"/>
              <a:t>Angiotensin</a:t>
            </a:r>
            <a:r>
              <a:rPr lang="en-GB" sz="2000" dirty="0" smtClean="0"/>
              <a:t> II receptors 1 and 2 (AT1R and AT2R) are expressed in </a:t>
            </a:r>
          </a:p>
          <a:p>
            <a:r>
              <a:rPr lang="en-GB" sz="2000" dirty="0" smtClean="0"/>
              <a:t>endothelium and their proportion determines vascular effects of </a:t>
            </a:r>
          </a:p>
          <a:p>
            <a:r>
              <a:rPr lang="en-GB" sz="2000" dirty="0" err="1" smtClean="0"/>
              <a:t>angiotensin</a:t>
            </a:r>
            <a:r>
              <a:rPr lang="en-GB" sz="2000" dirty="0" smtClean="0"/>
              <a:t> II. </a:t>
            </a:r>
          </a:p>
          <a:p>
            <a:endParaRPr lang="en-GB" sz="2000" dirty="0" smtClean="0"/>
          </a:p>
          <a:p>
            <a:r>
              <a:rPr lang="en-GB" sz="2000" dirty="0" smtClean="0"/>
              <a:t>AT1R promotes vasoconstriction by enhancing endothein-1 release, </a:t>
            </a:r>
          </a:p>
          <a:p>
            <a:r>
              <a:rPr lang="en-GB" sz="2000" dirty="0" smtClean="0"/>
              <a:t>stimulating ROS production by NADPH </a:t>
            </a:r>
            <a:r>
              <a:rPr lang="en-GB" sz="2000" dirty="0" err="1" smtClean="0"/>
              <a:t>oxidase</a:t>
            </a:r>
            <a:r>
              <a:rPr lang="en-GB" sz="2000" dirty="0" smtClean="0"/>
              <a:t> and increases production </a:t>
            </a:r>
          </a:p>
          <a:p>
            <a:r>
              <a:rPr lang="en-GB" sz="2000" dirty="0" smtClean="0"/>
              <a:t>of </a:t>
            </a:r>
            <a:r>
              <a:rPr lang="en-GB" sz="2000" dirty="0" err="1" smtClean="0"/>
              <a:t>prostanoid</a:t>
            </a:r>
            <a:r>
              <a:rPr lang="en-GB" sz="2000" dirty="0" smtClean="0"/>
              <a:t> vasoconstrictors such as </a:t>
            </a:r>
            <a:r>
              <a:rPr lang="en-GB" sz="2000" dirty="0" err="1" smtClean="0"/>
              <a:t>thromboxane</a:t>
            </a:r>
            <a:r>
              <a:rPr lang="en-GB" sz="2000" dirty="0" smtClean="0"/>
              <a:t>. </a:t>
            </a:r>
          </a:p>
          <a:p>
            <a:r>
              <a:rPr lang="en-GB" sz="2000" dirty="0" smtClean="0"/>
              <a:t>Promotes coagulation by increasing release of tissue factor.</a:t>
            </a:r>
          </a:p>
          <a:p>
            <a:endParaRPr lang="en-GB" sz="2000" dirty="0" smtClean="0"/>
          </a:p>
          <a:p>
            <a:r>
              <a:rPr lang="en-GB" sz="2000" dirty="0" smtClean="0"/>
              <a:t>AT2R promotes </a:t>
            </a:r>
            <a:r>
              <a:rPr lang="en-GB" sz="2000" dirty="0" err="1" smtClean="0"/>
              <a:t>vasodilation</a:t>
            </a:r>
            <a:r>
              <a:rPr lang="en-GB" sz="2000" dirty="0" smtClean="0"/>
              <a:t> by increasing the release of </a:t>
            </a:r>
            <a:r>
              <a:rPr lang="en-GB" sz="2000" dirty="0" err="1" smtClean="0"/>
              <a:t>bradykinin</a:t>
            </a:r>
            <a:r>
              <a:rPr lang="en-GB" sz="2000" dirty="0" smtClean="0"/>
              <a:t> </a:t>
            </a:r>
          </a:p>
          <a:p>
            <a:r>
              <a:rPr lang="en-GB" sz="2000" dirty="0" smtClean="0"/>
              <a:t>which activates </a:t>
            </a:r>
            <a:r>
              <a:rPr lang="en-GB" sz="2000" dirty="0" err="1" smtClean="0"/>
              <a:t>eNOS</a:t>
            </a:r>
            <a:r>
              <a:rPr lang="en-GB" sz="2000" dirty="0" smtClean="0"/>
              <a:t> and increases NO levels. </a:t>
            </a:r>
          </a:p>
          <a:p>
            <a:r>
              <a:rPr lang="en-GB" sz="2000" dirty="0" smtClean="0"/>
              <a:t>A2R also increases the levels of </a:t>
            </a:r>
            <a:r>
              <a:rPr lang="en-GB" sz="2000" dirty="0" err="1" smtClean="0"/>
              <a:t>vasorelaxant</a:t>
            </a:r>
            <a:r>
              <a:rPr lang="en-GB" sz="2000" dirty="0" smtClean="0"/>
              <a:t> </a:t>
            </a:r>
            <a:r>
              <a:rPr lang="en-GB" sz="2000" dirty="0" err="1" smtClean="0"/>
              <a:t>prostacyclin</a:t>
            </a:r>
            <a:r>
              <a:rPr lang="en-GB" sz="2000" dirty="0" smtClean="0"/>
              <a:t>.</a:t>
            </a:r>
            <a:endParaRPr lang="en-GB" sz="2000" dirty="0"/>
          </a:p>
        </p:txBody>
      </p:sp>
      <p:sp>
        <p:nvSpPr>
          <p:cNvPr id="6" name="Rectangle 5"/>
          <p:cNvSpPr/>
          <p:nvPr/>
        </p:nvSpPr>
        <p:spPr>
          <a:xfrm>
            <a:off x="683568" y="692696"/>
            <a:ext cx="7776864" cy="1323439"/>
          </a:xfrm>
          <a:prstGeom prst="rect">
            <a:avLst/>
          </a:prstGeom>
        </p:spPr>
        <p:txBody>
          <a:bodyPr wrap="square">
            <a:spAutoFit/>
          </a:bodyPr>
          <a:lstStyle/>
          <a:p>
            <a:r>
              <a:rPr lang="en-GB" sz="2000" dirty="0" err="1" smtClean="0"/>
              <a:t>Angiotensin</a:t>
            </a:r>
            <a:r>
              <a:rPr lang="en-GB" sz="2000" dirty="0" smtClean="0"/>
              <a:t> is a peptide hormone that causes vasoconstriction and a subsequent increase in blood pressure. It is part of the </a:t>
            </a:r>
            <a:r>
              <a:rPr lang="en-GB" sz="2000" dirty="0" err="1" smtClean="0"/>
              <a:t>renin-angiotensin</a:t>
            </a:r>
            <a:r>
              <a:rPr lang="en-GB" sz="2000" dirty="0" smtClean="0"/>
              <a:t> system, which is a major target for drugs that lower blood pressure.</a:t>
            </a:r>
            <a:endParaRPr lang="en-GB" sz="2000" dirty="0"/>
          </a:p>
        </p:txBody>
      </p:sp>
      <p:sp>
        <p:nvSpPr>
          <p:cNvPr id="8" name="Rectangle 7"/>
          <p:cNvSpPr/>
          <p:nvPr/>
        </p:nvSpPr>
        <p:spPr>
          <a:xfrm>
            <a:off x="323528" y="6309320"/>
            <a:ext cx="6768752" cy="307777"/>
          </a:xfrm>
          <a:prstGeom prst="rect">
            <a:avLst/>
          </a:prstGeom>
        </p:spPr>
        <p:txBody>
          <a:bodyPr wrap="square">
            <a:spAutoFit/>
          </a:bodyPr>
          <a:lstStyle/>
          <a:p>
            <a:r>
              <a:rPr lang="en-GB" sz="1400" dirty="0" smtClean="0"/>
              <a:t>Ref: </a:t>
            </a:r>
            <a:r>
              <a:rPr lang="en-GB" sz="1400" dirty="0" err="1" smtClean="0"/>
              <a:t>Muniyappa</a:t>
            </a:r>
            <a:r>
              <a:rPr lang="en-GB" sz="1400" dirty="0" smtClean="0"/>
              <a:t> R, </a:t>
            </a:r>
            <a:r>
              <a:rPr lang="en-GB" sz="1400" dirty="0" err="1" smtClean="0"/>
              <a:t>Yavuz</a:t>
            </a:r>
            <a:r>
              <a:rPr lang="en-GB" sz="1400" dirty="0" smtClean="0"/>
              <a:t> S. Mol Cell </a:t>
            </a:r>
            <a:r>
              <a:rPr lang="en-GB" sz="1400" dirty="0" err="1" smtClean="0"/>
              <a:t>Endocrinol</a:t>
            </a:r>
            <a:r>
              <a:rPr lang="en-GB" sz="1400" dirty="0" smtClean="0"/>
              <a:t>. 2012 Jun 7. </a:t>
            </a:r>
          </a:p>
        </p:txBody>
      </p:sp>
      <p:sp>
        <p:nvSpPr>
          <p:cNvPr id="13" name="Oval 12"/>
          <p:cNvSpPr/>
          <p:nvPr/>
        </p:nvSpPr>
        <p:spPr>
          <a:xfrm>
            <a:off x="323528" y="83671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23528" y="220486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23528" y="335699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23528" y="48691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a:spLocks noChangeArrowheads="1"/>
          </p:cNvSpPr>
          <p:nvPr/>
        </p:nvSpPr>
        <p:spPr bwMode="auto">
          <a:xfrm>
            <a:off x="373564" y="2247255"/>
            <a:ext cx="7286455" cy="3096344"/>
          </a:xfrm>
          <a:prstGeom prst="roundRect">
            <a:avLst>
              <a:gd name="adj" fmla="val 12486"/>
            </a:avLst>
          </a:prstGeom>
          <a:solidFill>
            <a:srgbClr val="DBFFB8"/>
          </a:solidFill>
          <a:ln w="76200">
            <a:solidFill>
              <a:srgbClr val="FE9B03"/>
            </a:solidFill>
            <a:round/>
            <a:headEnd/>
            <a:tailEnd/>
          </a:ln>
        </p:spPr>
        <p:txBody>
          <a:bodyPr wrap="none" anchor="ctr"/>
          <a:lstStyle/>
          <a:p>
            <a:endParaRPr lang="en-US" dirty="0"/>
          </a:p>
        </p:txBody>
      </p:sp>
      <p:sp>
        <p:nvSpPr>
          <p:cNvPr id="9" name="Rounded Rectangle 8"/>
          <p:cNvSpPr/>
          <p:nvPr/>
        </p:nvSpPr>
        <p:spPr>
          <a:xfrm>
            <a:off x="2173764" y="2103239"/>
            <a:ext cx="1224136" cy="360040"/>
          </a:xfrm>
          <a:prstGeom prst="roundRect">
            <a:avLst/>
          </a:prstGeom>
          <a:solidFill>
            <a:schemeClr val="accent1">
              <a:lumMod val="20000"/>
              <a:lumOff val="80000"/>
            </a:schemeClr>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AT2R</a:t>
            </a:r>
            <a:endParaRPr lang="en-GB" dirty="0">
              <a:solidFill>
                <a:schemeClr val="tx1"/>
              </a:solidFill>
            </a:endParaRPr>
          </a:p>
        </p:txBody>
      </p:sp>
      <p:sp>
        <p:nvSpPr>
          <p:cNvPr id="10" name="Rounded Rectangle 9"/>
          <p:cNvSpPr/>
          <p:nvPr/>
        </p:nvSpPr>
        <p:spPr>
          <a:xfrm>
            <a:off x="5486132" y="2103239"/>
            <a:ext cx="1080120" cy="360040"/>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AT1R</a:t>
            </a:r>
            <a:endParaRPr lang="en-GB" dirty="0">
              <a:solidFill>
                <a:schemeClr val="tx1"/>
              </a:solidFill>
            </a:endParaRPr>
          </a:p>
        </p:txBody>
      </p:sp>
      <p:sp>
        <p:nvSpPr>
          <p:cNvPr id="11" name="TextBox 10"/>
          <p:cNvSpPr txBox="1"/>
          <p:nvPr/>
        </p:nvSpPr>
        <p:spPr>
          <a:xfrm>
            <a:off x="3613924" y="1167135"/>
            <a:ext cx="1582484" cy="369332"/>
          </a:xfrm>
          <a:prstGeom prst="rect">
            <a:avLst/>
          </a:prstGeom>
          <a:noFill/>
        </p:spPr>
        <p:txBody>
          <a:bodyPr wrap="none" rtlCol="0">
            <a:spAutoFit/>
          </a:bodyPr>
          <a:lstStyle/>
          <a:p>
            <a:r>
              <a:rPr lang="en-GB" dirty="0" err="1" smtClean="0"/>
              <a:t>Angiotensin</a:t>
            </a:r>
            <a:r>
              <a:rPr lang="en-GB" dirty="0" smtClean="0"/>
              <a:t> II</a:t>
            </a:r>
            <a:endParaRPr lang="en-GB" dirty="0"/>
          </a:p>
        </p:txBody>
      </p:sp>
      <p:cxnSp>
        <p:nvCxnSpPr>
          <p:cNvPr id="13" name="Straight Arrow Connector 12"/>
          <p:cNvCxnSpPr/>
          <p:nvPr/>
        </p:nvCxnSpPr>
        <p:spPr>
          <a:xfrm flipH="1">
            <a:off x="3397900" y="1599183"/>
            <a:ext cx="57606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766052" y="1527175"/>
            <a:ext cx="648072"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805612" y="2103239"/>
            <a:ext cx="1224136" cy="360040"/>
          </a:xfrm>
          <a:prstGeom prst="roundRect">
            <a:avLst/>
          </a:prstGeom>
          <a:solidFill>
            <a:srgbClr val="FFFF00"/>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BrR</a:t>
            </a:r>
            <a:endParaRPr lang="en-GB" dirty="0">
              <a:solidFill>
                <a:schemeClr val="tx1"/>
              </a:solidFill>
            </a:endParaRPr>
          </a:p>
        </p:txBody>
      </p:sp>
      <p:sp>
        <p:nvSpPr>
          <p:cNvPr id="20" name="Curved Left Arrow 19"/>
          <p:cNvSpPr/>
          <p:nvPr/>
        </p:nvSpPr>
        <p:spPr>
          <a:xfrm rot="5400000">
            <a:off x="1921736" y="2067235"/>
            <a:ext cx="360040" cy="1296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2" name="Straight Arrow Connector 21"/>
          <p:cNvCxnSpPr/>
          <p:nvPr/>
        </p:nvCxnSpPr>
        <p:spPr>
          <a:xfrm>
            <a:off x="1381676" y="2607295"/>
            <a:ext cx="0" cy="10081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77620" y="1239143"/>
            <a:ext cx="1140056" cy="338554"/>
          </a:xfrm>
          <a:prstGeom prst="rect">
            <a:avLst/>
          </a:prstGeom>
          <a:noFill/>
        </p:spPr>
        <p:txBody>
          <a:bodyPr wrap="none" rtlCol="0">
            <a:spAutoFit/>
          </a:bodyPr>
          <a:lstStyle/>
          <a:p>
            <a:r>
              <a:rPr lang="en-GB" sz="1600" dirty="0" err="1" smtClean="0"/>
              <a:t>Bradykinin</a:t>
            </a:r>
            <a:endParaRPr lang="en-GB" sz="1600" dirty="0"/>
          </a:p>
        </p:txBody>
      </p:sp>
      <p:cxnSp>
        <p:nvCxnSpPr>
          <p:cNvPr id="27" name="Straight Arrow Connector 26"/>
          <p:cNvCxnSpPr/>
          <p:nvPr/>
        </p:nvCxnSpPr>
        <p:spPr>
          <a:xfrm flipV="1">
            <a:off x="1979712" y="1268760"/>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2"/>
          </p:cNvCxnSpPr>
          <p:nvPr/>
        </p:nvCxnSpPr>
        <p:spPr>
          <a:xfrm>
            <a:off x="1447648" y="1577697"/>
            <a:ext cx="6036" cy="3815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21636" y="3687415"/>
            <a:ext cx="936104" cy="369332"/>
          </a:xfrm>
          <a:prstGeom prst="rect">
            <a:avLst/>
          </a:prstGeom>
          <a:noFill/>
        </p:spPr>
        <p:txBody>
          <a:bodyPr wrap="square" rtlCol="0">
            <a:spAutoFit/>
          </a:bodyPr>
          <a:lstStyle/>
          <a:p>
            <a:r>
              <a:rPr lang="en-GB" dirty="0" err="1" smtClean="0"/>
              <a:t>eNOS</a:t>
            </a:r>
            <a:endParaRPr lang="en-GB" dirty="0"/>
          </a:p>
        </p:txBody>
      </p:sp>
      <p:sp>
        <p:nvSpPr>
          <p:cNvPr id="31" name="TextBox 30"/>
          <p:cNvSpPr txBox="1"/>
          <p:nvPr/>
        </p:nvSpPr>
        <p:spPr>
          <a:xfrm>
            <a:off x="1093644" y="4623519"/>
            <a:ext cx="530915" cy="369332"/>
          </a:xfrm>
          <a:prstGeom prst="rect">
            <a:avLst/>
          </a:prstGeom>
          <a:noFill/>
        </p:spPr>
        <p:txBody>
          <a:bodyPr wrap="none" rtlCol="0">
            <a:spAutoFit/>
          </a:bodyPr>
          <a:lstStyle/>
          <a:p>
            <a:r>
              <a:rPr lang="en-GB" dirty="0" smtClean="0"/>
              <a:t>NO</a:t>
            </a:r>
            <a:endParaRPr lang="en-GB" dirty="0"/>
          </a:p>
        </p:txBody>
      </p:sp>
      <p:cxnSp>
        <p:nvCxnSpPr>
          <p:cNvPr id="33" name="Straight Arrow Connector 32"/>
          <p:cNvCxnSpPr/>
          <p:nvPr/>
        </p:nvCxnSpPr>
        <p:spPr>
          <a:xfrm>
            <a:off x="1381676" y="4119463"/>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309668" y="5055567"/>
            <a:ext cx="0"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61596" y="5991671"/>
            <a:ext cx="2172390" cy="461665"/>
          </a:xfrm>
          <a:prstGeom prst="rect">
            <a:avLst/>
          </a:prstGeom>
          <a:solidFill>
            <a:schemeClr val="tx2">
              <a:lumMod val="20000"/>
              <a:lumOff val="80000"/>
            </a:schemeClr>
          </a:solidFill>
          <a:ln>
            <a:solidFill>
              <a:srgbClr val="00B0F0"/>
            </a:solidFill>
          </a:ln>
        </p:spPr>
        <p:txBody>
          <a:bodyPr wrap="none" rtlCol="0">
            <a:spAutoFit/>
          </a:bodyPr>
          <a:lstStyle/>
          <a:p>
            <a:r>
              <a:rPr lang="en-GB" sz="2400" dirty="0" err="1" smtClean="0"/>
              <a:t>vasorelaxation</a:t>
            </a:r>
            <a:endParaRPr lang="en-GB" sz="2400" dirty="0"/>
          </a:p>
        </p:txBody>
      </p:sp>
      <p:cxnSp>
        <p:nvCxnSpPr>
          <p:cNvPr id="38" name="Straight Arrow Connector 37"/>
          <p:cNvCxnSpPr/>
          <p:nvPr/>
        </p:nvCxnSpPr>
        <p:spPr>
          <a:xfrm>
            <a:off x="2821836" y="2535287"/>
            <a:ext cx="0" cy="1080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101756" y="3687415"/>
            <a:ext cx="1402948" cy="369332"/>
          </a:xfrm>
          <a:prstGeom prst="rect">
            <a:avLst/>
          </a:prstGeom>
          <a:noFill/>
        </p:spPr>
        <p:txBody>
          <a:bodyPr wrap="none" rtlCol="0">
            <a:spAutoFit/>
          </a:bodyPr>
          <a:lstStyle/>
          <a:p>
            <a:r>
              <a:rPr lang="en-GB" dirty="0" err="1" smtClean="0"/>
              <a:t>prostacyclin</a:t>
            </a:r>
            <a:endParaRPr lang="en-GB" dirty="0"/>
          </a:p>
        </p:txBody>
      </p:sp>
      <p:cxnSp>
        <p:nvCxnSpPr>
          <p:cNvPr id="40" name="Straight Arrow Connector 39"/>
          <p:cNvCxnSpPr/>
          <p:nvPr/>
        </p:nvCxnSpPr>
        <p:spPr>
          <a:xfrm flipH="1">
            <a:off x="2173764" y="4047455"/>
            <a:ext cx="504056" cy="18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00220" y="3399383"/>
            <a:ext cx="1479892" cy="369332"/>
          </a:xfrm>
          <a:prstGeom prst="rect">
            <a:avLst/>
          </a:prstGeom>
          <a:noFill/>
        </p:spPr>
        <p:txBody>
          <a:bodyPr wrap="none" rtlCol="0">
            <a:spAutoFit/>
          </a:bodyPr>
          <a:lstStyle/>
          <a:p>
            <a:r>
              <a:rPr lang="en-GB" dirty="0" smtClean="0"/>
              <a:t>Endothelin-1</a:t>
            </a:r>
            <a:endParaRPr lang="en-GB" dirty="0"/>
          </a:p>
        </p:txBody>
      </p:sp>
      <p:sp>
        <p:nvSpPr>
          <p:cNvPr id="44" name="TextBox 43"/>
          <p:cNvSpPr txBox="1"/>
          <p:nvPr/>
        </p:nvSpPr>
        <p:spPr>
          <a:xfrm>
            <a:off x="5486132" y="3399383"/>
            <a:ext cx="684803" cy="369332"/>
          </a:xfrm>
          <a:prstGeom prst="rect">
            <a:avLst/>
          </a:prstGeom>
          <a:noFill/>
        </p:spPr>
        <p:txBody>
          <a:bodyPr wrap="none" rtlCol="0">
            <a:spAutoFit/>
          </a:bodyPr>
          <a:lstStyle/>
          <a:p>
            <a:r>
              <a:rPr lang="en-GB" dirty="0" smtClean="0"/>
              <a:t>ROS</a:t>
            </a:r>
            <a:endParaRPr lang="en-GB" dirty="0"/>
          </a:p>
        </p:txBody>
      </p:sp>
      <p:sp>
        <p:nvSpPr>
          <p:cNvPr id="45" name="TextBox 44"/>
          <p:cNvSpPr txBox="1"/>
          <p:nvPr/>
        </p:nvSpPr>
        <p:spPr>
          <a:xfrm>
            <a:off x="4838060" y="5991671"/>
            <a:ext cx="2393604" cy="461665"/>
          </a:xfrm>
          <a:prstGeom prst="rect">
            <a:avLst/>
          </a:prstGeom>
          <a:solidFill>
            <a:srgbClr val="FF6699"/>
          </a:solidFill>
        </p:spPr>
        <p:txBody>
          <a:bodyPr wrap="none" rtlCol="0">
            <a:spAutoFit/>
          </a:bodyPr>
          <a:lstStyle/>
          <a:p>
            <a:r>
              <a:rPr lang="en-GB" sz="2400" dirty="0" smtClean="0"/>
              <a:t>vasoconstriction</a:t>
            </a:r>
            <a:endParaRPr lang="en-GB" sz="2400" dirty="0"/>
          </a:p>
        </p:txBody>
      </p:sp>
      <p:sp>
        <p:nvSpPr>
          <p:cNvPr id="46" name="TextBox 45"/>
          <p:cNvSpPr txBox="1"/>
          <p:nvPr/>
        </p:nvSpPr>
        <p:spPr>
          <a:xfrm>
            <a:off x="6134204" y="3399383"/>
            <a:ext cx="1531188" cy="369332"/>
          </a:xfrm>
          <a:prstGeom prst="rect">
            <a:avLst/>
          </a:prstGeom>
          <a:noFill/>
        </p:spPr>
        <p:txBody>
          <a:bodyPr wrap="none" rtlCol="0">
            <a:spAutoFit/>
          </a:bodyPr>
          <a:lstStyle/>
          <a:p>
            <a:r>
              <a:rPr lang="en-GB" dirty="0" err="1" smtClean="0"/>
              <a:t>thromboxane</a:t>
            </a:r>
            <a:endParaRPr lang="en-GB" dirty="0"/>
          </a:p>
        </p:txBody>
      </p:sp>
      <p:cxnSp>
        <p:nvCxnSpPr>
          <p:cNvPr id="48" name="Straight Arrow Connector 47"/>
          <p:cNvCxnSpPr>
            <a:endCxn id="43" idx="0"/>
          </p:cNvCxnSpPr>
          <p:nvPr/>
        </p:nvCxnSpPr>
        <p:spPr>
          <a:xfrm flipH="1">
            <a:off x="4840166" y="2535287"/>
            <a:ext cx="84423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4" idx="0"/>
          </p:cNvCxnSpPr>
          <p:nvPr/>
        </p:nvCxnSpPr>
        <p:spPr>
          <a:xfrm flipH="1">
            <a:off x="5828534" y="2607295"/>
            <a:ext cx="17638" cy="792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134204" y="2607295"/>
            <a:ext cx="648072" cy="792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4" idx="2"/>
          </p:cNvCxnSpPr>
          <p:nvPr/>
        </p:nvCxnSpPr>
        <p:spPr>
          <a:xfrm>
            <a:off x="5828534" y="3768715"/>
            <a:ext cx="17638" cy="4947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702156" y="4263479"/>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630148" y="4407495"/>
            <a:ext cx="530915" cy="369332"/>
          </a:xfrm>
          <a:prstGeom prst="rect">
            <a:avLst/>
          </a:prstGeom>
          <a:noFill/>
        </p:spPr>
        <p:txBody>
          <a:bodyPr wrap="none" rtlCol="0">
            <a:spAutoFit/>
          </a:bodyPr>
          <a:lstStyle/>
          <a:p>
            <a:r>
              <a:rPr lang="en-GB" dirty="0" smtClean="0"/>
              <a:t>NO</a:t>
            </a:r>
            <a:endParaRPr lang="en-GB" dirty="0"/>
          </a:p>
        </p:txBody>
      </p:sp>
      <p:cxnSp>
        <p:nvCxnSpPr>
          <p:cNvPr id="61" name="Straight Arrow Connector 60"/>
          <p:cNvCxnSpPr/>
          <p:nvPr/>
        </p:nvCxnSpPr>
        <p:spPr>
          <a:xfrm>
            <a:off x="4788024" y="3789040"/>
            <a:ext cx="482084" cy="21306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9" idx="2"/>
          </p:cNvCxnSpPr>
          <p:nvPr/>
        </p:nvCxnSpPr>
        <p:spPr>
          <a:xfrm flipH="1">
            <a:off x="5846172" y="4776827"/>
            <a:ext cx="49434" cy="10708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6" idx="2"/>
          </p:cNvCxnSpPr>
          <p:nvPr/>
        </p:nvCxnSpPr>
        <p:spPr>
          <a:xfrm flipH="1">
            <a:off x="6350228" y="3768715"/>
            <a:ext cx="549570" cy="20789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718380" y="3687415"/>
            <a:ext cx="1390124" cy="646331"/>
          </a:xfrm>
          <a:prstGeom prst="rect">
            <a:avLst/>
          </a:prstGeom>
          <a:noFill/>
        </p:spPr>
        <p:txBody>
          <a:bodyPr wrap="none" rtlCol="0">
            <a:spAutoFit/>
          </a:bodyPr>
          <a:lstStyle/>
          <a:p>
            <a:r>
              <a:rPr lang="en-GB" dirty="0" smtClean="0"/>
              <a:t>Endothelial </a:t>
            </a:r>
          </a:p>
          <a:p>
            <a:r>
              <a:rPr lang="en-GB" dirty="0" smtClean="0"/>
              <a:t>cell</a:t>
            </a:r>
            <a:endParaRPr lang="en-GB" dirty="0"/>
          </a:p>
        </p:txBody>
      </p:sp>
      <p:sp>
        <p:nvSpPr>
          <p:cNvPr id="73" name="Text Box 1009"/>
          <p:cNvSpPr txBox="1">
            <a:spLocks noChangeArrowheads="1"/>
          </p:cNvSpPr>
          <p:nvPr/>
        </p:nvSpPr>
        <p:spPr bwMode="auto">
          <a:xfrm>
            <a:off x="-252536" y="188640"/>
            <a:ext cx="9144000" cy="584775"/>
          </a:xfrm>
          <a:prstGeom prst="rect">
            <a:avLst/>
          </a:prstGeom>
          <a:noFill/>
          <a:ln w="50800">
            <a:noFill/>
            <a:miter lim="800000"/>
            <a:headEnd/>
            <a:tailEnd/>
          </a:ln>
        </p:spPr>
        <p:txBody>
          <a:bodyPr>
            <a:spAutoFit/>
          </a:bodyPr>
          <a:lstStyle/>
          <a:p>
            <a:pPr algn="ctr" eaLnBrk="0" hangingPunct="0">
              <a:defRPr/>
            </a:pPr>
            <a:r>
              <a:rPr lang="en-GB" sz="3200" b="1" dirty="0" err="1" smtClean="0">
                <a:cs typeface="+mn-cs"/>
              </a:rPr>
              <a:t>Angiotensin</a:t>
            </a:r>
            <a:r>
              <a:rPr lang="en-GB" sz="3200" b="1" dirty="0" smtClean="0">
                <a:cs typeface="+mn-cs"/>
              </a:rPr>
              <a:t> II signalling</a:t>
            </a:r>
            <a:endParaRPr lang="en-GB" sz="3200" b="1" dirty="0">
              <a:cs typeface="+mn-cs"/>
            </a:endParaRPr>
          </a:p>
        </p:txBody>
      </p:sp>
      <p:cxnSp>
        <p:nvCxnSpPr>
          <p:cNvPr id="41" name="Straight Arrow Connector 40"/>
          <p:cNvCxnSpPr/>
          <p:nvPr/>
        </p:nvCxnSpPr>
        <p:spPr>
          <a:xfrm flipH="1">
            <a:off x="3923928" y="2492896"/>
            <a:ext cx="1584176" cy="10801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563888" y="3501008"/>
            <a:ext cx="466794" cy="369332"/>
          </a:xfrm>
          <a:prstGeom prst="rect">
            <a:avLst/>
          </a:prstGeom>
          <a:noFill/>
        </p:spPr>
        <p:txBody>
          <a:bodyPr wrap="none" rtlCol="0">
            <a:spAutoFit/>
          </a:bodyPr>
          <a:lstStyle/>
          <a:p>
            <a:r>
              <a:rPr lang="en-GB" dirty="0" smtClean="0"/>
              <a:t>TF</a:t>
            </a:r>
            <a:endParaRPr lang="en-GB" dirty="0"/>
          </a:p>
        </p:txBody>
      </p:sp>
      <p:cxnSp>
        <p:nvCxnSpPr>
          <p:cNvPr id="54" name="Straight Arrow Connector 53"/>
          <p:cNvCxnSpPr/>
          <p:nvPr/>
        </p:nvCxnSpPr>
        <p:spPr>
          <a:xfrm>
            <a:off x="3779912" y="3861048"/>
            <a:ext cx="72008" cy="18722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915816" y="5949280"/>
            <a:ext cx="1762021" cy="461665"/>
          </a:xfrm>
          <a:prstGeom prst="rect">
            <a:avLst/>
          </a:prstGeom>
          <a:solidFill>
            <a:srgbClr val="FF7C80"/>
          </a:solidFill>
        </p:spPr>
        <p:txBody>
          <a:bodyPr wrap="none" rtlCol="0">
            <a:spAutoFit/>
          </a:bodyPr>
          <a:lstStyle/>
          <a:p>
            <a:r>
              <a:rPr lang="en-GB" sz="2400" dirty="0" smtClean="0"/>
              <a:t>coagulation</a:t>
            </a:r>
            <a:endParaRPr lang="en-GB"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4591050" y="1052975"/>
            <a:ext cx="2764483" cy="2674301"/>
            <a:chOff x="1160" y="275"/>
            <a:chExt cx="2177" cy="1872"/>
          </a:xfrm>
        </p:grpSpPr>
        <p:grpSp>
          <p:nvGrpSpPr>
            <p:cNvPr id="3" name="Group 3"/>
            <p:cNvGrpSpPr>
              <a:grpSpLocks noChangeAspect="1"/>
            </p:cNvGrpSpPr>
            <p:nvPr/>
          </p:nvGrpSpPr>
          <p:grpSpPr bwMode="auto">
            <a:xfrm>
              <a:off x="1160" y="279"/>
              <a:ext cx="2177" cy="1868"/>
              <a:chOff x="1536" y="279"/>
              <a:chExt cx="2177" cy="1868"/>
            </a:xfrm>
          </p:grpSpPr>
          <p:graphicFrame>
            <p:nvGraphicFramePr>
              <p:cNvPr id="7172" name="Object 4"/>
              <p:cNvGraphicFramePr>
                <a:graphicFrameLocks noChangeAspect="1"/>
              </p:cNvGraphicFramePr>
              <p:nvPr/>
            </p:nvGraphicFramePr>
            <p:xfrm>
              <a:off x="1538" y="279"/>
              <a:ext cx="2175" cy="1868"/>
            </p:xfrm>
            <a:graphic>
              <a:graphicData uri="http://schemas.openxmlformats.org/presentationml/2006/ole">
                <mc:AlternateContent xmlns:mc="http://schemas.openxmlformats.org/markup-compatibility/2006">
                  <mc:Choice xmlns:v="urn:schemas-microsoft-com:vml" Requires="v">
                    <p:oleObj spid="_x0000_s59397" name="Image" r:id="rId3" imgW="7014472" imgH="6023297" progId="">
                      <p:embed/>
                    </p:oleObj>
                  </mc:Choice>
                  <mc:Fallback>
                    <p:oleObj name="Image" r:id="rId3" imgW="7014472" imgH="6023297"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 y="279"/>
                            <a:ext cx="2175" cy="1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6" name="Rectangle 5"/>
              <p:cNvSpPr>
                <a:spLocks noChangeAspect="1" noChangeArrowheads="1"/>
              </p:cNvSpPr>
              <p:nvPr/>
            </p:nvSpPr>
            <p:spPr bwMode="auto">
              <a:xfrm>
                <a:off x="1536" y="280"/>
                <a:ext cx="2176" cy="1856"/>
              </a:xfrm>
              <a:prstGeom prst="rect">
                <a:avLst/>
              </a:prstGeom>
              <a:noFill/>
              <a:ln w="28575">
                <a:solidFill>
                  <a:schemeClr val="tx1"/>
                </a:solidFill>
                <a:miter lim="800000"/>
                <a:headEnd type="none" w="sm" len="sm"/>
                <a:tailEnd type="none" w="sm" len="sm"/>
              </a:ln>
            </p:spPr>
            <p:txBody>
              <a:bodyPr wrap="none" anchor="ctr"/>
              <a:lstStyle/>
              <a:p>
                <a:endParaRPr lang="en-US"/>
              </a:p>
            </p:txBody>
          </p:sp>
        </p:grpSp>
        <p:sp>
          <p:nvSpPr>
            <p:cNvPr id="7185" name="Text Box 6"/>
            <p:cNvSpPr txBox="1">
              <a:spLocks noChangeAspect="1" noChangeArrowheads="1"/>
            </p:cNvSpPr>
            <p:nvPr/>
          </p:nvSpPr>
          <p:spPr bwMode="auto">
            <a:xfrm>
              <a:off x="2336" y="275"/>
              <a:ext cx="982" cy="323"/>
            </a:xfrm>
            <a:prstGeom prst="rect">
              <a:avLst/>
            </a:prstGeom>
            <a:noFill/>
            <a:ln w="12700">
              <a:solidFill>
                <a:schemeClr val="tx1"/>
              </a:solidFill>
              <a:miter lim="800000"/>
              <a:headEnd type="none" w="sm" len="sm"/>
              <a:tailEnd type="none" w="sm" len="sm"/>
            </a:ln>
          </p:spPr>
          <p:txBody>
            <a:bodyPr wrap="none">
              <a:spAutoFit/>
            </a:bodyPr>
            <a:lstStyle/>
            <a:p>
              <a:pPr defTabSz="762000" eaLnBrk="0" hangingPunct="0"/>
              <a:r>
                <a:rPr lang="en-GB" sz="2400" dirty="0">
                  <a:ln>
                    <a:solidFill>
                      <a:schemeClr val="tx1"/>
                    </a:solidFill>
                  </a:ln>
                </a:rPr>
                <a:t>stillborn</a:t>
              </a:r>
            </a:p>
          </p:txBody>
        </p:sp>
      </p:grpSp>
      <p:grpSp>
        <p:nvGrpSpPr>
          <p:cNvPr id="4" name="Group 7"/>
          <p:cNvGrpSpPr>
            <a:grpSpLocks noChangeAspect="1"/>
          </p:cNvGrpSpPr>
          <p:nvPr/>
        </p:nvGrpSpPr>
        <p:grpSpPr bwMode="auto">
          <a:xfrm>
            <a:off x="4600575" y="3913014"/>
            <a:ext cx="4289425" cy="2900362"/>
            <a:chOff x="1422" y="2189"/>
            <a:chExt cx="3378" cy="2030"/>
          </a:xfrm>
        </p:grpSpPr>
        <p:grpSp>
          <p:nvGrpSpPr>
            <p:cNvPr id="5" name="Group 8"/>
            <p:cNvGrpSpPr>
              <a:grpSpLocks noChangeAspect="1"/>
            </p:cNvGrpSpPr>
            <p:nvPr/>
          </p:nvGrpSpPr>
          <p:grpSpPr bwMode="auto">
            <a:xfrm>
              <a:off x="1422" y="2189"/>
              <a:ext cx="3378" cy="2030"/>
              <a:chOff x="1422" y="2189"/>
              <a:chExt cx="3378" cy="2030"/>
            </a:xfrm>
          </p:grpSpPr>
          <p:graphicFrame>
            <p:nvGraphicFramePr>
              <p:cNvPr id="7171" name="Object 9"/>
              <p:cNvGraphicFramePr>
                <a:graphicFrameLocks noChangeAspect="1"/>
              </p:cNvGraphicFramePr>
              <p:nvPr/>
            </p:nvGraphicFramePr>
            <p:xfrm>
              <a:off x="1422" y="2189"/>
              <a:ext cx="3378" cy="2030"/>
            </p:xfrm>
            <a:graphic>
              <a:graphicData uri="http://schemas.openxmlformats.org/presentationml/2006/ole">
                <mc:AlternateContent xmlns:mc="http://schemas.openxmlformats.org/markup-compatibility/2006">
                  <mc:Choice xmlns:v="urn:schemas-microsoft-com:vml" Requires="v">
                    <p:oleObj spid="_x0000_s59398" name="Image" r:id="rId5" imgW="11690787" imgH="7027180" progId="">
                      <p:embed/>
                    </p:oleObj>
                  </mc:Choice>
                  <mc:Fallback>
                    <p:oleObj name="Image" r:id="rId5" imgW="11690787" imgH="7027180"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2" y="2189"/>
                            <a:ext cx="3378" cy="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3" name="Rectangle 10"/>
              <p:cNvSpPr>
                <a:spLocks noChangeAspect="1" noChangeArrowheads="1"/>
              </p:cNvSpPr>
              <p:nvPr/>
            </p:nvSpPr>
            <p:spPr bwMode="auto">
              <a:xfrm>
                <a:off x="1424" y="2192"/>
                <a:ext cx="3368" cy="2016"/>
              </a:xfrm>
              <a:prstGeom prst="rect">
                <a:avLst/>
              </a:prstGeom>
              <a:noFill/>
              <a:ln w="28575">
                <a:solidFill>
                  <a:schemeClr val="tx1"/>
                </a:solidFill>
                <a:miter lim="800000"/>
                <a:headEnd type="none" w="sm" len="sm"/>
                <a:tailEnd type="none" w="sm" len="sm"/>
              </a:ln>
            </p:spPr>
            <p:txBody>
              <a:bodyPr wrap="none" anchor="ctr"/>
              <a:lstStyle/>
              <a:p>
                <a:endParaRPr lang="en-US"/>
              </a:p>
            </p:txBody>
          </p:sp>
        </p:grpSp>
        <p:sp>
          <p:nvSpPr>
            <p:cNvPr id="7182" name="Text Box 11"/>
            <p:cNvSpPr txBox="1">
              <a:spLocks noChangeAspect="1" noChangeArrowheads="1"/>
            </p:cNvSpPr>
            <p:nvPr/>
          </p:nvSpPr>
          <p:spPr bwMode="auto">
            <a:xfrm>
              <a:off x="2727" y="2272"/>
              <a:ext cx="907" cy="320"/>
            </a:xfrm>
            <a:prstGeom prst="rect">
              <a:avLst/>
            </a:prstGeom>
            <a:noFill/>
            <a:ln w="12700">
              <a:solidFill>
                <a:schemeClr val="tx1"/>
              </a:solidFill>
              <a:miter lim="800000"/>
              <a:headEnd type="none" w="sm" len="sm"/>
              <a:tailEnd type="none" w="sm" len="sm"/>
            </a:ln>
          </p:spPr>
          <p:txBody>
            <a:bodyPr wrap="none">
              <a:spAutoFit/>
            </a:bodyPr>
            <a:lstStyle/>
            <a:p>
              <a:pPr defTabSz="762000" eaLnBrk="0" hangingPunct="0"/>
              <a:r>
                <a:rPr lang="en-GB" sz="2400" dirty="0">
                  <a:ln>
                    <a:solidFill>
                      <a:schemeClr val="tx1"/>
                    </a:solidFill>
                  </a:ln>
                  <a:solidFill>
                    <a:srgbClr val="006600"/>
                  </a:solidFill>
                </a:rPr>
                <a:t>1 week</a:t>
              </a:r>
              <a:endParaRPr lang="en-GB" sz="2400" dirty="0">
                <a:ln>
                  <a:solidFill>
                    <a:schemeClr val="tx1"/>
                  </a:solidFill>
                </a:ln>
                <a:solidFill>
                  <a:srgbClr val="006600"/>
                </a:solidFill>
                <a:latin typeface="Comic Sans MS" pitchFamily="66" charset="0"/>
              </a:endParaRPr>
            </a:p>
          </p:txBody>
        </p:sp>
      </p:grpSp>
      <p:grpSp>
        <p:nvGrpSpPr>
          <p:cNvPr id="6" name="Group 12"/>
          <p:cNvGrpSpPr>
            <a:grpSpLocks noChangeAspect="1"/>
          </p:cNvGrpSpPr>
          <p:nvPr/>
        </p:nvGrpSpPr>
        <p:grpSpPr bwMode="auto">
          <a:xfrm>
            <a:off x="7616825" y="1022176"/>
            <a:ext cx="1350963" cy="2690813"/>
            <a:chOff x="5208" y="224"/>
            <a:chExt cx="1063" cy="1883"/>
          </a:xfrm>
        </p:grpSpPr>
        <p:grpSp>
          <p:nvGrpSpPr>
            <p:cNvPr id="7" name="Group 13"/>
            <p:cNvGrpSpPr>
              <a:grpSpLocks noChangeAspect="1"/>
            </p:cNvGrpSpPr>
            <p:nvPr/>
          </p:nvGrpSpPr>
          <p:grpSpPr bwMode="auto">
            <a:xfrm>
              <a:off x="5208" y="224"/>
              <a:ext cx="967" cy="1883"/>
              <a:chOff x="3736" y="264"/>
              <a:chExt cx="967" cy="1883"/>
            </a:xfrm>
          </p:grpSpPr>
          <p:graphicFrame>
            <p:nvGraphicFramePr>
              <p:cNvPr id="7170" name="Object 14"/>
              <p:cNvGraphicFramePr>
                <a:graphicFrameLocks noChangeAspect="1"/>
              </p:cNvGraphicFramePr>
              <p:nvPr/>
            </p:nvGraphicFramePr>
            <p:xfrm>
              <a:off x="3741" y="274"/>
              <a:ext cx="962" cy="1873"/>
            </p:xfrm>
            <a:graphic>
              <a:graphicData uri="http://schemas.openxmlformats.org/presentationml/2006/ole">
                <mc:AlternateContent xmlns:mc="http://schemas.openxmlformats.org/markup-compatibility/2006">
                  <mc:Choice xmlns:v="urn:schemas-microsoft-com:vml" Requires="v">
                    <p:oleObj spid="_x0000_s59399" name="Image" r:id="rId7" imgW="3037063" imgH="5908930" progId="">
                      <p:embed/>
                    </p:oleObj>
                  </mc:Choice>
                  <mc:Fallback>
                    <p:oleObj name="Image" r:id="rId7" imgW="3037063" imgH="5908930" progId="">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1" y="274"/>
                            <a:ext cx="962" cy="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0" name="Rectangle 15"/>
              <p:cNvSpPr>
                <a:spLocks noChangeAspect="1" noChangeArrowheads="1"/>
              </p:cNvSpPr>
              <p:nvPr/>
            </p:nvSpPr>
            <p:spPr bwMode="auto">
              <a:xfrm>
                <a:off x="3736" y="264"/>
                <a:ext cx="960" cy="1872"/>
              </a:xfrm>
              <a:prstGeom prst="rect">
                <a:avLst/>
              </a:prstGeom>
              <a:noFill/>
              <a:ln w="28575">
                <a:solidFill>
                  <a:schemeClr val="tx1"/>
                </a:solidFill>
                <a:miter lim="800000"/>
                <a:headEnd type="none" w="sm" len="sm"/>
                <a:tailEnd type="none" w="sm" len="sm"/>
              </a:ln>
            </p:spPr>
            <p:txBody>
              <a:bodyPr wrap="none" anchor="ctr"/>
              <a:lstStyle/>
              <a:p>
                <a:endParaRPr lang="en-US"/>
              </a:p>
            </p:txBody>
          </p:sp>
        </p:grpSp>
        <p:sp>
          <p:nvSpPr>
            <p:cNvPr id="7179" name="Text Box 16"/>
            <p:cNvSpPr txBox="1">
              <a:spLocks noChangeAspect="1" noChangeArrowheads="1"/>
            </p:cNvSpPr>
            <p:nvPr/>
          </p:nvSpPr>
          <p:spPr bwMode="auto">
            <a:xfrm>
              <a:off x="5285" y="233"/>
              <a:ext cx="986" cy="320"/>
            </a:xfrm>
            <a:prstGeom prst="rect">
              <a:avLst/>
            </a:prstGeom>
            <a:noFill/>
            <a:ln w="12700">
              <a:solidFill>
                <a:schemeClr val="tx1"/>
              </a:solidFill>
              <a:miter lim="800000"/>
              <a:headEnd type="none" w="sm" len="sm"/>
              <a:tailEnd type="none" w="sm" len="sm"/>
            </a:ln>
          </p:spPr>
          <p:txBody>
            <a:bodyPr wrap="none">
              <a:spAutoFit/>
            </a:bodyPr>
            <a:lstStyle/>
            <a:p>
              <a:pPr defTabSz="762000" eaLnBrk="0" hangingPunct="0"/>
              <a:r>
                <a:rPr lang="en-GB" sz="2400" dirty="0">
                  <a:ln>
                    <a:solidFill>
                      <a:schemeClr val="tx1"/>
                    </a:solidFill>
                  </a:ln>
                  <a:solidFill>
                    <a:srgbClr val="006600"/>
                  </a:solidFill>
                </a:rPr>
                <a:t>30 </a:t>
              </a:r>
              <a:r>
                <a:rPr lang="en-GB" sz="2400" dirty="0" err="1">
                  <a:ln>
                    <a:solidFill>
                      <a:schemeClr val="tx1"/>
                    </a:solidFill>
                  </a:ln>
                  <a:solidFill>
                    <a:srgbClr val="006600"/>
                  </a:solidFill>
                </a:rPr>
                <a:t>mins</a:t>
              </a:r>
              <a:endParaRPr lang="en-GB" sz="2400" dirty="0">
                <a:ln>
                  <a:solidFill>
                    <a:schemeClr val="tx1"/>
                  </a:solidFill>
                </a:ln>
                <a:solidFill>
                  <a:srgbClr val="006600"/>
                </a:solidFill>
              </a:endParaRPr>
            </a:p>
          </p:txBody>
        </p:sp>
      </p:grpSp>
      <p:sp>
        <p:nvSpPr>
          <p:cNvPr id="7176" name="Text Box 17"/>
          <p:cNvSpPr txBox="1">
            <a:spLocks noChangeArrowheads="1"/>
          </p:cNvSpPr>
          <p:nvPr/>
        </p:nvSpPr>
        <p:spPr bwMode="auto">
          <a:xfrm>
            <a:off x="323528" y="1412776"/>
            <a:ext cx="3969356" cy="3785652"/>
          </a:xfrm>
          <a:prstGeom prst="rect">
            <a:avLst/>
          </a:prstGeom>
          <a:noFill/>
          <a:ln w="12700">
            <a:noFill/>
            <a:miter lim="800000"/>
            <a:headEnd type="none" w="sm" len="sm"/>
            <a:tailEnd type="none" w="sm" len="sm"/>
          </a:ln>
        </p:spPr>
        <p:txBody>
          <a:bodyPr wrap="none">
            <a:spAutoFit/>
          </a:bodyPr>
          <a:lstStyle/>
          <a:p>
            <a:pPr defTabSz="762000" eaLnBrk="0" hangingPunct="0"/>
            <a:r>
              <a:rPr lang="en-GB" sz="2400" dirty="0"/>
              <a:t>Rapid postnatal </a:t>
            </a:r>
            <a:r>
              <a:rPr lang="en-GB" sz="2400" dirty="0">
                <a:sym typeface="Symbol" pitchFamily="18" charset="2"/>
              </a:rPr>
              <a:t> lumen </a:t>
            </a:r>
          </a:p>
          <a:p>
            <a:pPr defTabSz="762000" eaLnBrk="0" hangingPunct="0"/>
            <a:r>
              <a:rPr lang="en-GB" sz="2400" dirty="0">
                <a:sym typeface="Symbol" pitchFamily="18" charset="2"/>
              </a:rPr>
              <a:t>diameter in large and small </a:t>
            </a:r>
            <a:endParaRPr lang="en-GB" sz="2400" dirty="0" smtClean="0">
              <a:sym typeface="Symbol" pitchFamily="18" charset="2"/>
            </a:endParaRPr>
          </a:p>
          <a:p>
            <a:pPr defTabSz="762000" eaLnBrk="0" hangingPunct="0"/>
            <a:r>
              <a:rPr lang="en-GB" sz="2400" dirty="0" smtClean="0">
                <a:sym typeface="Symbol" pitchFamily="18" charset="2"/>
              </a:rPr>
              <a:t>pulmonary arteries</a:t>
            </a:r>
          </a:p>
          <a:p>
            <a:pPr defTabSz="762000" eaLnBrk="0" hangingPunct="0"/>
            <a:endParaRPr lang="en-GB" sz="2400" dirty="0">
              <a:sym typeface="Symbol" pitchFamily="18" charset="2"/>
            </a:endParaRPr>
          </a:p>
          <a:p>
            <a:pPr defTabSz="762000" eaLnBrk="0" hangingPunct="0"/>
            <a:endParaRPr lang="en-GB" sz="2400" dirty="0" smtClean="0">
              <a:sym typeface="Symbol" pitchFamily="18" charset="2"/>
            </a:endParaRPr>
          </a:p>
          <a:p>
            <a:pPr defTabSz="762000" eaLnBrk="0" hangingPunct="0"/>
            <a:endParaRPr lang="en-GB" sz="2400" dirty="0" smtClean="0">
              <a:sym typeface="Symbol" pitchFamily="18" charset="2"/>
            </a:endParaRPr>
          </a:p>
          <a:p>
            <a:pPr defTabSz="762000" eaLnBrk="0" hangingPunct="0"/>
            <a:endParaRPr lang="en-GB" sz="2400" dirty="0" smtClean="0">
              <a:sym typeface="Symbol" pitchFamily="18" charset="2"/>
            </a:endParaRPr>
          </a:p>
          <a:p>
            <a:pPr defTabSz="762000" eaLnBrk="0" hangingPunct="0"/>
            <a:endParaRPr lang="en-GB" sz="2400" dirty="0" smtClean="0">
              <a:sym typeface="Symbol" pitchFamily="18" charset="2"/>
            </a:endParaRPr>
          </a:p>
          <a:p>
            <a:pPr defTabSz="762000" eaLnBrk="0" hangingPunct="0"/>
            <a:r>
              <a:rPr lang="en-GB" sz="2400" dirty="0" smtClean="0">
                <a:sym typeface="Symbol" pitchFamily="18" charset="2"/>
              </a:rPr>
              <a:t>Change </a:t>
            </a:r>
            <a:r>
              <a:rPr lang="en-GB" sz="2400" dirty="0">
                <a:sym typeface="Symbol" pitchFamily="18" charset="2"/>
              </a:rPr>
              <a:t>in cell shape and </a:t>
            </a:r>
          </a:p>
          <a:p>
            <a:pPr defTabSz="762000" eaLnBrk="0" hangingPunct="0"/>
            <a:r>
              <a:rPr lang="en-GB" sz="2400" dirty="0" err="1">
                <a:sym typeface="Symbol" pitchFamily="18" charset="2"/>
              </a:rPr>
              <a:t>cytoskeletal</a:t>
            </a:r>
            <a:r>
              <a:rPr lang="en-GB" sz="2400" dirty="0">
                <a:sym typeface="Symbol" pitchFamily="18" charset="2"/>
              </a:rPr>
              <a:t> organisation</a:t>
            </a:r>
            <a:endParaRPr lang="en-GB" sz="2400" dirty="0"/>
          </a:p>
        </p:txBody>
      </p:sp>
      <p:sp>
        <p:nvSpPr>
          <p:cNvPr id="7177" name="Text Box 18"/>
          <p:cNvSpPr txBox="1">
            <a:spLocks noChangeArrowheads="1"/>
          </p:cNvSpPr>
          <p:nvPr/>
        </p:nvSpPr>
        <p:spPr bwMode="auto">
          <a:xfrm>
            <a:off x="35496" y="-99392"/>
            <a:ext cx="9108504" cy="954107"/>
          </a:xfrm>
          <a:prstGeom prst="rect">
            <a:avLst/>
          </a:prstGeom>
          <a:noFill/>
          <a:ln w="12700">
            <a:noFill/>
            <a:miter lim="800000"/>
            <a:headEnd type="none" w="sm" len="sm"/>
            <a:tailEnd type="none" w="sm" len="sm"/>
          </a:ln>
        </p:spPr>
        <p:txBody>
          <a:bodyPr wrap="square">
            <a:spAutoFit/>
          </a:bodyPr>
          <a:lstStyle/>
          <a:p>
            <a:pPr defTabSz="762000" eaLnBrk="0" hangingPunct="0"/>
            <a:r>
              <a:rPr lang="en-GB" sz="2800" dirty="0" smtClean="0"/>
              <a:t>Example: regulation of the vascular tone during postnatal adaptation of small intrapulmonary arteries</a:t>
            </a:r>
            <a:endParaRPr lang="en-GB" sz="2800" dirty="0"/>
          </a:p>
        </p:txBody>
      </p:sp>
      <p:cxnSp>
        <p:nvCxnSpPr>
          <p:cNvPr id="20" name="Straight Arrow Connector 19"/>
          <p:cNvCxnSpPr/>
          <p:nvPr/>
        </p:nvCxnSpPr>
        <p:spPr>
          <a:xfrm flipV="1">
            <a:off x="2339752" y="2636912"/>
            <a:ext cx="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483768" y="2636912"/>
            <a:ext cx="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3528" y="2636912"/>
            <a:ext cx="2351926" cy="369332"/>
          </a:xfrm>
          <a:prstGeom prst="rect">
            <a:avLst/>
          </a:prstGeom>
          <a:noFill/>
        </p:spPr>
        <p:txBody>
          <a:bodyPr wrap="none" rtlCol="0">
            <a:spAutoFit/>
          </a:bodyPr>
          <a:lstStyle/>
          <a:p>
            <a:r>
              <a:rPr lang="en-GB" b="1" dirty="0" smtClean="0">
                <a:solidFill>
                  <a:srgbClr val="FF0000"/>
                </a:solidFill>
              </a:rPr>
              <a:t>NO, </a:t>
            </a:r>
            <a:r>
              <a:rPr lang="en-GB" b="1" dirty="0" err="1" smtClean="0">
                <a:solidFill>
                  <a:srgbClr val="FF0000"/>
                </a:solidFill>
              </a:rPr>
              <a:t>Prostacyclin</a:t>
            </a:r>
            <a:r>
              <a:rPr lang="en-GB" b="1" dirty="0" smtClean="0">
                <a:solidFill>
                  <a:srgbClr val="FF0000"/>
                </a:solidFill>
              </a:rPr>
              <a:t> </a:t>
            </a:r>
            <a:r>
              <a:rPr lang="en-GB" dirty="0" smtClean="0"/>
              <a:t>    </a:t>
            </a:r>
            <a:endParaRPr lang="en-GB" dirty="0"/>
          </a:p>
        </p:txBody>
      </p:sp>
      <p:sp>
        <p:nvSpPr>
          <p:cNvPr id="23" name="TextBox 22"/>
          <p:cNvSpPr txBox="1"/>
          <p:nvPr/>
        </p:nvSpPr>
        <p:spPr>
          <a:xfrm>
            <a:off x="340042" y="3212976"/>
            <a:ext cx="3005951" cy="369332"/>
          </a:xfrm>
          <a:prstGeom prst="rect">
            <a:avLst/>
          </a:prstGeom>
          <a:noFill/>
        </p:spPr>
        <p:txBody>
          <a:bodyPr wrap="none" rtlCol="0">
            <a:spAutoFit/>
          </a:bodyPr>
          <a:lstStyle/>
          <a:p>
            <a:r>
              <a:rPr lang="en-GB" b="1" dirty="0" smtClean="0">
                <a:solidFill>
                  <a:srgbClr val="FF0000"/>
                </a:solidFill>
              </a:rPr>
              <a:t>Endothelin-1, </a:t>
            </a:r>
            <a:r>
              <a:rPr lang="en-GB" b="1" dirty="0" err="1" smtClean="0">
                <a:solidFill>
                  <a:srgbClr val="FF0000"/>
                </a:solidFill>
              </a:rPr>
              <a:t>angiotensin</a:t>
            </a:r>
            <a:endParaRPr lang="en-GB" b="1" dirty="0">
              <a:solidFill>
                <a:srgbClr val="FF0000"/>
              </a:solidFill>
            </a:endParaRPr>
          </a:p>
        </p:txBody>
      </p:sp>
      <p:cxnSp>
        <p:nvCxnSpPr>
          <p:cNvPr id="25" name="Straight Arrow Connector 24"/>
          <p:cNvCxnSpPr/>
          <p:nvPr/>
        </p:nvCxnSpPr>
        <p:spPr>
          <a:xfrm>
            <a:off x="3275856" y="3284984"/>
            <a:ext cx="0" cy="3193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28256" y="3284984"/>
            <a:ext cx="0" cy="3193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761764"/>
            <a:ext cx="7234673" cy="523220"/>
          </a:xfrm>
          <a:prstGeom prst="rect">
            <a:avLst/>
          </a:prstGeom>
          <a:noFill/>
        </p:spPr>
        <p:txBody>
          <a:bodyPr wrap="none" rtlCol="0">
            <a:spAutoFit/>
          </a:bodyPr>
          <a:lstStyle/>
          <a:p>
            <a:r>
              <a:rPr lang="en-GB" sz="2800" b="1" dirty="0" smtClean="0">
                <a:solidFill>
                  <a:srgbClr val="FF0000"/>
                </a:solidFill>
              </a:rPr>
              <a:t>Regulation of endothelial barrier function</a:t>
            </a:r>
            <a:endParaRPr lang="en-GB" sz="28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8344592" cy="6186309"/>
          </a:xfrm>
          <a:prstGeom prst="rect">
            <a:avLst/>
          </a:prstGeom>
          <a:noFill/>
        </p:spPr>
        <p:txBody>
          <a:bodyPr wrap="none" rtlCol="0">
            <a:spAutoFit/>
          </a:bodyPr>
          <a:lstStyle/>
          <a:p>
            <a:r>
              <a:rPr lang="en-GB" sz="2400" dirty="0" smtClean="0"/>
              <a:t>Endothelial barrier function depends on the integrity of </a:t>
            </a:r>
          </a:p>
          <a:p>
            <a:r>
              <a:rPr lang="en-GB" sz="2400" dirty="0" smtClean="0"/>
              <a:t>cell-cell junctions.</a:t>
            </a:r>
          </a:p>
          <a:p>
            <a:endParaRPr lang="en-GB" sz="2400" dirty="0" smtClean="0"/>
          </a:p>
          <a:p>
            <a:r>
              <a:rPr lang="en-GB" sz="2400" dirty="0" smtClean="0"/>
              <a:t>There are 3 types of endothelial junctions: </a:t>
            </a:r>
          </a:p>
          <a:p>
            <a:r>
              <a:rPr lang="en-GB" sz="2400" dirty="0" smtClean="0"/>
              <a:t>         </a:t>
            </a:r>
            <a:r>
              <a:rPr lang="en-GB" sz="2400" dirty="0" err="1" smtClean="0"/>
              <a:t>Adherens</a:t>
            </a:r>
            <a:r>
              <a:rPr lang="en-GB" sz="2400" dirty="0" smtClean="0"/>
              <a:t> junctions (proteins: VE-</a:t>
            </a:r>
            <a:r>
              <a:rPr lang="en-GB" sz="2400" dirty="0" err="1" smtClean="0"/>
              <a:t>cadherin</a:t>
            </a:r>
            <a:r>
              <a:rPr lang="en-GB" sz="2400" dirty="0" smtClean="0"/>
              <a:t>, PECAM-1)</a:t>
            </a:r>
          </a:p>
          <a:p>
            <a:r>
              <a:rPr lang="en-GB" sz="2400" dirty="0" smtClean="0"/>
              <a:t>        Tight junctions (</a:t>
            </a:r>
            <a:r>
              <a:rPr lang="en-GB" sz="2400" dirty="0" err="1" smtClean="0"/>
              <a:t>occludin</a:t>
            </a:r>
            <a:r>
              <a:rPr lang="en-GB" sz="2400" dirty="0" smtClean="0"/>
              <a:t>, </a:t>
            </a:r>
            <a:r>
              <a:rPr lang="en-GB" sz="2400" dirty="0" err="1" smtClean="0"/>
              <a:t>claudins</a:t>
            </a:r>
            <a:r>
              <a:rPr lang="en-GB" sz="2400" dirty="0" smtClean="0"/>
              <a:t>, JAMs)</a:t>
            </a:r>
          </a:p>
          <a:p>
            <a:r>
              <a:rPr lang="en-GB" sz="2400" dirty="0" smtClean="0"/>
              <a:t>        Gap junctions (</a:t>
            </a:r>
            <a:r>
              <a:rPr lang="en-GB" sz="2400" dirty="0" err="1" smtClean="0"/>
              <a:t>connexins</a:t>
            </a:r>
            <a:r>
              <a:rPr lang="en-GB" sz="2400" dirty="0" smtClean="0"/>
              <a:t> 37, 40, 43)</a:t>
            </a:r>
          </a:p>
          <a:p>
            <a:endParaRPr lang="en-GB" sz="2400" dirty="0" smtClean="0"/>
          </a:p>
          <a:p>
            <a:r>
              <a:rPr lang="en-GB" sz="2400" dirty="0" err="1" smtClean="0"/>
              <a:t>Junctional</a:t>
            </a:r>
            <a:r>
              <a:rPr lang="en-GB" sz="2400" dirty="0" smtClean="0"/>
              <a:t> proteins are associated with the </a:t>
            </a:r>
            <a:r>
              <a:rPr lang="en-GB" sz="2400" dirty="0" err="1" smtClean="0"/>
              <a:t>submembrane</a:t>
            </a:r>
            <a:r>
              <a:rPr lang="en-GB" sz="2400" dirty="0" smtClean="0"/>
              <a:t> </a:t>
            </a:r>
          </a:p>
          <a:p>
            <a:r>
              <a:rPr lang="en-GB" sz="2400" dirty="0" err="1" smtClean="0"/>
              <a:t>actin</a:t>
            </a:r>
            <a:r>
              <a:rPr lang="en-GB" sz="2400" dirty="0" smtClean="0"/>
              <a:t> cytoskeleton</a:t>
            </a:r>
          </a:p>
          <a:p>
            <a:endParaRPr lang="en-GB" sz="2400" dirty="0" smtClean="0"/>
          </a:p>
          <a:p>
            <a:endParaRPr lang="en-GB" sz="2400" dirty="0" smtClean="0"/>
          </a:p>
          <a:p>
            <a:r>
              <a:rPr lang="en-GB" sz="2400" dirty="0" err="1" smtClean="0"/>
              <a:t>Junctional</a:t>
            </a:r>
            <a:r>
              <a:rPr lang="en-GB" sz="2400" dirty="0" smtClean="0"/>
              <a:t> integrity  is regulated by </a:t>
            </a:r>
            <a:r>
              <a:rPr lang="en-GB" sz="2400" dirty="0" err="1" smtClean="0"/>
              <a:t>phosphorylation</a:t>
            </a:r>
            <a:r>
              <a:rPr lang="en-GB" sz="2400" dirty="0" smtClean="0"/>
              <a:t> and</a:t>
            </a:r>
          </a:p>
          <a:p>
            <a:r>
              <a:rPr lang="en-GB" sz="2400" dirty="0" err="1" smtClean="0"/>
              <a:t>dephosphorylation</a:t>
            </a:r>
            <a:r>
              <a:rPr lang="en-GB" sz="2400" dirty="0" smtClean="0"/>
              <a:t> of </a:t>
            </a:r>
            <a:r>
              <a:rPr lang="en-GB" sz="2400" dirty="0" err="1" smtClean="0"/>
              <a:t>junctional</a:t>
            </a:r>
            <a:r>
              <a:rPr lang="en-GB" sz="2400" dirty="0" smtClean="0"/>
              <a:t> proteins and their </a:t>
            </a:r>
          </a:p>
          <a:p>
            <a:r>
              <a:rPr lang="en-GB" sz="2400" dirty="0" smtClean="0"/>
              <a:t>association with the </a:t>
            </a:r>
            <a:r>
              <a:rPr lang="en-GB" sz="2400" dirty="0" err="1" smtClean="0"/>
              <a:t>actin</a:t>
            </a:r>
            <a:r>
              <a:rPr lang="en-GB" sz="2400" dirty="0" smtClean="0"/>
              <a:t> cytoskeleton</a:t>
            </a:r>
          </a:p>
          <a:p>
            <a:endParaRPr lang="en-GB" dirty="0" smtClean="0"/>
          </a:p>
          <a:p>
            <a:endParaRPr lang="en-GB" dirty="0"/>
          </a:p>
        </p:txBody>
      </p:sp>
      <p:sp>
        <p:nvSpPr>
          <p:cNvPr id="8" name="Oval 7"/>
          <p:cNvSpPr/>
          <p:nvPr/>
        </p:nvSpPr>
        <p:spPr>
          <a:xfrm>
            <a:off x="251520" y="83671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23528" y="184482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23528" y="371703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23528" y="522920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79512" y="44624"/>
            <a:ext cx="8930650" cy="523220"/>
          </a:xfrm>
          <a:prstGeom prst="rect">
            <a:avLst/>
          </a:prstGeom>
          <a:noFill/>
        </p:spPr>
        <p:txBody>
          <a:bodyPr wrap="none" rtlCol="0">
            <a:spAutoFit/>
          </a:bodyPr>
          <a:lstStyle/>
          <a:p>
            <a:r>
              <a:rPr lang="en-GB" sz="2800" b="1" dirty="0" smtClean="0"/>
              <a:t>Endothelial barrier function and </a:t>
            </a:r>
            <a:r>
              <a:rPr lang="en-GB" sz="2800" b="1" dirty="0" err="1" smtClean="0"/>
              <a:t>junctional</a:t>
            </a:r>
            <a:r>
              <a:rPr lang="en-GB" sz="2800" b="1" dirty="0" smtClean="0"/>
              <a:t> proteins</a:t>
            </a:r>
            <a:endParaRPr lang="en-GB"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99592" y="332656"/>
            <a:ext cx="7674142" cy="6192688"/>
          </a:xfrm>
          <a:prstGeom prst="rect">
            <a:avLst/>
          </a:prstGeom>
          <a:noFill/>
        </p:spPr>
      </p:pic>
      <p:sp>
        <p:nvSpPr>
          <p:cNvPr id="4102" name="Text Box 6"/>
          <p:cNvSpPr txBox="1">
            <a:spLocks noChangeArrowheads="1"/>
          </p:cNvSpPr>
          <p:nvPr/>
        </p:nvSpPr>
        <p:spPr bwMode="auto">
          <a:xfrm>
            <a:off x="0" y="6604000"/>
            <a:ext cx="7620000" cy="276999"/>
          </a:xfrm>
          <a:prstGeom prst="rect">
            <a:avLst/>
          </a:prstGeom>
          <a:noFill/>
          <a:ln w="9525">
            <a:noFill/>
            <a:miter lim="800000"/>
            <a:headEnd/>
            <a:tailEnd/>
          </a:ln>
          <a:effectLst/>
        </p:spPr>
        <p:txBody>
          <a:bodyPr>
            <a:spAutoFit/>
          </a:bodyPr>
          <a:lstStyle/>
          <a:p>
            <a:pPr eaLnBrk="1" hangingPunct="1"/>
            <a:r>
              <a:rPr lang="en-US" sz="1200" dirty="0" err="1" smtClean="0"/>
              <a:t>Wallez</a:t>
            </a:r>
            <a:r>
              <a:rPr lang="en-US" sz="1200" dirty="0" smtClean="0"/>
              <a:t> and Hubert BBA </a:t>
            </a:r>
            <a:r>
              <a:rPr lang="en-US" sz="1200" dirty="0"/>
              <a:t>- </a:t>
            </a:r>
            <a:r>
              <a:rPr lang="en-US" sz="1200" dirty="0" err="1"/>
              <a:t>Biomembranes</a:t>
            </a:r>
            <a:r>
              <a:rPr lang="en-US" sz="1200" dirty="0"/>
              <a:t> Volume 1778, Issue 3 2008 794 - 809</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vaspjunct.gif"/>
          <p:cNvPicPr>
            <a:picLocks noChangeAspect="1"/>
          </p:cNvPicPr>
          <p:nvPr/>
        </p:nvPicPr>
        <p:blipFill>
          <a:blip r:embed="rId2" cstate="print"/>
          <a:srcRect/>
          <a:stretch>
            <a:fillRect/>
          </a:stretch>
        </p:blipFill>
        <p:spPr bwMode="auto">
          <a:xfrm>
            <a:off x="0" y="1019051"/>
            <a:ext cx="7407275" cy="5786438"/>
          </a:xfrm>
          <a:prstGeom prst="rect">
            <a:avLst/>
          </a:prstGeom>
          <a:noFill/>
          <a:ln w="9525">
            <a:noFill/>
            <a:miter lim="800000"/>
            <a:headEnd/>
            <a:tailEnd/>
          </a:ln>
        </p:spPr>
      </p:pic>
      <p:sp>
        <p:nvSpPr>
          <p:cNvPr id="11" name="Rectangle 10"/>
          <p:cNvSpPr/>
          <p:nvPr/>
        </p:nvSpPr>
        <p:spPr>
          <a:xfrm>
            <a:off x="3452813" y="1876301"/>
            <a:ext cx="1000125" cy="2857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p:cNvSpPr/>
          <p:nvPr/>
        </p:nvSpPr>
        <p:spPr>
          <a:xfrm>
            <a:off x="2238375" y="6162551"/>
            <a:ext cx="1143000" cy="2857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VE-</a:t>
            </a:r>
            <a:r>
              <a:rPr lang="en-GB" sz="1200" dirty="0" err="1">
                <a:solidFill>
                  <a:schemeClr val="tx1"/>
                </a:solidFill>
              </a:rPr>
              <a:t>cadherin</a:t>
            </a:r>
            <a:endParaRPr lang="en-GB" sz="1200" dirty="0">
              <a:solidFill>
                <a:schemeClr val="tx1"/>
              </a:solidFill>
            </a:endParaRPr>
          </a:p>
        </p:txBody>
      </p:sp>
      <p:sp>
        <p:nvSpPr>
          <p:cNvPr id="13" name="Rectangle 12"/>
          <p:cNvSpPr/>
          <p:nvPr/>
        </p:nvSpPr>
        <p:spPr>
          <a:xfrm>
            <a:off x="3381375" y="1804864"/>
            <a:ext cx="1143000" cy="2857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VE-</a:t>
            </a:r>
            <a:r>
              <a:rPr lang="en-GB" sz="1200" dirty="0" err="1">
                <a:solidFill>
                  <a:schemeClr val="tx1"/>
                </a:solidFill>
              </a:rPr>
              <a:t>cadherin</a:t>
            </a:r>
            <a:endParaRPr lang="en-GB" sz="1200" dirty="0">
              <a:solidFill>
                <a:schemeClr val="tx1"/>
              </a:solidFill>
            </a:endParaRPr>
          </a:p>
        </p:txBody>
      </p:sp>
      <p:sp>
        <p:nvSpPr>
          <p:cNvPr id="14" name="Rectangle 13"/>
          <p:cNvSpPr/>
          <p:nvPr/>
        </p:nvSpPr>
        <p:spPr>
          <a:xfrm>
            <a:off x="3167063" y="1090489"/>
            <a:ext cx="1509712" cy="3571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Plasma membrane</a:t>
            </a:r>
          </a:p>
        </p:txBody>
      </p:sp>
      <p:sp>
        <p:nvSpPr>
          <p:cNvPr id="15" name="Rectangle 14"/>
          <p:cNvSpPr/>
          <p:nvPr/>
        </p:nvSpPr>
        <p:spPr>
          <a:xfrm>
            <a:off x="2166938" y="5019551"/>
            <a:ext cx="1143000" cy="2857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F-</a:t>
            </a:r>
            <a:r>
              <a:rPr lang="en-GB" sz="1200" dirty="0" err="1">
                <a:solidFill>
                  <a:schemeClr val="tx1"/>
                </a:solidFill>
              </a:rPr>
              <a:t>actin</a:t>
            </a:r>
            <a:endParaRPr lang="en-GB" sz="1200" dirty="0">
              <a:solidFill>
                <a:schemeClr val="tx1"/>
              </a:solidFill>
            </a:endParaRPr>
          </a:p>
        </p:txBody>
      </p:sp>
      <p:sp>
        <p:nvSpPr>
          <p:cNvPr id="16" name="Rectangle 15"/>
          <p:cNvSpPr/>
          <p:nvPr/>
        </p:nvSpPr>
        <p:spPr>
          <a:xfrm>
            <a:off x="3452813" y="4376614"/>
            <a:ext cx="1143000" cy="2857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b="1" dirty="0">
              <a:solidFill>
                <a:schemeClr val="bg2">
                  <a:lumMod val="75000"/>
                </a:schemeClr>
              </a:solidFill>
            </a:endParaRPr>
          </a:p>
        </p:txBody>
      </p:sp>
      <p:sp>
        <p:nvSpPr>
          <p:cNvPr id="17" name="Rectangle 16"/>
          <p:cNvSpPr/>
          <p:nvPr/>
        </p:nvSpPr>
        <p:spPr>
          <a:xfrm>
            <a:off x="2238375" y="5376739"/>
            <a:ext cx="1143000" cy="2857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latin typeface="Symbol" pitchFamily="18" charset="2"/>
              </a:rPr>
              <a:t>a</a:t>
            </a:r>
            <a:r>
              <a:rPr lang="en-GB" sz="1200" dirty="0">
                <a:solidFill>
                  <a:schemeClr val="tx1"/>
                </a:solidFill>
              </a:rPr>
              <a:t>-</a:t>
            </a:r>
            <a:r>
              <a:rPr lang="en-GB" sz="1200" dirty="0" err="1">
                <a:solidFill>
                  <a:schemeClr val="tx1"/>
                </a:solidFill>
              </a:rPr>
              <a:t>catenin</a:t>
            </a:r>
            <a:endParaRPr lang="en-GB" sz="1200" dirty="0">
              <a:solidFill>
                <a:schemeClr val="tx1"/>
              </a:solidFill>
            </a:endParaRPr>
          </a:p>
        </p:txBody>
      </p:sp>
      <p:sp>
        <p:nvSpPr>
          <p:cNvPr id="18" name="Rectangle 17"/>
          <p:cNvSpPr/>
          <p:nvPr/>
        </p:nvSpPr>
        <p:spPr>
          <a:xfrm>
            <a:off x="2238375" y="5805364"/>
            <a:ext cx="1143000" cy="2857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latin typeface="Symbol" pitchFamily="18" charset="2"/>
              </a:rPr>
              <a:t>b</a:t>
            </a:r>
            <a:r>
              <a:rPr lang="en-GB" sz="1200" dirty="0">
                <a:solidFill>
                  <a:schemeClr val="tx1"/>
                </a:solidFill>
              </a:rPr>
              <a:t>-</a:t>
            </a:r>
            <a:r>
              <a:rPr lang="en-GB" sz="1200" dirty="0" err="1">
                <a:solidFill>
                  <a:schemeClr val="tx1"/>
                </a:solidFill>
              </a:rPr>
              <a:t>catenin</a:t>
            </a:r>
            <a:endParaRPr lang="en-GB" sz="1200" dirty="0">
              <a:solidFill>
                <a:schemeClr val="tx1"/>
              </a:solidFill>
            </a:endParaRPr>
          </a:p>
        </p:txBody>
      </p:sp>
      <p:sp>
        <p:nvSpPr>
          <p:cNvPr id="19" name="Rectangle 18"/>
          <p:cNvSpPr/>
          <p:nvPr/>
        </p:nvSpPr>
        <p:spPr>
          <a:xfrm>
            <a:off x="4095750" y="5162426"/>
            <a:ext cx="1143000" cy="2857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p120ctn</a:t>
            </a:r>
          </a:p>
        </p:txBody>
      </p:sp>
      <p:sp>
        <p:nvSpPr>
          <p:cNvPr id="20" name="Rectangle 19"/>
          <p:cNvSpPr/>
          <p:nvPr/>
        </p:nvSpPr>
        <p:spPr>
          <a:xfrm>
            <a:off x="4095750" y="5948239"/>
            <a:ext cx="1143000" cy="2857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latin typeface="Symbol" pitchFamily="18" charset="2"/>
              </a:rPr>
              <a:t>ZO-1</a:t>
            </a:r>
            <a:endParaRPr lang="en-GB" sz="1200" dirty="0">
              <a:solidFill>
                <a:schemeClr val="tx1"/>
              </a:solidFill>
            </a:endParaRPr>
          </a:p>
        </p:txBody>
      </p:sp>
      <p:sp>
        <p:nvSpPr>
          <p:cNvPr id="21" name="Rectangle 20"/>
          <p:cNvSpPr/>
          <p:nvPr/>
        </p:nvSpPr>
        <p:spPr>
          <a:xfrm>
            <a:off x="5667375" y="5233864"/>
            <a:ext cx="1143000" cy="2857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err="1">
                <a:solidFill>
                  <a:schemeClr val="tx1"/>
                </a:solidFill>
                <a:latin typeface="+mj-lt"/>
              </a:rPr>
              <a:t>vinculin</a:t>
            </a:r>
            <a:endParaRPr lang="en-GB" sz="1200" dirty="0">
              <a:solidFill>
                <a:schemeClr val="tx1"/>
              </a:solidFill>
              <a:latin typeface="+mj-lt"/>
            </a:endParaRPr>
          </a:p>
        </p:txBody>
      </p:sp>
      <p:sp>
        <p:nvSpPr>
          <p:cNvPr id="22" name="Rectangle 21"/>
          <p:cNvSpPr/>
          <p:nvPr/>
        </p:nvSpPr>
        <p:spPr>
          <a:xfrm>
            <a:off x="5595938" y="5733926"/>
            <a:ext cx="1143000" cy="2857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latin typeface="Symbol" pitchFamily="18" charset="2"/>
              </a:rPr>
              <a:t>a</a:t>
            </a:r>
            <a:r>
              <a:rPr lang="en-GB" sz="1200" dirty="0">
                <a:solidFill>
                  <a:schemeClr val="tx1"/>
                </a:solidFill>
              </a:rPr>
              <a:t>-</a:t>
            </a:r>
            <a:r>
              <a:rPr lang="en-GB" sz="1200" dirty="0" err="1">
                <a:solidFill>
                  <a:schemeClr val="tx1"/>
                </a:solidFill>
              </a:rPr>
              <a:t>actinin</a:t>
            </a:r>
            <a:endParaRPr lang="en-GB" sz="1200" dirty="0">
              <a:solidFill>
                <a:schemeClr val="tx1"/>
              </a:solidFill>
            </a:endParaRPr>
          </a:p>
        </p:txBody>
      </p:sp>
      <p:sp>
        <p:nvSpPr>
          <p:cNvPr id="25" name="Rectangle 24"/>
          <p:cNvSpPr/>
          <p:nvPr/>
        </p:nvSpPr>
        <p:spPr>
          <a:xfrm>
            <a:off x="5524500" y="6591176"/>
            <a:ext cx="2143125" cy="2857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b="1" dirty="0">
              <a:solidFill>
                <a:schemeClr val="bg2">
                  <a:lumMod val="75000"/>
                </a:schemeClr>
              </a:solidFill>
            </a:endParaRPr>
          </a:p>
        </p:txBody>
      </p:sp>
      <p:sp>
        <p:nvSpPr>
          <p:cNvPr id="26641" name="TextBox 23"/>
          <p:cNvSpPr txBox="1">
            <a:spLocks noChangeArrowheads="1"/>
          </p:cNvSpPr>
          <p:nvPr/>
        </p:nvSpPr>
        <p:spPr bwMode="auto">
          <a:xfrm>
            <a:off x="6426200" y="6525344"/>
            <a:ext cx="2717800" cy="230187"/>
          </a:xfrm>
          <a:prstGeom prst="rect">
            <a:avLst/>
          </a:prstGeom>
          <a:noFill/>
          <a:ln w="9525">
            <a:noFill/>
            <a:miter lim="800000"/>
            <a:headEnd/>
            <a:tailEnd/>
          </a:ln>
        </p:spPr>
        <p:txBody>
          <a:bodyPr>
            <a:spAutoFit/>
          </a:bodyPr>
          <a:lstStyle/>
          <a:p>
            <a:r>
              <a:rPr lang="en-GB" sz="900" dirty="0"/>
              <a:t>Modified from </a:t>
            </a:r>
            <a:r>
              <a:rPr lang="en-GB" sz="900" dirty="0" err="1"/>
              <a:t>Curr</a:t>
            </a:r>
            <a:r>
              <a:rPr lang="en-GB" sz="900" dirty="0"/>
              <a:t> .Opinion in Cell Biology</a:t>
            </a:r>
          </a:p>
        </p:txBody>
      </p:sp>
      <p:sp>
        <p:nvSpPr>
          <p:cNvPr id="23" name="TextBox 22"/>
          <p:cNvSpPr txBox="1"/>
          <p:nvPr/>
        </p:nvSpPr>
        <p:spPr>
          <a:xfrm>
            <a:off x="35496" y="-27384"/>
            <a:ext cx="8335936" cy="830997"/>
          </a:xfrm>
          <a:prstGeom prst="rect">
            <a:avLst/>
          </a:prstGeom>
          <a:noFill/>
        </p:spPr>
        <p:txBody>
          <a:bodyPr wrap="none" rtlCol="0">
            <a:spAutoFit/>
          </a:bodyPr>
          <a:lstStyle/>
          <a:p>
            <a:r>
              <a:rPr lang="en-GB" sz="2400" dirty="0" smtClean="0"/>
              <a:t>Example:</a:t>
            </a:r>
          </a:p>
          <a:p>
            <a:r>
              <a:rPr lang="en-GB" sz="2400" dirty="0" smtClean="0"/>
              <a:t> proteins associated with vascular endothelial (VE) </a:t>
            </a:r>
            <a:r>
              <a:rPr lang="en-GB" sz="2400" dirty="0" err="1" smtClean="0"/>
              <a:t>cadherin</a:t>
            </a:r>
            <a:endParaRPr lang="en-GB"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p:cNvSpPr>
            <a:spLocks noChangeArrowheads="1"/>
          </p:cNvSpPr>
          <p:nvPr/>
        </p:nvSpPr>
        <p:spPr bwMode="auto">
          <a:xfrm>
            <a:off x="4114800" y="5562600"/>
            <a:ext cx="685800" cy="457200"/>
          </a:xfrm>
          <a:prstGeom prst="triangle">
            <a:avLst>
              <a:gd name="adj" fmla="val 50000"/>
            </a:avLst>
          </a:prstGeom>
          <a:solidFill>
            <a:schemeClr val="accent2"/>
          </a:solidFill>
          <a:ln w="9525">
            <a:solidFill>
              <a:schemeClr val="accent2"/>
            </a:solidFill>
            <a:miter lim="800000"/>
            <a:headEnd/>
            <a:tailEnd/>
          </a:ln>
        </p:spPr>
        <p:txBody>
          <a:bodyPr wrap="none" anchor="ctr"/>
          <a:lstStyle/>
          <a:p>
            <a:endParaRPr lang="en-US"/>
          </a:p>
        </p:txBody>
      </p:sp>
      <p:sp>
        <p:nvSpPr>
          <p:cNvPr id="21507" name="Line 5"/>
          <p:cNvSpPr>
            <a:spLocks noChangeShapeType="1"/>
          </p:cNvSpPr>
          <p:nvPr/>
        </p:nvSpPr>
        <p:spPr bwMode="auto">
          <a:xfrm>
            <a:off x="1066800" y="5562600"/>
            <a:ext cx="7010400" cy="0"/>
          </a:xfrm>
          <a:prstGeom prst="line">
            <a:avLst/>
          </a:prstGeom>
          <a:noFill/>
          <a:ln w="38100">
            <a:solidFill>
              <a:schemeClr val="accent2"/>
            </a:solidFill>
            <a:round/>
            <a:headEnd/>
            <a:tailEnd/>
          </a:ln>
        </p:spPr>
        <p:txBody>
          <a:bodyPr/>
          <a:lstStyle/>
          <a:p>
            <a:endParaRPr lang="en-GB"/>
          </a:p>
        </p:txBody>
      </p:sp>
      <p:sp>
        <p:nvSpPr>
          <p:cNvPr id="21508" name="Text Box 6"/>
          <p:cNvSpPr txBox="1">
            <a:spLocks noChangeArrowheads="1"/>
          </p:cNvSpPr>
          <p:nvPr/>
        </p:nvSpPr>
        <p:spPr bwMode="auto">
          <a:xfrm>
            <a:off x="1066800" y="5715000"/>
            <a:ext cx="2549096" cy="400110"/>
          </a:xfrm>
          <a:prstGeom prst="rect">
            <a:avLst/>
          </a:prstGeom>
          <a:noFill/>
          <a:ln w="9525">
            <a:solidFill>
              <a:srgbClr val="FF0000"/>
            </a:solidFill>
            <a:miter lim="800000"/>
            <a:headEnd/>
            <a:tailEnd/>
          </a:ln>
        </p:spPr>
        <p:txBody>
          <a:bodyPr wrap="none">
            <a:spAutoFit/>
          </a:bodyPr>
          <a:lstStyle/>
          <a:p>
            <a:r>
              <a:rPr lang="en-GB" sz="2000" b="1" dirty="0"/>
              <a:t>Barrier dysfunction</a:t>
            </a:r>
            <a:endParaRPr lang="en-US" sz="2000" b="1" dirty="0"/>
          </a:p>
        </p:txBody>
      </p:sp>
      <p:sp>
        <p:nvSpPr>
          <p:cNvPr id="21509" name="Text Box 7"/>
          <p:cNvSpPr txBox="1">
            <a:spLocks noChangeArrowheads="1"/>
          </p:cNvSpPr>
          <p:nvPr/>
        </p:nvSpPr>
        <p:spPr bwMode="auto">
          <a:xfrm>
            <a:off x="5940152" y="5715000"/>
            <a:ext cx="2105063" cy="400110"/>
          </a:xfrm>
          <a:prstGeom prst="rect">
            <a:avLst/>
          </a:prstGeom>
          <a:noFill/>
          <a:ln w="38100">
            <a:solidFill>
              <a:srgbClr val="6666FF"/>
            </a:solidFill>
            <a:miter lim="800000"/>
            <a:headEnd/>
            <a:tailEnd/>
          </a:ln>
        </p:spPr>
        <p:txBody>
          <a:bodyPr wrap="none">
            <a:spAutoFit/>
          </a:bodyPr>
          <a:lstStyle/>
          <a:p>
            <a:r>
              <a:rPr lang="en-GB" sz="2000" b="1" dirty="0"/>
              <a:t>Barrier integrity</a:t>
            </a:r>
            <a:endParaRPr lang="en-US" sz="2000" b="1" dirty="0"/>
          </a:p>
        </p:txBody>
      </p:sp>
      <p:sp>
        <p:nvSpPr>
          <p:cNvPr id="21510" name="Text Box 8"/>
          <p:cNvSpPr txBox="1">
            <a:spLocks noChangeArrowheads="1"/>
          </p:cNvSpPr>
          <p:nvPr/>
        </p:nvSpPr>
        <p:spPr bwMode="auto">
          <a:xfrm>
            <a:off x="1033463" y="5165725"/>
            <a:ext cx="3174267" cy="400110"/>
          </a:xfrm>
          <a:prstGeom prst="rect">
            <a:avLst/>
          </a:prstGeom>
          <a:noFill/>
          <a:ln w="9525">
            <a:noFill/>
            <a:miter lim="800000"/>
            <a:headEnd/>
            <a:tailEnd/>
          </a:ln>
        </p:spPr>
        <p:txBody>
          <a:bodyPr wrap="none">
            <a:spAutoFit/>
          </a:bodyPr>
          <a:lstStyle/>
          <a:p>
            <a:r>
              <a:rPr lang="en-GB" sz="2000" b="1" dirty="0" err="1">
                <a:solidFill>
                  <a:srgbClr val="FF0000"/>
                </a:solidFill>
              </a:rPr>
              <a:t>Actomyosin</a:t>
            </a:r>
            <a:r>
              <a:rPr lang="en-GB" sz="2000" b="1" dirty="0">
                <a:solidFill>
                  <a:srgbClr val="FF0000"/>
                </a:solidFill>
              </a:rPr>
              <a:t> contractility</a:t>
            </a:r>
            <a:endParaRPr lang="en-US" sz="2000" b="1" dirty="0">
              <a:solidFill>
                <a:srgbClr val="FF0000"/>
              </a:solidFill>
            </a:endParaRPr>
          </a:p>
        </p:txBody>
      </p:sp>
      <p:sp>
        <p:nvSpPr>
          <p:cNvPr id="21511" name="Text Box 9"/>
          <p:cNvSpPr txBox="1">
            <a:spLocks noChangeArrowheads="1"/>
          </p:cNvSpPr>
          <p:nvPr/>
        </p:nvSpPr>
        <p:spPr bwMode="auto">
          <a:xfrm>
            <a:off x="5072063" y="5181600"/>
            <a:ext cx="3541547" cy="400110"/>
          </a:xfrm>
          <a:prstGeom prst="rect">
            <a:avLst/>
          </a:prstGeom>
          <a:noFill/>
          <a:ln w="9525">
            <a:noFill/>
            <a:miter lim="800000"/>
            <a:headEnd/>
            <a:tailEnd/>
          </a:ln>
        </p:spPr>
        <p:txBody>
          <a:bodyPr wrap="none">
            <a:spAutoFit/>
          </a:bodyPr>
          <a:lstStyle/>
          <a:p>
            <a:r>
              <a:rPr lang="en-GB" sz="2000" b="1" dirty="0">
                <a:solidFill>
                  <a:srgbClr val="0070C0"/>
                </a:solidFill>
              </a:rPr>
              <a:t>Tethering forces (adhesion</a:t>
            </a:r>
            <a:r>
              <a:rPr lang="en-GB" sz="2000" b="1" dirty="0">
                <a:solidFill>
                  <a:srgbClr val="0070C0"/>
                </a:solidFill>
                <a:latin typeface="Times New Roman" pitchFamily="18" charset="0"/>
              </a:rPr>
              <a:t>)</a:t>
            </a:r>
            <a:endParaRPr lang="en-US" sz="2000" b="1" dirty="0">
              <a:solidFill>
                <a:srgbClr val="0070C0"/>
              </a:solidFill>
              <a:latin typeface="Times New Roman" pitchFamily="18" charset="0"/>
            </a:endParaRPr>
          </a:p>
        </p:txBody>
      </p:sp>
      <p:sp>
        <p:nvSpPr>
          <p:cNvPr id="21515" name="Line 13"/>
          <p:cNvSpPr>
            <a:spLocks noChangeShapeType="1"/>
          </p:cNvSpPr>
          <p:nvPr/>
        </p:nvSpPr>
        <p:spPr bwMode="auto">
          <a:xfrm flipH="1">
            <a:off x="6300192" y="3789040"/>
            <a:ext cx="0" cy="1440160"/>
          </a:xfrm>
          <a:prstGeom prst="line">
            <a:avLst/>
          </a:prstGeom>
          <a:noFill/>
          <a:ln w="9525">
            <a:solidFill>
              <a:schemeClr val="tx1"/>
            </a:solidFill>
            <a:round/>
            <a:headEnd/>
            <a:tailEnd type="triangle" w="med" len="med"/>
          </a:ln>
        </p:spPr>
        <p:txBody>
          <a:bodyPr/>
          <a:lstStyle/>
          <a:p>
            <a:endParaRPr lang="en-GB"/>
          </a:p>
        </p:txBody>
      </p:sp>
      <p:sp>
        <p:nvSpPr>
          <p:cNvPr id="21516" name="Text Box 14"/>
          <p:cNvSpPr txBox="1">
            <a:spLocks noChangeArrowheads="1"/>
          </p:cNvSpPr>
          <p:nvPr/>
        </p:nvSpPr>
        <p:spPr bwMode="auto">
          <a:xfrm>
            <a:off x="1979712" y="3142709"/>
            <a:ext cx="3053080" cy="646331"/>
          </a:xfrm>
          <a:prstGeom prst="rect">
            <a:avLst/>
          </a:prstGeom>
          <a:noFill/>
          <a:ln w="9525">
            <a:noFill/>
            <a:miter lim="800000"/>
            <a:headEnd/>
            <a:tailEnd/>
          </a:ln>
        </p:spPr>
        <p:txBody>
          <a:bodyPr wrap="none">
            <a:spAutoFit/>
          </a:bodyPr>
          <a:lstStyle/>
          <a:p>
            <a:r>
              <a:rPr lang="en-GB" dirty="0"/>
              <a:t>Thrombin, histamine, TNF-</a:t>
            </a:r>
            <a:r>
              <a:rPr lang="en-GB" dirty="0">
                <a:latin typeface="Symbol" pitchFamily="18" charset="2"/>
              </a:rPr>
              <a:t>a</a:t>
            </a:r>
          </a:p>
          <a:p>
            <a:r>
              <a:rPr lang="en-GB" dirty="0">
                <a:solidFill>
                  <a:srgbClr val="33CC33"/>
                </a:solidFill>
              </a:rPr>
              <a:t>           </a:t>
            </a:r>
            <a:r>
              <a:rPr lang="en-GB" dirty="0" smtClean="0"/>
              <a:t>hypoxia</a:t>
            </a:r>
            <a:endParaRPr lang="en-US" b="1" dirty="0"/>
          </a:p>
        </p:txBody>
      </p:sp>
      <p:sp>
        <p:nvSpPr>
          <p:cNvPr id="21518" name="Text Box 16"/>
          <p:cNvSpPr txBox="1">
            <a:spLocks noChangeArrowheads="1"/>
          </p:cNvSpPr>
          <p:nvPr/>
        </p:nvSpPr>
        <p:spPr bwMode="auto">
          <a:xfrm>
            <a:off x="5220072" y="3284984"/>
            <a:ext cx="2800767" cy="369332"/>
          </a:xfrm>
          <a:prstGeom prst="rect">
            <a:avLst/>
          </a:prstGeom>
          <a:noFill/>
          <a:ln w="9525">
            <a:noFill/>
            <a:miter lim="800000"/>
            <a:headEnd/>
            <a:tailEnd/>
          </a:ln>
        </p:spPr>
        <p:txBody>
          <a:bodyPr wrap="none">
            <a:spAutoFit/>
          </a:bodyPr>
          <a:lstStyle/>
          <a:p>
            <a:r>
              <a:rPr lang="en-GB" dirty="0" err="1" smtClean="0"/>
              <a:t>Sphingosine</a:t>
            </a:r>
            <a:r>
              <a:rPr lang="en-GB" dirty="0" smtClean="0"/>
              <a:t> 1-phosphate</a:t>
            </a:r>
            <a:endParaRPr lang="en-US" dirty="0"/>
          </a:p>
        </p:txBody>
      </p:sp>
      <p:sp>
        <p:nvSpPr>
          <p:cNvPr id="21520" name="Rectangle 18"/>
          <p:cNvSpPr>
            <a:spLocks noChangeArrowheads="1"/>
          </p:cNvSpPr>
          <p:nvPr/>
        </p:nvSpPr>
        <p:spPr bwMode="auto">
          <a:xfrm>
            <a:off x="2286000" y="1202432"/>
            <a:ext cx="2209800" cy="1524000"/>
          </a:xfrm>
          <a:prstGeom prst="rect">
            <a:avLst/>
          </a:prstGeom>
          <a:noFill/>
          <a:ln w="38100">
            <a:solidFill>
              <a:schemeClr val="accent2"/>
            </a:solidFill>
            <a:miter lim="800000"/>
            <a:headEnd/>
            <a:tailEnd/>
          </a:ln>
        </p:spPr>
        <p:txBody>
          <a:bodyPr wrap="none" anchor="ctr"/>
          <a:lstStyle/>
          <a:p>
            <a:endParaRPr lang="en-US"/>
          </a:p>
        </p:txBody>
      </p:sp>
      <p:sp>
        <p:nvSpPr>
          <p:cNvPr id="21521" name="Rectangle 19"/>
          <p:cNvSpPr>
            <a:spLocks noChangeArrowheads="1"/>
          </p:cNvSpPr>
          <p:nvPr/>
        </p:nvSpPr>
        <p:spPr bwMode="auto">
          <a:xfrm>
            <a:off x="4800600" y="1202432"/>
            <a:ext cx="2209800" cy="1524000"/>
          </a:xfrm>
          <a:prstGeom prst="rect">
            <a:avLst/>
          </a:prstGeom>
          <a:noFill/>
          <a:ln w="28575">
            <a:solidFill>
              <a:schemeClr val="accent2"/>
            </a:solidFill>
            <a:miter lim="800000"/>
            <a:headEnd/>
            <a:tailEnd/>
          </a:ln>
        </p:spPr>
        <p:txBody>
          <a:bodyPr wrap="none" anchor="ctr"/>
          <a:lstStyle/>
          <a:p>
            <a:endParaRPr lang="en-US"/>
          </a:p>
        </p:txBody>
      </p:sp>
      <p:sp>
        <p:nvSpPr>
          <p:cNvPr id="21522" name="Oval 20"/>
          <p:cNvSpPr>
            <a:spLocks noChangeArrowheads="1"/>
          </p:cNvSpPr>
          <p:nvPr/>
        </p:nvSpPr>
        <p:spPr bwMode="auto">
          <a:xfrm>
            <a:off x="4419600" y="1354832"/>
            <a:ext cx="228600" cy="1524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1523" name="Oval 21"/>
          <p:cNvSpPr>
            <a:spLocks noChangeArrowheads="1"/>
          </p:cNvSpPr>
          <p:nvPr/>
        </p:nvSpPr>
        <p:spPr bwMode="auto">
          <a:xfrm>
            <a:off x="4648200" y="1354832"/>
            <a:ext cx="228600" cy="1524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1524" name="Oval 22"/>
          <p:cNvSpPr>
            <a:spLocks noChangeArrowheads="1"/>
          </p:cNvSpPr>
          <p:nvPr/>
        </p:nvSpPr>
        <p:spPr bwMode="auto">
          <a:xfrm>
            <a:off x="4419600" y="1507232"/>
            <a:ext cx="228600" cy="1524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1525" name="Oval 23"/>
          <p:cNvSpPr>
            <a:spLocks noChangeArrowheads="1"/>
          </p:cNvSpPr>
          <p:nvPr/>
        </p:nvSpPr>
        <p:spPr bwMode="auto">
          <a:xfrm>
            <a:off x="4648200" y="1507232"/>
            <a:ext cx="228600" cy="1524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1526" name="Freeform 24"/>
          <p:cNvSpPr>
            <a:spLocks/>
          </p:cNvSpPr>
          <p:nvPr/>
        </p:nvSpPr>
        <p:spPr bwMode="auto">
          <a:xfrm>
            <a:off x="4283968" y="1788220"/>
            <a:ext cx="364232" cy="272628"/>
          </a:xfrm>
          <a:custGeom>
            <a:avLst/>
            <a:gdLst>
              <a:gd name="T0" fmla="*/ 2147483647 w 144"/>
              <a:gd name="T1" fmla="*/ 2147483647 h 191"/>
              <a:gd name="T2" fmla="*/ 2147483647 w 144"/>
              <a:gd name="T3" fmla="*/ 2147483647 h 191"/>
              <a:gd name="T4" fmla="*/ 2147483647 w 144"/>
              <a:gd name="T5" fmla="*/ 2147483647 h 191"/>
              <a:gd name="T6" fmla="*/ 0 w 144"/>
              <a:gd name="T7" fmla="*/ 2147483647 h 191"/>
              <a:gd name="T8" fmla="*/ 2147483647 w 144"/>
              <a:gd name="T9" fmla="*/ 2147483647 h 191"/>
              <a:gd name="T10" fmla="*/ 2147483647 w 144"/>
              <a:gd name="T11" fmla="*/ 2147483647 h 191"/>
              <a:gd name="T12" fmla="*/ 2147483647 w 144"/>
              <a:gd name="T13" fmla="*/ 2147483647 h 191"/>
              <a:gd name="T14" fmla="*/ 2147483647 w 144"/>
              <a:gd name="T15" fmla="*/ 2147483647 h 191"/>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91"/>
              <a:gd name="T26" fmla="*/ 144 w 144"/>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91">
                <a:moveTo>
                  <a:pt x="144" y="3"/>
                </a:moveTo>
                <a:cubicBezTo>
                  <a:pt x="126" y="15"/>
                  <a:pt x="108" y="21"/>
                  <a:pt x="90" y="33"/>
                </a:cubicBezTo>
                <a:cubicBezTo>
                  <a:pt x="70" y="63"/>
                  <a:pt x="66" y="117"/>
                  <a:pt x="30" y="129"/>
                </a:cubicBezTo>
                <a:cubicBezTo>
                  <a:pt x="20" y="159"/>
                  <a:pt x="9" y="149"/>
                  <a:pt x="0" y="183"/>
                </a:cubicBezTo>
                <a:cubicBezTo>
                  <a:pt x="25" y="191"/>
                  <a:pt x="33" y="185"/>
                  <a:pt x="54" y="171"/>
                </a:cubicBezTo>
                <a:cubicBezTo>
                  <a:pt x="69" y="127"/>
                  <a:pt x="87" y="95"/>
                  <a:pt x="126" y="69"/>
                </a:cubicBezTo>
                <a:cubicBezTo>
                  <a:pt x="132" y="60"/>
                  <a:pt x="144" y="45"/>
                  <a:pt x="144" y="33"/>
                </a:cubicBezTo>
                <a:cubicBezTo>
                  <a:pt x="144" y="0"/>
                  <a:pt x="130" y="17"/>
                  <a:pt x="144" y="3"/>
                </a:cubicBezTo>
                <a:close/>
              </a:path>
            </a:pathLst>
          </a:custGeom>
          <a:solidFill>
            <a:schemeClr val="folHlink"/>
          </a:solidFill>
          <a:ln w="9525">
            <a:solidFill>
              <a:schemeClr val="tx1"/>
            </a:solidFill>
            <a:round/>
            <a:headEnd/>
            <a:tailEnd/>
          </a:ln>
        </p:spPr>
        <p:txBody>
          <a:bodyPr/>
          <a:lstStyle/>
          <a:p>
            <a:endParaRPr lang="en-GB"/>
          </a:p>
        </p:txBody>
      </p:sp>
      <p:sp>
        <p:nvSpPr>
          <p:cNvPr id="21527" name="Freeform 25"/>
          <p:cNvSpPr>
            <a:spLocks/>
          </p:cNvSpPr>
          <p:nvPr/>
        </p:nvSpPr>
        <p:spPr bwMode="auto">
          <a:xfrm>
            <a:off x="4572000" y="1659632"/>
            <a:ext cx="304800" cy="303213"/>
          </a:xfrm>
          <a:custGeom>
            <a:avLst/>
            <a:gdLst>
              <a:gd name="T0" fmla="*/ 2147483647 w 144"/>
              <a:gd name="T1" fmla="*/ 2147483647 h 191"/>
              <a:gd name="T2" fmla="*/ 2147483647 w 144"/>
              <a:gd name="T3" fmla="*/ 2147483647 h 191"/>
              <a:gd name="T4" fmla="*/ 2147483647 w 144"/>
              <a:gd name="T5" fmla="*/ 2147483647 h 191"/>
              <a:gd name="T6" fmla="*/ 0 w 144"/>
              <a:gd name="T7" fmla="*/ 2147483647 h 191"/>
              <a:gd name="T8" fmla="*/ 2147483647 w 144"/>
              <a:gd name="T9" fmla="*/ 2147483647 h 191"/>
              <a:gd name="T10" fmla="*/ 2147483647 w 144"/>
              <a:gd name="T11" fmla="*/ 2147483647 h 191"/>
              <a:gd name="T12" fmla="*/ 2147483647 w 144"/>
              <a:gd name="T13" fmla="*/ 2147483647 h 191"/>
              <a:gd name="T14" fmla="*/ 2147483647 w 144"/>
              <a:gd name="T15" fmla="*/ 2147483647 h 191"/>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91"/>
              <a:gd name="T26" fmla="*/ 144 w 144"/>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91">
                <a:moveTo>
                  <a:pt x="144" y="3"/>
                </a:moveTo>
                <a:cubicBezTo>
                  <a:pt x="126" y="15"/>
                  <a:pt x="108" y="21"/>
                  <a:pt x="90" y="33"/>
                </a:cubicBezTo>
                <a:cubicBezTo>
                  <a:pt x="70" y="63"/>
                  <a:pt x="66" y="117"/>
                  <a:pt x="30" y="129"/>
                </a:cubicBezTo>
                <a:cubicBezTo>
                  <a:pt x="20" y="159"/>
                  <a:pt x="9" y="149"/>
                  <a:pt x="0" y="183"/>
                </a:cubicBezTo>
                <a:cubicBezTo>
                  <a:pt x="25" y="191"/>
                  <a:pt x="33" y="185"/>
                  <a:pt x="54" y="171"/>
                </a:cubicBezTo>
                <a:cubicBezTo>
                  <a:pt x="69" y="127"/>
                  <a:pt x="87" y="95"/>
                  <a:pt x="126" y="69"/>
                </a:cubicBezTo>
                <a:cubicBezTo>
                  <a:pt x="132" y="60"/>
                  <a:pt x="144" y="45"/>
                  <a:pt x="144" y="33"/>
                </a:cubicBezTo>
                <a:cubicBezTo>
                  <a:pt x="144" y="0"/>
                  <a:pt x="130" y="17"/>
                  <a:pt x="144" y="3"/>
                </a:cubicBezTo>
                <a:close/>
              </a:path>
            </a:pathLst>
          </a:custGeom>
          <a:solidFill>
            <a:schemeClr val="folHlink"/>
          </a:solidFill>
          <a:ln w="9525">
            <a:solidFill>
              <a:schemeClr val="tx1"/>
            </a:solidFill>
            <a:round/>
            <a:headEnd/>
            <a:tailEnd/>
          </a:ln>
        </p:spPr>
        <p:txBody>
          <a:bodyPr/>
          <a:lstStyle/>
          <a:p>
            <a:endParaRPr lang="en-GB"/>
          </a:p>
        </p:txBody>
      </p:sp>
      <p:sp>
        <p:nvSpPr>
          <p:cNvPr id="21528" name="Oval 26"/>
          <p:cNvSpPr>
            <a:spLocks noChangeArrowheads="1"/>
          </p:cNvSpPr>
          <p:nvPr/>
        </p:nvSpPr>
        <p:spPr bwMode="auto">
          <a:xfrm>
            <a:off x="4495800" y="2421632"/>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1529" name="Oval 27"/>
          <p:cNvSpPr>
            <a:spLocks noChangeArrowheads="1"/>
          </p:cNvSpPr>
          <p:nvPr/>
        </p:nvSpPr>
        <p:spPr bwMode="auto">
          <a:xfrm>
            <a:off x="4572000" y="2421632"/>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1530" name="Oval 28"/>
          <p:cNvSpPr>
            <a:spLocks noChangeArrowheads="1"/>
          </p:cNvSpPr>
          <p:nvPr/>
        </p:nvSpPr>
        <p:spPr bwMode="auto">
          <a:xfrm>
            <a:off x="4648200" y="2421632"/>
            <a:ext cx="76200" cy="76200"/>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1531" name="Oval 29"/>
          <p:cNvSpPr>
            <a:spLocks noChangeArrowheads="1"/>
          </p:cNvSpPr>
          <p:nvPr/>
        </p:nvSpPr>
        <p:spPr bwMode="auto">
          <a:xfrm>
            <a:off x="4724400" y="2497832"/>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1532" name="Oval 30"/>
          <p:cNvSpPr>
            <a:spLocks noChangeArrowheads="1"/>
          </p:cNvSpPr>
          <p:nvPr/>
        </p:nvSpPr>
        <p:spPr bwMode="auto">
          <a:xfrm>
            <a:off x="4648200" y="2497832"/>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1533" name="Oval 31"/>
          <p:cNvSpPr>
            <a:spLocks noChangeArrowheads="1"/>
          </p:cNvSpPr>
          <p:nvPr/>
        </p:nvSpPr>
        <p:spPr bwMode="auto">
          <a:xfrm>
            <a:off x="4572000" y="2497832"/>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1534" name="Freeform 32"/>
          <p:cNvSpPr>
            <a:spLocks/>
          </p:cNvSpPr>
          <p:nvPr/>
        </p:nvSpPr>
        <p:spPr bwMode="auto">
          <a:xfrm>
            <a:off x="4837113" y="1240532"/>
            <a:ext cx="2106612" cy="1482725"/>
          </a:xfrm>
          <a:custGeom>
            <a:avLst/>
            <a:gdLst>
              <a:gd name="T0" fmla="*/ 2147483647 w 1327"/>
              <a:gd name="T1" fmla="*/ 2147483647 h 934"/>
              <a:gd name="T2" fmla="*/ 2147483647 w 1327"/>
              <a:gd name="T3" fmla="*/ 2147483647 h 934"/>
              <a:gd name="T4" fmla="*/ 2147483647 w 1327"/>
              <a:gd name="T5" fmla="*/ 2147483647 h 934"/>
              <a:gd name="T6" fmla="*/ 2147483647 w 1327"/>
              <a:gd name="T7" fmla="*/ 2147483647 h 934"/>
              <a:gd name="T8" fmla="*/ 2147483647 w 1327"/>
              <a:gd name="T9" fmla="*/ 2147483647 h 934"/>
              <a:gd name="T10" fmla="*/ 2147483647 w 1327"/>
              <a:gd name="T11" fmla="*/ 2147483647 h 934"/>
              <a:gd name="T12" fmla="*/ 2147483647 w 1327"/>
              <a:gd name="T13" fmla="*/ 2147483647 h 934"/>
              <a:gd name="T14" fmla="*/ 2147483647 w 1327"/>
              <a:gd name="T15" fmla="*/ 2147483647 h 934"/>
              <a:gd name="T16" fmla="*/ 2147483647 w 1327"/>
              <a:gd name="T17" fmla="*/ 2147483647 h 934"/>
              <a:gd name="T18" fmla="*/ 2147483647 w 1327"/>
              <a:gd name="T19" fmla="*/ 2147483647 h 934"/>
              <a:gd name="T20" fmla="*/ 2147483647 w 1327"/>
              <a:gd name="T21" fmla="*/ 2147483647 h 934"/>
              <a:gd name="T22" fmla="*/ 2147483647 w 1327"/>
              <a:gd name="T23" fmla="*/ 2147483647 h 934"/>
              <a:gd name="T24" fmla="*/ 2147483647 w 1327"/>
              <a:gd name="T25" fmla="*/ 2147483647 h 934"/>
              <a:gd name="T26" fmla="*/ 2147483647 w 1327"/>
              <a:gd name="T27" fmla="*/ 2147483647 h 934"/>
              <a:gd name="T28" fmla="*/ 2147483647 w 1327"/>
              <a:gd name="T29" fmla="*/ 2147483647 h 934"/>
              <a:gd name="T30" fmla="*/ 2147483647 w 1327"/>
              <a:gd name="T31" fmla="*/ 2147483647 h 934"/>
              <a:gd name="T32" fmla="*/ 2147483647 w 1327"/>
              <a:gd name="T33" fmla="*/ 2147483647 h 934"/>
              <a:gd name="T34" fmla="*/ 2147483647 w 1327"/>
              <a:gd name="T35" fmla="*/ 2147483647 h 934"/>
              <a:gd name="T36" fmla="*/ 2147483647 w 1327"/>
              <a:gd name="T37" fmla="*/ 2147483647 h 934"/>
              <a:gd name="T38" fmla="*/ 2147483647 w 1327"/>
              <a:gd name="T39" fmla="*/ 2147483647 h 934"/>
              <a:gd name="T40" fmla="*/ 2147483647 w 1327"/>
              <a:gd name="T41" fmla="*/ 2147483647 h 934"/>
              <a:gd name="T42" fmla="*/ 2147483647 w 1327"/>
              <a:gd name="T43" fmla="*/ 0 h 934"/>
              <a:gd name="T44" fmla="*/ 2147483647 w 1327"/>
              <a:gd name="T45" fmla="*/ 2147483647 h 934"/>
              <a:gd name="T46" fmla="*/ 2147483647 w 1327"/>
              <a:gd name="T47" fmla="*/ 2147483647 h 934"/>
              <a:gd name="T48" fmla="*/ 2147483647 w 1327"/>
              <a:gd name="T49" fmla="*/ 2147483647 h 934"/>
              <a:gd name="T50" fmla="*/ 2147483647 w 1327"/>
              <a:gd name="T51" fmla="*/ 2147483647 h 934"/>
              <a:gd name="T52" fmla="*/ 2147483647 w 1327"/>
              <a:gd name="T53" fmla="*/ 2147483647 h 9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27"/>
              <a:gd name="T82" fmla="*/ 0 h 934"/>
              <a:gd name="T83" fmla="*/ 1327 w 1327"/>
              <a:gd name="T84" fmla="*/ 934 h 9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27" h="934">
                <a:moveTo>
                  <a:pt x="145" y="36"/>
                </a:moveTo>
                <a:cubicBezTo>
                  <a:pt x="132" y="40"/>
                  <a:pt x="122" y="50"/>
                  <a:pt x="109" y="54"/>
                </a:cubicBezTo>
                <a:cubicBezTo>
                  <a:pt x="92" y="60"/>
                  <a:pt x="72" y="60"/>
                  <a:pt x="55" y="66"/>
                </a:cubicBezTo>
                <a:cubicBezTo>
                  <a:pt x="31" y="139"/>
                  <a:pt x="52" y="74"/>
                  <a:pt x="37" y="120"/>
                </a:cubicBezTo>
                <a:cubicBezTo>
                  <a:pt x="35" y="126"/>
                  <a:pt x="31" y="138"/>
                  <a:pt x="31" y="138"/>
                </a:cubicBezTo>
                <a:cubicBezTo>
                  <a:pt x="16" y="336"/>
                  <a:pt x="19" y="273"/>
                  <a:pt x="19" y="624"/>
                </a:cubicBezTo>
                <a:cubicBezTo>
                  <a:pt x="19" y="694"/>
                  <a:pt x="0" y="771"/>
                  <a:pt x="31" y="834"/>
                </a:cubicBezTo>
                <a:cubicBezTo>
                  <a:pt x="54" y="881"/>
                  <a:pt x="185" y="880"/>
                  <a:pt x="223" y="882"/>
                </a:cubicBezTo>
                <a:cubicBezTo>
                  <a:pt x="283" y="885"/>
                  <a:pt x="343" y="886"/>
                  <a:pt x="403" y="888"/>
                </a:cubicBezTo>
                <a:cubicBezTo>
                  <a:pt x="447" y="890"/>
                  <a:pt x="491" y="892"/>
                  <a:pt x="535" y="894"/>
                </a:cubicBezTo>
                <a:cubicBezTo>
                  <a:pt x="695" y="934"/>
                  <a:pt x="1095" y="900"/>
                  <a:pt x="1129" y="900"/>
                </a:cubicBezTo>
                <a:cubicBezTo>
                  <a:pt x="1176" y="884"/>
                  <a:pt x="1226" y="898"/>
                  <a:pt x="1273" y="882"/>
                </a:cubicBezTo>
                <a:cubicBezTo>
                  <a:pt x="1296" y="847"/>
                  <a:pt x="1302" y="808"/>
                  <a:pt x="1309" y="768"/>
                </a:cubicBezTo>
                <a:cubicBezTo>
                  <a:pt x="1313" y="716"/>
                  <a:pt x="1315" y="668"/>
                  <a:pt x="1327" y="618"/>
                </a:cubicBezTo>
                <a:cubicBezTo>
                  <a:pt x="1325" y="520"/>
                  <a:pt x="1324" y="422"/>
                  <a:pt x="1321" y="324"/>
                </a:cubicBezTo>
                <a:cubicBezTo>
                  <a:pt x="1320" y="310"/>
                  <a:pt x="1316" y="296"/>
                  <a:pt x="1315" y="282"/>
                </a:cubicBezTo>
                <a:cubicBezTo>
                  <a:pt x="1314" y="273"/>
                  <a:pt x="1318" y="198"/>
                  <a:pt x="1303" y="168"/>
                </a:cubicBezTo>
                <a:cubicBezTo>
                  <a:pt x="1292" y="146"/>
                  <a:pt x="1255" y="114"/>
                  <a:pt x="1255" y="114"/>
                </a:cubicBezTo>
                <a:cubicBezTo>
                  <a:pt x="1243" y="78"/>
                  <a:pt x="1218" y="67"/>
                  <a:pt x="1183" y="60"/>
                </a:cubicBezTo>
                <a:cubicBezTo>
                  <a:pt x="1147" y="42"/>
                  <a:pt x="1116" y="32"/>
                  <a:pt x="1075" y="30"/>
                </a:cubicBezTo>
                <a:cubicBezTo>
                  <a:pt x="961" y="25"/>
                  <a:pt x="733" y="18"/>
                  <a:pt x="733" y="18"/>
                </a:cubicBezTo>
                <a:cubicBezTo>
                  <a:pt x="702" y="13"/>
                  <a:pt x="674" y="5"/>
                  <a:pt x="643" y="0"/>
                </a:cubicBezTo>
                <a:cubicBezTo>
                  <a:pt x="538" y="4"/>
                  <a:pt x="473" y="8"/>
                  <a:pt x="379" y="18"/>
                </a:cubicBezTo>
                <a:cubicBezTo>
                  <a:pt x="324" y="36"/>
                  <a:pt x="308" y="28"/>
                  <a:pt x="235" y="24"/>
                </a:cubicBezTo>
                <a:cubicBezTo>
                  <a:pt x="203" y="26"/>
                  <a:pt x="170" y="23"/>
                  <a:pt x="139" y="30"/>
                </a:cubicBezTo>
                <a:cubicBezTo>
                  <a:pt x="133" y="31"/>
                  <a:pt x="129" y="44"/>
                  <a:pt x="133" y="48"/>
                </a:cubicBezTo>
                <a:cubicBezTo>
                  <a:pt x="137" y="52"/>
                  <a:pt x="141" y="40"/>
                  <a:pt x="145" y="36"/>
                </a:cubicBezTo>
                <a:close/>
              </a:path>
            </a:pathLst>
          </a:custGeom>
          <a:noFill/>
          <a:ln w="38100">
            <a:solidFill>
              <a:srgbClr val="FF0000"/>
            </a:solidFill>
            <a:round/>
            <a:headEnd/>
            <a:tailEnd/>
          </a:ln>
        </p:spPr>
        <p:txBody>
          <a:bodyPr/>
          <a:lstStyle/>
          <a:p>
            <a:endParaRPr lang="en-GB"/>
          </a:p>
        </p:txBody>
      </p:sp>
      <p:sp>
        <p:nvSpPr>
          <p:cNvPr id="21535" name="Freeform 33"/>
          <p:cNvSpPr>
            <a:spLocks/>
          </p:cNvSpPr>
          <p:nvPr/>
        </p:nvSpPr>
        <p:spPr bwMode="auto">
          <a:xfrm>
            <a:off x="2517775" y="1559620"/>
            <a:ext cx="1797050" cy="509587"/>
          </a:xfrm>
          <a:custGeom>
            <a:avLst/>
            <a:gdLst>
              <a:gd name="T0" fmla="*/ 2147483647 w 1132"/>
              <a:gd name="T1" fmla="*/ 2147483647 h 321"/>
              <a:gd name="T2" fmla="*/ 2147483647 w 1132"/>
              <a:gd name="T3" fmla="*/ 2147483647 h 321"/>
              <a:gd name="T4" fmla="*/ 2147483647 w 1132"/>
              <a:gd name="T5" fmla="*/ 2147483647 h 321"/>
              <a:gd name="T6" fmla="*/ 2147483647 w 1132"/>
              <a:gd name="T7" fmla="*/ 2147483647 h 321"/>
              <a:gd name="T8" fmla="*/ 2147483647 w 1132"/>
              <a:gd name="T9" fmla="*/ 2147483647 h 321"/>
              <a:gd name="T10" fmla="*/ 2147483647 w 1132"/>
              <a:gd name="T11" fmla="*/ 2147483647 h 321"/>
              <a:gd name="T12" fmla="*/ 2147483647 w 1132"/>
              <a:gd name="T13" fmla="*/ 2147483647 h 321"/>
              <a:gd name="T14" fmla="*/ 2147483647 w 1132"/>
              <a:gd name="T15" fmla="*/ 2147483647 h 321"/>
              <a:gd name="T16" fmla="*/ 2147483647 w 1132"/>
              <a:gd name="T17" fmla="*/ 2147483647 h 321"/>
              <a:gd name="T18" fmla="*/ 2147483647 w 1132"/>
              <a:gd name="T19" fmla="*/ 2147483647 h 321"/>
              <a:gd name="T20" fmla="*/ 2147483647 w 1132"/>
              <a:gd name="T21" fmla="*/ 2147483647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2"/>
              <a:gd name="T34" fmla="*/ 0 h 321"/>
              <a:gd name="T35" fmla="*/ 1132 w 1132"/>
              <a:gd name="T36" fmla="*/ 321 h 3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2" h="321">
                <a:moveTo>
                  <a:pt x="1132" y="321"/>
                </a:moveTo>
                <a:cubicBezTo>
                  <a:pt x="1074" y="309"/>
                  <a:pt x="1007" y="306"/>
                  <a:pt x="952" y="285"/>
                </a:cubicBezTo>
                <a:cubicBezTo>
                  <a:pt x="944" y="282"/>
                  <a:pt x="937" y="275"/>
                  <a:pt x="928" y="273"/>
                </a:cubicBezTo>
                <a:cubicBezTo>
                  <a:pt x="893" y="264"/>
                  <a:pt x="891" y="272"/>
                  <a:pt x="862" y="261"/>
                </a:cubicBezTo>
                <a:cubicBezTo>
                  <a:pt x="819" y="245"/>
                  <a:pt x="782" y="227"/>
                  <a:pt x="736" y="219"/>
                </a:cubicBezTo>
                <a:cubicBezTo>
                  <a:pt x="691" y="196"/>
                  <a:pt x="646" y="191"/>
                  <a:pt x="598" y="177"/>
                </a:cubicBezTo>
                <a:cubicBezTo>
                  <a:pt x="510" y="150"/>
                  <a:pt x="419" y="120"/>
                  <a:pt x="328" y="105"/>
                </a:cubicBezTo>
                <a:cubicBezTo>
                  <a:pt x="285" y="77"/>
                  <a:pt x="222" y="71"/>
                  <a:pt x="172" y="57"/>
                </a:cubicBezTo>
                <a:cubicBezTo>
                  <a:pt x="139" y="48"/>
                  <a:pt x="110" y="28"/>
                  <a:pt x="76" y="21"/>
                </a:cubicBezTo>
                <a:cubicBezTo>
                  <a:pt x="65" y="19"/>
                  <a:pt x="16" y="0"/>
                  <a:pt x="4" y="3"/>
                </a:cubicBezTo>
                <a:cubicBezTo>
                  <a:pt x="0" y="4"/>
                  <a:pt x="4" y="11"/>
                  <a:pt x="4" y="15"/>
                </a:cubicBezTo>
              </a:path>
            </a:pathLst>
          </a:custGeom>
          <a:noFill/>
          <a:ln w="38100">
            <a:solidFill>
              <a:srgbClr val="FF0000"/>
            </a:solidFill>
            <a:round/>
            <a:headEnd/>
            <a:tailEnd/>
          </a:ln>
        </p:spPr>
        <p:txBody>
          <a:bodyPr/>
          <a:lstStyle/>
          <a:p>
            <a:endParaRPr lang="en-GB"/>
          </a:p>
        </p:txBody>
      </p:sp>
      <p:sp>
        <p:nvSpPr>
          <p:cNvPr id="21536" name="Line 34"/>
          <p:cNvSpPr>
            <a:spLocks noChangeShapeType="1"/>
          </p:cNvSpPr>
          <p:nvPr/>
        </p:nvSpPr>
        <p:spPr bwMode="auto">
          <a:xfrm flipH="1" flipV="1">
            <a:off x="2514600" y="2193032"/>
            <a:ext cx="609600" cy="533400"/>
          </a:xfrm>
          <a:prstGeom prst="line">
            <a:avLst/>
          </a:prstGeom>
          <a:noFill/>
          <a:ln w="38100">
            <a:solidFill>
              <a:srgbClr val="FF0066"/>
            </a:solidFill>
            <a:round/>
            <a:headEnd/>
            <a:tailEnd/>
          </a:ln>
        </p:spPr>
        <p:txBody>
          <a:bodyPr/>
          <a:lstStyle/>
          <a:p>
            <a:endParaRPr lang="en-GB"/>
          </a:p>
        </p:txBody>
      </p:sp>
      <p:sp>
        <p:nvSpPr>
          <p:cNvPr id="21537" name="Line 35"/>
          <p:cNvSpPr>
            <a:spLocks noChangeShapeType="1"/>
          </p:cNvSpPr>
          <p:nvPr/>
        </p:nvSpPr>
        <p:spPr bwMode="auto">
          <a:xfrm flipH="1" flipV="1">
            <a:off x="3200400" y="2116832"/>
            <a:ext cx="609600" cy="609600"/>
          </a:xfrm>
          <a:prstGeom prst="line">
            <a:avLst/>
          </a:prstGeom>
          <a:noFill/>
          <a:ln w="38100">
            <a:solidFill>
              <a:srgbClr val="FF0066"/>
            </a:solidFill>
            <a:round/>
            <a:headEnd/>
            <a:tailEnd/>
          </a:ln>
        </p:spPr>
        <p:txBody>
          <a:bodyPr/>
          <a:lstStyle/>
          <a:p>
            <a:endParaRPr lang="en-GB"/>
          </a:p>
        </p:txBody>
      </p:sp>
      <p:sp>
        <p:nvSpPr>
          <p:cNvPr id="21538" name="Text Box 36"/>
          <p:cNvSpPr txBox="1">
            <a:spLocks noChangeArrowheads="1"/>
          </p:cNvSpPr>
          <p:nvPr/>
        </p:nvSpPr>
        <p:spPr bwMode="auto">
          <a:xfrm>
            <a:off x="1342384" y="-27384"/>
            <a:ext cx="6538970" cy="830997"/>
          </a:xfrm>
          <a:prstGeom prst="rect">
            <a:avLst/>
          </a:prstGeom>
          <a:noFill/>
          <a:ln w="9525">
            <a:noFill/>
            <a:miter lim="800000"/>
            <a:headEnd/>
            <a:tailEnd/>
          </a:ln>
        </p:spPr>
        <p:txBody>
          <a:bodyPr wrap="none">
            <a:spAutoFit/>
          </a:bodyPr>
          <a:lstStyle/>
          <a:p>
            <a:pPr algn="ctr"/>
            <a:r>
              <a:rPr lang="en-GB" sz="2400" b="1" dirty="0"/>
              <a:t>Endothelial barrier function is regulated by </a:t>
            </a:r>
            <a:endParaRPr lang="en-GB" sz="2400" b="1" dirty="0" smtClean="0"/>
          </a:p>
          <a:p>
            <a:pPr algn="ctr"/>
            <a:r>
              <a:rPr lang="en-GB" sz="2400" b="1" dirty="0" smtClean="0"/>
              <a:t>contractile </a:t>
            </a:r>
            <a:r>
              <a:rPr lang="en-GB" sz="2400" b="1" dirty="0"/>
              <a:t>and tethering forces</a:t>
            </a:r>
            <a:endParaRPr lang="en-US" sz="2400" b="1" dirty="0"/>
          </a:p>
        </p:txBody>
      </p:sp>
      <p:sp>
        <p:nvSpPr>
          <p:cNvPr id="21539" name="Text Box 37"/>
          <p:cNvSpPr txBox="1">
            <a:spLocks noChangeArrowheads="1"/>
          </p:cNvSpPr>
          <p:nvPr/>
        </p:nvSpPr>
        <p:spPr bwMode="auto">
          <a:xfrm>
            <a:off x="5219700" y="880170"/>
            <a:ext cx="1416050" cy="336550"/>
          </a:xfrm>
          <a:prstGeom prst="rect">
            <a:avLst/>
          </a:prstGeom>
          <a:noFill/>
          <a:ln w="9525">
            <a:noFill/>
            <a:miter lim="800000"/>
            <a:headEnd/>
            <a:tailEnd/>
          </a:ln>
        </p:spPr>
        <p:txBody>
          <a:bodyPr wrap="none">
            <a:spAutoFit/>
          </a:bodyPr>
          <a:lstStyle/>
          <a:p>
            <a:r>
              <a:rPr lang="en-GB" sz="1600" b="1" dirty="0"/>
              <a:t>Control cells</a:t>
            </a:r>
          </a:p>
        </p:txBody>
      </p:sp>
      <p:sp>
        <p:nvSpPr>
          <p:cNvPr id="21540" name="Text Box 38"/>
          <p:cNvSpPr txBox="1">
            <a:spLocks noChangeArrowheads="1"/>
          </p:cNvSpPr>
          <p:nvPr/>
        </p:nvSpPr>
        <p:spPr bwMode="auto">
          <a:xfrm>
            <a:off x="2603500" y="880170"/>
            <a:ext cx="1608138" cy="336550"/>
          </a:xfrm>
          <a:prstGeom prst="rect">
            <a:avLst/>
          </a:prstGeom>
          <a:noFill/>
          <a:ln w="9525">
            <a:noFill/>
            <a:miter lim="800000"/>
            <a:headEnd/>
            <a:tailEnd/>
          </a:ln>
        </p:spPr>
        <p:txBody>
          <a:bodyPr wrap="none">
            <a:spAutoFit/>
          </a:bodyPr>
          <a:lstStyle/>
          <a:p>
            <a:r>
              <a:rPr lang="en-GB" sz="1600" b="1"/>
              <a:t>Activated cells</a:t>
            </a:r>
          </a:p>
        </p:txBody>
      </p:sp>
      <p:pic>
        <p:nvPicPr>
          <p:cNvPr id="21541" name="Picture 38" descr="CONFGOOD"/>
          <p:cNvPicPr>
            <a:picLocks noChangeAspect="1" noChangeArrowheads="1"/>
          </p:cNvPicPr>
          <p:nvPr/>
        </p:nvPicPr>
        <p:blipFill>
          <a:blip r:embed="rId2" cstate="print"/>
          <a:srcRect/>
          <a:stretch>
            <a:fillRect/>
          </a:stretch>
        </p:blipFill>
        <p:spPr bwMode="auto">
          <a:xfrm>
            <a:off x="7308850" y="1196082"/>
            <a:ext cx="1584325" cy="1579563"/>
          </a:xfrm>
          <a:prstGeom prst="rect">
            <a:avLst/>
          </a:prstGeom>
          <a:noFill/>
          <a:ln w="9525">
            <a:noFill/>
            <a:miter lim="800000"/>
            <a:headEnd/>
            <a:tailEnd/>
          </a:ln>
        </p:spPr>
      </p:pic>
      <p:pic>
        <p:nvPicPr>
          <p:cNvPr id="21542" name="Picture 39" descr="confsf"/>
          <p:cNvPicPr>
            <a:picLocks noChangeAspect="1" noChangeArrowheads="1"/>
          </p:cNvPicPr>
          <p:nvPr/>
        </p:nvPicPr>
        <p:blipFill>
          <a:blip r:embed="rId3" cstate="print"/>
          <a:srcRect/>
          <a:stretch>
            <a:fillRect/>
          </a:stretch>
        </p:blipFill>
        <p:spPr bwMode="auto">
          <a:xfrm>
            <a:off x="395288" y="1124645"/>
            <a:ext cx="1584325" cy="1584325"/>
          </a:xfrm>
          <a:prstGeom prst="rect">
            <a:avLst/>
          </a:prstGeom>
          <a:noFill/>
          <a:ln w="9525">
            <a:noFill/>
            <a:miter lim="800000"/>
            <a:headEnd/>
            <a:tailEnd/>
          </a:ln>
        </p:spPr>
      </p:pic>
      <p:sp>
        <p:nvSpPr>
          <p:cNvPr id="39" name="TextBox 38"/>
          <p:cNvSpPr txBox="1"/>
          <p:nvPr/>
        </p:nvSpPr>
        <p:spPr>
          <a:xfrm>
            <a:off x="2051720" y="4293096"/>
            <a:ext cx="633507" cy="307777"/>
          </a:xfrm>
          <a:prstGeom prst="rect">
            <a:avLst/>
          </a:prstGeom>
          <a:noFill/>
        </p:spPr>
        <p:txBody>
          <a:bodyPr wrap="none" rtlCol="0">
            <a:spAutoFit/>
          </a:bodyPr>
          <a:lstStyle/>
          <a:p>
            <a:r>
              <a:rPr lang="en-GB" sz="1400" dirty="0" err="1" smtClean="0"/>
              <a:t>RhoA</a:t>
            </a:r>
            <a:endParaRPr lang="en-GB" sz="1400" dirty="0"/>
          </a:p>
        </p:txBody>
      </p:sp>
      <p:sp>
        <p:nvSpPr>
          <p:cNvPr id="40" name="TextBox 39"/>
          <p:cNvSpPr txBox="1"/>
          <p:nvPr/>
        </p:nvSpPr>
        <p:spPr>
          <a:xfrm>
            <a:off x="5652120" y="4365104"/>
            <a:ext cx="603050" cy="307777"/>
          </a:xfrm>
          <a:prstGeom prst="rect">
            <a:avLst/>
          </a:prstGeom>
          <a:noFill/>
        </p:spPr>
        <p:txBody>
          <a:bodyPr wrap="none" rtlCol="0">
            <a:spAutoFit/>
          </a:bodyPr>
          <a:lstStyle/>
          <a:p>
            <a:r>
              <a:rPr lang="en-GB" sz="1400" dirty="0" smtClean="0"/>
              <a:t>Rac1</a:t>
            </a:r>
            <a:endParaRPr lang="en-GB" sz="1400" dirty="0"/>
          </a:p>
        </p:txBody>
      </p:sp>
      <p:sp>
        <p:nvSpPr>
          <p:cNvPr id="41" name="TextBox 40"/>
          <p:cNvSpPr txBox="1"/>
          <p:nvPr/>
        </p:nvSpPr>
        <p:spPr>
          <a:xfrm>
            <a:off x="0" y="6525344"/>
            <a:ext cx="7170296" cy="307777"/>
          </a:xfrm>
          <a:prstGeom prst="rect">
            <a:avLst/>
          </a:prstGeom>
          <a:noFill/>
        </p:spPr>
        <p:txBody>
          <a:bodyPr wrap="none" rtlCol="0">
            <a:spAutoFit/>
          </a:bodyPr>
          <a:lstStyle/>
          <a:p>
            <a:r>
              <a:rPr lang="en-GB" sz="1400" dirty="0" err="1" smtClean="0"/>
              <a:t>RhoA</a:t>
            </a:r>
            <a:r>
              <a:rPr lang="en-GB" sz="1400" dirty="0" smtClean="0"/>
              <a:t> and Rac1 are Rho </a:t>
            </a:r>
            <a:r>
              <a:rPr lang="en-GB" sz="1400" dirty="0" err="1" smtClean="0"/>
              <a:t>GTPases</a:t>
            </a:r>
            <a:r>
              <a:rPr lang="en-GB" sz="1400" dirty="0" smtClean="0"/>
              <a:t>, proteins involved in the regulation of  </a:t>
            </a:r>
            <a:r>
              <a:rPr lang="en-GB" sz="1400" dirty="0" err="1" smtClean="0"/>
              <a:t>actin</a:t>
            </a:r>
            <a:r>
              <a:rPr lang="en-GB" sz="1400" dirty="0" smtClean="0"/>
              <a:t> dynamics</a:t>
            </a:r>
            <a:endParaRPr lang="en-GB" sz="1400" dirty="0"/>
          </a:p>
        </p:txBody>
      </p:sp>
      <p:cxnSp>
        <p:nvCxnSpPr>
          <p:cNvPr id="42" name="Straight Arrow Connector 41"/>
          <p:cNvCxnSpPr/>
          <p:nvPr/>
        </p:nvCxnSpPr>
        <p:spPr>
          <a:xfrm>
            <a:off x="3131840" y="3789040"/>
            <a:ext cx="0" cy="1368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2571750" y="1196752"/>
            <a:ext cx="4412910" cy="5410423"/>
            <a:chOff x="2571750" y="1196752"/>
            <a:chExt cx="4412910" cy="5410423"/>
          </a:xfrm>
        </p:grpSpPr>
        <p:sp>
          <p:nvSpPr>
            <p:cNvPr id="40990" name="Text Box 5"/>
            <p:cNvSpPr txBox="1">
              <a:spLocks noChangeArrowheads="1"/>
            </p:cNvSpPr>
            <p:nvPr/>
          </p:nvSpPr>
          <p:spPr bwMode="auto">
            <a:xfrm>
              <a:off x="3741738" y="2597150"/>
              <a:ext cx="1874837" cy="368300"/>
            </a:xfrm>
            <a:prstGeom prst="rect">
              <a:avLst/>
            </a:prstGeom>
            <a:noFill/>
            <a:ln w="9525">
              <a:noFill/>
              <a:miter lim="800000"/>
              <a:headEnd/>
              <a:tailEnd/>
            </a:ln>
          </p:spPr>
          <p:txBody>
            <a:bodyPr wrap="none">
              <a:spAutoFit/>
            </a:bodyPr>
            <a:lstStyle/>
            <a:p>
              <a:r>
                <a:rPr lang="en-GB" b="1">
                  <a:latin typeface="Calibri" pitchFamily="34" charset="0"/>
                </a:rPr>
                <a:t>MLC phosphatase</a:t>
              </a:r>
              <a:endParaRPr lang="en-US" b="1">
                <a:latin typeface="Calibri" pitchFamily="34" charset="0"/>
              </a:endParaRPr>
            </a:p>
          </p:txBody>
        </p:sp>
        <p:sp>
          <p:nvSpPr>
            <p:cNvPr id="40991" name="Text Box 6"/>
            <p:cNvSpPr txBox="1">
              <a:spLocks noChangeArrowheads="1"/>
            </p:cNvSpPr>
            <p:nvPr/>
          </p:nvSpPr>
          <p:spPr bwMode="auto">
            <a:xfrm>
              <a:off x="5364088" y="1988840"/>
              <a:ext cx="1620572" cy="338554"/>
            </a:xfrm>
            <a:prstGeom prst="rect">
              <a:avLst/>
            </a:prstGeom>
            <a:noFill/>
            <a:ln w="9525">
              <a:noFill/>
              <a:miter lim="800000"/>
              <a:headEnd/>
              <a:tailEnd/>
            </a:ln>
          </p:spPr>
          <p:txBody>
            <a:bodyPr wrap="none">
              <a:spAutoFit/>
            </a:bodyPr>
            <a:lstStyle/>
            <a:p>
              <a:r>
                <a:rPr lang="en-GB" sz="1600" b="1" dirty="0">
                  <a:latin typeface="Calibri" pitchFamily="34" charset="0"/>
                </a:rPr>
                <a:t>Rho </a:t>
              </a:r>
              <a:r>
                <a:rPr lang="en-GB" sz="1600" b="1" dirty="0" err="1">
                  <a:latin typeface="Calibri" pitchFamily="34" charset="0"/>
                </a:rPr>
                <a:t>kinase</a:t>
              </a:r>
              <a:r>
                <a:rPr lang="en-GB" sz="1600" b="1" dirty="0">
                  <a:latin typeface="Calibri" pitchFamily="34" charset="0"/>
                </a:rPr>
                <a:t> (</a:t>
              </a:r>
              <a:r>
                <a:rPr lang="en-GB" sz="1600" b="1" dirty="0" err="1">
                  <a:latin typeface="Calibri" pitchFamily="34" charset="0"/>
                </a:rPr>
                <a:t>RoK</a:t>
              </a:r>
              <a:r>
                <a:rPr lang="en-GB" sz="1600" b="1" dirty="0">
                  <a:latin typeface="Calibri" pitchFamily="34" charset="0"/>
                </a:rPr>
                <a:t>)</a:t>
              </a:r>
              <a:endParaRPr lang="en-US" sz="1600" b="1" dirty="0">
                <a:latin typeface="Calibri" pitchFamily="34" charset="0"/>
              </a:endParaRPr>
            </a:p>
          </p:txBody>
        </p:sp>
        <p:sp>
          <p:nvSpPr>
            <p:cNvPr id="40992" name="Text Box 7"/>
            <p:cNvSpPr txBox="1">
              <a:spLocks noChangeArrowheads="1"/>
            </p:cNvSpPr>
            <p:nvPr/>
          </p:nvSpPr>
          <p:spPr bwMode="auto">
            <a:xfrm>
              <a:off x="5868144" y="1196752"/>
              <a:ext cx="646331" cy="338554"/>
            </a:xfrm>
            <a:prstGeom prst="rect">
              <a:avLst/>
            </a:prstGeom>
            <a:noFill/>
            <a:ln w="9525">
              <a:noFill/>
              <a:miter lim="800000"/>
              <a:headEnd/>
              <a:tailEnd/>
            </a:ln>
          </p:spPr>
          <p:txBody>
            <a:bodyPr wrap="none">
              <a:spAutoFit/>
            </a:bodyPr>
            <a:lstStyle/>
            <a:p>
              <a:r>
                <a:rPr lang="en-GB" sz="1600" b="1" dirty="0" err="1">
                  <a:latin typeface="Calibri" pitchFamily="34" charset="0"/>
                </a:rPr>
                <a:t>RhoA</a:t>
              </a:r>
              <a:endParaRPr lang="en-US" sz="1600" b="1" dirty="0">
                <a:latin typeface="Calibri" pitchFamily="34" charset="0"/>
              </a:endParaRPr>
            </a:p>
          </p:txBody>
        </p:sp>
        <p:sp>
          <p:nvSpPr>
            <p:cNvPr id="40993" name="Text Box 11"/>
            <p:cNvSpPr txBox="1">
              <a:spLocks noChangeArrowheads="1"/>
            </p:cNvSpPr>
            <p:nvPr/>
          </p:nvSpPr>
          <p:spPr bwMode="auto">
            <a:xfrm>
              <a:off x="2571750" y="5591175"/>
              <a:ext cx="4025900" cy="1016000"/>
            </a:xfrm>
            <a:prstGeom prst="rect">
              <a:avLst/>
            </a:prstGeom>
            <a:noFill/>
            <a:ln w="28575">
              <a:solidFill>
                <a:srgbClr val="FF0066"/>
              </a:solidFill>
              <a:miter lim="800000"/>
              <a:headEnd/>
              <a:tailEnd/>
            </a:ln>
          </p:spPr>
          <p:txBody>
            <a:bodyPr wrap="none">
              <a:spAutoFit/>
            </a:bodyPr>
            <a:lstStyle/>
            <a:p>
              <a:pPr algn="ctr"/>
              <a:r>
                <a:rPr lang="en-GB" sz="2000" b="1">
                  <a:solidFill>
                    <a:srgbClr val="FF0000"/>
                  </a:solidFill>
                  <a:latin typeface="Calibri" pitchFamily="34" charset="0"/>
                </a:rPr>
                <a:t>Endothelial permeability</a:t>
              </a:r>
            </a:p>
            <a:p>
              <a:pPr algn="ctr"/>
              <a:r>
                <a:rPr lang="en-GB" sz="2000" b="1">
                  <a:solidFill>
                    <a:srgbClr val="FF0000"/>
                  </a:solidFill>
                  <a:latin typeface="Calibri" pitchFamily="34" charset="0"/>
                </a:rPr>
                <a:t>Vascular smooth muscle contraction</a:t>
              </a:r>
            </a:p>
            <a:p>
              <a:pPr algn="ctr"/>
              <a:r>
                <a:rPr lang="en-GB" sz="2000" b="1">
                  <a:solidFill>
                    <a:srgbClr val="FF0000"/>
                  </a:solidFill>
                  <a:latin typeface="Calibri" pitchFamily="34" charset="0"/>
                </a:rPr>
                <a:t>(calcium sensitization)</a:t>
              </a:r>
            </a:p>
          </p:txBody>
        </p:sp>
        <p:sp>
          <p:nvSpPr>
            <p:cNvPr id="40994" name="Line 17"/>
            <p:cNvSpPr>
              <a:spLocks noChangeShapeType="1"/>
            </p:cNvSpPr>
            <p:nvPr/>
          </p:nvSpPr>
          <p:spPr bwMode="auto">
            <a:xfrm>
              <a:off x="6156176" y="1628800"/>
              <a:ext cx="0" cy="360362"/>
            </a:xfrm>
            <a:prstGeom prst="line">
              <a:avLst/>
            </a:prstGeom>
            <a:noFill/>
            <a:ln w="9525">
              <a:solidFill>
                <a:schemeClr val="tx1"/>
              </a:solidFill>
              <a:round/>
              <a:headEnd/>
              <a:tailEnd type="triangle" w="med" len="med"/>
            </a:ln>
          </p:spPr>
          <p:txBody>
            <a:bodyPr/>
            <a:lstStyle/>
            <a:p>
              <a:endParaRPr lang="en-GB"/>
            </a:p>
          </p:txBody>
        </p:sp>
        <p:grpSp>
          <p:nvGrpSpPr>
            <p:cNvPr id="3" name="Group 28"/>
            <p:cNvGrpSpPr>
              <a:grpSpLocks/>
            </p:cNvGrpSpPr>
            <p:nvPr/>
          </p:nvGrpSpPr>
          <p:grpSpPr bwMode="auto">
            <a:xfrm>
              <a:off x="5578772" y="2348880"/>
              <a:ext cx="289372" cy="432047"/>
              <a:chOff x="5578772" y="2348856"/>
              <a:chExt cx="289372" cy="432047"/>
            </a:xfrm>
          </p:grpSpPr>
          <p:sp>
            <p:nvSpPr>
              <p:cNvPr id="40997" name="Line 18"/>
              <p:cNvSpPr>
                <a:spLocks noChangeShapeType="1"/>
              </p:cNvSpPr>
              <p:nvPr/>
            </p:nvSpPr>
            <p:spPr bwMode="auto">
              <a:xfrm flipH="1">
                <a:off x="5724128" y="2348856"/>
                <a:ext cx="144016" cy="288032"/>
              </a:xfrm>
              <a:prstGeom prst="line">
                <a:avLst/>
              </a:prstGeom>
              <a:noFill/>
              <a:ln w="28575">
                <a:solidFill>
                  <a:schemeClr val="tx1"/>
                </a:solidFill>
                <a:round/>
                <a:headEnd/>
                <a:tailEnd/>
              </a:ln>
            </p:spPr>
            <p:txBody>
              <a:bodyPr/>
              <a:lstStyle/>
              <a:p>
                <a:endParaRPr lang="en-GB"/>
              </a:p>
            </p:txBody>
          </p:sp>
          <p:sp>
            <p:nvSpPr>
              <p:cNvPr id="40998" name="Line 19"/>
              <p:cNvSpPr>
                <a:spLocks noChangeShapeType="1"/>
              </p:cNvSpPr>
              <p:nvPr/>
            </p:nvSpPr>
            <p:spPr bwMode="auto">
              <a:xfrm>
                <a:off x="5578772" y="2525688"/>
                <a:ext cx="217364" cy="255215"/>
              </a:xfrm>
              <a:prstGeom prst="line">
                <a:avLst/>
              </a:prstGeom>
              <a:noFill/>
              <a:ln w="28575">
                <a:solidFill>
                  <a:schemeClr val="tx1"/>
                </a:solidFill>
                <a:round/>
                <a:headEnd/>
                <a:tailEnd/>
              </a:ln>
            </p:spPr>
            <p:txBody>
              <a:bodyPr/>
              <a:lstStyle/>
              <a:p>
                <a:endParaRPr lang="en-GB"/>
              </a:p>
            </p:txBody>
          </p:sp>
        </p:grpSp>
        <p:sp>
          <p:nvSpPr>
            <p:cNvPr id="40996" name="Line 28"/>
            <p:cNvSpPr>
              <a:spLocks noChangeShapeType="1"/>
            </p:cNvSpPr>
            <p:nvPr/>
          </p:nvSpPr>
          <p:spPr bwMode="auto">
            <a:xfrm>
              <a:off x="4572000" y="5106988"/>
              <a:ext cx="0" cy="360362"/>
            </a:xfrm>
            <a:prstGeom prst="line">
              <a:avLst/>
            </a:prstGeom>
            <a:noFill/>
            <a:ln w="9525">
              <a:solidFill>
                <a:schemeClr val="tx1"/>
              </a:solidFill>
              <a:round/>
              <a:headEnd/>
              <a:tailEnd type="triangle" w="med" len="med"/>
            </a:ln>
          </p:spPr>
          <p:txBody>
            <a:bodyPr/>
            <a:lstStyle/>
            <a:p>
              <a:endParaRPr lang="en-GB"/>
            </a:p>
          </p:txBody>
        </p:sp>
      </p:grpSp>
      <p:grpSp>
        <p:nvGrpSpPr>
          <p:cNvPr id="4" name="Group 36"/>
          <p:cNvGrpSpPr>
            <a:grpSpLocks/>
          </p:cNvGrpSpPr>
          <p:nvPr/>
        </p:nvGrpSpPr>
        <p:grpSpPr bwMode="auto">
          <a:xfrm>
            <a:off x="-30306" y="0"/>
            <a:ext cx="9174306" cy="5099447"/>
            <a:chOff x="35496" y="-27384"/>
            <a:chExt cx="9174306" cy="5099447"/>
          </a:xfrm>
        </p:grpSpPr>
        <p:sp>
          <p:nvSpPr>
            <p:cNvPr id="40974" name="Text Box 2"/>
            <p:cNvSpPr txBox="1">
              <a:spLocks noChangeArrowheads="1"/>
            </p:cNvSpPr>
            <p:nvPr/>
          </p:nvSpPr>
          <p:spPr bwMode="auto">
            <a:xfrm>
              <a:off x="4787900" y="3286125"/>
              <a:ext cx="709613" cy="400050"/>
            </a:xfrm>
            <a:prstGeom prst="rect">
              <a:avLst/>
            </a:prstGeom>
            <a:noFill/>
            <a:ln w="9525">
              <a:noFill/>
              <a:miter lim="800000"/>
              <a:headEnd/>
              <a:tailEnd/>
            </a:ln>
          </p:spPr>
          <p:txBody>
            <a:bodyPr wrap="none">
              <a:spAutoFit/>
            </a:bodyPr>
            <a:lstStyle/>
            <a:p>
              <a:r>
                <a:rPr lang="en-GB" sz="2000" b="1">
                  <a:latin typeface="Calibri" pitchFamily="34" charset="0"/>
                </a:rPr>
                <a:t>MLC</a:t>
              </a:r>
              <a:r>
                <a:rPr lang="en-GB" sz="2000">
                  <a:latin typeface="Calibri" pitchFamily="34" charset="0"/>
                </a:rPr>
                <a:t> </a:t>
              </a:r>
              <a:endParaRPr lang="en-US" sz="2000">
                <a:latin typeface="Calibri" pitchFamily="34" charset="0"/>
              </a:endParaRPr>
            </a:p>
          </p:txBody>
        </p:sp>
        <p:sp>
          <p:nvSpPr>
            <p:cNvPr id="40975" name="Text Box 4"/>
            <p:cNvSpPr txBox="1">
              <a:spLocks noChangeArrowheads="1"/>
            </p:cNvSpPr>
            <p:nvPr/>
          </p:nvSpPr>
          <p:spPr bwMode="auto">
            <a:xfrm>
              <a:off x="3676650" y="3286125"/>
              <a:ext cx="866775" cy="400050"/>
            </a:xfrm>
            <a:prstGeom prst="rect">
              <a:avLst/>
            </a:prstGeom>
            <a:noFill/>
            <a:ln w="9525">
              <a:noFill/>
              <a:miter lim="800000"/>
              <a:headEnd/>
              <a:tailEnd/>
            </a:ln>
          </p:spPr>
          <p:txBody>
            <a:bodyPr wrap="none">
              <a:spAutoFit/>
            </a:bodyPr>
            <a:lstStyle/>
            <a:p>
              <a:r>
                <a:rPr lang="en-GB" sz="2000" b="1">
                  <a:solidFill>
                    <a:srgbClr val="FF0000"/>
                  </a:solidFill>
                  <a:latin typeface="Calibri" pitchFamily="34" charset="0"/>
                </a:rPr>
                <a:t>MLC-P</a:t>
              </a:r>
              <a:endParaRPr lang="en-US" sz="2000" b="1">
                <a:solidFill>
                  <a:srgbClr val="FF0000"/>
                </a:solidFill>
                <a:latin typeface="Calibri" pitchFamily="34" charset="0"/>
              </a:endParaRPr>
            </a:p>
          </p:txBody>
        </p:sp>
        <p:sp>
          <p:nvSpPr>
            <p:cNvPr id="40976" name="Text Box 8"/>
            <p:cNvSpPr txBox="1">
              <a:spLocks noChangeArrowheads="1"/>
            </p:cNvSpPr>
            <p:nvPr/>
          </p:nvSpPr>
          <p:spPr bwMode="auto">
            <a:xfrm>
              <a:off x="5507038" y="3389313"/>
              <a:ext cx="2573337" cy="368300"/>
            </a:xfrm>
            <a:prstGeom prst="rect">
              <a:avLst/>
            </a:prstGeom>
            <a:noFill/>
            <a:ln w="9525">
              <a:solidFill>
                <a:srgbClr val="3333FF"/>
              </a:solidFill>
              <a:miter lim="800000"/>
              <a:headEnd/>
              <a:tailEnd/>
            </a:ln>
          </p:spPr>
          <p:txBody>
            <a:bodyPr wrap="none">
              <a:spAutoFit/>
            </a:bodyPr>
            <a:lstStyle/>
            <a:p>
              <a:r>
                <a:rPr lang="en-GB" b="1" dirty="0">
                  <a:solidFill>
                    <a:srgbClr val="002060"/>
                  </a:solidFill>
                  <a:latin typeface="Calibri" pitchFamily="34" charset="0"/>
                </a:rPr>
                <a:t>dissociated </a:t>
              </a:r>
              <a:r>
                <a:rPr lang="en-GB" b="1" dirty="0" err="1">
                  <a:solidFill>
                    <a:srgbClr val="002060"/>
                  </a:solidFill>
                  <a:latin typeface="Calibri" pitchFamily="34" charset="0"/>
                </a:rPr>
                <a:t>actin+myosin</a:t>
              </a:r>
              <a:endParaRPr lang="en-US" b="1" dirty="0">
                <a:solidFill>
                  <a:srgbClr val="002060"/>
                </a:solidFill>
                <a:latin typeface="Calibri" pitchFamily="34" charset="0"/>
              </a:endParaRPr>
            </a:p>
          </p:txBody>
        </p:sp>
        <p:sp>
          <p:nvSpPr>
            <p:cNvPr id="40977" name="Text Box 9"/>
            <p:cNvSpPr txBox="1">
              <a:spLocks noChangeArrowheads="1"/>
            </p:cNvSpPr>
            <p:nvPr/>
          </p:nvSpPr>
          <p:spPr bwMode="auto">
            <a:xfrm>
              <a:off x="1025525" y="3317875"/>
              <a:ext cx="2546350" cy="368300"/>
            </a:xfrm>
            <a:prstGeom prst="rect">
              <a:avLst/>
            </a:prstGeom>
            <a:noFill/>
            <a:ln w="9525">
              <a:solidFill>
                <a:srgbClr val="FF3300"/>
              </a:solidFill>
              <a:miter lim="800000"/>
              <a:headEnd/>
              <a:tailEnd/>
            </a:ln>
          </p:spPr>
          <p:txBody>
            <a:bodyPr wrap="none">
              <a:spAutoFit/>
            </a:bodyPr>
            <a:lstStyle/>
            <a:p>
              <a:r>
                <a:rPr lang="en-GB" b="1">
                  <a:solidFill>
                    <a:srgbClr val="FF3300"/>
                  </a:solidFill>
                  <a:latin typeface="Calibri" pitchFamily="34" charset="0"/>
                </a:rPr>
                <a:t>actin+myosin interaction</a:t>
              </a:r>
              <a:endParaRPr lang="en-US" b="1">
                <a:solidFill>
                  <a:srgbClr val="FF3300"/>
                </a:solidFill>
                <a:latin typeface="Calibri" pitchFamily="34" charset="0"/>
              </a:endParaRPr>
            </a:p>
          </p:txBody>
        </p:sp>
        <p:sp>
          <p:nvSpPr>
            <p:cNvPr id="40978" name="Text Box 10"/>
            <p:cNvSpPr txBox="1">
              <a:spLocks noChangeArrowheads="1"/>
            </p:cNvSpPr>
            <p:nvPr/>
          </p:nvSpPr>
          <p:spPr bwMode="auto">
            <a:xfrm>
              <a:off x="3857625" y="4559300"/>
              <a:ext cx="1398588" cy="400050"/>
            </a:xfrm>
            <a:prstGeom prst="rect">
              <a:avLst/>
            </a:prstGeom>
            <a:noFill/>
            <a:ln w="9525">
              <a:noFill/>
              <a:miter lim="800000"/>
              <a:headEnd/>
              <a:tailEnd/>
            </a:ln>
          </p:spPr>
          <p:txBody>
            <a:bodyPr wrap="none">
              <a:spAutoFit/>
            </a:bodyPr>
            <a:lstStyle/>
            <a:p>
              <a:r>
                <a:rPr lang="en-GB" sz="2000" b="1">
                  <a:latin typeface="Calibri" pitchFamily="34" charset="0"/>
                </a:rPr>
                <a:t>contraction</a:t>
              </a:r>
              <a:endParaRPr lang="en-US" sz="2000" b="1">
                <a:latin typeface="Calibri" pitchFamily="34" charset="0"/>
              </a:endParaRPr>
            </a:p>
          </p:txBody>
        </p:sp>
        <p:sp>
          <p:nvSpPr>
            <p:cNvPr id="40979" name="AutoShape 20"/>
            <p:cNvSpPr>
              <a:spLocks noChangeArrowheads="1"/>
            </p:cNvSpPr>
            <p:nvPr/>
          </p:nvSpPr>
          <p:spPr bwMode="auto">
            <a:xfrm>
              <a:off x="4067175" y="3030538"/>
              <a:ext cx="1081088" cy="215900"/>
            </a:xfrm>
            <a:prstGeom prst="curvedDownArrow">
              <a:avLst>
                <a:gd name="adj1" fmla="val 100147"/>
                <a:gd name="adj2" fmla="val 200294"/>
                <a:gd name="adj3" fmla="val 33333"/>
              </a:avLst>
            </a:prstGeom>
            <a:solidFill>
              <a:srgbClr val="E4F2F4"/>
            </a:solidFill>
            <a:ln w="9525">
              <a:solidFill>
                <a:schemeClr val="tx1"/>
              </a:solidFill>
              <a:miter lim="800000"/>
              <a:headEnd/>
              <a:tailEnd/>
            </a:ln>
          </p:spPr>
          <p:txBody>
            <a:bodyPr wrap="none" anchor="ctr"/>
            <a:lstStyle/>
            <a:p>
              <a:endParaRPr lang="en-US">
                <a:latin typeface="Calibri" pitchFamily="34" charset="0"/>
              </a:endParaRPr>
            </a:p>
          </p:txBody>
        </p:sp>
        <p:sp>
          <p:nvSpPr>
            <p:cNvPr id="40980" name="AutoShape 21"/>
            <p:cNvSpPr>
              <a:spLocks noChangeArrowheads="1"/>
            </p:cNvSpPr>
            <p:nvPr/>
          </p:nvSpPr>
          <p:spPr bwMode="auto">
            <a:xfrm rot="10800000">
              <a:off x="3995738" y="3678238"/>
              <a:ext cx="1081087" cy="215900"/>
            </a:xfrm>
            <a:prstGeom prst="curvedDownArrow">
              <a:avLst>
                <a:gd name="adj1" fmla="val 100147"/>
                <a:gd name="adj2" fmla="val 200294"/>
                <a:gd name="adj3" fmla="val 33333"/>
              </a:avLst>
            </a:prstGeom>
            <a:solidFill>
              <a:srgbClr val="FBD5DB"/>
            </a:solidFill>
            <a:ln w="9525">
              <a:solidFill>
                <a:schemeClr val="tx1"/>
              </a:solidFill>
              <a:miter lim="800000"/>
              <a:headEnd/>
              <a:tailEnd/>
            </a:ln>
          </p:spPr>
          <p:txBody>
            <a:bodyPr wrap="none" anchor="ctr"/>
            <a:lstStyle/>
            <a:p>
              <a:endParaRPr lang="en-US">
                <a:latin typeface="Calibri" pitchFamily="34" charset="0"/>
              </a:endParaRPr>
            </a:p>
          </p:txBody>
        </p:sp>
        <p:sp>
          <p:nvSpPr>
            <p:cNvPr id="40981" name="Line 22"/>
            <p:cNvSpPr>
              <a:spLocks noChangeShapeType="1"/>
            </p:cNvSpPr>
            <p:nvPr/>
          </p:nvSpPr>
          <p:spPr bwMode="auto">
            <a:xfrm>
              <a:off x="4572000" y="4038600"/>
              <a:ext cx="0" cy="287338"/>
            </a:xfrm>
            <a:prstGeom prst="line">
              <a:avLst/>
            </a:prstGeom>
            <a:noFill/>
            <a:ln w="9525">
              <a:solidFill>
                <a:schemeClr val="tx1"/>
              </a:solidFill>
              <a:round/>
              <a:headEnd/>
              <a:tailEnd type="triangle" w="med" len="med"/>
            </a:ln>
          </p:spPr>
          <p:txBody>
            <a:bodyPr/>
            <a:lstStyle/>
            <a:p>
              <a:endParaRPr lang="en-GB"/>
            </a:p>
          </p:txBody>
        </p:sp>
        <p:sp>
          <p:nvSpPr>
            <p:cNvPr id="33" name="Oval 32"/>
            <p:cNvSpPr/>
            <p:nvPr/>
          </p:nvSpPr>
          <p:spPr>
            <a:xfrm>
              <a:off x="3862388" y="4467225"/>
              <a:ext cx="1428750" cy="604838"/>
            </a:xfrm>
            <a:prstGeom prst="ellipse">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0983" name="TextBox 34"/>
            <p:cNvSpPr txBox="1">
              <a:spLocks noChangeArrowheads="1"/>
            </p:cNvSpPr>
            <p:nvPr/>
          </p:nvSpPr>
          <p:spPr bwMode="auto">
            <a:xfrm>
              <a:off x="35496" y="-27384"/>
              <a:ext cx="9174306" cy="646331"/>
            </a:xfrm>
            <a:prstGeom prst="rect">
              <a:avLst/>
            </a:prstGeom>
            <a:noFill/>
            <a:ln w="9525">
              <a:noFill/>
              <a:miter lim="800000"/>
              <a:headEnd/>
              <a:tailEnd/>
            </a:ln>
          </p:spPr>
          <p:txBody>
            <a:bodyPr wrap="none">
              <a:spAutoFit/>
            </a:bodyPr>
            <a:lstStyle/>
            <a:p>
              <a:r>
                <a:rPr lang="en-GB" b="1" dirty="0" smtClean="0"/>
                <a:t>Contractile forces are generated as a result of myosin light chain </a:t>
              </a:r>
              <a:r>
                <a:rPr lang="en-GB" b="1" dirty="0" err="1" smtClean="0"/>
                <a:t>phosphorylation</a:t>
              </a:r>
              <a:endParaRPr lang="en-GB" b="1" dirty="0" smtClean="0"/>
            </a:p>
            <a:p>
              <a:r>
                <a:rPr lang="en-GB" b="1" dirty="0" smtClean="0"/>
                <a:t>that allows the interaction between the </a:t>
              </a:r>
              <a:r>
                <a:rPr lang="en-GB" b="1" dirty="0" err="1" smtClean="0"/>
                <a:t>actin</a:t>
              </a:r>
              <a:r>
                <a:rPr lang="en-GB" b="1" dirty="0" smtClean="0"/>
                <a:t> filaments and myosin.</a:t>
              </a:r>
              <a:endParaRPr lang="en-GB" b="1" dirty="0"/>
            </a:p>
          </p:txBody>
        </p:sp>
        <p:sp>
          <p:nvSpPr>
            <p:cNvPr id="40" name="Text Box 63"/>
            <p:cNvSpPr txBox="1">
              <a:spLocks noChangeArrowheads="1"/>
            </p:cNvSpPr>
            <p:nvPr/>
          </p:nvSpPr>
          <p:spPr bwMode="auto">
            <a:xfrm>
              <a:off x="3995936" y="1988840"/>
              <a:ext cx="1273175" cy="338137"/>
            </a:xfrm>
            <a:prstGeom prst="rect">
              <a:avLst/>
            </a:prstGeom>
            <a:noFill/>
            <a:ln w="9525">
              <a:noFill/>
              <a:miter lim="800000"/>
              <a:headEnd/>
              <a:tailEnd/>
            </a:ln>
          </p:spPr>
          <p:txBody>
            <a:bodyPr wrap="none">
              <a:spAutoFit/>
            </a:bodyPr>
            <a:lstStyle/>
            <a:p>
              <a:pPr>
                <a:defRPr/>
              </a:pPr>
              <a:r>
                <a:rPr lang="en-GB" sz="1600" b="1" dirty="0">
                  <a:latin typeface="Times New Roman" pitchFamily="18" charset="0"/>
                </a:rPr>
                <a:t>MLC </a:t>
              </a:r>
              <a:r>
                <a:rPr lang="en-GB" sz="1600" b="1" dirty="0" err="1">
                  <a:latin typeface="Times New Roman" pitchFamily="18" charset="0"/>
                </a:rPr>
                <a:t>kinase</a:t>
              </a:r>
              <a:endParaRPr lang="en-US" sz="1600" b="1" dirty="0">
                <a:latin typeface="Times New Roman" pitchFamily="18" charset="0"/>
              </a:endParaRPr>
            </a:p>
          </p:txBody>
        </p:sp>
        <p:sp>
          <p:nvSpPr>
            <p:cNvPr id="41" name="Text Box 65"/>
            <p:cNvSpPr txBox="1">
              <a:spLocks noChangeArrowheads="1"/>
            </p:cNvSpPr>
            <p:nvPr/>
          </p:nvSpPr>
          <p:spPr bwMode="auto">
            <a:xfrm>
              <a:off x="4355976" y="692696"/>
              <a:ext cx="531812" cy="307975"/>
            </a:xfrm>
            <a:prstGeom prst="rect">
              <a:avLst/>
            </a:prstGeom>
            <a:noFill/>
            <a:ln w="9525">
              <a:noFill/>
              <a:miter lim="800000"/>
              <a:headEnd/>
              <a:tailEnd/>
            </a:ln>
          </p:spPr>
          <p:txBody>
            <a:bodyPr wrap="none">
              <a:spAutoFit/>
            </a:bodyPr>
            <a:lstStyle/>
            <a:p>
              <a:pPr>
                <a:defRPr/>
              </a:pPr>
              <a:r>
                <a:rPr lang="en-GB" sz="1400" b="1" dirty="0">
                  <a:latin typeface="Times New Roman" pitchFamily="18" charset="0"/>
                </a:rPr>
                <a:t>Ca</a:t>
              </a:r>
              <a:r>
                <a:rPr lang="en-GB" sz="1400" b="1" baseline="30000" dirty="0">
                  <a:latin typeface="Times New Roman" pitchFamily="18" charset="0"/>
                </a:rPr>
                <a:t>2+</a:t>
              </a:r>
              <a:endParaRPr lang="en-US" sz="1400" b="1" baseline="30000" dirty="0">
                <a:latin typeface="Times New Roman" pitchFamily="18" charset="0"/>
              </a:endParaRPr>
            </a:p>
          </p:txBody>
        </p:sp>
        <p:sp>
          <p:nvSpPr>
            <p:cNvPr id="42" name="Text Box 66"/>
            <p:cNvSpPr txBox="1">
              <a:spLocks noChangeArrowheads="1"/>
            </p:cNvSpPr>
            <p:nvPr/>
          </p:nvSpPr>
          <p:spPr bwMode="auto">
            <a:xfrm>
              <a:off x="3851920" y="1268760"/>
              <a:ext cx="1497012" cy="307975"/>
            </a:xfrm>
            <a:prstGeom prst="rect">
              <a:avLst/>
            </a:prstGeom>
            <a:noFill/>
            <a:ln w="9525">
              <a:noFill/>
              <a:miter lim="800000"/>
              <a:headEnd/>
              <a:tailEnd/>
            </a:ln>
          </p:spPr>
          <p:txBody>
            <a:bodyPr wrap="none">
              <a:spAutoFit/>
            </a:bodyPr>
            <a:lstStyle/>
            <a:p>
              <a:pPr>
                <a:defRPr/>
              </a:pPr>
              <a:r>
                <a:rPr lang="en-GB" sz="1400" b="1" dirty="0">
                  <a:latin typeface="Times New Roman" pitchFamily="18" charset="0"/>
                </a:rPr>
                <a:t>Calmodulin-Ca</a:t>
              </a:r>
              <a:r>
                <a:rPr lang="en-GB" sz="1400" b="1" baseline="30000" dirty="0">
                  <a:latin typeface="Times New Roman" pitchFamily="18" charset="0"/>
                </a:rPr>
                <a:t>2+</a:t>
              </a:r>
              <a:endParaRPr lang="en-US" sz="1400" b="1" baseline="30000" dirty="0">
                <a:latin typeface="Times New Roman" pitchFamily="18" charset="0"/>
              </a:endParaRPr>
            </a:p>
          </p:txBody>
        </p:sp>
        <p:sp>
          <p:nvSpPr>
            <p:cNvPr id="43" name="Line 67"/>
            <p:cNvSpPr>
              <a:spLocks noChangeShapeType="1"/>
            </p:cNvSpPr>
            <p:nvPr/>
          </p:nvSpPr>
          <p:spPr bwMode="auto">
            <a:xfrm>
              <a:off x="4571998" y="980728"/>
              <a:ext cx="1" cy="288032"/>
            </a:xfrm>
            <a:prstGeom prst="line">
              <a:avLst/>
            </a:prstGeom>
            <a:noFill/>
            <a:ln w="9525">
              <a:solidFill>
                <a:schemeClr val="tx1"/>
              </a:solidFill>
              <a:round/>
              <a:headEnd/>
              <a:tailEnd type="triangle" w="med" len="med"/>
            </a:ln>
          </p:spPr>
          <p:txBody>
            <a:bodyPr/>
            <a:lstStyle/>
            <a:p>
              <a:pPr>
                <a:defRPr/>
              </a:pPr>
              <a:endParaRPr lang="en-GB">
                <a:solidFill>
                  <a:schemeClr val="tx1">
                    <a:lumMod val="50000"/>
                    <a:lumOff val="50000"/>
                  </a:schemeClr>
                </a:solidFill>
              </a:endParaRPr>
            </a:p>
          </p:txBody>
        </p:sp>
        <p:sp>
          <p:nvSpPr>
            <p:cNvPr id="44" name="Line 81"/>
            <p:cNvSpPr>
              <a:spLocks noChangeShapeType="1"/>
            </p:cNvSpPr>
            <p:nvPr/>
          </p:nvSpPr>
          <p:spPr bwMode="auto">
            <a:xfrm flipH="1">
              <a:off x="4571998" y="1628799"/>
              <a:ext cx="1" cy="432049"/>
            </a:xfrm>
            <a:prstGeom prst="line">
              <a:avLst/>
            </a:prstGeom>
            <a:noFill/>
            <a:ln w="9525">
              <a:solidFill>
                <a:schemeClr val="tx1"/>
              </a:solidFill>
              <a:round/>
              <a:headEnd/>
              <a:tailEnd type="triangle" w="med" len="med"/>
            </a:ln>
          </p:spPr>
          <p:txBody>
            <a:bodyPr/>
            <a:lstStyle/>
            <a:p>
              <a:pPr>
                <a:defRPr/>
              </a:pPr>
              <a:endParaRPr lang="en-GB">
                <a:solidFill>
                  <a:schemeClr val="tx1">
                    <a:lumMod val="50000"/>
                    <a:lumOff val="50000"/>
                  </a:schemeClr>
                </a:solidFill>
              </a:endParaRPr>
            </a:p>
          </p:txBody>
        </p:sp>
      </p:grpSp>
      <p:sp>
        <p:nvSpPr>
          <p:cNvPr id="40964" name="TextBox 46"/>
          <p:cNvSpPr txBox="1">
            <a:spLocks noChangeArrowheads="1"/>
          </p:cNvSpPr>
          <p:nvPr/>
        </p:nvSpPr>
        <p:spPr bwMode="auto">
          <a:xfrm>
            <a:off x="-71438" y="6335713"/>
            <a:ext cx="2339976" cy="307975"/>
          </a:xfrm>
          <a:prstGeom prst="rect">
            <a:avLst/>
          </a:prstGeom>
          <a:noFill/>
          <a:ln w="9525">
            <a:noFill/>
            <a:miter lim="800000"/>
            <a:headEnd/>
            <a:tailEnd/>
          </a:ln>
        </p:spPr>
        <p:txBody>
          <a:bodyPr wrap="none">
            <a:spAutoFit/>
          </a:bodyPr>
          <a:lstStyle/>
          <a:p>
            <a:r>
              <a:rPr lang="en-GB" sz="1400" b="1"/>
              <a:t>MLC – myosin light chain</a:t>
            </a:r>
          </a:p>
        </p:txBody>
      </p:sp>
      <p:cxnSp>
        <p:nvCxnSpPr>
          <p:cNvPr id="48" name="Straight Arrow Connector 47"/>
          <p:cNvCxnSpPr/>
          <p:nvPr/>
        </p:nvCxnSpPr>
        <p:spPr>
          <a:xfrm>
            <a:off x="4499992" y="2276872"/>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900113" y="1773238"/>
          <a:ext cx="7375525" cy="3022600"/>
        </p:xfrm>
        <a:graphic>
          <a:graphicData uri="http://schemas.openxmlformats.org/presentationml/2006/ole">
            <mc:AlternateContent xmlns:mc="http://schemas.openxmlformats.org/markup-compatibility/2006">
              <mc:Choice xmlns:v="urn:schemas-microsoft-com:vml" Requires="v">
                <p:oleObj spid="_x0000_s1027" name="Image" r:id="rId3" imgW="22631839" imgH="8374162" progId="">
                  <p:embed/>
                </p:oleObj>
              </mc:Choice>
              <mc:Fallback>
                <p:oleObj name="Image" r:id="rId3" imgW="22631839" imgH="8374162"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773238"/>
                        <a:ext cx="7375525"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ounded Rectangle 2"/>
          <p:cNvSpPr/>
          <p:nvPr/>
        </p:nvSpPr>
        <p:spPr>
          <a:xfrm>
            <a:off x="684213" y="2852738"/>
            <a:ext cx="1584325" cy="1008062"/>
          </a:xfrm>
          <a:prstGeom prst="round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Basic structure of artery</a:t>
            </a:r>
          </a:p>
        </p:txBody>
      </p:sp>
      <p:sp>
        <p:nvSpPr>
          <p:cNvPr id="4" name="Rounded Rectangle 3"/>
          <p:cNvSpPr/>
          <p:nvPr/>
        </p:nvSpPr>
        <p:spPr>
          <a:xfrm>
            <a:off x="6443663" y="4437063"/>
            <a:ext cx="1584325" cy="100806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ENDOTHELIAL CELLS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449815" y="571500"/>
          <a:ext cx="5786481" cy="5965208"/>
        </p:xfrm>
        <a:graphic>
          <a:graphicData uri="http://schemas.openxmlformats.org/drawingml/2006/table">
            <a:tbl>
              <a:tblPr firstRow="1" bandRow="1">
                <a:tableStyleId>{5C22544A-7EE6-4342-B048-85BDC9FD1C3A}</a:tableStyleId>
              </a:tblPr>
              <a:tblGrid>
                <a:gridCol w="1928827"/>
                <a:gridCol w="1928827"/>
                <a:gridCol w="1928827"/>
              </a:tblGrid>
              <a:tr h="496701">
                <a:tc>
                  <a:txBody>
                    <a:bodyPr/>
                    <a:lstStyle/>
                    <a:p>
                      <a:r>
                        <a:rPr lang="en-GB" dirty="0" err="1" smtClean="0">
                          <a:solidFill>
                            <a:schemeClr val="tx1"/>
                          </a:solidFill>
                        </a:rPr>
                        <a:t>Vasoactive</a:t>
                      </a:r>
                      <a:r>
                        <a:rPr lang="en-GB" dirty="0" smtClean="0">
                          <a:solidFill>
                            <a:schemeClr val="tx1"/>
                          </a:solidFill>
                        </a:rPr>
                        <a:t> agents</a:t>
                      </a:r>
                      <a:endParaRPr lang="en-GB" dirty="0">
                        <a:solidFill>
                          <a:schemeClr val="tx1"/>
                        </a:solidFill>
                      </a:endParaRPr>
                    </a:p>
                  </a:txBody>
                  <a:tcPr/>
                </a:tc>
                <a:tc>
                  <a:txBody>
                    <a:bodyPr/>
                    <a:lstStyle/>
                    <a:p>
                      <a:r>
                        <a:rPr lang="en-GB" dirty="0" smtClean="0">
                          <a:solidFill>
                            <a:schemeClr val="tx1"/>
                          </a:solidFill>
                        </a:rPr>
                        <a:t>Sources in vivo</a:t>
                      </a:r>
                      <a:endParaRPr lang="en-GB" dirty="0">
                        <a:solidFill>
                          <a:schemeClr val="tx1"/>
                        </a:solidFill>
                      </a:endParaRPr>
                    </a:p>
                  </a:txBody>
                  <a:tcPr/>
                </a:tc>
                <a:tc>
                  <a:txBody>
                    <a:bodyPr/>
                    <a:lstStyle/>
                    <a:p>
                      <a:r>
                        <a:rPr lang="en-GB" dirty="0" smtClean="0">
                          <a:solidFill>
                            <a:schemeClr val="tx1"/>
                          </a:solidFill>
                        </a:rPr>
                        <a:t>Barrier function</a:t>
                      </a:r>
                      <a:endParaRPr lang="en-GB" dirty="0">
                        <a:solidFill>
                          <a:schemeClr val="tx1"/>
                        </a:solidFill>
                      </a:endParaRPr>
                    </a:p>
                  </a:txBody>
                  <a:tcPr/>
                </a:tc>
              </a:tr>
              <a:tr h="701225">
                <a:tc>
                  <a:txBody>
                    <a:bodyPr/>
                    <a:lstStyle/>
                    <a:p>
                      <a:r>
                        <a:rPr lang="en-GB" dirty="0" smtClean="0"/>
                        <a:t>Thrombin</a:t>
                      </a:r>
                      <a:endParaRPr lang="en-GB" dirty="0"/>
                    </a:p>
                  </a:txBody>
                  <a:tcPr/>
                </a:tc>
                <a:tc>
                  <a:txBody>
                    <a:bodyPr/>
                    <a:lstStyle/>
                    <a:p>
                      <a:r>
                        <a:rPr lang="en-GB" dirty="0" smtClean="0"/>
                        <a:t>Activated platelets</a:t>
                      </a:r>
                      <a:endParaRPr lang="en-GB" dirty="0"/>
                    </a:p>
                  </a:txBody>
                  <a:tcPr/>
                </a:tc>
                <a:tc>
                  <a:txBody>
                    <a:bodyPr/>
                    <a:lstStyle/>
                    <a:p>
                      <a:endParaRPr lang="en-GB"/>
                    </a:p>
                  </a:txBody>
                  <a:tcPr/>
                </a:tc>
              </a:tr>
              <a:tr h="443045">
                <a:tc>
                  <a:txBody>
                    <a:bodyPr/>
                    <a:lstStyle/>
                    <a:p>
                      <a:r>
                        <a:rPr lang="en-GB" dirty="0" smtClean="0"/>
                        <a:t>Histamine</a:t>
                      </a:r>
                      <a:endParaRPr lang="en-GB" dirty="0"/>
                    </a:p>
                  </a:txBody>
                  <a:tcPr/>
                </a:tc>
                <a:tc>
                  <a:txBody>
                    <a:bodyPr/>
                    <a:lstStyle/>
                    <a:p>
                      <a:r>
                        <a:rPr lang="en-GB" dirty="0" smtClean="0"/>
                        <a:t>Mast cells</a:t>
                      </a:r>
                      <a:endParaRPr lang="en-GB" dirty="0"/>
                    </a:p>
                  </a:txBody>
                  <a:tcPr/>
                </a:tc>
                <a:tc>
                  <a:txBody>
                    <a:bodyPr/>
                    <a:lstStyle/>
                    <a:p>
                      <a:endParaRPr lang="en-GB" dirty="0"/>
                    </a:p>
                  </a:txBody>
                  <a:tcPr/>
                </a:tc>
              </a:tr>
              <a:tr h="496701">
                <a:tc>
                  <a:txBody>
                    <a:bodyPr/>
                    <a:lstStyle/>
                    <a:p>
                      <a:r>
                        <a:rPr lang="en-GB" baseline="0" dirty="0" err="1" smtClean="0">
                          <a:solidFill>
                            <a:schemeClr val="accent2"/>
                          </a:solidFill>
                        </a:rPr>
                        <a:t>Sphingosine</a:t>
                      </a:r>
                      <a:r>
                        <a:rPr lang="en-GB" baseline="0" dirty="0" smtClean="0">
                          <a:solidFill>
                            <a:schemeClr val="accent2"/>
                          </a:solidFill>
                        </a:rPr>
                        <a:t> -1 phosphate (S1P)</a:t>
                      </a:r>
                      <a:endParaRPr lang="en-GB" baseline="0" dirty="0">
                        <a:solidFill>
                          <a:schemeClr val="accent2"/>
                        </a:solidFill>
                      </a:endParaRPr>
                    </a:p>
                  </a:txBody>
                  <a:tcPr>
                    <a:solidFill>
                      <a:srgbClr val="CCFFCC"/>
                    </a:solidFill>
                  </a:tcPr>
                </a:tc>
                <a:tc>
                  <a:txBody>
                    <a:bodyPr/>
                    <a:lstStyle/>
                    <a:p>
                      <a:r>
                        <a:rPr lang="en-GB" baseline="0" dirty="0" smtClean="0">
                          <a:solidFill>
                            <a:schemeClr val="accent2"/>
                          </a:solidFill>
                        </a:rPr>
                        <a:t>Activated platelets</a:t>
                      </a:r>
                      <a:endParaRPr lang="en-GB" baseline="0" dirty="0">
                        <a:solidFill>
                          <a:schemeClr val="accent2"/>
                        </a:solidFill>
                      </a:endParaRPr>
                    </a:p>
                  </a:txBody>
                  <a:tcPr>
                    <a:solidFill>
                      <a:srgbClr val="CCFFCC"/>
                    </a:solidFill>
                  </a:tcPr>
                </a:tc>
                <a:tc>
                  <a:txBody>
                    <a:bodyPr/>
                    <a:lstStyle/>
                    <a:p>
                      <a:endParaRPr lang="en-GB" baseline="0" dirty="0">
                        <a:solidFill>
                          <a:schemeClr val="accent2"/>
                        </a:solidFill>
                      </a:endParaRPr>
                    </a:p>
                  </a:txBody>
                  <a:tcPr>
                    <a:solidFill>
                      <a:srgbClr val="CCFFCC"/>
                    </a:solidFill>
                  </a:tcPr>
                </a:tc>
              </a:tr>
              <a:tr h="496701">
                <a:tc>
                  <a:txBody>
                    <a:bodyPr/>
                    <a:lstStyle/>
                    <a:p>
                      <a:r>
                        <a:rPr lang="en-GB" dirty="0" smtClean="0"/>
                        <a:t>TNF-</a:t>
                      </a:r>
                      <a:r>
                        <a:rPr lang="en-GB" dirty="0" smtClean="0">
                          <a:latin typeface="Symbol" pitchFamily="18" charset="2"/>
                        </a:rPr>
                        <a:t>a</a:t>
                      </a:r>
                      <a:endParaRPr lang="en-GB" dirty="0">
                        <a:latin typeface="Symbol" pitchFamily="18" charset="2"/>
                      </a:endParaRPr>
                    </a:p>
                  </a:txBody>
                  <a:tcPr/>
                </a:tc>
                <a:tc>
                  <a:txBody>
                    <a:bodyPr/>
                    <a:lstStyle/>
                    <a:p>
                      <a:r>
                        <a:rPr lang="en-GB" dirty="0" smtClean="0"/>
                        <a:t>Activated leukocytes, endothelium</a:t>
                      </a:r>
                      <a:endParaRPr lang="en-GB" dirty="0"/>
                    </a:p>
                  </a:txBody>
                  <a:tcPr/>
                </a:tc>
                <a:tc>
                  <a:txBody>
                    <a:bodyPr/>
                    <a:lstStyle/>
                    <a:p>
                      <a:endParaRPr lang="en-GB" dirty="0"/>
                    </a:p>
                  </a:txBody>
                  <a:tcPr/>
                </a:tc>
              </a:tr>
              <a:tr h="443045">
                <a:tc>
                  <a:txBody>
                    <a:bodyPr/>
                    <a:lstStyle/>
                    <a:p>
                      <a:r>
                        <a:rPr lang="en-GB" dirty="0" smtClean="0"/>
                        <a:t>Endothelin-1</a:t>
                      </a:r>
                      <a:endParaRPr lang="en-GB" dirty="0"/>
                    </a:p>
                  </a:txBody>
                  <a:tcPr/>
                </a:tc>
                <a:tc>
                  <a:txBody>
                    <a:bodyPr/>
                    <a:lstStyle/>
                    <a:p>
                      <a:r>
                        <a:rPr lang="en-GB" dirty="0" smtClean="0"/>
                        <a:t>Endothelium</a:t>
                      </a:r>
                      <a:endParaRPr lang="en-GB" dirty="0"/>
                    </a:p>
                  </a:txBody>
                  <a:tcPr/>
                </a:tc>
                <a:tc>
                  <a:txBody>
                    <a:bodyPr/>
                    <a:lstStyle/>
                    <a:p>
                      <a:endParaRPr lang="en-GB" dirty="0"/>
                    </a:p>
                  </a:txBody>
                  <a:tcPr/>
                </a:tc>
              </a:tr>
              <a:tr h="443045">
                <a:tc>
                  <a:txBody>
                    <a:bodyPr/>
                    <a:lstStyle/>
                    <a:p>
                      <a:r>
                        <a:rPr lang="en-GB" dirty="0" smtClean="0"/>
                        <a:t>VEGF</a:t>
                      </a:r>
                      <a:endParaRPr lang="en-GB" dirty="0"/>
                    </a:p>
                  </a:txBody>
                  <a:tcPr/>
                </a:tc>
                <a:tc>
                  <a:txBody>
                    <a:bodyPr/>
                    <a:lstStyle/>
                    <a:p>
                      <a:r>
                        <a:rPr lang="en-GB" dirty="0" smtClean="0"/>
                        <a:t>Endothelium</a:t>
                      </a:r>
                      <a:endParaRPr lang="en-GB" dirty="0"/>
                    </a:p>
                  </a:txBody>
                  <a:tcPr/>
                </a:tc>
                <a:tc>
                  <a:txBody>
                    <a:bodyPr/>
                    <a:lstStyle/>
                    <a:p>
                      <a:endParaRPr lang="en-GB" dirty="0"/>
                    </a:p>
                  </a:txBody>
                  <a:tcPr/>
                </a:tc>
              </a:tr>
              <a:tr h="496701">
                <a:tc>
                  <a:txBody>
                    <a:bodyPr/>
                    <a:lstStyle/>
                    <a:p>
                      <a:r>
                        <a:rPr lang="en-GB" dirty="0" err="1" smtClean="0">
                          <a:solidFill>
                            <a:schemeClr val="accent2"/>
                          </a:solidFill>
                        </a:rPr>
                        <a:t>Hepatocyte</a:t>
                      </a:r>
                      <a:r>
                        <a:rPr lang="en-GB" dirty="0" smtClean="0">
                          <a:solidFill>
                            <a:schemeClr val="accent2"/>
                          </a:solidFill>
                        </a:rPr>
                        <a:t> growth</a:t>
                      </a:r>
                      <a:r>
                        <a:rPr lang="en-GB" baseline="0" dirty="0" smtClean="0">
                          <a:solidFill>
                            <a:schemeClr val="accent2"/>
                          </a:solidFill>
                        </a:rPr>
                        <a:t> factor (HGF)</a:t>
                      </a:r>
                      <a:endParaRPr lang="en-GB" dirty="0">
                        <a:solidFill>
                          <a:schemeClr val="accent2"/>
                        </a:solidFill>
                      </a:endParaRPr>
                    </a:p>
                  </a:txBody>
                  <a:tcPr>
                    <a:solidFill>
                      <a:srgbClr val="CCFFCC"/>
                    </a:solidFill>
                  </a:tcPr>
                </a:tc>
                <a:tc>
                  <a:txBody>
                    <a:bodyPr/>
                    <a:lstStyle/>
                    <a:p>
                      <a:r>
                        <a:rPr lang="en-GB" dirty="0" smtClean="0">
                          <a:solidFill>
                            <a:schemeClr val="accent2"/>
                          </a:solidFill>
                        </a:rPr>
                        <a:t>Several cell types</a:t>
                      </a:r>
                      <a:endParaRPr lang="en-GB" dirty="0">
                        <a:solidFill>
                          <a:schemeClr val="accent2"/>
                        </a:solidFill>
                      </a:endParaRPr>
                    </a:p>
                  </a:txBody>
                  <a:tcPr>
                    <a:solidFill>
                      <a:srgbClr val="CCFFCC"/>
                    </a:solidFill>
                  </a:tcPr>
                </a:tc>
                <a:tc>
                  <a:txBody>
                    <a:bodyPr/>
                    <a:lstStyle/>
                    <a:p>
                      <a:endParaRPr lang="en-GB" dirty="0">
                        <a:solidFill>
                          <a:schemeClr val="accent2"/>
                        </a:solidFill>
                      </a:endParaRPr>
                    </a:p>
                  </a:txBody>
                  <a:tcPr>
                    <a:solidFill>
                      <a:srgbClr val="CCFFCC"/>
                    </a:solidFill>
                  </a:tcPr>
                </a:tc>
              </a:tr>
              <a:tr h="496701">
                <a:tc>
                  <a:txBody>
                    <a:bodyPr/>
                    <a:lstStyle/>
                    <a:p>
                      <a:r>
                        <a:rPr lang="en-GB" dirty="0" err="1" smtClean="0"/>
                        <a:t>Lipopolysaccharide</a:t>
                      </a:r>
                      <a:r>
                        <a:rPr lang="en-GB" baseline="0" dirty="0" smtClean="0"/>
                        <a:t> (LPS)</a:t>
                      </a:r>
                      <a:endParaRPr lang="en-GB" dirty="0"/>
                    </a:p>
                  </a:txBody>
                  <a:tcPr/>
                </a:tc>
                <a:tc>
                  <a:txBody>
                    <a:bodyPr/>
                    <a:lstStyle/>
                    <a:p>
                      <a:r>
                        <a:rPr lang="en-GB" dirty="0" smtClean="0"/>
                        <a:t>Gram-negative bacteria</a:t>
                      </a:r>
                      <a:endParaRPr lang="en-GB" dirty="0"/>
                    </a:p>
                  </a:txBody>
                  <a:tcPr/>
                </a:tc>
                <a:tc>
                  <a:txBody>
                    <a:bodyPr/>
                    <a:lstStyle/>
                    <a:p>
                      <a:endParaRPr lang="en-GB" dirty="0"/>
                    </a:p>
                  </a:txBody>
                  <a:tcPr/>
                </a:tc>
              </a:tr>
              <a:tr h="496701">
                <a:tc>
                  <a:txBody>
                    <a:bodyPr/>
                    <a:lstStyle/>
                    <a:p>
                      <a:r>
                        <a:rPr lang="en-GB" dirty="0" err="1" smtClean="0"/>
                        <a:t>Lysophosphatidic</a:t>
                      </a:r>
                      <a:r>
                        <a:rPr lang="en-GB" baseline="0" dirty="0" smtClean="0"/>
                        <a:t> acid (LPA), </a:t>
                      </a:r>
                      <a:r>
                        <a:rPr lang="en-GB" baseline="0" dirty="0" err="1" smtClean="0"/>
                        <a:t>oxLDL</a:t>
                      </a:r>
                      <a:endParaRPr lang="en-GB" dirty="0"/>
                    </a:p>
                  </a:txBody>
                  <a:tcPr/>
                </a:tc>
                <a:tc>
                  <a:txBody>
                    <a:bodyPr/>
                    <a:lstStyle/>
                    <a:p>
                      <a:r>
                        <a:rPr lang="en-GB" dirty="0" smtClean="0"/>
                        <a:t>Activated platelets</a:t>
                      </a:r>
                      <a:endParaRPr lang="en-GB" dirty="0"/>
                    </a:p>
                  </a:txBody>
                  <a:tcPr/>
                </a:tc>
                <a:tc>
                  <a:txBody>
                    <a:bodyPr/>
                    <a:lstStyle/>
                    <a:p>
                      <a:endParaRPr lang="en-GB" dirty="0"/>
                    </a:p>
                  </a:txBody>
                  <a:tcPr/>
                </a:tc>
              </a:tr>
              <a:tr h="847347">
                <a:tc>
                  <a:txBody>
                    <a:bodyPr/>
                    <a:lstStyle/>
                    <a:p>
                      <a:r>
                        <a:rPr lang="en-GB" dirty="0" err="1" smtClean="0"/>
                        <a:t>crosslinking</a:t>
                      </a:r>
                      <a:r>
                        <a:rPr lang="en-GB" dirty="0" smtClean="0"/>
                        <a:t> adhesion molecules ICAM-1, VCAM-1)</a:t>
                      </a:r>
                      <a:endParaRPr lang="en-GB" dirty="0"/>
                    </a:p>
                  </a:txBody>
                  <a:tcPr/>
                </a:tc>
                <a:tc>
                  <a:txBody>
                    <a:bodyPr/>
                    <a:lstStyle/>
                    <a:p>
                      <a:r>
                        <a:rPr lang="en-GB" dirty="0" smtClean="0"/>
                        <a:t>Leukocyte adhesion</a:t>
                      </a:r>
                      <a:endParaRPr lang="en-GB" dirty="0"/>
                    </a:p>
                  </a:txBody>
                  <a:tcPr/>
                </a:tc>
                <a:tc>
                  <a:txBody>
                    <a:bodyPr/>
                    <a:lstStyle/>
                    <a:p>
                      <a:endParaRPr lang="en-GB" dirty="0"/>
                    </a:p>
                  </a:txBody>
                  <a:tcPr/>
                </a:tc>
              </a:tr>
            </a:tbl>
          </a:graphicData>
        </a:graphic>
      </p:graphicFrame>
      <p:sp>
        <p:nvSpPr>
          <p:cNvPr id="44096" name="TextBox 3"/>
          <p:cNvSpPr txBox="1">
            <a:spLocks noChangeArrowheads="1"/>
          </p:cNvSpPr>
          <p:nvPr/>
        </p:nvSpPr>
        <p:spPr bwMode="auto">
          <a:xfrm>
            <a:off x="1849915" y="0"/>
            <a:ext cx="4878259" cy="369332"/>
          </a:xfrm>
          <a:prstGeom prst="rect">
            <a:avLst/>
          </a:prstGeom>
          <a:noFill/>
          <a:ln w="9525">
            <a:noFill/>
            <a:miter lim="800000"/>
            <a:headEnd/>
            <a:tailEnd/>
          </a:ln>
        </p:spPr>
        <p:txBody>
          <a:bodyPr wrap="none">
            <a:spAutoFit/>
          </a:bodyPr>
          <a:lstStyle/>
          <a:p>
            <a:r>
              <a:rPr lang="en-GB" b="1" dirty="0" smtClean="0"/>
              <a:t>Endothelial response </a:t>
            </a:r>
            <a:r>
              <a:rPr lang="en-GB" b="1" dirty="0"/>
              <a:t>to </a:t>
            </a:r>
            <a:r>
              <a:rPr lang="en-GB" b="1" dirty="0" err="1"/>
              <a:t>vasoactive</a:t>
            </a:r>
            <a:r>
              <a:rPr lang="en-GB" b="1" dirty="0"/>
              <a:t> factors</a:t>
            </a:r>
          </a:p>
        </p:txBody>
      </p:sp>
      <p:cxnSp>
        <p:nvCxnSpPr>
          <p:cNvPr id="44097" name="Straight Arrow Connector 5"/>
          <p:cNvCxnSpPr>
            <a:cxnSpLocks noChangeShapeType="1"/>
          </p:cNvCxnSpPr>
          <p:nvPr/>
        </p:nvCxnSpPr>
        <p:spPr bwMode="auto">
          <a:xfrm rot="5400000">
            <a:off x="6244338" y="1410841"/>
            <a:ext cx="285750" cy="1588"/>
          </a:xfrm>
          <a:prstGeom prst="straightConnector1">
            <a:avLst/>
          </a:prstGeom>
          <a:noFill/>
          <a:ln w="28575" algn="ctr">
            <a:solidFill>
              <a:schemeClr val="tx1"/>
            </a:solidFill>
            <a:round/>
            <a:headEnd/>
            <a:tailEnd type="arrow" w="med" len="med"/>
          </a:ln>
        </p:spPr>
      </p:cxnSp>
      <p:cxnSp>
        <p:nvCxnSpPr>
          <p:cNvPr id="44098" name="Straight Arrow Connector 6"/>
          <p:cNvCxnSpPr>
            <a:cxnSpLocks noChangeShapeType="1"/>
          </p:cNvCxnSpPr>
          <p:nvPr/>
        </p:nvCxnSpPr>
        <p:spPr bwMode="auto">
          <a:xfrm rot="5400000">
            <a:off x="6244338" y="1982341"/>
            <a:ext cx="285750" cy="1588"/>
          </a:xfrm>
          <a:prstGeom prst="straightConnector1">
            <a:avLst/>
          </a:prstGeom>
          <a:noFill/>
          <a:ln w="28575" algn="ctr">
            <a:solidFill>
              <a:schemeClr val="tx1"/>
            </a:solidFill>
            <a:round/>
            <a:headEnd/>
            <a:tailEnd type="arrow" w="med" len="med"/>
          </a:ln>
        </p:spPr>
      </p:cxnSp>
      <p:cxnSp>
        <p:nvCxnSpPr>
          <p:cNvPr id="44099" name="Straight Arrow Connector 7"/>
          <p:cNvCxnSpPr>
            <a:cxnSpLocks noChangeShapeType="1"/>
          </p:cNvCxnSpPr>
          <p:nvPr/>
        </p:nvCxnSpPr>
        <p:spPr bwMode="auto">
          <a:xfrm rot="5400000">
            <a:off x="6244338" y="2911028"/>
            <a:ext cx="285750" cy="1588"/>
          </a:xfrm>
          <a:prstGeom prst="straightConnector1">
            <a:avLst/>
          </a:prstGeom>
          <a:noFill/>
          <a:ln w="28575" algn="ctr">
            <a:solidFill>
              <a:schemeClr val="tx1"/>
            </a:solidFill>
            <a:round/>
            <a:headEnd/>
            <a:tailEnd type="arrow" w="med" len="med"/>
          </a:ln>
        </p:spPr>
      </p:cxnSp>
      <p:cxnSp>
        <p:nvCxnSpPr>
          <p:cNvPr id="44100" name="Straight Arrow Connector 8"/>
          <p:cNvCxnSpPr>
            <a:cxnSpLocks noChangeShapeType="1"/>
          </p:cNvCxnSpPr>
          <p:nvPr/>
        </p:nvCxnSpPr>
        <p:spPr bwMode="auto">
          <a:xfrm rot="5400000">
            <a:off x="6244338" y="3482528"/>
            <a:ext cx="285750" cy="1588"/>
          </a:xfrm>
          <a:prstGeom prst="straightConnector1">
            <a:avLst/>
          </a:prstGeom>
          <a:noFill/>
          <a:ln w="28575" algn="ctr">
            <a:solidFill>
              <a:schemeClr val="tx1"/>
            </a:solidFill>
            <a:round/>
            <a:headEnd/>
            <a:tailEnd type="arrow" w="med" len="med"/>
          </a:ln>
        </p:spPr>
      </p:cxnSp>
      <p:cxnSp>
        <p:nvCxnSpPr>
          <p:cNvPr id="44101" name="Straight Arrow Connector 9"/>
          <p:cNvCxnSpPr>
            <a:cxnSpLocks noChangeShapeType="1"/>
          </p:cNvCxnSpPr>
          <p:nvPr/>
        </p:nvCxnSpPr>
        <p:spPr bwMode="auto">
          <a:xfrm rot="5400000">
            <a:off x="6244338" y="3982591"/>
            <a:ext cx="285750" cy="1588"/>
          </a:xfrm>
          <a:prstGeom prst="straightConnector1">
            <a:avLst/>
          </a:prstGeom>
          <a:noFill/>
          <a:ln w="28575" algn="ctr">
            <a:solidFill>
              <a:schemeClr val="tx1"/>
            </a:solidFill>
            <a:round/>
            <a:headEnd/>
            <a:tailEnd type="arrow" w="med" len="med"/>
          </a:ln>
        </p:spPr>
      </p:cxnSp>
      <p:cxnSp>
        <p:nvCxnSpPr>
          <p:cNvPr id="44102" name="Straight Arrow Connector 10"/>
          <p:cNvCxnSpPr>
            <a:cxnSpLocks noChangeShapeType="1"/>
          </p:cNvCxnSpPr>
          <p:nvPr/>
        </p:nvCxnSpPr>
        <p:spPr bwMode="auto">
          <a:xfrm rot="5400000">
            <a:off x="6244338" y="4911278"/>
            <a:ext cx="285750" cy="1588"/>
          </a:xfrm>
          <a:prstGeom prst="straightConnector1">
            <a:avLst/>
          </a:prstGeom>
          <a:noFill/>
          <a:ln w="28575" algn="ctr">
            <a:solidFill>
              <a:schemeClr val="tx1"/>
            </a:solidFill>
            <a:round/>
            <a:headEnd/>
            <a:tailEnd type="arrow" w="med" len="med"/>
          </a:ln>
        </p:spPr>
      </p:cxnSp>
      <p:cxnSp>
        <p:nvCxnSpPr>
          <p:cNvPr id="44103" name="Straight Arrow Connector 11"/>
          <p:cNvCxnSpPr>
            <a:cxnSpLocks noChangeShapeType="1"/>
          </p:cNvCxnSpPr>
          <p:nvPr/>
        </p:nvCxnSpPr>
        <p:spPr bwMode="auto">
          <a:xfrm rot="5400000">
            <a:off x="6244338" y="5482778"/>
            <a:ext cx="285750" cy="1588"/>
          </a:xfrm>
          <a:prstGeom prst="straightConnector1">
            <a:avLst/>
          </a:prstGeom>
          <a:noFill/>
          <a:ln w="28575" algn="ctr">
            <a:solidFill>
              <a:schemeClr val="tx1"/>
            </a:solidFill>
            <a:round/>
            <a:headEnd/>
            <a:tailEnd type="arrow" w="med" len="med"/>
          </a:ln>
        </p:spPr>
      </p:cxnSp>
      <p:cxnSp>
        <p:nvCxnSpPr>
          <p:cNvPr id="44104" name="Straight Arrow Connector 12"/>
          <p:cNvCxnSpPr>
            <a:cxnSpLocks noChangeShapeType="1"/>
          </p:cNvCxnSpPr>
          <p:nvPr/>
        </p:nvCxnSpPr>
        <p:spPr bwMode="auto">
          <a:xfrm rot="5400000">
            <a:off x="6244338" y="6125716"/>
            <a:ext cx="285750" cy="1588"/>
          </a:xfrm>
          <a:prstGeom prst="straightConnector1">
            <a:avLst/>
          </a:prstGeom>
          <a:noFill/>
          <a:ln w="28575" algn="ctr">
            <a:solidFill>
              <a:schemeClr val="tx1"/>
            </a:solidFill>
            <a:round/>
            <a:headEnd/>
            <a:tailEnd type="arrow" w="med" len="med"/>
          </a:ln>
        </p:spPr>
      </p:cxnSp>
      <p:cxnSp>
        <p:nvCxnSpPr>
          <p:cNvPr id="44105" name="Straight Arrow Connector 13"/>
          <p:cNvCxnSpPr>
            <a:cxnSpLocks noChangeShapeType="1"/>
          </p:cNvCxnSpPr>
          <p:nvPr/>
        </p:nvCxnSpPr>
        <p:spPr bwMode="auto">
          <a:xfrm rot="5400000" flipH="1" flipV="1">
            <a:off x="6244338" y="2482403"/>
            <a:ext cx="285750" cy="1588"/>
          </a:xfrm>
          <a:prstGeom prst="straightConnector1">
            <a:avLst/>
          </a:prstGeom>
          <a:noFill/>
          <a:ln w="28575" algn="ctr">
            <a:solidFill>
              <a:schemeClr val="accent2"/>
            </a:solidFill>
            <a:round/>
            <a:headEnd/>
            <a:tailEnd type="arrow" w="med" len="med"/>
          </a:ln>
        </p:spPr>
      </p:cxnSp>
      <p:cxnSp>
        <p:nvCxnSpPr>
          <p:cNvPr id="44106" name="Straight Arrow Connector 16"/>
          <p:cNvCxnSpPr>
            <a:cxnSpLocks noChangeShapeType="1"/>
          </p:cNvCxnSpPr>
          <p:nvPr/>
        </p:nvCxnSpPr>
        <p:spPr bwMode="auto">
          <a:xfrm rot="5400000" flipH="1" flipV="1">
            <a:off x="6244338" y="4411216"/>
            <a:ext cx="285750" cy="1588"/>
          </a:xfrm>
          <a:prstGeom prst="straightConnector1">
            <a:avLst/>
          </a:prstGeom>
          <a:noFill/>
          <a:ln w="28575" algn="ctr">
            <a:solidFill>
              <a:schemeClr val="accent2"/>
            </a:solidFill>
            <a:round/>
            <a:headEnd/>
            <a:tailEnd type="arrow" w="med" len="med"/>
          </a:ln>
        </p:spPr>
      </p:cxnSp>
      <p:sp>
        <p:nvSpPr>
          <p:cNvPr id="44107" name="TextBox 17"/>
          <p:cNvSpPr txBox="1">
            <a:spLocks noChangeArrowheads="1"/>
          </p:cNvSpPr>
          <p:nvPr/>
        </p:nvSpPr>
        <p:spPr bwMode="auto">
          <a:xfrm>
            <a:off x="1092628" y="6581775"/>
            <a:ext cx="4894262" cy="276225"/>
          </a:xfrm>
          <a:prstGeom prst="rect">
            <a:avLst/>
          </a:prstGeom>
          <a:noFill/>
          <a:ln w="9525">
            <a:noFill/>
            <a:miter lim="800000"/>
            <a:headEnd/>
            <a:tailEnd/>
          </a:ln>
        </p:spPr>
        <p:txBody>
          <a:bodyPr wrap="none">
            <a:spAutoFit/>
          </a:bodyPr>
          <a:lstStyle/>
          <a:p>
            <a:r>
              <a:rPr lang="en-GB" sz="1200"/>
              <a:t>Ref: Wojciak-Stothard and Ridley Vasc Pharmacol 39 (2003) 187-199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2348880"/>
            <a:ext cx="6356227" cy="523220"/>
          </a:xfrm>
          <a:prstGeom prst="rect">
            <a:avLst/>
          </a:prstGeom>
          <a:noFill/>
        </p:spPr>
        <p:txBody>
          <a:bodyPr wrap="none" rtlCol="0">
            <a:spAutoFit/>
          </a:bodyPr>
          <a:lstStyle/>
          <a:p>
            <a:r>
              <a:rPr lang="en-GB" sz="2800" b="1" dirty="0" smtClean="0">
                <a:solidFill>
                  <a:srgbClr val="FF0000"/>
                </a:solidFill>
              </a:rPr>
              <a:t>Endothelial repair and angiogenesis</a:t>
            </a:r>
            <a:endParaRPr lang="en-GB" sz="28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0895" y="1268760"/>
            <a:ext cx="8475397" cy="1938992"/>
          </a:xfrm>
          <a:prstGeom prst="rect">
            <a:avLst/>
          </a:prstGeom>
          <a:noFill/>
        </p:spPr>
        <p:txBody>
          <a:bodyPr wrap="none" rtlCol="0">
            <a:spAutoFit/>
          </a:bodyPr>
          <a:lstStyle/>
          <a:p>
            <a:r>
              <a:rPr lang="en-GB" sz="2400" i="1" dirty="0" smtClean="0"/>
              <a:t>Angiogenesis</a:t>
            </a:r>
            <a:r>
              <a:rPr lang="en-GB" sz="2400" dirty="0" smtClean="0"/>
              <a:t> is the growth of blood vessels from </a:t>
            </a:r>
          </a:p>
          <a:p>
            <a:r>
              <a:rPr lang="en-GB" sz="2400" dirty="0" smtClean="0"/>
              <a:t>the existing vasculature. It is a multi-step process involving </a:t>
            </a:r>
          </a:p>
          <a:p>
            <a:r>
              <a:rPr lang="en-GB" sz="2400" dirty="0" smtClean="0"/>
              <a:t> breaking of cell-cell adhesions, basement membrane </a:t>
            </a:r>
          </a:p>
          <a:p>
            <a:r>
              <a:rPr lang="en-GB" sz="2400" dirty="0" smtClean="0"/>
              <a:t>degradation, cell migration and </a:t>
            </a:r>
            <a:r>
              <a:rPr lang="en-GB" sz="2400" dirty="0" err="1" smtClean="0"/>
              <a:t>morphohenesis</a:t>
            </a:r>
            <a:r>
              <a:rPr lang="en-GB" sz="2400" dirty="0" smtClean="0"/>
              <a:t>/coalescence </a:t>
            </a:r>
          </a:p>
          <a:p>
            <a:r>
              <a:rPr lang="en-GB" sz="2400" dirty="0" smtClean="0"/>
              <a:t>of new vessels </a:t>
            </a:r>
            <a:endParaRPr lang="en-GB" sz="2400" dirty="0"/>
          </a:p>
        </p:txBody>
      </p:sp>
      <p:sp>
        <p:nvSpPr>
          <p:cNvPr id="5" name="TextBox 4"/>
          <p:cNvSpPr txBox="1"/>
          <p:nvPr/>
        </p:nvSpPr>
        <p:spPr>
          <a:xfrm>
            <a:off x="539552" y="3284984"/>
            <a:ext cx="8208911" cy="3323987"/>
          </a:xfrm>
          <a:prstGeom prst="rect">
            <a:avLst/>
          </a:prstGeom>
          <a:noFill/>
        </p:spPr>
        <p:txBody>
          <a:bodyPr wrap="square" rtlCol="0">
            <a:spAutoFit/>
          </a:bodyPr>
          <a:lstStyle/>
          <a:p>
            <a:endParaRPr lang="en-GB" dirty="0" smtClean="0"/>
          </a:p>
          <a:p>
            <a:r>
              <a:rPr lang="en-GB" sz="2400" dirty="0" smtClean="0"/>
              <a:t>Endothelium-derived mediators: nitric oxide, vascular endothelial growth factor (VEGF; </a:t>
            </a:r>
            <a:r>
              <a:rPr lang="en-GB" sz="2400" dirty="0" err="1" smtClean="0"/>
              <a:t>isoforms</a:t>
            </a:r>
            <a:r>
              <a:rPr lang="en-GB" sz="2400" dirty="0" smtClean="0"/>
              <a:t> with121, 165, 189, and 206 amino acids), transforming growth factor-beta1 (TGF</a:t>
            </a:r>
            <a:r>
              <a:rPr lang="en-GB" sz="2400" dirty="0" smtClean="0">
                <a:latin typeface="Symbol" pitchFamily="18" charset="2"/>
              </a:rPr>
              <a:t>b</a:t>
            </a:r>
            <a:r>
              <a:rPr lang="en-GB" sz="2400" dirty="0" smtClean="0"/>
              <a:t>1), </a:t>
            </a:r>
            <a:r>
              <a:rPr lang="en-GB" sz="2400" dirty="0" err="1" smtClean="0"/>
              <a:t>pleiotrophin</a:t>
            </a:r>
            <a:r>
              <a:rPr lang="en-GB" sz="2400" dirty="0" smtClean="0"/>
              <a:t>, acidic and basic fibroblast growth factor (FGF), placental growth factor, and </a:t>
            </a:r>
            <a:r>
              <a:rPr lang="en-GB" sz="2400" dirty="0" err="1" smtClean="0"/>
              <a:t>thymidine</a:t>
            </a:r>
            <a:r>
              <a:rPr lang="en-GB" sz="2400" dirty="0" smtClean="0"/>
              <a:t> </a:t>
            </a:r>
            <a:r>
              <a:rPr lang="en-GB" sz="2400" dirty="0" err="1" smtClean="0"/>
              <a:t>phosphorylase</a:t>
            </a:r>
            <a:r>
              <a:rPr lang="en-GB" sz="2400" dirty="0" smtClean="0"/>
              <a:t>, PDGF (platelet-derived endothelial cell growth factor), GF receptors, </a:t>
            </a:r>
            <a:r>
              <a:rPr lang="en-GB" sz="2400" dirty="0" err="1" smtClean="0"/>
              <a:t>integrins</a:t>
            </a:r>
            <a:r>
              <a:rPr lang="en-GB" sz="2400" dirty="0" smtClean="0"/>
              <a:t>, adhesion molecules and extracellular matrix components</a:t>
            </a:r>
            <a:endParaRPr lang="en-GB" sz="2400" dirty="0"/>
          </a:p>
        </p:txBody>
      </p:sp>
      <p:sp>
        <p:nvSpPr>
          <p:cNvPr id="6" name="Oval 5"/>
          <p:cNvSpPr/>
          <p:nvPr/>
        </p:nvSpPr>
        <p:spPr bwMode="auto">
          <a:xfrm>
            <a:off x="288032" y="1412776"/>
            <a:ext cx="179512" cy="144016"/>
          </a:xfrm>
          <a:prstGeom prst="ellipse">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179512" y="3717032"/>
            <a:ext cx="179512" cy="144016"/>
          </a:xfrm>
          <a:prstGeom prst="ellipse">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8" name="Text Box 1009"/>
          <p:cNvSpPr txBox="1">
            <a:spLocks noChangeArrowheads="1"/>
          </p:cNvSpPr>
          <p:nvPr/>
        </p:nvSpPr>
        <p:spPr bwMode="auto">
          <a:xfrm>
            <a:off x="0" y="251937"/>
            <a:ext cx="9144000" cy="584775"/>
          </a:xfrm>
          <a:prstGeom prst="rect">
            <a:avLst/>
          </a:prstGeom>
          <a:noFill/>
          <a:ln w="50800">
            <a:noFill/>
            <a:miter lim="800000"/>
            <a:headEnd/>
            <a:tailEnd/>
          </a:ln>
        </p:spPr>
        <p:txBody>
          <a:bodyPr>
            <a:spAutoFit/>
          </a:bodyPr>
          <a:lstStyle/>
          <a:p>
            <a:pPr algn="ctr" eaLnBrk="0" hangingPunct="0">
              <a:defRPr/>
            </a:pPr>
            <a:r>
              <a:rPr lang="en-GB" sz="3200" b="1" dirty="0" smtClean="0">
                <a:solidFill>
                  <a:schemeClr val="tx2">
                    <a:lumMod val="75000"/>
                  </a:schemeClr>
                </a:solidFill>
              </a:rPr>
              <a:t>Angiogenesis: definition and mediators</a:t>
            </a:r>
            <a:endParaRPr lang="en-GB" sz="32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558800" y="428625"/>
            <a:ext cx="7227888" cy="5853113"/>
          </a:xfrm>
          <a:prstGeom prst="rect">
            <a:avLst/>
          </a:prstGeom>
          <a:noFill/>
          <a:ln w="9525">
            <a:noFill/>
            <a:miter lim="800000"/>
            <a:headEnd/>
            <a:tailEnd/>
          </a:ln>
        </p:spPr>
      </p:pic>
      <p:sp>
        <p:nvSpPr>
          <p:cNvPr id="46083" name="TextBox 2"/>
          <p:cNvSpPr txBox="1">
            <a:spLocks noChangeArrowheads="1"/>
          </p:cNvSpPr>
          <p:nvPr/>
        </p:nvSpPr>
        <p:spPr bwMode="auto">
          <a:xfrm>
            <a:off x="71438" y="6429375"/>
            <a:ext cx="4438650" cy="276225"/>
          </a:xfrm>
          <a:prstGeom prst="rect">
            <a:avLst/>
          </a:prstGeom>
          <a:noFill/>
          <a:ln w="9525">
            <a:noFill/>
            <a:miter lim="800000"/>
            <a:headEnd/>
            <a:tailEnd/>
          </a:ln>
        </p:spPr>
        <p:txBody>
          <a:bodyPr wrap="none">
            <a:spAutoFit/>
          </a:bodyPr>
          <a:lstStyle/>
          <a:p>
            <a:r>
              <a:rPr lang="en-GB" sz="1200" dirty="0"/>
              <a:t>Ref. Bryan and </a:t>
            </a:r>
            <a:r>
              <a:rPr lang="en-GB" sz="1200" dirty="0" err="1"/>
              <a:t>d’Amore</a:t>
            </a:r>
            <a:r>
              <a:rPr lang="en-GB" sz="1200" dirty="0"/>
              <a:t> </a:t>
            </a:r>
            <a:r>
              <a:rPr lang="en-GB" sz="1200" dirty="0" err="1"/>
              <a:t>Cell.Mol.Life.Sci</a:t>
            </a:r>
            <a:r>
              <a:rPr lang="en-GB" sz="1200" dirty="0"/>
              <a:t> 64 (2007) 2053-2065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9632" y="2564904"/>
            <a:ext cx="6963766" cy="584775"/>
          </a:xfrm>
          <a:prstGeom prst="rect">
            <a:avLst/>
          </a:prstGeom>
          <a:noFill/>
        </p:spPr>
        <p:txBody>
          <a:bodyPr wrap="none" rtlCol="0">
            <a:spAutoFit/>
          </a:bodyPr>
          <a:lstStyle/>
          <a:p>
            <a:r>
              <a:rPr lang="en-GB" sz="3200" b="1" dirty="0" smtClean="0">
                <a:solidFill>
                  <a:srgbClr val="FF0000"/>
                </a:solidFill>
              </a:rPr>
              <a:t>Regulation of coagulation pathway</a:t>
            </a:r>
            <a:endParaRPr lang="en-GB" sz="3200"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836712"/>
            <a:ext cx="8781571" cy="830997"/>
          </a:xfrm>
          <a:prstGeom prst="rect">
            <a:avLst/>
          </a:prstGeom>
          <a:noFill/>
        </p:spPr>
        <p:txBody>
          <a:bodyPr wrap="none" rtlCol="0">
            <a:spAutoFit/>
          </a:bodyPr>
          <a:lstStyle/>
          <a:p>
            <a:r>
              <a:rPr lang="en-GB" sz="2400" dirty="0" smtClean="0"/>
              <a:t>Normal, healthy endothelium has anti-adhesive properties</a:t>
            </a:r>
            <a:r>
              <a:rPr lang="en-GB" sz="2400" b="1" dirty="0" smtClean="0">
                <a:solidFill>
                  <a:srgbClr val="0070C0"/>
                </a:solidFill>
              </a:rPr>
              <a:t> </a:t>
            </a:r>
          </a:p>
          <a:p>
            <a:r>
              <a:rPr lang="en-GB" sz="2400" dirty="0" smtClean="0"/>
              <a:t>and maintains blood fluidity by producing anti-coagulant factors</a:t>
            </a:r>
            <a:endParaRPr lang="en-GB" sz="2400" dirty="0"/>
          </a:p>
        </p:txBody>
      </p:sp>
      <p:sp>
        <p:nvSpPr>
          <p:cNvPr id="6" name="TextBox 5"/>
          <p:cNvSpPr txBox="1"/>
          <p:nvPr/>
        </p:nvSpPr>
        <p:spPr>
          <a:xfrm>
            <a:off x="179512" y="1988840"/>
            <a:ext cx="8473795" cy="830997"/>
          </a:xfrm>
          <a:prstGeom prst="rect">
            <a:avLst/>
          </a:prstGeom>
          <a:noFill/>
        </p:spPr>
        <p:txBody>
          <a:bodyPr wrap="none" rtlCol="0">
            <a:spAutoFit/>
          </a:bodyPr>
          <a:lstStyle/>
          <a:p>
            <a:r>
              <a:rPr lang="en-GB" sz="2400" dirty="0" smtClean="0"/>
              <a:t>Activated endothelium shows increased production of </a:t>
            </a:r>
          </a:p>
          <a:p>
            <a:r>
              <a:rPr lang="en-GB" sz="2400" dirty="0" smtClean="0"/>
              <a:t>pro-coagulants and decreased production of  anti-coagulants</a:t>
            </a:r>
            <a:endParaRPr lang="en-GB" sz="2400" dirty="0"/>
          </a:p>
        </p:txBody>
      </p:sp>
      <p:sp>
        <p:nvSpPr>
          <p:cNvPr id="7" name="Isosceles Triangle 6"/>
          <p:cNvSpPr/>
          <p:nvPr/>
        </p:nvSpPr>
        <p:spPr bwMode="auto">
          <a:xfrm>
            <a:off x="1979712" y="5238914"/>
            <a:ext cx="504056" cy="710365"/>
          </a:xfrm>
          <a:prstGeom prst="triangle">
            <a:avLst/>
          </a:prstGeom>
          <a:solidFill>
            <a:srgbClr val="5EFA2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8" name="Isosceles Triangle 7"/>
          <p:cNvSpPr/>
          <p:nvPr/>
        </p:nvSpPr>
        <p:spPr bwMode="auto">
          <a:xfrm>
            <a:off x="6732240" y="5229200"/>
            <a:ext cx="576064" cy="720080"/>
          </a:xfrm>
          <a:prstGeom prst="triangle">
            <a:avLst/>
          </a:prstGeom>
          <a:solidFill>
            <a:srgbClr val="5EFA2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cxnSp>
        <p:nvCxnSpPr>
          <p:cNvPr id="10" name="Straight Connector 9"/>
          <p:cNvCxnSpPr/>
          <p:nvPr/>
        </p:nvCxnSpPr>
        <p:spPr bwMode="auto">
          <a:xfrm>
            <a:off x="179512" y="4653136"/>
            <a:ext cx="4176464" cy="1152128"/>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V="1">
            <a:off x="4932040" y="4581128"/>
            <a:ext cx="4104456" cy="1296144"/>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21" name="TextBox 20"/>
          <p:cNvSpPr txBox="1"/>
          <p:nvPr/>
        </p:nvSpPr>
        <p:spPr>
          <a:xfrm>
            <a:off x="829424" y="3573016"/>
            <a:ext cx="2950488" cy="369332"/>
          </a:xfrm>
          <a:prstGeom prst="rect">
            <a:avLst/>
          </a:prstGeom>
          <a:noFill/>
        </p:spPr>
        <p:txBody>
          <a:bodyPr wrap="none" rtlCol="0">
            <a:spAutoFit/>
          </a:bodyPr>
          <a:lstStyle/>
          <a:p>
            <a:r>
              <a:rPr lang="en-GB" b="1" dirty="0" smtClean="0">
                <a:solidFill>
                  <a:srgbClr val="0000FF"/>
                </a:solidFill>
              </a:rPr>
              <a:t>NORMAL ENDOTHELIUM</a:t>
            </a:r>
            <a:endParaRPr lang="en-GB" b="1" dirty="0">
              <a:solidFill>
                <a:srgbClr val="0000FF"/>
              </a:solidFill>
            </a:endParaRPr>
          </a:p>
        </p:txBody>
      </p:sp>
      <p:sp>
        <p:nvSpPr>
          <p:cNvPr id="22" name="TextBox 21"/>
          <p:cNvSpPr txBox="1"/>
          <p:nvPr/>
        </p:nvSpPr>
        <p:spPr>
          <a:xfrm>
            <a:off x="5148064" y="3573016"/>
            <a:ext cx="3228191" cy="369332"/>
          </a:xfrm>
          <a:prstGeom prst="rect">
            <a:avLst/>
          </a:prstGeom>
          <a:noFill/>
        </p:spPr>
        <p:txBody>
          <a:bodyPr wrap="none" rtlCol="0">
            <a:spAutoFit/>
          </a:bodyPr>
          <a:lstStyle/>
          <a:p>
            <a:r>
              <a:rPr lang="en-GB" b="1" dirty="0" smtClean="0">
                <a:solidFill>
                  <a:srgbClr val="FF0000"/>
                </a:solidFill>
              </a:rPr>
              <a:t>ACTIVATED ENDOTHELIUM</a:t>
            </a:r>
            <a:endParaRPr lang="en-GB" b="1" dirty="0">
              <a:solidFill>
                <a:srgbClr val="FF0000"/>
              </a:solidFill>
            </a:endParaRPr>
          </a:p>
        </p:txBody>
      </p:sp>
      <p:sp>
        <p:nvSpPr>
          <p:cNvPr id="23" name="TextBox 22"/>
          <p:cNvSpPr txBox="1"/>
          <p:nvPr/>
        </p:nvSpPr>
        <p:spPr>
          <a:xfrm rot="930135">
            <a:off x="2549862" y="5195325"/>
            <a:ext cx="1871025" cy="307777"/>
          </a:xfrm>
          <a:prstGeom prst="rect">
            <a:avLst/>
          </a:prstGeom>
          <a:solidFill>
            <a:srgbClr val="FFFF00"/>
          </a:solidFill>
        </p:spPr>
        <p:txBody>
          <a:bodyPr wrap="none" rtlCol="0">
            <a:spAutoFit/>
          </a:bodyPr>
          <a:lstStyle/>
          <a:p>
            <a:r>
              <a:rPr lang="en-GB" sz="1400" dirty="0" smtClean="0"/>
              <a:t>PRO-COAGULANTS</a:t>
            </a:r>
            <a:endParaRPr lang="en-GB" sz="1400" dirty="0"/>
          </a:p>
        </p:txBody>
      </p:sp>
      <p:sp>
        <p:nvSpPr>
          <p:cNvPr id="24" name="TextBox 23"/>
          <p:cNvSpPr txBox="1"/>
          <p:nvPr/>
        </p:nvSpPr>
        <p:spPr>
          <a:xfrm rot="930135">
            <a:off x="114251" y="4540109"/>
            <a:ext cx="1890261" cy="307777"/>
          </a:xfrm>
          <a:prstGeom prst="rect">
            <a:avLst/>
          </a:prstGeom>
          <a:solidFill>
            <a:schemeClr val="accent1">
              <a:lumMod val="90000"/>
            </a:schemeClr>
          </a:solidFill>
        </p:spPr>
        <p:txBody>
          <a:bodyPr wrap="none" rtlCol="0">
            <a:spAutoFit/>
          </a:bodyPr>
          <a:lstStyle/>
          <a:p>
            <a:r>
              <a:rPr lang="en-GB" sz="1400" dirty="0" smtClean="0"/>
              <a:t>ANTI-COAGULANTS</a:t>
            </a:r>
            <a:endParaRPr lang="en-GB" sz="1400" dirty="0"/>
          </a:p>
        </p:txBody>
      </p:sp>
      <p:sp>
        <p:nvSpPr>
          <p:cNvPr id="25" name="TextBox 24"/>
          <p:cNvSpPr txBox="1"/>
          <p:nvPr/>
        </p:nvSpPr>
        <p:spPr>
          <a:xfrm rot="20648082">
            <a:off x="4835912" y="5244972"/>
            <a:ext cx="1890261" cy="307777"/>
          </a:xfrm>
          <a:prstGeom prst="rect">
            <a:avLst/>
          </a:prstGeom>
          <a:solidFill>
            <a:schemeClr val="accent1">
              <a:lumMod val="90000"/>
            </a:schemeClr>
          </a:solidFill>
        </p:spPr>
        <p:txBody>
          <a:bodyPr wrap="none" rtlCol="0">
            <a:spAutoFit/>
          </a:bodyPr>
          <a:lstStyle/>
          <a:p>
            <a:r>
              <a:rPr lang="en-GB" sz="1400" dirty="0" smtClean="0"/>
              <a:t>ANTI-COAGULANTS</a:t>
            </a:r>
            <a:endParaRPr lang="en-GB" sz="1400" dirty="0"/>
          </a:p>
        </p:txBody>
      </p:sp>
      <p:sp>
        <p:nvSpPr>
          <p:cNvPr id="26" name="TextBox 25"/>
          <p:cNvSpPr txBox="1"/>
          <p:nvPr/>
        </p:nvSpPr>
        <p:spPr>
          <a:xfrm rot="20547971">
            <a:off x="7162573" y="4495779"/>
            <a:ext cx="1871025" cy="307777"/>
          </a:xfrm>
          <a:prstGeom prst="rect">
            <a:avLst/>
          </a:prstGeom>
          <a:solidFill>
            <a:srgbClr val="FFFF00"/>
          </a:solidFill>
        </p:spPr>
        <p:txBody>
          <a:bodyPr wrap="none" rtlCol="0">
            <a:spAutoFit/>
          </a:bodyPr>
          <a:lstStyle/>
          <a:p>
            <a:r>
              <a:rPr lang="en-GB" sz="1400" dirty="0" smtClean="0"/>
              <a:t>PRO-COAGULANTS</a:t>
            </a:r>
            <a:endParaRPr lang="en-GB"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978" y="260648"/>
            <a:ext cx="6743641" cy="523220"/>
          </a:xfrm>
          <a:prstGeom prst="rect">
            <a:avLst/>
          </a:prstGeom>
          <a:noFill/>
        </p:spPr>
        <p:txBody>
          <a:bodyPr wrap="none" rtlCol="0">
            <a:spAutoFit/>
          </a:bodyPr>
          <a:lstStyle/>
          <a:p>
            <a:r>
              <a:rPr lang="en-GB" sz="2800" b="1" dirty="0" smtClean="0"/>
              <a:t>Endothelial mediators: Anticoagulants</a:t>
            </a:r>
            <a:endParaRPr lang="en-GB" sz="2800" b="1" dirty="0"/>
          </a:p>
        </p:txBody>
      </p:sp>
      <p:sp>
        <p:nvSpPr>
          <p:cNvPr id="6" name="TextBox 5"/>
          <p:cNvSpPr txBox="1"/>
          <p:nvPr/>
        </p:nvSpPr>
        <p:spPr>
          <a:xfrm>
            <a:off x="647506" y="1124744"/>
            <a:ext cx="6660798" cy="4708981"/>
          </a:xfrm>
          <a:prstGeom prst="rect">
            <a:avLst/>
          </a:prstGeom>
          <a:noFill/>
        </p:spPr>
        <p:txBody>
          <a:bodyPr wrap="none" rtlCol="0">
            <a:spAutoFit/>
          </a:bodyPr>
          <a:lstStyle/>
          <a:p>
            <a:r>
              <a:rPr lang="en-GB" sz="2400" b="1" dirty="0" err="1" smtClean="0"/>
              <a:t>Prostacyclin</a:t>
            </a:r>
            <a:endParaRPr lang="en-GB" sz="2400" b="1" dirty="0" smtClean="0"/>
          </a:p>
          <a:p>
            <a:r>
              <a:rPr lang="en-GB" dirty="0" smtClean="0"/>
              <a:t>-inhibits platelet adhesion and activation</a:t>
            </a:r>
          </a:p>
          <a:p>
            <a:endParaRPr lang="en-GB" sz="2400" dirty="0" smtClean="0"/>
          </a:p>
          <a:p>
            <a:r>
              <a:rPr lang="en-GB" sz="2400" b="1" dirty="0" smtClean="0"/>
              <a:t>NO</a:t>
            </a:r>
          </a:p>
          <a:p>
            <a:r>
              <a:rPr lang="en-GB" dirty="0" smtClean="0"/>
              <a:t>-inhibits </a:t>
            </a:r>
            <a:r>
              <a:rPr lang="en-GB" dirty="0" err="1" smtClean="0"/>
              <a:t>platel</a:t>
            </a:r>
            <a:r>
              <a:rPr lang="en-GB" dirty="0" smtClean="0"/>
              <a:t> adhesion and aggregation; suppresses thrombin </a:t>
            </a:r>
          </a:p>
          <a:p>
            <a:r>
              <a:rPr lang="en-GB" dirty="0" smtClean="0"/>
              <a:t> production</a:t>
            </a:r>
          </a:p>
          <a:p>
            <a:endParaRPr lang="en-GB" sz="2400" dirty="0" smtClean="0"/>
          </a:p>
          <a:p>
            <a:r>
              <a:rPr lang="en-GB" sz="2400" b="1" dirty="0" err="1" smtClean="0"/>
              <a:t>Thrombomodulin</a:t>
            </a:r>
            <a:endParaRPr lang="en-GB" sz="2400" b="1" dirty="0" smtClean="0"/>
          </a:p>
          <a:p>
            <a:pPr>
              <a:buFontTx/>
              <a:buChar char="-"/>
            </a:pPr>
            <a:r>
              <a:rPr lang="en-GB" dirty="0" smtClean="0"/>
              <a:t>binds thrombin to initiate protein C activation</a:t>
            </a:r>
          </a:p>
          <a:p>
            <a:pPr>
              <a:buFontTx/>
              <a:buChar char="-"/>
            </a:pPr>
            <a:endParaRPr lang="en-GB" sz="2400" b="1" dirty="0" smtClean="0"/>
          </a:p>
          <a:p>
            <a:r>
              <a:rPr lang="en-GB" sz="2400" b="1" dirty="0" smtClean="0"/>
              <a:t>Protein S</a:t>
            </a:r>
          </a:p>
          <a:p>
            <a:r>
              <a:rPr lang="en-GB" dirty="0" smtClean="0"/>
              <a:t>-cofactor in protein C pathway, inhibits activation of </a:t>
            </a:r>
          </a:p>
          <a:p>
            <a:r>
              <a:rPr lang="en-GB" dirty="0" smtClean="0"/>
              <a:t>  Factors VIII and X</a:t>
            </a:r>
          </a:p>
          <a:p>
            <a:endParaRPr lang="en-GB" dirty="0" smtClean="0"/>
          </a:p>
        </p:txBody>
      </p:sp>
      <p:sp>
        <p:nvSpPr>
          <p:cNvPr id="7" name="Oval 6"/>
          <p:cNvSpPr/>
          <p:nvPr/>
        </p:nvSpPr>
        <p:spPr bwMode="auto">
          <a:xfrm>
            <a:off x="323528" y="1268760"/>
            <a:ext cx="216024" cy="216024"/>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323528" y="2204864"/>
            <a:ext cx="216024" cy="216024"/>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323528" y="3501008"/>
            <a:ext cx="216024" cy="216024"/>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323528" y="4509120"/>
            <a:ext cx="216024" cy="216024"/>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1196752"/>
            <a:ext cx="7200800" cy="5262979"/>
          </a:xfrm>
          <a:prstGeom prst="rect">
            <a:avLst/>
          </a:prstGeom>
        </p:spPr>
        <p:txBody>
          <a:bodyPr wrap="square">
            <a:spAutoFit/>
          </a:bodyPr>
          <a:lstStyle/>
          <a:p>
            <a:r>
              <a:rPr lang="en-GB" sz="2400" b="1" dirty="0" err="1" smtClean="0"/>
              <a:t>Heparan</a:t>
            </a:r>
            <a:r>
              <a:rPr lang="en-GB" sz="2400" b="1" dirty="0" smtClean="0"/>
              <a:t> sulphate </a:t>
            </a:r>
            <a:r>
              <a:rPr lang="en-GB" sz="2400" b="1" dirty="0" err="1" smtClean="0"/>
              <a:t>proteoglycans</a:t>
            </a:r>
            <a:endParaRPr lang="en-GB" sz="2400" b="1" dirty="0" smtClean="0"/>
          </a:p>
          <a:p>
            <a:r>
              <a:rPr lang="en-GB" dirty="0" smtClean="0"/>
              <a:t>-Bind and concentrate </a:t>
            </a:r>
            <a:r>
              <a:rPr lang="en-GB" dirty="0" err="1" smtClean="0"/>
              <a:t>antithrombin</a:t>
            </a:r>
            <a:r>
              <a:rPr lang="en-GB" dirty="0" smtClean="0"/>
              <a:t> on endothelial surfaces</a:t>
            </a:r>
          </a:p>
          <a:p>
            <a:endParaRPr lang="en-GB" sz="2400" dirty="0" smtClean="0"/>
          </a:p>
          <a:p>
            <a:r>
              <a:rPr lang="en-GB" sz="2400" b="1" dirty="0" smtClean="0"/>
              <a:t>Tissue </a:t>
            </a:r>
            <a:r>
              <a:rPr lang="en-GB" sz="2400" b="1" dirty="0" err="1" smtClean="0"/>
              <a:t>plasminogen</a:t>
            </a:r>
            <a:r>
              <a:rPr lang="en-GB" sz="2400" b="1" dirty="0" smtClean="0"/>
              <a:t> activator</a:t>
            </a:r>
          </a:p>
          <a:p>
            <a:r>
              <a:rPr lang="en-GB" dirty="0" smtClean="0"/>
              <a:t>-inactivates </a:t>
            </a:r>
            <a:r>
              <a:rPr lang="en-GB" dirty="0" err="1" smtClean="0"/>
              <a:t>fibrinolysis</a:t>
            </a:r>
            <a:endParaRPr lang="en-GB" dirty="0" smtClean="0"/>
          </a:p>
          <a:p>
            <a:endParaRPr lang="en-GB" sz="2400" dirty="0" smtClean="0"/>
          </a:p>
          <a:p>
            <a:r>
              <a:rPr lang="en-GB" sz="2400" b="1" dirty="0" err="1" smtClean="0"/>
              <a:t>Annexin</a:t>
            </a:r>
            <a:r>
              <a:rPr lang="en-GB" sz="2400" b="1" dirty="0" smtClean="0"/>
              <a:t> V</a:t>
            </a:r>
          </a:p>
          <a:p>
            <a:pPr>
              <a:buFontTx/>
              <a:buChar char="-"/>
            </a:pPr>
            <a:r>
              <a:rPr lang="en-GB" dirty="0" err="1" smtClean="0"/>
              <a:t>Compettive</a:t>
            </a:r>
            <a:r>
              <a:rPr lang="en-GB" dirty="0" smtClean="0"/>
              <a:t> binding inhibitor of </a:t>
            </a:r>
            <a:r>
              <a:rPr lang="en-GB" dirty="0" err="1" smtClean="0"/>
              <a:t>phospholipid</a:t>
            </a:r>
            <a:r>
              <a:rPr lang="en-GB" dirty="0" smtClean="0"/>
              <a:t>-dependent coagulation factors</a:t>
            </a:r>
          </a:p>
          <a:p>
            <a:pPr>
              <a:buFontTx/>
              <a:buChar char="-"/>
            </a:pPr>
            <a:endParaRPr lang="en-GB" sz="2400" dirty="0" smtClean="0"/>
          </a:p>
          <a:p>
            <a:r>
              <a:rPr lang="en-GB" sz="2400" b="1" dirty="0" smtClean="0"/>
              <a:t>Tissue Factor Pathway Inhibitor</a:t>
            </a:r>
          </a:p>
          <a:p>
            <a:r>
              <a:rPr lang="en-GB" dirty="0" smtClean="0"/>
              <a:t>-inhibits TF/Factor </a:t>
            </a:r>
            <a:r>
              <a:rPr lang="en-GB" dirty="0" err="1" smtClean="0"/>
              <a:t>VIIa</a:t>
            </a:r>
            <a:r>
              <a:rPr lang="en-GB" dirty="0" smtClean="0"/>
              <a:t> complex</a:t>
            </a:r>
          </a:p>
          <a:p>
            <a:endParaRPr lang="en-GB" dirty="0" smtClean="0"/>
          </a:p>
          <a:p>
            <a:r>
              <a:rPr lang="en-GB" sz="2400" b="1" dirty="0" err="1" smtClean="0"/>
              <a:t>Ecto-ADPase</a:t>
            </a:r>
            <a:endParaRPr lang="en-GB" sz="2400" b="1" dirty="0" smtClean="0"/>
          </a:p>
          <a:p>
            <a:r>
              <a:rPr lang="en-GB" dirty="0" smtClean="0"/>
              <a:t>-inactivates ADP and inhibits platelet aggregation</a:t>
            </a:r>
          </a:p>
          <a:p>
            <a:endParaRPr lang="en-GB" dirty="0" smtClean="0"/>
          </a:p>
        </p:txBody>
      </p:sp>
      <p:sp>
        <p:nvSpPr>
          <p:cNvPr id="6" name="TextBox 5"/>
          <p:cNvSpPr txBox="1"/>
          <p:nvPr/>
        </p:nvSpPr>
        <p:spPr>
          <a:xfrm>
            <a:off x="179512" y="260648"/>
            <a:ext cx="7801623" cy="523220"/>
          </a:xfrm>
          <a:prstGeom prst="rect">
            <a:avLst/>
          </a:prstGeom>
          <a:noFill/>
        </p:spPr>
        <p:txBody>
          <a:bodyPr wrap="none" rtlCol="0">
            <a:spAutoFit/>
          </a:bodyPr>
          <a:lstStyle/>
          <a:p>
            <a:r>
              <a:rPr lang="en-GB" sz="2800" b="1" dirty="0" smtClean="0"/>
              <a:t>Endothelial mediators: Anticoagulants, cont.</a:t>
            </a:r>
            <a:endParaRPr lang="en-GB" sz="2800" b="1" dirty="0"/>
          </a:p>
        </p:txBody>
      </p:sp>
      <p:sp>
        <p:nvSpPr>
          <p:cNvPr id="4" name="Oval 3"/>
          <p:cNvSpPr/>
          <p:nvPr/>
        </p:nvSpPr>
        <p:spPr bwMode="auto">
          <a:xfrm>
            <a:off x="395536" y="1268760"/>
            <a:ext cx="216024" cy="216024"/>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395536" y="2276872"/>
            <a:ext cx="216024" cy="216024"/>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395536" y="3356992"/>
            <a:ext cx="216024" cy="216024"/>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467544" y="4581128"/>
            <a:ext cx="216024" cy="216024"/>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467544" y="5517232"/>
            <a:ext cx="216024" cy="216024"/>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9592" y="332656"/>
            <a:ext cx="6655989" cy="523220"/>
          </a:xfrm>
          <a:prstGeom prst="rect">
            <a:avLst/>
          </a:prstGeom>
          <a:noFill/>
        </p:spPr>
        <p:txBody>
          <a:bodyPr wrap="none" rtlCol="0">
            <a:spAutoFit/>
          </a:bodyPr>
          <a:lstStyle/>
          <a:p>
            <a:r>
              <a:rPr lang="en-GB" sz="2800" b="1" dirty="0" smtClean="0"/>
              <a:t>Endothelial mediators: </a:t>
            </a:r>
            <a:r>
              <a:rPr lang="en-GB" sz="2800" b="1" dirty="0" err="1" smtClean="0"/>
              <a:t>Procoagulants</a:t>
            </a:r>
            <a:endParaRPr lang="en-GB" sz="2800" b="1" dirty="0"/>
          </a:p>
        </p:txBody>
      </p:sp>
      <p:sp>
        <p:nvSpPr>
          <p:cNvPr id="7" name="Rectangle 6"/>
          <p:cNvSpPr/>
          <p:nvPr/>
        </p:nvSpPr>
        <p:spPr>
          <a:xfrm>
            <a:off x="827584" y="1340768"/>
            <a:ext cx="7200800" cy="3416320"/>
          </a:xfrm>
          <a:prstGeom prst="rect">
            <a:avLst/>
          </a:prstGeom>
        </p:spPr>
        <p:txBody>
          <a:bodyPr wrap="square">
            <a:spAutoFit/>
          </a:bodyPr>
          <a:lstStyle/>
          <a:p>
            <a:r>
              <a:rPr lang="en-GB" sz="2400" b="1" dirty="0" smtClean="0"/>
              <a:t>Tissue Factor</a:t>
            </a:r>
          </a:p>
          <a:p>
            <a:r>
              <a:rPr lang="en-GB" dirty="0" smtClean="0"/>
              <a:t>-Released following endothelial injury/activation</a:t>
            </a:r>
          </a:p>
          <a:p>
            <a:endParaRPr lang="en-GB" sz="2400" dirty="0" smtClean="0"/>
          </a:p>
          <a:p>
            <a:r>
              <a:rPr lang="en-GB" sz="2400" b="1" dirty="0" smtClean="0"/>
              <a:t>Von </a:t>
            </a:r>
            <a:r>
              <a:rPr lang="en-GB" sz="2400" b="1" dirty="0" err="1" smtClean="0"/>
              <a:t>Willebrand</a:t>
            </a:r>
            <a:r>
              <a:rPr lang="en-GB" sz="2400" b="1" dirty="0" smtClean="0"/>
              <a:t> Factor</a:t>
            </a:r>
          </a:p>
          <a:p>
            <a:r>
              <a:rPr lang="en-GB" dirty="0" smtClean="0"/>
              <a:t>-forms bridges for platelet adhesion and aggregation</a:t>
            </a:r>
          </a:p>
          <a:p>
            <a:endParaRPr lang="en-GB" sz="2400" dirty="0" smtClean="0"/>
          </a:p>
          <a:p>
            <a:r>
              <a:rPr lang="en-GB" sz="2400" b="1" dirty="0" err="1" smtClean="0"/>
              <a:t>Plasminogen</a:t>
            </a:r>
            <a:r>
              <a:rPr lang="en-GB" sz="2400" b="1" dirty="0" smtClean="0"/>
              <a:t> Activator Inhibitor-1</a:t>
            </a:r>
          </a:p>
          <a:p>
            <a:pPr>
              <a:buFontTx/>
              <a:buChar char="-"/>
            </a:pPr>
            <a:r>
              <a:rPr lang="en-GB" dirty="0" smtClean="0"/>
              <a:t>Inhibits </a:t>
            </a:r>
            <a:r>
              <a:rPr lang="en-GB" dirty="0" err="1" smtClean="0"/>
              <a:t>fibrinolysis</a:t>
            </a:r>
            <a:endParaRPr lang="en-GB" dirty="0" smtClean="0"/>
          </a:p>
          <a:p>
            <a:pPr>
              <a:buFontTx/>
              <a:buChar char="-"/>
            </a:pPr>
            <a:endParaRPr lang="en-GB" sz="2400" dirty="0" smtClean="0"/>
          </a:p>
          <a:p>
            <a:endParaRPr lang="en-GB" dirty="0" smtClean="0"/>
          </a:p>
        </p:txBody>
      </p:sp>
      <p:sp>
        <p:nvSpPr>
          <p:cNvPr id="4" name="Oval 3"/>
          <p:cNvSpPr/>
          <p:nvPr/>
        </p:nvSpPr>
        <p:spPr bwMode="auto">
          <a:xfrm>
            <a:off x="467544" y="1484784"/>
            <a:ext cx="216024" cy="216024"/>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5" name="Oval 4"/>
          <p:cNvSpPr/>
          <p:nvPr/>
        </p:nvSpPr>
        <p:spPr bwMode="auto">
          <a:xfrm>
            <a:off x="467544" y="2420888"/>
            <a:ext cx="216024" cy="216024"/>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467544" y="3501008"/>
            <a:ext cx="216024" cy="216024"/>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1046286" y="0"/>
            <a:ext cx="7063121" cy="6858001"/>
          </a:xfrm>
          <a:prstGeom prst="rect">
            <a:avLst/>
          </a:prstGeom>
          <a:noFill/>
          <a:ln w="9525">
            <a:noFill/>
            <a:round/>
            <a:headEnd/>
            <a:tailEnd/>
          </a:ln>
          <a:effectLst/>
        </p:spPr>
      </p:pic>
      <p:sp>
        <p:nvSpPr>
          <p:cNvPr id="3076" name="Text Box 4"/>
          <p:cNvSpPr txBox="1">
            <a:spLocks noChangeArrowheads="1"/>
          </p:cNvSpPr>
          <p:nvPr/>
        </p:nvSpPr>
        <p:spPr bwMode="auto">
          <a:xfrm>
            <a:off x="5652120" y="6624736"/>
            <a:ext cx="3918240" cy="4046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Sun H Physiology </a:t>
            </a:r>
            <a:r>
              <a:rPr lang="en-GB" sz="1100" b="1" dirty="0" smtClean="0">
                <a:solidFill>
                  <a:srgbClr val="000000"/>
                </a:solidFill>
                <a:latin typeface="Arial" charset="0"/>
                <a:ea typeface="msgothic" charset="0"/>
                <a:cs typeface="msgothic" charset="0"/>
              </a:rPr>
              <a:t>2006;21:281-288</a:t>
            </a:r>
            <a:endParaRPr lang="en-GB" sz="1100" b="1" dirty="0">
              <a:solidFill>
                <a:srgbClr val="000000"/>
              </a:solidFill>
              <a:latin typeface="Arial" charset="0"/>
              <a:ea typeface="msgothic" charset="0"/>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88640"/>
            <a:ext cx="7488832" cy="5786199"/>
          </a:xfrm>
          <a:prstGeom prst="rect">
            <a:avLst/>
          </a:prstGeom>
          <a:ln w="38100">
            <a:noFill/>
          </a:ln>
        </p:spPr>
        <p:txBody>
          <a:bodyPr wrap="square">
            <a:spAutoFit/>
          </a:bodyPr>
          <a:lstStyle/>
          <a:p>
            <a:r>
              <a:rPr lang="en-GB" sz="2800" b="1" dirty="0" smtClean="0">
                <a:solidFill>
                  <a:srgbClr val="FF0000"/>
                </a:solidFill>
              </a:rPr>
              <a:t>Endothelium –definition </a:t>
            </a:r>
          </a:p>
          <a:p>
            <a:endParaRPr lang="en-GB" b="1" dirty="0" smtClean="0">
              <a:solidFill>
                <a:srgbClr val="FF0000"/>
              </a:solidFill>
            </a:endParaRPr>
          </a:p>
          <a:p>
            <a:r>
              <a:rPr lang="en-GB" sz="2400" dirty="0" smtClean="0"/>
              <a:t>The endothelium is the layer of thin, flat cells that lines the interior surface of blood vessels, forming an interface between circulating blood in the lumen and the rest of the vessel wall. </a:t>
            </a:r>
          </a:p>
          <a:p>
            <a:endParaRPr lang="en-GB" sz="2400" dirty="0" smtClean="0"/>
          </a:p>
          <a:p>
            <a:r>
              <a:rPr lang="en-GB" sz="2400" dirty="0" smtClean="0"/>
              <a:t>Endothelial cells line the entire circulatory system, from the heart to the smallest capillary. In small blood vessels and capillaries, endothelial cells are often the only cell-type present</a:t>
            </a:r>
            <a:r>
              <a:rPr lang="en-GB" dirty="0" smtClean="0"/>
              <a:t>. </a:t>
            </a:r>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 name="Rectangle 2"/>
          <p:cNvSpPr/>
          <p:nvPr/>
        </p:nvSpPr>
        <p:spPr>
          <a:xfrm>
            <a:off x="395536" y="4509120"/>
            <a:ext cx="7344816" cy="1446550"/>
          </a:xfrm>
          <a:prstGeom prst="rect">
            <a:avLst/>
          </a:prstGeom>
        </p:spPr>
        <p:txBody>
          <a:bodyPr wrap="square">
            <a:spAutoFit/>
          </a:bodyPr>
          <a:lstStyle/>
          <a:p>
            <a:r>
              <a:rPr lang="en-GB" sz="2400" dirty="0" smtClean="0"/>
              <a:t>The endothelium is one of the largest organs in the human body, weighing about 1 kg and covering up to 7,000 m</a:t>
            </a:r>
            <a:r>
              <a:rPr lang="en-GB" sz="2400" baseline="30000" dirty="0" smtClean="0"/>
              <a:t>2</a:t>
            </a:r>
            <a:r>
              <a:rPr lang="en-GB" sz="2400" dirty="0" smtClean="0"/>
              <a:t> of the surface area </a:t>
            </a:r>
            <a:r>
              <a:rPr lang="en-GB" sz="1600" dirty="0" smtClean="0"/>
              <a:t>(W. C. </a:t>
            </a:r>
            <a:r>
              <a:rPr lang="en-GB" sz="1600" dirty="0" err="1" smtClean="0"/>
              <a:t>Aird</a:t>
            </a:r>
            <a:r>
              <a:rPr lang="en-GB" sz="1600" dirty="0" smtClean="0"/>
              <a:t>; T J </a:t>
            </a:r>
            <a:r>
              <a:rPr lang="en-GB" sz="1600" dirty="0" err="1" smtClean="0"/>
              <a:t>Thromb</a:t>
            </a:r>
            <a:r>
              <a:rPr lang="en-GB" sz="1600" dirty="0" smtClean="0"/>
              <a:t> </a:t>
            </a:r>
            <a:r>
              <a:rPr lang="en-GB" sz="1600" dirty="0" err="1" smtClean="0"/>
              <a:t>Haemost</a:t>
            </a:r>
            <a:r>
              <a:rPr lang="en-GB" sz="1600" dirty="0" smtClean="0"/>
              <a:t> 2005; 3: 1392–1406)</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504" y="692696"/>
            <a:ext cx="432048" cy="561662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8460432" y="476672"/>
            <a:ext cx="504056" cy="57606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43608" y="1988840"/>
            <a:ext cx="1584176" cy="648072"/>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NO</a:t>
            </a:r>
            <a:endParaRPr lang="en-GB" sz="1600" b="1" dirty="0">
              <a:solidFill>
                <a:schemeClr val="tx1"/>
              </a:solidFill>
            </a:endParaRPr>
          </a:p>
        </p:txBody>
      </p:sp>
      <p:sp>
        <p:nvSpPr>
          <p:cNvPr id="8" name="Oval 7"/>
          <p:cNvSpPr/>
          <p:nvPr/>
        </p:nvSpPr>
        <p:spPr>
          <a:xfrm>
            <a:off x="1403648" y="980728"/>
            <a:ext cx="2088232" cy="648072"/>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latin typeface="Arial" pitchFamily="34" charset="0"/>
                <a:cs typeface="Arial" pitchFamily="34" charset="0"/>
              </a:rPr>
              <a:t>Prostacyclin</a:t>
            </a:r>
            <a:endParaRPr lang="en-GB" sz="1600" dirty="0">
              <a:solidFill>
                <a:schemeClr val="tx1"/>
              </a:solidFill>
              <a:latin typeface="Arial" pitchFamily="34" charset="0"/>
              <a:cs typeface="Arial" pitchFamily="34" charset="0"/>
            </a:endParaRPr>
          </a:p>
        </p:txBody>
      </p:sp>
      <p:sp>
        <p:nvSpPr>
          <p:cNvPr id="10" name="Oval 9"/>
          <p:cNvSpPr/>
          <p:nvPr/>
        </p:nvSpPr>
        <p:spPr>
          <a:xfrm>
            <a:off x="539552" y="3789040"/>
            <a:ext cx="2664296" cy="648072"/>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latin typeface="Arial" pitchFamily="34" charset="0"/>
                <a:cs typeface="Arial" pitchFamily="34" charset="0"/>
              </a:rPr>
              <a:t>Thrombomodulin</a:t>
            </a:r>
            <a:endParaRPr lang="en-GB" sz="1600" dirty="0">
              <a:solidFill>
                <a:schemeClr val="tx1"/>
              </a:solidFill>
              <a:latin typeface="Arial" pitchFamily="34" charset="0"/>
              <a:cs typeface="Arial" pitchFamily="34" charset="0"/>
            </a:endParaRPr>
          </a:p>
        </p:txBody>
      </p:sp>
      <p:sp>
        <p:nvSpPr>
          <p:cNvPr id="11" name="Oval 10"/>
          <p:cNvSpPr/>
          <p:nvPr/>
        </p:nvSpPr>
        <p:spPr>
          <a:xfrm>
            <a:off x="539552" y="4509120"/>
            <a:ext cx="1944216" cy="648072"/>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Arial" pitchFamily="34" charset="0"/>
                <a:cs typeface="Arial" pitchFamily="34" charset="0"/>
              </a:rPr>
              <a:t>TF pathway inhibitor</a:t>
            </a:r>
            <a:endParaRPr lang="en-GB" sz="1600" dirty="0">
              <a:solidFill>
                <a:schemeClr val="tx1"/>
              </a:solidFill>
              <a:latin typeface="Arial" pitchFamily="34" charset="0"/>
              <a:cs typeface="Arial" pitchFamily="34" charset="0"/>
            </a:endParaRPr>
          </a:p>
        </p:txBody>
      </p:sp>
      <p:sp>
        <p:nvSpPr>
          <p:cNvPr id="13" name="Oval 12"/>
          <p:cNvSpPr/>
          <p:nvPr/>
        </p:nvSpPr>
        <p:spPr>
          <a:xfrm>
            <a:off x="6228184" y="908720"/>
            <a:ext cx="1944216" cy="648072"/>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vWF</a:t>
            </a:r>
            <a:endParaRPr lang="en-GB" dirty="0">
              <a:solidFill>
                <a:schemeClr val="tx1"/>
              </a:solidFill>
            </a:endParaRPr>
          </a:p>
        </p:txBody>
      </p:sp>
      <p:sp>
        <p:nvSpPr>
          <p:cNvPr id="14" name="Oval 13"/>
          <p:cNvSpPr/>
          <p:nvPr/>
        </p:nvSpPr>
        <p:spPr>
          <a:xfrm>
            <a:off x="6156176" y="4581128"/>
            <a:ext cx="1944216" cy="936104"/>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latin typeface="Arial" pitchFamily="34" charset="0"/>
                <a:cs typeface="Arial" pitchFamily="34" charset="0"/>
              </a:rPr>
              <a:t>Plasminogen</a:t>
            </a:r>
            <a:r>
              <a:rPr lang="en-GB" sz="1600" dirty="0" smtClean="0">
                <a:solidFill>
                  <a:schemeClr val="tx1"/>
                </a:solidFill>
                <a:latin typeface="Arial" pitchFamily="34" charset="0"/>
                <a:cs typeface="Arial" pitchFamily="34" charset="0"/>
              </a:rPr>
              <a:t> activator inhibitor 1</a:t>
            </a:r>
            <a:endParaRPr lang="en-GB" sz="1600" dirty="0">
              <a:solidFill>
                <a:schemeClr val="tx1"/>
              </a:solidFill>
              <a:latin typeface="Arial" pitchFamily="34" charset="0"/>
              <a:cs typeface="Arial" pitchFamily="34" charset="0"/>
            </a:endParaRPr>
          </a:p>
        </p:txBody>
      </p:sp>
      <p:cxnSp>
        <p:nvCxnSpPr>
          <p:cNvPr id="19" name="Straight Arrow Connector 18"/>
          <p:cNvCxnSpPr/>
          <p:nvPr/>
        </p:nvCxnSpPr>
        <p:spPr>
          <a:xfrm>
            <a:off x="539552" y="227687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39552" y="1340768"/>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971600" y="5517232"/>
            <a:ext cx="1944216" cy="864096"/>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latin typeface="Arial" pitchFamily="34" charset="0"/>
                <a:cs typeface="Arial" pitchFamily="34" charset="0"/>
              </a:rPr>
              <a:t>Tisue</a:t>
            </a:r>
            <a:r>
              <a:rPr lang="en-GB" sz="1600" dirty="0" smtClean="0">
                <a:solidFill>
                  <a:schemeClr val="tx1"/>
                </a:solidFill>
                <a:latin typeface="Arial" pitchFamily="34" charset="0"/>
                <a:cs typeface="Arial" pitchFamily="34" charset="0"/>
              </a:rPr>
              <a:t> type</a:t>
            </a:r>
          </a:p>
          <a:p>
            <a:pPr algn="ctr"/>
            <a:r>
              <a:rPr lang="en-GB" sz="1600" dirty="0" err="1" smtClean="0">
                <a:solidFill>
                  <a:schemeClr val="tx1"/>
                </a:solidFill>
                <a:latin typeface="Arial" pitchFamily="34" charset="0"/>
                <a:cs typeface="Arial" pitchFamily="34" charset="0"/>
              </a:rPr>
              <a:t>Plasminogen</a:t>
            </a:r>
            <a:r>
              <a:rPr lang="en-GB" sz="1600" dirty="0" smtClean="0">
                <a:solidFill>
                  <a:schemeClr val="tx1"/>
                </a:solidFill>
                <a:latin typeface="Arial" pitchFamily="34" charset="0"/>
                <a:cs typeface="Arial" pitchFamily="34" charset="0"/>
              </a:rPr>
              <a:t> activator</a:t>
            </a:r>
            <a:endParaRPr lang="en-GB" sz="1600" dirty="0">
              <a:solidFill>
                <a:schemeClr val="tx1"/>
              </a:solidFill>
              <a:latin typeface="Arial" pitchFamily="34" charset="0"/>
              <a:cs typeface="Arial" pitchFamily="34" charset="0"/>
            </a:endParaRPr>
          </a:p>
        </p:txBody>
      </p:sp>
      <p:cxnSp>
        <p:nvCxnSpPr>
          <p:cNvPr id="24" name="Straight Arrow Connector 23"/>
          <p:cNvCxnSpPr/>
          <p:nvPr/>
        </p:nvCxnSpPr>
        <p:spPr>
          <a:xfrm>
            <a:off x="539552" y="5949280"/>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539552" y="2708920"/>
            <a:ext cx="2592288" cy="1080120"/>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latin typeface="Arial" pitchFamily="34" charset="0"/>
                <a:cs typeface="Arial" pitchFamily="34" charset="0"/>
              </a:rPr>
              <a:t>Heparan</a:t>
            </a:r>
            <a:r>
              <a:rPr lang="en-GB" sz="1600" dirty="0" smtClean="0">
                <a:solidFill>
                  <a:schemeClr val="tx1"/>
                </a:solidFill>
                <a:latin typeface="Arial" pitchFamily="34" charset="0"/>
                <a:cs typeface="Arial" pitchFamily="34" charset="0"/>
              </a:rPr>
              <a:t> sulphate </a:t>
            </a:r>
            <a:r>
              <a:rPr lang="en-GB" sz="1600" dirty="0" err="1" smtClean="0">
                <a:solidFill>
                  <a:schemeClr val="tx1"/>
                </a:solidFill>
                <a:latin typeface="Arial" pitchFamily="34" charset="0"/>
                <a:cs typeface="Arial" pitchFamily="34" charset="0"/>
              </a:rPr>
              <a:t>proteoglycan</a:t>
            </a:r>
            <a:endParaRPr lang="en-GB" sz="1600" dirty="0">
              <a:solidFill>
                <a:schemeClr val="tx1"/>
              </a:solidFill>
              <a:latin typeface="Arial" pitchFamily="34" charset="0"/>
              <a:cs typeface="Arial" pitchFamily="34" charset="0"/>
            </a:endParaRPr>
          </a:p>
        </p:txBody>
      </p:sp>
      <p:cxnSp>
        <p:nvCxnSpPr>
          <p:cNvPr id="29" name="Straight Arrow Connector 28"/>
          <p:cNvCxnSpPr/>
          <p:nvPr/>
        </p:nvCxnSpPr>
        <p:spPr>
          <a:xfrm flipH="1">
            <a:off x="8100392" y="1268760"/>
            <a:ext cx="3600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100392" y="5085184"/>
            <a:ext cx="3600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79512" y="144016"/>
            <a:ext cx="432048" cy="18864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5796136" y="116632"/>
            <a:ext cx="432048" cy="18864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683568" y="0"/>
            <a:ext cx="1582484" cy="369332"/>
          </a:xfrm>
          <a:prstGeom prst="rect">
            <a:avLst/>
          </a:prstGeom>
          <a:noFill/>
        </p:spPr>
        <p:txBody>
          <a:bodyPr wrap="none" rtlCol="0">
            <a:spAutoFit/>
          </a:bodyPr>
          <a:lstStyle/>
          <a:p>
            <a:r>
              <a:rPr lang="en-GB" dirty="0" smtClean="0"/>
              <a:t>Anticoagulant</a:t>
            </a:r>
            <a:endParaRPr lang="en-GB" dirty="0"/>
          </a:p>
        </p:txBody>
      </p:sp>
      <p:sp>
        <p:nvSpPr>
          <p:cNvPr id="35" name="TextBox 34"/>
          <p:cNvSpPr txBox="1"/>
          <p:nvPr/>
        </p:nvSpPr>
        <p:spPr>
          <a:xfrm>
            <a:off x="6301884" y="44624"/>
            <a:ext cx="1544012" cy="369332"/>
          </a:xfrm>
          <a:prstGeom prst="rect">
            <a:avLst/>
          </a:prstGeom>
          <a:noFill/>
        </p:spPr>
        <p:txBody>
          <a:bodyPr wrap="none" rtlCol="0">
            <a:spAutoFit/>
          </a:bodyPr>
          <a:lstStyle/>
          <a:p>
            <a:r>
              <a:rPr lang="en-GB" dirty="0" err="1" smtClean="0"/>
              <a:t>Procoagulant</a:t>
            </a:r>
            <a:endParaRPr lang="en-GB" dirty="0"/>
          </a:p>
        </p:txBody>
      </p:sp>
      <p:sp>
        <p:nvSpPr>
          <p:cNvPr id="36" name="Rectangle 35"/>
          <p:cNvSpPr/>
          <p:nvPr/>
        </p:nvSpPr>
        <p:spPr>
          <a:xfrm>
            <a:off x="4139952" y="980728"/>
            <a:ext cx="1440160" cy="720080"/>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Platelet</a:t>
            </a:r>
          </a:p>
          <a:p>
            <a:pPr algn="ctr"/>
            <a:r>
              <a:rPr lang="en-GB" dirty="0" smtClean="0">
                <a:solidFill>
                  <a:schemeClr val="tx1"/>
                </a:solidFill>
              </a:rPr>
              <a:t>aggregation</a:t>
            </a:r>
            <a:endParaRPr lang="en-GB" dirty="0">
              <a:solidFill>
                <a:schemeClr val="tx1"/>
              </a:solidFill>
            </a:endParaRPr>
          </a:p>
        </p:txBody>
      </p:sp>
      <p:sp>
        <p:nvSpPr>
          <p:cNvPr id="37" name="Rectangle 36"/>
          <p:cNvSpPr/>
          <p:nvPr/>
        </p:nvSpPr>
        <p:spPr>
          <a:xfrm>
            <a:off x="3851920" y="3284984"/>
            <a:ext cx="1440160" cy="720080"/>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Blood coagulation</a:t>
            </a:r>
            <a:endParaRPr lang="en-GB" dirty="0">
              <a:solidFill>
                <a:schemeClr val="tx1"/>
              </a:solidFill>
            </a:endParaRPr>
          </a:p>
        </p:txBody>
      </p:sp>
      <p:sp>
        <p:nvSpPr>
          <p:cNvPr id="38" name="Rectangle 37"/>
          <p:cNvSpPr/>
          <p:nvPr/>
        </p:nvSpPr>
        <p:spPr>
          <a:xfrm>
            <a:off x="3851920" y="4869160"/>
            <a:ext cx="1440160" cy="720080"/>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Fibrinolysis</a:t>
            </a:r>
            <a:endParaRPr lang="en-GB" dirty="0">
              <a:solidFill>
                <a:schemeClr val="tx1"/>
              </a:solidFill>
            </a:endParaRPr>
          </a:p>
        </p:txBody>
      </p:sp>
      <p:cxnSp>
        <p:nvCxnSpPr>
          <p:cNvPr id="27" name="Straight Arrow Connector 26"/>
          <p:cNvCxnSpPr/>
          <p:nvPr/>
        </p:nvCxnSpPr>
        <p:spPr>
          <a:xfrm flipH="1">
            <a:off x="5652120" y="1268760"/>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884368" y="3861048"/>
            <a:ext cx="576064" cy="276999"/>
          </a:xfrm>
          <a:prstGeom prst="rect">
            <a:avLst/>
          </a:prstGeom>
          <a:noFill/>
        </p:spPr>
        <p:txBody>
          <a:bodyPr wrap="square" rtlCol="0">
            <a:spAutoFit/>
          </a:bodyPr>
          <a:lstStyle/>
          <a:p>
            <a:r>
              <a:rPr lang="en-GB" sz="1200" b="1" dirty="0" smtClean="0"/>
              <a:t>TF</a:t>
            </a:r>
            <a:endParaRPr lang="en-GB" sz="1200" b="1" dirty="0"/>
          </a:p>
        </p:txBody>
      </p:sp>
      <p:sp>
        <p:nvSpPr>
          <p:cNvPr id="39" name="TextBox 38"/>
          <p:cNvSpPr txBox="1"/>
          <p:nvPr/>
        </p:nvSpPr>
        <p:spPr>
          <a:xfrm>
            <a:off x="7835067" y="3429000"/>
            <a:ext cx="553357" cy="276999"/>
          </a:xfrm>
          <a:prstGeom prst="rect">
            <a:avLst/>
          </a:prstGeom>
          <a:noFill/>
        </p:spPr>
        <p:txBody>
          <a:bodyPr wrap="none" rtlCol="0">
            <a:spAutoFit/>
          </a:bodyPr>
          <a:lstStyle/>
          <a:p>
            <a:r>
              <a:rPr lang="en-GB" sz="1200" dirty="0" err="1" smtClean="0"/>
              <a:t>FVIIa</a:t>
            </a:r>
            <a:endParaRPr lang="en-GB" sz="1200" dirty="0"/>
          </a:p>
        </p:txBody>
      </p:sp>
      <p:sp>
        <p:nvSpPr>
          <p:cNvPr id="40" name="TextBox 39"/>
          <p:cNvSpPr txBox="1"/>
          <p:nvPr/>
        </p:nvSpPr>
        <p:spPr>
          <a:xfrm>
            <a:off x="7315236" y="3356992"/>
            <a:ext cx="381836" cy="276999"/>
          </a:xfrm>
          <a:prstGeom prst="rect">
            <a:avLst/>
          </a:prstGeom>
          <a:noFill/>
        </p:spPr>
        <p:txBody>
          <a:bodyPr wrap="none" rtlCol="0">
            <a:spAutoFit/>
          </a:bodyPr>
          <a:lstStyle/>
          <a:p>
            <a:r>
              <a:rPr lang="en-GB" sz="1200" dirty="0" smtClean="0"/>
              <a:t>FX</a:t>
            </a:r>
            <a:endParaRPr lang="en-GB" sz="1200" dirty="0"/>
          </a:p>
        </p:txBody>
      </p:sp>
      <p:sp>
        <p:nvSpPr>
          <p:cNvPr id="41" name="TextBox 40"/>
          <p:cNvSpPr txBox="1"/>
          <p:nvPr/>
        </p:nvSpPr>
        <p:spPr>
          <a:xfrm>
            <a:off x="7236296" y="3789040"/>
            <a:ext cx="425116" cy="276999"/>
          </a:xfrm>
          <a:prstGeom prst="rect">
            <a:avLst/>
          </a:prstGeom>
          <a:noFill/>
        </p:spPr>
        <p:txBody>
          <a:bodyPr wrap="none" rtlCol="0">
            <a:spAutoFit/>
          </a:bodyPr>
          <a:lstStyle/>
          <a:p>
            <a:r>
              <a:rPr lang="en-GB" sz="1200" dirty="0" smtClean="0"/>
              <a:t>FIX</a:t>
            </a:r>
            <a:endParaRPr lang="en-GB" sz="1200" dirty="0"/>
          </a:p>
        </p:txBody>
      </p:sp>
      <p:sp>
        <p:nvSpPr>
          <p:cNvPr id="42" name="TextBox 41"/>
          <p:cNvSpPr txBox="1"/>
          <p:nvPr/>
        </p:nvSpPr>
        <p:spPr>
          <a:xfrm>
            <a:off x="6703651" y="3789040"/>
            <a:ext cx="532518" cy="246221"/>
          </a:xfrm>
          <a:prstGeom prst="rect">
            <a:avLst/>
          </a:prstGeom>
          <a:noFill/>
        </p:spPr>
        <p:txBody>
          <a:bodyPr wrap="none" rtlCol="0">
            <a:spAutoFit/>
          </a:bodyPr>
          <a:lstStyle/>
          <a:p>
            <a:r>
              <a:rPr lang="en-GB" sz="1000" dirty="0" err="1" smtClean="0"/>
              <a:t>FFIXa</a:t>
            </a:r>
            <a:endParaRPr lang="en-GB" sz="1000" dirty="0"/>
          </a:p>
        </p:txBody>
      </p:sp>
      <p:sp>
        <p:nvSpPr>
          <p:cNvPr id="43" name="TextBox 42"/>
          <p:cNvSpPr txBox="1"/>
          <p:nvPr/>
        </p:nvSpPr>
        <p:spPr>
          <a:xfrm>
            <a:off x="6703651" y="3356992"/>
            <a:ext cx="396262" cy="230832"/>
          </a:xfrm>
          <a:prstGeom prst="rect">
            <a:avLst/>
          </a:prstGeom>
          <a:noFill/>
        </p:spPr>
        <p:txBody>
          <a:bodyPr wrap="none" rtlCol="0">
            <a:spAutoFit/>
          </a:bodyPr>
          <a:lstStyle/>
          <a:p>
            <a:r>
              <a:rPr lang="en-GB" sz="900" dirty="0" err="1" smtClean="0"/>
              <a:t>FXa</a:t>
            </a:r>
            <a:endParaRPr lang="en-GB" sz="900" dirty="0"/>
          </a:p>
        </p:txBody>
      </p:sp>
      <p:sp>
        <p:nvSpPr>
          <p:cNvPr id="44" name="TextBox 43"/>
          <p:cNvSpPr txBox="1"/>
          <p:nvPr/>
        </p:nvSpPr>
        <p:spPr>
          <a:xfrm>
            <a:off x="5508104" y="3933056"/>
            <a:ext cx="1019831" cy="276999"/>
          </a:xfrm>
          <a:prstGeom prst="rect">
            <a:avLst/>
          </a:prstGeom>
          <a:noFill/>
        </p:spPr>
        <p:txBody>
          <a:bodyPr wrap="none" rtlCol="0">
            <a:spAutoFit/>
          </a:bodyPr>
          <a:lstStyle/>
          <a:p>
            <a:r>
              <a:rPr lang="en-GB" sz="1200" dirty="0" err="1" smtClean="0"/>
              <a:t>Prothrombin</a:t>
            </a:r>
            <a:endParaRPr lang="en-GB" sz="1200" dirty="0"/>
          </a:p>
        </p:txBody>
      </p:sp>
      <p:sp>
        <p:nvSpPr>
          <p:cNvPr id="45" name="TextBox 44"/>
          <p:cNvSpPr txBox="1"/>
          <p:nvPr/>
        </p:nvSpPr>
        <p:spPr>
          <a:xfrm>
            <a:off x="5580112" y="3212976"/>
            <a:ext cx="832279" cy="276999"/>
          </a:xfrm>
          <a:prstGeom prst="rect">
            <a:avLst/>
          </a:prstGeom>
          <a:noFill/>
        </p:spPr>
        <p:txBody>
          <a:bodyPr wrap="none" rtlCol="0">
            <a:spAutoFit/>
          </a:bodyPr>
          <a:lstStyle/>
          <a:p>
            <a:r>
              <a:rPr lang="en-GB" sz="1200" dirty="0" smtClean="0"/>
              <a:t>Thrombin</a:t>
            </a:r>
            <a:endParaRPr lang="en-GB" sz="1200" dirty="0"/>
          </a:p>
        </p:txBody>
      </p:sp>
      <p:cxnSp>
        <p:nvCxnSpPr>
          <p:cNvPr id="49" name="Straight Connector 48"/>
          <p:cNvCxnSpPr/>
          <p:nvPr/>
        </p:nvCxnSpPr>
        <p:spPr>
          <a:xfrm flipH="1">
            <a:off x="8244408" y="4005064"/>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028384" y="3717032"/>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7596336" y="3501008"/>
            <a:ext cx="432048"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596336" y="3789040"/>
            <a:ext cx="432048"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0" idx="1"/>
            <a:endCxn id="43" idx="3"/>
          </p:cNvCxnSpPr>
          <p:nvPr/>
        </p:nvCxnSpPr>
        <p:spPr>
          <a:xfrm flipH="1" flipV="1">
            <a:off x="7099913" y="3472408"/>
            <a:ext cx="215323" cy="230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7164288" y="3933056"/>
            <a:ext cx="1440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40152" y="3501008"/>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5364088" y="3356992"/>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6156176" y="3717032"/>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732240" y="3501008"/>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 idx="6"/>
          </p:cNvCxnSpPr>
          <p:nvPr/>
        </p:nvCxnSpPr>
        <p:spPr>
          <a:xfrm flipV="1">
            <a:off x="3491880" y="1196752"/>
            <a:ext cx="504056" cy="1080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995936" y="1052736"/>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7" idx="6"/>
          </p:cNvCxnSpPr>
          <p:nvPr/>
        </p:nvCxnSpPr>
        <p:spPr>
          <a:xfrm flipV="1">
            <a:off x="2627784" y="1556792"/>
            <a:ext cx="1368152" cy="7560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995936" y="1412776"/>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275856" y="2564904"/>
            <a:ext cx="1999265" cy="276999"/>
          </a:xfrm>
          <a:prstGeom prst="rect">
            <a:avLst/>
          </a:prstGeom>
          <a:noFill/>
        </p:spPr>
        <p:txBody>
          <a:bodyPr wrap="none" rtlCol="0">
            <a:spAutoFit/>
          </a:bodyPr>
          <a:lstStyle/>
          <a:p>
            <a:r>
              <a:rPr lang="en-GB" sz="1200" dirty="0" smtClean="0"/>
              <a:t>Thrombin, </a:t>
            </a:r>
            <a:r>
              <a:rPr lang="en-GB" sz="1200" dirty="0" err="1" smtClean="0"/>
              <a:t>Fxa</a:t>
            </a:r>
            <a:r>
              <a:rPr lang="en-GB" sz="1200" dirty="0" smtClean="0"/>
              <a:t>, </a:t>
            </a:r>
            <a:r>
              <a:rPr lang="en-GB" sz="1200" dirty="0" err="1" smtClean="0"/>
              <a:t>FXIa</a:t>
            </a:r>
            <a:r>
              <a:rPr lang="en-GB" sz="1200" dirty="0" smtClean="0"/>
              <a:t>, </a:t>
            </a:r>
            <a:r>
              <a:rPr lang="en-GB" sz="1200" dirty="0" err="1" smtClean="0"/>
              <a:t>FIXa</a:t>
            </a:r>
            <a:endParaRPr lang="en-GB" sz="1200" dirty="0"/>
          </a:p>
        </p:txBody>
      </p:sp>
      <p:cxnSp>
        <p:nvCxnSpPr>
          <p:cNvPr id="101" name="Straight Connector 100"/>
          <p:cNvCxnSpPr/>
          <p:nvPr/>
        </p:nvCxnSpPr>
        <p:spPr>
          <a:xfrm flipV="1">
            <a:off x="2987824" y="2852936"/>
            <a:ext cx="36004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9" idx="1"/>
          </p:cNvCxnSpPr>
          <p:nvPr/>
        </p:nvCxnSpPr>
        <p:spPr>
          <a:xfrm>
            <a:off x="3275856" y="2703404"/>
            <a:ext cx="144016" cy="221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9" idx="2"/>
          </p:cNvCxnSpPr>
          <p:nvPr/>
        </p:nvCxnSpPr>
        <p:spPr>
          <a:xfrm>
            <a:off x="4275489" y="2841903"/>
            <a:ext cx="8479" cy="37107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5580112" y="5085184"/>
            <a:ext cx="5760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580112" y="4941168"/>
            <a:ext cx="0"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2915816" y="5517232"/>
            <a:ext cx="792088"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915816" y="4509120"/>
            <a:ext cx="1034257" cy="253916"/>
          </a:xfrm>
          <a:prstGeom prst="rect">
            <a:avLst/>
          </a:prstGeom>
          <a:noFill/>
        </p:spPr>
        <p:txBody>
          <a:bodyPr wrap="none" rtlCol="0">
            <a:spAutoFit/>
          </a:bodyPr>
          <a:lstStyle/>
          <a:p>
            <a:r>
              <a:rPr lang="en-GB" sz="1050" dirty="0" smtClean="0"/>
              <a:t>TF-</a:t>
            </a:r>
            <a:r>
              <a:rPr lang="en-GB" sz="1050" dirty="0" err="1" smtClean="0"/>
              <a:t>FVIIa</a:t>
            </a:r>
            <a:r>
              <a:rPr lang="en-GB" sz="1050" dirty="0" smtClean="0"/>
              <a:t>, </a:t>
            </a:r>
            <a:r>
              <a:rPr lang="en-GB" sz="1050" dirty="0" err="1" smtClean="0"/>
              <a:t>FXa</a:t>
            </a:r>
            <a:endParaRPr lang="en-GB" sz="1050" dirty="0"/>
          </a:p>
        </p:txBody>
      </p:sp>
      <p:cxnSp>
        <p:nvCxnSpPr>
          <p:cNvPr id="116" name="Straight Connector 115"/>
          <p:cNvCxnSpPr/>
          <p:nvPr/>
        </p:nvCxnSpPr>
        <p:spPr>
          <a:xfrm flipV="1">
            <a:off x="2483768" y="4725144"/>
            <a:ext cx="43204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915816" y="4581128"/>
            <a:ext cx="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V="1">
            <a:off x="3851920" y="4077072"/>
            <a:ext cx="432048"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0" idx="6"/>
          </p:cNvCxnSpPr>
          <p:nvPr/>
        </p:nvCxnSpPr>
        <p:spPr>
          <a:xfrm flipV="1">
            <a:off x="3203848" y="3861048"/>
            <a:ext cx="504056" cy="252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707904" y="3717032"/>
            <a:ext cx="72008"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179512" y="314096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8604448" y="30689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TextBox 129"/>
          <p:cNvSpPr txBox="1"/>
          <p:nvPr/>
        </p:nvSpPr>
        <p:spPr>
          <a:xfrm>
            <a:off x="-36512" y="6309320"/>
            <a:ext cx="960519" cy="230832"/>
          </a:xfrm>
          <a:prstGeom prst="rect">
            <a:avLst/>
          </a:prstGeom>
          <a:noFill/>
        </p:spPr>
        <p:txBody>
          <a:bodyPr wrap="none" rtlCol="0">
            <a:spAutoFit/>
          </a:bodyPr>
          <a:lstStyle/>
          <a:p>
            <a:r>
              <a:rPr lang="en-GB" sz="900" dirty="0" smtClean="0"/>
              <a:t>Endothelial cell</a:t>
            </a:r>
            <a:endParaRPr lang="en-GB" sz="900" dirty="0"/>
          </a:p>
        </p:txBody>
      </p:sp>
      <p:sp>
        <p:nvSpPr>
          <p:cNvPr id="131" name="TextBox 130"/>
          <p:cNvSpPr txBox="1"/>
          <p:nvPr/>
        </p:nvSpPr>
        <p:spPr>
          <a:xfrm>
            <a:off x="8183481" y="6381328"/>
            <a:ext cx="960519" cy="230832"/>
          </a:xfrm>
          <a:prstGeom prst="rect">
            <a:avLst/>
          </a:prstGeom>
          <a:noFill/>
        </p:spPr>
        <p:txBody>
          <a:bodyPr wrap="none" rtlCol="0">
            <a:spAutoFit/>
          </a:bodyPr>
          <a:lstStyle/>
          <a:p>
            <a:r>
              <a:rPr lang="en-GB" sz="900" dirty="0" smtClean="0"/>
              <a:t>Endothelial cell</a:t>
            </a:r>
            <a:endParaRPr lang="en-GB" sz="9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639" y="332656"/>
            <a:ext cx="7874271" cy="5293757"/>
          </a:xfrm>
          <a:prstGeom prst="rect">
            <a:avLst/>
          </a:prstGeom>
          <a:noFill/>
        </p:spPr>
        <p:txBody>
          <a:bodyPr wrap="none" rtlCol="0">
            <a:spAutoFit/>
          </a:bodyPr>
          <a:lstStyle/>
          <a:p>
            <a:pPr algn="ctr"/>
            <a:r>
              <a:rPr lang="en-GB" sz="2800" b="1" dirty="0" smtClean="0"/>
              <a:t>Examples of factors that influence </a:t>
            </a:r>
          </a:p>
          <a:p>
            <a:pPr algn="ctr"/>
            <a:r>
              <a:rPr lang="en-GB" sz="2800" b="1" dirty="0" smtClean="0"/>
              <a:t>pro-coagulant/anti-coagulant balance</a:t>
            </a:r>
          </a:p>
          <a:p>
            <a:endParaRPr lang="en-GB" sz="2400" dirty="0" smtClean="0"/>
          </a:p>
          <a:p>
            <a:endParaRPr lang="en-GB" sz="2400" dirty="0" smtClean="0"/>
          </a:p>
          <a:p>
            <a:pPr marL="342900" indent="-342900"/>
            <a:r>
              <a:rPr lang="en-GB" sz="2400" dirty="0" smtClean="0"/>
              <a:t>Inflammation </a:t>
            </a:r>
          </a:p>
          <a:p>
            <a:pPr marL="342900" indent="-342900"/>
            <a:endParaRPr lang="en-GB" sz="2400" dirty="0" smtClean="0"/>
          </a:p>
          <a:p>
            <a:pPr marL="342900" indent="-342900"/>
            <a:r>
              <a:rPr lang="en-GB" sz="2400" dirty="0" smtClean="0"/>
              <a:t>Mechanical injury of the endothelium (shear stress)</a:t>
            </a:r>
          </a:p>
          <a:p>
            <a:pPr marL="342900" indent="-342900"/>
            <a:endParaRPr lang="en-GB" sz="2400" dirty="0" smtClean="0"/>
          </a:p>
          <a:p>
            <a:pPr marL="342900" indent="-342900"/>
            <a:r>
              <a:rPr lang="en-GB" sz="2400" dirty="0" smtClean="0"/>
              <a:t>Metabolic stress leading to endothelial activation e.g. </a:t>
            </a:r>
          </a:p>
          <a:p>
            <a:pPr marL="342900" indent="-342900"/>
            <a:r>
              <a:rPr lang="en-GB" sz="2400" dirty="0" smtClean="0"/>
              <a:t>low density lipoproteins (LDLs), advanced </a:t>
            </a:r>
            <a:r>
              <a:rPr lang="en-GB" sz="2400" dirty="0" err="1" smtClean="0"/>
              <a:t>glycation</a:t>
            </a:r>
            <a:r>
              <a:rPr lang="en-GB" sz="2400" dirty="0" smtClean="0"/>
              <a:t> end</a:t>
            </a:r>
          </a:p>
          <a:p>
            <a:pPr marL="342900" indent="-342900"/>
            <a:r>
              <a:rPr lang="en-GB" sz="2400" dirty="0" smtClean="0"/>
              <a:t>products (AGEs), toxins</a:t>
            </a:r>
          </a:p>
          <a:p>
            <a:pPr marL="342900" indent="-342900"/>
            <a:endParaRPr lang="en-GB" sz="2400" dirty="0" smtClean="0"/>
          </a:p>
          <a:p>
            <a:pPr marL="342900" indent="-342900"/>
            <a:r>
              <a:rPr lang="en-GB" sz="2400" dirty="0" smtClean="0"/>
              <a:t>Oxidative stress (reactive oxygen species, ROS)</a:t>
            </a:r>
          </a:p>
          <a:p>
            <a:pPr marL="342900" indent="-342900"/>
            <a:endParaRPr lang="en-GB" dirty="0"/>
          </a:p>
        </p:txBody>
      </p:sp>
      <p:sp>
        <p:nvSpPr>
          <p:cNvPr id="3" name="Oval 2"/>
          <p:cNvSpPr/>
          <p:nvPr/>
        </p:nvSpPr>
        <p:spPr>
          <a:xfrm>
            <a:off x="251520" y="198884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51520" y="270892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51520" y="342900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51520" y="494116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4624"/>
            <a:ext cx="8872942" cy="523220"/>
          </a:xfrm>
          <a:prstGeom prst="rect">
            <a:avLst/>
          </a:prstGeom>
          <a:noFill/>
        </p:spPr>
        <p:txBody>
          <a:bodyPr wrap="none" rtlCol="0">
            <a:spAutoFit/>
          </a:bodyPr>
          <a:lstStyle/>
          <a:p>
            <a:r>
              <a:rPr lang="en-GB" sz="2800" b="1" dirty="0" smtClean="0"/>
              <a:t>Example: activation of coagulation in inflammation</a:t>
            </a:r>
            <a:endParaRPr lang="en-GB" sz="2800" b="1" dirty="0"/>
          </a:p>
        </p:txBody>
      </p:sp>
      <p:sp>
        <p:nvSpPr>
          <p:cNvPr id="5" name="TextBox 4"/>
          <p:cNvSpPr txBox="1"/>
          <p:nvPr/>
        </p:nvSpPr>
        <p:spPr>
          <a:xfrm>
            <a:off x="539552" y="836712"/>
            <a:ext cx="8813631" cy="6001643"/>
          </a:xfrm>
          <a:prstGeom prst="rect">
            <a:avLst/>
          </a:prstGeom>
          <a:noFill/>
        </p:spPr>
        <p:txBody>
          <a:bodyPr wrap="none" rtlCol="0">
            <a:spAutoFit/>
          </a:bodyPr>
          <a:lstStyle/>
          <a:p>
            <a:pPr marL="342900" indent="-342900"/>
            <a:r>
              <a:rPr lang="en-GB" sz="2400" dirty="0" smtClean="0"/>
              <a:t>Pro-inflammatory cytokines (TNF-</a:t>
            </a:r>
            <a:r>
              <a:rPr lang="en-GB" sz="2400" dirty="0" smtClean="0">
                <a:latin typeface="Symbol" pitchFamily="18" charset="2"/>
              </a:rPr>
              <a:t>a</a:t>
            </a:r>
            <a:r>
              <a:rPr lang="en-GB" sz="2400" dirty="0" smtClean="0"/>
              <a:t> , IL-1) suppress production </a:t>
            </a:r>
          </a:p>
          <a:p>
            <a:pPr marL="342900" indent="-342900"/>
            <a:r>
              <a:rPr lang="en-GB" sz="2400" dirty="0" smtClean="0"/>
              <a:t>of  anti-coagulant </a:t>
            </a:r>
            <a:r>
              <a:rPr lang="en-GB" sz="2400" dirty="0" err="1" smtClean="0"/>
              <a:t>thrombomodulin</a:t>
            </a:r>
            <a:r>
              <a:rPr lang="en-GB" sz="2400" dirty="0" smtClean="0"/>
              <a:t> and increase expression of </a:t>
            </a:r>
          </a:p>
          <a:p>
            <a:pPr marL="342900" indent="-342900"/>
            <a:r>
              <a:rPr lang="en-GB" sz="2400" dirty="0" smtClean="0"/>
              <a:t>tissue factor and platelet activating factor (PAF) by the </a:t>
            </a:r>
          </a:p>
          <a:p>
            <a:pPr marL="342900" indent="-342900"/>
            <a:r>
              <a:rPr lang="en-GB" sz="2400" dirty="0" smtClean="0"/>
              <a:t>endothelium. This increases platelet adhesion to the </a:t>
            </a:r>
          </a:p>
          <a:p>
            <a:pPr marL="342900" indent="-342900"/>
            <a:r>
              <a:rPr lang="en-GB" sz="2400" dirty="0" smtClean="0"/>
              <a:t>endothelium. Pro-inflammatory cytokines also increase </a:t>
            </a:r>
          </a:p>
          <a:p>
            <a:pPr marL="342900" indent="-342900"/>
            <a:r>
              <a:rPr lang="en-GB" sz="2400" dirty="0" smtClean="0"/>
              <a:t>expression of adhesion molecules for leukocytes.</a:t>
            </a:r>
          </a:p>
          <a:p>
            <a:pPr marL="342900" indent="-342900"/>
            <a:endParaRPr lang="en-GB" sz="2400" dirty="0" smtClean="0"/>
          </a:p>
          <a:p>
            <a:pPr marL="342900" indent="-342900"/>
            <a:r>
              <a:rPr lang="en-GB" sz="2400" dirty="0" smtClean="0"/>
              <a:t>Leukocyte adhesion triggers release of superoxide that</a:t>
            </a:r>
          </a:p>
          <a:p>
            <a:pPr marL="342900" indent="-342900"/>
            <a:r>
              <a:rPr lang="en-GB" sz="2400" dirty="0" smtClean="0"/>
              <a:t> induces endothelial damage and increases endothelial </a:t>
            </a:r>
          </a:p>
          <a:p>
            <a:pPr marL="342900" indent="-342900"/>
            <a:r>
              <a:rPr lang="en-GB" sz="2400" dirty="0" smtClean="0"/>
              <a:t>permeability. Superoxide also inhibits anti-coagulant nitric </a:t>
            </a:r>
          </a:p>
          <a:p>
            <a:pPr marL="342900" indent="-342900"/>
            <a:r>
              <a:rPr lang="en-GB" sz="2400" dirty="0" smtClean="0"/>
              <a:t>oxide.</a:t>
            </a:r>
          </a:p>
          <a:p>
            <a:pPr marL="342900" indent="-342900"/>
            <a:endParaRPr lang="en-GB" sz="2400" dirty="0" smtClean="0"/>
          </a:p>
          <a:p>
            <a:pPr marL="342900" indent="-342900"/>
            <a:r>
              <a:rPr lang="en-GB" sz="2400" dirty="0" smtClean="0"/>
              <a:t>Blood components penetrate endothelial layer and gain </a:t>
            </a:r>
          </a:p>
          <a:p>
            <a:pPr marL="342900" indent="-342900"/>
            <a:r>
              <a:rPr lang="en-GB" sz="2400" dirty="0" smtClean="0"/>
              <a:t>contact with collagen, a component of </a:t>
            </a:r>
            <a:r>
              <a:rPr lang="en-GB" sz="2400" dirty="0" err="1" smtClean="0"/>
              <a:t>subendothelial</a:t>
            </a:r>
            <a:r>
              <a:rPr lang="en-GB" sz="2400" dirty="0" smtClean="0"/>
              <a:t>  </a:t>
            </a:r>
          </a:p>
          <a:p>
            <a:pPr marL="342900" indent="-342900"/>
            <a:r>
              <a:rPr lang="en-GB" sz="2400" dirty="0" smtClean="0"/>
              <a:t>endothelial matrix. This triggers platelet activation and </a:t>
            </a:r>
          </a:p>
          <a:p>
            <a:pPr marL="342900" indent="-342900"/>
            <a:r>
              <a:rPr lang="en-GB" sz="2400" dirty="0" smtClean="0"/>
              <a:t>adhesion.</a:t>
            </a:r>
          </a:p>
        </p:txBody>
      </p:sp>
      <p:sp>
        <p:nvSpPr>
          <p:cNvPr id="6" name="Oval 5"/>
          <p:cNvSpPr/>
          <p:nvPr/>
        </p:nvSpPr>
        <p:spPr>
          <a:xfrm>
            <a:off x="251520" y="98072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51520" y="357301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51520" y="537321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4624"/>
            <a:ext cx="9395521" cy="5970865"/>
          </a:xfrm>
          <a:prstGeom prst="rect">
            <a:avLst/>
          </a:prstGeom>
          <a:noFill/>
        </p:spPr>
        <p:txBody>
          <a:bodyPr wrap="none" rtlCol="0">
            <a:spAutoFit/>
          </a:bodyPr>
          <a:lstStyle/>
          <a:p>
            <a:r>
              <a:rPr lang="en-GB" sz="2800" b="1" dirty="0" smtClean="0"/>
              <a:t>Thrombosis in inflammation: good and bad</a:t>
            </a:r>
          </a:p>
          <a:p>
            <a:endParaRPr lang="en-GB" dirty="0" smtClean="0"/>
          </a:p>
          <a:p>
            <a:r>
              <a:rPr lang="en-GB" sz="2400" dirty="0" smtClean="0"/>
              <a:t>Thrombosis restricts spreading of infection. Some invasive bacteria</a:t>
            </a:r>
          </a:p>
          <a:p>
            <a:r>
              <a:rPr lang="en-GB" sz="2400" dirty="0" smtClean="0"/>
              <a:t> recruit </a:t>
            </a:r>
            <a:r>
              <a:rPr lang="en-GB" sz="2400" dirty="0" err="1" smtClean="0"/>
              <a:t>plasmin</a:t>
            </a:r>
            <a:r>
              <a:rPr lang="en-GB" sz="2400" dirty="0" smtClean="0"/>
              <a:t> to their surface, degrade complement components, </a:t>
            </a:r>
          </a:p>
          <a:p>
            <a:r>
              <a:rPr lang="en-GB" sz="2400" dirty="0" smtClean="0"/>
              <a:t>penetrate endothelium and invade extracellular matrix </a:t>
            </a:r>
          </a:p>
          <a:p>
            <a:r>
              <a:rPr lang="en-GB" sz="2400" dirty="0" smtClean="0"/>
              <a:t>(</a:t>
            </a:r>
            <a:r>
              <a:rPr lang="en-GB" sz="2400" dirty="0" err="1" smtClean="0"/>
              <a:t>E.coli</a:t>
            </a:r>
            <a:r>
              <a:rPr lang="en-GB" sz="2400" dirty="0" smtClean="0"/>
              <a:t>, Salmonella)</a:t>
            </a:r>
          </a:p>
          <a:p>
            <a:endParaRPr lang="en-GB" sz="2400" dirty="0" smtClean="0"/>
          </a:p>
          <a:p>
            <a:r>
              <a:rPr lang="en-GB" sz="2400" dirty="0" smtClean="0"/>
              <a:t>Streptococci use their own </a:t>
            </a:r>
            <a:r>
              <a:rPr lang="en-GB" sz="2400" dirty="0" err="1" smtClean="0"/>
              <a:t>plasminogen</a:t>
            </a:r>
            <a:r>
              <a:rPr lang="en-GB" sz="2400" dirty="0" smtClean="0"/>
              <a:t> activator, </a:t>
            </a:r>
          </a:p>
          <a:p>
            <a:r>
              <a:rPr lang="en-GB" sz="2400" dirty="0" smtClean="0"/>
              <a:t>streptokinase, to dissolve clots.</a:t>
            </a:r>
          </a:p>
          <a:p>
            <a:endParaRPr lang="en-GB" sz="2400" dirty="0" smtClean="0"/>
          </a:p>
          <a:p>
            <a:r>
              <a:rPr lang="en-GB" sz="2400" b="1" dirty="0" smtClean="0">
                <a:solidFill>
                  <a:srgbClr val="FF0000"/>
                </a:solidFill>
              </a:rPr>
              <a:t>BUT</a:t>
            </a:r>
          </a:p>
          <a:p>
            <a:endParaRPr lang="en-GB" sz="2400" dirty="0" smtClean="0"/>
          </a:p>
          <a:p>
            <a:endParaRPr lang="en-GB" sz="2400" dirty="0" smtClean="0"/>
          </a:p>
          <a:p>
            <a:r>
              <a:rPr lang="en-GB" sz="2400" dirty="0" smtClean="0"/>
              <a:t>Increased thrombosis may lead to cardiovascular disorders such</a:t>
            </a:r>
          </a:p>
          <a:p>
            <a:r>
              <a:rPr lang="en-GB" sz="2400" dirty="0" smtClean="0"/>
              <a:t> as atherosclerosis, pulmonary embolism, pulmonary hypertension, </a:t>
            </a:r>
          </a:p>
          <a:p>
            <a:r>
              <a:rPr lang="en-GB" sz="2400" dirty="0" smtClean="0"/>
              <a:t>myocardial infarction, </a:t>
            </a:r>
            <a:r>
              <a:rPr lang="en-GB" sz="2400" dirty="0" err="1" smtClean="0"/>
              <a:t>ischaemic</a:t>
            </a:r>
            <a:r>
              <a:rPr lang="en-GB" sz="2400" dirty="0" smtClean="0"/>
              <a:t> </a:t>
            </a:r>
            <a:r>
              <a:rPr lang="en-GB" sz="2400" dirty="0" err="1" smtClean="0"/>
              <a:t>cerebrovascular</a:t>
            </a:r>
            <a:r>
              <a:rPr lang="en-GB" sz="2400" dirty="0" smtClean="0"/>
              <a:t> disease etc.</a:t>
            </a:r>
            <a:endParaRPr lang="en-GB"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548680"/>
            <a:ext cx="2055371" cy="584775"/>
          </a:xfrm>
          <a:prstGeom prst="rect">
            <a:avLst/>
          </a:prstGeom>
          <a:noFill/>
        </p:spPr>
        <p:txBody>
          <a:bodyPr wrap="none" rtlCol="0">
            <a:spAutoFit/>
          </a:bodyPr>
          <a:lstStyle/>
          <a:p>
            <a:r>
              <a:rPr lang="en-GB" sz="3200" b="1" dirty="0" smtClean="0">
                <a:solidFill>
                  <a:srgbClr val="FF0000"/>
                </a:solidFill>
              </a:rPr>
              <a:t>Summary</a:t>
            </a:r>
            <a:endParaRPr lang="en-GB" sz="3200" b="1" dirty="0">
              <a:solidFill>
                <a:srgbClr val="FF0000"/>
              </a:solidFill>
            </a:endParaRPr>
          </a:p>
        </p:txBody>
      </p:sp>
      <p:sp>
        <p:nvSpPr>
          <p:cNvPr id="5" name="TextBox 4"/>
          <p:cNvSpPr txBox="1"/>
          <p:nvPr/>
        </p:nvSpPr>
        <p:spPr>
          <a:xfrm flipH="1">
            <a:off x="683568" y="1556792"/>
            <a:ext cx="7659137" cy="5109091"/>
          </a:xfrm>
          <a:prstGeom prst="rect">
            <a:avLst/>
          </a:prstGeom>
          <a:noFill/>
        </p:spPr>
        <p:txBody>
          <a:bodyPr wrap="square" rtlCol="0">
            <a:spAutoFit/>
          </a:bodyPr>
          <a:lstStyle/>
          <a:p>
            <a:r>
              <a:rPr lang="en-GB" sz="2800" dirty="0" smtClean="0"/>
              <a:t>Vascular endothelium is strategically located at the interface between tissue and blood.</a:t>
            </a:r>
          </a:p>
          <a:p>
            <a:endParaRPr lang="en-GB" sz="2800" dirty="0" smtClean="0"/>
          </a:p>
          <a:p>
            <a:endParaRPr lang="en-GB" sz="2800" dirty="0" smtClean="0"/>
          </a:p>
          <a:p>
            <a:r>
              <a:rPr lang="en-GB" sz="2800" dirty="0" smtClean="0"/>
              <a:t>The endothelium  secretes a number of substances important in the regulation of </a:t>
            </a:r>
          </a:p>
          <a:p>
            <a:r>
              <a:rPr lang="en-GB" sz="2800" dirty="0" smtClean="0"/>
              <a:t>-vascular tone</a:t>
            </a:r>
          </a:p>
          <a:p>
            <a:pPr>
              <a:buFontTx/>
              <a:buChar char="-"/>
            </a:pPr>
            <a:r>
              <a:rPr lang="en-GB" sz="2800" dirty="0" smtClean="0"/>
              <a:t>barrier function</a:t>
            </a:r>
          </a:p>
          <a:p>
            <a:pPr>
              <a:buFontTx/>
              <a:buChar char="-"/>
            </a:pPr>
            <a:r>
              <a:rPr lang="en-GB" sz="2800" dirty="0" smtClean="0"/>
              <a:t>vascular repair and angiogenesis</a:t>
            </a:r>
          </a:p>
          <a:p>
            <a:pPr>
              <a:buFontTx/>
              <a:buChar char="-"/>
            </a:pPr>
            <a:r>
              <a:rPr lang="en-GB" sz="2800" dirty="0" smtClean="0"/>
              <a:t>inflammatory cell recruitment and adhesion</a:t>
            </a:r>
          </a:p>
          <a:p>
            <a:pPr>
              <a:buFontTx/>
              <a:buChar char="-"/>
            </a:pPr>
            <a:r>
              <a:rPr lang="en-GB" sz="2800" dirty="0" smtClean="0"/>
              <a:t> coagulation process</a:t>
            </a:r>
          </a:p>
          <a:p>
            <a:endParaRPr lang="en-GB" dirty="0" smtClean="0"/>
          </a:p>
        </p:txBody>
      </p:sp>
      <p:sp>
        <p:nvSpPr>
          <p:cNvPr id="6" name="5-Point Star 5"/>
          <p:cNvSpPr/>
          <p:nvPr/>
        </p:nvSpPr>
        <p:spPr>
          <a:xfrm>
            <a:off x="251520" y="1628800"/>
            <a:ext cx="360040" cy="36004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5-Point Star 6"/>
          <p:cNvSpPr/>
          <p:nvPr/>
        </p:nvSpPr>
        <p:spPr>
          <a:xfrm>
            <a:off x="251520" y="3356992"/>
            <a:ext cx="360040" cy="36004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p:cNvPicPr>
            <a:picLocks noChangeAspect="1" noChangeArrowheads="1"/>
          </p:cNvPicPr>
          <p:nvPr/>
        </p:nvPicPr>
        <p:blipFill>
          <a:blip r:embed="rId2" cstate="print"/>
          <a:srcRect/>
          <a:stretch>
            <a:fillRect/>
          </a:stretch>
        </p:blipFill>
        <p:spPr bwMode="auto">
          <a:xfrm>
            <a:off x="323528" y="1988989"/>
            <a:ext cx="3313112" cy="3024187"/>
          </a:xfrm>
          <a:prstGeom prst="rect">
            <a:avLst/>
          </a:prstGeom>
          <a:noFill/>
          <a:ln w="9525">
            <a:noFill/>
            <a:miter lim="800000"/>
            <a:headEnd/>
            <a:tailEnd/>
          </a:ln>
        </p:spPr>
      </p:pic>
      <p:pic>
        <p:nvPicPr>
          <p:cNvPr id="3" name="Picture 2" descr="clay-courts-of-roland-garros1.jpg"/>
          <p:cNvPicPr>
            <a:picLocks noChangeAspect="1"/>
          </p:cNvPicPr>
          <p:nvPr/>
        </p:nvPicPr>
        <p:blipFill>
          <a:blip r:embed="rId3" cstate="print"/>
          <a:srcRect/>
          <a:stretch>
            <a:fillRect/>
          </a:stretch>
        </p:blipFill>
        <p:spPr bwMode="auto">
          <a:xfrm>
            <a:off x="4428803" y="2025501"/>
            <a:ext cx="3984625" cy="2987675"/>
          </a:xfrm>
          <a:prstGeom prst="rect">
            <a:avLst/>
          </a:prstGeom>
          <a:noFill/>
          <a:ln w="9525">
            <a:noFill/>
            <a:miter lim="800000"/>
            <a:headEnd/>
            <a:tailEnd/>
          </a:ln>
        </p:spPr>
      </p:pic>
      <p:sp>
        <p:nvSpPr>
          <p:cNvPr id="29700" name="TextBox 3"/>
          <p:cNvSpPr txBox="1">
            <a:spLocks noChangeArrowheads="1"/>
          </p:cNvSpPr>
          <p:nvPr/>
        </p:nvSpPr>
        <p:spPr bwMode="auto">
          <a:xfrm>
            <a:off x="107504" y="188640"/>
            <a:ext cx="8018542" cy="954107"/>
          </a:xfrm>
          <a:prstGeom prst="rect">
            <a:avLst/>
          </a:prstGeom>
          <a:noFill/>
          <a:ln w="9525">
            <a:noFill/>
            <a:miter lim="800000"/>
            <a:headEnd/>
            <a:tailEnd/>
          </a:ln>
        </p:spPr>
        <p:txBody>
          <a:bodyPr wrap="none">
            <a:spAutoFit/>
          </a:bodyPr>
          <a:lstStyle/>
          <a:p>
            <a:r>
              <a:rPr lang="en-GB" sz="2800" b="1" dirty="0" smtClean="0"/>
              <a:t>Example: </a:t>
            </a:r>
          </a:p>
          <a:p>
            <a:r>
              <a:rPr lang="en-GB" sz="2800" b="1" dirty="0" smtClean="0"/>
              <a:t>pulmonary endothelium has a surface ~ 70m</a:t>
            </a:r>
            <a:r>
              <a:rPr lang="en-GB" sz="2800" b="1" baseline="30000" dirty="0" smtClean="0"/>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dothelium1.jpg"/>
          <p:cNvPicPr>
            <a:picLocks noChangeAspect="1"/>
          </p:cNvPicPr>
          <p:nvPr/>
        </p:nvPicPr>
        <p:blipFill>
          <a:blip r:embed="rId2" cstate="print"/>
          <a:stretch>
            <a:fillRect/>
          </a:stretch>
        </p:blipFill>
        <p:spPr>
          <a:xfrm>
            <a:off x="2555776" y="260648"/>
            <a:ext cx="2592288" cy="2642881"/>
          </a:xfrm>
          <a:prstGeom prst="rect">
            <a:avLst/>
          </a:prstGeom>
        </p:spPr>
      </p:pic>
      <p:pic>
        <p:nvPicPr>
          <p:cNvPr id="4" name="Picture 38" descr="CONFGOOD"/>
          <p:cNvPicPr>
            <a:picLocks noChangeAspect="1" noChangeArrowheads="1"/>
          </p:cNvPicPr>
          <p:nvPr/>
        </p:nvPicPr>
        <p:blipFill>
          <a:blip r:embed="rId3" cstate="print"/>
          <a:srcRect/>
          <a:stretch>
            <a:fillRect/>
          </a:stretch>
        </p:blipFill>
        <p:spPr bwMode="auto">
          <a:xfrm>
            <a:off x="5292080" y="260648"/>
            <a:ext cx="2600103" cy="2592288"/>
          </a:xfrm>
          <a:prstGeom prst="rect">
            <a:avLst/>
          </a:prstGeom>
          <a:noFill/>
          <a:ln w="9525">
            <a:noFill/>
            <a:miter lim="800000"/>
            <a:headEnd/>
            <a:tailEnd/>
          </a:ln>
        </p:spPr>
      </p:pic>
      <p:sp>
        <p:nvSpPr>
          <p:cNvPr id="5" name="Rectangle 4"/>
          <p:cNvSpPr>
            <a:spLocks noChangeArrowheads="1"/>
          </p:cNvSpPr>
          <p:nvPr/>
        </p:nvSpPr>
        <p:spPr bwMode="auto">
          <a:xfrm>
            <a:off x="0" y="6596062"/>
            <a:ext cx="3497263" cy="261938"/>
          </a:xfrm>
          <a:prstGeom prst="rect">
            <a:avLst/>
          </a:prstGeom>
          <a:noFill/>
          <a:ln w="9525">
            <a:noFill/>
            <a:miter lim="800000"/>
            <a:headEnd/>
            <a:tailEnd/>
          </a:ln>
        </p:spPr>
        <p:txBody>
          <a:bodyPr wrap="none">
            <a:spAutoFit/>
          </a:bodyPr>
          <a:lstStyle/>
          <a:p>
            <a:r>
              <a:rPr lang="en-US" altLang="en-GB" sz="1100" dirty="0"/>
              <a:t>From: Pathology of Atherosclerosis by </a:t>
            </a:r>
            <a:r>
              <a:rPr lang="en-US" altLang="en-GB" sz="1100" dirty="0" err="1"/>
              <a:t>N.Woolf</a:t>
            </a:r>
            <a:r>
              <a:rPr lang="en-US" altLang="en-GB" sz="1100" dirty="0"/>
              <a:t>, 1982</a:t>
            </a:r>
          </a:p>
        </p:txBody>
      </p:sp>
      <p:sp>
        <p:nvSpPr>
          <p:cNvPr id="6" name="TextBox 5"/>
          <p:cNvSpPr txBox="1"/>
          <p:nvPr/>
        </p:nvSpPr>
        <p:spPr>
          <a:xfrm>
            <a:off x="0" y="0"/>
            <a:ext cx="2593980" cy="400110"/>
          </a:xfrm>
          <a:prstGeom prst="rect">
            <a:avLst/>
          </a:prstGeom>
          <a:noFill/>
        </p:spPr>
        <p:txBody>
          <a:bodyPr wrap="none" rtlCol="0">
            <a:spAutoFit/>
          </a:bodyPr>
          <a:lstStyle/>
          <a:p>
            <a:r>
              <a:rPr lang="en-GB" sz="2000" dirty="0" smtClean="0"/>
              <a:t>Endothelium- images</a:t>
            </a:r>
            <a:endParaRPr lang="en-GB" sz="2000" dirty="0"/>
          </a:p>
        </p:txBody>
      </p:sp>
      <p:sp>
        <p:nvSpPr>
          <p:cNvPr id="7" name="TextBox 6"/>
          <p:cNvSpPr txBox="1"/>
          <p:nvPr/>
        </p:nvSpPr>
        <p:spPr>
          <a:xfrm>
            <a:off x="1115616" y="1124744"/>
            <a:ext cx="1107996" cy="461665"/>
          </a:xfrm>
          <a:prstGeom prst="rect">
            <a:avLst/>
          </a:prstGeom>
          <a:noFill/>
        </p:spPr>
        <p:txBody>
          <a:bodyPr wrap="none" rtlCol="0">
            <a:spAutoFit/>
          </a:bodyPr>
          <a:lstStyle/>
          <a:p>
            <a:r>
              <a:rPr lang="en-GB" sz="2400" dirty="0" smtClean="0"/>
              <a:t>In vitro</a:t>
            </a:r>
            <a:endParaRPr lang="en-GB" sz="2400" dirty="0"/>
          </a:p>
        </p:txBody>
      </p:sp>
      <p:sp>
        <p:nvSpPr>
          <p:cNvPr id="8" name="TextBox 7"/>
          <p:cNvSpPr txBox="1"/>
          <p:nvPr/>
        </p:nvSpPr>
        <p:spPr>
          <a:xfrm>
            <a:off x="107504" y="4365104"/>
            <a:ext cx="1742785" cy="830997"/>
          </a:xfrm>
          <a:prstGeom prst="rect">
            <a:avLst/>
          </a:prstGeom>
          <a:noFill/>
        </p:spPr>
        <p:txBody>
          <a:bodyPr wrap="none" rtlCol="0">
            <a:spAutoFit/>
          </a:bodyPr>
          <a:lstStyle/>
          <a:p>
            <a:r>
              <a:rPr lang="en-GB" sz="2400" dirty="0" smtClean="0"/>
              <a:t>In vivo: </a:t>
            </a:r>
          </a:p>
          <a:p>
            <a:r>
              <a:rPr lang="en-GB" sz="2400" dirty="0" smtClean="0"/>
              <a:t>rabbit aorta</a:t>
            </a:r>
            <a:endParaRPr lang="en-GB" sz="2400" dirty="0"/>
          </a:p>
        </p:txBody>
      </p:sp>
      <p:pic>
        <p:nvPicPr>
          <p:cNvPr id="11" name="Picture 1027" descr="\\Lud20\SERVER\BeataW\images for pres\Untitled-1.tif"/>
          <p:cNvPicPr>
            <a:picLocks noChangeAspect="1" noChangeArrowheads="1"/>
          </p:cNvPicPr>
          <p:nvPr/>
        </p:nvPicPr>
        <p:blipFill>
          <a:blip r:embed="rId4" cstate="print"/>
          <a:srcRect/>
          <a:stretch>
            <a:fillRect/>
          </a:stretch>
        </p:blipFill>
        <p:spPr bwMode="auto">
          <a:xfrm>
            <a:off x="1835696" y="3573016"/>
            <a:ext cx="3415880" cy="2376264"/>
          </a:xfrm>
          <a:prstGeom prst="rect">
            <a:avLst/>
          </a:prstGeom>
          <a:noFill/>
        </p:spPr>
      </p:pic>
      <p:pic>
        <p:nvPicPr>
          <p:cNvPr id="12" name="Picture 1029" descr="\\Lud20\SERVER\BeataW\images for pres\Untitled-1.tif"/>
          <p:cNvPicPr>
            <a:picLocks noChangeAspect="1" noChangeArrowheads="1"/>
          </p:cNvPicPr>
          <p:nvPr/>
        </p:nvPicPr>
        <p:blipFill>
          <a:blip r:embed="rId5" cstate="print"/>
          <a:srcRect/>
          <a:stretch>
            <a:fillRect/>
          </a:stretch>
        </p:blipFill>
        <p:spPr bwMode="auto">
          <a:xfrm>
            <a:off x="5364088" y="3573016"/>
            <a:ext cx="3433192" cy="23883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51520" y="44624"/>
            <a:ext cx="7920038" cy="5786199"/>
          </a:xfrm>
          <a:prstGeom prst="rect">
            <a:avLst/>
          </a:prstGeom>
          <a:noFill/>
          <a:ln w="9525">
            <a:noFill/>
            <a:miter lim="800000"/>
            <a:headEnd/>
            <a:tailEnd/>
          </a:ln>
        </p:spPr>
        <p:txBody>
          <a:bodyPr>
            <a:spAutoFit/>
          </a:bodyPr>
          <a:lstStyle/>
          <a:p>
            <a:r>
              <a:rPr lang="en-GB" sz="2800" b="1" dirty="0">
                <a:solidFill>
                  <a:srgbClr val="FF0000"/>
                </a:solidFill>
              </a:rPr>
              <a:t>Endothelial function: </a:t>
            </a:r>
            <a:endParaRPr lang="en-GB" sz="2800" b="1" dirty="0" smtClean="0">
              <a:solidFill>
                <a:srgbClr val="FF0000"/>
              </a:solidFill>
            </a:endParaRPr>
          </a:p>
          <a:p>
            <a:endParaRPr lang="en-GB" b="1" dirty="0" smtClean="0">
              <a:solidFill>
                <a:srgbClr val="FF0000"/>
              </a:solidFill>
            </a:endParaRPr>
          </a:p>
          <a:p>
            <a:r>
              <a:rPr lang="en-GB" sz="2400" b="1" dirty="0" smtClean="0">
                <a:solidFill>
                  <a:srgbClr val="FF0000"/>
                </a:solidFill>
              </a:rPr>
              <a:t>In </a:t>
            </a:r>
            <a:r>
              <a:rPr lang="en-GB" sz="2400" b="1" dirty="0">
                <a:solidFill>
                  <a:srgbClr val="FF0000"/>
                </a:solidFill>
              </a:rPr>
              <a:t>response to changes in environmental factors </a:t>
            </a:r>
            <a:r>
              <a:rPr lang="en-GB" sz="2400" dirty="0"/>
              <a:t>such as oxygen tension, blood flow, circulating cytokines, and growth </a:t>
            </a:r>
            <a:r>
              <a:rPr lang="en-GB" sz="2400" dirty="0" smtClean="0"/>
              <a:t>factors, </a:t>
            </a:r>
            <a:r>
              <a:rPr lang="en-GB" sz="2400" b="1" dirty="0" smtClean="0">
                <a:solidFill>
                  <a:srgbClr val="FF0000"/>
                </a:solidFill>
              </a:rPr>
              <a:t>the endothelium </a:t>
            </a:r>
            <a:r>
              <a:rPr lang="en-GB" sz="2400" b="1" dirty="0">
                <a:solidFill>
                  <a:srgbClr val="FF0000"/>
                </a:solidFill>
              </a:rPr>
              <a:t>synthesizes and/or extracts many </a:t>
            </a:r>
            <a:r>
              <a:rPr lang="en-GB" sz="2400" b="1" dirty="0" err="1">
                <a:solidFill>
                  <a:srgbClr val="FF0000"/>
                </a:solidFill>
              </a:rPr>
              <a:t>vasoactive</a:t>
            </a:r>
            <a:r>
              <a:rPr lang="en-GB" sz="2400" b="1" dirty="0">
                <a:solidFill>
                  <a:srgbClr val="FF0000"/>
                </a:solidFill>
              </a:rPr>
              <a:t> mediators </a:t>
            </a:r>
            <a:r>
              <a:rPr lang="en-GB" sz="2400" dirty="0"/>
              <a:t>such as endothelin-1, </a:t>
            </a:r>
            <a:r>
              <a:rPr lang="en-GB" sz="2400" dirty="0" err="1"/>
              <a:t>norepinephrine</a:t>
            </a:r>
            <a:r>
              <a:rPr lang="en-GB" sz="2400" dirty="0"/>
              <a:t>, </a:t>
            </a:r>
            <a:r>
              <a:rPr lang="en-GB" sz="2400" dirty="0" err="1"/>
              <a:t>angiotensin</a:t>
            </a:r>
            <a:r>
              <a:rPr lang="en-GB" sz="2400" dirty="0"/>
              <a:t> 1, </a:t>
            </a:r>
            <a:r>
              <a:rPr lang="en-GB" sz="2400" dirty="0" err="1"/>
              <a:t>thromboxane</a:t>
            </a:r>
            <a:r>
              <a:rPr lang="en-GB" sz="2400" dirty="0"/>
              <a:t>, </a:t>
            </a:r>
            <a:r>
              <a:rPr lang="en-GB" sz="2400" dirty="0" err="1"/>
              <a:t>prostacyclin</a:t>
            </a:r>
            <a:r>
              <a:rPr lang="en-GB" sz="2400" dirty="0"/>
              <a:t> (PGI2), and the endothelial-derived relaxing factor nitric oxide (NO). </a:t>
            </a:r>
          </a:p>
          <a:p>
            <a:endParaRPr lang="en-GB" sz="2400" dirty="0"/>
          </a:p>
          <a:p>
            <a:r>
              <a:rPr lang="en-GB" sz="2400" dirty="0"/>
              <a:t>Using a complex language of chemical messages, the endothelium translates information about environmental changes to the underlying smooth muscle cells, to control their reactivity and regulate </a:t>
            </a:r>
            <a:r>
              <a:rPr lang="en-GB" sz="2400" b="1" dirty="0">
                <a:solidFill>
                  <a:srgbClr val="FF0000"/>
                </a:solidFill>
              </a:rPr>
              <a:t>vascular tone</a:t>
            </a:r>
            <a:r>
              <a:rPr lang="en-GB" sz="2400" dirty="0"/>
              <a:t>. </a:t>
            </a:r>
          </a:p>
          <a:p>
            <a:endParaRPr lang="en-GB" dirty="0"/>
          </a:p>
          <a:p>
            <a:endParaRPr lang="en-GB"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56792"/>
            <a:ext cx="8712968" cy="4524315"/>
          </a:xfrm>
          <a:prstGeom prst="rect">
            <a:avLst/>
          </a:prstGeom>
        </p:spPr>
        <p:txBody>
          <a:bodyPr wrap="square">
            <a:spAutoFit/>
          </a:bodyPr>
          <a:lstStyle/>
          <a:p>
            <a:r>
              <a:rPr lang="en-GB" sz="2400" dirty="0" smtClean="0"/>
              <a:t>The endothelial layer also acts as a </a:t>
            </a:r>
            <a:r>
              <a:rPr lang="en-GB" sz="2400" b="1" dirty="0" smtClean="0">
                <a:solidFill>
                  <a:srgbClr val="FF0000"/>
                </a:solidFill>
              </a:rPr>
              <a:t>barrier</a:t>
            </a:r>
            <a:r>
              <a:rPr lang="en-GB" sz="2400" dirty="0" smtClean="0"/>
              <a:t>, regulating the exchange of fluids and nutrients between blood components and the surrounding tissues.</a:t>
            </a:r>
          </a:p>
          <a:p>
            <a:endParaRPr lang="en-GB" sz="2400" dirty="0" smtClean="0"/>
          </a:p>
          <a:p>
            <a:r>
              <a:rPr lang="en-GB" sz="2400" dirty="0" smtClean="0"/>
              <a:t>In </a:t>
            </a:r>
            <a:r>
              <a:rPr lang="en-GB" sz="2400" b="1" dirty="0" smtClean="0">
                <a:solidFill>
                  <a:srgbClr val="FF0000"/>
                </a:solidFill>
              </a:rPr>
              <a:t>inflammatory conditions </a:t>
            </a:r>
            <a:r>
              <a:rPr lang="en-GB" sz="2400" dirty="0" smtClean="0"/>
              <a:t>the endothelium regulates trafficking of blood cells to the sites of injury.</a:t>
            </a:r>
          </a:p>
          <a:p>
            <a:endParaRPr lang="en-GB" sz="2400" dirty="0" smtClean="0"/>
          </a:p>
          <a:p>
            <a:r>
              <a:rPr lang="en-GB" sz="2400" dirty="0" smtClean="0"/>
              <a:t>The endothelium regulates formation of new blood vessel formation (</a:t>
            </a:r>
            <a:r>
              <a:rPr lang="en-GB" sz="2400" b="1" dirty="0" smtClean="0">
                <a:solidFill>
                  <a:srgbClr val="FF0000"/>
                </a:solidFill>
              </a:rPr>
              <a:t>angiogenesis and </a:t>
            </a:r>
            <a:r>
              <a:rPr lang="en-GB" sz="2400" b="1" dirty="0" err="1" smtClean="0">
                <a:solidFill>
                  <a:srgbClr val="FF0000"/>
                </a:solidFill>
              </a:rPr>
              <a:t>vasculogenesis</a:t>
            </a:r>
            <a:r>
              <a:rPr lang="en-GB" sz="2400" dirty="0" smtClean="0"/>
              <a:t>). </a:t>
            </a:r>
          </a:p>
          <a:p>
            <a:endParaRPr lang="en-GB" sz="2400" dirty="0" smtClean="0"/>
          </a:p>
          <a:p>
            <a:r>
              <a:rPr lang="en-GB" sz="2400" dirty="0" smtClean="0"/>
              <a:t>The endothelium controls blood fluidity by regulating </a:t>
            </a:r>
            <a:r>
              <a:rPr lang="en-GB" sz="2400" b="1" dirty="0" smtClean="0">
                <a:solidFill>
                  <a:srgbClr val="FF0000"/>
                </a:solidFill>
              </a:rPr>
              <a:t>coagulation process</a:t>
            </a:r>
            <a:endParaRPr lang="en-GB" sz="2400" dirty="0"/>
          </a:p>
        </p:txBody>
      </p:sp>
      <p:sp>
        <p:nvSpPr>
          <p:cNvPr id="5" name="Rectangle 4"/>
          <p:cNvSpPr/>
          <p:nvPr/>
        </p:nvSpPr>
        <p:spPr>
          <a:xfrm>
            <a:off x="0" y="332656"/>
            <a:ext cx="4838184" cy="523220"/>
          </a:xfrm>
          <a:prstGeom prst="rect">
            <a:avLst/>
          </a:prstGeom>
        </p:spPr>
        <p:txBody>
          <a:bodyPr wrap="none">
            <a:spAutoFit/>
          </a:bodyPr>
          <a:lstStyle/>
          <a:p>
            <a:r>
              <a:rPr lang="en-GB" sz="2800" b="1" dirty="0" smtClean="0">
                <a:solidFill>
                  <a:srgbClr val="FF0000"/>
                </a:solidFill>
              </a:rPr>
              <a:t>Endothelial function, cont.</a:t>
            </a:r>
            <a:r>
              <a:rPr lang="en-GB" b="1" dirty="0" smtClean="0">
                <a:solidFill>
                  <a:srgbClr val="FF0000"/>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0" name="Text Box 40"/>
          <p:cNvSpPr txBox="1">
            <a:spLocks noChangeArrowheads="1"/>
          </p:cNvSpPr>
          <p:nvPr/>
        </p:nvSpPr>
        <p:spPr bwMode="auto">
          <a:xfrm>
            <a:off x="179388" y="6086475"/>
            <a:ext cx="2663825" cy="396875"/>
          </a:xfrm>
          <a:prstGeom prst="rect">
            <a:avLst/>
          </a:prstGeom>
          <a:solidFill>
            <a:schemeClr val="hlink"/>
          </a:solidFill>
          <a:ln w="9525">
            <a:noFill/>
            <a:miter lim="800000"/>
            <a:headEnd/>
            <a:tailEnd/>
          </a:ln>
          <a:effectLst/>
        </p:spPr>
        <p:txBody>
          <a:bodyPr>
            <a:spAutoFit/>
          </a:bodyPr>
          <a:lstStyle/>
          <a:p>
            <a:pPr>
              <a:spcBef>
                <a:spcPct val="50000"/>
              </a:spcBef>
              <a:defRPr/>
            </a:pPr>
            <a:r>
              <a:rPr lang="en-GB" sz="2000" b="1">
                <a:solidFill>
                  <a:srgbClr val="000000"/>
                </a:solidFill>
                <a:cs typeface="+mn-cs"/>
              </a:rPr>
              <a:t>  Barrier Function</a:t>
            </a:r>
            <a:endParaRPr lang="en-US" sz="2000" b="1">
              <a:solidFill>
                <a:srgbClr val="000000"/>
              </a:solidFill>
              <a:cs typeface="+mn-cs"/>
            </a:endParaRPr>
          </a:p>
        </p:txBody>
      </p:sp>
      <p:sp>
        <p:nvSpPr>
          <p:cNvPr id="20521" name="Text Box 41"/>
          <p:cNvSpPr txBox="1">
            <a:spLocks noChangeArrowheads="1"/>
          </p:cNvSpPr>
          <p:nvPr/>
        </p:nvSpPr>
        <p:spPr bwMode="auto">
          <a:xfrm>
            <a:off x="3636963" y="6086475"/>
            <a:ext cx="1871662" cy="396875"/>
          </a:xfrm>
          <a:prstGeom prst="rect">
            <a:avLst/>
          </a:prstGeom>
          <a:solidFill>
            <a:srgbClr val="3366FF"/>
          </a:solidFill>
          <a:ln w="9525">
            <a:noFill/>
            <a:miter lim="800000"/>
            <a:headEnd/>
            <a:tailEnd/>
          </a:ln>
          <a:effectLst/>
        </p:spPr>
        <p:txBody>
          <a:bodyPr>
            <a:spAutoFit/>
          </a:bodyPr>
          <a:lstStyle/>
          <a:p>
            <a:pPr>
              <a:spcBef>
                <a:spcPct val="50000"/>
              </a:spcBef>
              <a:defRPr/>
            </a:pPr>
            <a:r>
              <a:rPr lang="en-GB" sz="2000" b="1">
                <a:solidFill>
                  <a:srgbClr val="000000"/>
                </a:solidFill>
                <a:cs typeface="+mn-cs"/>
              </a:rPr>
              <a:t>Vascular tone</a:t>
            </a:r>
            <a:endParaRPr lang="en-US" sz="2000" b="1">
              <a:solidFill>
                <a:srgbClr val="000000"/>
              </a:solidFill>
              <a:cs typeface="+mn-cs"/>
            </a:endParaRPr>
          </a:p>
        </p:txBody>
      </p:sp>
      <p:sp>
        <p:nvSpPr>
          <p:cNvPr id="20522" name="Text Box 42"/>
          <p:cNvSpPr txBox="1">
            <a:spLocks noChangeArrowheads="1"/>
          </p:cNvSpPr>
          <p:nvPr/>
        </p:nvSpPr>
        <p:spPr bwMode="auto">
          <a:xfrm>
            <a:off x="6516688" y="6086475"/>
            <a:ext cx="2160587" cy="396875"/>
          </a:xfrm>
          <a:prstGeom prst="rect">
            <a:avLst/>
          </a:prstGeom>
          <a:solidFill>
            <a:srgbClr val="FF0000"/>
          </a:solidFill>
          <a:ln w="9525">
            <a:noFill/>
            <a:miter lim="800000"/>
            <a:headEnd/>
            <a:tailEnd/>
          </a:ln>
          <a:effectLst/>
        </p:spPr>
        <p:txBody>
          <a:bodyPr>
            <a:spAutoFit/>
          </a:bodyPr>
          <a:lstStyle/>
          <a:p>
            <a:pPr>
              <a:spcBef>
                <a:spcPct val="50000"/>
              </a:spcBef>
              <a:defRPr/>
            </a:pPr>
            <a:r>
              <a:rPr lang="en-GB" sz="2000" b="1">
                <a:solidFill>
                  <a:srgbClr val="000000"/>
                </a:solidFill>
                <a:cs typeface="+mn-cs"/>
              </a:rPr>
              <a:t>  Host defence</a:t>
            </a:r>
            <a:endParaRPr lang="en-US" sz="2000" b="1">
              <a:solidFill>
                <a:srgbClr val="000000"/>
              </a:solidFill>
              <a:cs typeface="+mn-cs"/>
            </a:endParaRPr>
          </a:p>
        </p:txBody>
      </p:sp>
      <p:sp>
        <p:nvSpPr>
          <p:cNvPr id="20545" name="Text Box 65"/>
          <p:cNvSpPr txBox="1">
            <a:spLocks noChangeArrowheads="1"/>
          </p:cNvSpPr>
          <p:nvPr/>
        </p:nvSpPr>
        <p:spPr bwMode="auto">
          <a:xfrm>
            <a:off x="2483768" y="1700808"/>
            <a:ext cx="1655762" cy="517525"/>
          </a:xfrm>
          <a:prstGeom prst="rect">
            <a:avLst/>
          </a:prstGeom>
          <a:noFill/>
          <a:ln w="9525">
            <a:noFill/>
            <a:miter lim="800000"/>
            <a:headEnd/>
            <a:tailEnd/>
          </a:ln>
          <a:effectLst/>
        </p:spPr>
        <p:txBody>
          <a:bodyPr>
            <a:spAutoFit/>
          </a:bodyPr>
          <a:lstStyle/>
          <a:p>
            <a:pPr>
              <a:spcBef>
                <a:spcPct val="50000"/>
              </a:spcBef>
              <a:defRPr/>
            </a:pPr>
            <a:r>
              <a:rPr lang="en-GB" sz="1400" dirty="0" err="1">
                <a:solidFill>
                  <a:srgbClr val="000000"/>
                </a:solidFill>
                <a:cs typeface="+mn-cs"/>
              </a:rPr>
              <a:t>Paracellular</a:t>
            </a:r>
            <a:r>
              <a:rPr lang="en-GB" sz="1400" dirty="0">
                <a:solidFill>
                  <a:srgbClr val="000000"/>
                </a:solidFill>
                <a:cs typeface="+mn-cs"/>
              </a:rPr>
              <a:t> permeability</a:t>
            </a:r>
            <a:endParaRPr lang="en-US" sz="1400" dirty="0">
              <a:solidFill>
                <a:srgbClr val="000000"/>
              </a:solidFill>
              <a:cs typeface="+mn-cs"/>
            </a:endParaRPr>
          </a:p>
        </p:txBody>
      </p:sp>
      <p:sp>
        <p:nvSpPr>
          <p:cNvPr id="20484" name="AutoShape 4" descr="Small confetti"/>
          <p:cNvSpPr>
            <a:spLocks noChangeArrowheads="1"/>
          </p:cNvSpPr>
          <p:nvPr/>
        </p:nvSpPr>
        <p:spPr bwMode="auto">
          <a:xfrm>
            <a:off x="3132138" y="2787650"/>
            <a:ext cx="2808287" cy="1117600"/>
          </a:xfrm>
          <a:prstGeom prst="roundRect">
            <a:avLst>
              <a:gd name="adj" fmla="val 12486"/>
            </a:avLst>
          </a:prstGeom>
          <a:pattFill prst="smConfetti">
            <a:fgClr>
              <a:srgbClr val="3366FF"/>
            </a:fgClr>
            <a:bgClr>
              <a:schemeClr val="bg1"/>
            </a:bgClr>
          </a:pattFill>
          <a:ln w="76200">
            <a:solidFill>
              <a:srgbClr val="3366FF"/>
            </a:solidFill>
            <a:round/>
            <a:headEnd/>
            <a:tailEnd/>
          </a:ln>
          <a:effectLst/>
        </p:spPr>
        <p:txBody>
          <a:bodyPr wrap="none" anchor="ctr"/>
          <a:lstStyle/>
          <a:p>
            <a:pPr>
              <a:defRPr/>
            </a:pPr>
            <a:endParaRPr lang="en-GB">
              <a:solidFill>
                <a:srgbClr val="000000"/>
              </a:solidFill>
              <a:cs typeface="+mn-cs"/>
            </a:endParaRPr>
          </a:p>
        </p:txBody>
      </p:sp>
      <p:sp>
        <p:nvSpPr>
          <p:cNvPr id="20486" name="AutoShape 6" descr="Small confetti"/>
          <p:cNvSpPr>
            <a:spLocks noChangeArrowheads="1"/>
          </p:cNvSpPr>
          <p:nvPr/>
        </p:nvSpPr>
        <p:spPr bwMode="auto">
          <a:xfrm>
            <a:off x="179388" y="2787650"/>
            <a:ext cx="2663825" cy="1073150"/>
          </a:xfrm>
          <a:prstGeom prst="roundRect">
            <a:avLst>
              <a:gd name="adj" fmla="val 12486"/>
            </a:avLst>
          </a:prstGeom>
          <a:pattFill prst="smConfetti">
            <a:fgClr>
              <a:schemeClr val="hlink"/>
            </a:fgClr>
            <a:bgClr>
              <a:schemeClr val="bg1"/>
            </a:bgClr>
          </a:pattFill>
          <a:ln w="76200">
            <a:solidFill>
              <a:schemeClr val="hlink"/>
            </a:solidFill>
            <a:round/>
            <a:headEnd/>
            <a:tailEnd/>
          </a:ln>
          <a:effectLst/>
        </p:spPr>
        <p:txBody>
          <a:bodyPr wrap="none" anchor="ctr"/>
          <a:lstStyle/>
          <a:p>
            <a:pPr>
              <a:defRPr/>
            </a:pPr>
            <a:endParaRPr lang="en-GB">
              <a:solidFill>
                <a:srgbClr val="000000"/>
              </a:solidFill>
              <a:cs typeface="+mn-cs"/>
            </a:endParaRPr>
          </a:p>
        </p:txBody>
      </p:sp>
      <p:sp>
        <p:nvSpPr>
          <p:cNvPr id="20487" name="AutoShape 7" descr="Small confetti"/>
          <p:cNvSpPr>
            <a:spLocks noChangeArrowheads="1"/>
          </p:cNvSpPr>
          <p:nvPr/>
        </p:nvSpPr>
        <p:spPr bwMode="auto">
          <a:xfrm>
            <a:off x="6084888" y="2781300"/>
            <a:ext cx="2808287" cy="1117600"/>
          </a:xfrm>
          <a:prstGeom prst="roundRect">
            <a:avLst>
              <a:gd name="adj" fmla="val 12486"/>
            </a:avLst>
          </a:prstGeom>
          <a:pattFill prst="smConfetti">
            <a:fgClr>
              <a:srgbClr val="FF0000"/>
            </a:fgClr>
            <a:bgClr>
              <a:srgbClr val="FFFFFF"/>
            </a:bgClr>
          </a:pattFill>
          <a:ln w="76200">
            <a:solidFill>
              <a:srgbClr val="FF0000"/>
            </a:solidFill>
            <a:round/>
            <a:headEnd/>
            <a:tailEnd/>
          </a:ln>
          <a:effectLst/>
        </p:spPr>
        <p:txBody>
          <a:bodyPr wrap="none" anchor="ctr"/>
          <a:lstStyle/>
          <a:p>
            <a:pPr algn="ctr">
              <a:defRPr/>
            </a:pPr>
            <a:endParaRPr lang="en-US">
              <a:solidFill>
                <a:srgbClr val="FF0000"/>
              </a:solidFill>
              <a:cs typeface="+mn-cs"/>
            </a:endParaRPr>
          </a:p>
        </p:txBody>
      </p:sp>
      <p:grpSp>
        <p:nvGrpSpPr>
          <p:cNvPr id="31753" name="Group 11"/>
          <p:cNvGrpSpPr>
            <a:grpSpLocks/>
          </p:cNvGrpSpPr>
          <p:nvPr/>
        </p:nvGrpSpPr>
        <p:grpSpPr bwMode="auto">
          <a:xfrm>
            <a:off x="5867400" y="3068638"/>
            <a:ext cx="144463" cy="792162"/>
            <a:chOff x="4876" y="1525"/>
            <a:chExt cx="91" cy="499"/>
          </a:xfrm>
        </p:grpSpPr>
        <p:sp>
          <p:nvSpPr>
            <p:cNvPr id="20488" name="Oval 8"/>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489" name="Oval 9"/>
            <p:cNvSpPr>
              <a:spLocks noChangeArrowheads="1"/>
            </p:cNvSpPr>
            <p:nvPr/>
          </p:nvSpPr>
          <p:spPr bwMode="auto">
            <a:xfrm>
              <a:off x="4876" y="1707"/>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490" name="Oval 10"/>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grpSp>
        <p:nvGrpSpPr>
          <p:cNvPr id="31754" name="Group 12"/>
          <p:cNvGrpSpPr>
            <a:grpSpLocks/>
          </p:cNvGrpSpPr>
          <p:nvPr/>
        </p:nvGrpSpPr>
        <p:grpSpPr bwMode="auto">
          <a:xfrm>
            <a:off x="2771775" y="2997200"/>
            <a:ext cx="144463" cy="798513"/>
            <a:chOff x="4876" y="1525"/>
            <a:chExt cx="91" cy="499"/>
          </a:xfrm>
        </p:grpSpPr>
        <p:sp>
          <p:nvSpPr>
            <p:cNvPr id="20493" name="Oval 13"/>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494" name="Oval 14"/>
            <p:cNvSpPr>
              <a:spLocks noChangeArrowheads="1"/>
            </p:cNvSpPr>
            <p:nvPr/>
          </p:nvSpPr>
          <p:spPr bwMode="auto">
            <a:xfrm>
              <a:off x="4876" y="1707"/>
              <a:ext cx="91" cy="51"/>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495" name="Oval 15"/>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grpSp>
        <p:nvGrpSpPr>
          <p:cNvPr id="31755" name="Group 16"/>
          <p:cNvGrpSpPr>
            <a:grpSpLocks/>
          </p:cNvGrpSpPr>
          <p:nvPr/>
        </p:nvGrpSpPr>
        <p:grpSpPr bwMode="auto">
          <a:xfrm>
            <a:off x="8891588" y="3003550"/>
            <a:ext cx="144462" cy="792163"/>
            <a:chOff x="4876" y="1525"/>
            <a:chExt cx="91" cy="499"/>
          </a:xfrm>
        </p:grpSpPr>
        <p:sp>
          <p:nvSpPr>
            <p:cNvPr id="20497" name="Oval 17"/>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498" name="Oval 18"/>
            <p:cNvSpPr>
              <a:spLocks noChangeArrowheads="1"/>
            </p:cNvSpPr>
            <p:nvPr/>
          </p:nvSpPr>
          <p:spPr bwMode="auto">
            <a:xfrm>
              <a:off x="4876" y="1707"/>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499" name="Oval 19"/>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sp>
        <p:nvSpPr>
          <p:cNvPr id="20508" name="Text Box 28"/>
          <p:cNvSpPr txBox="1">
            <a:spLocks noChangeArrowheads="1"/>
          </p:cNvSpPr>
          <p:nvPr/>
        </p:nvSpPr>
        <p:spPr bwMode="auto">
          <a:xfrm>
            <a:off x="3419475" y="3508375"/>
            <a:ext cx="647700"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NO</a:t>
            </a:r>
            <a:endParaRPr lang="en-US">
              <a:solidFill>
                <a:srgbClr val="000000"/>
              </a:solidFill>
              <a:cs typeface="+mn-cs"/>
            </a:endParaRPr>
          </a:p>
        </p:txBody>
      </p:sp>
      <p:sp>
        <p:nvSpPr>
          <p:cNvPr id="20509" name="Text Box 29"/>
          <p:cNvSpPr txBox="1">
            <a:spLocks noChangeArrowheads="1"/>
          </p:cNvSpPr>
          <p:nvPr/>
        </p:nvSpPr>
        <p:spPr bwMode="auto">
          <a:xfrm>
            <a:off x="3851275" y="3502025"/>
            <a:ext cx="720725"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PGI</a:t>
            </a:r>
            <a:r>
              <a:rPr lang="en-GB" baseline="-25000">
                <a:solidFill>
                  <a:srgbClr val="000000"/>
                </a:solidFill>
                <a:cs typeface="+mn-cs"/>
              </a:rPr>
              <a:t>2</a:t>
            </a:r>
            <a:endParaRPr lang="en-US" baseline="-25000">
              <a:solidFill>
                <a:srgbClr val="000000"/>
              </a:solidFill>
              <a:cs typeface="+mn-cs"/>
            </a:endParaRPr>
          </a:p>
        </p:txBody>
      </p:sp>
      <p:sp>
        <p:nvSpPr>
          <p:cNvPr id="20510" name="Text Box 30"/>
          <p:cNvSpPr txBox="1">
            <a:spLocks noChangeArrowheads="1"/>
          </p:cNvSpPr>
          <p:nvPr/>
        </p:nvSpPr>
        <p:spPr bwMode="auto">
          <a:xfrm>
            <a:off x="4716463" y="3508375"/>
            <a:ext cx="1152525"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ET-1 TxA</a:t>
            </a:r>
            <a:endParaRPr lang="en-US">
              <a:solidFill>
                <a:srgbClr val="000000"/>
              </a:solidFill>
              <a:cs typeface="+mn-cs"/>
            </a:endParaRPr>
          </a:p>
        </p:txBody>
      </p:sp>
      <p:sp>
        <p:nvSpPr>
          <p:cNvPr id="20513" name="Text Box 33"/>
          <p:cNvSpPr txBox="1">
            <a:spLocks noChangeArrowheads="1"/>
          </p:cNvSpPr>
          <p:nvPr/>
        </p:nvSpPr>
        <p:spPr bwMode="auto">
          <a:xfrm>
            <a:off x="6659563" y="4221163"/>
            <a:ext cx="1368425" cy="641350"/>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Intercellular space</a:t>
            </a:r>
            <a:endParaRPr lang="en-US">
              <a:solidFill>
                <a:srgbClr val="000000"/>
              </a:solidFill>
              <a:cs typeface="+mn-cs"/>
            </a:endParaRPr>
          </a:p>
        </p:txBody>
      </p:sp>
      <p:sp>
        <p:nvSpPr>
          <p:cNvPr id="20518" name="Line 38"/>
          <p:cNvSpPr>
            <a:spLocks noChangeShapeType="1"/>
          </p:cNvSpPr>
          <p:nvPr/>
        </p:nvSpPr>
        <p:spPr bwMode="auto">
          <a:xfrm flipH="1" flipV="1">
            <a:off x="2195513" y="3571875"/>
            <a:ext cx="609600" cy="152400"/>
          </a:xfrm>
          <a:prstGeom prst="line">
            <a:avLst/>
          </a:prstGeom>
          <a:noFill/>
          <a:ln w="38100">
            <a:pattFill prst="trellis">
              <a:fgClr>
                <a:srgbClr val="FF0000"/>
              </a:fgClr>
              <a:bgClr>
                <a:srgbClr val="FFFFFF"/>
              </a:bgClr>
            </a:pattFill>
            <a:round/>
            <a:headEnd/>
            <a:tailEnd/>
          </a:ln>
          <a:effectLst/>
        </p:spPr>
        <p:txBody>
          <a:bodyPr/>
          <a:lstStyle/>
          <a:p>
            <a:pPr>
              <a:defRPr/>
            </a:pPr>
            <a:endParaRPr lang="en-GB">
              <a:solidFill>
                <a:srgbClr val="000000"/>
              </a:solidFill>
              <a:cs typeface="+mn-cs"/>
            </a:endParaRPr>
          </a:p>
        </p:txBody>
      </p:sp>
      <p:sp>
        <p:nvSpPr>
          <p:cNvPr id="20519" name="Text Box 39"/>
          <p:cNvSpPr txBox="1">
            <a:spLocks noChangeArrowheads="1"/>
          </p:cNvSpPr>
          <p:nvPr/>
        </p:nvSpPr>
        <p:spPr bwMode="auto">
          <a:xfrm>
            <a:off x="611188" y="3219450"/>
            <a:ext cx="1512887"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Transcytosis</a:t>
            </a:r>
            <a:endParaRPr lang="en-US">
              <a:solidFill>
                <a:srgbClr val="000000"/>
              </a:solidFill>
              <a:cs typeface="+mn-cs"/>
            </a:endParaRPr>
          </a:p>
        </p:txBody>
      </p:sp>
      <p:sp>
        <p:nvSpPr>
          <p:cNvPr id="20523" name="Rectangle 43"/>
          <p:cNvSpPr>
            <a:spLocks noChangeArrowheads="1"/>
          </p:cNvSpPr>
          <p:nvPr/>
        </p:nvSpPr>
        <p:spPr bwMode="auto">
          <a:xfrm>
            <a:off x="4859338" y="2781300"/>
            <a:ext cx="814387"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NO</a:t>
            </a:r>
            <a:endParaRPr lang="en-US">
              <a:solidFill>
                <a:srgbClr val="000000"/>
              </a:solidFill>
              <a:cs typeface="+mn-cs"/>
            </a:endParaRPr>
          </a:p>
        </p:txBody>
      </p:sp>
      <p:sp>
        <p:nvSpPr>
          <p:cNvPr id="20524" name="Rectangle 44"/>
          <p:cNvSpPr>
            <a:spLocks noChangeArrowheads="1"/>
          </p:cNvSpPr>
          <p:nvPr/>
        </p:nvSpPr>
        <p:spPr bwMode="auto">
          <a:xfrm>
            <a:off x="5219700" y="2781300"/>
            <a:ext cx="725488" cy="366713"/>
          </a:xfrm>
          <a:prstGeom prst="rect">
            <a:avLst/>
          </a:prstGeom>
          <a:noFill/>
          <a:ln w="9525">
            <a:noFill/>
            <a:miter lim="800000"/>
            <a:headEnd/>
            <a:tailEnd/>
          </a:ln>
          <a:effectLst/>
        </p:spPr>
        <p:txBody>
          <a:bodyPr wrap="none">
            <a:spAutoFit/>
          </a:bodyPr>
          <a:lstStyle/>
          <a:p>
            <a:pPr>
              <a:spcBef>
                <a:spcPct val="50000"/>
              </a:spcBef>
              <a:defRPr/>
            </a:pPr>
            <a:r>
              <a:rPr lang="en-GB">
                <a:solidFill>
                  <a:srgbClr val="000000"/>
                </a:solidFill>
                <a:cs typeface="+mn-cs"/>
              </a:rPr>
              <a:t> PGI</a:t>
            </a:r>
            <a:r>
              <a:rPr lang="en-GB" baseline="-25000">
                <a:solidFill>
                  <a:srgbClr val="000000"/>
                </a:solidFill>
                <a:cs typeface="+mn-cs"/>
              </a:rPr>
              <a:t>2</a:t>
            </a:r>
            <a:endParaRPr lang="en-US" baseline="-25000">
              <a:solidFill>
                <a:srgbClr val="000000"/>
              </a:solidFill>
              <a:cs typeface="+mn-cs"/>
            </a:endParaRPr>
          </a:p>
        </p:txBody>
      </p:sp>
      <p:sp>
        <p:nvSpPr>
          <p:cNvPr id="20526" name="Freeform 46"/>
          <p:cNvSpPr>
            <a:spLocks/>
          </p:cNvSpPr>
          <p:nvPr/>
        </p:nvSpPr>
        <p:spPr bwMode="auto">
          <a:xfrm>
            <a:off x="8213725" y="2427288"/>
            <a:ext cx="750888" cy="504825"/>
          </a:xfrm>
          <a:custGeom>
            <a:avLst/>
            <a:gdLst/>
            <a:ahLst/>
            <a:cxnLst>
              <a:cxn ang="0">
                <a:pos x="156" y="84"/>
              </a:cxn>
              <a:cxn ang="0">
                <a:pos x="78" y="78"/>
              </a:cxn>
              <a:cxn ang="0">
                <a:pos x="84" y="120"/>
              </a:cxn>
              <a:cxn ang="0">
                <a:pos x="102" y="126"/>
              </a:cxn>
              <a:cxn ang="0">
                <a:pos x="108" y="144"/>
              </a:cxn>
              <a:cxn ang="0">
                <a:pos x="60" y="174"/>
              </a:cxn>
              <a:cxn ang="0">
                <a:pos x="72" y="204"/>
              </a:cxn>
              <a:cxn ang="0">
                <a:pos x="108" y="216"/>
              </a:cxn>
              <a:cxn ang="0">
                <a:pos x="36" y="252"/>
              </a:cxn>
              <a:cxn ang="0">
                <a:pos x="0" y="264"/>
              </a:cxn>
              <a:cxn ang="0">
                <a:pos x="258" y="300"/>
              </a:cxn>
              <a:cxn ang="0">
                <a:pos x="390" y="294"/>
              </a:cxn>
              <a:cxn ang="0">
                <a:pos x="438" y="282"/>
              </a:cxn>
              <a:cxn ang="0">
                <a:pos x="624" y="324"/>
              </a:cxn>
              <a:cxn ang="0">
                <a:pos x="678" y="354"/>
              </a:cxn>
              <a:cxn ang="0">
                <a:pos x="714" y="384"/>
              </a:cxn>
              <a:cxn ang="0">
                <a:pos x="720" y="402"/>
              </a:cxn>
              <a:cxn ang="0">
                <a:pos x="774" y="432"/>
              </a:cxn>
              <a:cxn ang="0">
                <a:pos x="738" y="360"/>
              </a:cxn>
              <a:cxn ang="0">
                <a:pos x="624" y="282"/>
              </a:cxn>
              <a:cxn ang="0">
                <a:pos x="606" y="246"/>
              </a:cxn>
              <a:cxn ang="0">
                <a:pos x="552" y="204"/>
              </a:cxn>
              <a:cxn ang="0">
                <a:pos x="516" y="90"/>
              </a:cxn>
              <a:cxn ang="0">
                <a:pos x="486" y="36"/>
              </a:cxn>
              <a:cxn ang="0">
                <a:pos x="450" y="78"/>
              </a:cxn>
              <a:cxn ang="0">
                <a:pos x="420" y="18"/>
              </a:cxn>
              <a:cxn ang="0">
                <a:pos x="402" y="30"/>
              </a:cxn>
              <a:cxn ang="0">
                <a:pos x="396" y="54"/>
              </a:cxn>
              <a:cxn ang="0">
                <a:pos x="360" y="78"/>
              </a:cxn>
              <a:cxn ang="0">
                <a:pos x="324" y="36"/>
              </a:cxn>
              <a:cxn ang="0">
                <a:pos x="312" y="0"/>
              </a:cxn>
              <a:cxn ang="0">
                <a:pos x="270" y="60"/>
              </a:cxn>
              <a:cxn ang="0">
                <a:pos x="210" y="24"/>
              </a:cxn>
              <a:cxn ang="0">
                <a:pos x="198" y="66"/>
              </a:cxn>
              <a:cxn ang="0">
                <a:pos x="162" y="78"/>
              </a:cxn>
              <a:cxn ang="0">
                <a:pos x="156" y="84"/>
              </a:cxn>
            </a:cxnLst>
            <a:rect l="0" t="0" r="r" b="b"/>
            <a:pathLst>
              <a:path w="774" h="432">
                <a:moveTo>
                  <a:pt x="156" y="84"/>
                </a:moveTo>
                <a:cubicBezTo>
                  <a:pt x="123" y="77"/>
                  <a:pt x="112" y="71"/>
                  <a:pt x="78" y="78"/>
                </a:cubicBezTo>
                <a:cubicBezTo>
                  <a:pt x="80" y="92"/>
                  <a:pt x="78" y="107"/>
                  <a:pt x="84" y="120"/>
                </a:cubicBezTo>
                <a:cubicBezTo>
                  <a:pt x="87" y="126"/>
                  <a:pt x="98" y="122"/>
                  <a:pt x="102" y="126"/>
                </a:cubicBezTo>
                <a:cubicBezTo>
                  <a:pt x="106" y="130"/>
                  <a:pt x="106" y="138"/>
                  <a:pt x="108" y="144"/>
                </a:cubicBezTo>
                <a:cubicBezTo>
                  <a:pt x="99" y="170"/>
                  <a:pt x="85" y="166"/>
                  <a:pt x="60" y="174"/>
                </a:cubicBezTo>
                <a:cubicBezTo>
                  <a:pt x="53" y="195"/>
                  <a:pt x="47" y="193"/>
                  <a:pt x="72" y="204"/>
                </a:cubicBezTo>
                <a:cubicBezTo>
                  <a:pt x="84" y="209"/>
                  <a:pt x="108" y="216"/>
                  <a:pt x="108" y="216"/>
                </a:cubicBezTo>
                <a:cubicBezTo>
                  <a:pt x="97" y="248"/>
                  <a:pt x="69" y="244"/>
                  <a:pt x="36" y="252"/>
                </a:cubicBezTo>
                <a:cubicBezTo>
                  <a:pt x="24" y="255"/>
                  <a:pt x="0" y="264"/>
                  <a:pt x="0" y="264"/>
                </a:cubicBezTo>
                <a:cubicBezTo>
                  <a:pt x="68" y="298"/>
                  <a:pt x="185" y="296"/>
                  <a:pt x="258" y="300"/>
                </a:cubicBezTo>
                <a:cubicBezTo>
                  <a:pt x="302" y="298"/>
                  <a:pt x="346" y="298"/>
                  <a:pt x="390" y="294"/>
                </a:cubicBezTo>
                <a:cubicBezTo>
                  <a:pt x="406" y="292"/>
                  <a:pt x="438" y="282"/>
                  <a:pt x="438" y="282"/>
                </a:cubicBezTo>
                <a:cubicBezTo>
                  <a:pt x="476" y="290"/>
                  <a:pt x="589" y="304"/>
                  <a:pt x="624" y="324"/>
                </a:cubicBezTo>
                <a:cubicBezTo>
                  <a:pt x="686" y="358"/>
                  <a:pt x="637" y="340"/>
                  <a:pt x="678" y="354"/>
                </a:cubicBezTo>
                <a:cubicBezTo>
                  <a:pt x="689" y="365"/>
                  <a:pt x="704" y="372"/>
                  <a:pt x="714" y="384"/>
                </a:cubicBezTo>
                <a:cubicBezTo>
                  <a:pt x="718" y="389"/>
                  <a:pt x="716" y="398"/>
                  <a:pt x="720" y="402"/>
                </a:cubicBezTo>
                <a:cubicBezTo>
                  <a:pt x="741" y="423"/>
                  <a:pt x="751" y="424"/>
                  <a:pt x="774" y="432"/>
                </a:cubicBezTo>
                <a:cubicBezTo>
                  <a:pt x="768" y="392"/>
                  <a:pt x="770" y="381"/>
                  <a:pt x="738" y="360"/>
                </a:cubicBezTo>
                <a:cubicBezTo>
                  <a:pt x="709" y="316"/>
                  <a:pt x="665" y="309"/>
                  <a:pt x="624" y="282"/>
                </a:cubicBezTo>
                <a:cubicBezTo>
                  <a:pt x="617" y="271"/>
                  <a:pt x="614" y="256"/>
                  <a:pt x="606" y="246"/>
                </a:cubicBezTo>
                <a:cubicBezTo>
                  <a:pt x="594" y="231"/>
                  <a:pt x="568" y="215"/>
                  <a:pt x="552" y="204"/>
                </a:cubicBezTo>
                <a:cubicBezTo>
                  <a:pt x="538" y="161"/>
                  <a:pt x="556" y="117"/>
                  <a:pt x="516" y="90"/>
                </a:cubicBezTo>
                <a:cubicBezTo>
                  <a:pt x="506" y="61"/>
                  <a:pt x="518" y="47"/>
                  <a:pt x="486" y="36"/>
                </a:cubicBezTo>
                <a:cubicBezTo>
                  <a:pt x="472" y="57"/>
                  <a:pt x="475" y="70"/>
                  <a:pt x="450" y="78"/>
                </a:cubicBezTo>
                <a:cubicBezTo>
                  <a:pt x="420" y="68"/>
                  <a:pt x="425" y="49"/>
                  <a:pt x="420" y="18"/>
                </a:cubicBezTo>
                <a:cubicBezTo>
                  <a:pt x="414" y="22"/>
                  <a:pt x="406" y="24"/>
                  <a:pt x="402" y="30"/>
                </a:cubicBezTo>
                <a:cubicBezTo>
                  <a:pt x="397" y="37"/>
                  <a:pt x="401" y="48"/>
                  <a:pt x="396" y="54"/>
                </a:cubicBezTo>
                <a:cubicBezTo>
                  <a:pt x="387" y="65"/>
                  <a:pt x="360" y="78"/>
                  <a:pt x="360" y="78"/>
                </a:cubicBezTo>
                <a:cubicBezTo>
                  <a:pt x="339" y="71"/>
                  <a:pt x="333" y="57"/>
                  <a:pt x="324" y="36"/>
                </a:cubicBezTo>
                <a:cubicBezTo>
                  <a:pt x="319" y="24"/>
                  <a:pt x="312" y="0"/>
                  <a:pt x="312" y="0"/>
                </a:cubicBezTo>
                <a:cubicBezTo>
                  <a:pt x="304" y="25"/>
                  <a:pt x="295" y="52"/>
                  <a:pt x="270" y="60"/>
                </a:cubicBezTo>
                <a:cubicBezTo>
                  <a:pt x="243" y="53"/>
                  <a:pt x="233" y="39"/>
                  <a:pt x="210" y="24"/>
                </a:cubicBezTo>
                <a:cubicBezTo>
                  <a:pt x="205" y="38"/>
                  <a:pt x="209" y="57"/>
                  <a:pt x="198" y="66"/>
                </a:cubicBezTo>
                <a:cubicBezTo>
                  <a:pt x="188" y="74"/>
                  <a:pt x="171" y="69"/>
                  <a:pt x="162" y="78"/>
                </a:cubicBezTo>
                <a:cubicBezTo>
                  <a:pt x="160" y="80"/>
                  <a:pt x="158" y="82"/>
                  <a:pt x="156" y="84"/>
                </a:cubicBezTo>
                <a:close/>
              </a:path>
            </a:pathLst>
          </a:custGeom>
          <a:solidFill>
            <a:schemeClr val="hlink"/>
          </a:solidFill>
          <a:ln w="9525">
            <a:solidFill>
              <a:schemeClr val="tx1"/>
            </a:solidFill>
            <a:round/>
            <a:headEnd/>
            <a:tailEnd/>
          </a:ln>
          <a:effectLst/>
        </p:spPr>
        <p:txBody>
          <a:bodyPr/>
          <a:lstStyle/>
          <a:p>
            <a:pPr>
              <a:defRPr/>
            </a:pPr>
            <a:endParaRPr lang="en-GB">
              <a:solidFill>
                <a:srgbClr val="000000"/>
              </a:solidFill>
              <a:cs typeface="+mn-cs"/>
            </a:endParaRPr>
          </a:p>
        </p:txBody>
      </p:sp>
      <p:sp>
        <p:nvSpPr>
          <p:cNvPr id="20527" name="Oval 47"/>
          <p:cNvSpPr>
            <a:spLocks noChangeArrowheads="1"/>
          </p:cNvSpPr>
          <p:nvPr/>
        </p:nvSpPr>
        <p:spPr bwMode="auto">
          <a:xfrm rot="3480000">
            <a:off x="6800057" y="2302669"/>
            <a:ext cx="112712" cy="196850"/>
          </a:xfrm>
          <a:prstGeom prst="ellipse">
            <a:avLst/>
          </a:prstGeom>
          <a:gradFill rotWithShape="0">
            <a:gsLst>
              <a:gs pos="0">
                <a:srgbClr val="F35B1B"/>
              </a:gs>
              <a:gs pos="100000">
                <a:srgbClr val="F35B1B">
                  <a:gamma/>
                  <a:shade val="60000"/>
                  <a:invGamma/>
                </a:srgbClr>
              </a:gs>
            </a:gsLst>
            <a:path path="shape">
              <a:fillToRect l="50000" t="50000" r="50000" b="50000"/>
            </a:path>
          </a:gradFill>
          <a:ln w="12700">
            <a:solidFill>
              <a:srgbClr val="712000"/>
            </a:solidFill>
            <a:round/>
            <a:headEnd/>
            <a:tailEnd/>
          </a:ln>
          <a:effectLst/>
        </p:spPr>
        <p:txBody>
          <a:bodyPr wrap="none" anchor="ctr"/>
          <a:lstStyle/>
          <a:p>
            <a:pPr>
              <a:defRPr/>
            </a:pPr>
            <a:endParaRPr lang="en-GB">
              <a:solidFill>
                <a:srgbClr val="000000"/>
              </a:solidFill>
              <a:cs typeface="+mn-cs"/>
            </a:endParaRPr>
          </a:p>
        </p:txBody>
      </p:sp>
      <p:sp>
        <p:nvSpPr>
          <p:cNvPr id="20528" name="Oval 48"/>
          <p:cNvSpPr>
            <a:spLocks noChangeArrowheads="1"/>
          </p:cNvSpPr>
          <p:nvPr/>
        </p:nvSpPr>
        <p:spPr bwMode="auto">
          <a:xfrm rot="3480000">
            <a:off x="6990557" y="2553494"/>
            <a:ext cx="112712" cy="196850"/>
          </a:xfrm>
          <a:prstGeom prst="ellipse">
            <a:avLst/>
          </a:prstGeom>
          <a:gradFill rotWithShape="0">
            <a:gsLst>
              <a:gs pos="0">
                <a:srgbClr val="F35B1B"/>
              </a:gs>
              <a:gs pos="100000">
                <a:srgbClr val="F35B1B">
                  <a:gamma/>
                  <a:shade val="60000"/>
                  <a:invGamma/>
                </a:srgbClr>
              </a:gs>
            </a:gsLst>
            <a:path path="shape">
              <a:fillToRect l="50000" t="50000" r="50000" b="50000"/>
            </a:path>
          </a:gradFill>
          <a:ln w="12700">
            <a:solidFill>
              <a:srgbClr val="712000"/>
            </a:solidFill>
            <a:round/>
            <a:headEnd/>
            <a:tailEnd/>
          </a:ln>
          <a:effectLst/>
        </p:spPr>
        <p:txBody>
          <a:bodyPr wrap="none" anchor="ctr"/>
          <a:lstStyle/>
          <a:p>
            <a:pPr>
              <a:defRPr/>
            </a:pPr>
            <a:endParaRPr lang="en-GB">
              <a:solidFill>
                <a:srgbClr val="000000"/>
              </a:solidFill>
              <a:cs typeface="+mn-cs"/>
            </a:endParaRPr>
          </a:p>
        </p:txBody>
      </p:sp>
      <p:sp>
        <p:nvSpPr>
          <p:cNvPr id="20529" name="Oval 49"/>
          <p:cNvSpPr>
            <a:spLocks noChangeArrowheads="1"/>
          </p:cNvSpPr>
          <p:nvPr/>
        </p:nvSpPr>
        <p:spPr bwMode="auto">
          <a:xfrm rot="3480000">
            <a:off x="7206456" y="2523332"/>
            <a:ext cx="112713" cy="196850"/>
          </a:xfrm>
          <a:prstGeom prst="ellipse">
            <a:avLst/>
          </a:prstGeom>
          <a:gradFill rotWithShape="0">
            <a:gsLst>
              <a:gs pos="0">
                <a:srgbClr val="F35B1B"/>
              </a:gs>
              <a:gs pos="100000">
                <a:srgbClr val="F35B1B">
                  <a:gamma/>
                  <a:shade val="60000"/>
                  <a:invGamma/>
                </a:srgbClr>
              </a:gs>
            </a:gsLst>
            <a:path path="shape">
              <a:fillToRect l="50000" t="50000" r="50000" b="50000"/>
            </a:path>
          </a:gradFill>
          <a:ln w="12700">
            <a:solidFill>
              <a:srgbClr val="712000"/>
            </a:solidFill>
            <a:round/>
            <a:headEnd/>
            <a:tailEnd/>
          </a:ln>
          <a:effectLst/>
        </p:spPr>
        <p:txBody>
          <a:bodyPr wrap="none" anchor="ctr"/>
          <a:lstStyle/>
          <a:p>
            <a:pPr>
              <a:defRPr/>
            </a:pPr>
            <a:endParaRPr lang="en-GB">
              <a:solidFill>
                <a:srgbClr val="000000"/>
              </a:solidFill>
              <a:cs typeface="+mn-cs"/>
            </a:endParaRPr>
          </a:p>
        </p:txBody>
      </p:sp>
      <p:sp>
        <p:nvSpPr>
          <p:cNvPr id="20530" name="AutoShape 50"/>
          <p:cNvSpPr>
            <a:spLocks noChangeArrowheads="1"/>
          </p:cNvSpPr>
          <p:nvPr/>
        </p:nvSpPr>
        <p:spPr bwMode="auto">
          <a:xfrm>
            <a:off x="7596188" y="2427288"/>
            <a:ext cx="360362" cy="360362"/>
          </a:xfrm>
          <a:prstGeom prst="wedgeEllipseCallout">
            <a:avLst>
              <a:gd name="adj1" fmla="val -2421"/>
              <a:gd name="adj2" fmla="val 74671"/>
            </a:avLst>
          </a:prstGeom>
          <a:solidFill>
            <a:schemeClr val="hlink"/>
          </a:solidFill>
          <a:ln w="9525">
            <a:solidFill>
              <a:schemeClr val="tx1"/>
            </a:solidFill>
            <a:miter lim="800000"/>
            <a:headEnd/>
            <a:tailEnd/>
          </a:ln>
          <a:effectLst/>
        </p:spPr>
        <p:txBody>
          <a:bodyPr/>
          <a:lstStyle/>
          <a:p>
            <a:pPr algn="ctr">
              <a:defRPr/>
            </a:pPr>
            <a:endParaRPr lang="en-US">
              <a:solidFill>
                <a:srgbClr val="000000"/>
              </a:solidFill>
              <a:cs typeface="+mn-cs"/>
            </a:endParaRPr>
          </a:p>
        </p:txBody>
      </p:sp>
      <p:sp>
        <p:nvSpPr>
          <p:cNvPr id="20532" name="AutoShape 52"/>
          <p:cNvSpPr>
            <a:spLocks noChangeArrowheads="1"/>
          </p:cNvSpPr>
          <p:nvPr/>
        </p:nvSpPr>
        <p:spPr bwMode="auto">
          <a:xfrm>
            <a:off x="7092950" y="2068513"/>
            <a:ext cx="288925" cy="287337"/>
          </a:xfrm>
          <a:prstGeom prst="octagon">
            <a:avLst>
              <a:gd name="adj" fmla="val 29287"/>
            </a:avLst>
          </a:prstGeom>
          <a:solidFill>
            <a:schemeClr val="hlink"/>
          </a:solidFill>
          <a:ln w="9525">
            <a:solidFill>
              <a:schemeClr val="tx1"/>
            </a:solidFill>
            <a:miter lim="800000"/>
            <a:headEnd/>
            <a:tailEnd/>
          </a:ln>
          <a:effectLst/>
        </p:spPr>
        <p:txBody>
          <a:bodyPr wrap="none" anchor="ctr"/>
          <a:lstStyle/>
          <a:p>
            <a:pPr>
              <a:defRPr/>
            </a:pPr>
            <a:endParaRPr lang="en-GB">
              <a:solidFill>
                <a:srgbClr val="000000"/>
              </a:solidFill>
              <a:cs typeface="+mn-cs"/>
            </a:endParaRPr>
          </a:p>
        </p:txBody>
      </p:sp>
      <p:sp>
        <p:nvSpPr>
          <p:cNvPr id="20533" name="AutoShape 53"/>
          <p:cNvSpPr>
            <a:spLocks noChangeArrowheads="1"/>
          </p:cNvSpPr>
          <p:nvPr/>
        </p:nvSpPr>
        <p:spPr bwMode="auto">
          <a:xfrm>
            <a:off x="6443663" y="2139950"/>
            <a:ext cx="288925" cy="287338"/>
          </a:xfrm>
          <a:prstGeom prst="octagon">
            <a:avLst>
              <a:gd name="adj" fmla="val 29287"/>
            </a:avLst>
          </a:prstGeom>
          <a:solidFill>
            <a:schemeClr val="hlink"/>
          </a:solidFill>
          <a:ln w="9525">
            <a:solidFill>
              <a:schemeClr val="tx1"/>
            </a:solidFill>
            <a:miter lim="800000"/>
            <a:headEnd/>
            <a:tailEnd/>
          </a:ln>
          <a:effectLst/>
        </p:spPr>
        <p:txBody>
          <a:bodyPr wrap="none" anchor="ctr"/>
          <a:lstStyle/>
          <a:p>
            <a:pPr>
              <a:defRPr/>
            </a:pPr>
            <a:endParaRPr lang="en-GB">
              <a:solidFill>
                <a:srgbClr val="000000"/>
              </a:solidFill>
              <a:cs typeface="+mn-cs"/>
            </a:endParaRPr>
          </a:p>
        </p:txBody>
      </p:sp>
      <p:sp>
        <p:nvSpPr>
          <p:cNvPr id="20534" name="Line 54"/>
          <p:cNvSpPr>
            <a:spLocks noChangeShapeType="1"/>
          </p:cNvSpPr>
          <p:nvPr/>
        </p:nvSpPr>
        <p:spPr bwMode="auto">
          <a:xfrm flipH="1">
            <a:off x="8964613" y="2211388"/>
            <a:ext cx="0" cy="577850"/>
          </a:xfrm>
          <a:prstGeom prst="line">
            <a:avLst/>
          </a:prstGeom>
          <a:noFill/>
          <a:ln w="76200">
            <a:solidFill>
              <a:srgbClr val="FF0000"/>
            </a:solidFill>
            <a:round/>
            <a:headEnd/>
            <a:tailEnd type="triangle" w="med" len="med"/>
          </a:ln>
          <a:effectLst/>
        </p:spPr>
        <p:txBody>
          <a:bodyPr wrap="none" anchor="ctr"/>
          <a:lstStyle/>
          <a:p>
            <a:pPr>
              <a:defRPr/>
            </a:pPr>
            <a:endParaRPr lang="en-GB">
              <a:solidFill>
                <a:srgbClr val="000000"/>
              </a:solidFill>
              <a:cs typeface="+mn-cs"/>
            </a:endParaRPr>
          </a:p>
        </p:txBody>
      </p:sp>
      <p:sp>
        <p:nvSpPr>
          <p:cNvPr id="20536" name="Text Box 56"/>
          <p:cNvSpPr txBox="1">
            <a:spLocks noChangeArrowheads="1"/>
          </p:cNvSpPr>
          <p:nvPr/>
        </p:nvSpPr>
        <p:spPr bwMode="auto">
          <a:xfrm>
            <a:off x="7524750" y="2876550"/>
            <a:ext cx="1223963" cy="304800"/>
          </a:xfrm>
          <a:prstGeom prst="rect">
            <a:avLst/>
          </a:prstGeom>
          <a:solidFill>
            <a:schemeClr val="bg1"/>
          </a:solidFill>
          <a:ln w="9525">
            <a:noFill/>
            <a:miter lim="800000"/>
            <a:headEnd/>
            <a:tailEnd/>
          </a:ln>
          <a:effectLst/>
        </p:spPr>
        <p:txBody>
          <a:bodyPr>
            <a:spAutoFit/>
          </a:bodyPr>
          <a:lstStyle/>
          <a:p>
            <a:pPr>
              <a:spcBef>
                <a:spcPct val="50000"/>
              </a:spcBef>
              <a:defRPr/>
            </a:pPr>
            <a:r>
              <a:rPr lang="en-GB" sz="1400">
                <a:solidFill>
                  <a:srgbClr val="FF0000"/>
                </a:solidFill>
                <a:cs typeface="+mn-cs"/>
              </a:rPr>
              <a:t>ICAM,VCAM</a:t>
            </a:r>
            <a:endParaRPr lang="en-US" sz="1400">
              <a:solidFill>
                <a:srgbClr val="FF0000"/>
              </a:solidFill>
              <a:cs typeface="+mn-cs"/>
            </a:endParaRPr>
          </a:p>
        </p:txBody>
      </p:sp>
      <p:sp>
        <p:nvSpPr>
          <p:cNvPr id="20537" name="Text Box 57"/>
          <p:cNvSpPr txBox="1">
            <a:spLocks noChangeArrowheads="1"/>
          </p:cNvSpPr>
          <p:nvPr/>
        </p:nvSpPr>
        <p:spPr bwMode="auto">
          <a:xfrm>
            <a:off x="6443663" y="2852738"/>
            <a:ext cx="1008062" cy="304800"/>
          </a:xfrm>
          <a:prstGeom prst="rect">
            <a:avLst/>
          </a:prstGeom>
          <a:solidFill>
            <a:schemeClr val="bg1"/>
          </a:solidFill>
          <a:ln w="9525">
            <a:noFill/>
            <a:miter lim="800000"/>
            <a:headEnd/>
            <a:tailEnd/>
          </a:ln>
          <a:effectLst/>
        </p:spPr>
        <p:txBody>
          <a:bodyPr>
            <a:spAutoFit/>
          </a:bodyPr>
          <a:lstStyle/>
          <a:p>
            <a:pPr>
              <a:spcBef>
                <a:spcPct val="50000"/>
              </a:spcBef>
              <a:defRPr/>
            </a:pPr>
            <a:r>
              <a:rPr lang="en-GB" sz="1400">
                <a:solidFill>
                  <a:srgbClr val="FF0000"/>
                </a:solidFill>
                <a:cs typeface="+mn-cs"/>
              </a:rPr>
              <a:t>selectins</a:t>
            </a:r>
            <a:endParaRPr lang="en-US" sz="1400">
              <a:solidFill>
                <a:srgbClr val="FF0000"/>
              </a:solidFill>
              <a:cs typeface="+mn-cs"/>
            </a:endParaRPr>
          </a:p>
        </p:txBody>
      </p:sp>
      <p:sp>
        <p:nvSpPr>
          <p:cNvPr id="20538" name="Line 58"/>
          <p:cNvSpPr>
            <a:spLocks noChangeShapeType="1"/>
          </p:cNvSpPr>
          <p:nvPr/>
        </p:nvSpPr>
        <p:spPr bwMode="auto">
          <a:xfrm flipH="1">
            <a:off x="2916238" y="2205038"/>
            <a:ext cx="0" cy="577850"/>
          </a:xfrm>
          <a:prstGeom prst="line">
            <a:avLst/>
          </a:prstGeom>
          <a:noFill/>
          <a:ln w="76200">
            <a:solidFill>
              <a:srgbClr val="00CC00"/>
            </a:solidFill>
            <a:round/>
            <a:headEnd/>
            <a:tailEnd type="triangle" w="med" len="med"/>
          </a:ln>
          <a:effectLst/>
        </p:spPr>
        <p:txBody>
          <a:bodyPr wrap="none" anchor="ctr"/>
          <a:lstStyle/>
          <a:p>
            <a:pPr>
              <a:defRPr/>
            </a:pPr>
            <a:endParaRPr lang="en-GB">
              <a:solidFill>
                <a:srgbClr val="000000"/>
              </a:solidFill>
              <a:cs typeface="+mn-cs"/>
            </a:endParaRPr>
          </a:p>
        </p:txBody>
      </p:sp>
      <p:sp>
        <p:nvSpPr>
          <p:cNvPr id="20539" name="Line 59"/>
          <p:cNvSpPr>
            <a:spLocks noChangeShapeType="1"/>
          </p:cNvSpPr>
          <p:nvPr/>
        </p:nvSpPr>
        <p:spPr bwMode="auto">
          <a:xfrm flipH="1">
            <a:off x="3132138" y="2211388"/>
            <a:ext cx="0" cy="577850"/>
          </a:xfrm>
          <a:prstGeom prst="line">
            <a:avLst/>
          </a:prstGeom>
          <a:noFill/>
          <a:ln w="76200">
            <a:solidFill>
              <a:srgbClr val="00CC00"/>
            </a:solidFill>
            <a:round/>
            <a:headEnd/>
            <a:tailEnd type="triangle" w="med" len="med"/>
          </a:ln>
          <a:effectLst/>
        </p:spPr>
        <p:txBody>
          <a:bodyPr wrap="none" anchor="ctr"/>
          <a:lstStyle/>
          <a:p>
            <a:pPr>
              <a:defRPr/>
            </a:pPr>
            <a:endParaRPr lang="en-GB">
              <a:solidFill>
                <a:srgbClr val="000000"/>
              </a:solidFill>
              <a:cs typeface="+mn-cs"/>
            </a:endParaRPr>
          </a:p>
        </p:txBody>
      </p:sp>
      <p:sp>
        <p:nvSpPr>
          <p:cNvPr id="20540" name="Text Box 60"/>
          <p:cNvSpPr txBox="1">
            <a:spLocks noChangeArrowheads="1"/>
          </p:cNvSpPr>
          <p:nvPr/>
        </p:nvSpPr>
        <p:spPr bwMode="auto">
          <a:xfrm>
            <a:off x="827088" y="4156075"/>
            <a:ext cx="1368425"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Fluid</a:t>
            </a:r>
            <a:endParaRPr lang="en-US">
              <a:solidFill>
                <a:srgbClr val="000000"/>
              </a:solidFill>
              <a:cs typeface="+mn-cs"/>
            </a:endParaRPr>
          </a:p>
        </p:txBody>
      </p:sp>
      <p:sp>
        <p:nvSpPr>
          <p:cNvPr id="20541" name="Text Box 61"/>
          <p:cNvSpPr txBox="1">
            <a:spLocks noChangeArrowheads="1"/>
          </p:cNvSpPr>
          <p:nvPr/>
        </p:nvSpPr>
        <p:spPr bwMode="auto">
          <a:xfrm>
            <a:off x="250825" y="2917825"/>
            <a:ext cx="1152525"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caveolin</a:t>
            </a:r>
            <a:endParaRPr lang="en-US">
              <a:solidFill>
                <a:srgbClr val="000000"/>
              </a:solidFill>
              <a:cs typeface="+mn-cs"/>
            </a:endParaRPr>
          </a:p>
        </p:txBody>
      </p:sp>
      <p:grpSp>
        <p:nvGrpSpPr>
          <p:cNvPr id="31778" name="Group 62"/>
          <p:cNvGrpSpPr>
            <a:grpSpLocks/>
          </p:cNvGrpSpPr>
          <p:nvPr/>
        </p:nvGrpSpPr>
        <p:grpSpPr bwMode="auto">
          <a:xfrm>
            <a:off x="395288" y="2571750"/>
            <a:ext cx="328612" cy="293688"/>
            <a:chOff x="2279" y="1104"/>
            <a:chExt cx="207" cy="185"/>
          </a:xfrm>
        </p:grpSpPr>
        <p:sp>
          <p:nvSpPr>
            <p:cNvPr id="20543" name="Rectangle 63"/>
            <p:cNvSpPr>
              <a:spLocks noChangeArrowheads="1"/>
            </p:cNvSpPr>
            <p:nvPr/>
          </p:nvSpPr>
          <p:spPr bwMode="auto">
            <a:xfrm>
              <a:off x="2279" y="1104"/>
              <a:ext cx="66" cy="185"/>
            </a:xfrm>
            <a:prstGeom prst="rect">
              <a:avLst/>
            </a:prstGeom>
            <a:solidFill>
              <a:schemeClr val="hlink"/>
            </a:solidFill>
            <a:ln w="12700">
              <a:solidFill>
                <a:schemeClr val="hlink"/>
              </a:solidFill>
              <a:miter lim="800000"/>
              <a:headEnd/>
              <a:tailEnd/>
            </a:ln>
            <a:effectLst/>
          </p:spPr>
          <p:txBody>
            <a:bodyPr wrap="none" anchor="ctr"/>
            <a:lstStyle/>
            <a:p>
              <a:pPr>
                <a:defRPr/>
              </a:pPr>
              <a:endParaRPr lang="en-GB">
                <a:solidFill>
                  <a:srgbClr val="000000"/>
                </a:solidFill>
                <a:cs typeface="+mn-cs"/>
              </a:endParaRPr>
            </a:p>
          </p:txBody>
        </p:sp>
        <p:sp>
          <p:nvSpPr>
            <p:cNvPr id="20544" name="Rectangle 64"/>
            <p:cNvSpPr>
              <a:spLocks noChangeArrowheads="1"/>
            </p:cNvSpPr>
            <p:nvPr/>
          </p:nvSpPr>
          <p:spPr bwMode="auto">
            <a:xfrm>
              <a:off x="2419" y="1104"/>
              <a:ext cx="67" cy="185"/>
            </a:xfrm>
            <a:prstGeom prst="rect">
              <a:avLst/>
            </a:prstGeom>
            <a:solidFill>
              <a:schemeClr val="hlink"/>
            </a:solidFill>
            <a:ln w="12700">
              <a:solidFill>
                <a:schemeClr val="hlink"/>
              </a:solidFill>
              <a:miter lim="800000"/>
              <a:headEnd/>
              <a:tailEnd/>
            </a:ln>
            <a:effectLst/>
          </p:spPr>
          <p:txBody>
            <a:bodyPr wrap="none" anchor="ctr"/>
            <a:lstStyle/>
            <a:p>
              <a:pPr>
                <a:defRPr/>
              </a:pPr>
              <a:endParaRPr lang="en-GB">
                <a:solidFill>
                  <a:srgbClr val="000000"/>
                </a:solidFill>
                <a:cs typeface="+mn-cs"/>
              </a:endParaRPr>
            </a:p>
          </p:txBody>
        </p:sp>
      </p:grpSp>
      <p:sp>
        <p:nvSpPr>
          <p:cNvPr id="20546" name="Line 66"/>
          <p:cNvSpPr>
            <a:spLocks noChangeShapeType="1"/>
          </p:cNvSpPr>
          <p:nvPr/>
        </p:nvSpPr>
        <p:spPr bwMode="auto">
          <a:xfrm rot="8439211" flipH="1">
            <a:off x="5076825" y="2492375"/>
            <a:ext cx="214313" cy="268288"/>
          </a:xfrm>
          <a:prstGeom prst="line">
            <a:avLst/>
          </a:prstGeom>
          <a:noFill/>
          <a:ln w="50800">
            <a:solidFill>
              <a:schemeClr val="accent2"/>
            </a:solidFill>
            <a:round/>
            <a:headEnd/>
            <a:tailEnd type="triangle" w="med" len="med"/>
          </a:ln>
          <a:effectLst/>
        </p:spPr>
        <p:txBody>
          <a:bodyPr wrap="none" anchor="ctr"/>
          <a:lstStyle/>
          <a:p>
            <a:pPr>
              <a:defRPr/>
            </a:pPr>
            <a:endParaRPr lang="en-GB">
              <a:solidFill>
                <a:srgbClr val="000000"/>
              </a:solidFill>
              <a:cs typeface="+mn-cs"/>
            </a:endParaRPr>
          </a:p>
        </p:txBody>
      </p:sp>
      <p:sp>
        <p:nvSpPr>
          <p:cNvPr id="20547" name="Line 67"/>
          <p:cNvSpPr>
            <a:spLocks noChangeShapeType="1"/>
          </p:cNvSpPr>
          <p:nvPr/>
        </p:nvSpPr>
        <p:spPr bwMode="auto">
          <a:xfrm rot="8439211" flipH="1">
            <a:off x="5508625" y="2492375"/>
            <a:ext cx="214313" cy="268288"/>
          </a:xfrm>
          <a:prstGeom prst="line">
            <a:avLst/>
          </a:prstGeom>
          <a:noFill/>
          <a:ln w="50800">
            <a:solidFill>
              <a:schemeClr val="accent2"/>
            </a:solidFill>
            <a:round/>
            <a:headEnd/>
            <a:tailEnd type="triangle" w="med" len="med"/>
          </a:ln>
          <a:effectLst/>
        </p:spPr>
        <p:txBody>
          <a:bodyPr wrap="none" anchor="ctr"/>
          <a:lstStyle/>
          <a:p>
            <a:pPr>
              <a:defRPr/>
            </a:pPr>
            <a:endParaRPr lang="en-GB">
              <a:solidFill>
                <a:srgbClr val="000000"/>
              </a:solidFill>
              <a:cs typeface="+mn-cs"/>
            </a:endParaRPr>
          </a:p>
        </p:txBody>
      </p:sp>
      <p:sp>
        <p:nvSpPr>
          <p:cNvPr id="20548" name="Line 68"/>
          <p:cNvSpPr>
            <a:spLocks noChangeShapeType="1"/>
          </p:cNvSpPr>
          <p:nvPr/>
        </p:nvSpPr>
        <p:spPr bwMode="auto">
          <a:xfrm>
            <a:off x="1403350" y="2571750"/>
            <a:ext cx="0" cy="504825"/>
          </a:xfrm>
          <a:prstGeom prst="line">
            <a:avLst/>
          </a:prstGeom>
          <a:noFill/>
          <a:ln w="28575">
            <a:solidFill>
              <a:srgbClr val="CC0099"/>
            </a:solidFill>
            <a:round/>
            <a:headEnd/>
            <a:tailEnd type="triangle" w="med" len="med"/>
          </a:ln>
          <a:effectLst/>
        </p:spPr>
        <p:txBody>
          <a:bodyPr/>
          <a:lstStyle/>
          <a:p>
            <a:pPr>
              <a:defRPr/>
            </a:pPr>
            <a:endParaRPr lang="en-GB">
              <a:solidFill>
                <a:srgbClr val="000000"/>
              </a:solidFill>
              <a:cs typeface="+mn-cs"/>
            </a:endParaRPr>
          </a:p>
        </p:txBody>
      </p:sp>
      <p:sp>
        <p:nvSpPr>
          <p:cNvPr id="20549" name="Line 69"/>
          <p:cNvSpPr>
            <a:spLocks noChangeShapeType="1"/>
          </p:cNvSpPr>
          <p:nvPr/>
        </p:nvSpPr>
        <p:spPr bwMode="auto">
          <a:xfrm>
            <a:off x="1979613" y="2571750"/>
            <a:ext cx="0" cy="504825"/>
          </a:xfrm>
          <a:prstGeom prst="line">
            <a:avLst/>
          </a:prstGeom>
          <a:noFill/>
          <a:ln w="19050">
            <a:solidFill>
              <a:srgbClr val="CC0099"/>
            </a:solidFill>
            <a:round/>
            <a:headEnd/>
            <a:tailEnd type="triangle" w="med" len="med"/>
          </a:ln>
          <a:effectLst/>
        </p:spPr>
        <p:txBody>
          <a:bodyPr/>
          <a:lstStyle/>
          <a:p>
            <a:pPr>
              <a:defRPr/>
            </a:pPr>
            <a:endParaRPr lang="en-GB">
              <a:solidFill>
                <a:srgbClr val="000000"/>
              </a:solidFill>
              <a:cs typeface="+mn-cs"/>
            </a:endParaRPr>
          </a:p>
        </p:txBody>
      </p:sp>
      <p:sp>
        <p:nvSpPr>
          <p:cNvPr id="20550" name="Line 70"/>
          <p:cNvSpPr>
            <a:spLocks noChangeShapeType="1"/>
          </p:cNvSpPr>
          <p:nvPr/>
        </p:nvSpPr>
        <p:spPr bwMode="auto">
          <a:xfrm>
            <a:off x="1403350" y="3795713"/>
            <a:ext cx="0" cy="431800"/>
          </a:xfrm>
          <a:prstGeom prst="line">
            <a:avLst/>
          </a:prstGeom>
          <a:noFill/>
          <a:ln w="38100">
            <a:solidFill>
              <a:srgbClr val="CC0099"/>
            </a:solidFill>
            <a:round/>
            <a:headEnd/>
            <a:tailEnd type="triangle" w="med" len="med"/>
          </a:ln>
          <a:effectLst/>
        </p:spPr>
        <p:txBody>
          <a:bodyPr/>
          <a:lstStyle/>
          <a:p>
            <a:pPr>
              <a:defRPr/>
            </a:pPr>
            <a:endParaRPr lang="en-GB">
              <a:solidFill>
                <a:srgbClr val="000000"/>
              </a:solidFill>
              <a:cs typeface="+mn-cs"/>
            </a:endParaRPr>
          </a:p>
        </p:txBody>
      </p:sp>
      <p:sp>
        <p:nvSpPr>
          <p:cNvPr id="20551" name="Line 71"/>
          <p:cNvSpPr>
            <a:spLocks noChangeShapeType="1"/>
          </p:cNvSpPr>
          <p:nvPr/>
        </p:nvSpPr>
        <p:spPr bwMode="auto">
          <a:xfrm>
            <a:off x="1908175" y="3795713"/>
            <a:ext cx="0" cy="431800"/>
          </a:xfrm>
          <a:prstGeom prst="line">
            <a:avLst/>
          </a:prstGeom>
          <a:noFill/>
          <a:ln w="38100">
            <a:solidFill>
              <a:srgbClr val="CC0099"/>
            </a:solidFill>
            <a:round/>
            <a:headEnd/>
            <a:tailEnd type="triangle" w="med" len="med"/>
          </a:ln>
          <a:effectLst/>
        </p:spPr>
        <p:txBody>
          <a:bodyPr/>
          <a:lstStyle/>
          <a:p>
            <a:pPr>
              <a:defRPr/>
            </a:pPr>
            <a:endParaRPr lang="en-GB">
              <a:solidFill>
                <a:srgbClr val="000000"/>
              </a:solidFill>
              <a:cs typeface="+mn-cs"/>
            </a:endParaRPr>
          </a:p>
        </p:txBody>
      </p:sp>
      <p:sp>
        <p:nvSpPr>
          <p:cNvPr id="20555" name="Line 75"/>
          <p:cNvSpPr>
            <a:spLocks noChangeShapeType="1"/>
          </p:cNvSpPr>
          <p:nvPr/>
        </p:nvSpPr>
        <p:spPr bwMode="auto">
          <a:xfrm flipH="1" flipV="1">
            <a:off x="1763713" y="3284538"/>
            <a:ext cx="1008062" cy="73025"/>
          </a:xfrm>
          <a:prstGeom prst="line">
            <a:avLst/>
          </a:prstGeom>
          <a:noFill/>
          <a:ln w="38100">
            <a:pattFill prst="trellis">
              <a:fgClr>
                <a:srgbClr val="FF0000"/>
              </a:fgClr>
              <a:bgClr>
                <a:srgbClr val="FFFFFF"/>
              </a:bgClr>
            </a:pattFill>
            <a:round/>
            <a:headEnd/>
            <a:tailEnd/>
          </a:ln>
          <a:effectLst/>
        </p:spPr>
        <p:txBody>
          <a:bodyPr/>
          <a:lstStyle/>
          <a:p>
            <a:pPr>
              <a:defRPr/>
            </a:pPr>
            <a:endParaRPr lang="en-GB">
              <a:solidFill>
                <a:srgbClr val="000000"/>
              </a:solidFill>
              <a:cs typeface="+mn-cs"/>
            </a:endParaRPr>
          </a:p>
        </p:txBody>
      </p:sp>
      <p:sp>
        <p:nvSpPr>
          <p:cNvPr id="20556" name="AutoShape 76"/>
          <p:cNvSpPr>
            <a:spLocks noChangeArrowheads="1"/>
          </p:cNvSpPr>
          <p:nvPr/>
        </p:nvSpPr>
        <p:spPr bwMode="auto">
          <a:xfrm>
            <a:off x="2268538" y="2708275"/>
            <a:ext cx="215900" cy="2889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rgbClr val="3366FF"/>
            </a:solidFill>
            <a:round/>
            <a:headEnd/>
            <a:tailEnd/>
          </a:ln>
          <a:effectLst/>
        </p:spPr>
        <p:txBody>
          <a:bodyPr wrap="none" anchor="ctr"/>
          <a:lstStyle/>
          <a:p>
            <a:pPr>
              <a:defRPr/>
            </a:pPr>
            <a:endParaRPr lang="en-GB">
              <a:solidFill>
                <a:srgbClr val="000000"/>
              </a:solidFill>
              <a:cs typeface="+mn-cs"/>
            </a:endParaRPr>
          </a:p>
        </p:txBody>
      </p:sp>
      <p:sp>
        <p:nvSpPr>
          <p:cNvPr id="20557" name="AutoShape 77"/>
          <p:cNvSpPr>
            <a:spLocks noChangeArrowheads="1"/>
          </p:cNvSpPr>
          <p:nvPr/>
        </p:nvSpPr>
        <p:spPr bwMode="auto">
          <a:xfrm>
            <a:off x="1619250" y="2708275"/>
            <a:ext cx="215900" cy="2889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rgbClr val="3366FF"/>
            </a:solidFill>
            <a:round/>
            <a:headEnd/>
            <a:tailEnd/>
          </a:ln>
          <a:effectLst/>
        </p:spPr>
        <p:txBody>
          <a:bodyPr wrap="none" anchor="ctr"/>
          <a:lstStyle/>
          <a:p>
            <a:pPr>
              <a:defRPr/>
            </a:pPr>
            <a:endParaRPr lang="en-GB">
              <a:solidFill>
                <a:srgbClr val="000000"/>
              </a:solidFill>
              <a:cs typeface="+mn-cs"/>
            </a:endParaRPr>
          </a:p>
        </p:txBody>
      </p:sp>
      <p:sp>
        <p:nvSpPr>
          <p:cNvPr id="20558" name="AutoShape 78"/>
          <p:cNvSpPr>
            <a:spLocks noChangeArrowheads="1"/>
          </p:cNvSpPr>
          <p:nvPr/>
        </p:nvSpPr>
        <p:spPr bwMode="auto">
          <a:xfrm>
            <a:off x="2268538" y="3716338"/>
            <a:ext cx="215900" cy="2889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rgbClr val="3366FF"/>
            </a:solidFill>
            <a:round/>
            <a:headEnd/>
            <a:tailEnd/>
          </a:ln>
          <a:effectLst/>
        </p:spPr>
        <p:txBody>
          <a:bodyPr wrap="none" anchor="ctr"/>
          <a:lstStyle/>
          <a:p>
            <a:pPr>
              <a:defRPr/>
            </a:pPr>
            <a:endParaRPr lang="en-GB">
              <a:solidFill>
                <a:srgbClr val="000000"/>
              </a:solidFill>
              <a:cs typeface="+mn-cs"/>
            </a:endParaRPr>
          </a:p>
        </p:txBody>
      </p:sp>
      <p:sp>
        <p:nvSpPr>
          <p:cNvPr id="20559" name="AutoShape 79"/>
          <p:cNvSpPr>
            <a:spLocks noChangeArrowheads="1"/>
          </p:cNvSpPr>
          <p:nvPr/>
        </p:nvSpPr>
        <p:spPr bwMode="auto">
          <a:xfrm>
            <a:off x="1619250" y="3789363"/>
            <a:ext cx="215900" cy="2889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rgbClr val="3366FF"/>
            </a:solidFill>
            <a:round/>
            <a:headEnd/>
            <a:tailEnd/>
          </a:ln>
          <a:effectLst/>
        </p:spPr>
        <p:txBody>
          <a:bodyPr wrap="none" anchor="ctr"/>
          <a:lstStyle/>
          <a:p>
            <a:pPr>
              <a:defRPr/>
            </a:pPr>
            <a:endParaRPr lang="en-GB">
              <a:solidFill>
                <a:srgbClr val="000000"/>
              </a:solidFill>
              <a:cs typeface="+mn-cs"/>
            </a:endParaRPr>
          </a:p>
        </p:txBody>
      </p:sp>
      <p:sp>
        <p:nvSpPr>
          <p:cNvPr id="20560" name="AutoShape 80"/>
          <p:cNvSpPr>
            <a:spLocks noChangeArrowheads="1"/>
          </p:cNvSpPr>
          <p:nvPr/>
        </p:nvSpPr>
        <p:spPr bwMode="auto">
          <a:xfrm>
            <a:off x="827088" y="2708275"/>
            <a:ext cx="215900" cy="2889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rgbClr val="3366FF"/>
            </a:solidFill>
            <a:round/>
            <a:headEnd/>
            <a:tailEnd/>
          </a:ln>
          <a:effectLst/>
        </p:spPr>
        <p:txBody>
          <a:bodyPr wrap="none" anchor="ctr"/>
          <a:lstStyle/>
          <a:p>
            <a:pPr>
              <a:defRPr/>
            </a:pPr>
            <a:endParaRPr lang="en-GB">
              <a:solidFill>
                <a:srgbClr val="000000"/>
              </a:solidFill>
              <a:cs typeface="+mn-cs"/>
            </a:endParaRPr>
          </a:p>
        </p:txBody>
      </p:sp>
      <p:sp>
        <p:nvSpPr>
          <p:cNvPr id="20561" name="Text Box 81"/>
          <p:cNvSpPr txBox="1">
            <a:spLocks noChangeArrowheads="1"/>
          </p:cNvSpPr>
          <p:nvPr/>
        </p:nvSpPr>
        <p:spPr bwMode="auto">
          <a:xfrm>
            <a:off x="4716463" y="2060575"/>
            <a:ext cx="1800225" cy="336550"/>
          </a:xfrm>
          <a:prstGeom prst="rect">
            <a:avLst/>
          </a:prstGeom>
          <a:noFill/>
          <a:ln w="9525">
            <a:noFill/>
            <a:miter lim="800000"/>
            <a:headEnd/>
            <a:tailEnd/>
          </a:ln>
          <a:effectLst/>
        </p:spPr>
        <p:txBody>
          <a:bodyPr>
            <a:spAutoFit/>
          </a:bodyPr>
          <a:lstStyle/>
          <a:p>
            <a:pPr>
              <a:spcBef>
                <a:spcPct val="50000"/>
              </a:spcBef>
              <a:defRPr/>
            </a:pPr>
            <a:r>
              <a:rPr lang="en-GB" sz="1600">
                <a:solidFill>
                  <a:srgbClr val="000000"/>
                </a:solidFill>
                <a:cs typeface="+mn-cs"/>
              </a:rPr>
              <a:t>antithrombotic</a:t>
            </a:r>
            <a:endParaRPr lang="en-US" sz="1600">
              <a:solidFill>
                <a:srgbClr val="000000"/>
              </a:solidFill>
              <a:cs typeface="+mn-cs"/>
            </a:endParaRPr>
          </a:p>
        </p:txBody>
      </p:sp>
      <p:sp>
        <p:nvSpPr>
          <p:cNvPr id="20562" name="Oval 82"/>
          <p:cNvSpPr>
            <a:spLocks noChangeArrowheads="1"/>
          </p:cNvSpPr>
          <p:nvPr/>
        </p:nvSpPr>
        <p:spPr bwMode="auto">
          <a:xfrm rot="3480000">
            <a:off x="5766593" y="2307432"/>
            <a:ext cx="112713" cy="196850"/>
          </a:xfrm>
          <a:prstGeom prst="ellipse">
            <a:avLst/>
          </a:prstGeom>
          <a:gradFill rotWithShape="0">
            <a:gsLst>
              <a:gs pos="0">
                <a:srgbClr val="F35B1B"/>
              </a:gs>
              <a:gs pos="100000">
                <a:srgbClr val="F35B1B">
                  <a:gamma/>
                  <a:shade val="60000"/>
                  <a:invGamma/>
                </a:srgbClr>
              </a:gs>
            </a:gsLst>
            <a:path path="shape">
              <a:fillToRect l="50000" t="50000" r="50000" b="50000"/>
            </a:path>
          </a:gradFill>
          <a:ln w="12700">
            <a:solidFill>
              <a:srgbClr val="712000"/>
            </a:solidFill>
            <a:round/>
            <a:headEnd/>
            <a:tailEnd/>
          </a:ln>
          <a:effectLst/>
        </p:spPr>
        <p:txBody>
          <a:bodyPr wrap="none" anchor="ctr"/>
          <a:lstStyle/>
          <a:p>
            <a:pPr>
              <a:defRPr/>
            </a:pPr>
            <a:endParaRPr lang="en-GB">
              <a:solidFill>
                <a:srgbClr val="000000"/>
              </a:solidFill>
              <a:cs typeface="+mn-cs"/>
            </a:endParaRPr>
          </a:p>
        </p:txBody>
      </p:sp>
      <p:sp>
        <p:nvSpPr>
          <p:cNvPr id="20535" name="Text Box 55"/>
          <p:cNvSpPr txBox="1">
            <a:spLocks noChangeArrowheads="1"/>
          </p:cNvSpPr>
          <p:nvPr/>
        </p:nvSpPr>
        <p:spPr bwMode="auto">
          <a:xfrm>
            <a:off x="8208963" y="3500438"/>
            <a:ext cx="935037" cy="336550"/>
          </a:xfrm>
          <a:prstGeom prst="rect">
            <a:avLst/>
          </a:prstGeom>
          <a:solidFill>
            <a:schemeClr val="bg1"/>
          </a:solidFill>
          <a:ln w="9525">
            <a:noFill/>
            <a:miter lim="800000"/>
            <a:headEnd/>
            <a:tailEnd/>
          </a:ln>
          <a:effectLst/>
        </p:spPr>
        <p:txBody>
          <a:bodyPr>
            <a:spAutoFit/>
          </a:bodyPr>
          <a:lstStyle/>
          <a:p>
            <a:pPr>
              <a:spcBef>
                <a:spcPct val="50000"/>
              </a:spcBef>
              <a:defRPr/>
            </a:pPr>
            <a:r>
              <a:rPr lang="en-GB" sz="1600">
                <a:solidFill>
                  <a:srgbClr val="FF0000"/>
                </a:solidFill>
                <a:cs typeface="+mn-cs"/>
              </a:rPr>
              <a:t>PECAM</a:t>
            </a:r>
            <a:endParaRPr lang="en-US" sz="1600">
              <a:solidFill>
                <a:srgbClr val="FF0000"/>
              </a:solidFill>
              <a:cs typeface="+mn-cs"/>
            </a:endParaRPr>
          </a:p>
        </p:txBody>
      </p:sp>
      <p:sp>
        <p:nvSpPr>
          <p:cNvPr id="20563" name="Text Box 83"/>
          <p:cNvSpPr txBox="1">
            <a:spLocks noChangeArrowheads="1"/>
          </p:cNvSpPr>
          <p:nvPr/>
        </p:nvSpPr>
        <p:spPr bwMode="auto">
          <a:xfrm>
            <a:off x="7164388" y="3357563"/>
            <a:ext cx="792162" cy="366712"/>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vWF</a:t>
            </a:r>
            <a:endParaRPr lang="en-US">
              <a:solidFill>
                <a:srgbClr val="000000"/>
              </a:solidFill>
              <a:cs typeface="+mn-cs"/>
            </a:endParaRPr>
          </a:p>
        </p:txBody>
      </p:sp>
      <p:sp>
        <p:nvSpPr>
          <p:cNvPr id="20564" name="Text Box 84"/>
          <p:cNvSpPr txBox="1">
            <a:spLocks noChangeArrowheads="1"/>
          </p:cNvSpPr>
          <p:nvPr/>
        </p:nvSpPr>
        <p:spPr bwMode="auto">
          <a:xfrm>
            <a:off x="7380288" y="1773238"/>
            <a:ext cx="1223962" cy="366712"/>
          </a:xfrm>
          <a:prstGeom prst="rect">
            <a:avLst/>
          </a:prstGeom>
          <a:noFill/>
          <a:ln w="9525">
            <a:noFill/>
            <a:miter lim="800000"/>
            <a:headEnd/>
            <a:tailEnd/>
          </a:ln>
          <a:effectLst/>
        </p:spPr>
        <p:txBody>
          <a:bodyPr>
            <a:spAutoFit/>
          </a:bodyPr>
          <a:lstStyle/>
          <a:p>
            <a:pPr>
              <a:spcBef>
                <a:spcPct val="50000"/>
              </a:spcBef>
              <a:defRPr/>
            </a:pPr>
            <a:r>
              <a:rPr lang="en-GB">
                <a:solidFill>
                  <a:srgbClr val="FF0000"/>
                </a:solidFill>
                <a:cs typeface="+mn-cs"/>
              </a:rPr>
              <a:t>adhesion</a:t>
            </a:r>
            <a:endParaRPr lang="en-US">
              <a:solidFill>
                <a:srgbClr val="FF0000"/>
              </a:solidFill>
              <a:cs typeface="+mn-cs"/>
            </a:endParaRPr>
          </a:p>
        </p:txBody>
      </p:sp>
      <p:grpSp>
        <p:nvGrpSpPr>
          <p:cNvPr id="31796" name="Group 85"/>
          <p:cNvGrpSpPr>
            <a:grpSpLocks/>
          </p:cNvGrpSpPr>
          <p:nvPr/>
        </p:nvGrpSpPr>
        <p:grpSpPr bwMode="auto">
          <a:xfrm>
            <a:off x="6372225" y="2487613"/>
            <a:ext cx="184150" cy="293687"/>
            <a:chOff x="4074" y="1086"/>
            <a:chExt cx="116" cy="185"/>
          </a:xfrm>
        </p:grpSpPr>
        <p:grpSp>
          <p:nvGrpSpPr>
            <p:cNvPr id="31859" name="Group 86"/>
            <p:cNvGrpSpPr>
              <a:grpSpLocks/>
            </p:cNvGrpSpPr>
            <p:nvPr/>
          </p:nvGrpSpPr>
          <p:grpSpPr bwMode="auto">
            <a:xfrm>
              <a:off x="4074" y="1086"/>
              <a:ext cx="116" cy="125"/>
              <a:chOff x="4074" y="1086"/>
              <a:chExt cx="116" cy="125"/>
            </a:xfrm>
          </p:grpSpPr>
          <p:sp>
            <p:nvSpPr>
              <p:cNvPr id="20567" name="Oval 87"/>
              <p:cNvSpPr>
                <a:spLocks noChangeArrowheads="1"/>
              </p:cNvSpPr>
              <p:nvPr/>
            </p:nvSpPr>
            <p:spPr bwMode="auto">
              <a:xfrm rot="20340000">
                <a:off x="4074" y="1086"/>
                <a:ext cx="43" cy="124"/>
              </a:xfrm>
              <a:prstGeom prst="ellipse">
                <a:avLst/>
              </a:prstGeom>
              <a:solidFill>
                <a:schemeClr val="hlink"/>
              </a:solidFill>
              <a:ln w="12700">
                <a:solidFill>
                  <a:schemeClr val="hlink"/>
                </a:solidFill>
                <a:round/>
                <a:headEnd/>
                <a:tailEnd/>
              </a:ln>
              <a:effectLst/>
            </p:spPr>
            <p:txBody>
              <a:bodyPr wrap="none" anchor="ctr"/>
              <a:lstStyle/>
              <a:p>
                <a:pPr>
                  <a:defRPr/>
                </a:pPr>
                <a:endParaRPr lang="en-GB">
                  <a:solidFill>
                    <a:srgbClr val="000000"/>
                  </a:solidFill>
                  <a:cs typeface="+mn-cs"/>
                </a:endParaRPr>
              </a:p>
            </p:txBody>
          </p:sp>
          <p:sp>
            <p:nvSpPr>
              <p:cNvPr id="20568" name="Oval 88"/>
              <p:cNvSpPr>
                <a:spLocks noChangeArrowheads="1"/>
              </p:cNvSpPr>
              <p:nvPr/>
            </p:nvSpPr>
            <p:spPr bwMode="auto">
              <a:xfrm rot="1200000">
                <a:off x="4147" y="1088"/>
                <a:ext cx="43" cy="123"/>
              </a:xfrm>
              <a:prstGeom prst="ellipse">
                <a:avLst/>
              </a:prstGeom>
              <a:solidFill>
                <a:schemeClr val="hlink"/>
              </a:solidFill>
              <a:ln w="12700">
                <a:solidFill>
                  <a:schemeClr val="hlink"/>
                </a:solidFill>
                <a:round/>
                <a:headEnd/>
                <a:tailEnd/>
              </a:ln>
              <a:effectLst/>
            </p:spPr>
            <p:txBody>
              <a:bodyPr wrap="none" anchor="ctr"/>
              <a:lstStyle/>
              <a:p>
                <a:pPr>
                  <a:defRPr/>
                </a:pPr>
                <a:endParaRPr lang="en-GB">
                  <a:solidFill>
                    <a:srgbClr val="000000"/>
                  </a:solidFill>
                  <a:cs typeface="+mn-cs"/>
                </a:endParaRPr>
              </a:p>
            </p:txBody>
          </p:sp>
        </p:grpSp>
        <p:sp>
          <p:nvSpPr>
            <p:cNvPr id="20569" name="Line 89"/>
            <p:cNvSpPr>
              <a:spLocks noChangeShapeType="1"/>
            </p:cNvSpPr>
            <p:nvPr/>
          </p:nvSpPr>
          <p:spPr bwMode="auto">
            <a:xfrm>
              <a:off x="4129" y="1233"/>
              <a:ext cx="0" cy="38"/>
            </a:xfrm>
            <a:prstGeom prst="line">
              <a:avLst/>
            </a:prstGeom>
            <a:noFill/>
            <a:ln w="76200">
              <a:solidFill>
                <a:schemeClr val="hlink"/>
              </a:solidFill>
              <a:round/>
              <a:headEnd/>
              <a:tailEnd/>
            </a:ln>
            <a:effectLst/>
          </p:spPr>
          <p:txBody>
            <a:bodyPr wrap="none" anchor="ctr"/>
            <a:lstStyle/>
            <a:p>
              <a:pPr>
                <a:defRPr/>
              </a:pPr>
              <a:endParaRPr lang="en-GB">
                <a:solidFill>
                  <a:srgbClr val="000000"/>
                </a:solidFill>
                <a:cs typeface="+mn-cs"/>
              </a:endParaRPr>
            </a:p>
          </p:txBody>
        </p:sp>
      </p:grpSp>
      <p:sp>
        <p:nvSpPr>
          <p:cNvPr id="20579" name="AutoShape 99"/>
          <p:cNvSpPr>
            <a:spLocks noChangeArrowheads="1"/>
          </p:cNvSpPr>
          <p:nvPr/>
        </p:nvSpPr>
        <p:spPr bwMode="auto">
          <a:xfrm>
            <a:off x="4572000" y="2636838"/>
            <a:ext cx="360363" cy="287337"/>
          </a:xfrm>
          <a:prstGeom prst="flowChartManualOperation">
            <a:avLst/>
          </a:prstGeom>
          <a:solidFill>
            <a:schemeClr val="accent2"/>
          </a:solidFill>
          <a:ln w="9525">
            <a:solidFill>
              <a:schemeClr val="tx1"/>
            </a:solidFill>
            <a:miter lim="800000"/>
            <a:headEnd/>
            <a:tailEnd/>
          </a:ln>
          <a:effectLst/>
        </p:spPr>
        <p:txBody>
          <a:bodyPr wrap="none" anchor="ctr"/>
          <a:lstStyle/>
          <a:p>
            <a:pPr>
              <a:defRPr/>
            </a:pPr>
            <a:endParaRPr lang="en-GB">
              <a:solidFill>
                <a:srgbClr val="000000"/>
              </a:solidFill>
              <a:cs typeface="+mn-cs"/>
            </a:endParaRPr>
          </a:p>
        </p:txBody>
      </p:sp>
      <p:grpSp>
        <p:nvGrpSpPr>
          <p:cNvPr id="31798" name="Group 101"/>
          <p:cNvGrpSpPr>
            <a:grpSpLocks/>
          </p:cNvGrpSpPr>
          <p:nvPr/>
        </p:nvGrpSpPr>
        <p:grpSpPr bwMode="auto">
          <a:xfrm>
            <a:off x="3059113" y="3068638"/>
            <a:ext cx="144462" cy="792162"/>
            <a:chOff x="4876" y="1525"/>
            <a:chExt cx="91" cy="499"/>
          </a:xfrm>
        </p:grpSpPr>
        <p:sp>
          <p:nvSpPr>
            <p:cNvPr id="20582" name="Oval 102"/>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583" name="Oval 103"/>
            <p:cNvSpPr>
              <a:spLocks noChangeArrowheads="1"/>
            </p:cNvSpPr>
            <p:nvPr/>
          </p:nvSpPr>
          <p:spPr bwMode="auto">
            <a:xfrm>
              <a:off x="4876" y="1707"/>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584" name="Oval 104"/>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grpSp>
        <p:nvGrpSpPr>
          <p:cNvPr id="31799" name="Group 109"/>
          <p:cNvGrpSpPr>
            <a:grpSpLocks/>
          </p:cNvGrpSpPr>
          <p:nvPr/>
        </p:nvGrpSpPr>
        <p:grpSpPr bwMode="auto">
          <a:xfrm>
            <a:off x="8891588" y="3068638"/>
            <a:ext cx="144462" cy="792162"/>
            <a:chOff x="4876" y="1525"/>
            <a:chExt cx="91" cy="499"/>
          </a:xfrm>
        </p:grpSpPr>
        <p:sp>
          <p:nvSpPr>
            <p:cNvPr id="20590" name="Oval 110"/>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591" name="Oval 111"/>
            <p:cNvSpPr>
              <a:spLocks noChangeArrowheads="1"/>
            </p:cNvSpPr>
            <p:nvPr/>
          </p:nvSpPr>
          <p:spPr bwMode="auto">
            <a:xfrm>
              <a:off x="4876" y="1707"/>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592" name="Oval 112"/>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grpSp>
        <p:nvGrpSpPr>
          <p:cNvPr id="31800" name="Group 114"/>
          <p:cNvGrpSpPr>
            <a:grpSpLocks noChangeAspect="1"/>
          </p:cNvGrpSpPr>
          <p:nvPr/>
        </p:nvGrpSpPr>
        <p:grpSpPr bwMode="auto">
          <a:xfrm>
            <a:off x="3563938" y="2565400"/>
            <a:ext cx="360362" cy="358775"/>
            <a:chOff x="2245" y="1616"/>
            <a:chExt cx="227" cy="226"/>
          </a:xfrm>
        </p:grpSpPr>
        <p:sp>
          <p:nvSpPr>
            <p:cNvPr id="20593" name="AutoShape 113"/>
            <p:cNvSpPr>
              <a:spLocks noChangeAspect="1" noChangeArrowheads="1" noTextEdit="1"/>
            </p:cNvSpPr>
            <p:nvPr/>
          </p:nvSpPr>
          <p:spPr bwMode="auto">
            <a:xfrm>
              <a:off x="2245" y="1616"/>
              <a:ext cx="227" cy="226"/>
            </a:xfrm>
            <a:prstGeom prst="rect">
              <a:avLst/>
            </a:prstGeom>
            <a:noFill/>
            <a:ln w="9525">
              <a:noFill/>
              <a:miter lim="800000"/>
              <a:headEnd/>
              <a:tailEnd/>
            </a:ln>
          </p:spPr>
          <p:txBody>
            <a:bodyPr/>
            <a:lstStyle/>
            <a:p>
              <a:pPr>
                <a:defRPr/>
              </a:pPr>
              <a:endParaRPr lang="en-GB">
                <a:solidFill>
                  <a:srgbClr val="000000"/>
                </a:solidFill>
                <a:cs typeface="+mn-cs"/>
              </a:endParaRPr>
            </a:p>
          </p:txBody>
        </p:sp>
        <p:pic>
          <p:nvPicPr>
            <p:cNvPr id="31851" name="Picture 115"/>
            <p:cNvPicPr>
              <a:picLocks noChangeAspect="1" noChangeArrowheads="1"/>
            </p:cNvPicPr>
            <p:nvPr/>
          </p:nvPicPr>
          <p:blipFill>
            <a:blip r:embed="rId2" cstate="print"/>
            <a:srcRect/>
            <a:stretch>
              <a:fillRect/>
            </a:stretch>
          </p:blipFill>
          <p:spPr bwMode="auto">
            <a:xfrm>
              <a:off x="2245" y="1616"/>
              <a:ext cx="221" cy="217"/>
            </a:xfrm>
            <a:prstGeom prst="rect">
              <a:avLst/>
            </a:prstGeom>
            <a:noFill/>
            <a:ln w="9525">
              <a:noFill/>
              <a:miter lim="800000"/>
              <a:headEnd/>
              <a:tailEnd/>
            </a:ln>
          </p:spPr>
        </p:pic>
        <p:pic>
          <p:nvPicPr>
            <p:cNvPr id="31852" name="Picture 116"/>
            <p:cNvPicPr>
              <a:picLocks noChangeAspect="1" noChangeArrowheads="1"/>
            </p:cNvPicPr>
            <p:nvPr/>
          </p:nvPicPr>
          <p:blipFill>
            <a:blip r:embed="rId3" cstate="print"/>
            <a:srcRect/>
            <a:stretch>
              <a:fillRect/>
            </a:stretch>
          </p:blipFill>
          <p:spPr bwMode="auto">
            <a:xfrm>
              <a:off x="2245" y="1616"/>
              <a:ext cx="221" cy="217"/>
            </a:xfrm>
            <a:prstGeom prst="rect">
              <a:avLst/>
            </a:prstGeom>
            <a:noFill/>
            <a:ln w="9525">
              <a:noFill/>
              <a:miter lim="800000"/>
              <a:headEnd/>
              <a:tailEnd/>
            </a:ln>
          </p:spPr>
        </p:pic>
      </p:grpSp>
      <p:sp>
        <p:nvSpPr>
          <p:cNvPr id="20597" name="Line 117"/>
          <p:cNvSpPr>
            <a:spLocks noChangeShapeType="1"/>
          </p:cNvSpPr>
          <p:nvPr/>
        </p:nvSpPr>
        <p:spPr bwMode="auto">
          <a:xfrm>
            <a:off x="107950" y="2349500"/>
            <a:ext cx="0" cy="431800"/>
          </a:xfrm>
          <a:prstGeom prst="line">
            <a:avLst/>
          </a:prstGeom>
          <a:noFill/>
          <a:ln w="28575">
            <a:solidFill>
              <a:srgbClr val="00CC00"/>
            </a:solidFill>
            <a:round/>
            <a:headEnd/>
            <a:tailEnd type="triangle" w="med" len="med"/>
          </a:ln>
          <a:effectLst/>
        </p:spPr>
        <p:txBody>
          <a:bodyPr/>
          <a:lstStyle/>
          <a:p>
            <a:pPr>
              <a:defRPr/>
            </a:pPr>
            <a:endParaRPr lang="en-GB">
              <a:solidFill>
                <a:srgbClr val="000000"/>
              </a:solidFill>
              <a:cs typeface="+mn-cs"/>
            </a:endParaRPr>
          </a:p>
        </p:txBody>
      </p:sp>
      <p:grpSp>
        <p:nvGrpSpPr>
          <p:cNvPr id="31802" name="Group 118"/>
          <p:cNvGrpSpPr>
            <a:grpSpLocks/>
          </p:cNvGrpSpPr>
          <p:nvPr/>
        </p:nvGrpSpPr>
        <p:grpSpPr bwMode="auto">
          <a:xfrm>
            <a:off x="0" y="2924175"/>
            <a:ext cx="144463" cy="792163"/>
            <a:chOff x="4876" y="1525"/>
            <a:chExt cx="91" cy="499"/>
          </a:xfrm>
        </p:grpSpPr>
        <p:sp>
          <p:nvSpPr>
            <p:cNvPr id="20599" name="Oval 119"/>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00" name="Oval 120"/>
            <p:cNvSpPr>
              <a:spLocks noChangeArrowheads="1"/>
            </p:cNvSpPr>
            <p:nvPr/>
          </p:nvSpPr>
          <p:spPr bwMode="auto">
            <a:xfrm>
              <a:off x="4876" y="1707"/>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01" name="Oval 121"/>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grpSp>
        <p:nvGrpSpPr>
          <p:cNvPr id="31803" name="Group 122"/>
          <p:cNvGrpSpPr>
            <a:grpSpLocks/>
          </p:cNvGrpSpPr>
          <p:nvPr/>
        </p:nvGrpSpPr>
        <p:grpSpPr bwMode="auto">
          <a:xfrm>
            <a:off x="0" y="2997200"/>
            <a:ext cx="144463" cy="792163"/>
            <a:chOff x="4876" y="1525"/>
            <a:chExt cx="91" cy="499"/>
          </a:xfrm>
        </p:grpSpPr>
        <p:sp>
          <p:nvSpPr>
            <p:cNvPr id="20603" name="Oval 123"/>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04" name="Oval 124"/>
            <p:cNvSpPr>
              <a:spLocks noChangeArrowheads="1"/>
            </p:cNvSpPr>
            <p:nvPr/>
          </p:nvSpPr>
          <p:spPr bwMode="auto">
            <a:xfrm>
              <a:off x="4876" y="1707"/>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05" name="Oval 125"/>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sp>
        <p:nvSpPr>
          <p:cNvPr id="20606" name="Text Box 126"/>
          <p:cNvSpPr txBox="1">
            <a:spLocks noChangeArrowheads="1"/>
          </p:cNvSpPr>
          <p:nvPr/>
        </p:nvSpPr>
        <p:spPr bwMode="auto">
          <a:xfrm>
            <a:off x="2051050" y="2276475"/>
            <a:ext cx="936625" cy="366713"/>
          </a:xfrm>
          <a:prstGeom prst="rect">
            <a:avLst/>
          </a:prstGeom>
          <a:noFill/>
          <a:ln w="9525">
            <a:noFill/>
            <a:miter lim="800000"/>
            <a:headEnd/>
            <a:tailEnd/>
          </a:ln>
          <a:effectLst/>
        </p:spPr>
        <p:txBody>
          <a:bodyPr>
            <a:spAutoFit/>
          </a:bodyPr>
          <a:lstStyle/>
          <a:p>
            <a:pPr>
              <a:spcBef>
                <a:spcPct val="50000"/>
              </a:spcBef>
              <a:defRPr/>
            </a:pPr>
            <a:r>
              <a:rPr lang="en-GB">
                <a:solidFill>
                  <a:srgbClr val="FF0000"/>
                </a:solidFill>
                <a:cs typeface="+mn-cs"/>
              </a:rPr>
              <a:t>sepsis</a:t>
            </a:r>
            <a:endParaRPr lang="en-US">
              <a:solidFill>
                <a:srgbClr val="FF0000"/>
              </a:solidFill>
              <a:cs typeface="+mn-cs"/>
            </a:endParaRPr>
          </a:p>
        </p:txBody>
      </p:sp>
      <p:sp>
        <p:nvSpPr>
          <p:cNvPr id="20612" name="Line 132"/>
          <p:cNvSpPr>
            <a:spLocks noChangeShapeType="1"/>
          </p:cNvSpPr>
          <p:nvPr/>
        </p:nvSpPr>
        <p:spPr bwMode="auto">
          <a:xfrm flipH="1">
            <a:off x="2195513" y="3068638"/>
            <a:ext cx="576262" cy="215900"/>
          </a:xfrm>
          <a:prstGeom prst="line">
            <a:avLst/>
          </a:prstGeom>
          <a:noFill/>
          <a:ln w="38100">
            <a:pattFill prst="trellis">
              <a:fgClr>
                <a:srgbClr val="FF0000"/>
              </a:fgClr>
              <a:bgClr>
                <a:srgbClr val="FFFFFF"/>
              </a:bgClr>
            </a:pattFill>
            <a:round/>
            <a:headEnd/>
            <a:tailEnd/>
          </a:ln>
          <a:effectLst/>
        </p:spPr>
        <p:txBody>
          <a:bodyPr/>
          <a:lstStyle/>
          <a:p>
            <a:pPr>
              <a:defRPr/>
            </a:pPr>
            <a:endParaRPr lang="en-GB">
              <a:solidFill>
                <a:srgbClr val="000000"/>
              </a:solidFill>
              <a:cs typeface="+mn-cs"/>
            </a:endParaRPr>
          </a:p>
        </p:txBody>
      </p:sp>
      <p:sp>
        <p:nvSpPr>
          <p:cNvPr id="20613" name="Text Box 133"/>
          <p:cNvSpPr txBox="1">
            <a:spLocks noChangeArrowheads="1"/>
          </p:cNvSpPr>
          <p:nvPr/>
        </p:nvSpPr>
        <p:spPr bwMode="auto">
          <a:xfrm>
            <a:off x="3779838" y="3133725"/>
            <a:ext cx="1728787" cy="366713"/>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Endothelium</a:t>
            </a:r>
            <a:endParaRPr lang="en-US">
              <a:solidFill>
                <a:srgbClr val="000000"/>
              </a:solidFill>
              <a:cs typeface="+mn-cs"/>
            </a:endParaRPr>
          </a:p>
        </p:txBody>
      </p:sp>
      <p:sp>
        <p:nvSpPr>
          <p:cNvPr id="20615" name="Text Box 135"/>
          <p:cNvSpPr txBox="1">
            <a:spLocks noChangeArrowheads="1"/>
          </p:cNvSpPr>
          <p:nvPr/>
        </p:nvSpPr>
        <p:spPr bwMode="auto">
          <a:xfrm>
            <a:off x="1042988" y="4652963"/>
            <a:ext cx="1008062" cy="366712"/>
          </a:xfrm>
          <a:prstGeom prst="rect">
            <a:avLst/>
          </a:prstGeom>
          <a:noFill/>
          <a:ln w="9525">
            <a:noFill/>
            <a:miter lim="800000"/>
            <a:headEnd/>
            <a:tailEnd/>
          </a:ln>
          <a:effectLst/>
        </p:spPr>
        <p:txBody>
          <a:bodyPr>
            <a:spAutoFit/>
          </a:bodyPr>
          <a:lstStyle/>
          <a:p>
            <a:pPr>
              <a:spcBef>
                <a:spcPct val="50000"/>
              </a:spcBef>
              <a:defRPr/>
            </a:pPr>
            <a:r>
              <a:rPr lang="en-GB">
                <a:solidFill>
                  <a:srgbClr val="000000"/>
                </a:solidFill>
                <a:cs typeface="+mn-cs"/>
              </a:rPr>
              <a:t>Matrix</a:t>
            </a:r>
            <a:endParaRPr lang="en-US">
              <a:solidFill>
                <a:srgbClr val="000000"/>
              </a:solidFill>
              <a:cs typeface="+mn-cs"/>
            </a:endParaRPr>
          </a:p>
        </p:txBody>
      </p:sp>
      <p:sp>
        <p:nvSpPr>
          <p:cNvPr id="20616" name="Text Box 136"/>
          <p:cNvSpPr txBox="1">
            <a:spLocks noChangeArrowheads="1"/>
          </p:cNvSpPr>
          <p:nvPr/>
        </p:nvSpPr>
        <p:spPr bwMode="auto">
          <a:xfrm>
            <a:off x="2124075" y="4221163"/>
            <a:ext cx="1295400" cy="304800"/>
          </a:xfrm>
          <a:prstGeom prst="rect">
            <a:avLst/>
          </a:prstGeom>
          <a:noFill/>
          <a:ln w="9525">
            <a:noFill/>
            <a:miter lim="800000"/>
            <a:headEnd/>
            <a:tailEnd/>
          </a:ln>
          <a:effectLst/>
        </p:spPr>
        <p:txBody>
          <a:bodyPr>
            <a:spAutoFit/>
          </a:bodyPr>
          <a:lstStyle/>
          <a:p>
            <a:pPr>
              <a:spcBef>
                <a:spcPct val="50000"/>
              </a:spcBef>
              <a:defRPr/>
            </a:pPr>
            <a:r>
              <a:rPr lang="en-GB" sz="1400">
                <a:solidFill>
                  <a:srgbClr val="000000"/>
                </a:solidFill>
                <a:cs typeface="+mn-cs"/>
              </a:rPr>
              <a:t>myofilaments</a:t>
            </a:r>
            <a:endParaRPr lang="en-US" sz="1400">
              <a:solidFill>
                <a:srgbClr val="000000"/>
              </a:solidFill>
              <a:cs typeface="+mn-cs"/>
            </a:endParaRPr>
          </a:p>
        </p:txBody>
      </p:sp>
      <p:sp>
        <p:nvSpPr>
          <p:cNvPr id="20618" name="Line 138"/>
          <p:cNvSpPr>
            <a:spLocks noChangeShapeType="1"/>
          </p:cNvSpPr>
          <p:nvPr/>
        </p:nvSpPr>
        <p:spPr bwMode="auto">
          <a:xfrm flipH="1" flipV="1">
            <a:off x="2484438" y="3644900"/>
            <a:ext cx="142875" cy="576263"/>
          </a:xfrm>
          <a:prstGeom prst="line">
            <a:avLst/>
          </a:prstGeom>
          <a:noFill/>
          <a:ln w="9525">
            <a:solidFill>
              <a:schemeClr val="tx1"/>
            </a:solidFill>
            <a:round/>
            <a:headEnd/>
            <a:tailEnd type="triangle" w="med" len="med"/>
          </a:ln>
          <a:effectLst/>
        </p:spPr>
        <p:txBody>
          <a:bodyPr/>
          <a:lstStyle/>
          <a:p>
            <a:pPr>
              <a:defRPr/>
            </a:pPr>
            <a:endParaRPr lang="en-GB">
              <a:solidFill>
                <a:srgbClr val="000000"/>
              </a:solidFill>
              <a:cs typeface="+mn-cs"/>
            </a:endParaRPr>
          </a:p>
        </p:txBody>
      </p:sp>
      <p:sp>
        <p:nvSpPr>
          <p:cNvPr id="20619" name="Line 139"/>
          <p:cNvSpPr>
            <a:spLocks noChangeShapeType="1"/>
          </p:cNvSpPr>
          <p:nvPr/>
        </p:nvSpPr>
        <p:spPr bwMode="auto">
          <a:xfrm flipV="1">
            <a:off x="3059113" y="3716338"/>
            <a:ext cx="288925" cy="504825"/>
          </a:xfrm>
          <a:prstGeom prst="line">
            <a:avLst/>
          </a:prstGeom>
          <a:noFill/>
          <a:ln w="9525">
            <a:solidFill>
              <a:schemeClr val="tx1"/>
            </a:solidFill>
            <a:round/>
            <a:headEnd/>
            <a:tailEnd type="triangle" w="med" len="med"/>
          </a:ln>
          <a:effectLst/>
        </p:spPr>
        <p:txBody>
          <a:bodyPr/>
          <a:lstStyle/>
          <a:p>
            <a:pPr>
              <a:defRPr/>
            </a:pPr>
            <a:endParaRPr lang="en-GB">
              <a:solidFill>
                <a:srgbClr val="000000"/>
              </a:solidFill>
              <a:cs typeface="+mn-cs"/>
            </a:endParaRPr>
          </a:p>
        </p:txBody>
      </p:sp>
      <p:pic>
        <p:nvPicPr>
          <p:cNvPr id="31811" name="Picture 140"/>
          <p:cNvPicPr>
            <a:picLocks noGrp="1" noChangeArrowheads="1"/>
          </p:cNvPicPr>
          <p:nvPr>
            <p:ph sz="half" idx="1"/>
          </p:nvPr>
        </p:nvPicPr>
        <p:blipFill>
          <a:blip r:embed="rId4" cstate="print"/>
          <a:srcRect/>
          <a:stretch>
            <a:fillRect/>
          </a:stretch>
        </p:blipFill>
        <p:spPr>
          <a:xfrm>
            <a:off x="0" y="4724400"/>
            <a:ext cx="1189038" cy="444500"/>
          </a:xfrm>
        </p:spPr>
      </p:pic>
      <p:pic>
        <p:nvPicPr>
          <p:cNvPr id="31812" name="Picture 142"/>
          <p:cNvPicPr>
            <a:picLocks noGrp="1" noChangeArrowheads="1"/>
          </p:cNvPicPr>
          <p:nvPr>
            <p:ph sz="half" idx="2"/>
          </p:nvPr>
        </p:nvPicPr>
        <p:blipFill>
          <a:blip r:embed="rId4" cstate="print"/>
          <a:srcRect/>
          <a:stretch>
            <a:fillRect/>
          </a:stretch>
        </p:blipFill>
        <p:spPr>
          <a:xfrm>
            <a:off x="7667625" y="4724400"/>
            <a:ext cx="1189038" cy="444500"/>
          </a:xfrm>
        </p:spPr>
      </p:pic>
      <p:sp>
        <p:nvSpPr>
          <p:cNvPr id="20625" name="AutoShape 145"/>
          <p:cNvSpPr>
            <a:spLocks noChangeArrowheads="1"/>
          </p:cNvSpPr>
          <p:nvPr/>
        </p:nvSpPr>
        <p:spPr bwMode="auto">
          <a:xfrm rot="-1185569">
            <a:off x="7019925" y="3500438"/>
            <a:ext cx="214313" cy="69850"/>
          </a:xfrm>
          <a:prstGeom prst="roundRect">
            <a:avLst>
              <a:gd name="adj" fmla="val 16667"/>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26" name="AutoShape 146"/>
          <p:cNvSpPr>
            <a:spLocks noChangeArrowheads="1"/>
          </p:cNvSpPr>
          <p:nvPr/>
        </p:nvSpPr>
        <p:spPr bwMode="auto">
          <a:xfrm rot="-1185569">
            <a:off x="7092950" y="3716338"/>
            <a:ext cx="214313" cy="69850"/>
          </a:xfrm>
          <a:prstGeom prst="roundRect">
            <a:avLst>
              <a:gd name="adj" fmla="val 16667"/>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27" name="AutoShape 147"/>
          <p:cNvSpPr>
            <a:spLocks noChangeArrowheads="1"/>
          </p:cNvSpPr>
          <p:nvPr/>
        </p:nvSpPr>
        <p:spPr bwMode="auto">
          <a:xfrm rot="-1185569">
            <a:off x="7596188" y="3644900"/>
            <a:ext cx="214312" cy="69850"/>
          </a:xfrm>
          <a:prstGeom prst="roundRect">
            <a:avLst>
              <a:gd name="adj" fmla="val 16667"/>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28" name="Text Box 148"/>
          <p:cNvSpPr txBox="1">
            <a:spLocks noChangeArrowheads="1"/>
          </p:cNvSpPr>
          <p:nvPr/>
        </p:nvSpPr>
        <p:spPr bwMode="auto">
          <a:xfrm>
            <a:off x="7812088" y="2122488"/>
            <a:ext cx="1008062" cy="274637"/>
          </a:xfrm>
          <a:prstGeom prst="rect">
            <a:avLst/>
          </a:prstGeom>
          <a:noFill/>
          <a:ln w="9525">
            <a:noFill/>
            <a:miter lim="800000"/>
            <a:headEnd/>
            <a:tailEnd/>
          </a:ln>
          <a:effectLst/>
        </p:spPr>
        <p:txBody>
          <a:bodyPr>
            <a:spAutoFit/>
          </a:bodyPr>
          <a:lstStyle/>
          <a:p>
            <a:pPr>
              <a:spcBef>
                <a:spcPct val="50000"/>
              </a:spcBef>
              <a:defRPr/>
            </a:pPr>
            <a:r>
              <a:rPr lang="en-GB" sz="1200">
                <a:solidFill>
                  <a:srgbClr val="000000"/>
                </a:solidFill>
                <a:cs typeface="+mn-cs"/>
              </a:rPr>
              <a:t>neutrophils</a:t>
            </a:r>
            <a:endParaRPr lang="en-US" sz="1200">
              <a:solidFill>
                <a:srgbClr val="000000"/>
              </a:solidFill>
              <a:cs typeface="+mn-cs"/>
            </a:endParaRPr>
          </a:p>
        </p:txBody>
      </p:sp>
      <p:sp>
        <p:nvSpPr>
          <p:cNvPr id="20629" name="Text Box 149"/>
          <p:cNvSpPr txBox="1">
            <a:spLocks noChangeArrowheads="1"/>
          </p:cNvSpPr>
          <p:nvPr/>
        </p:nvSpPr>
        <p:spPr bwMode="auto">
          <a:xfrm>
            <a:off x="6156325" y="3141663"/>
            <a:ext cx="647700" cy="336550"/>
          </a:xfrm>
          <a:prstGeom prst="rect">
            <a:avLst/>
          </a:prstGeom>
          <a:noFill/>
          <a:ln w="9525">
            <a:noFill/>
            <a:miter lim="800000"/>
            <a:headEnd/>
            <a:tailEnd/>
          </a:ln>
          <a:effectLst/>
        </p:spPr>
        <p:txBody>
          <a:bodyPr>
            <a:spAutoFit/>
          </a:bodyPr>
          <a:lstStyle/>
          <a:p>
            <a:pPr>
              <a:spcBef>
                <a:spcPct val="50000"/>
              </a:spcBef>
              <a:defRPr/>
            </a:pPr>
            <a:r>
              <a:rPr lang="en-GB" sz="1600" b="1">
                <a:solidFill>
                  <a:srgbClr val="FF0000"/>
                </a:solidFill>
                <a:cs typeface="+mn-cs"/>
              </a:rPr>
              <a:t>PAF</a:t>
            </a:r>
            <a:endParaRPr lang="en-US" sz="1600" b="1">
              <a:solidFill>
                <a:srgbClr val="FF0000"/>
              </a:solidFill>
              <a:cs typeface="+mn-cs"/>
            </a:endParaRPr>
          </a:p>
        </p:txBody>
      </p:sp>
      <p:sp>
        <p:nvSpPr>
          <p:cNvPr id="20630" name="Oval 150"/>
          <p:cNvSpPr>
            <a:spLocks noChangeArrowheads="1"/>
          </p:cNvSpPr>
          <p:nvPr/>
        </p:nvSpPr>
        <p:spPr bwMode="auto">
          <a:xfrm rot="3480000">
            <a:off x="7135018" y="2482057"/>
            <a:ext cx="112713" cy="196850"/>
          </a:xfrm>
          <a:prstGeom prst="ellipse">
            <a:avLst/>
          </a:prstGeom>
          <a:gradFill rotWithShape="0">
            <a:gsLst>
              <a:gs pos="0">
                <a:srgbClr val="F35B1B"/>
              </a:gs>
              <a:gs pos="100000">
                <a:srgbClr val="F35B1B">
                  <a:gamma/>
                  <a:shade val="60000"/>
                  <a:invGamma/>
                </a:srgbClr>
              </a:gs>
            </a:gsLst>
            <a:path path="shape">
              <a:fillToRect l="50000" t="50000" r="50000" b="50000"/>
            </a:path>
          </a:gradFill>
          <a:ln w="12700">
            <a:solidFill>
              <a:srgbClr val="712000"/>
            </a:solidFill>
            <a:round/>
            <a:headEnd/>
            <a:tailEnd/>
          </a:ln>
          <a:effectLst/>
        </p:spPr>
        <p:txBody>
          <a:bodyPr wrap="none" anchor="ctr"/>
          <a:lstStyle/>
          <a:p>
            <a:pPr>
              <a:defRPr/>
            </a:pPr>
            <a:endParaRPr lang="en-GB">
              <a:solidFill>
                <a:srgbClr val="000000"/>
              </a:solidFill>
              <a:cs typeface="+mn-cs"/>
            </a:endParaRPr>
          </a:p>
        </p:txBody>
      </p:sp>
      <p:sp>
        <p:nvSpPr>
          <p:cNvPr id="20631" name="Oval 151"/>
          <p:cNvSpPr>
            <a:spLocks noChangeArrowheads="1"/>
          </p:cNvSpPr>
          <p:nvPr/>
        </p:nvSpPr>
        <p:spPr bwMode="auto">
          <a:xfrm rot="3480000">
            <a:off x="6126956" y="2307432"/>
            <a:ext cx="112713" cy="196850"/>
          </a:xfrm>
          <a:prstGeom prst="ellipse">
            <a:avLst/>
          </a:prstGeom>
          <a:gradFill rotWithShape="0">
            <a:gsLst>
              <a:gs pos="0">
                <a:srgbClr val="F35B1B"/>
              </a:gs>
              <a:gs pos="100000">
                <a:srgbClr val="F35B1B">
                  <a:gamma/>
                  <a:shade val="60000"/>
                  <a:invGamma/>
                </a:srgbClr>
              </a:gs>
            </a:gsLst>
            <a:path path="shape">
              <a:fillToRect l="50000" t="50000" r="50000" b="50000"/>
            </a:path>
          </a:gradFill>
          <a:ln w="12700">
            <a:solidFill>
              <a:srgbClr val="712000"/>
            </a:solidFill>
            <a:round/>
            <a:headEnd/>
            <a:tailEnd/>
          </a:ln>
          <a:effectLst/>
        </p:spPr>
        <p:txBody>
          <a:bodyPr wrap="none" anchor="ctr"/>
          <a:lstStyle/>
          <a:p>
            <a:pPr>
              <a:defRPr/>
            </a:pPr>
            <a:endParaRPr lang="en-GB">
              <a:solidFill>
                <a:srgbClr val="000000"/>
              </a:solidFill>
              <a:cs typeface="+mn-cs"/>
            </a:endParaRPr>
          </a:p>
        </p:txBody>
      </p:sp>
      <p:sp>
        <p:nvSpPr>
          <p:cNvPr id="20635" name="Oval 155" descr="Light horizontal"/>
          <p:cNvSpPr>
            <a:spLocks noChangeArrowheads="1"/>
          </p:cNvSpPr>
          <p:nvPr/>
        </p:nvSpPr>
        <p:spPr bwMode="auto">
          <a:xfrm>
            <a:off x="66675" y="5229225"/>
            <a:ext cx="3065463" cy="601663"/>
          </a:xfrm>
          <a:prstGeom prst="ellipse">
            <a:avLst/>
          </a:prstGeom>
          <a:pattFill prst="ltHorz">
            <a:fgClr>
              <a:srgbClr val="FFCCCC"/>
            </a:fgClr>
            <a:bgClr>
              <a:schemeClr val="bg1"/>
            </a:bgClr>
          </a:pattFill>
          <a:ln w="76200">
            <a:solidFill>
              <a:srgbClr val="FFCCCC"/>
            </a:solidFill>
            <a:round/>
            <a:headEnd/>
            <a:tailEnd/>
          </a:ln>
          <a:effectLst/>
        </p:spPr>
        <p:txBody>
          <a:bodyPr wrap="none" anchor="ctr"/>
          <a:lstStyle/>
          <a:p>
            <a:pPr>
              <a:defRPr/>
            </a:pPr>
            <a:endParaRPr lang="en-GB">
              <a:solidFill>
                <a:srgbClr val="000000"/>
              </a:solidFill>
              <a:cs typeface="+mn-cs"/>
            </a:endParaRPr>
          </a:p>
        </p:txBody>
      </p:sp>
      <p:sp>
        <p:nvSpPr>
          <p:cNvPr id="20636" name="Oval 156" descr="Light horizontal"/>
          <p:cNvSpPr>
            <a:spLocks noChangeArrowheads="1"/>
          </p:cNvSpPr>
          <p:nvPr/>
        </p:nvSpPr>
        <p:spPr bwMode="auto">
          <a:xfrm>
            <a:off x="3162300" y="4868863"/>
            <a:ext cx="3065463" cy="601662"/>
          </a:xfrm>
          <a:prstGeom prst="ellipse">
            <a:avLst/>
          </a:prstGeom>
          <a:pattFill prst="ltHorz">
            <a:fgClr>
              <a:srgbClr val="FFCCCC"/>
            </a:fgClr>
            <a:bgClr>
              <a:schemeClr val="bg1"/>
            </a:bgClr>
          </a:pattFill>
          <a:ln w="76200">
            <a:solidFill>
              <a:srgbClr val="FFCCCC"/>
            </a:solidFill>
            <a:round/>
            <a:headEnd/>
            <a:tailEnd/>
          </a:ln>
          <a:effectLst/>
        </p:spPr>
        <p:txBody>
          <a:bodyPr wrap="none" anchor="ctr"/>
          <a:lstStyle/>
          <a:p>
            <a:pPr>
              <a:defRPr/>
            </a:pPr>
            <a:endParaRPr lang="en-GB">
              <a:solidFill>
                <a:srgbClr val="000000"/>
              </a:solidFill>
              <a:cs typeface="+mn-cs"/>
            </a:endParaRPr>
          </a:p>
        </p:txBody>
      </p:sp>
      <p:sp>
        <p:nvSpPr>
          <p:cNvPr id="20637" name="Oval 157" descr="Light horizontal"/>
          <p:cNvSpPr>
            <a:spLocks noChangeArrowheads="1"/>
          </p:cNvSpPr>
          <p:nvPr/>
        </p:nvSpPr>
        <p:spPr bwMode="auto">
          <a:xfrm>
            <a:off x="6011863" y="5300663"/>
            <a:ext cx="3065462" cy="601662"/>
          </a:xfrm>
          <a:prstGeom prst="ellipse">
            <a:avLst/>
          </a:prstGeom>
          <a:pattFill prst="ltHorz">
            <a:fgClr>
              <a:srgbClr val="FFCCCC"/>
            </a:fgClr>
            <a:bgClr>
              <a:schemeClr val="bg1"/>
            </a:bgClr>
          </a:pattFill>
          <a:ln w="76200">
            <a:solidFill>
              <a:srgbClr val="FFCCCC"/>
            </a:solidFill>
            <a:round/>
            <a:headEnd/>
            <a:tailEnd/>
          </a:ln>
          <a:effectLst/>
        </p:spPr>
        <p:txBody>
          <a:bodyPr wrap="none" anchor="ctr"/>
          <a:lstStyle/>
          <a:p>
            <a:pPr>
              <a:defRPr/>
            </a:pPr>
            <a:endParaRPr lang="en-GB">
              <a:solidFill>
                <a:srgbClr val="000000"/>
              </a:solidFill>
              <a:cs typeface="+mn-cs"/>
            </a:endParaRPr>
          </a:p>
        </p:txBody>
      </p:sp>
      <p:sp>
        <p:nvSpPr>
          <p:cNvPr id="20638" name="Text Box 158"/>
          <p:cNvSpPr txBox="1">
            <a:spLocks noChangeArrowheads="1"/>
          </p:cNvSpPr>
          <p:nvPr/>
        </p:nvSpPr>
        <p:spPr bwMode="auto">
          <a:xfrm>
            <a:off x="4283075" y="4948238"/>
            <a:ext cx="936625" cy="366712"/>
          </a:xfrm>
          <a:prstGeom prst="rect">
            <a:avLst/>
          </a:prstGeom>
          <a:noFill/>
          <a:ln w="38100">
            <a:noFill/>
            <a:miter lim="800000"/>
            <a:headEnd/>
            <a:tailEnd/>
          </a:ln>
          <a:effectLst/>
        </p:spPr>
        <p:txBody>
          <a:bodyPr>
            <a:spAutoFit/>
          </a:bodyPr>
          <a:lstStyle/>
          <a:p>
            <a:pPr>
              <a:spcBef>
                <a:spcPct val="50000"/>
              </a:spcBef>
              <a:defRPr/>
            </a:pPr>
            <a:r>
              <a:rPr lang="en-GB">
                <a:solidFill>
                  <a:srgbClr val="000000"/>
                </a:solidFill>
                <a:cs typeface="+mn-cs"/>
              </a:rPr>
              <a:t>SMC</a:t>
            </a:r>
            <a:endParaRPr lang="en-US">
              <a:solidFill>
                <a:srgbClr val="000000"/>
              </a:solidFill>
              <a:cs typeface="+mn-cs"/>
            </a:endParaRPr>
          </a:p>
        </p:txBody>
      </p:sp>
      <p:sp>
        <p:nvSpPr>
          <p:cNvPr id="20639" name="Text Box 159"/>
          <p:cNvSpPr txBox="1">
            <a:spLocks noChangeArrowheads="1"/>
          </p:cNvSpPr>
          <p:nvPr/>
        </p:nvSpPr>
        <p:spPr bwMode="auto">
          <a:xfrm>
            <a:off x="3203575" y="4948238"/>
            <a:ext cx="1223963" cy="366712"/>
          </a:xfrm>
          <a:prstGeom prst="rect">
            <a:avLst/>
          </a:prstGeom>
          <a:noFill/>
          <a:ln w="9525">
            <a:noFill/>
            <a:miter lim="800000"/>
            <a:headEnd/>
            <a:tailEnd/>
          </a:ln>
          <a:effectLst/>
        </p:spPr>
        <p:txBody>
          <a:bodyPr>
            <a:spAutoFit/>
          </a:bodyPr>
          <a:lstStyle/>
          <a:p>
            <a:pPr>
              <a:spcBef>
                <a:spcPct val="50000"/>
              </a:spcBef>
              <a:defRPr/>
            </a:pPr>
            <a:r>
              <a:rPr lang="en-GB">
                <a:solidFill>
                  <a:srgbClr val="333399"/>
                </a:solidFill>
                <a:cs typeface="+mn-cs"/>
              </a:rPr>
              <a:t>dilatation</a:t>
            </a:r>
            <a:endParaRPr lang="en-US">
              <a:solidFill>
                <a:srgbClr val="333399"/>
              </a:solidFill>
              <a:cs typeface="+mn-cs"/>
            </a:endParaRPr>
          </a:p>
        </p:txBody>
      </p:sp>
      <p:sp>
        <p:nvSpPr>
          <p:cNvPr id="20640" name="Text Box 160"/>
          <p:cNvSpPr txBox="1">
            <a:spLocks noChangeArrowheads="1"/>
          </p:cNvSpPr>
          <p:nvPr/>
        </p:nvSpPr>
        <p:spPr bwMode="auto">
          <a:xfrm>
            <a:off x="4859338" y="4941888"/>
            <a:ext cx="1368425" cy="366712"/>
          </a:xfrm>
          <a:prstGeom prst="rect">
            <a:avLst/>
          </a:prstGeom>
          <a:noFill/>
          <a:ln w="9525">
            <a:noFill/>
            <a:miter lim="800000"/>
            <a:headEnd/>
            <a:tailEnd/>
          </a:ln>
          <a:effectLst/>
        </p:spPr>
        <p:txBody>
          <a:bodyPr>
            <a:spAutoFit/>
          </a:bodyPr>
          <a:lstStyle/>
          <a:p>
            <a:pPr>
              <a:spcBef>
                <a:spcPct val="50000"/>
              </a:spcBef>
              <a:defRPr/>
            </a:pPr>
            <a:r>
              <a:rPr lang="en-GB">
                <a:solidFill>
                  <a:srgbClr val="333399"/>
                </a:solidFill>
                <a:cs typeface="+mn-cs"/>
              </a:rPr>
              <a:t>constriction</a:t>
            </a:r>
            <a:endParaRPr lang="en-US">
              <a:solidFill>
                <a:srgbClr val="333399"/>
              </a:solidFill>
              <a:cs typeface="+mn-cs"/>
            </a:endParaRPr>
          </a:p>
        </p:txBody>
      </p:sp>
      <p:sp>
        <p:nvSpPr>
          <p:cNvPr id="20642" name="AutoShape 162"/>
          <p:cNvSpPr>
            <a:spLocks noChangeArrowheads="1"/>
          </p:cNvSpPr>
          <p:nvPr/>
        </p:nvSpPr>
        <p:spPr bwMode="auto">
          <a:xfrm>
            <a:off x="3779838" y="3933825"/>
            <a:ext cx="215900" cy="1008063"/>
          </a:xfrm>
          <a:prstGeom prst="downArrow">
            <a:avLst>
              <a:gd name="adj1" fmla="val 50000"/>
              <a:gd name="adj2" fmla="val 116728"/>
            </a:avLst>
          </a:prstGeom>
          <a:solidFill>
            <a:schemeClr val="accent1"/>
          </a:solidFill>
          <a:ln w="9525">
            <a:solidFill>
              <a:schemeClr val="tx1"/>
            </a:solidFill>
            <a:miter lim="800000"/>
            <a:headEnd/>
            <a:tailEnd/>
          </a:ln>
          <a:effectLst/>
        </p:spPr>
        <p:txBody>
          <a:bodyPr wrap="none" anchor="ctr"/>
          <a:lstStyle/>
          <a:p>
            <a:pPr>
              <a:defRPr/>
            </a:pPr>
            <a:endParaRPr lang="en-GB">
              <a:solidFill>
                <a:srgbClr val="000000"/>
              </a:solidFill>
              <a:cs typeface="+mn-cs"/>
            </a:endParaRPr>
          </a:p>
        </p:txBody>
      </p:sp>
      <p:sp>
        <p:nvSpPr>
          <p:cNvPr id="20643" name="AutoShape 163"/>
          <p:cNvSpPr>
            <a:spLocks noChangeArrowheads="1"/>
          </p:cNvSpPr>
          <p:nvPr/>
        </p:nvSpPr>
        <p:spPr bwMode="auto">
          <a:xfrm>
            <a:off x="5219700" y="3933825"/>
            <a:ext cx="215900" cy="1008063"/>
          </a:xfrm>
          <a:prstGeom prst="downArrow">
            <a:avLst>
              <a:gd name="adj1" fmla="val 50000"/>
              <a:gd name="adj2" fmla="val 116728"/>
            </a:avLst>
          </a:prstGeom>
          <a:solidFill>
            <a:srgbClr val="FF9999"/>
          </a:solidFill>
          <a:ln w="9525">
            <a:solidFill>
              <a:schemeClr val="tx1"/>
            </a:solidFill>
            <a:miter lim="800000"/>
            <a:headEnd/>
            <a:tailEnd/>
          </a:ln>
          <a:effectLst/>
        </p:spPr>
        <p:txBody>
          <a:bodyPr wrap="none" anchor="ctr"/>
          <a:lstStyle/>
          <a:p>
            <a:pPr>
              <a:defRPr/>
            </a:pPr>
            <a:endParaRPr lang="en-GB">
              <a:solidFill>
                <a:srgbClr val="000000"/>
              </a:solidFill>
              <a:cs typeface="+mn-cs"/>
            </a:endParaRPr>
          </a:p>
        </p:txBody>
      </p:sp>
      <p:sp>
        <p:nvSpPr>
          <p:cNvPr id="20644" name="Line 164"/>
          <p:cNvSpPr>
            <a:spLocks noChangeShapeType="1"/>
          </p:cNvSpPr>
          <p:nvPr/>
        </p:nvSpPr>
        <p:spPr bwMode="auto">
          <a:xfrm flipH="1">
            <a:off x="3203575" y="2997200"/>
            <a:ext cx="288925" cy="142875"/>
          </a:xfrm>
          <a:prstGeom prst="line">
            <a:avLst/>
          </a:prstGeom>
          <a:noFill/>
          <a:ln w="38100">
            <a:pattFill prst="trellis">
              <a:fgClr>
                <a:srgbClr val="FF0000"/>
              </a:fgClr>
              <a:bgClr>
                <a:srgbClr val="FFFFFF"/>
              </a:bgClr>
            </a:pattFill>
            <a:round/>
            <a:headEnd/>
            <a:tailEnd/>
          </a:ln>
          <a:effectLst/>
        </p:spPr>
        <p:txBody>
          <a:bodyPr/>
          <a:lstStyle/>
          <a:p>
            <a:pPr>
              <a:defRPr/>
            </a:pPr>
            <a:endParaRPr lang="en-GB">
              <a:solidFill>
                <a:srgbClr val="000000"/>
              </a:solidFill>
              <a:cs typeface="+mn-cs"/>
            </a:endParaRPr>
          </a:p>
        </p:txBody>
      </p:sp>
      <p:sp>
        <p:nvSpPr>
          <p:cNvPr id="20645" name="Line 165"/>
          <p:cNvSpPr>
            <a:spLocks noChangeShapeType="1"/>
          </p:cNvSpPr>
          <p:nvPr/>
        </p:nvSpPr>
        <p:spPr bwMode="auto">
          <a:xfrm flipH="1" flipV="1">
            <a:off x="3203575" y="3429000"/>
            <a:ext cx="288925" cy="0"/>
          </a:xfrm>
          <a:prstGeom prst="line">
            <a:avLst/>
          </a:prstGeom>
          <a:noFill/>
          <a:ln w="38100">
            <a:pattFill prst="trellis">
              <a:fgClr>
                <a:srgbClr val="FF0000"/>
              </a:fgClr>
              <a:bgClr>
                <a:srgbClr val="FFFFFF"/>
              </a:bgClr>
            </a:pattFill>
            <a:round/>
            <a:headEnd/>
            <a:tailEnd/>
          </a:ln>
          <a:effectLst/>
        </p:spPr>
        <p:txBody>
          <a:bodyPr/>
          <a:lstStyle/>
          <a:p>
            <a:pPr>
              <a:defRPr/>
            </a:pPr>
            <a:endParaRPr lang="en-GB">
              <a:solidFill>
                <a:srgbClr val="000000"/>
              </a:solidFill>
              <a:cs typeface="+mn-cs"/>
            </a:endParaRPr>
          </a:p>
        </p:txBody>
      </p:sp>
      <p:sp>
        <p:nvSpPr>
          <p:cNvPr id="20646" name="Line 166"/>
          <p:cNvSpPr>
            <a:spLocks noChangeShapeType="1"/>
          </p:cNvSpPr>
          <p:nvPr/>
        </p:nvSpPr>
        <p:spPr bwMode="auto">
          <a:xfrm flipH="1">
            <a:off x="3203575" y="3646488"/>
            <a:ext cx="288925" cy="142875"/>
          </a:xfrm>
          <a:prstGeom prst="line">
            <a:avLst/>
          </a:prstGeom>
          <a:noFill/>
          <a:ln w="38100">
            <a:pattFill prst="trellis">
              <a:fgClr>
                <a:srgbClr val="FF0000"/>
              </a:fgClr>
              <a:bgClr>
                <a:srgbClr val="FFFFFF"/>
              </a:bgClr>
            </a:pattFill>
            <a:round/>
            <a:headEnd/>
            <a:tailEnd/>
          </a:ln>
          <a:effectLst/>
        </p:spPr>
        <p:txBody>
          <a:bodyPr/>
          <a:lstStyle/>
          <a:p>
            <a:pPr>
              <a:defRPr/>
            </a:pPr>
            <a:endParaRPr lang="en-GB">
              <a:solidFill>
                <a:srgbClr val="000000"/>
              </a:solidFill>
              <a:cs typeface="+mn-cs"/>
            </a:endParaRPr>
          </a:p>
        </p:txBody>
      </p:sp>
      <p:sp>
        <p:nvSpPr>
          <p:cNvPr id="20652" name="Freeform 172"/>
          <p:cNvSpPr>
            <a:spLocks/>
          </p:cNvSpPr>
          <p:nvPr/>
        </p:nvSpPr>
        <p:spPr bwMode="auto">
          <a:xfrm>
            <a:off x="5727700" y="2852738"/>
            <a:ext cx="139700" cy="995362"/>
          </a:xfrm>
          <a:custGeom>
            <a:avLst/>
            <a:gdLst/>
            <a:ahLst/>
            <a:cxnLst>
              <a:cxn ang="0">
                <a:pos x="56" y="0"/>
              </a:cxn>
              <a:cxn ang="0">
                <a:pos x="76" y="32"/>
              </a:cxn>
              <a:cxn ang="0">
                <a:pos x="80" y="600"/>
              </a:cxn>
              <a:cxn ang="0">
                <a:pos x="0" y="612"/>
              </a:cxn>
            </a:cxnLst>
            <a:rect l="0" t="0" r="r" b="b"/>
            <a:pathLst>
              <a:path w="88" h="627">
                <a:moveTo>
                  <a:pt x="56" y="0"/>
                </a:moveTo>
                <a:cubicBezTo>
                  <a:pt x="74" y="6"/>
                  <a:pt x="71" y="16"/>
                  <a:pt x="76" y="32"/>
                </a:cubicBezTo>
                <a:cubicBezTo>
                  <a:pt x="84" y="229"/>
                  <a:pt x="88" y="383"/>
                  <a:pt x="80" y="600"/>
                </a:cubicBezTo>
                <a:cubicBezTo>
                  <a:pt x="79" y="627"/>
                  <a:pt x="0" y="612"/>
                  <a:pt x="0" y="612"/>
                </a:cubicBezTo>
              </a:path>
            </a:pathLst>
          </a:custGeom>
          <a:noFill/>
          <a:ln w="38100" cmpd="sng">
            <a:pattFill prst="trellis">
              <a:fgClr>
                <a:srgbClr val="FF0000"/>
              </a:fgClr>
              <a:bgClr>
                <a:srgbClr val="FFFFFF"/>
              </a:bgClr>
            </a:pattFill>
            <a:prstDash val="solid"/>
            <a:round/>
            <a:headEnd/>
            <a:tailEnd/>
          </a:ln>
          <a:effectLst/>
        </p:spPr>
        <p:txBody>
          <a:bodyPr/>
          <a:lstStyle/>
          <a:p>
            <a:pPr>
              <a:defRPr/>
            </a:pPr>
            <a:endParaRPr lang="en-GB">
              <a:solidFill>
                <a:srgbClr val="000000"/>
              </a:solidFill>
              <a:cs typeface="+mn-cs"/>
            </a:endParaRPr>
          </a:p>
        </p:txBody>
      </p:sp>
      <p:sp>
        <p:nvSpPr>
          <p:cNvPr id="20654" name="Freeform 174"/>
          <p:cNvSpPr>
            <a:spLocks/>
          </p:cNvSpPr>
          <p:nvPr/>
        </p:nvSpPr>
        <p:spPr bwMode="auto">
          <a:xfrm>
            <a:off x="6156325" y="2852738"/>
            <a:ext cx="225425" cy="1008062"/>
          </a:xfrm>
          <a:custGeom>
            <a:avLst/>
            <a:gdLst/>
            <a:ahLst/>
            <a:cxnLst>
              <a:cxn ang="0">
                <a:pos x="80" y="4"/>
              </a:cxn>
              <a:cxn ang="0">
                <a:pos x="0" y="44"/>
              </a:cxn>
              <a:cxn ang="0">
                <a:pos x="4" y="556"/>
              </a:cxn>
              <a:cxn ang="0">
                <a:pos x="112" y="596"/>
              </a:cxn>
              <a:cxn ang="0">
                <a:pos x="132" y="600"/>
              </a:cxn>
            </a:cxnLst>
            <a:rect l="0" t="0" r="r" b="b"/>
            <a:pathLst>
              <a:path w="132" h="603">
                <a:moveTo>
                  <a:pt x="80" y="4"/>
                </a:moveTo>
                <a:cubicBezTo>
                  <a:pt x="27" y="8"/>
                  <a:pt x="15" y="0"/>
                  <a:pt x="0" y="44"/>
                </a:cubicBezTo>
                <a:cubicBezTo>
                  <a:pt x="1" y="215"/>
                  <a:pt x="0" y="385"/>
                  <a:pt x="4" y="556"/>
                </a:cubicBezTo>
                <a:cubicBezTo>
                  <a:pt x="5" y="603"/>
                  <a:pt x="86" y="594"/>
                  <a:pt x="112" y="596"/>
                </a:cubicBezTo>
                <a:cubicBezTo>
                  <a:pt x="127" y="601"/>
                  <a:pt x="120" y="600"/>
                  <a:pt x="132" y="600"/>
                </a:cubicBezTo>
              </a:path>
            </a:pathLst>
          </a:custGeom>
          <a:noFill/>
          <a:ln w="38100" cmpd="sng">
            <a:pattFill prst="trellis">
              <a:fgClr>
                <a:srgbClr val="FF0000"/>
              </a:fgClr>
              <a:bgClr>
                <a:srgbClr val="FFFFFF"/>
              </a:bgClr>
            </a:pattFill>
            <a:prstDash val="solid"/>
            <a:round/>
            <a:headEnd/>
            <a:tailEnd/>
          </a:ln>
          <a:effectLst/>
        </p:spPr>
        <p:txBody>
          <a:bodyPr/>
          <a:lstStyle/>
          <a:p>
            <a:pPr>
              <a:defRPr/>
            </a:pPr>
            <a:endParaRPr lang="en-GB">
              <a:solidFill>
                <a:srgbClr val="000000"/>
              </a:solidFill>
              <a:cs typeface="+mn-cs"/>
            </a:endParaRPr>
          </a:p>
        </p:txBody>
      </p:sp>
      <p:grpSp>
        <p:nvGrpSpPr>
          <p:cNvPr id="31833" name="Group 175"/>
          <p:cNvGrpSpPr>
            <a:grpSpLocks/>
          </p:cNvGrpSpPr>
          <p:nvPr/>
        </p:nvGrpSpPr>
        <p:grpSpPr bwMode="auto">
          <a:xfrm>
            <a:off x="6011863" y="3068638"/>
            <a:ext cx="144462" cy="792162"/>
            <a:chOff x="4876" y="1525"/>
            <a:chExt cx="91" cy="499"/>
          </a:xfrm>
        </p:grpSpPr>
        <p:sp>
          <p:nvSpPr>
            <p:cNvPr id="20656" name="Oval 176"/>
            <p:cNvSpPr>
              <a:spLocks noChangeArrowheads="1"/>
            </p:cNvSpPr>
            <p:nvPr/>
          </p:nvSpPr>
          <p:spPr bwMode="auto">
            <a:xfrm>
              <a:off x="4876" y="1525"/>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57" name="Oval 177"/>
            <p:cNvSpPr>
              <a:spLocks noChangeArrowheads="1"/>
            </p:cNvSpPr>
            <p:nvPr/>
          </p:nvSpPr>
          <p:spPr bwMode="auto">
            <a:xfrm>
              <a:off x="4876" y="1707"/>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sp>
          <p:nvSpPr>
            <p:cNvPr id="20658" name="Oval 178"/>
            <p:cNvSpPr>
              <a:spLocks noChangeArrowheads="1"/>
            </p:cNvSpPr>
            <p:nvPr/>
          </p:nvSpPr>
          <p:spPr bwMode="auto">
            <a:xfrm>
              <a:off x="4876" y="1979"/>
              <a:ext cx="91" cy="45"/>
            </a:xfrm>
            <a:prstGeom prst="ellipse">
              <a:avLst/>
            </a:prstGeom>
            <a:solidFill>
              <a:schemeClr val="accent1"/>
            </a:solidFill>
            <a:ln w="9525">
              <a:solidFill>
                <a:schemeClr val="tx1"/>
              </a:solidFill>
              <a:round/>
              <a:headEnd/>
              <a:tailEnd/>
            </a:ln>
            <a:effectLst/>
          </p:spPr>
          <p:txBody>
            <a:bodyPr wrap="none" anchor="ctr"/>
            <a:lstStyle/>
            <a:p>
              <a:pPr>
                <a:defRPr/>
              </a:pPr>
              <a:endParaRPr lang="en-GB">
                <a:solidFill>
                  <a:srgbClr val="000000"/>
                </a:solidFill>
                <a:cs typeface="+mn-cs"/>
              </a:endParaRPr>
            </a:p>
          </p:txBody>
        </p:sp>
      </p:grpSp>
      <p:sp>
        <p:nvSpPr>
          <p:cNvPr id="20661" name="AutoShape 181" descr="25%"/>
          <p:cNvSpPr>
            <a:spLocks noChangeArrowheads="1"/>
          </p:cNvSpPr>
          <p:nvPr/>
        </p:nvSpPr>
        <p:spPr bwMode="auto">
          <a:xfrm>
            <a:off x="142875" y="115888"/>
            <a:ext cx="8893175" cy="1584325"/>
          </a:xfrm>
          <a:prstGeom prst="downArrowCallout">
            <a:avLst>
              <a:gd name="adj1" fmla="val 140331"/>
              <a:gd name="adj2" fmla="val 140331"/>
              <a:gd name="adj3" fmla="val 16667"/>
              <a:gd name="adj4" fmla="val 66667"/>
            </a:avLst>
          </a:prstGeom>
          <a:pattFill prst="pct25">
            <a:fgClr>
              <a:srgbClr val="EAEAEA"/>
            </a:fgClr>
            <a:bgClr>
              <a:srgbClr val="FFFFFF"/>
            </a:bgClr>
          </a:pattFill>
          <a:ln w="19050">
            <a:solidFill>
              <a:schemeClr val="bg2"/>
            </a:solidFill>
            <a:miter lim="800000"/>
            <a:headEnd/>
            <a:tailEnd/>
          </a:ln>
          <a:effectLst/>
        </p:spPr>
        <p:txBody>
          <a:bodyPr wrap="none" anchor="ctr"/>
          <a:lstStyle/>
          <a:p>
            <a:pPr>
              <a:defRPr/>
            </a:pPr>
            <a:endParaRPr lang="en-GB">
              <a:solidFill>
                <a:srgbClr val="000000"/>
              </a:solidFill>
              <a:cs typeface="+mn-cs"/>
            </a:endParaRPr>
          </a:p>
        </p:txBody>
      </p:sp>
      <p:sp>
        <p:nvSpPr>
          <p:cNvPr id="20662" name="Rectangle 182"/>
          <p:cNvSpPr>
            <a:spLocks noChangeArrowheads="1"/>
          </p:cNvSpPr>
          <p:nvPr/>
        </p:nvSpPr>
        <p:spPr bwMode="auto">
          <a:xfrm>
            <a:off x="323850" y="620713"/>
            <a:ext cx="1871663" cy="581025"/>
          </a:xfrm>
          <a:prstGeom prst="rect">
            <a:avLst/>
          </a:prstGeom>
          <a:noFill/>
          <a:ln w="9525">
            <a:noFill/>
            <a:miter lim="800000"/>
            <a:headEnd/>
            <a:tailEnd/>
          </a:ln>
          <a:effectLst/>
        </p:spPr>
        <p:txBody>
          <a:bodyPr>
            <a:spAutoFit/>
          </a:bodyPr>
          <a:lstStyle/>
          <a:p>
            <a:pPr>
              <a:defRPr/>
            </a:pPr>
            <a:r>
              <a:rPr lang="en-US" sz="1600">
                <a:solidFill>
                  <a:srgbClr val="000000"/>
                </a:solidFill>
                <a:cs typeface="+mn-cs"/>
              </a:rPr>
              <a:t>Shear stress</a:t>
            </a:r>
          </a:p>
          <a:p>
            <a:pPr>
              <a:defRPr/>
            </a:pPr>
            <a:r>
              <a:rPr lang="en-GB" sz="1600">
                <a:solidFill>
                  <a:srgbClr val="000000"/>
                </a:solidFill>
                <a:cs typeface="+mn-cs"/>
              </a:rPr>
              <a:t>Stretch Hypoxia</a:t>
            </a:r>
            <a:endParaRPr lang="en-US" sz="1600">
              <a:solidFill>
                <a:srgbClr val="000000"/>
              </a:solidFill>
              <a:cs typeface="+mn-cs"/>
            </a:endParaRPr>
          </a:p>
        </p:txBody>
      </p:sp>
      <p:sp>
        <p:nvSpPr>
          <p:cNvPr id="20663" name="Text Box 183"/>
          <p:cNvSpPr txBox="1">
            <a:spLocks noChangeArrowheads="1"/>
          </p:cNvSpPr>
          <p:nvPr/>
        </p:nvSpPr>
        <p:spPr bwMode="auto">
          <a:xfrm>
            <a:off x="395288" y="115888"/>
            <a:ext cx="1728787" cy="641350"/>
          </a:xfrm>
          <a:prstGeom prst="rect">
            <a:avLst/>
          </a:prstGeom>
          <a:noFill/>
          <a:ln w="9525">
            <a:noFill/>
            <a:miter lim="800000"/>
            <a:headEnd/>
            <a:tailEnd/>
          </a:ln>
          <a:effectLst/>
        </p:spPr>
        <p:txBody>
          <a:bodyPr>
            <a:spAutoFit/>
          </a:bodyPr>
          <a:lstStyle/>
          <a:p>
            <a:pPr>
              <a:spcBef>
                <a:spcPct val="50000"/>
              </a:spcBef>
              <a:defRPr/>
            </a:pPr>
            <a:r>
              <a:rPr lang="en-GB" b="1">
                <a:solidFill>
                  <a:srgbClr val="000000"/>
                </a:solidFill>
                <a:cs typeface="+mn-cs"/>
              </a:rPr>
              <a:t>Physical factors</a:t>
            </a:r>
            <a:endParaRPr lang="en-US" b="1">
              <a:solidFill>
                <a:srgbClr val="000000"/>
              </a:solidFill>
              <a:cs typeface="+mn-cs"/>
            </a:endParaRPr>
          </a:p>
        </p:txBody>
      </p:sp>
      <p:sp>
        <p:nvSpPr>
          <p:cNvPr id="20664" name="Text Box 184"/>
          <p:cNvSpPr txBox="1">
            <a:spLocks noChangeArrowheads="1"/>
          </p:cNvSpPr>
          <p:nvPr/>
        </p:nvSpPr>
        <p:spPr bwMode="auto">
          <a:xfrm>
            <a:off x="3636963" y="115888"/>
            <a:ext cx="1944687" cy="366712"/>
          </a:xfrm>
          <a:prstGeom prst="rect">
            <a:avLst/>
          </a:prstGeom>
          <a:noFill/>
          <a:ln w="9525">
            <a:noFill/>
            <a:miter lim="800000"/>
            <a:headEnd/>
            <a:tailEnd/>
          </a:ln>
          <a:effectLst/>
        </p:spPr>
        <p:txBody>
          <a:bodyPr>
            <a:spAutoFit/>
          </a:bodyPr>
          <a:lstStyle/>
          <a:p>
            <a:pPr>
              <a:spcBef>
                <a:spcPct val="50000"/>
              </a:spcBef>
              <a:defRPr/>
            </a:pPr>
            <a:r>
              <a:rPr lang="en-GB" b="1">
                <a:solidFill>
                  <a:srgbClr val="000000"/>
                </a:solidFill>
                <a:cs typeface="+mn-cs"/>
              </a:rPr>
              <a:t>Humoral factors</a:t>
            </a:r>
            <a:endParaRPr lang="en-US" b="1">
              <a:solidFill>
                <a:srgbClr val="000000"/>
              </a:solidFill>
              <a:cs typeface="+mn-cs"/>
            </a:endParaRPr>
          </a:p>
        </p:txBody>
      </p:sp>
      <p:sp>
        <p:nvSpPr>
          <p:cNvPr id="20665" name="Text Box 185"/>
          <p:cNvSpPr txBox="1">
            <a:spLocks noChangeArrowheads="1"/>
          </p:cNvSpPr>
          <p:nvPr/>
        </p:nvSpPr>
        <p:spPr bwMode="auto">
          <a:xfrm>
            <a:off x="6804025" y="115888"/>
            <a:ext cx="2016125" cy="641350"/>
          </a:xfrm>
          <a:prstGeom prst="rect">
            <a:avLst/>
          </a:prstGeom>
          <a:noFill/>
          <a:ln w="9525">
            <a:noFill/>
            <a:miter lim="800000"/>
            <a:headEnd/>
            <a:tailEnd/>
          </a:ln>
          <a:effectLst/>
        </p:spPr>
        <p:txBody>
          <a:bodyPr>
            <a:spAutoFit/>
          </a:bodyPr>
          <a:lstStyle/>
          <a:p>
            <a:pPr>
              <a:spcBef>
                <a:spcPct val="50000"/>
              </a:spcBef>
              <a:defRPr/>
            </a:pPr>
            <a:r>
              <a:rPr lang="en-GB" b="1">
                <a:solidFill>
                  <a:srgbClr val="000000"/>
                </a:solidFill>
                <a:cs typeface="+mn-cs"/>
              </a:rPr>
              <a:t>Inflammatory mediators</a:t>
            </a:r>
            <a:endParaRPr lang="en-US" b="1">
              <a:solidFill>
                <a:srgbClr val="000000"/>
              </a:solidFill>
              <a:cs typeface="+mn-cs"/>
            </a:endParaRPr>
          </a:p>
        </p:txBody>
      </p:sp>
      <p:sp>
        <p:nvSpPr>
          <p:cNvPr id="20666" name="Rectangle 186"/>
          <p:cNvSpPr>
            <a:spLocks noChangeArrowheads="1"/>
          </p:cNvSpPr>
          <p:nvPr/>
        </p:nvSpPr>
        <p:spPr bwMode="auto">
          <a:xfrm>
            <a:off x="4068763" y="471488"/>
            <a:ext cx="2232025" cy="581025"/>
          </a:xfrm>
          <a:prstGeom prst="rect">
            <a:avLst/>
          </a:prstGeom>
          <a:noFill/>
          <a:ln w="9525">
            <a:noFill/>
            <a:miter lim="800000"/>
            <a:headEnd/>
            <a:tailEnd/>
          </a:ln>
          <a:effectLst/>
        </p:spPr>
        <p:txBody>
          <a:bodyPr>
            <a:spAutoFit/>
          </a:bodyPr>
          <a:lstStyle/>
          <a:p>
            <a:pPr>
              <a:defRPr/>
            </a:pPr>
            <a:r>
              <a:rPr lang="en-US" sz="1600">
                <a:solidFill>
                  <a:srgbClr val="000000"/>
                </a:solidFill>
                <a:cs typeface="+mn-cs"/>
              </a:rPr>
              <a:t>Acetylcholine</a:t>
            </a:r>
          </a:p>
          <a:p>
            <a:pPr>
              <a:defRPr/>
            </a:pPr>
            <a:r>
              <a:rPr lang="en-US" sz="1600">
                <a:solidFill>
                  <a:srgbClr val="000000"/>
                </a:solidFill>
                <a:cs typeface="+mn-cs"/>
              </a:rPr>
              <a:t>Bradykinin</a:t>
            </a:r>
          </a:p>
        </p:txBody>
      </p:sp>
      <p:sp>
        <p:nvSpPr>
          <p:cNvPr id="20667" name="Text Box 187"/>
          <p:cNvSpPr txBox="1">
            <a:spLocks noChangeArrowheads="1"/>
          </p:cNvSpPr>
          <p:nvPr/>
        </p:nvSpPr>
        <p:spPr bwMode="auto">
          <a:xfrm>
            <a:off x="6877050" y="620713"/>
            <a:ext cx="1655763" cy="993775"/>
          </a:xfrm>
          <a:prstGeom prst="rect">
            <a:avLst/>
          </a:prstGeom>
          <a:noFill/>
          <a:ln w="9525">
            <a:noFill/>
            <a:miter lim="800000"/>
            <a:headEnd/>
            <a:tailEnd/>
          </a:ln>
          <a:effectLst/>
        </p:spPr>
        <p:txBody>
          <a:bodyPr>
            <a:spAutoFit/>
          </a:bodyPr>
          <a:lstStyle/>
          <a:p>
            <a:pPr>
              <a:spcBef>
                <a:spcPct val="50000"/>
              </a:spcBef>
              <a:defRPr/>
            </a:pPr>
            <a:r>
              <a:rPr lang="en-GB" sz="1600">
                <a:solidFill>
                  <a:srgbClr val="000000"/>
                </a:solidFill>
                <a:cs typeface="+mn-cs"/>
              </a:rPr>
              <a:t>Histamine Thrombin TNF</a:t>
            </a:r>
            <a:r>
              <a:rPr lang="en-GB" sz="1600">
                <a:solidFill>
                  <a:srgbClr val="000000"/>
                </a:solidFill>
                <a:latin typeface="Symbol" pitchFamily="18" charset="2"/>
                <a:cs typeface="+mn-cs"/>
              </a:rPr>
              <a:t>a</a:t>
            </a:r>
            <a:endParaRPr lang="en-GB" sz="1600">
              <a:solidFill>
                <a:srgbClr val="000000"/>
              </a:solidFill>
              <a:cs typeface="+mn-cs"/>
            </a:endParaRPr>
          </a:p>
          <a:p>
            <a:pPr>
              <a:spcBef>
                <a:spcPct val="50000"/>
              </a:spcBef>
              <a:defRPr/>
            </a:pPr>
            <a:endParaRPr lang="en-US">
              <a:solidFill>
                <a:srgbClr val="000000"/>
              </a:solidFill>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19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19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6680</TotalTime>
  <Words>2473</Words>
  <Application>Microsoft Office PowerPoint</Application>
  <PresentationFormat>On-screen Show (4:3)</PresentationFormat>
  <Paragraphs>541</Paragraphs>
  <Slides>44</Slides>
  <Notes>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48" baseType="lpstr">
      <vt:lpstr>Office Theme</vt:lpstr>
      <vt:lpstr>Default Design</vt:lpstr>
      <vt:lpstr>4_Default Design</vt:lpstr>
      <vt:lpstr>Image</vt:lpstr>
      <vt:lpstr>Endothelial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Natriuretic Peptides and cGMP: schematic diagram of signalling pathway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Rho GTPases as regulators of vascular structure and function</dc:title>
  <dc:creator>bwojciak</dc:creator>
  <cp:lastModifiedBy>Shiel, Nuala</cp:lastModifiedBy>
  <cp:revision>572</cp:revision>
  <dcterms:created xsi:type="dcterms:W3CDTF">2009-10-12T14:35:44Z</dcterms:created>
  <dcterms:modified xsi:type="dcterms:W3CDTF">2012-10-22T15:24:08Z</dcterms:modified>
</cp:coreProperties>
</file>