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Lst>
  <p:notesMasterIdLst>
    <p:notesMasterId r:id="rId51"/>
  </p:notesMasterIdLst>
  <p:sldIdLst>
    <p:sldId id="256" r:id="rId4"/>
    <p:sldId id="258" r:id="rId5"/>
    <p:sldId id="259" r:id="rId6"/>
    <p:sldId id="257" r:id="rId7"/>
    <p:sldId id="260" r:id="rId8"/>
    <p:sldId id="301" r:id="rId9"/>
    <p:sldId id="266" r:id="rId10"/>
    <p:sldId id="268" r:id="rId11"/>
    <p:sldId id="270" r:id="rId12"/>
    <p:sldId id="263" r:id="rId13"/>
    <p:sldId id="271" r:id="rId14"/>
    <p:sldId id="261" r:id="rId15"/>
    <p:sldId id="264" r:id="rId16"/>
    <p:sldId id="275" r:id="rId17"/>
    <p:sldId id="262" r:id="rId18"/>
    <p:sldId id="272" r:id="rId19"/>
    <p:sldId id="286" r:id="rId20"/>
    <p:sldId id="274" r:id="rId21"/>
    <p:sldId id="265" r:id="rId22"/>
    <p:sldId id="295" r:id="rId23"/>
    <p:sldId id="276" r:id="rId24"/>
    <p:sldId id="277" r:id="rId25"/>
    <p:sldId id="278" r:id="rId26"/>
    <p:sldId id="267" r:id="rId27"/>
    <p:sldId id="296" r:id="rId28"/>
    <p:sldId id="283" r:id="rId29"/>
    <p:sldId id="282" r:id="rId30"/>
    <p:sldId id="280" r:id="rId31"/>
    <p:sldId id="287" r:id="rId32"/>
    <p:sldId id="285" r:id="rId33"/>
    <p:sldId id="299" r:id="rId34"/>
    <p:sldId id="298" r:id="rId35"/>
    <p:sldId id="297" r:id="rId36"/>
    <p:sldId id="281" r:id="rId37"/>
    <p:sldId id="303" r:id="rId38"/>
    <p:sldId id="304" r:id="rId39"/>
    <p:sldId id="305" r:id="rId40"/>
    <p:sldId id="300" r:id="rId41"/>
    <p:sldId id="293" r:id="rId42"/>
    <p:sldId id="288" r:id="rId43"/>
    <p:sldId id="294" r:id="rId44"/>
    <p:sldId id="279" r:id="rId45"/>
    <p:sldId id="302" r:id="rId46"/>
    <p:sldId id="292" r:id="rId47"/>
    <p:sldId id="289" r:id="rId48"/>
    <p:sldId id="291" r:id="rId49"/>
    <p:sldId id="290" r:id="rId50"/>
  </p:sldIdLst>
  <p:sldSz cx="9144000" cy="6858000" type="screen4x3"/>
  <p:notesSz cx="6858000" cy="9144000"/>
  <p:defaultTextStyle>
    <a:defPPr>
      <a:defRPr lang="en-US"/>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86136" autoAdjust="0"/>
  </p:normalViewPr>
  <p:slideViewPr>
    <p:cSldViewPr>
      <p:cViewPr varScale="1">
        <p:scale>
          <a:sx n="45" d="100"/>
          <a:sy n="45" d="100"/>
        </p:scale>
        <p:origin x="-7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74261943070393E-2"/>
          <c:y val="3.1034167032761989E-2"/>
          <c:w val="0.82519320758323178"/>
          <c:h val="0.87428457355257461"/>
        </c:manualLayout>
      </c:layout>
      <c:barChart>
        <c:barDir val="col"/>
        <c:grouping val="clustered"/>
        <c:varyColors val="0"/>
        <c:ser>
          <c:idx val="0"/>
          <c:order val="0"/>
          <c:tx>
            <c:strRef>
              <c:f>Sheet1!$B$1</c:f>
              <c:strCache>
                <c:ptCount val="1"/>
                <c:pt idx="0">
                  <c:v>Deaths</c:v>
                </c:pt>
              </c:strCache>
            </c:strRef>
          </c:tx>
          <c:invertIfNegative val="0"/>
          <c:cat>
            <c:numRef>
              <c:f>Sheet1!$A$2:$A$18</c:f>
              <c:numCache>
                <c:formatCode>mmm\-yy</c:formatCode>
                <c:ptCount val="17"/>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numCache>
            </c:numRef>
          </c:cat>
          <c:val>
            <c:numRef>
              <c:f>Sheet1!$B$2:$B$18</c:f>
              <c:numCache>
                <c:formatCode>General</c:formatCode>
                <c:ptCount val="17"/>
                <c:pt idx="0">
                  <c:v>6</c:v>
                </c:pt>
                <c:pt idx="1">
                  <c:v>2</c:v>
                </c:pt>
                <c:pt idx="2">
                  <c:v>5</c:v>
                </c:pt>
                <c:pt idx="3">
                  <c:v>7</c:v>
                </c:pt>
                <c:pt idx="4">
                  <c:v>3</c:v>
                </c:pt>
                <c:pt idx="5">
                  <c:v>5</c:v>
                </c:pt>
                <c:pt idx="6">
                  <c:v>6</c:v>
                </c:pt>
                <c:pt idx="7">
                  <c:v>4</c:v>
                </c:pt>
                <c:pt idx="8">
                  <c:v>1</c:v>
                </c:pt>
                <c:pt idx="9">
                  <c:v>10</c:v>
                </c:pt>
                <c:pt idx="10">
                  <c:v>12</c:v>
                </c:pt>
                <c:pt idx="11">
                  <c:v>34</c:v>
                </c:pt>
                <c:pt idx="12">
                  <c:v>50</c:v>
                </c:pt>
                <c:pt idx="13">
                  <c:v>49</c:v>
                </c:pt>
                <c:pt idx="14">
                  <c:v>14</c:v>
                </c:pt>
                <c:pt idx="15">
                  <c:v>7</c:v>
                </c:pt>
                <c:pt idx="16">
                  <c:v>5</c:v>
                </c:pt>
              </c:numCache>
            </c:numRef>
          </c:val>
        </c:ser>
        <c:ser>
          <c:idx val="1"/>
          <c:order val="1"/>
          <c:tx>
            <c:strRef>
              <c:f>Sheet1!$C$1</c:f>
              <c:strCache>
                <c:ptCount val="1"/>
                <c:pt idx="0">
                  <c:v>Deaths with allergy/hypotension</c:v>
                </c:pt>
              </c:strCache>
            </c:strRef>
          </c:tx>
          <c:invertIfNegative val="0"/>
          <c:cat>
            <c:numRef>
              <c:f>Sheet1!$A$2:$A$18</c:f>
              <c:numCache>
                <c:formatCode>mmm\-yy</c:formatCode>
                <c:ptCount val="17"/>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numCache>
            </c:numRef>
          </c:cat>
          <c:val>
            <c:numRef>
              <c:f>Sheet1!$C$2:$C$18</c:f>
              <c:numCache>
                <c:formatCode>General</c:formatCode>
                <c:ptCount val="17"/>
                <c:pt idx="0">
                  <c:v>3</c:v>
                </c:pt>
                <c:pt idx="1">
                  <c:v>1</c:v>
                </c:pt>
                <c:pt idx="2">
                  <c:v>2</c:v>
                </c:pt>
                <c:pt idx="3">
                  <c:v>4</c:v>
                </c:pt>
                <c:pt idx="4">
                  <c:v>1</c:v>
                </c:pt>
                <c:pt idx="5">
                  <c:v>2</c:v>
                </c:pt>
                <c:pt idx="6">
                  <c:v>3</c:v>
                </c:pt>
                <c:pt idx="7">
                  <c:v>4</c:v>
                </c:pt>
                <c:pt idx="8">
                  <c:v>2</c:v>
                </c:pt>
                <c:pt idx="9">
                  <c:v>5</c:v>
                </c:pt>
                <c:pt idx="10">
                  <c:v>11</c:v>
                </c:pt>
                <c:pt idx="11">
                  <c:v>23</c:v>
                </c:pt>
                <c:pt idx="12">
                  <c:v>32</c:v>
                </c:pt>
                <c:pt idx="13">
                  <c:v>29</c:v>
                </c:pt>
                <c:pt idx="14">
                  <c:v>10</c:v>
                </c:pt>
                <c:pt idx="15">
                  <c:v>4</c:v>
                </c:pt>
                <c:pt idx="16">
                  <c:v>3</c:v>
                </c:pt>
              </c:numCache>
            </c:numRef>
          </c:val>
        </c:ser>
        <c:dLbls>
          <c:showLegendKey val="0"/>
          <c:showVal val="0"/>
          <c:showCatName val="0"/>
          <c:showSerName val="0"/>
          <c:showPercent val="0"/>
          <c:showBubbleSize val="0"/>
        </c:dLbls>
        <c:gapWidth val="150"/>
        <c:axId val="189674240"/>
        <c:axId val="189675776"/>
      </c:barChart>
      <c:dateAx>
        <c:axId val="189674240"/>
        <c:scaling>
          <c:orientation val="minMax"/>
        </c:scaling>
        <c:delete val="0"/>
        <c:axPos val="b"/>
        <c:numFmt formatCode="mmm\-yy" sourceLinked="1"/>
        <c:majorTickMark val="out"/>
        <c:minorTickMark val="none"/>
        <c:tickLblPos val="nextTo"/>
        <c:crossAx val="189675776"/>
        <c:crosses val="autoZero"/>
        <c:auto val="1"/>
        <c:lblOffset val="100"/>
        <c:baseTimeUnit val="months"/>
      </c:dateAx>
      <c:valAx>
        <c:axId val="189675776"/>
        <c:scaling>
          <c:orientation val="minMax"/>
        </c:scaling>
        <c:delete val="0"/>
        <c:axPos val="l"/>
        <c:majorGridlines/>
        <c:numFmt formatCode="General" sourceLinked="1"/>
        <c:majorTickMark val="out"/>
        <c:minorTickMark val="none"/>
        <c:tickLblPos val="nextTo"/>
        <c:crossAx val="189674240"/>
        <c:crosses val="autoZero"/>
        <c:crossBetween val="between"/>
      </c:valAx>
    </c:plotArea>
    <c:legend>
      <c:legendPos val="r"/>
      <c:layout>
        <c:manualLayout>
          <c:xMode val="edge"/>
          <c:yMode val="edge"/>
          <c:x val="0.17585269571009174"/>
          <c:y val="7.209706997599194E-2"/>
          <c:w val="0.21122780546871045"/>
          <c:h val="0.23526338169899344"/>
        </c:manualLayout>
      </c:layout>
      <c:overlay val="0"/>
      <c:spPr>
        <a:solidFill>
          <a:schemeClr val="bg1"/>
        </a:solidFill>
      </c:spPr>
      <c:txPr>
        <a:bodyPr/>
        <a:lstStyle/>
        <a:p>
          <a:pPr>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704C94-8D8A-4F55-9BFE-0EC90D5777E4}" type="datetimeFigureOut">
              <a:rPr lang="en-US" smtClean="0"/>
              <a:pPr/>
              <a:t>10/12/2012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C62BA-B378-4E8D-8562-B0F2502ABD60}" type="slidenum">
              <a:rPr lang="en-GB" smtClean="0"/>
              <a:pPr/>
              <a:t>‹#›</a:t>
            </a:fld>
            <a:endParaRPr lang="en-GB"/>
          </a:p>
        </p:txBody>
      </p:sp>
    </p:spTree>
    <p:extLst>
      <p:ext uri="{BB962C8B-B14F-4D97-AF65-F5344CB8AC3E}">
        <p14:creationId xmlns:p14="http://schemas.microsoft.com/office/powerpoint/2010/main" val="241202470"/>
      </p:ext>
    </p:extLst>
  </p:cSld>
  <p:clrMap bg1="lt1" tx1="dk1" bg2="lt2" tx2="dk2" accent1="accent1" accent2="accent2" accent3="accent3" accent4="accent4" accent5="accent5" accent6="accent6" hlink="hlink" folHlink="folHlink"/>
  <p:notesStyle>
    <a:lvl1pPr marL="0" algn="l" defTabSz="914021" rtl="0" eaLnBrk="1" latinLnBrk="0" hangingPunct="1">
      <a:defRPr sz="1200" kern="1200">
        <a:solidFill>
          <a:schemeClr val="tx1"/>
        </a:solidFill>
        <a:latin typeface="+mn-lt"/>
        <a:ea typeface="+mn-ea"/>
        <a:cs typeface="+mn-cs"/>
      </a:defRPr>
    </a:lvl1pPr>
    <a:lvl2pPr marL="457011" algn="l" defTabSz="914021" rtl="0" eaLnBrk="1" latinLnBrk="0" hangingPunct="1">
      <a:defRPr sz="1200" kern="1200">
        <a:solidFill>
          <a:schemeClr val="tx1"/>
        </a:solidFill>
        <a:latin typeface="+mn-lt"/>
        <a:ea typeface="+mn-ea"/>
        <a:cs typeface="+mn-cs"/>
      </a:defRPr>
    </a:lvl2pPr>
    <a:lvl3pPr marL="914021" algn="l" defTabSz="914021" rtl="0" eaLnBrk="1" latinLnBrk="0" hangingPunct="1">
      <a:defRPr sz="1200" kern="1200">
        <a:solidFill>
          <a:schemeClr val="tx1"/>
        </a:solidFill>
        <a:latin typeface="+mn-lt"/>
        <a:ea typeface="+mn-ea"/>
        <a:cs typeface="+mn-cs"/>
      </a:defRPr>
    </a:lvl3pPr>
    <a:lvl4pPr marL="1371032" algn="l" defTabSz="914021" rtl="0" eaLnBrk="1" latinLnBrk="0" hangingPunct="1">
      <a:defRPr sz="1200" kern="1200">
        <a:solidFill>
          <a:schemeClr val="tx1"/>
        </a:solidFill>
        <a:latin typeface="+mn-lt"/>
        <a:ea typeface="+mn-ea"/>
        <a:cs typeface="+mn-cs"/>
      </a:defRPr>
    </a:lvl4pPr>
    <a:lvl5pPr marL="1828041" algn="l" defTabSz="914021" rtl="0" eaLnBrk="1" latinLnBrk="0" hangingPunct="1">
      <a:defRPr sz="1200" kern="1200">
        <a:solidFill>
          <a:schemeClr val="tx1"/>
        </a:solidFill>
        <a:latin typeface="+mn-lt"/>
        <a:ea typeface="+mn-ea"/>
        <a:cs typeface="+mn-cs"/>
      </a:defRPr>
    </a:lvl5pPr>
    <a:lvl6pPr marL="2285052" algn="l" defTabSz="914021" rtl="0" eaLnBrk="1" latinLnBrk="0" hangingPunct="1">
      <a:defRPr sz="1200" kern="1200">
        <a:solidFill>
          <a:schemeClr val="tx1"/>
        </a:solidFill>
        <a:latin typeface="+mn-lt"/>
        <a:ea typeface="+mn-ea"/>
        <a:cs typeface="+mn-cs"/>
      </a:defRPr>
    </a:lvl6pPr>
    <a:lvl7pPr marL="2742062" algn="l" defTabSz="914021" rtl="0" eaLnBrk="1" latinLnBrk="0" hangingPunct="1">
      <a:defRPr sz="1200" kern="1200">
        <a:solidFill>
          <a:schemeClr val="tx1"/>
        </a:solidFill>
        <a:latin typeface="+mn-lt"/>
        <a:ea typeface="+mn-ea"/>
        <a:cs typeface="+mn-cs"/>
      </a:defRPr>
    </a:lvl7pPr>
    <a:lvl8pPr marL="3199072" algn="l" defTabSz="914021" rtl="0" eaLnBrk="1" latinLnBrk="0" hangingPunct="1">
      <a:defRPr sz="1200" kern="1200">
        <a:solidFill>
          <a:schemeClr val="tx1"/>
        </a:solidFill>
        <a:latin typeface="+mn-lt"/>
        <a:ea typeface="+mn-ea"/>
        <a:cs typeface="+mn-cs"/>
      </a:defRPr>
    </a:lvl8pPr>
    <a:lvl9pPr marL="3656083" algn="l" defTabSz="914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1046350" y="4352637"/>
            <a:ext cx="4770904" cy="3478068"/>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FC62BA-B378-4E8D-8562-B0F2502ABD60}" type="slidenum">
              <a:rPr lang="en-GB" smtClean="0"/>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30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normAutofit fontScale="92500" lnSpcReduction="10000"/>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err="1">
                <a:latin typeface="Arial" charset="0"/>
                <a:ea typeface="msgothic" charset="0"/>
                <a:cs typeface="msgothic" charset="0"/>
              </a:rPr>
              <a:t>Hemostasis</a:t>
            </a:r>
            <a:r>
              <a:rPr lang="en-GB" dirty="0">
                <a:latin typeface="Arial" charset="0"/>
                <a:ea typeface="msgothic" charset="0"/>
                <a:cs typeface="msgothic" charset="0"/>
              </a:rPr>
              <a:t> and coagulation in FXII deficient mice. (A) Tail bleeding times for wild-type (n = 12) and FXII−/− (n = 11) mice. Each symbol represents one individual. (B) Peripheral blood counts in thousands/</a:t>
            </a:r>
            <a:r>
              <a:rPr lang="en-GB" dirty="0" err="1">
                <a:latin typeface="Arial" charset="0"/>
                <a:ea typeface="msgothic" charset="0"/>
                <a:cs typeface="msgothic" charset="0"/>
              </a:rPr>
              <a:t>microliter</a:t>
            </a:r>
            <a:r>
              <a:rPr lang="en-GB" dirty="0">
                <a:latin typeface="Arial" charset="0"/>
                <a:ea typeface="msgothic" charset="0"/>
                <a:cs typeface="msgothic" charset="0"/>
              </a:rPr>
              <a:t> and coagulation parameters for FXII−/− and wild-type mice. Values are mean ± SD for 10 mice of each genotype. WBC, white blood cells; </a:t>
            </a:r>
            <a:r>
              <a:rPr lang="en-GB" dirty="0" err="1">
                <a:latin typeface="Arial" charset="0"/>
                <a:ea typeface="msgothic" charset="0"/>
                <a:cs typeface="msgothic" charset="0"/>
              </a:rPr>
              <a:t>aPTT</a:t>
            </a:r>
            <a:r>
              <a:rPr lang="en-GB" dirty="0">
                <a:latin typeface="Arial" charset="0"/>
                <a:ea typeface="msgothic" charset="0"/>
                <a:cs typeface="msgothic" charset="0"/>
              </a:rPr>
              <a:t>, activated partial </a:t>
            </a:r>
            <a:r>
              <a:rPr lang="en-GB" dirty="0" err="1">
                <a:latin typeface="Arial" charset="0"/>
                <a:ea typeface="msgothic" charset="0"/>
                <a:cs typeface="msgothic" charset="0"/>
              </a:rPr>
              <a:t>thromboplastin</a:t>
            </a:r>
            <a:r>
              <a:rPr lang="en-GB" dirty="0">
                <a:latin typeface="Arial" charset="0"/>
                <a:ea typeface="msgothic" charset="0"/>
                <a:cs typeface="msgothic" charset="0"/>
              </a:rPr>
              <a:t> time; PT, prothrombin time. (C) Western blots of wild-type or FXII deficient plasma (0.3 </a:t>
            </a:r>
            <a:r>
              <a:rPr lang="en-GB" dirty="0" err="1">
                <a:latin typeface="Arial" charset="0"/>
                <a:ea typeface="msgothic" charset="0"/>
                <a:cs typeface="msgothic" charset="0"/>
              </a:rPr>
              <a:t>μl</a:t>
            </a:r>
            <a:r>
              <a:rPr lang="en-GB" dirty="0">
                <a:latin typeface="Arial" charset="0"/>
                <a:ea typeface="msgothic" charset="0"/>
                <a:cs typeface="msgothic" charset="0"/>
              </a:rPr>
              <a:t> per lane) using primary antibodies recognizing the contact proteins FXII (</a:t>
            </a:r>
            <a:r>
              <a:rPr lang="en-GB" dirty="0" err="1">
                <a:latin typeface="Arial" charset="0"/>
                <a:ea typeface="msgothic" charset="0"/>
                <a:cs typeface="msgothic" charset="0"/>
              </a:rPr>
              <a:t>αFXII</a:t>
            </a:r>
            <a:r>
              <a:rPr lang="en-GB" dirty="0">
                <a:latin typeface="Arial" charset="0"/>
                <a:ea typeface="msgothic" charset="0"/>
                <a:cs typeface="msgothic" charset="0"/>
              </a:rPr>
              <a:t>), plasma </a:t>
            </a:r>
            <a:r>
              <a:rPr lang="en-GB" dirty="0" err="1">
                <a:latin typeface="Arial" charset="0"/>
                <a:ea typeface="msgothic" charset="0"/>
                <a:cs typeface="msgothic" charset="0"/>
              </a:rPr>
              <a:t>kallikrein</a:t>
            </a:r>
            <a:r>
              <a:rPr lang="en-GB" dirty="0">
                <a:latin typeface="Arial" charset="0"/>
                <a:ea typeface="msgothic" charset="0"/>
                <a:cs typeface="msgothic" charset="0"/>
              </a:rPr>
              <a:t> (</a:t>
            </a:r>
            <a:r>
              <a:rPr lang="en-GB" dirty="0" err="1">
                <a:latin typeface="Arial" charset="0"/>
                <a:ea typeface="msgothic" charset="0"/>
                <a:cs typeface="msgothic" charset="0"/>
              </a:rPr>
              <a:t>αPK</a:t>
            </a:r>
            <a:r>
              <a:rPr lang="en-GB" dirty="0">
                <a:latin typeface="Arial" charset="0"/>
                <a:ea typeface="msgothic" charset="0"/>
                <a:cs typeface="msgothic" charset="0"/>
              </a:rPr>
              <a:t>), and high molecular mass </a:t>
            </a:r>
            <a:r>
              <a:rPr lang="en-GB" dirty="0" err="1">
                <a:latin typeface="Arial" charset="0"/>
                <a:ea typeface="msgothic" charset="0"/>
                <a:cs typeface="msgothic" charset="0"/>
              </a:rPr>
              <a:t>kininogen</a:t>
            </a:r>
            <a:r>
              <a:rPr lang="en-GB" dirty="0">
                <a:latin typeface="Arial" charset="0"/>
                <a:ea typeface="msgothic" charset="0"/>
                <a:cs typeface="msgothic" charset="0"/>
              </a:rPr>
              <a:t> (</a:t>
            </a:r>
            <a:r>
              <a:rPr lang="en-GB" dirty="0" err="1">
                <a:latin typeface="Arial" charset="0"/>
                <a:ea typeface="msgothic" charset="0"/>
                <a:cs typeface="msgothic" charset="0"/>
              </a:rPr>
              <a:t>αHK</a:t>
            </a:r>
            <a:r>
              <a:rPr lang="en-GB" dirty="0">
                <a:latin typeface="Arial" charset="0"/>
                <a:ea typeface="msgothic" charset="0"/>
                <a:cs typeface="msgothic" charset="0"/>
              </a:rPr>
              <a:t>). The arrowheads point to FXII (left), plasma </a:t>
            </a:r>
            <a:r>
              <a:rPr lang="en-GB" dirty="0" err="1">
                <a:latin typeface="Arial" charset="0"/>
                <a:ea typeface="msgothic" charset="0"/>
                <a:cs typeface="msgothic" charset="0"/>
              </a:rPr>
              <a:t>kallikrein</a:t>
            </a:r>
            <a:r>
              <a:rPr lang="en-GB" dirty="0">
                <a:latin typeface="Arial" charset="0"/>
                <a:ea typeface="msgothic" charset="0"/>
                <a:cs typeface="msgothic" charset="0"/>
              </a:rPr>
              <a:t> (middle), and high molecular mass </a:t>
            </a:r>
            <a:r>
              <a:rPr lang="en-GB" dirty="0" err="1">
                <a:latin typeface="Arial" charset="0"/>
                <a:ea typeface="msgothic" charset="0"/>
                <a:cs typeface="msgothic" charset="0"/>
              </a:rPr>
              <a:t>kininogen</a:t>
            </a:r>
            <a:r>
              <a:rPr lang="en-GB" dirty="0">
                <a:latin typeface="Arial" charset="0"/>
                <a:ea typeface="msgothic" charset="0"/>
                <a:cs typeface="msgothic" charset="0"/>
              </a:rPr>
              <a:t> (right). Numbers indicate molecular mass standards. (D) Wild-type PFP or FXII-deficient plasma was reconstituted with platelets stimulated with calcium </a:t>
            </a:r>
            <a:r>
              <a:rPr lang="en-GB" dirty="0" err="1">
                <a:latin typeface="Arial" charset="0"/>
                <a:ea typeface="msgothic" charset="0"/>
                <a:cs typeface="msgothic" charset="0"/>
              </a:rPr>
              <a:t>ionophore</a:t>
            </a:r>
            <a:r>
              <a:rPr lang="en-GB" dirty="0">
                <a:latin typeface="Arial" charset="0"/>
                <a:ea typeface="msgothic" charset="0"/>
                <a:cs typeface="msgothic" charset="0"/>
              </a:rPr>
              <a:t> A23187 (+) or buffer (−), and recalcification clotting times were determined. Reduction of the clotting time is given relative to PFP substituted with buffer (n = 6). (E) Recalcification clotting times were determined in PRP (left) and PFP (right) from wild-type (129Sv and C57BL/6), FXII−/−, and </a:t>
            </a:r>
            <a:r>
              <a:rPr lang="en-GB" dirty="0" err="1">
                <a:latin typeface="Arial" charset="0"/>
                <a:ea typeface="msgothic" charset="0"/>
                <a:cs typeface="msgothic" charset="0"/>
              </a:rPr>
              <a:t>FcRγ</a:t>
            </a:r>
            <a:r>
              <a:rPr lang="en-GB" dirty="0">
                <a:latin typeface="Arial" charset="0"/>
                <a:ea typeface="msgothic" charset="0"/>
                <a:cs typeface="msgothic" charset="0"/>
              </a:rPr>
              <a:t>−/− mice after activation with kaolin (black bars) or collagen (white bars). Mean ± SD from six experiments is given. (F) Thrombin generation in PRP (white bars) and PFP (black bars) from wild-type and FXII−/− mice initiated by the addition of 30 </a:t>
            </a:r>
            <a:r>
              <a:rPr lang="en-GB" dirty="0" err="1">
                <a:latin typeface="Arial" charset="0"/>
                <a:ea typeface="msgothic" charset="0"/>
                <a:cs typeface="msgothic" charset="0"/>
              </a:rPr>
              <a:t>μg</a:t>
            </a:r>
            <a:r>
              <a:rPr lang="en-GB" dirty="0">
                <a:latin typeface="Arial" charset="0"/>
                <a:ea typeface="msgothic" charset="0"/>
                <a:cs typeface="msgothic" charset="0"/>
              </a:rPr>
              <a:t>/ml of collagen. Thrombin formation was analyzed using the </a:t>
            </a:r>
            <a:r>
              <a:rPr lang="en-GB" dirty="0" err="1">
                <a:latin typeface="Arial" charset="0"/>
                <a:ea typeface="msgothic" charset="0"/>
                <a:cs typeface="msgothic" charset="0"/>
              </a:rPr>
              <a:t>chomogenic</a:t>
            </a:r>
            <a:r>
              <a:rPr lang="en-GB" dirty="0">
                <a:latin typeface="Arial" charset="0"/>
                <a:ea typeface="msgothic" charset="0"/>
                <a:cs typeface="msgothic" charset="0"/>
              </a:rPr>
              <a:t> substrate S-2238, and absorbance was detected at a 405-nm wavelength after incubation for 20 min. Data shown are mean ± SD (n = 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Defective thrombus formation in the injured aorta and carotid artery in FXII−/− and factor XI−/− mice. (A) Thrombosis was induced in the aorta of wild-type (n = 10), FXII−/− (n = 10), and FXI−/− (n = 11) mice by one firm compression with a forceps. Blood flow was monitored with a </a:t>
            </a:r>
            <a:r>
              <a:rPr lang="en-GB" dirty="0" err="1">
                <a:latin typeface="Arial" charset="0"/>
                <a:ea typeface="msgothic" charset="0"/>
                <a:cs typeface="msgothic" charset="0"/>
              </a:rPr>
              <a:t>perivascular</a:t>
            </a:r>
            <a:r>
              <a:rPr lang="en-GB" dirty="0">
                <a:latin typeface="Arial" charset="0"/>
                <a:ea typeface="msgothic" charset="0"/>
                <a:cs typeface="msgothic" charset="0"/>
              </a:rPr>
              <a:t> ultrasonic flow probe until complete occlusion. The experiment was stopped after 40 min. Each symbol represents one individual. (B) Mechanical injury to the carotid artery was induced by ligation with a surgical filament. 5 min after removal of the filament, thrombus areas (μm2) in wild-type and FXII−/− (n = 10) mice were measured and are expressed as mean ± SD. (C) The photomicrographs show representative images 5 min after injury.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A model of arterial thrombus formation. (A) Initiation of thrombus formation at sites of vascular lesions is predominantly caused by TF and collagens exposed in the </a:t>
            </a:r>
            <a:r>
              <a:rPr lang="en-GB" dirty="0" err="1">
                <a:latin typeface="Arial" charset="0"/>
                <a:ea typeface="msgothic" charset="0"/>
                <a:cs typeface="msgothic" charset="0"/>
              </a:rPr>
              <a:t>subendothelial</a:t>
            </a:r>
            <a:r>
              <a:rPr lang="en-GB" dirty="0">
                <a:latin typeface="Arial" charset="0"/>
                <a:ea typeface="msgothic" charset="0"/>
                <a:cs typeface="msgothic" charset="0"/>
              </a:rPr>
              <a:t> matrix. TF in complex with FVII initiates thrombin formation, which promotes fibrin formation and platelet activation. The contribution of FXII in this early phase of thrombus formation is minor. (B) FXII activity on the exposed surface of the thrombus contributes to thrombin generation and additional platelet activation, propagating thrombus growth. Accordingly, FXII, as well as factor XI, deficiency severely impairs thrombus formation.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34</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charset="0"/>
                <a:ea typeface="msgothic" charset="0"/>
                <a:cs typeface="msgothic" charset="0"/>
              </a:rPr>
              <a:t>Plasma levels of factor XII activity (A) and antigen (B) of individuals with 46C/C, 46C/T, or 46T/T. Thirteen Caucasians were included in C/C, 6 in C/T, and 1 in T/T group. The levels of plasma FXII activity and antigen were 150.0±30.3 (n = 20) and 155.4±36.1 (n = 20) in Caucasians, and 125.4±56.3 (n = 31) and 104.7±57.2 (n=20) in Orientals, respectively.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GB" sz="2200">
              <a:solidFill>
                <a:prstClr val="black"/>
              </a:solidFill>
              <a:latin typeface="Times New Roman" pitchFamily="18"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charset="0"/>
                <a:ea typeface="msgothic" charset="0"/>
                <a:cs typeface="msgothic" charset="0"/>
              </a:rPr>
              <a:t>Results from a random-effects meta-analysis of the association between the factor XII (F12) −4C&gt;T polymorphism and venous thromboembolism (TT genotype vs. CC genotype). The sample sizes are represented by the size of the squares. Bars, 95% confidence interval.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GB" sz="2200">
              <a:solidFill>
                <a:prstClr val="black"/>
              </a:solidFill>
              <a:latin typeface="Times New Roman" pitchFamily="18"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charset="0"/>
                <a:ea typeface="msgothic" charset="0"/>
                <a:cs typeface="msgothic" charset="0"/>
              </a:rPr>
              <a:t>Results from a random-effects meta-analysis of the association between the factor XII (F12) −4C&gt;T polymorphism and myocardial infarction (TT genotype vs. CC genotype). The sample sizes are represented by the size of the squares. Bars, 95% confidence interval.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4FC62BA-B378-4E8D-8562-B0F2502ABD60}" type="slidenum">
              <a:rPr lang="en-GB" smtClean="0"/>
              <a:pPr/>
              <a:t>38</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data</a:t>
            </a:r>
            <a:r>
              <a:rPr lang="en-GB" baseline="0" dirty="0" smtClean="0"/>
              <a:t> for all cause mortality but the same relationship is seen when looking at only vascular mortality. 100% is the reference category. Note the results are opposite to expected from mouse. V low levels seems to return mortality to normal again. 46000 patient years of observation. 58  patients in the &lt;10% group.</a:t>
            </a:r>
            <a:endParaRPr lang="en-US" dirty="0"/>
          </a:p>
        </p:txBody>
      </p:sp>
      <p:sp>
        <p:nvSpPr>
          <p:cNvPr id="4" name="Slide Number Placeholder 3"/>
          <p:cNvSpPr>
            <a:spLocks noGrp="1"/>
          </p:cNvSpPr>
          <p:nvPr>
            <p:ph type="sldNum" sz="quarter" idx="10"/>
          </p:nvPr>
        </p:nvSpPr>
        <p:spPr/>
        <p:txBody>
          <a:bodyPr/>
          <a:lstStyle/>
          <a:p>
            <a:fld id="{34FC62BA-B378-4E8D-8562-B0F2502ABD60}" type="slidenum">
              <a:rPr lang="en-GB" smtClean="0"/>
              <a:pPr/>
              <a:t>39</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40</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41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42</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44</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45</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 concentration effect</a:t>
            </a:r>
            <a:endParaRPr lang="en-US" dirty="0"/>
          </a:p>
        </p:txBody>
      </p:sp>
      <p:sp>
        <p:nvSpPr>
          <p:cNvPr id="4" name="Slide Number Placeholder 3"/>
          <p:cNvSpPr>
            <a:spLocks noGrp="1"/>
          </p:cNvSpPr>
          <p:nvPr>
            <p:ph type="sldNum" sz="quarter" idx="10"/>
          </p:nvPr>
        </p:nvSpPr>
        <p:spPr/>
        <p:txBody>
          <a:bodyPr/>
          <a:lstStyle/>
          <a:p>
            <a:fld id="{34FC62BA-B378-4E8D-8562-B0F2502ABD60}" type="slidenum">
              <a:rPr lang="en-GB" smtClean="0"/>
              <a:pPr/>
              <a:t>46</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47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FC62BA-B378-4E8D-8562-B0F2502ABD60}"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1" indent="0" algn="ctr">
              <a:buNone/>
              <a:defRPr>
                <a:solidFill>
                  <a:schemeClr val="tx1">
                    <a:tint val="75000"/>
                  </a:schemeClr>
                </a:solidFill>
              </a:defRPr>
            </a:lvl3pPr>
            <a:lvl4pPr marL="1371032" indent="0" algn="ctr">
              <a:buNone/>
              <a:defRPr>
                <a:solidFill>
                  <a:schemeClr val="tx1">
                    <a:tint val="75000"/>
                  </a:schemeClr>
                </a:solidFill>
              </a:defRPr>
            </a:lvl4pPr>
            <a:lvl5pPr marL="1828041" indent="0" algn="ctr">
              <a:buNone/>
              <a:defRPr>
                <a:solidFill>
                  <a:schemeClr val="tx1">
                    <a:tint val="75000"/>
                  </a:schemeClr>
                </a:solidFill>
              </a:defRPr>
            </a:lvl5pPr>
            <a:lvl6pPr marL="2285052" indent="0" algn="ctr">
              <a:buNone/>
              <a:defRPr>
                <a:solidFill>
                  <a:schemeClr val="tx1">
                    <a:tint val="75000"/>
                  </a:schemeClr>
                </a:solidFill>
              </a:defRPr>
            </a:lvl6pPr>
            <a:lvl7pPr marL="2742062" indent="0" algn="ctr">
              <a:buNone/>
              <a:defRPr>
                <a:solidFill>
                  <a:schemeClr val="tx1">
                    <a:tint val="75000"/>
                  </a:schemeClr>
                </a:solidFill>
              </a:defRPr>
            </a:lvl7pPr>
            <a:lvl8pPr marL="3199072" indent="0" algn="ctr">
              <a:buNone/>
              <a:defRPr>
                <a:solidFill>
                  <a:schemeClr val="tx1">
                    <a:tint val="75000"/>
                  </a:schemeClr>
                </a:solidFill>
              </a:defRPr>
            </a:lvl8pPr>
            <a:lvl9pPr marL="365608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4A4274-6B03-452D-AF65-D22B0FC1A69B}" type="datetimeFigureOut">
              <a:rPr lang="en-US" smtClean="0"/>
              <a:pPr/>
              <a:t>10/12/2012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B66BBC-7C41-4E05-A322-6EE20CC4850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4A4274-6B03-452D-AF65-D22B0FC1A69B}" type="datetimeFigureOut">
              <a:rPr lang="en-US" smtClean="0"/>
              <a:pPr/>
              <a:t>10/12/2012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B66BBC-7C41-4E05-A322-6EE20CC4850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4A4274-6B03-452D-AF65-D22B0FC1A69B}" type="datetimeFigureOut">
              <a:rPr lang="en-US" smtClean="0"/>
              <a:pPr/>
              <a:t>10/12/2012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B66BBC-7C41-4E05-A322-6EE20CC4850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597" indent="0" algn="ctr">
              <a:buNone/>
              <a:defRPr/>
            </a:lvl2pPr>
            <a:lvl3pPr marL="829194" indent="0" algn="ctr">
              <a:buNone/>
              <a:defRPr/>
            </a:lvl3pPr>
            <a:lvl4pPr marL="1243791" indent="0" algn="ctr">
              <a:buNone/>
              <a:defRPr/>
            </a:lvl4pPr>
            <a:lvl5pPr marL="1658388" indent="0" algn="ctr">
              <a:buNone/>
              <a:defRPr/>
            </a:lvl5pPr>
            <a:lvl6pPr marL="2072986" indent="0" algn="ctr">
              <a:buNone/>
              <a:defRPr/>
            </a:lvl6pPr>
            <a:lvl7pPr marL="2487583" indent="0" algn="ctr">
              <a:buNone/>
              <a:defRPr/>
            </a:lvl7pPr>
            <a:lvl8pPr marL="2902180" indent="0" algn="ctr">
              <a:buNone/>
              <a:defRPr/>
            </a:lvl8pPr>
            <a:lvl9pPr marL="3316777"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165728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65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6"/>
            <a:ext cx="7771680" cy="1362383"/>
          </a:xfrm>
        </p:spPr>
        <p:txBody>
          <a:bodyPr anchor="t"/>
          <a:lstStyle>
            <a:lvl1pPr algn="l">
              <a:defRPr sz="3600" b="1" cap="all"/>
            </a:lvl1pPr>
          </a:lstStyle>
          <a:p>
            <a:r>
              <a:rPr lang="en-US" smtClean="0"/>
              <a:t>Click to edit Master title style</a:t>
            </a:r>
            <a:endParaRPr lang="en-GB"/>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597" indent="0">
              <a:buNone/>
              <a:defRPr sz="1600"/>
            </a:lvl2pPr>
            <a:lvl3pPr marL="829194" indent="0">
              <a:buNone/>
              <a:defRPr sz="1500"/>
            </a:lvl3pPr>
            <a:lvl4pPr marL="1243791" indent="0">
              <a:buNone/>
              <a:defRPr sz="1300"/>
            </a:lvl4pPr>
            <a:lvl5pPr marL="1658388" indent="0">
              <a:buNone/>
              <a:defRPr sz="1300"/>
            </a:lvl5pPr>
            <a:lvl6pPr marL="2072986" indent="0">
              <a:buNone/>
              <a:defRPr sz="1300"/>
            </a:lvl6pPr>
            <a:lvl7pPr marL="2487583" indent="0">
              <a:buNone/>
              <a:defRPr sz="1300"/>
            </a:lvl7pPr>
            <a:lvl8pPr marL="2902180" indent="0">
              <a:buNone/>
              <a:defRPr sz="1300"/>
            </a:lvl8pPr>
            <a:lvl9pPr marL="3316777" indent="0">
              <a:buNone/>
              <a:defRPr sz="1300"/>
            </a:lvl9pPr>
          </a:lstStyle>
          <a:p>
            <a:pPr lvl="0"/>
            <a:r>
              <a:rPr lang="en-US" smtClean="0"/>
              <a:t>Click to edit Master text styles</a:t>
            </a:r>
          </a:p>
        </p:txBody>
      </p:sp>
    </p:spTree>
    <p:extLst>
      <p:ext uri="{BB962C8B-B14F-4D97-AF65-F5344CB8AC3E}">
        <p14:creationId xmlns:p14="http://schemas.microsoft.com/office/powerpoint/2010/main" val="66210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9133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3"/>
            <a:ext cx="8229600" cy="114203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87414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67297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557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524" y="273632"/>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920" y="1434394"/>
            <a:ext cx="3008160" cy="4692013"/>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en-US" smtClean="0"/>
              <a:t>Click to edit Master text styles</a:t>
            </a:r>
          </a:p>
        </p:txBody>
      </p:sp>
    </p:spTree>
    <p:extLst>
      <p:ext uri="{BB962C8B-B14F-4D97-AF65-F5344CB8AC3E}">
        <p14:creationId xmlns:p14="http://schemas.microsoft.com/office/powerpoint/2010/main" val="394045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4A4274-6B03-452D-AF65-D22B0FC1A69B}" type="datetimeFigureOut">
              <a:rPr lang="en-US" smtClean="0"/>
              <a:pPr/>
              <a:t>10/12/2012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B66BBC-7C41-4E05-A322-6EE20CC4850B}"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4" y="4800026"/>
            <a:ext cx="5486400" cy="56742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2804" y="612065"/>
            <a:ext cx="5486400" cy="4115952"/>
          </a:xfrm>
        </p:spPr>
        <p:txBody>
          <a:bodyPr/>
          <a:lstStyle>
            <a:lvl1pPr marL="0" indent="0">
              <a:buNone/>
              <a:defRPr sz="2900"/>
            </a:lvl1pPr>
            <a:lvl2pPr marL="414597" indent="0">
              <a:buNone/>
              <a:defRPr sz="2500"/>
            </a:lvl2pPr>
            <a:lvl3pPr marL="829194" indent="0">
              <a:buNone/>
              <a:defRPr sz="2200"/>
            </a:lvl3pPr>
            <a:lvl4pPr marL="1243791" indent="0">
              <a:buNone/>
              <a:defRPr sz="1800"/>
            </a:lvl4pPr>
            <a:lvl5pPr marL="1658388" indent="0">
              <a:buNone/>
              <a:defRPr sz="1800"/>
            </a:lvl5pPr>
            <a:lvl6pPr marL="2072986" indent="0">
              <a:buNone/>
              <a:defRPr sz="1800"/>
            </a:lvl6pPr>
            <a:lvl7pPr marL="2487583" indent="0">
              <a:buNone/>
              <a:defRPr sz="1800"/>
            </a:lvl7pPr>
            <a:lvl8pPr marL="2902180" indent="0">
              <a:buNone/>
              <a:defRPr sz="1800"/>
            </a:lvl8pPr>
            <a:lvl9pPr marL="3316777" indent="0">
              <a:buNone/>
              <a:defRPr sz="1800"/>
            </a:lvl9pPr>
          </a:lstStyle>
          <a:p>
            <a:endParaRPr lang="en-GB"/>
          </a:p>
        </p:txBody>
      </p:sp>
      <p:sp>
        <p:nvSpPr>
          <p:cNvPr id="4" name="Text Placeholder 3"/>
          <p:cNvSpPr>
            <a:spLocks noGrp="1"/>
          </p:cNvSpPr>
          <p:nvPr>
            <p:ph type="body" sz="half" idx="2"/>
          </p:nvPr>
        </p:nvSpPr>
        <p:spPr>
          <a:xfrm>
            <a:off x="1792804" y="5367444"/>
            <a:ext cx="5486400" cy="805044"/>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en-US" smtClean="0"/>
              <a:t>Click to edit Master text styles</a:t>
            </a:r>
          </a:p>
        </p:txBody>
      </p:sp>
    </p:spTree>
    <p:extLst>
      <p:ext uri="{BB962C8B-B14F-4D97-AF65-F5344CB8AC3E}">
        <p14:creationId xmlns:p14="http://schemas.microsoft.com/office/powerpoint/2010/main" val="1982802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88707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0"/>
            <a:ext cx="1951200" cy="565691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6620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65466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0996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GB"/>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Tree>
    <p:extLst>
      <p:ext uri="{BB962C8B-B14F-4D97-AF65-F5344CB8AC3E}">
        <p14:creationId xmlns:p14="http://schemas.microsoft.com/office/powerpoint/2010/main" val="1629991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50532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2071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59281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09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1" indent="0">
              <a:buNone/>
              <a:defRPr sz="1600">
                <a:solidFill>
                  <a:schemeClr val="tx1">
                    <a:tint val="75000"/>
                  </a:schemeClr>
                </a:solidFill>
              </a:defRPr>
            </a:lvl3pPr>
            <a:lvl4pPr marL="1371032" indent="0">
              <a:buNone/>
              <a:defRPr sz="1400">
                <a:solidFill>
                  <a:schemeClr val="tx1">
                    <a:tint val="75000"/>
                  </a:schemeClr>
                </a:solidFill>
              </a:defRPr>
            </a:lvl4pPr>
            <a:lvl5pPr marL="1828041" indent="0">
              <a:buNone/>
              <a:defRPr sz="1400">
                <a:solidFill>
                  <a:schemeClr val="tx1">
                    <a:tint val="75000"/>
                  </a:schemeClr>
                </a:solidFill>
              </a:defRPr>
            </a:lvl5pPr>
            <a:lvl6pPr marL="2285052" indent="0">
              <a:buNone/>
              <a:defRPr sz="1400">
                <a:solidFill>
                  <a:schemeClr val="tx1">
                    <a:tint val="75000"/>
                  </a:schemeClr>
                </a:solidFill>
              </a:defRPr>
            </a:lvl6pPr>
            <a:lvl7pPr marL="2742062" indent="0">
              <a:buNone/>
              <a:defRPr sz="1400">
                <a:solidFill>
                  <a:schemeClr val="tx1">
                    <a:tint val="75000"/>
                  </a:schemeClr>
                </a:solidFill>
              </a:defRPr>
            </a:lvl7pPr>
            <a:lvl8pPr marL="3199072" indent="0">
              <a:buNone/>
              <a:defRPr sz="1400">
                <a:solidFill>
                  <a:schemeClr val="tx1">
                    <a:tint val="75000"/>
                  </a:schemeClr>
                </a:solidFill>
              </a:defRPr>
            </a:lvl8pPr>
            <a:lvl9pPr marL="36560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4A4274-6B03-452D-AF65-D22B0FC1A69B}" type="datetimeFigureOut">
              <a:rPr lang="en-US" smtClean="0"/>
              <a:pPr/>
              <a:t>10/12/2012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B66BBC-7C41-4E05-A322-6EE20CC4850B}"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3554746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en-GB"/>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2541682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4563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762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4A4274-6B03-452D-AF65-D22B0FC1A69B}" type="datetimeFigureOut">
              <a:rPr lang="en-US" smtClean="0"/>
              <a:pPr/>
              <a:t>10/12/2012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B66BBC-7C41-4E05-A322-6EE20CC4850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4A4274-6B03-452D-AF65-D22B0FC1A69B}" type="datetimeFigureOut">
              <a:rPr lang="en-US" smtClean="0"/>
              <a:pPr/>
              <a:t>10/12/2012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B66BBC-7C41-4E05-A322-6EE20CC4850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4A4274-6B03-452D-AF65-D22B0FC1A69B}" type="datetimeFigureOut">
              <a:rPr lang="en-US" smtClean="0"/>
              <a:pPr/>
              <a:t>10/12/2012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B66BBC-7C41-4E05-A322-6EE20CC4850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A4274-6B03-452D-AF65-D22B0FC1A69B}" type="datetimeFigureOut">
              <a:rPr lang="en-US" smtClean="0"/>
              <a:pPr/>
              <a:t>10/12/2012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B66BBC-7C41-4E05-A322-6EE20CC4850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A4274-6B03-452D-AF65-D22B0FC1A69B}" type="datetimeFigureOut">
              <a:rPr lang="en-US" smtClean="0"/>
              <a:pPr/>
              <a:t>10/12/2012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B66BBC-7C41-4E05-A322-6EE20CC4850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A4274-6B03-452D-AF65-D22B0FC1A69B}" type="datetimeFigureOut">
              <a:rPr lang="en-US" smtClean="0"/>
              <a:pPr/>
              <a:t>10/12/2012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B66BBC-7C41-4E05-A322-6EE20CC4850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0" tIns="45702" rIns="91400" bIns="45702"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3"/>
            <a:ext cx="8229600" cy="4525963"/>
          </a:xfrm>
          <a:prstGeom prst="rect">
            <a:avLst/>
          </a:prstGeom>
        </p:spPr>
        <p:txBody>
          <a:bodyPr vert="horz" lIns="91400" tIns="45702" rIns="91400"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00" tIns="45702" rIns="91400" bIns="45702" rtlCol="0" anchor="ctr"/>
          <a:lstStyle>
            <a:lvl1pPr algn="l">
              <a:defRPr sz="1200">
                <a:solidFill>
                  <a:schemeClr val="tx1">
                    <a:tint val="75000"/>
                  </a:schemeClr>
                </a:solidFill>
              </a:defRPr>
            </a:lvl1pPr>
          </a:lstStyle>
          <a:p>
            <a:fld id="{044A4274-6B03-452D-AF65-D22B0FC1A69B}" type="datetimeFigureOut">
              <a:rPr lang="en-US" smtClean="0"/>
              <a:pPr/>
              <a:t>10/12/2012</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00" tIns="45702" rIns="91400" bIns="45702"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00" tIns="45702" rIns="91400" bIns="45702" rtlCol="0" anchor="ctr"/>
          <a:lstStyle>
            <a:lvl1pPr algn="r">
              <a:defRPr sz="1200">
                <a:solidFill>
                  <a:schemeClr val="tx1">
                    <a:tint val="75000"/>
                  </a:schemeClr>
                </a:solidFill>
              </a:defRPr>
            </a:lvl1pPr>
          </a:lstStyle>
          <a:p>
            <a:fld id="{10B66BBC-7C41-4E05-A322-6EE20CC4850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021" rtl="0" eaLnBrk="1" latinLnBrk="0" hangingPunct="1">
        <a:spcBef>
          <a:spcPct val="0"/>
        </a:spcBef>
        <a:buNone/>
        <a:defRPr sz="4400" kern="1200">
          <a:solidFill>
            <a:schemeClr val="tx1"/>
          </a:solidFill>
          <a:latin typeface="+mj-lt"/>
          <a:ea typeface="+mj-ea"/>
          <a:cs typeface="+mj-cs"/>
        </a:defRPr>
      </a:lvl1pPr>
    </p:titleStyle>
    <p:bodyStyle>
      <a:lvl1pPr marL="342758" indent="-342758" algn="l" defTabSz="91402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2" indent="-285630" algn="l" defTabSz="91402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28" indent="-228506" algn="l" defTabSz="91402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37"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47"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58"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68"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79"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89" indent="-228506"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173904495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marL="391563"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2pPr>
      <a:lvl3pPr marL="587346"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3pPr>
      <a:lvl4pPr marL="783128"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4pPr>
      <a:lvl5pPr marL="978910"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5pPr>
      <a:lvl6pPr marL="1393506"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6pPr>
      <a:lvl7pPr marL="1808105"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7pPr>
      <a:lvl8pPr marL="2222701"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8pPr>
      <a:lvl9pPr marL="2637300" indent="-195783" algn="ctr" defTabSz="414597"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9pPr>
    </p:titleStyle>
    <p:bodyStyle>
      <a:lvl1pPr marL="391563" indent="-293673" algn="l" defTabSz="414597"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128" indent="-260563" algn="l" defTabSz="414597" rtl="0" fontAlgn="base" hangingPunct="0">
        <a:lnSpc>
          <a:spcPct val="93000"/>
        </a:lnSpc>
        <a:spcBef>
          <a:spcPct val="0"/>
        </a:spcBef>
        <a:spcAft>
          <a:spcPts val="1032"/>
        </a:spcAft>
        <a:buClr>
          <a:srgbClr val="000000"/>
        </a:buClr>
        <a:buSzPct val="75000"/>
        <a:buFont typeface="Symbol" pitchFamily="18" charset="2"/>
        <a:buChar char=""/>
        <a:defRPr sz="2400">
          <a:solidFill>
            <a:srgbClr val="000000"/>
          </a:solidFill>
          <a:latin typeface="+mn-lt"/>
          <a:ea typeface="+mn-ea"/>
          <a:cs typeface="+mn-cs"/>
        </a:defRPr>
      </a:lvl2pPr>
      <a:lvl3pPr marL="1174691" indent="-195783" algn="l" defTabSz="414597" rtl="0" fontAlgn="base" hangingPunct="0">
        <a:lnSpc>
          <a:spcPct val="93000"/>
        </a:lnSpc>
        <a:spcBef>
          <a:spcPct val="0"/>
        </a:spcBef>
        <a:spcAft>
          <a:spcPts val="771"/>
        </a:spcAft>
        <a:buClr>
          <a:srgbClr val="000000"/>
        </a:buClr>
        <a:buSzPct val="45000"/>
        <a:buFont typeface="Wingdings" pitchFamily="2" charset="2"/>
        <a:buChar char=""/>
        <a:defRPr sz="2200">
          <a:solidFill>
            <a:srgbClr val="000000"/>
          </a:solidFill>
          <a:latin typeface="+mn-lt"/>
          <a:ea typeface="+mn-ea"/>
          <a:cs typeface="+mn-cs"/>
        </a:defRPr>
      </a:lvl3pPr>
      <a:lvl4pPr marL="1566256" indent="-195783" algn="l" defTabSz="414597" rtl="0" fontAlgn="base" hangingPunct="0">
        <a:lnSpc>
          <a:spcPct val="93000"/>
        </a:lnSpc>
        <a:spcBef>
          <a:spcPct val="0"/>
        </a:spcBef>
        <a:spcAft>
          <a:spcPts val="522"/>
        </a:spcAft>
        <a:buClr>
          <a:srgbClr val="000000"/>
        </a:buClr>
        <a:buSzPct val="75000"/>
        <a:buFont typeface="Symbol" pitchFamily="18" charset="2"/>
        <a:buChar char=""/>
        <a:defRPr sz="1800">
          <a:solidFill>
            <a:srgbClr val="000000"/>
          </a:solidFill>
          <a:latin typeface="+mn-lt"/>
          <a:ea typeface="+mn-ea"/>
          <a:cs typeface="+mn-cs"/>
        </a:defRPr>
      </a:lvl4pPr>
      <a:lvl5pPr marL="1957820"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5pPr>
      <a:lvl6pPr marL="2372417"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6pPr>
      <a:lvl7pPr marL="2787014"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7pPr>
      <a:lvl8pPr marL="3201611"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8pPr>
      <a:lvl9pPr marL="3616208" indent="-195783" algn="l" defTabSz="414597"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9pPr>
    </p:bodyStyle>
    <p:otherStyle>
      <a:defPPr>
        <a:defRPr lang="en-US"/>
      </a:defPPr>
      <a:lvl1pPr marL="0" algn="l" defTabSz="829194" rtl="0" eaLnBrk="1" latinLnBrk="0" hangingPunct="1">
        <a:defRPr sz="1600" kern="1200">
          <a:solidFill>
            <a:schemeClr val="tx1"/>
          </a:solidFill>
          <a:latin typeface="+mn-lt"/>
          <a:ea typeface="+mn-ea"/>
          <a:cs typeface="+mn-cs"/>
        </a:defRPr>
      </a:lvl1pPr>
      <a:lvl2pPr marL="414597" algn="l" defTabSz="829194" rtl="0" eaLnBrk="1" latinLnBrk="0" hangingPunct="1">
        <a:defRPr sz="1600" kern="1200">
          <a:solidFill>
            <a:schemeClr val="tx1"/>
          </a:solidFill>
          <a:latin typeface="+mn-lt"/>
          <a:ea typeface="+mn-ea"/>
          <a:cs typeface="+mn-cs"/>
        </a:defRPr>
      </a:lvl2pPr>
      <a:lvl3pPr marL="829194" algn="l" defTabSz="829194" rtl="0" eaLnBrk="1" latinLnBrk="0" hangingPunct="1">
        <a:defRPr sz="1600" kern="1200">
          <a:solidFill>
            <a:schemeClr val="tx1"/>
          </a:solidFill>
          <a:latin typeface="+mn-lt"/>
          <a:ea typeface="+mn-ea"/>
          <a:cs typeface="+mn-cs"/>
        </a:defRPr>
      </a:lvl3pPr>
      <a:lvl4pPr marL="1243791" algn="l" defTabSz="829194" rtl="0" eaLnBrk="1" latinLnBrk="0" hangingPunct="1">
        <a:defRPr sz="1600" kern="1200">
          <a:solidFill>
            <a:schemeClr val="tx1"/>
          </a:solidFill>
          <a:latin typeface="+mn-lt"/>
          <a:ea typeface="+mn-ea"/>
          <a:cs typeface="+mn-cs"/>
        </a:defRPr>
      </a:lvl4pPr>
      <a:lvl5pPr marL="1658388" algn="l" defTabSz="829194" rtl="0" eaLnBrk="1" latinLnBrk="0" hangingPunct="1">
        <a:defRPr sz="1600" kern="1200">
          <a:solidFill>
            <a:schemeClr val="tx1"/>
          </a:solidFill>
          <a:latin typeface="+mn-lt"/>
          <a:ea typeface="+mn-ea"/>
          <a:cs typeface="+mn-cs"/>
        </a:defRPr>
      </a:lvl5pPr>
      <a:lvl6pPr marL="2072986" algn="l" defTabSz="829194" rtl="0" eaLnBrk="1" latinLnBrk="0" hangingPunct="1">
        <a:defRPr sz="1600" kern="1200">
          <a:solidFill>
            <a:schemeClr val="tx1"/>
          </a:solidFill>
          <a:latin typeface="+mn-lt"/>
          <a:ea typeface="+mn-ea"/>
          <a:cs typeface="+mn-cs"/>
        </a:defRPr>
      </a:lvl6pPr>
      <a:lvl7pPr marL="2487583" algn="l" defTabSz="829194" rtl="0" eaLnBrk="1" latinLnBrk="0" hangingPunct="1">
        <a:defRPr sz="1600" kern="1200">
          <a:solidFill>
            <a:schemeClr val="tx1"/>
          </a:solidFill>
          <a:latin typeface="+mn-lt"/>
          <a:ea typeface="+mn-ea"/>
          <a:cs typeface="+mn-cs"/>
        </a:defRPr>
      </a:lvl7pPr>
      <a:lvl8pPr marL="2902180" algn="l" defTabSz="829194" rtl="0" eaLnBrk="1" latinLnBrk="0" hangingPunct="1">
        <a:defRPr sz="1600" kern="1200">
          <a:solidFill>
            <a:schemeClr val="tx1"/>
          </a:solidFill>
          <a:latin typeface="+mn-lt"/>
          <a:ea typeface="+mn-ea"/>
          <a:cs typeface="+mn-cs"/>
        </a:defRPr>
      </a:lvl8pPr>
      <a:lvl9pPr marL="3316777" algn="l" defTabSz="82919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246222538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14726"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pitchFamily="18" charset="2"/>
        <a:buChar char=""/>
        <a:defRPr sz="24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pitchFamily="2" charset="2"/>
        <a:buChar char=""/>
        <a:defRPr sz="2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pitchFamily="18" charset="2"/>
        <a:buChar char=""/>
        <a:defRPr sz="18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130429"/>
            <a:ext cx="8358246" cy="1154559"/>
          </a:xfrm>
        </p:spPr>
        <p:txBody>
          <a:bodyPr>
            <a:noAutofit/>
          </a:bodyPr>
          <a:lstStyle/>
          <a:p>
            <a:r>
              <a:rPr lang="en-GB" sz="4800" dirty="0">
                <a:latin typeface="Arial" pitchFamily="34" charset="0"/>
                <a:cs typeface="Arial" pitchFamily="34" charset="0"/>
              </a:rPr>
              <a:t>The contact activation system</a:t>
            </a:r>
          </a:p>
        </p:txBody>
      </p:sp>
      <p:sp>
        <p:nvSpPr>
          <p:cNvPr id="3" name="Subtitle 2"/>
          <p:cNvSpPr>
            <a:spLocks noGrp="1"/>
          </p:cNvSpPr>
          <p:nvPr>
            <p:ph type="subTitle" idx="1"/>
          </p:nvPr>
        </p:nvSpPr>
        <p:spPr/>
        <p:txBody>
          <a:bodyPr/>
          <a:lstStyle/>
          <a:p>
            <a:r>
              <a:rPr lang="en-GB" dirty="0" smtClean="0">
                <a:latin typeface="Arial" pitchFamily="34" charset="0"/>
                <a:cs typeface="Arial" pitchFamily="34" charset="0"/>
              </a:rPr>
              <a:t>Professor Mike Laffan</a:t>
            </a:r>
            <a:endParaRPr lang="en-GB"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 XII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Additional activities</a:t>
            </a:r>
            <a:endParaRPr lang="en-GB" dirty="0"/>
          </a:p>
          <a:p>
            <a:pPr lvl="1"/>
            <a:r>
              <a:rPr lang="en-GB" dirty="0" smtClean="0"/>
              <a:t>Down regulates </a:t>
            </a:r>
            <a:r>
              <a:rPr lang="en-GB" dirty="0" err="1" smtClean="0"/>
              <a:t>FcR</a:t>
            </a:r>
            <a:r>
              <a:rPr lang="en-GB" dirty="0" smtClean="0"/>
              <a:t> on </a:t>
            </a:r>
            <a:r>
              <a:rPr lang="en-GB" dirty="0" err="1" smtClean="0"/>
              <a:t>monocytes</a:t>
            </a:r>
            <a:endParaRPr lang="en-GB" dirty="0" smtClean="0"/>
          </a:p>
          <a:p>
            <a:pPr lvl="1"/>
            <a:r>
              <a:rPr lang="en-GB" dirty="0" smtClean="0"/>
              <a:t>Promotes IL-1 and IL-6 from </a:t>
            </a:r>
            <a:r>
              <a:rPr lang="en-GB" dirty="0" err="1" smtClean="0"/>
              <a:t>monocytes</a:t>
            </a:r>
            <a:endParaRPr lang="en-GB" dirty="0" smtClean="0"/>
          </a:p>
          <a:p>
            <a:pPr lvl="1"/>
            <a:r>
              <a:rPr lang="en-GB" dirty="0" smtClean="0"/>
              <a:t>Stimulates neutrophils</a:t>
            </a:r>
          </a:p>
          <a:p>
            <a:pPr lvl="1"/>
            <a:endParaRPr lang="en-GB" dirty="0" smtClean="0"/>
          </a:p>
          <a:p>
            <a:r>
              <a:rPr lang="en-GB" dirty="0" smtClean="0"/>
              <a:t>Neutralised</a:t>
            </a:r>
          </a:p>
          <a:p>
            <a:pPr lvl="1"/>
            <a:r>
              <a:rPr lang="en-GB" dirty="0" smtClean="0"/>
              <a:t>90% by C1-INH</a:t>
            </a:r>
          </a:p>
          <a:p>
            <a:pPr lvl="1"/>
            <a:r>
              <a:rPr lang="en-GB" dirty="0" smtClean="0"/>
              <a:t>A2 macroglobulin</a:t>
            </a:r>
          </a:p>
          <a:p>
            <a:pPr lvl="1"/>
            <a:r>
              <a:rPr lang="en-GB" dirty="0" smtClean="0"/>
              <a:t>Antithrombin (on platelets)</a:t>
            </a:r>
          </a:p>
          <a:p>
            <a:pPr lvl="1"/>
            <a:r>
              <a:rPr lang="en-GB" dirty="0" smtClean="0"/>
              <a:t>PAI-1</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4" y="0"/>
            <a:ext cx="8229600" cy="1143000"/>
          </a:xfrm>
        </p:spPr>
        <p:txBody>
          <a:bodyPr/>
          <a:lstStyle/>
          <a:p>
            <a:r>
              <a:rPr lang="en-GB" dirty="0" err="1" smtClean="0"/>
              <a:t>Prekallikrein</a:t>
            </a:r>
            <a:endParaRPr lang="en-GB" dirty="0"/>
          </a:p>
        </p:txBody>
      </p:sp>
      <p:sp>
        <p:nvSpPr>
          <p:cNvPr id="6" name="Line 4"/>
          <p:cNvSpPr>
            <a:spLocks noChangeShapeType="1"/>
          </p:cNvSpPr>
          <p:nvPr/>
        </p:nvSpPr>
        <p:spPr bwMode="auto">
          <a:xfrm flipV="1">
            <a:off x="633414" y="6415381"/>
            <a:ext cx="4295780" cy="45720"/>
          </a:xfrm>
          <a:prstGeom prst="line">
            <a:avLst/>
          </a:prstGeom>
          <a:noFill/>
          <a:ln w="9525">
            <a:solidFill>
              <a:schemeClr val="tx1"/>
            </a:solidFill>
            <a:round/>
            <a:headEnd/>
            <a:tailEnd/>
          </a:ln>
        </p:spPr>
        <p:txBody>
          <a:bodyPr lIns="91400" tIns="45702" rIns="91400" bIns="45702"/>
          <a:lstStyle/>
          <a:p>
            <a:endParaRPr lang="en-US"/>
          </a:p>
        </p:txBody>
      </p:sp>
      <p:sp>
        <p:nvSpPr>
          <p:cNvPr id="7" name="Oval 5"/>
          <p:cNvSpPr>
            <a:spLocks noChangeArrowheads="1"/>
          </p:cNvSpPr>
          <p:nvPr/>
        </p:nvSpPr>
        <p:spPr bwMode="auto">
          <a:xfrm>
            <a:off x="4467228" y="6247741"/>
            <a:ext cx="533400" cy="381000"/>
          </a:xfrm>
          <a:prstGeom prst="ellipse">
            <a:avLst/>
          </a:prstGeom>
          <a:solidFill>
            <a:srgbClr val="FF0066"/>
          </a:solidFill>
          <a:ln w="9525">
            <a:solidFill>
              <a:schemeClr val="tx1"/>
            </a:solidFill>
            <a:round/>
            <a:headEnd/>
            <a:tailEnd/>
          </a:ln>
        </p:spPr>
        <p:txBody>
          <a:bodyPr wrap="none" lIns="91400" tIns="45702" rIns="91400" bIns="45702" anchor="ctr"/>
          <a:lstStyle/>
          <a:p>
            <a:endParaRPr lang="en-US"/>
          </a:p>
        </p:txBody>
      </p:sp>
      <p:sp>
        <p:nvSpPr>
          <p:cNvPr id="14" name="Trapezoid 13"/>
          <p:cNvSpPr/>
          <p:nvPr/>
        </p:nvSpPr>
        <p:spPr>
          <a:xfrm>
            <a:off x="2571736" y="6295366"/>
            <a:ext cx="357190" cy="285752"/>
          </a:xfrm>
          <a:prstGeom prst="trapezoi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endParaRPr lang="en-GB"/>
          </a:p>
        </p:txBody>
      </p:sp>
      <p:sp>
        <p:nvSpPr>
          <p:cNvPr id="15" name="Trapezoid 14"/>
          <p:cNvSpPr/>
          <p:nvPr/>
        </p:nvSpPr>
        <p:spPr>
          <a:xfrm>
            <a:off x="3071802" y="6295366"/>
            <a:ext cx="357190" cy="285752"/>
          </a:xfrm>
          <a:prstGeom prst="trapezoi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endParaRPr lang="en-GB"/>
          </a:p>
        </p:txBody>
      </p:sp>
      <p:sp>
        <p:nvSpPr>
          <p:cNvPr id="17" name="Trapezoid 16"/>
          <p:cNvSpPr/>
          <p:nvPr/>
        </p:nvSpPr>
        <p:spPr>
          <a:xfrm>
            <a:off x="3571872" y="6295366"/>
            <a:ext cx="357190" cy="285752"/>
          </a:xfrm>
          <a:prstGeom prst="trapezoi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endParaRPr lang="en-GB"/>
          </a:p>
        </p:txBody>
      </p:sp>
      <p:sp>
        <p:nvSpPr>
          <p:cNvPr id="18" name="Trapezoid 17"/>
          <p:cNvSpPr/>
          <p:nvPr/>
        </p:nvSpPr>
        <p:spPr>
          <a:xfrm>
            <a:off x="4000496" y="6295366"/>
            <a:ext cx="357190" cy="285752"/>
          </a:xfrm>
          <a:prstGeom prst="trapezoi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endParaRPr lang="en-GB"/>
          </a:p>
        </p:txBody>
      </p:sp>
      <p:pic>
        <p:nvPicPr>
          <p:cNvPr id="21" name="Picture 2"/>
          <p:cNvPicPr>
            <a:picLocks noChangeAspect="1" noChangeArrowheads="1"/>
          </p:cNvPicPr>
          <p:nvPr/>
        </p:nvPicPr>
        <p:blipFill>
          <a:blip r:embed="rId3" cstate="print"/>
          <a:srcRect/>
          <a:stretch>
            <a:fillRect/>
          </a:stretch>
        </p:blipFill>
        <p:spPr bwMode="auto">
          <a:xfrm>
            <a:off x="1071542" y="857236"/>
            <a:ext cx="5780087" cy="4873625"/>
          </a:xfrm>
          <a:prstGeom prst="rect">
            <a:avLst/>
          </a:prstGeom>
          <a:noFill/>
        </p:spPr>
      </p:pic>
      <p:sp>
        <p:nvSpPr>
          <p:cNvPr id="22" name="Text Box 4"/>
          <p:cNvSpPr txBox="1">
            <a:spLocks noChangeArrowheads="1"/>
          </p:cNvSpPr>
          <p:nvPr/>
        </p:nvSpPr>
        <p:spPr bwMode="auto">
          <a:xfrm>
            <a:off x="5000632" y="6500835"/>
            <a:ext cx="4000527" cy="208968"/>
          </a:xfrm>
          <a:prstGeom prst="rect">
            <a:avLst/>
          </a:prstGeom>
          <a:noFill/>
          <a:ln w="9525">
            <a:noFill/>
            <a:miter lim="800000"/>
            <a:headEnd/>
            <a:tailEnd/>
          </a:ln>
        </p:spPr>
        <p:txBody>
          <a:bodyPr wrap="square" lIns="0" tIns="0" rIns="0" bIns="0" anchorCtr="1">
            <a:spAutoFit/>
          </a:bodyPr>
          <a:lstStyle/>
          <a:p>
            <a:pPr algn="ctr">
              <a:lnSpc>
                <a:spcPct val="97000"/>
              </a:lnSpc>
              <a:buClr>
                <a:srgbClr val="000000"/>
              </a:buClr>
              <a:buSzPct val="45000"/>
              <a:tabLst>
                <a:tab pos="0" algn="l"/>
                <a:tab pos="457011" algn="l"/>
                <a:tab pos="914021" algn="l"/>
                <a:tab pos="1371032" algn="l"/>
                <a:tab pos="1828041" algn="l"/>
                <a:tab pos="2285052" algn="l"/>
                <a:tab pos="2742062" algn="l"/>
                <a:tab pos="3199072" algn="l"/>
                <a:tab pos="3656083" algn="l"/>
                <a:tab pos="4113093" algn="l"/>
                <a:tab pos="4570104" algn="l"/>
                <a:tab pos="5027114" algn="l"/>
                <a:tab pos="5484125" algn="l"/>
                <a:tab pos="5941136" algn="l"/>
                <a:tab pos="6398145" algn="l"/>
                <a:tab pos="6855156" algn="l"/>
                <a:tab pos="7312167" algn="l"/>
                <a:tab pos="7769178" algn="l"/>
                <a:tab pos="8226188" algn="l"/>
                <a:tab pos="8683199" algn="l"/>
                <a:tab pos="9140208" algn="l"/>
              </a:tabLst>
            </a:pPr>
            <a:r>
              <a:rPr lang="en-GB" sz="1400" b="1" dirty="0">
                <a:latin typeface="Arial" charset="0"/>
              </a:rPr>
              <a:t>Colman, R. W. et al. Blood 1997</a:t>
            </a:r>
          </a:p>
        </p:txBody>
      </p:sp>
      <p:sp>
        <p:nvSpPr>
          <p:cNvPr id="23" name="TextBox 22"/>
          <p:cNvSpPr txBox="1"/>
          <p:nvPr/>
        </p:nvSpPr>
        <p:spPr>
          <a:xfrm rot="18932095">
            <a:off x="2428864" y="5747675"/>
            <a:ext cx="729687" cy="369332"/>
          </a:xfrm>
          <a:prstGeom prst="rect">
            <a:avLst/>
          </a:prstGeom>
          <a:noFill/>
        </p:spPr>
        <p:txBody>
          <a:bodyPr wrap="none" lIns="91400" tIns="45702" rIns="91400" bIns="45702" rtlCol="0">
            <a:spAutoFit/>
          </a:bodyPr>
          <a:lstStyle/>
          <a:p>
            <a:r>
              <a:rPr lang="en-GB" dirty="0" smtClean="0"/>
              <a:t>Apple</a:t>
            </a:r>
            <a:endParaRPr lang="en-GB" dirty="0"/>
          </a:p>
        </p:txBody>
      </p:sp>
      <p:sp>
        <p:nvSpPr>
          <p:cNvPr id="24" name="TextBox 23"/>
          <p:cNvSpPr txBox="1"/>
          <p:nvPr/>
        </p:nvSpPr>
        <p:spPr>
          <a:xfrm rot="18932095">
            <a:off x="2877733" y="5747675"/>
            <a:ext cx="729687" cy="369332"/>
          </a:xfrm>
          <a:prstGeom prst="rect">
            <a:avLst/>
          </a:prstGeom>
          <a:noFill/>
        </p:spPr>
        <p:txBody>
          <a:bodyPr wrap="none" lIns="91400" tIns="45702" rIns="91400" bIns="45702" rtlCol="0">
            <a:spAutoFit/>
          </a:bodyPr>
          <a:lstStyle/>
          <a:p>
            <a:r>
              <a:rPr lang="en-GB" dirty="0" smtClean="0"/>
              <a:t>Apple</a:t>
            </a:r>
            <a:endParaRPr lang="en-GB" dirty="0"/>
          </a:p>
        </p:txBody>
      </p:sp>
      <p:sp>
        <p:nvSpPr>
          <p:cNvPr id="25" name="TextBox 24"/>
          <p:cNvSpPr txBox="1"/>
          <p:nvPr/>
        </p:nvSpPr>
        <p:spPr>
          <a:xfrm rot="18932095">
            <a:off x="3326601" y="5747675"/>
            <a:ext cx="729687" cy="369332"/>
          </a:xfrm>
          <a:prstGeom prst="rect">
            <a:avLst/>
          </a:prstGeom>
          <a:noFill/>
        </p:spPr>
        <p:txBody>
          <a:bodyPr wrap="none" lIns="91400" tIns="45702" rIns="91400" bIns="45702" rtlCol="0">
            <a:spAutoFit/>
          </a:bodyPr>
          <a:lstStyle/>
          <a:p>
            <a:r>
              <a:rPr lang="en-GB" dirty="0" smtClean="0"/>
              <a:t>Apple</a:t>
            </a:r>
            <a:endParaRPr lang="en-GB" dirty="0"/>
          </a:p>
        </p:txBody>
      </p:sp>
      <p:sp>
        <p:nvSpPr>
          <p:cNvPr id="27" name="TextBox 26"/>
          <p:cNvSpPr txBox="1"/>
          <p:nvPr/>
        </p:nvSpPr>
        <p:spPr>
          <a:xfrm rot="18932095">
            <a:off x="3775469" y="5747675"/>
            <a:ext cx="729687" cy="369332"/>
          </a:xfrm>
          <a:prstGeom prst="rect">
            <a:avLst/>
          </a:prstGeom>
          <a:noFill/>
        </p:spPr>
        <p:txBody>
          <a:bodyPr wrap="none" lIns="91400" tIns="45702" rIns="91400" bIns="45702" rtlCol="0">
            <a:spAutoFit/>
          </a:bodyPr>
          <a:lstStyle/>
          <a:p>
            <a:r>
              <a:rPr lang="en-GB" dirty="0" smtClean="0"/>
              <a:t>Apple</a:t>
            </a:r>
            <a:endParaRPr lang="en-GB" dirty="0"/>
          </a:p>
        </p:txBody>
      </p:sp>
      <p:sp>
        <p:nvSpPr>
          <p:cNvPr id="28" name="TextBox 27"/>
          <p:cNvSpPr txBox="1"/>
          <p:nvPr/>
        </p:nvSpPr>
        <p:spPr>
          <a:xfrm rot="18932095">
            <a:off x="4653722" y="5547744"/>
            <a:ext cx="1010405" cy="646331"/>
          </a:xfrm>
          <a:prstGeom prst="rect">
            <a:avLst/>
          </a:prstGeom>
          <a:noFill/>
        </p:spPr>
        <p:txBody>
          <a:bodyPr wrap="none" lIns="91400" tIns="45702" rIns="91400" bIns="45702" rtlCol="0">
            <a:spAutoFit/>
          </a:bodyPr>
          <a:lstStyle/>
          <a:p>
            <a:r>
              <a:rPr lang="en-GB" dirty="0" smtClean="0"/>
              <a:t>Serine </a:t>
            </a:r>
          </a:p>
          <a:p>
            <a:r>
              <a:rPr lang="en-GB" dirty="0" smtClean="0"/>
              <a:t>protease</a:t>
            </a:r>
            <a:endParaRPr lang="en-GB" dirty="0"/>
          </a:p>
        </p:txBody>
      </p:sp>
      <p:cxnSp>
        <p:nvCxnSpPr>
          <p:cNvPr id="29" name="Straight Arrow Connector 28"/>
          <p:cNvCxnSpPr/>
          <p:nvPr/>
        </p:nvCxnSpPr>
        <p:spPr>
          <a:xfrm rot="10800000" flipV="1">
            <a:off x="2643174" y="1071546"/>
            <a:ext cx="4500594" cy="7143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429256" y="1714488"/>
            <a:ext cx="2214578" cy="121444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143768" y="857232"/>
            <a:ext cx="1874424" cy="461665"/>
          </a:xfrm>
          <a:prstGeom prst="rect">
            <a:avLst/>
          </a:prstGeom>
          <a:noFill/>
          <a:ln>
            <a:solidFill>
              <a:srgbClr val="0070C0"/>
            </a:solidFill>
          </a:ln>
        </p:spPr>
        <p:txBody>
          <a:bodyPr wrap="none" lIns="91400" tIns="45702" rIns="91400" bIns="45702" rtlCol="0">
            <a:spAutoFit/>
          </a:bodyPr>
          <a:lstStyle/>
          <a:p>
            <a:r>
              <a:rPr lang="en-GB" sz="2400" dirty="0">
                <a:solidFill>
                  <a:srgbClr val="0070C0"/>
                </a:solidFill>
              </a:rPr>
              <a:t>Binding to HK</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a:t>
            </a:r>
            <a:r>
              <a:rPr lang="en-GB" dirty="0" err="1" smtClean="0"/>
              <a:t>Kallikrein</a:t>
            </a:r>
            <a:r>
              <a:rPr lang="en-GB" dirty="0" smtClean="0"/>
              <a:t> (Fletcher factor)</a:t>
            </a:r>
            <a:endParaRPr lang="en-GB" dirty="0"/>
          </a:p>
        </p:txBody>
      </p:sp>
      <p:sp>
        <p:nvSpPr>
          <p:cNvPr id="3" name="Content Placeholder 2"/>
          <p:cNvSpPr>
            <a:spLocks noGrp="1"/>
          </p:cNvSpPr>
          <p:nvPr>
            <p:ph idx="1"/>
          </p:nvPr>
        </p:nvSpPr>
        <p:spPr>
          <a:xfrm>
            <a:off x="457200" y="1600201"/>
            <a:ext cx="8401080" cy="4472006"/>
          </a:xfrm>
        </p:spPr>
        <p:txBody>
          <a:bodyPr>
            <a:normAutofit fontScale="92500"/>
          </a:bodyPr>
          <a:lstStyle/>
          <a:p>
            <a:r>
              <a:rPr lang="en-GB" dirty="0" smtClean="0"/>
              <a:t>FXI and PK probably arose from a duplication event.</a:t>
            </a:r>
          </a:p>
          <a:p>
            <a:r>
              <a:rPr lang="en-GB" dirty="0" smtClean="0"/>
              <a:t>Two </a:t>
            </a:r>
            <a:r>
              <a:rPr lang="en-GB" dirty="0" err="1" smtClean="0"/>
              <a:t>glycoforms</a:t>
            </a:r>
            <a:r>
              <a:rPr lang="en-GB" dirty="0" smtClean="0"/>
              <a:t> in plasma (85 and 88kd)</a:t>
            </a:r>
          </a:p>
          <a:p>
            <a:r>
              <a:rPr lang="en-GB" dirty="0" smtClean="0"/>
              <a:t>75% bound to HK 25% free</a:t>
            </a:r>
          </a:p>
          <a:p>
            <a:pPr marL="342758" lvl="1" indent="-342758">
              <a:buFont typeface="Arial" pitchFamily="34" charset="0"/>
              <a:buChar char="•"/>
            </a:pPr>
            <a:r>
              <a:rPr lang="en-GB" sz="3200" dirty="0"/>
              <a:t>Activated by </a:t>
            </a:r>
            <a:r>
              <a:rPr lang="en-GB" dirty="0" smtClean="0">
                <a:latin typeface="Symbol" pitchFamily="18" charset="2"/>
              </a:rPr>
              <a:t>a</a:t>
            </a:r>
            <a:r>
              <a:rPr lang="en-GB" sz="3200" dirty="0"/>
              <a:t>-</a:t>
            </a:r>
            <a:r>
              <a:rPr lang="en-GB" sz="3200" dirty="0" err="1"/>
              <a:t>FXIIa</a:t>
            </a:r>
            <a:r>
              <a:rPr lang="en-GB" sz="3200" dirty="0"/>
              <a:t> on surface to which HK is bound or by FXII fragment</a:t>
            </a:r>
            <a:r>
              <a:rPr lang="en-GB" dirty="0" smtClean="0"/>
              <a:t> (</a:t>
            </a:r>
            <a:r>
              <a:rPr lang="en-GB" sz="2400" dirty="0">
                <a:latin typeface="Symbol" pitchFamily="18" charset="2"/>
              </a:rPr>
              <a:t>b</a:t>
            </a:r>
            <a:r>
              <a:rPr lang="en-GB" dirty="0" smtClean="0"/>
              <a:t>-</a:t>
            </a:r>
            <a:r>
              <a:rPr lang="en-GB" sz="3200" dirty="0" err="1"/>
              <a:t>FXIIa</a:t>
            </a:r>
            <a:r>
              <a:rPr lang="en-GB" sz="3200" dirty="0"/>
              <a:t>) in fluid phase</a:t>
            </a:r>
          </a:p>
          <a:p>
            <a:pPr marL="342758" lvl="1" indent="-342758">
              <a:buFont typeface="Arial" pitchFamily="34" charset="0"/>
              <a:buChar char="•"/>
            </a:pPr>
            <a:r>
              <a:rPr lang="en-GB" sz="3200" dirty="0"/>
              <a:t>Cleaved to two-chain form</a:t>
            </a:r>
          </a:p>
          <a:p>
            <a:pPr marL="342758" lvl="1" indent="-342758">
              <a:buFont typeface="Arial" pitchFamily="34" charset="0"/>
              <a:buChar char="•"/>
            </a:pPr>
            <a:r>
              <a:rPr lang="en-GB" sz="3200" dirty="0"/>
              <a:t>Inhibited by C1-INH and </a:t>
            </a:r>
            <a:r>
              <a:rPr lang="en-GB" sz="3000" dirty="0">
                <a:latin typeface="Symbol" pitchFamily="18" charset="2"/>
              </a:rPr>
              <a:t>a</a:t>
            </a:r>
            <a:r>
              <a:rPr lang="en-GB" sz="3200" baseline="-25000" dirty="0"/>
              <a:t>2</a:t>
            </a:r>
            <a:r>
              <a:rPr lang="en-GB" sz="3200" dirty="0"/>
              <a:t>-macroglobulin (partial)</a:t>
            </a:r>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Kallikrein</a:t>
            </a:r>
            <a:endParaRPr lang="en-GB" dirty="0"/>
          </a:p>
        </p:txBody>
      </p:sp>
      <p:sp>
        <p:nvSpPr>
          <p:cNvPr id="3" name="Content Placeholder 2"/>
          <p:cNvSpPr>
            <a:spLocks noGrp="1"/>
          </p:cNvSpPr>
          <p:nvPr>
            <p:ph idx="1"/>
          </p:nvPr>
        </p:nvSpPr>
        <p:spPr/>
        <p:txBody>
          <a:bodyPr/>
          <a:lstStyle/>
          <a:p>
            <a:r>
              <a:rPr lang="en-GB" dirty="0" smtClean="0"/>
              <a:t>Substrates:</a:t>
            </a:r>
          </a:p>
          <a:p>
            <a:pPr lvl="1"/>
            <a:r>
              <a:rPr lang="en-GB" dirty="0" err="1" smtClean="0"/>
              <a:t>XIIa</a:t>
            </a:r>
            <a:r>
              <a:rPr lang="en-GB" dirty="0" smtClean="0"/>
              <a:t>, </a:t>
            </a:r>
            <a:r>
              <a:rPr lang="en-GB" dirty="0" err="1" smtClean="0"/>
              <a:t>esp</a:t>
            </a:r>
            <a:r>
              <a:rPr lang="en-GB" dirty="0" smtClean="0"/>
              <a:t> when bound to HK</a:t>
            </a:r>
          </a:p>
          <a:p>
            <a:pPr lvl="1"/>
            <a:r>
              <a:rPr lang="en-GB" dirty="0" smtClean="0"/>
              <a:t>HK – to release </a:t>
            </a:r>
            <a:r>
              <a:rPr lang="en-GB" dirty="0" err="1" smtClean="0"/>
              <a:t>Bradykinin</a:t>
            </a:r>
            <a:endParaRPr lang="en-GB" dirty="0" smtClean="0"/>
          </a:p>
          <a:p>
            <a:pPr lvl="1"/>
            <a:r>
              <a:rPr lang="en-GB" dirty="0" err="1" smtClean="0"/>
              <a:t>Prourokinase</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High molecular weight </a:t>
            </a:r>
            <a:r>
              <a:rPr lang="en-GB" dirty="0" err="1" smtClean="0"/>
              <a:t>kininogen</a:t>
            </a:r>
            <a:r>
              <a:rPr lang="en-GB" dirty="0" smtClean="0"/>
              <a:t> </a:t>
            </a:r>
            <a:br>
              <a:rPr lang="en-GB" dirty="0" smtClean="0"/>
            </a:br>
            <a:r>
              <a:rPr lang="en-GB" dirty="0" smtClean="0"/>
              <a:t>(Williams-Fitzgerald factor)</a:t>
            </a: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785786" y="2000240"/>
            <a:ext cx="6286544" cy="4663012"/>
          </a:xfrm>
          <a:prstGeom prst="rect">
            <a:avLst/>
          </a:prstGeom>
          <a:noFill/>
        </p:spPr>
      </p:pic>
      <p:sp>
        <p:nvSpPr>
          <p:cNvPr id="5" name="Text Box 4"/>
          <p:cNvSpPr txBox="1">
            <a:spLocks noChangeArrowheads="1"/>
          </p:cNvSpPr>
          <p:nvPr/>
        </p:nvSpPr>
        <p:spPr bwMode="auto">
          <a:xfrm>
            <a:off x="6118199" y="6500834"/>
            <a:ext cx="3025805" cy="208968"/>
          </a:xfrm>
          <a:prstGeom prst="rect">
            <a:avLst/>
          </a:prstGeom>
          <a:noFill/>
          <a:ln w="9525">
            <a:noFill/>
            <a:miter lim="800000"/>
            <a:headEnd/>
            <a:tailEnd/>
          </a:ln>
        </p:spPr>
        <p:txBody>
          <a:bodyPr wrap="square" lIns="0" tIns="0" rIns="0" bIns="0" anchorCtr="1">
            <a:spAutoFit/>
          </a:bodyPr>
          <a:lstStyle/>
          <a:p>
            <a:pPr algn="ctr">
              <a:lnSpc>
                <a:spcPct val="97000"/>
              </a:lnSpc>
              <a:buClr>
                <a:srgbClr val="000000"/>
              </a:buClr>
              <a:buSzPct val="45000"/>
              <a:tabLst>
                <a:tab pos="0" algn="l"/>
                <a:tab pos="457011" algn="l"/>
                <a:tab pos="914021" algn="l"/>
                <a:tab pos="1371032" algn="l"/>
                <a:tab pos="1828041" algn="l"/>
                <a:tab pos="2285052" algn="l"/>
                <a:tab pos="2742062" algn="l"/>
                <a:tab pos="3199072" algn="l"/>
                <a:tab pos="3656083" algn="l"/>
                <a:tab pos="4113093" algn="l"/>
                <a:tab pos="4570104" algn="l"/>
                <a:tab pos="5027114" algn="l"/>
                <a:tab pos="5484125" algn="l"/>
                <a:tab pos="5941136" algn="l"/>
                <a:tab pos="6398145" algn="l"/>
                <a:tab pos="6855156" algn="l"/>
                <a:tab pos="7312167" algn="l"/>
                <a:tab pos="7769178" algn="l"/>
                <a:tab pos="8226188" algn="l"/>
                <a:tab pos="8683199" algn="l"/>
                <a:tab pos="9140208" algn="l"/>
              </a:tabLst>
            </a:pPr>
            <a:r>
              <a:rPr lang="en-GB" sz="1400" b="1" dirty="0">
                <a:latin typeface="Arial" charset="0"/>
              </a:rPr>
              <a:t>Colman 1997</a:t>
            </a:r>
          </a:p>
        </p:txBody>
      </p:sp>
      <p:sp>
        <p:nvSpPr>
          <p:cNvPr id="6" name="TextBox 5"/>
          <p:cNvSpPr txBox="1"/>
          <p:nvPr/>
        </p:nvSpPr>
        <p:spPr>
          <a:xfrm>
            <a:off x="7358086" y="3571877"/>
            <a:ext cx="1833259" cy="400110"/>
          </a:xfrm>
          <a:prstGeom prst="rect">
            <a:avLst/>
          </a:prstGeom>
          <a:noFill/>
        </p:spPr>
        <p:txBody>
          <a:bodyPr wrap="none" lIns="91400" tIns="45702" rIns="91400" bIns="45702" rtlCol="0">
            <a:spAutoFit/>
          </a:bodyPr>
          <a:lstStyle/>
          <a:p>
            <a:r>
              <a:rPr lang="en-GB" sz="2000" b="1" dirty="0">
                <a:solidFill>
                  <a:schemeClr val="accent6">
                    <a:lumMod val="75000"/>
                  </a:schemeClr>
                </a:solidFill>
              </a:rPr>
              <a:t>Surface binding</a:t>
            </a:r>
            <a:endParaRPr lang="en-US" sz="2000" b="1" dirty="0">
              <a:solidFill>
                <a:schemeClr val="accent6">
                  <a:lumMod val="75000"/>
                </a:schemeClr>
              </a:solidFill>
            </a:endParaRPr>
          </a:p>
        </p:txBody>
      </p:sp>
      <p:sp>
        <p:nvSpPr>
          <p:cNvPr id="7" name="TextBox 6"/>
          <p:cNvSpPr txBox="1"/>
          <p:nvPr/>
        </p:nvSpPr>
        <p:spPr>
          <a:xfrm>
            <a:off x="3714744" y="1571612"/>
            <a:ext cx="2159630" cy="400110"/>
          </a:xfrm>
          <a:prstGeom prst="rect">
            <a:avLst/>
          </a:prstGeom>
          <a:noFill/>
        </p:spPr>
        <p:txBody>
          <a:bodyPr wrap="none" lIns="91400" tIns="45702" rIns="91400" bIns="45702" rtlCol="0">
            <a:spAutoFit/>
          </a:bodyPr>
          <a:lstStyle/>
          <a:p>
            <a:r>
              <a:rPr lang="en-GB" sz="2000" b="1" dirty="0">
                <a:solidFill>
                  <a:schemeClr val="accent6">
                    <a:lumMod val="75000"/>
                  </a:schemeClr>
                </a:solidFill>
              </a:rPr>
              <a:t>PK and FXI binding</a:t>
            </a:r>
            <a:endParaRPr lang="en-US" sz="2000" b="1" dirty="0">
              <a:solidFill>
                <a:schemeClr val="accent6">
                  <a:lumMod val="75000"/>
                </a:schemeClr>
              </a:solidFill>
            </a:endParaRPr>
          </a:p>
        </p:txBody>
      </p:sp>
      <p:sp>
        <p:nvSpPr>
          <p:cNvPr id="8" name="TextBox 7"/>
          <p:cNvSpPr txBox="1"/>
          <p:nvPr/>
        </p:nvSpPr>
        <p:spPr>
          <a:xfrm>
            <a:off x="0" y="2413339"/>
            <a:ext cx="1857388" cy="1015663"/>
          </a:xfrm>
          <a:prstGeom prst="rect">
            <a:avLst/>
          </a:prstGeom>
          <a:noFill/>
        </p:spPr>
        <p:txBody>
          <a:bodyPr wrap="square" lIns="91400" tIns="45702" rIns="91400" bIns="45702" rtlCol="0">
            <a:spAutoFit/>
          </a:bodyPr>
          <a:lstStyle/>
          <a:p>
            <a:r>
              <a:rPr lang="en-GB" sz="2000" b="1" dirty="0" err="1">
                <a:solidFill>
                  <a:schemeClr val="accent6">
                    <a:lumMod val="75000"/>
                  </a:schemeClr>
                </a:solidFill>
              </a:rPr>
              <a:t>Calpain</a:t>
            </a:r>
            <a:r>
              <a:rPr lang="en-GB" sz="2000" b="1" dirty="0">
                <a:solidFill>
                  <a:schemeClr val="accent6">
                    <a:lumMod val="75000"/>
                  </a:schemeClr>
                </a:solidFill>
              </a:rPr>
              <a:t> &amp; </a:t>
            </a:r>
            <a:r>
              <a:rPr lang="en-GB" sz="2000" b="1" dirty="0" err="1">
                <a:solidFill>
                  <a:schemeClr val="accent6">
                    <a:lumMod val="75000"/>
                  </a:schemeClr>
                </a:solidFill>
              </a:rPr>
              <a:t>papain</a:t>
            </a:r>
            <a:r>
              <a:rPr lang="en-GB" sz="2000" b="1" dirty="0">
                <a:solidFill>
                  <a:schemeClr val="accent6">
                    <a:lumMod val="75000"/>
                  </a:schemeClr>
                </a:solidFill>
              </a:rPr>
              <a:t> inhibition</a:t>
            </a:r>
            <a:endParaRPr lang="en-US" sz="2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High molecular weight </a:t>
            </a:r>
            <a:r>
              <a:rPr lang="en-GB" dirty="0" err="1" smtClean="0"/>
              <a:t>kininogen</a:t>
            </a:r>
            <a:r>
              <a:rPr lang="en-GB" dirty="0" smtClean="0"/>
              <a:t> </a:t>
            </a:r>
            <a:br>
              <a:rPr lang="en-GB" dirty="0" smtClean="0"/>
            </a:br>
            <a:r>
              <a:rPr lang="en-GB" dirty="0" smtClean="0"/>
              <a:t>(Williams-Fitzgerald factor)</a:t>
            </a:r>
            <a:endParaRPr lang="en-GB" dirty="0"/>
          </a:p>
        </p:txBody>
      </p:sp>
      <p:sp>
        <p:nvSpPr>
          <p:cNvPr id="3" name="Content Placeholder 2"/>
          <p:cNvSpPr>
            <a:spLocks noGrp="1"/>
          </p:cNvSpPr>
          <p:nvPr>
            <p:ph idx="1"/>
          </p:nvPr>
        </p:nvSpPr>
        <p:spPr/>
        <p:txBody>
          <a:bodyPr/>
          <a:lstStyle/>
          <a:p>
            <a:r>
              <a:rPr lang="en-GB" dirty="0" smtClean="0"/>
              <a:t>LK and HK produced from single gene by alternative splicing</a:t>
            </a:r>
          </a:p>
          <a:p>
            <a:r>
              <a:rPr lang="en-GB" dirty="0" smtClean="0"/>
              <a:t>Both contain </a:t>
            </a:r>
            <a:r>
              <a:rPr lang="en-GB" dirty="0" err="1" smtClean="0"/>
              <a:t>bradykinin</a:t>
            </a:r>
            <a:r>
              <a:rPr lang="en-GB" dirty="0" smtClean="0"/>
              <a:t> sequence (BK)</a:t>
            </a:r>
          </a:p>
          <a:p>
            <a:r>
              <a:rPr lang="en-GB" dirty="0" smtClean="0"/>
              <a:t>Cleavage by </a:t>
            </a:r>
            <a:r>
              <a:rPr lang="en-GB" dirty="0" err="1" smtClean="0"/>
              <a:t>Kallikrein</a:t>
            </a:r>
            <a:r>
              <a:rPr lang="en-GB" dirty="0" smtClean="0"/>
              <a:t> releases BK and produces conformational change</a:t>
            </a:r>
          </a:p>
          <a:p>
            <a:r>
              <a:rPr lang="en-GB" dirty="0" smtClean="0"/>
              <a:t>Present in platelets, granulocytes and EC.</a:t>
            </a:r>
          </a:p>
          <a:p>
            <a:r>
              <a:rPr lang="en-GB" dirty="0" smtClean="0"/>
              <a:t>Activation leads to release and surface  binding of HK</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molecular weight </a:t>
            </a:r>
            <a:r>
              <a:rPr lang="en-GB" dirty="0" err="1" smtClean="0"/>
              <a:t>kininogen</a:t>
            </a:r>
            <a:endParaRPr lang="en-GB" dirty="0"/>
          </a:p>
        </p:txBody>
      </p:sp>
      <p:sp>
        <p:nvSpPr>
          <p:cNvPr id="3" name="Content Placeholder 2"/>
          <p:cNvSpPr>
            <a:spLocks noGrp="1"/>
          </p:cNvSpPr>
          <p:nvPr>
            <p:ph idx="1"/>
          </p:nvPr>
        </p:nvSpPr>
        <p:spPr/>
        <p:txBody>
          <a:bodyPr/>
          <a:lstStyle/>
          <a:p>
            <a:r>
              <a:rPr lang="en-GB" dirty="0" smtClean="0"/>
              <a:t>Inhibits adhesion of </a:t>
            </a:r>
            <a:r>
              <a:rPr lang="en-GB" dirty="0" err="1" smtClean="0"/>
              <a:t>neutrophils</a:t>
            </a:r>
            <a:endParaRPr lang="en-GB" dirty="0" smtClean="0"/>
          </a:p>
          <a:p>
            <a:r>
              <a:rPr lang="en-GB" dirty="0" smtClean="0"/>
              <a:t>Enhances cellular </a:t>
            </a:r>
            <a:r>
              <a:rPr lang="en-GB" dirty="0" err="1" smtClean="0"/>
              <a:t>fibrinolysis</a:t>
            </a:r>
            <a:endParaRPr lang="en-GB" dirty="0" smtClean="0"/>
          </a:p>
          <a:p>
            <a:r>
              <a:rPr lang="en-GB" dirty="0" smtClean="0"/>
              <a:t>Inhibits thrombin activation of platelets</a:t>
            </a:r>
          </a:p>
          <a:p>
            <a:r>
              <a:rPr lang="en-GB" dirty="0" smtClean="0"/>
              <a:t>Releases </a:t>
            </a:r>
            <a:r>
              <a:rPr lang="en-GB" dirty="0" err="1" smtClean="0"/>
              <a:t>Bradykinin</a:t>
            </a:r>
            <a:endParaRPr lang="en-GB" dirty="0" smtClean="0"/>
          </a:p>
          <a:p>
            <a:r>
              <a:rPr lang="en-GB" dirty="0" smtClean="0"/>
              <a:t>Facilitates cleavage of PK (even in absence of </a:t>
            </a:r>
            <a:r>
              <a:rPr lang="en-GB" dirty="0" err="1" smtClean="0"/>
              <a:t>FXIIa</a:t>
            </a:r>
            <a:r>
              <a:rPr lang="en-GB" dirty="0" smtClean="0"/>
              <a:t>)</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71472" y="1285860"/>
            <a:ext cx="7851922" cy="4572032"/>
          </a:xfrm>
          <a:prstGeom prst="rect">
            <a:avLst/>
          </a:prstGeom>
          <a:noFill/>
        </p:spPr>
      </p:pic>
      <p:sp>
        <p:nvSpPr>
          <p:cNvPr id="3076" name="Text Box 4"/>
          <p:cNvSpPr txBox="1">
            <a:spLocks noChangeArrowheads="1"/>
          </p:cNvSpPr>
          <p:nvPr/>
        </p:nvSpPr>
        <p:spPr bwMode="auto">
          <a:xfrm>
            <a:off x="4286219" y="6429396"/>
            <a:ext cx="4857785" cy="208968"/>
          </a:xfrm>
          <a:prstGeom prst="rect">
            <a:avLst/>
          </a:prstGeom>
          <a:noFill/>
          <a:ln w="9525">
            <a:noFill/>
            <a:miter lim="800000"/>
            <a:headEnd/>
            <a:tailEnd/>
          </a:ln>
        </p:spPr>
        <p:txBody>
          <a:bodyPr wrap="square" lIns="0" tIns="0" rIns="0" bIns="0" anchorCtr="1">
            <a:spAutoFit/>
          </a:bodyPr>
          <a:lstStyle/>
          <a:p>
            <a:pPr algn="ctr">
              <a:lnSpc>
                <a:spcPct val="97000"/>
              </a:lnSpc>
              <a:buClr>
                <a:srgbClr val="000000"/>
              </a:buClr>
              <a:buSzPct val="45000"/>
              <a:tabLst>
                <a:tab pos="0" algn="l"/>
                <a:tab pos="457011" algn="l"/>
                <a:tab pos="914021" algn="l"/>
                <a:tab pos="1371032" algn="l"/>
                <a:tab pos="1828041" algn="l"/>
                <a:tab pos="2285052" algn="l"/>
                <a:tab pos="2742062" algn="l"/>
                <a:tab pos="3199072" algn="l"/>
                <a:tab pos="3656083" algn="l"/>
                <a:tab pos="4113093" algn="l"/>
                <a:tab pos="4570104" algn="l"/>
                <a:tab pos="5027114" algn="l"/>
                <a:tab pos="5484125" algn="l"/>
                <a:tab pos="5941136" algn="l"/>
                <a:tab pos="6398145" algn="l"/>
                <a:tab pos="6855156" algn="l"/>
                <a:tab pos="7312167" algn="l"/>
                <a:tab pos="7769178" algn="l"/>
                <a:tab pos="8226188" algn="l"/>
                <a:tab pos="8683199" algn="l"/>
                <a:tab pos="9140208" algn="l"/>
              </a:tabLst>
            </a:pPr>
            <a:r>
              <a:rPr lang="en-GB" sz="1400" b="1" dirty="0">
                <a:latin typeface="Arial" charset="0"/>
              </a:rPr>
              <a:t>Colman, R. W. et al. Blood 1997;90:3819-3843</a:t>
            </a:r>
          </a:p>
        </p:txBody>
      </p:sp>
      <p:sp>
        <p:nvSpPr>
          <p:cNvPr id="3077" name="Text Box 5"/>
          <p:cNvSpPr txBox="1">
            <a:spLocks noChangeArrowheads="1"/>
          </p:cNvSpPr>
          <p:nvPr/>
        </p:nvSpPr>
        <p:spPr bwMode="auto">
          <a:xfrm>
            <a:off x="428600" y="357167"/>
            <a:ext cx="7883525" cy="537391"/>
          </a:xfrm>
          <a:prstGeom prst="rect">
            <a:avLst/>
          </a:prstGeom>
          <a:noFill/>
          <a:ln w="9525">
            <a:noFill/>
            <a:miter lim="800000"/>
            <a:headEnd/>
            <a:tailEnd/>
          </a:ln>
        </p:spPr>
        <p:txBody>
          <a:bodyPr lIns="0" tIns="0" rIns="0" bIns="0" anchor="ctr" anchorCtr="1">
            <a:spAutoFit/>
          </a:bodyPr>
          <a:lstStyle/>
          <a:p>
            <a:pPr algn="ctr">
              <a:lnSpc>
                <a:spcPct val="97000"/>
              </a:lnSpc>
              <a:buClr>
                <a:srgbClr val="000000"/>
              </a:buClr>
              <a:buSzPct val="45000"/>
              <a:tabLst>
                <a:tab pos="0" algn="l"/>
                <a:tab pos="457011" algn="l"/>
                <a:tab pos="914021" algn="l"/>
                <a:tab pos="1371032" algn="l"/>
                <a:tab pos="1828041" algn="l"/>
                <a:tab pos="2285052" algn="l"/>
                <a:tab pos="2742062" algn="l"/>
                <a:tab pos="3199072" algn="l"/>
                <a:tab pos="3656083" algn="l"/>
                <a:tab pos="4113093" algn="l"/>
                <a:tab pos="4570104" algn="l"/>
                <a:tab pos="5027114" algn="l"/>
                <a:tab pos="5484125" algn="l"/>
                <a:tab pos="5941136" algn="l"/>
                <a:tab pos="6398145" algn="l"/>
                <a:tab pos="6855156" algn="l"/>
                <a:tab pos="7312167" algn="l"/>
                <a:tab pos="7769178" algn="l"/>
                <a:tab pos="8226188" algn="l"/>
                <a:tab pos="8683199" algn="l"/>
                <a:tab pos="9140208" algn="l"/>
              </a:tabLst>
            </a:pPr>
            <a:r>
              <a:rPr lang="en-GB" sz="3600" dirty="0">
                <a:solidFill>
                  <a:srgbClr val="0070C0"/>
                </a:solidFill>
                <a:latin typeface="Arial" charset="0"/>
              </a:rPr>
              <a:t>Domain structure of </a:t>
            </a:r>
            <a:r>
              <a:rPr lang="en-GB" sz="3600" dirty="0" err="1">
                <a:solidFill>
                  <a:srgbClr val="0070C0"/>
                </a:solidFill>
                <a:latin typeface="Arial" charset="0"/>
              </a:rPr>
              <a:t>kininogens</a:t>
            </a:r>
            <a:endParaRPr lang="en-GB" sz="3600" dirty="0">
              <a:solidFill>
                <a:srgbClr val="0070C0"/>
              </a:solidFill>
              <a:latin typeface="Arial"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61" y="-214338"/>
            <a:ext cx="8229600" cy="1143000"/>
          </a:xfrm>
        </p:spPr>
        <p:txBody>
          <a:bodyPr/>
          <a:lstStyle/>
          <a:p>
            <a:r>
              <a:rPr lang="en-GB" dirty="0" smtClean="0"/>
              <a:t>High molecular weight </a:t>
            </a:r>
            <a:r>
              <a:rPr lang="en-GB" dirty="0" err="1" smtClean="0"/>
              <a:t>kininogen</a:t>
            </a:r>
            <a:endParaRPr lang="en-GB" dirty="0"/>
          </a:p>
        </p:txBody>
      </p:sp>
      <p:graphicFrame>
        <p:nvGraphicFramePr>
          <p:cNvPr id="4" name="Content Placeholder 3"/>
          <p:cNvGraphicFramePr>
            <a:graphicFrameLocks noGrp="1"/>
          </p:cNvGraphicFramePr>
          <p:nvPr>
            <p:ph idx="1"/>
          </p:nvPr>
        </p:nvGraphicFramePr>
        <p:xfrm>
          <a:off x="357158" y="792484"/>
          <a:ext cx="8572560" cy="6165887"/>
        </p:xfrm>
        <a:graphic>
          <a:graphicData uri="http://schemas.openxmlformats.org/drawingml/2006/table">
            <a:tbl>
              <a:tblPr firstRow="1" bandRow="1">
                <a:tableStyleId>{5C22544A-7EE6-4342-B048-85BDC9FD1C3A}</a:tableStyleId>
              </a:tblPr>
              <a:tblGrid>
                <a:gridCol w="1413887"/>
                <a:gridCol w="2232453"/>
                <a:gridCol w="1785962"/>
                <a:gridCol w="1637133"/>
                <a:gridCol w="1503125"/>
              </a:tblGrid>
              <a:tr h="589157">
                <a:tc>
                  <a:txBody>
                    <a:bodyPr/>
                    <a:lstStyle/>
                    <a:p>
                      <a:r>
                        <a:rPr lang="en-GB" sz="1600" dirty="0" err="1" smtClean="0"/>
                        <a:t>Kininogen</a:t>
                      </a:r>
                      <a:r>
                        <a:rPr lang="en-GB" sz="1600" baseline="0" dirty="0" smtClean="0"/>
                        <a:t> domain</a:t>
                      </a:r>
                      <a:endParaRPr lang="en-GB" sz="1600" dirty="0"/>
                    </a:p>
                  </a:txBody>
                  <a:tcPr/>
                </a:tc>
                <a:tc>
                  <a:txBody>
                    <a:bodyPr/>
                    <a:lstStyle/>
                    <a:p>
                      <a:r>
                        <a:rPr lang="en-GB" sz="1600" dirty="0" smtClean="0"/>
                        <a:t>Activity</a:t>
                      </a:r>
                      <a:endParaRPr lang="en-GB" sz="1600" dirty="0"/>
                    </a:p>
                  </a:txBody>
                  <a:tcPr/>
                </a:tc>
                <a:tc>
                  <a:txBody>
                    <a:bodyPr/>
                    <a:lstStyle/>
                    <a:p>
                      <a:r>
                        <a:rPr lang="en-GB" sz="1600" dirty="0" err="1" smtClean="0"/>
                        <a:t>Biol</a:t>
                      </a:r>
                      <a:r>
                        <a:rPr lang="en-GB" sz="1600" dirty="0" smtClean="0"/>
                        <a:t> function</a:t>
                      </a:r>
                      <a:endParaRPr lang="en-GB" sz="1600" dirty="0"/>
                    </a:p>
                  </a:txBody>
                  <a:tcPr/>
                </a:tc>
                <a:tc>
                  <a:txBody>
                    <a:bodyPr/>
                    <a:lstStyle/>
                    <a:p>
                      <a:r>
                        <a:rPr lang="en-GB" sz="1600" dirty="0" smtClean="0"/>
                        <a:t>Cell receptors</a:t>
                      </a:r>
                      <a:endParaRPr lang="en-GB" sz="1600" dirty="0"/>
                    </a:p>
                  </a:txBody>
                  <a:tcPr/>
                </a:tc>
                <a:tc>
                  <a:txBody>
                    <a:bodyPr/>
                    <a:lstStyle/>
                    <a:p>
                      <a:r>
                        <a:rPr lang="en-GB" sz="1600" dirty="0" smtClean="0"/>
                        <a:t>cells</a:t>
                      </a:r>
                      <a:endParaRPr lang="en-GB" sz="1600" dirty="0"/>
                    </a:p>
                  </a:txBody>
                  <a:tcPr/>
                </a:tc>
              </a:tr>
              <a:tr h="589157">
                <a:tc>
                  <a:txBody>
                    <a:bodyPr/>
                    <a:lstStyle/>
                    <a:p>
                      <a:r>
                        <a:rPr lang="en-GB" sz="1600" dirty="0" smtClean="0"/>
                        <a:t>1</a:t>
                      </a:r>
                    </a:p>
                  </a:txBody>
                  <a:tcPr/>
                </a:tc>
                <a:tc>
                  <a:txBody>
                    <a:bodyPr/>
                    <a:lstStyle/>
                    <a:p>
                      <a:r>
                        <a:rPr lang="en-GB" sz="1600" dirty="0" smtClean="0"/>
                        <a:t>Inhibits </a:t>
                      </a:r>
                      <a:r>
                        <a:rPr lang="en-GB" sz="1600" dirty="0" err="1" smtClean="0"/>
                        <a:t>atrial</a:t>
                      </a:r>
                      <a:r>
                        <a:rPr lang="en-GB" sz="1600" baseline="0" dirty="0" smtClean="0"/>
                        <a:t> </a:t>
                      </a:r>
                      <a:r>
                        <a:rPr lang="en-GB" sz="1600" baseline="0" dirty="0" err="1" smtClean="0"/>
                        <a:t>natriuretic</a:t>
                      </a:r>
                      <a:r>
                        <a:rPr lang="en-GB" sz="1600" baseline="0" dirty="0" smtClean="0"/>
                        <a:t> factor</a:t>
                      </a:r>
                      <a:endParaRPr lang="en-GB" sz="1600" dirty="0"/>
                    </a:p>
                  </a:txBody>
                  <a:tcPr/>
                </a:tc>
                <a:tc>
                  <a:txBody>
                    <a:bodyPr/>
                    <a:lstStyle/>
                    <a:p>
                      <a:r>
                        <a:rPr lang="en-GB" sz="1600" dirty="0" err="1" smtClean="0"/>
                        <a:t>Antidiuretic</a:t>
                      </a:r>
                      <a:endParaRPr lang="en-GB" sz="1600" dirty="0"/>
                    </a:p>
                  </a:txBody>
                  <a:tcPr/>
                </a:tc>
                <a:tc>
                  <a:txBody>
                    <a:bodyPr/>
                    <a:lstStyle/>
                    <a:p>
                      <a:endParaRPr lang="en-GB" sz="1600"/>
                    </a:p>
                  </a:txBody>
                  <a:tcPr/>
                </a:tc>
                <a:tc>
                  <a:txBody>
                    <a:bodyPr/>
                    <a:lstStyle/>
                    <a:p>
                      <a:endParaRPr lang="en-GB" sz="1600"/>
                    </a:p>
                  </a:txBody>
                  <a:tcPr/>
                </a:tc>
              </a:tr>
              <a:tr h="589157">
                <a:tc>
                  <a:txBody>
                    <a:bodyPr/>
                    <a:lstStyle/>
                    <a:p>
                      <a:r>
                        <a:rPr lang="en-GB" sz="1600" dirty="0" smtClean="0"/>
                        <a:t>2</a:t>
                      </a:r>
                      <a:endParaRPr lang="en-GB" sz="1600" dirty="0"/>
                    </a:p>
                  </a:txBody>
                  <a:tcPr/>
                </a:tc>
                <a:tc>
                  <a:txBody>
                    <a:bodyPr/>
                    <a:lstStyle/>
                    <a:p>
                      <a:r>
                        <a:rPr lang="en-GB" sz="1600" dirty="0" smtClean="0"/>
                        <a:t>Inhibit </a:t>
                      </a:r>
                      <a:r>
                        <a:rPr lang="en-GB" sz="1600" dirty="0" err="1" smtClean="0"/>
                        <a:t>cysteine</a:t>
                      </a:r>
                      <a:r>
                        <a:rPr lang="en-GB" sz="1600" baseline="0" dirty="0" smtClean="0"/>
                        <a:t> protease</a:t>
                      </a:r>
                      <a:endParaRPr lang="en-GB" sz="1600" dirty="0"/>
                    </a:p>
                  </a:txBody>
                  <a:tcPr/>
                </a:tc>
                <a:tc>
                  <a:txBody>
                    <a:bodyPr/>
                    <a:lstStyle/>
                    <a:p>
                      <a:r>
                        <a:rPr lang="en-GB" sz="1600" dirty="0" smtClean="0"/>
                        <a:t>Antithrombotic</a:t>
                      </a:r>
                      <a:endParaRPr lang="en-GB" sz="1600" dirty="0"/>
                    </a:p>
                  </a:txBody>
                  <a:tcPr/>
                </a:tc>
                <a:tc>
                  <a:txBody>
                    <a:bodyPr/>
                    <a:lstStyle/>
                    <a:p>
                      <a:r>
                        <a:rPr lang="en-GB" sz="1600" dirty="0" err="1" smtClean="0"/>
                        <a:t>Aggregin</a:t>
                      </a:r>
                      <a:endParaRPr lang="en-GB" sz="1600" dirty="0"/>
                    </a:p>
                  </a:txBody>
                  <a:tcPr/>
                </a:tc>
                <a:tc>
                  <a:txBody>
                    <a:bodyPr/>
                    <a:lstStyle/>
                    <a:p>
                      <a:r>
                        <a:rPr lang="en-GB" sz="1600" dirty="0" smtClean="0"/>
                        <a:t>platelets</a:t>
                      </a:r>
                      <a:endParaRPr lang="en-GB" sz="1600" dirty="0"/>
                    </a:p>
                  </a:txBody>
                  <a:tcPr/>
                </a:tc>
              </a:tr>
              <a:tr h="589157">
                <a:tc>
                  <a:txBody>
                    <a:bodyPr/>
                    <a:lstStyle/>
                    <a:p>
                      <a:r>
                        <a:rPr lang="en-GB" sz="1600" dirty="0" smtClean="0"/>
                        <a:t>3</a:t>
                      </a:r>
                      <a:endParaRPr lang="en-GB" sz="1600" dirty="0"/>
                    </a:p>
                  </a:txBody>
                  <a:tcPr/>
                </a:tc>
                <a:tc>
                  <a:txBody>
                    <a:bodyPr/>
                    <a:lstStyle/>
                    <a:p>
                      <a:r>
                        <a:rPr lang="en-GB" sz="1600" dirty="0" smtClean="0"/>
                        <a:t>Block</a:t>
                      </a:r>
                      <a:r>
                        <a:rPr lang="en-GB" sz="1600" baseline="0" dirty="0" smtClean="0"/>
                        <a:t> thrombin binding to platelets</a:t>
                      </a:r>
                      <a:endParaRPr lang="en-GB" sz="1600" dirty="0"/>
                    </a:p>
                  </a:txBody>
                  <a:tcPr/>
                </a:tc>
                <a:tc>
                  <a:txBody>
                    <a:bodyPr/>
                    <a:lstStyle/>
                    <a:p>
                      <a:r>
                        <a:rPr lang="en-GB" sz="1600" dirty="0" smtClean="0"/>
                        <a:t>Antithrombotic</a:t>
                      </a:r>
                      <a:endParaRPr lang="en-GB" sz="1600" dirty="0"/>
                    </a:p>
                  </a:txBody>
                  <a:tcPr/>
                </a:tc>
                <a:tc>
                  <a:txBody>
                    <a:bodyPr/>
                    <a:lstStyle/>
                    <a:p>
                      <a:r>
                        <a:rPr lang="en-GB" sz="1600" dirty="0" err="1" smtClean="0"/>
                        <a:t>GpIb</a:t>
                      </a:r>
                      <a:r>
                        <a:rPr lang="en-GB" sz="1600" dirty="0" smtClean="0"/>
                        <a:t>-IX-V</a:t>
                      </a:r>
                      <a:endParaRPr lang="en-GB" sz="1600" dirty="0"/>
                    </a:p>
                  </a:txBody>
                  <a:tcPr/>
                </a:tc>
                <a:tc>
                  <a:txBody>
                    <a:bodyPr/>
                    <a:lstStyle/>
                    <a:p>
                      <a:r>
                        <a:rPr lang="en-GB" sz="1600" dirty="0" smtClean="0"/>
                        <a:t>Platelets</a:t>
                      </a:r>
                      <a:endParaRPr lang="en-GB" sz="1600" dirty="0"/>
                    </a:p>
                  </a:txBody>
                  <a:tcPr/>
                </a:tc>
              </a:tr>
              <a:tr h="340298">
                <a:tc>
                  <a:txBody>
                    <a:bodyPr/>
                    <a:lstStyle/>
                    <a:p>
                      <a:r>
                        <a:rPr lang="en-GB" sz="1600" dirty="0" smtClean="0"/>
                        <a:t>4(BK)</a:t>
                      </a:r>
                      <a:endParaRPr lang="en-GB" sz="1600" dirty="0"/>
                    </a:p>
                  </a:txBody>
                  <a:tcPr/>
                </a:tc>
                <a:tc>
                  <a:txBody>
                    <a:bodyPr/>
                    <a:lstStyle/>
                    <a:p>
                      <a:r>
                        <a:rPr lang="en-GB" sz="1600" dirty="0" smtClean="0"/>
                        <a:t>PGI2 and NO </a:t>
                      </a:r>
                      <a:endParaRPr lang="en-GB" sz="1600" dirty="0"/>
                    </a:p>
                  </a:txBody>
                  <a:tcPr/>
                </a:tc>
                <a:tc>
                  <a:txBody>
                    <a:bodyPr/>
                    <a:lstStyle/>
                    <a:p>
                      <a:r>
                        <a:rPr lang="en-GB" sz="1600" dirty="0" smtClean="0"/>
                        <a:t>Antithrombotic</a:t>
                      </a:r>
                      <a:endParaRPr lang="en-GB" sz="1600" dirty="0"/>
                    </a:p>
                  </a:txBody>
                  <a:tcPr/>
                </a:tc>
                <a:tc>
                  <a:txBody>
                    <a:bodyPr/>
                    <a:lstStyle/>
                    <a:p>
                      <a:r>
                        <a:rPr lang="en-GB" sz="1600" dirty="0" smtClean="0"/>
                        <a:t>B2</a:t>
                      </a:r>
                      <a:r>
                        <a:rPr lang="en-GB" sz="1600" baseline="0" dirty="0" smtClean="0"/>
                        <a:t> receptor</a:t>
                      </a:r>
                      <a:endParaRPr lang="en-GB" sz="1600" dirty="0"/>
                    </a:p>
                  </a:txBody>
                  <a:tcPr/>
                </a:tc>
                <a:tc>
                  <a:txBody>
                    <a:bodyPr/>
                    <a:lstStyle/>
                    <a:p>
                      <a:r>
                        <a:rPr lang="en-GB" sz="1600" dirty="0" smtClean="0"/>
                        <a:t>EC</a:t>
                      </a:r>
                      <a:endParaRPr lang="en-GB" sz="1600" dirty="0"/>
                    </a:p>
                  </a:txBody>
                  <a:tcPr/>
                </a:tc>
              </a:tr>
              <a:tr h="340298">
                <a:tc>
                  <a:txBody>
                    <a:bodyPr/>
                    <a:lstStyle/>
                    <a:p>
                      <a:r>
                        <a:rPr lang="en-GB" sz="1600" dirty="0" smtClean="0"/>
                        <a:t>4 (BK)</a:t>
                      </a:r>
                      <a:endParaRPr lang="en-GB" sz="1600" dirty="0"/>
                    </a:p>
                  </a:txBody>
                  <a:tcPr/>
                </a:tc>
                <a:tc>
                  <a:txBody>
                    <a:bodyPr/>
                    <a:lstStyle/>
                    <a:p>
                      <a:r>
                        <a:rPr lang="en-GB" sz="1600" dirty="0" err="1" smtClean="0"/>
                        <a:t>tPA</a:t>
                      </a:r>
                      <a:endParaRPr lang="en-GB" sz="1600" dirty="0"/>
                    </a:p>
                  </a:txBody>
                  <a:tcPr/>
                </a:tc>
                <a:tc>
                  <a:txBody>
                    <a:bodyPr/>
                    <a:lstStyle/>
                    <a:p>
                      <a:r>
                        <a:rPr lang="en-GB" sz="1600" dirty="0" smtClean="0"/>
                        <a:t>Antithrombotic</a:t>
                      </a:r>
                      <a:endParaRPr lang="en-GB" sz="1600" dirty="0"/>
                    </a:p>
                  </a:txBody>
                  <a:tcPr/>
                </a:tc>
                <a:tc>
                  <a:txBody>
                    <a:bodyPr/>
                    <a:lstStyle/>
                    <a:p>
                      <a:r>
                        <a:rPr lang="en-GB" sz="1600" dirty="0" smtClean="0"/>
                        <a:t>B2 receptor</a:t>
                      </a:r>
                      <a:endParaRPr lang="en-GB" sz="1600" dirty="0"/>
                    </a:p>
                  </a:txBody>
                  <a:tcPr/>
                </a:tc>
                <a:tc>
                  <a:txBody>
                    <a:bodyPr/>
                    <a:lstStyle/>
                    <a:p>
                      <a:r>
                        <a:rPr lang="en-GB" sz="1600" dirty="0" smtClean="0"/>
                        <a:t>EC</a:t>
                      </a:r>
                      <a:endParaRPr lang="en-GB" sz="1600" dirty="0"/>
                    </a:p>
                  </a:txBody>
                  <a:tcPr/>
                </a:tc>
              </a:tr>
              <a:tr h="340298">
                <a:tc>
                  <a:txBody>
                    <a:bodyPr/>
                    <a:lstStyle/>
                    <a:p>
                      <a:r>
                        <a:rPr lang="en-GB" sz="1600" dirty="0" smtClean="0"/>
                        <a:t>4 (RPPGF)</a:t>
                      </a:r>
                      <a:endParaRPr lang="en-GB" sz="1600" dirty="0"/>
                    </a:p>
                  </a:txBody>
                  <a:tcPr/>
                </a:tc>
                <a:tc>
                  <a:txBody>
                    <a:bodyPr/>
                    <a:lstStyle/>
                    <a:p>
                      <a:r>
                        <a:rPr lang="en-GB" sz="1600" dirty="0" smtClean="0"/>
                        <a:t>Blocks</a:t>
                      </a:r>
                      <a:r>
                        <a:rPr lang="en-GB" sz="1600" baseline="0" dirty="0" smtClean="0"/>
                        <a:t> PAR-1 cleavage</a:t>
                      </a:r>
                      <a:endParaRPr lang="en-GB" sz="1600" dirty="0"/>
                    </a:p>
                  </a:txBody>
                  <a:tcPr/>
                </a:tc>
                <a:tc>
                  <a:txBody>
                    <a:bodyPr/>
                    <a:lstStyle/>
                    <a:p>
                      <a:r>
                        <a:rPr lang="en-GB" sz="1600" dirty="0" smtClean="0"/>
                        <a:t>Antithrombotic</a:t>
                      </a:r>
                      <a:endParaRPr lang="en-GB" sz="1600" dirty="0"/>
                    </a:p>
                  </a:txBody>
                  <a:tcPr/>
                </a:tc>
                <a:tc>
                  <a:txBody>
                    <a:bodyPr/>
                    <a:lstStyle/>
                    <a:p>
                      <a:r>
                        <a:rPr lang="en-GB" sz="1600" dirty="0" smtClean="0"/>
                        <a:t>PAR-1</a:t>
                      </a:r>
                      <a:endParaRPr lang="en-GB" sz="1600" dirty="0"/>
                    </a:p>
                  </a:txBody>
                  <a:tcPr/>
                </a:tc>
                <a:tc>
                  <a:txBody>
                    <a:bodyPr/>
                    <a:lstStyle/>
                    <a:p>
                      <a:r>
                        <a:rPr lang="en-GB" sz="1600" dirty="0" smtClean="0"/>
                        <a:t>Platelets</a:t>
                      </a:r>
                      <a:endParaRPr lang="en-GB" sz="1600" dirty="0"/>
                    </a:p>
                  </a:txBody>
                  <a:tcPr/>
                </a:tc>
              </a:tr>
              <a:tr h="589157">
                <a:tc>
                  <a:txBody>
                    <a:bodyPr/>
                    <a:lstStyle/>
                    <a:p>
                      <a:r>
                        <a:rPr lang="en-GB" sz="1600" dirty="0" smtClean="0"/>
                        <a:t>5H</a:t>
                      </a:r>
                      <a:endParaRPr lang="en-GB" sz="1600" dirty="0"/>
                    </a:p>
                  </a:txBody>
                  <a:tcPr/>
                </a:tc>
                <a:tc>
                  <a:txBody>
                    <a:bodyPr/>
                    <a:lstStyle/>
                    <a:p>
                      <a:r>
                        <a:rPr lang="en-GB" sz="1600" dirty="0" smtClean="0"/>
                        <a:t>Blocks </a:t>
                      </a:r>
                      <a:r>
                        <a:rPr lang="en-GB" sz="1600" dirty="0" err="1" smtClean="0"/>
                        <a:t>neutrophil</a:t>
                      </a:r>
                      <a:r>
                        <a:rPr lang="en-GB" sz="1600" dirty="0" smtClean="0"/>
                        <a:t> adhesion</a:t>
                      </a:r>
                      <a:endParaRPr lang="en-GB" sz="1600" dirty="0"/>
                    </a:p>
                  </a:txBody>
                  <a:tcPr/>
                </a:tc>
                <a:tc>
                  <a:txBody>
                    <a:bodyPr/>
                    <a:lstStyle/>
                    <a:p>
                      <a:r>
                        <a:rPr lang="en-GB" sz="1600" dirty="0" err="1" smtClean="0"/>
                        <a:t>Antiadhesive</a:t>
                      </a:r>
                      <a:endParaRPr lang="en-GB" sz="1600" dirty="0"/>
                    </a:p>
                  </a:txBody>
                  <a:tcPr/>
                </a:tc>
                <a:tc>
                  <a:txBody>
                    <a:bodyPr/>
                    <a:lstStyle/>
                    <a:p>
                      <a:r>
                        <a:rPr lang="en-GB" sz="1600" dirty="0" smtClean="0"/>
                        <a:t>Mac-1  (</a:t>
                      </a:r>
                      <a:r>
                        <a:rPr lang="en-GB" sz="1600" dirty="0" smtClean="0">
                          <a:latin typeface="Symbol" pitchFamily="18" charset="2"/>
                        </a:rPr>
                        <a:t>a</a:t>
                      </a:r>
                      <a:r>
                        <a:rPr lang="en-GB" sz="1600" baseline="-25000" dirty="0" smtClean="0"/>
                        <a:t>M</a:t>
                      </a:r>
                      <a:r>
                        <a:rPr lang="en-GB" sz="1600" dirty="0" smtClean="0">
                          <a:latin typeface="Symbol" pitchFamily="18" charset="2"/>
                        </a:rPr>
                        <a:t>b</a:t>
                      </a:r>
                      <a:r>
                        <a:rPr lang="en-GB" sz="1600" baseline="-25000" dirty="0" smtClean="0"/>
                        <a:t>2</a:t>
                      </a:r>
                      <a:r>
                        <a:rPr lang="en-GB" sz="1600" dirty="0" smtClean="0"/>
                        <a:t> CD11b/18)</a:t>
                      </a:r>
                      <a:endParaRPr lang="en-GB" sz="1600" dirty="0"/>
                    </a:p>
                  </a:txBody>
                  <a:tcPr/>
                </a:tc>
                <a:tc>
                  <a:txBody>
                    <a:bodyPr/>
                    <a:lstStyle/>
                    <a:p>
                      <a:r>
                        <a:rPr lang="en-GB" sz="1600" dirty="0" err="1" smtClean="0"/>
                        <a:t>Neutrophils</a:t>
                      </a:r>
                      <a:endParaRPr lang="en-GB" sz="1600" dirty="0"/>
                    </a:p>
                  </a:txBody>
                  <a:tcPr/>
                </a:tc>
              </a:tr>
              <a:tr h="589157">
                <a:tc>
                  <a:txBody>
                    <a:bodyPr/>
                    <a:lstStyle/>
                    <a:p>
                      <a:r>
                        <a:rPr lang="en-GB" sz="1600" dirty="0" smtClean="0"/>
                        <a:t>5H</a:t>
                      </a:r>
                      <a:endParaRPr lang="en-GB" sz="1600" dirty="0"/>
                    </a:p>
                  </a:txBody>
                  <a:tcPr/>
                </a:tc>
                <a:tc>
                  <a:txBody>
                    <a:bodyPr/>
                    <a:lstStyle/>
                    <a:p>
                      <a:r>
                        <a:rPr lang="en-GB" sz="1600" dirty="0" smtClean="0"/>
                        <a:t>Displaces</a:t>
                      </a:r>
                      <a:r>
                        <a:rPr lang="en-GB" sz="1600" baseline="0" dirty="0" smtClean="0"/>
                        <a:t> fibrinogen from surfaces</a:t>
                      </a:r>
                      <a:endParaRPr lang="en-GB" sz="1600" dirty="0"/>
                    </a:p>
                  </a:txBody>
                  <a:tcPr/>
                </a:tc>
                <a:tc>
                  <a:txBody>
                    <a:bodyPr/>
                    <a:lstStyle/>
                    <a:p>
                      <a:r>
                        <a:rPr lang="en-GB" sz="1600" dirty="0" err="1" smtClean="0"/>
                        <a:t>Antiadhesive</a:t>
                      </a:r>
                      <a:endParaRPr lang="en-GB" sz="1600" dirty="0"/>
                    </a:p>
                  </a:txBody>
                  <a:tcPr/>
                </a:tc>
                <a:tc>
                  <a:txBody>
                    <a:bodyPr/>
                    <a:lstStyle/>
                    <a:p>
                      <a:r>
                        <a:rPr lang="en-GB" sz="1600" dirty="0" smtClean="0"/>
                        <a:t>Mac-1 (</a:t>
                      </a:r>
                      <a:r>
                        <a:rPr lang="en-GB" sz="1600" dirty="0" smtClean="0">
                          <a:latin typeface="Symbol" pitchFamily="18" charset="2"/>
                        </a:rPr>
                        <a:t>a</a:t>
                      </a:r>
                      <a:r>
                        <a:rPr lang="en-GB" sz="1600" baseline="-25000" dirty="0" smtClean="0"/>
                        <a:t>M</a:t>
                      </a:r>
                      <a:r>
                        <a:rPr lang="en-GB" sz="1600" dirty="0" smtClean="0">
                          <a:latin typeface="Symbol" pitchFamily="18" charset="2"/>
                        </a:rPr>
                        <a:t>b</a:t>
                      </a:r>
                      <a:r>
                        <a:rPr lang="en-GB" sz="1600" baseline="-25000" dirty="0" smtClean="0"/>
                        <a:t>2</a:t>
                      </a:r>
                      <a:r>
                        <a:rPr lang="en-GB" sz="1600" dirty="0" smtClean="0"/>
                        <a:t> CD11b/18)</a:t>
                      </a:r>
                      <a:endParaRPr lang="en-GB" sz="1600" dirty="0"/>
                    </a:p>
                  </a:txBody>
                  <a:tcPr/>
                </a:tc>
                <a:tc>
                  <a:txBody>
                    <a:bodyPr/>
                    <a:lstStyle/>
                    <a:p>
                      <a:r>
                        <a:rPr lang="en-GB" sz="1600" dirty="0" err="1" smtClean="0"/>
                        <a:t>Neutrophils</a:t>
                      </a:r>
                      <a:endParaRPr lang="en-GB" sz="1600" dirty="0"/>
                    </a:p>
                  </a:txBody>
                  <a:tcPr/>
                </a:tc>
              </a:tr>
              <a:tr h="340298">
                <a:tc>
                  <a:txBody>
                    <a:bodyPr/>
                    <a:lstStyle/>
                    <a:p>
                      <a:r>
                        <a:rPr lang="en-GB" sz="1600" dirty="0" smtClean="0"/>
                        <a:t>5H</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Blocks EC to </a:t>
                      </a:r>
                      <a:r>
                        <a:rPr lang="en-GB" sz="1600" dirty="0" err="1" smtClean="0"/>
                        <a:t>vitronectin</a:t>
                      </a:r>
                      <a:endParaRPr lang="en-GB" sz="1600" dirty="0" smtClean="0"/>
                    </a:p>
                  </a:txBody>
                  <a:tcPr/>
                </a:tc>
                <a:tc>
                  <a:txBody>
                    <a:bodyPr/>
                    <a:lstStyle/>
                    <a:p>
                      <a:r>
                        <a:rPr lang="en-GB" sz="1600" dirty="0" err="1" smtClean="0"/>
                        <a:t>Antiadhesive</a:t>
                      </a:r>
                      <a:endParaRPr lang="en-GB" sz="1600" dirty="0"/>
                    </a:p>
                  </a:txBody>
                  <a:tcPr/>
                </a:tc>
                <a:tc>
                  <a:txBody>
                    <a:bodyPr/>
                    <a:lstStyle/>
                    <a:p>
                      <a:r>
                        <a:rPr lang="en-GB" sz="1600" dirty="0" err="1" smtClean="0"/>
                        <a:t>uPAR</a:t>
                      </a:r>
                      <a:endParaRPr lang="en-GB" sz="1600" dirty="0"/>
                    </a:p>
                  </a:txBody>
                  <a:tcPr/>
                </a:tc>
                <a:tc>
                  <a:txBody>
                    <a:bodyPr/>
                    <a:lstStyle/>
                    <a:p>
                      <a:r>
                        <a:rPr lang="en-GB" sz="1600" dirty="0" smtClean="0"/>
                        <a:t>EC</a:t>
                      </a:r>
                      <a:endParaRPr lang="en-GB" sz="1600" dirty="0"/>
                    </a:p>
                  </a:txBody>
                  <a:tcPr/>
                </a:tc>
              </a:tr>
              <a:tr h="589157">
                <a:tc>
                  <a:txBody>
                    <a:bodyPr/>
                    <a:lstStyle/>
                    <a:p>
                      <a:r>
                        <a:rPr lang="en-GB" sz="1600" dirty="0" smtClean="0"/>
                        <a:t>5H</a:t>
                      </a:r>
                      <a:endParaRPr lang="en-GB" sz="1600" dirty="0"/>
                    </a:p>
                  </a:txBody>
                  <a:tcPr/>
                </a:tc>
                <a:tc>
                  <a:txBody>
                    <a:bodyPr/>
                    <a:lstStyle/>
                    <a:p>
                      <a:r>
                        <a:rPr lang="en-GB" sz="1600" dirty="0" smtClean="0"/>
                        <a:t>Inhibits proliferation &amp; stimulates apoptosis</a:t>
                      </a:r>
                      <a:endParaRPr lang="en-GB" sz="1600" dirty="0"/>
                    </a:p>
                  </a:txBody>
                  <a:tcPr/>
                </a:tc>
                <a:tc>
                  <a:txBody>
                    <a:bodyPr/>
                    <a:lstStyle/>
                    <a:p>
                      <a:r>
                        <a:rPr lang="en-GB" sz="1600" dirty="0" err="1" smtClean="0"/>
                        <a:t>Antiangiogenic</a:t>
                      </a:r>
                      <a:endParaRPr lang="en-GB" sz="1600" dirty="0"/>
                    </a:p>
                  </a:txBody>
                  <a:tcPr/>
                </a:tc>
                <a:tc>
                  <a:txBody>
                    <a:bodyPr/>
                    <a:lstStyle/>
                    <a:p>
                      <a:r>
                        <a:rPr lang="en-GB" sz="1600" dirty="0" err="1" smtClean="0"/>
                        <a:t>uPAR</a:t>
                      </a:r>
                      <a:endParaRPr lang="en-GB" sz="1600" dirty="0"/>
                    </a:p>
                  </a:txBody>
                  <a:tcPr/>
                </a:tc>
                <a:tc>
                  <a:txBody>
                    <a:bodyPr/>
                    <a:lstStyle/>
                    <a:p>
                      <a:r>
                        <a:rPr lang="en-GB" sz="1600" dirty="0" smtClean="0"/>
                        <a:t>EC</a:t>
                      </a:r>
                      <a:endParaRPr lang="en-GB" sz="1600" dirty="0"/>
                    </a:p>
                  </a:txBody>
                  <a:tcPr/>
                </a:tc>
              </a:tr>
              <a:tr h="340298">
                <a:tc>
                  <a:txBody>
                    <a:bodyPr/>
                    <a:lstStyle/>
                    <a:p>
                      <a:r>
                        <a:rPr lang="en-GB" sz="1600" dirty="0" smtClean="0"/>
                        <a:t>6</a:t>
                      </a:r>
                      <a:endParaRPr lang="en-GB" sz="1600" dirty="0"/>
                    </a:p>
                  </a:txBody>
                  <a:tcPr/>
                </a:tc>
                <a:tc>
                  <a:txBody>
                    <a:bodyPr/>
                    <a:lstStyle/>
                    <a:p>
                      <a:r>
                        <a:rPr lang="en-GB" sz="1600" dirty="0" smtClean="0"/>
                        <a:t>Binds</a:t>
                      </a:r>
                      <a:r>
                        <a:rPr lang="en-GB" sz="1600" baseline="0" dirty="0" smtClean="0"/>
                        <a:t> PK</a:t>
                      </a:r>
                      <a:endParaRPr lang="en-GB" sz="1600" dirty="0"/>
                    </a:p>
                  </a:txBody>
                  <a:tcPr/>
                </a:tc>
                <a:tc>
                  <a:txBody>
                    <a:bodyPr/>
                    <a:lstStyle/>
                    <a:p>
                      <a:r>
                        <a:rPr lang="en-GB" sz="1600" dirty="0" err="1" smtClean="0"/>
                        <a:t>Profibrinolytic</a:t>
                      </a:r>
                      <a:endParaRPr lang="en-GB" sz="1600" dirty="0"/>
                    </a:p>
                  </a:txBody>
                  <a:tcPr/>
                </a:tc>
                <a:tc>
                  <a:txBody>
                    <a:bodyPr/>
                    <a:lstStyle/>
                    <a:p>
                      <a:endParaRPr lang="en-GB" sz="1600" dirty="0"/>
                    </a:p>
                  </a:txBody>
                  <a:tcPr/>
                </a:tc>
                <a:tc>
                  <a:txBody>
                    <a:bodyPr/>
                    <a:lstStyle/>
                    <a:p>
                      <a:endParaRPr lang="en-GB" sz="1600"/>
                    </a:p>
                  </a:txBody>
                  <a:tcPr/>
                </a:tc>
              </a:tr>
              <a:tr h="340298">
                <a:tc>
                  <a:txBody>
                    <a:bodyPr/>
                    <a:lstStyle/>
                    <a:p>
                      <a:r>
                        <a:rPr lang="en-GB" sz="1600" dirty="0" smtClean="0"/>
                        <a:t>6</a:t>
                      </a:r>
                      <a:endParaRPr lang="en-GB" sz="1600" dirty="0"/>
                    </a:p>
                  </a:txBody>
                  <a:tcPr/>
                </a:tc>
                <a:tc>
                  <a:txBody>
                    <a:bodyPr/>
                    <a:lstStyle/>
                    <a:p>
                      <a:r>
                        <a:rPr lang="en-GB" sz="1600" dirty="0" smtClean="0"/>
                        <a:t>Bind K </a:t>
                      </a:r>
                      <a:endParaRPr lang="en-GB" sz="1600" dirty="0"/>
                    </a:p>
                  </a:txBody>
                  <a:tcPr/>
                </a:tc>
                <a:tc>
                  <a:txBody>
                    <a:bodyPr/>
                    <a:lstStyle/>
                    <a:p>
                      <a:r>
                        <a:rPr lang="en-GB" sz="1600" dirty="0" smtClean="0"/>
                        <a:t>Inflammatory</a:t>
                      </a:r>
                      <a:endParaRPr lang="en-GB" sz="1600" dirty="0"/>
                    </a:p>
                  </a:txBody>
                  <a:tcPr/>
                </a:tc>
                <a:tc>
                  <a:txBody>
                    <a:bodyPr/>
                    <a:lstStyle/>
                    <a:p>
                      <a:endParaRPr lang="en-GB" sz="1600"/>
                    </a:p>
                  </a:txBody>
                  <a:tcPr/>
                </a:tc>
                <a:tc>
                  <a:txBody>
                    <a:bodyPr/>
                    <a:lstStyle/>
                    <a:p>
                      <a:endParaRPr lang="en-GB" sz="16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High molecular weight </a:t>
            </a:r>
            <a:r>
              <a:rPr lang="en-GB" dirty="0" err="1" smtClean="0">
                <a:solidFill>
                  <a:srgbClr val="002060"/>
                </a:solidFill>
              </a:rPr>
              <a:t>kininogen</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t>HK and LK synthesised from same gene by alternative splicing</a:t>
            </a:r>
          </a:p>
          <a:p>
            <a:r>
              <a:rPr lang="en-GB" dirty="0" smtClean="0"/>
              <a:t>Increases in </a:t>
            </a:r>
            <a:r>
              <a:rPr lang="en-GB" dirty="0" err="1" smtClean="0"/>
              <a:t>pregancy</a:t>
            </a:r>
            <a:r>
              <a:rPr lang="en-GB" dirty="0" smtClean="0"/>
              <a:t>, oestrogen therapy</a:t>
            </a:r>
          </a:p>
          <a:p>
            <a:r>
              <a:rPr lang="en-GB" dirty="0" smtClean="0"/>
              <a:t>Surface receptors:</a:t>
            </a:r>
          </a:p>
          <a:p>
            <a:pPr lvl="1"/>
            <a:r>
              <a:rPr lang="en-GB" dirty="0" err="1" smtClean="0"/>
              <a:t>uPAR</a:t>
            </a:r>
            <a:r>
              <a:rPr lang="en-GB" dirty="0" smtClean="0"/>
              <a:t> on neutrophils, </a:t>
            </a:r>
            <a:r>
              <a:rPr lang="en-GB" dirty="0" err="1" smtClean="0"/>
              <a:t>monocytes</a:t>
            </a:r>
            <a:endParaRPr lang="en-GB" dirty="0" smtClean="0"/>
          </a:p>
          <a:p>
            <a:pPr lvl="1"/>
            <a:r>
              <a:rPr lang="en-GB" dirty="0" err="1" smtClean="0"/>
              <a:t>Cytokeratin</a:t>
            </a:r>
            <a:r>
              <a:rPr lang="en-GB" dirty="0" smtClean="0"/>
              <a:t> on platelets, EC and granulocytes</a:t>
            </a:r>
          </a:p>
          <a:p>
            <a:pPr lvl="1"/>
            <a:r>
              <a:rPr lang="en-GB" dirty="0" smtClean="0"/>
              <a:t>CD11b/18 on </a:t>
            </a:r>
            <a:r>
              <a:rPr lang="en-GB" dirty="0" err="1" smtClean="0"/>
              <a:t>neutrophils</a:t>
            </a:r>
            <a:endParaRPr lang="en-GB" dirty="0" smtClean="0"/>
          </a:p>
          <a:p>
            <a:r>
              <a:rPr lang="en-GB" dirty="0" smtClean="0"/>
              <a:t>Surface binding of HK requires Zn</a:t>
            </a:r>
            <a:r>
              <a:rPr lang="en-GB" baseline="30000" dirty="0" smtClean="0"/>
              <a:t>++</a:t>
            </a:r>
            <a:endParaRPr lang="en-GB" baseline="30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571473" y="1357298"/>
            <a:ext cx="8229600" cy="4937760"/>
          </a:xfrm>
        </p:spPr>
        <p:txBody>
          <a:bodyPr>
            <a:normAutofit fontScale="92500" lnSpcReduction="10000"/>
          </a:bodyPr>
          <a:lstStyle/>
          <a:p>
            <a:r>
              <a:rPr lang="en-GB" dirty="0" smtClean="0"/>
              <a:t>Be familiar with the components of the contact activation system and the other systems with which it interacts</a:t>
            </a:r>
          </a:p>
          <a:p>
            <a:r>
              <a:rPr lang="en-GB" dirty="0" smtClean="0"/>
              <a:t>Understand the mechanisms of contact system activation</a:t>
            </a:r>
          </a:p>
          <a:p>
            <a:r>
              <a:rPr lang="en-GB" dirty="0" smtClean="0"/>
              <a:t>Understand the physiological role of the system</a:t>
            </a:r>
          </a:p>
          <a:p>
            <a:r>
              <a:rPr lang="en-GB" dirty="0" smtClean="0"/>
              <a:t>Be able to explain the role of the contact system in disease</a:t>
            </a:r>
          </a:p>
          <a:p>
            <a:r>
              <a:rPr lang="en-GB" dirty="0" smtClean="0"/>
              <a:t>Understand the features of contact system deficiency.</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High molecular weight </a:t>
            </a:r>
            <a:r>
              <a:rPr lang="en-GB" dirty="0" err="1" smtClean="0">
                <a:solidFill>
                  <a:srgbClr val="002060"/>
                </a:solidFill>
              </a:rPr>
              <a:t>kininogen</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t>Binds to anionic surfaces via D5</a:t>
            </a:r>
          </a:p>
          <a:p>
            <a:r>
              <a:rPr lang="en-GB" dirty="0" smtClean="0"/>
              <a:t>Binds PK (D6) and facilitates cleavage</a:t>
            </a:r>
          </a:p>
          <a:p>
            <a:r>
              <a:rPr lang="en-GB" dirty="0" smtClean="0"/>
              <a:t>Binds FXI (D6) and facilitates cleavage</a:t>
            </a:r>
          </a:p>
          <a:p>
            <a:r>
              <a:rPr lang="en-GB" dirty="0" smtClean="0"/>
              <a:t>Cleaved by </a:t>
            </a:r>
            <a:r>
              <a:rPr lang="en-GB" dirty="0" err="1" smtClean="0"/>
              <a:t>Kallikrein</a:t>
            </a:r>
            <a:r>
              <a:rPr lang="en-GB" dirty="0" smtClean="0"/>
              <a:t> to release </a:t>
            </a:r>
            <a:r>
              <a:rPr lang="en-GB" dirty="0" err="1" smtClean="0"/>
              <a:t>bradykinin</a:t>
            </a:r>
            <a:endParaRPr lang="en-GB" dirty="0" smtClean="0"/>
          </a:p>
          <a:p>
            <a:pPr lvl="1"/>
            <a:r>
              <a:rPr lang="en-GB" dirty="0" smtClean="0"/>
              <a:t>Then binds more tightly to anionic surface</a:t>
            </a:r>
          </a:p>
          <a:p>
            <a:pPr lvl="1"/>
            <a:r>
              <a:rPr lang="en-GB" dirty="0" smtClean="0"/>
              <a:t>Acts as inhibitor of adhesive interactions of other cells</a:t>
            </a:r>
          </a:p>
          <a:p>
            <a:pPr>
              <a:buNone/>
            </a:pPr>
            <a:endParaRPr lang="en-GB" dirty="0" smtClean="0"/>
          </a:p>
          <a:p>
            <a:pPr>
              <a:buNone/>
            </a:pPr>
            <a:endParaRPr lang="en-GB" baseline="30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Biological function of CAS</a:t>
            </a:r>
            <a:endParaRPr lang="en-GB"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r>
              <a:rPr lang="en-GB" dirty="0" err="1" smtClean="0">
                <a:solidFill>
                  <a:srgbClr val="0070C0"/>
                </a:solidFill>
              </a:rPr>
              <a:t>Bradykinin</a:t>
            </a:r>
            <a:r>
              <a:rPr lang="en-GB" dirty="0" smtClean="0">
                <a:solidFill>
                  <a:srgbClr val="0070C0"/>
                </a:solidFill>
              </a:rPr>
              <a:t> formation</a:t>
            </a:r>
          </a:p>
          <a:p>
            <a:pPr lvl="1"/>
            <a:r>
              <a:rPr lang="en-GB" dirty="0" smtClean="0"/>
              <a:t>Binds to B1 and B2 receptors (7 </a:t>
            </a:r>
            <a:r>
              <a:rPr lang="en-GB" dirty="0" err="1" smtClean="0"/>
              <a:t>transmemb</a:t>
            </a:r>
            <a:r>
              <a:rPr lang="en-GB" dirty="0" smtClean="0"/>
              <a:t>)</a:t>
            </a:r>
          </a:p>
          <a:p>
            <a:pPr lvl="1"/>
            <a:r>
              <a:rPr lang="en-GB" dirty="0" smtClean="0"/>
              <a:t>PGI2 (</a:t>
            </a:r>
            <a:r>
              <a:rPr lang="en-GB" dirty="0" err="1" smtClean="0"/>
              <a:t>cAMP</a:t>
            </a:r>
            <a:r>
              <a:rPr lang="en-GB" dirty="0" smtClean="0"/>
              <a:t>) and NO (</a:t>
            </a:r>
            <a:r>
              <a:rPr lang="en-GB" dirty="0" err="1" smtClean="0"/>
              <a:t>cGMP</a:t>
            </a:r>
            <a:r>
              <a:rPr lang="en-GB" dirty="0" smtClean="0"/>
              <a:t>) production increased:</a:t>
            </a:r>
          </a:p>
          <a:p>
            <a:pPr lvl="2"/>
            <a:r>
              <a:rPr lang="en-GB" dirty="0" err="1" smtClean="0"/>
              <a:t>Vasodilation</a:t>
            </a:r>
            <a:r>
              <a:rPr lang="en-GB" dirty="0" smtClean="0"/>
              <a:t>  and platelet inhibition</a:t>
            </a:r>
          </a:p>
          <a:p>
            <a:pPr lvl="2"/>
            <a:r>
              <a:rPr lang="en-GB" dirty="0" smtClean="0"/>
              <a:t>Inhibit smooth muscle proliferation (NO)</a:t>
            </a:r>
          </a:p>
          <a:p>
            <a:pPr lvl="2"/>
            <a:r>
              <a:rPr lang="en-GB" dirty="0" smtClean="0"/>
              <a:t>(but may promote hypertrophy and atherosclerosis after injury)</a:t>
            </a:r>
          </a:p>
          <a:p>
            <a:pPr lvl="2"/>
            <a:r>
              <a:rPr lang="en-GB" dirty="0" smtClean="0"/>
              <a:t>Pain </a:t>
            </a:r>
          </a:p>
          <a:p>
            <a:r>
              <a:rPr lang="en-GB" dirty="0" smtClean="0">
                <a:solidFill>
                  <a:srgbClr val="0070C0"/>
                </a:solidFill>
              </a:rPr>
              <a:t>Complement activation</a:t>
            </a:r>
          </a:p>
          <a:p>
            <a:pPr lvl="1"/>
            <a:r>
              <a:rPr lang="en-GB" sz="2600" dirty="0">
                <a:latin typeface="Symbol" pitchFamily="18" charset="2"/>
              </a:rPr>
              <a:t>b-</a:t>
            </a:r>
            <a:r>
              <a:rPr lang="en-GB" dirty="0" err="1" smtClean="0"/>
              <a:t>FXIIa</a:t>
            </a:r>
            <a:r>
              <a:rPr lang="en-GB" dirty="0" smtClean="0"/>
              <a:t> cleaves C1</a:t>
            </a:r>
          </a:p>
          <a:p>
            <a:pPr lvl="1"/>
            <a:r>
              <a:rPr lang="en-GB" dirty="0" err="1" smtClean="0"/>
              <a:t>Kallikrein</a:t>
            </a:r>
            <a:r>
              <a:rPr lang="en-GB" dirty="0" smtClean="0"/>
              <a:t> cleaves C3, C5</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Biological function of CAS (2)</a:t>
            </a:r>
            <a:endParaRPr lang="en-GB"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rgbClr val="0070C0"/>
                </a:solidFill>
              </a:rPr>
              <a:t>Thrombin inhibition</a:t>
            </a:r>
          </a:p>
          <a:p>
            <a:pPr lvl="1"/>
            <a:r>
              <a:rPr lang="en-GB" dirty="0" smtClean="0"/>
              <a:t>HK blocks thrombin binding to platelets</a:t>
            </a:r>
          </a:p>
          <a:p>
            <a:pPr lvl="1"/>
            <a:r>
              <a:rPr lang="en-GB" dirty="0" smtClean="0"/>
              <a:t>HK inhibits platelet </a:t>
            </a:r>
            <a:r>
              <a:rPr lang="en-GB" dirty="0" err="1" smtClean="0"/>
              <a:t>calpain</a:t>
            </a:r>
            <a:r>
              <a:rPr lang="en-GB" dirty="0" smtClean="0"/>
              <a:t>, released by thrombin</a:t>
            </a:r>
          </a:p>
          <a:p>
            <a:pPr lvl="1"/>
            <a:r>
              <a:rPr lang="en-GB" dirty="0" smtClean="0"/>
              <a:t>HK inhibits thrombin cleavage of PAR-1</a:t>
            </a:r>
          </a:p>
          <a:p>
            <a:pPr lvl="1"/>
            <a:endParaRPr lang="en-GB" dirty="0" smtClean="0"/>
          </a:p>
          <a:p>
            <a:r>
              <a:rPr lang="en-GB" dirty="0" err="1" smtClean="0">
                <a:solidFill>
                  <a:srgbClr val="0070C0"/>
                </a:solidFill>
              </a:rPr>
              <a:t>Fibrinolysis</a:t>
            </a:r>
            <a:endParaRPr lang="en-GB" dirty="0" smtClean="0">
              <a:solidFill>
                <a:srgbClr val="0070C0"/>
              </a:solidFill>
            </a:endParaRPr>
          </a:p>
          <a:p>
            <a:pPr lvl="1"/>
            <a:r>
              <a:rPr lang="en-GB" dirty="0" smtClean="0"/>
              <a:t>FXII and K cleave </a:t>
            </a:r>
            <a:r>
              <a:rPr lang="en-GB" dirty="0" err="1" smtClean="0"/>
              <a:t>plasminogen</a:t>
            </a:r>
            <a:r>
              <a:rPr lang="en-GB" dirty="0" smtClean="0"/>
              <a:t> (slowly)</a:t>
            </a:r>
          </a:p>
          <a:p>
            <a:pPr lvl="1"/>
            <a:r>
              <a:rPr lang="en-GB" dirty="0" smtClean="0"/>
              <a:t>K activates </a:t>
            </a:r>
            <a:r>
              <a:rPr lang="en-GB" dirty="0" err="1" smtClean="0"/>
              <a:t>scuPA</a:t>
            </a:r>
            <a:endParaRPr lang="en-GB" dirty="0" smtClean="0"/>
          </a:p>
          <a:p>
            <a:pPr lvl="1"/>
            <a:r>
              <a:rPr lang="en-GB" dirty="0" smtClean="0"/>
              <a:t>BK promotes </a:t>
            </a:r>
            <a:r>
              <a:rPr lang="en-GB" dirty="0" err="1" smtClean="0"/>
              <a:t>tPA</a:t>
            </a:r>
            <a:r>
              <a:rPr lang="en-GB" dirty="0" smtClean="0"/>
              <a:t> release from EC</a:t>
            </a:r>
          </a:p>
          <a:p>
            <a:pPr lvl="1"/>
            <a:r>
              <a:rPr lang="en-GB" dirty="0" smtClean="0"/>
              <a:t>FXI important for TAFI activation</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9" y="32048"/>
            <a:ext cx="8229600" cy="1143000"/>
          </a:xfrm>
        </p:spPr>
        <p:txBody>
          <a:bodyPr/>
          <a:lstStyle/>
          <a:p>
            <a:r>
              <a:rPr lang="en-GB" dirty="0" smtClean="0">
                <a:solidFill>
                  <a:srgbClr val="002060"/>
                </a:solidFill>
              </a:rPr>
              <a:t>Biological function of CAS (3)</a:t>
            </a:r>
            <a:endParaRPr lang="en-GB" dirty="0">
              <a:solidFill>
                <a:srgbClr val="002060"/>
              </a:solidFill>
            </a:endParaRPr>
          </a:p>
        </p:txBody>
      </p:sp>
      <p:sp>
        <p:nvSpPr>
          <p:cNvPr id="3" name="Content Placeholder 2"/>
          <p:cNvSpPr>
            <a:spLocks noGrp="1"/>
          </p:cNvSpPr>
          <p:nvPr>
            <p:ph idx="1"/>
          </p:nvPr>
        </p:nvSpPr>
        <p:spPr>
          <a:xfrm>
            <a:off x="395536" y="1124748"/>
            <a:ext cx="8401080" cy="4525963"/>
          </a:xfrm>
        </p:spPr>
        <p:txBody>
          <a:bodyPr>
            <a:normAutofit fontScale="85000" lnSpcReduction="20000"/>
          </a:bodyPr>
          <a:lstStyle/>
          <a:p>
            <a:r>
              <a:rPr lang="en-GB" dirty="0" err="1" smtClean="0">
                <a:solidFill>
                  <a:srgbClr val="0070C0"/>
                </a:solidFill>
              </a:rPr>
              <a:t>Antiadhesive</a:t>
            </a:r>
            <a:r>
              <a:rPr lang="en-GB" dirty="0" smtClean="0">
                <a:solidFill>
                  <a:srgbClr val="0070C0"/>
                </a:solidFill>
              </a:rPr>
              <a:t> interactions</a:t>
            </a:r>
          </a:p>
          <a:p>
            <a:pPr lvl="1"/>
            <a:r>
              <a:rPr lang="en-GB" dirty="0" err="1" smtClean="0"/>
              <a:t>HKa</a:t>
            </a:r>
            <a:r>
              <a:rPr lang="en-GB" dirty="0" smtClean="0"/>
              <a:t> displaces fibrinogen from </a:t>
            </a:r>
            <a:r>
              <a:rPr lang="en-GB" dirty="0" err="1" smtClean="0"/>
              <a:t>neg</a:t>
            </a:r>
            <a:r>
              <a:rPr lang="en-GB" dirty="0" smtClean="0"/>
              <a:t> charged surfaces</a:t>
            </a:r>
          </a:p>
          <a:p>
            <a:pPr lvl="1"/>
            <a:r>
              <a:rPr lang="en-GB" dirty="0" err="1" smtClean="0"/>
              <a:t>HKa</a:t>
            </a:r>
            <a:r>
              <a:rPr lang="en-GB" dirty="0" smtClean="0"/>
              <a:t> inhibits protein binding to cells</a:t>
            </a:r>
          </a:p>
          <a:p>
            <a:pPr lvl="1"/>
            <a:r>
              <a:rPr lang="en-GB" dirty="0" err="1" smtClean="0"/>
              <a:t>HKa</a:t>
            </a:r>
            <a:r>
              <a:rPr lang="en-GB" dirty="0" smtClean="0"/>
              <a:t> inhibits cell binding to protein surfaces</a:t>
            </a:r>
          </a:p>
          <a:p>
            <a:pPr lvl="1"/>
            <a:endParaRPr lang="en-GB" dirty="0" smtClean="0"/>
          </a:p>
          <a:p>
            <a:r>
              <a:rPr lang="en-GB" dirty="0" smtClean="0">
                <a:solidFill>
                  <a:srgbClr val="0070C0"/>
                </a:solidFill>
              </a:rPr>
              <a:t>Angiogenesis and wound repair</a:t>
            </a:r>
          </a:p>
          <a:p>
            <a:pPr lvl="1"/>
            <a:r>
              <a:rPr lang="en-GB" dirty="0" smtClean="0"/>
              <a:t>HK and FXII (zymogen) via </a:t>
            </a:r>
            <a:r>
              <a:rPr lang="en-GB" dirty="0" err="1" smtClean="0"/>
              <a:t>uPAR</a:t>
            </a:r>
            <a:r>
              <a:rPr lang="en-GB" dirty="0" smtClean="0"/>
              <a:t> on EC</a:t>
            </a:r>
          </a:p>
          <a:p>
            <a:pPr lvl="2"/>
            <a:r>
              <a:rPr lang="en-GB" dirty="0" smtClean="0"/>
              <a:t>ERK1/2 and </a:t>
            </a:r>
            <a:r>
              <a:rPr lang="en-GB" dirty="0" err="1" smtClean="0"/>
              <a:t>Akt</a:t>
            </a:r>
            <a:r>
              <a:rPr lang="en-GB" dirty="0" smtClean="0"/>
              <a:t> phosphorylated via </a:t>
            </a:r>
            <a:r>
              <a:rPr lang="en-GB" dirty="0" smtClean="0">
                <a:latin typeface="Symbol" pitchFamily="18" charset="2"/>
              </a:rPr>
              <a:t>b</a:t>
            </a:r>
            <a:r>
              <a:rPr lang="en-GB" dirty="0" smtClean="0"/>
              <a:t>1 and EGFR</a:t>
            </a:r>
          </a:p>
          <a:p>
            <a:pPr lvl="1"/>
            <a:r>
              <a:rPr lang="en-GB" dirty="0" smtClean="0"/>
              <a:t>BK promotes homing of Endothelial  progenitor cells</a:t>
            </a:r>
          </a:p>
          <a:p>
            <a:endParaRPr lang="en-GB" dirty="0" smtClean="0"/>
          </a:p>
          <a:p>
            <a:r>
              <a:rPr lang="en-GB" dirty="0" smtClean="0">
                <a:solidFill>
                  <a:srgbClr val="0070C0"/>
                </a:solidFill>
              </a:rPr>
              <a:t>Activation of FXI</a:t>
            </a:r>
          </a:p>
          <a:p>
            <a:pPr lvl="1"/>
            <a:r>
              <a:rPr lang="en-GB" dirty="0" smtClean="0"/>
              <a:t>Biological importance uncertain</a:t>
            </a:r>
          </a:p>
          <a:p>
            <a:pPr lvl="1"/>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61" y="285728"/>
            <a:ext cx="8229600" cy="1143000"/>
          </a:xfrm>
        </p:spPr>
        <p:txBody>
          <a:bodyPr/>
          <a:lstStyle/>
          <a:p>
            <a:r>
              <a:rPr lang="en-GB" dirty="0" smtClean="0">
                <a:solidFill>
                  <a:srgbClr val="002060"/>
                </a:solidFill>
              </a:rPr>
              <a:t>Overview of CAS</a:t>
            </a:r>
            <a:endParaRPr lang="en-GB" dirty="0">
              <a:solidFill>
                <a:srgbClr val="002060"/>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428596" y="1214425"/>
            <a:ext cx="8429684" cy="4941539"/>
          </a:xfrm>
          <a:prstGeom prst="rect">
            <a:avLst/>
          </a:prstGeom>
          <a:noFill/>
          <a:ln w="9525">
            <a:noFill/>
            <a:miter lim="800000"/>
            <a:headEnd/>
            <a:tailEnd/>
          </a:ln>
        </p:spPr>
      </p:pic>
      <p:sp>
        <p:nvSpPr>
          <p:cNvPr id="5" name="TextBox 4"/>
          <p:cNvSpPr txBox="1"/>
          <p:nvPr/>
        </p:nvSpPr>
        <p:spPr>
          <a:xfrm>
            <a:off x="7355248" y="6357958"/>
            <a:ext cx="1574470" cy="369332"/>
          </a:xfrm>
          <a:prstGeom prst="rect">
            <a:avLst/>
          </a:prstGeom>
          <a:noFill/>
        </p:spPr>
        <p:txBody>
          <a:bodyPr wrap="none" lIns="91400" tIns="45702" rIns="91400" bIns="45702" rtlCol="0">
            <a:spAutoFit/>
          </a:bodyPr>
          <a:lstStyle/>
          <a:p>
            <a:r>
              <a:rPr lang="en-GB" dirty="0" err="1" smtClean="0"/>
              <a:t>Schmaier</a:t>
            </a:r>
            <a:r>
              <a:rPr lang="en-GB" dirty="0" smtClean="0"/>
              <a:t> 2008</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500306"/>
            <a:ext cx="8229600" cy="1143000"/>
          </a:xfrm>
        </p:spPr>
        <p:txBody>
          <a:bodyPr>
            <a:noAutofit/>
          </a:bodyPr>
          <a:lstStyle/>
          <a:p>
            <a:r>
              <a:rPr lang="en-GB" dirty="0" smtClean="0">
                <a:solidFill>
                  <a:srgbClr val="0070C0"/>
                </a:solidFill>
              </a:rPr>
              <a:t>Evidence that CAS is physiologically active</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HMWK deficiency</a:t>
            </a:r>
            <a:endParaRPr lang="en-GB" dirty="0"/>
          </a:p>
        </p:txBody>
      </p:sp>
      <p:sp>
        <p:nvSpPr>
          <p:cNvPr id="3" name="Content Placeholder 2"/>
          <p:cNvSpPr>
            <a:spLocks noGrp="1"/>
          </p:cNvSpPr>
          <p:nvPr>
            <p:ph idx="1"/>
          </p:nvPr>
        </p:nvSpPr>
        <p:spPr/>
        <p:txBody>
          <a:bodyPr/>
          <a:lstStyle/>
          <a:p>
            <a:r>
              <a:rPr lang="en-GB" dirty="0" smtClean="0"/>
              <a:t>Isolated prolonged APTT</a:t>
            </a:r>
          </a:p>
          <a:p>
            <a:r>
              <a:rPr lang="en-GB" dirty="0" smtClean="0"/>
              <a:t>No abnormal bleeding tendency</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Prekallikrein</a:t>
            </a:r>
            <a:r>
              <a:rPr lang="en-GB" dirty="0" smtClean="0"/>
              <a:t> deficiency</a:t>
            </a:r>
            <a:endParaRPr lang="en-GB" dirty="0"/>
          </a:p>
        </p:txBody>
      </p:sp>
      <p:sp>
        <p:nvSpPr>
          <p:cNvPr id="3" name="Content Placeholder 2"/>
          <p:cNvSpPr>
            <a:spLocks noGrp="1"/>
          </p:cNvSpPr>
          <p:nvPr>
            <p:ph idx="1"/>
          </p:nvPr>
        </p:nvSpPr>
        <p:spPr/>
        <p:txBody>
          <a:bodyPr/>
          <a:lstStyle/>
          <a:p>
            <a:r>
              <a:rPr lang="en-GB" dirty="0" smtClean="0"/>
              <a:t>Isolated prolonged APTT shortens with prolonged incubation</a:t>
            </a:r>
          </a:p>
          <a:p>
            <a:r>
              <a:rPr lang="en-GB" dirty="0" smtClean="0"/>
              <a:t>No abnormal bleeding tendency. </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 XII deficiency		</a:t>
            </a:r>
            <a:endParaRPr lang="en-GB" dirty="0"/>
          </a:p>
        </p:txBody>
      </p:sp>
      <p:sp>
        <p:nvSpPr>
          <p:cNvPr id="3" name="Content Placeholder 2"/>
          <p:cNvSpPr>
            <a:spLocks noGrp="1"/>
          </p:cNvSpPr>
          <p:nvPr>
            <p:ph idx="1"/>
          </p:nvPr>
        </p:nvSpPr>
        <p:spPr>
          <a:xfrm>
            <a:off x="457200" y="1600200"/>
            <a:ext cx="8229600" cy="4472006"/>
          </a:xfrm>
        </p:spPr>
        <p:txBody>
          <a:bodyPr>
            <a:normAutofit fontScale="92500" lnSpcReduction="10000"/>
          </a:bodyPr>
          <a:lstStyle/>
          <a:p>
            <a:r>
              <a:rPr lang="en-GB" dirty="0" smtClean="0"/>
              <a:t>Hageman died from a PE!</a:t>
            </a:r>
          </a:p>
          <a:p>
            <a:r>
              <a:rPr lang="en-GB" dirty="0" smtClean="0"/>
              <a:t>No defect in haemostasis (</a:t>
            </a:r>
            <a:r>
              <a:rPr lang="en-GB" dirty="0" smtClean="0">
                <a:solidFill>
                  <a:srgbClr val="FF0000"/>
                </a:solidFill>
              </a:rPr>
              <a:t>Isolated prolonged APTT)</a:t>
            </a:r>
            <a:endParaRPr lang="en-GB" dirty="0" smtClean="0"/>
          </a:p>
          <a:p>
            <a:r>
              <a:rPr lang="en-GB" dirty="0" smtClean="0"/>
              <a:t>No clear increase in risk of VTE</a:t>
            </a:r>
          </a:p>
          <a:p>
            <a:r>
              <a:rPr lang="en-GB" dirty="0" smtClean="0"/>
              <a:t>Possible: </a:t>
            </a:r>
          </a:p>
          <a:p>
            <a:pPr lvl="1"/>
            <a:r>
              <a:rPr lang="en-GB" dirty="0" smtClean="0"/>
              <a:t>Increased risk MI  (RR for MI of 0.4 for highest quintile (SMILE))</a:t>
            </a:r>
          </a:p>
          <a:p>
            <a:pPr lvl="1"/>
            <a:r>
              <a:rPr lang="en-GB" dirty="0" smtClean="0"/>
              <a:t>increased re-occlusion after MI ?reduced fibrinolysis</a:t>
            </a:r>
          </a:p>
          <a:p>
            <a:pPr lvl="1"/>
            <a:r>
              <a:rPr lang="en-GB" dirty="0" smtClean="0"/>
              <a:t>Role in platelet based thrombosis?</a:t>
            </a:r>
          </a:p>
          <a:p>
            <a:pPr lvl="1"/>
            <a:endParaRPr lang="en-GB" dirty="0" smtClean="0"/>
          </a:p>
          <a:p>
            <a:endParaRPr lang="en-GB" dirty="0"/>
          </a:p>
        </p:txBody>
      </p:sp>
      <p:sp>
        <p:nvSpPr>
          <p:cNvPr id="4" name="Rectangle 3"/>
          <p:cNvSpPr/>
          <p:nvPr/>
        </p:nvSpPr>
        <p:spPr>
          <a:xfrm>
            <a:off x="827584" y="5229200"/>
            <a:ext cx="56166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327154" y="3238500"/>
            <a:ext cx="977900" cy="469900"/>
          </a:xfrm>
          <a:prstGeom prst="rect">
            <a:avLst/>
          </a:prstGeom>
          <a:solidFill>
            <a:schemeClr val="accent1"/>
          </a:solidFill>
          <a:ln w="12700">
            <a:solidFill>
              <a:schemeClr val="bg1"/>
            </a:solidFill>
            <a:miter lim="800000"/>
            <a:headEnd/>
            <a:tailEnd/>
          </a:ln>
          <a:effectLst/>
        </p:spPr>
        <p:txBody>
          <a:bodyPr wrap="none" lIns="91400" tIns="45702" rIns="91400" bIns="45702" anchor="ctr"/>
          <a:lstStyle/>
          <a:p>
            <a:endParaRPr lang="en-US"/>
          </a:p>
        </p:txBody>
      </p:sp>
      <p:sp>
        <p:nvSpPr>
          <p:cNvPr id="105475" name="Rectangle 3"/>
          <p:cNvSpPr>
            <a:spLocks noChangeArrowheads="1"/>
          </p:cNvSpPr>
          <p:nvPr/>
        </p:nvSpPr>
        <p:spPr bwMode="auto">
          <a:xfrm>
            <a:off x="7312025" y="2211391"/>
            <a:ext cx="558800" cy="519112"/>
          </a:xfrm>
          <a:prstGeom prst="rect">
            <a:avLst/>
          </a:prstGeom>
          <a:noFill/>
          <a:ln w="12700">
            <a:noFill/>
            <a:miter lim="800000"/>
            <a:headEnd/>
            <a:tailEnd/>
          </a:ln>
          <a:effectLst/>
        </p:spPr>
        <p:txBody>
          <a:bodyPr wrap="none" lIns="91400" tIns="45702" rIns="91400" bIns="45702" anchor="ctr"/>
          <a:lstStyle/>
          <a:p>
            <a:endParaRPr lang="en-US"/>
          </a:p>
        </p:txBody>
      </p:sp>
      <p:sp>
        <p:nvSpPr>
          <p:cNvPr id="105476" name="Rectangle 4"/>
          <p:cNvSpPr>
            <a:spLocks noChangeArrowheads="1"/>
          </p:cNvSpPr>
          <p:nvPr/>
        </p:nvSpPr>
        <p:spPr bwMode="auto">
          <a:xfrm>
            <a:off x="6850067" y="3254379"/>
            <a:ext cx="639579" cy="582201"/>
          </a:xfrm>
          <a:prstGeom prst="rect">
            <a:avLst/>
          </a:prstGeom>
          <a:noFill/>
          <a:ln w="12700">
            <a:noFill/>
            <a:miter lim="800000"/>
            <a:headEnd/>
            <a:tailEnd/>
          </a:ln>
          <a:effectLst/>
        </p:spPr>
        <p:txBody>
          <a:bodyPr wrap="none" lIns="90451" tIns="44432" rIns="90451" bIns="44432">
            <a:spAutoFit/>
          </a:bodyPr>
          <a:lstStyle/>
          <a:p>
            <a:pPr eaLnBrk="0" hangingPunct="0"/>
            <a:r>
              <a:rPr lang="en-GB" altLang="en-GB" sz="3200" b="1">
                <a:latin typeface="Times"/>
              </a:rPr>
              <a:t>IX</a:t>
            </a:r>
          </a:p>
        </p:txBody>
      </p:sp>
      <p:sp>
        <p:nvSpPr>
          <p:cNvPr id="105477" name="Rectangle 5"/>
          <p:cNvSpPr>
            <a:spLocks noChangeArrowheads="1"/>
          </p:cNvSpPr>
          <p:nvPr/>
        </p:nvSpPr>
        <p:spPr bwMode="auto">
          <a:xfrm>
            <a:off x="4614864" y="5321304"/>
            <a:ext cx="503324" cy="582201"/>
          </a:xfrm>
          <a:prstGeom prst="rect">
            <a:avLst/>
          </a:prstGeom>
          <a:noFill/>
          <a:ln w="12700">
            <a:noFill/>
            <a:miter lim="800000"/>
            <a:headEnd/>
            <a:tailEnd/>
          </a:ln>
          <a:effectLst/>
        </p:spPr>
        <p:txBody>
          <a:bodyPr wrap="none" lIns="90451" tIns="44432" rIns="90451" bIns="44432">
            <a:spAutoFit/>
          </a:bodyPr>
          <a:lstStyle/>
          <a:p>
            <a:pPr eaLnBrk="0" hangingPunct="0"/>
            <a:r>
              <a:rPr lang="en-GB" altLang="en-GB" sz="3200" b="1">
                <a:latin typeface="Times"/>
              </a:rPr>
              <a:t>II</a:t>
            </a:r>
          </a:p>
        </p:txBody>
      </p:sp>
      <p:sp>
        <p:nvSpPr>
          <p:cNvPr id="105478" name="Rectangle 6"/>
          <p:cNvSpPr>
            <a:spLocks noChangeArrowheads="1"/>
          </p:cNvSpPr>
          <p:nvPr/>
        </p:nvSpPr>
        <p:spPr bwMode="auto">
          <a:xfrm>
            <a:off x="2151067" y="6127754"/>
            <a:ext cx="2119151" cy="582201"/>
          </a:xfrm>
          <a:prstGeom prst="rect">
            <a:avLst/>
          </a:prstGeom>
          <a:noFill/>
          <a:ln w="12700">
            <a:noFill/>
            <a:miter lim="800000"/>
            <a:headEnd/>
            <a:tailEnd/>
          </a:ln>
          <a:effectLst/>
        </p:spPr>
        <p:txBody>
          <a:bodyPr wrap="none" lIns="90451" tIns="44432" rIns="90451" bIns="44432">
            <a:spAutoFit/>
          </a:bodyPr>
          <a:lstStyle/>
          <a:p>
            <a:pPr eaLnBrk="0" hangingPunct="0"/>
            <a:r>
              <a:rPr lang="en-GB" altLang="en-GB" sz="3200" b="1">
                <a:latin typeface="Times"/>
              </a:rPr>
              <a:t>Fibrinogen</a:t>
            </a:r>
          </a:p>
        </p:txBody>
      </p:sp>
      <p:sp>
        <p:nvSpPr>
          <p:cNvPr id="105479" name="Rectangle 7"/>
          <p:cNvSpPr>
            <a:spLocks noChangeArrowheads="1"/>
          </p:cNvSpPr>
          <p:nvPr/>
        </p:nvSpPr>
        <p:spPr bwMode="auto">
          <a:xfrm>
            <a:off x="5808663" y="6127754"/>
            <a:ext cx="1298413" cy="582201"/>
          </a:xfrm>
          <a:prstGeom prst="rect">
            <a:avLst/>
          </a:prstGeom>
          <a:noFill/>
          <a:ln w="12700">
            <a:noFill/>
            <a:miter lim="800000"/>
            <a:headEnd/>
            <a:tailEnd/>
          </a:ln>
          <a:effectLst/>
        </p:spPr>
        <p:txBody>
          <a:bodyPr wrap="none" lIns="90451" tIns="44432" rIns="90451" bIns="44432">
            <a:spAutoFit/>
          </a:bodyPr>
          <a:lstStyle/>
          <a:p>
            <a:pPr eaLnBrk="0" hangingPunct="0"/>
            <a:r>
              <a:rPr lang="en-GB" altLang="en-GB" sz="3200" b="1">
                <a:latin typeface="Times"/>
              </a:rPr>
              <a:t>Fibrin</a:t>
            </a:r>
          </a:p>
        </p:txBody>
      </p:sp>
      <p:sp>
        <p:nvSpPr>
          <p:cNvPr id="105480" name="Rectangle 8"/>
          <p:cNvSpPr>
            <a:spLocks noChangeArrowheads="1"/>
          </p:cNvSpPr>
          <p:nvPr/>
        </p:nvSpPr>
        <p:spPr bwMode="auto">
          <a:xfrm>
            <a:off x="5548314" y="1162054"/>
            <a:ext cx="751790" cy="582201"/>
          </a:xfrm>
          <a:prstGeom prst="rect">
            <a:avLst/>
          </a:prstGeom>
          <a:noFill/>
          <a:ln w="12700">
            <a:noFill/>
            <a:miter lim="800000"/>
            <a:headEnd/>
            <a:tailEnd/>
          </a:ln>
          <a:effectLst/>
        </p:spPr>
        <p:txBody>
          <a:bodyPr wrap="none" lIns="90451" tIns="44432" rIns="90451" bIns="44432">
            <a:spAutoFit/>
          </a:bodyPr>
          <a:lstStyle/>
          <a:p>
            <a:pPr eaLnBrk="0" hangingPunct="0"/>
            <a:r>
              <a:rPr lang="en-GB" altLang="en-GB" sz="3200" b="1">
                <a:latin typeface="Times"/>
              </a:rPr>
              <a:t>PK</a:t>
            </a:r>
          </a:p>
        </p:txBody>
      </p:sp>
      <p:sp>
        <p:nvSpPr>
          <p:cNvPr id="105481" name="Oval 9"/>
          <p:cNvSpPr>
            <a:spLocks noChangeArrowheads="1"/>
          </p:cNvSpPr>
          <p:nvPr/>
        </p:nvSpPr>
        <p:spPr bwMode="auto">
          <a:xfrm>
            <a:off x="5657850" y="196850"/>
            <a:ext cx="1720850" cy="577850"/>
          </a:xfrm>
          <a:prstGeom prst="ellipse">
            <a:avLst/>
          </a:prstGeom>
          <a:solidFill>
            <a:srgbClr val="FCFEB9"/>
          </a:solidFill>
          <a:ln w="12700">
            <a:solidFill>
              <a:srgbClr val="FCFEB9"/>
            </a:solidFill>
            <a:round/>
            <a:headEnd/>
            <a:tailEnd/>
          </a:ln>
          <a:effectLst/>
        </p:spPr>
        <p:txBody>
          <a:bodyPr wrap="none" lIns="91400" tIns="45702" rIns="91400" bIns="45702" anchor="ctr"/>
          <a:lstStyle/>
          <a:p>
            <a:endParaRPr lang="en-US"/>
          </a:p>
        </p:txBody>
      </p:sp>
      <p:sp>
        <p:nvSpPr>
          <p:cNvPr id="105482" name="Rectangle 10"/>
          <p:cNvSpPr>
            <a:spLocks noChangeArrowheads="1"/>
          </p:cNvSpPr>
          <p:nvPr/>
        </p:nvSpPr>
        <p:spPr bwMode="auto">
          <a:xfrm>
            <a:off x="5738816" y="206379"/>
            <a:ext cx="1619014" cy="582201"/>
          </a:xfrm>
          <a:prstGeom prst="rect">
            <a:avLst/>
          </a:prstGeom>
          <a:noFill/>
          <a:ln w="12700">
            <a:noFill/>
            <a:miter lim="800000"/>
            <a:headEnd/>
            <a:tailEnd/>
          </a:ln>
          <a:effectLst/>
        </p:spPr>
        <p:txBody>
          <a:bodyPr wrap="none" lIns="90451" tIns="44432" rIns="90451" bIns="44432">
            <a:spAutoFit/>
          </a:bodyPr>
          <a:lstStyle/>
          <a:p>
            <a:pPr eaLnBrk="0" hangingPunct="0"/>
            <a:r>
              <a:rPr lang="en-GB" altLang="en-GB" sz="3200" b="1">
                <a:solidFill>
                  <a:srgbClr val="000000"/>
                </a:solidFill>
                <a:latin typeface="Times"/>
              </a:rPr>
              <a:t>HMWK</a:t>
            </a:r>
          </a:p>
        </p:txBody>
      </p:sp>
      <p:sp>
        <p:nvSpPr>
          <p:cNvPr id="105483" name="Rectangle 11"/>
          <p:cNvSpPr>
            <a:spLocks noChangeArrowheads="1"/>
          </p:cNvSpPr>
          <p:nvPr/>
        </p:nvSpPr>
        <p:spPr bwMode="auto">
          <a:xfrm>
            <a:off x="6481766" y="2155829"/>
            <a:ext cx="639579" cy="582201"/>
          </a:xfrm>
          <a:prstGeom prst="rect">
            <a:avLst/>
          </a:prstGeom>
          <a:noFill/>
          <a:ln w="12700">
            <a:noFill/>
            <a:miter lim="800000"/>
            <a:headEnd/>
            <a:tailEnd/>
          </a:ln>
          <a:effectLst/>
        </p:spPr>
        <p:txBody>
          <a:bodyPr wrap="none" lIns="90451" tIns="44432" rIns="90451" bIns="44432">
            <a:spAutoFit/>
          </a:bodyPr>
          <a:lstStyle/>
          <a:p>
            <a:pPr eaLnBrk="0" hangingPunct="0"/>
            <a:r>
              <a:rPr lang="en-GB" altLang="en-GB" sz="3200" b="1">
                <a:latin typeface="Times"/>
              </a:rPr>
              <a:t>XI</a:t>
            </a:r>
          </a:p>
        </p:txBody>
      </p:sp>
      <p:sp>
        <p:nvSpPr>
          <p:cNvPr id="105484" name="Rectangle 12"/>
          <p:cNvSpPr>
            <a:spLocks noChangeArrowheads="1"/>
          </p:cNvSpPr>
          <p:nvPr/>
        </p:nvSpPr>
        <p:spPr bwMode="auto">
          <a:xfrm>
            <a:off x="6424613" y="1179516"/>
            <a:ext cx="799880" cy="582201"/>
          </a:xfrm>
          <a:prstGeom prst="rect">
            <a:avLst/>
          </a:prstGeom>
          <a:noFill/>
          <a:ln w="12700">
            <a:noFill/>
            <a:miter lim="800000"/>
            <a:headEnd/>
            <a:tailEnd/>
          </a:ln>
          <a:effectLst/>
        </p:spPr>
        <p:txBody>
          <a:bodyPr wrap="none" lIns="90451" tIns="44432" rIns="90451" bIns="44432">
            <a:spAutoFit/>
          </a:bodyPr>
          <a:lstStyle/>
          <a:p>
            <a:pPr eaLnBrk="0" hangingPunct="0"/>
            <a:r>
              <a:rPr lang="en-GB" altLang="en-GB" sz="3200" b="1">
                <a:latin typeface="Times"/>
              </a:rPr>
              <a:t>XII</a:t>
            </a:r>
          </a:p>
        </p:txBody>
      </p:sp>
      <p:sp>
        <p:nvSpPr>
          <p:cNvPr id="105485" name="Line 13"/>
          <p:cNvSpPr>
            <a:spLocks noChangeShapeType="1"/>
          </p:cNvSpPr>
          <p:nvPr/>
        </p:nvSpPr>
        <p:spPr bwMode="auto">
          <a:xfrm>
            <a:off x="4572000" y="6500834"/>
            <a:ext cx="1193800" cy="0"/>
          </a:xfrm>
          <a:prstGeom prst="line">
            <a:avLst/>
          </a:prstGeom>
          <a:noFill/>
          <a:ln w="25400">
            <a:solidFill>
              <a:schemeClr val="tx1"/>
            </a:solidFill>
            <a:round/>
            <a:headEnd/>
            <a:tailEnd type="triangle" w="med" len="med"/>
          </a:ln>
          <a:effectLst/>
        </p:spPr>
        <p:txBody>
          <a:bodyPr wrap="none" lIns="91400" tIns="45702" rIns="91400" bIns="45702" anchor="ctr"/>
          <a:lstStyle/>
          <a:p>
            <a:endParaRPr lang="en-US"/>
          </a:p>
        </p:txBody>
      </p:sp>
      <p:sp>
        <p:nvSpPr>
          <p:cNvPr id="105486" name="Line 14"/>
          <p:cNvSpPr>
            <a:spLocks noChangeShapeType="1"/>
          </p:cNvSpPr>
          <p:nvPr/>
        </p:nvSpPr>
        <p:spPr bwMode="auto">
          <a:xfrm>
            <a:off x="4832350" y="5918204"/>
            <a:ext cx="6350" cy="444500"/>
          </a:xfrm>
          <a:prstGeom prst="line">
            <a:avLst/>
          </a:prstGeom>
          <a:noFill/>
          <a:ln w="25400">
            <a:solidFill>
              <a:schemeClr val="tx1"/>
            </a:solidFill>
            <a:round/>
            <a:headEnd/>
            <a:tailEnd type="triangle" w="med" len="med"/>
          </a:ln>
          <a:effectLst/>
        </p:spPr>
        <p:txBody>
          <a:bodyPr wrap="none" lIns="91400" tIns="45702" rIns="91400" bIns="45702" anchor="ctr"/>
          <a:lstStyle/>
          <a:p>
            <a:endParaRPr lang="en-US"/>
          </a:p>
        </p:txBody>
      </p:sp>
      <p:sp>
        <p:nvSpPr>
          <p:cNvPr id="105487" name="Line 15"/>
          <p:cNvSpPr>
            <a:spLocks noChangeShapeType="1"/>
          </p:cNvSpPr>
          <p:nvPr/>
        </p:nvSpPr>
        <p:spPr bwMode="auto">
          <a:xfrm>
            <a:off x="6781800" y="2787650"/>
            <a:ext cx="0" cy="546100"/>
          </a:xfrm>
          <a:prstGeom prst="line">
            <a:avLst/>
          </a:prstGeom>
          <a:noFill/>
          <a:ln w="25400">
            <a:solidFill>
              <a:schemeClr val="tx1"/>
            </a:solidFill>
            <a:round/>
            <a:headEnd/>
            <a:tailEnd type="triangle" w="med" len="med"/>
          </a:ln>
          <a:effectLst/>
        </p:spPr>
        <p:txBody>
          <a:bodyPr wrap="none" lIns="91400" tIns="45702" rIns="91400" bIns="45702" anchor="ctr"/>
          <a:lstStyle/>
          <a:p>
            <a:endParaRPr lang="en-US"/>
          </a:p>
        </p:txBody>
      </p:sp>
      <p:sp>
        <p:nvSpPr>
          <p:cNvPr id="105488" name="Line 16"/>
          <p:cNvSpPr>
            <a:spLocks noChangeShapeType="1"/>
          </p:cNvSpPr>
          <p:nvPr/>
        </p:nvSpPr>
        <p:spPr bwMode="auto">
          <a:xfrm flipH="1">
            <a:off x="5181600" y="3797300"/>
            <a:ext cx="1320800" cy="558800"/>
          </a:xfrm>
          <a:prstGeom prst="line">
            <a:avLst/>
          </a:prstGeom>
          <a:noFill/>
          <a:ln w="25400">
            <a:solidFill>
              <a:schemeClr val="tx1"/>
            </a:solidFill>
            <a:round/>
            <a:headEnd/>
            <a:tailEnd type="triangle" w="med" len="med"/>
          </a:ln>
          <a:effectLst/>
        </p:spPr>
        <p:txBody>
          <a:bodyPr wrap="none" lIns="91400" tIns="45702" rIns="91400" bIns="45702" anchor="ctr"/>
          <a:lstStyle/>
          <a:p>
            <a:endParaRPr lang="en-US"/>
          </a:p>
        </p:txBody>
      </p:sp>
      <p:sp>
        <p:nvSpPr>
          <p:cNvPr id="105489" name="Line 17"/>
          <p:cNvSpPr>
            <a:spLocks noChangeShapeType="1"/>
          </p:cNvSpPr>
          <p:nvPr/>
        </p:nvSpPr>
        <p:spPr bwMode="auto">
          <a:xfrm>
            <a:off x="6781800" y="1638300"/>
            <a:ext cx="0" cy="533400"/>
          </a:xfrm>
          <a:prstGeom prst="line">
            <a:avLst/>
          </a:prstGeom>
          <a:noFill/>
          <a:ln w="25400">
            <a:solidFill>
              <a:schemeClr val="tx1"/>
            </a:solidFill>
            <a:round/>
            <a:headEnd/>
            <a:tailEnd type="triangle" w="med" len="med"/>
          </a:ln>
          <a:effectLst/>
        </p:spPr>
        <p:txBody>
          <a:bodyPr wrap="none" lIns="91400" tIns="45702" rIns="91400" bIns="45702" anchor="ctr"/>
          <a:lstStyle/>
          <a:p>
            <a:endParaRPr lang="en-US"/>
          </a:p>
        </p:txBody>
      </p:sp>
      <p:sp>
        <p:nvSpPr>
          <p:cNvPr id="105490" name="Rectangle 18"/>
          <p:cNvSpPr>
            <a:spLocks noChangeArrowheads="1"/>
          </p:cNvSpPr>
          <p:nvPr/>
        </p:nvSpPr>
        <p:spPr bwMode="auto">
          <a:xfrm>
            <a:off x="1370013" y="2746379"/>
            <a:ext cx="1005064" cy="582201"/>
          </a:xfrm>
          <a:prstGeom prst="rect">
            <a:avLst/>
          </a:prstGeom>
          <a:noFill/>
          <a:ln w="12700">
            <a:noFill/>
            <a:miter lim="800000"/>
            <a:headEnd/>
            <a:tailEnd/>
          </a:ln>
          <a:effectLst/>
        </p:spPr>
        <p:txBody>
          <a:bodyPr wrap="none" lIns="90451" tIns="44432" rIns="90451" bIns="44432">
            <a:spAutoFit/>
          </a:bodyPr>
          <a:lstStyle/>
          <a:p>
            <a:pPr eaLnBrk="0" hangingPunct="0"/>
            <a:r>
              <a:rPr lang="en-GB" altLang="en-GB" sz="3200" b="1">
                <a:latin typeface="Times"/>
              </a:rPr>
              <a:t>VIIa</a:t>
            </a:r>
          </a:p>
        </p:txBody>
      </p:sp>
      <p:sp>
        <p:nvSpPr>
          <p:cNvPr id="105491" name="Rectangle 19"/>
          <p:cNvSpPr>
            <a:spLocks noChangeArrowheads="1"/>
          </p:cNvSpPr>
          <p:nvPr/>
        </p:nvSpPr>
        <p:spPr bwMode="auto">
          <a:xfrm>
            <a:off x="1522417" y="3219454"/>
            <a:ext cx="706906" cy="582201"/>
          </a:xfrm>
          <a:prstGeom prst="rect">
            <a:avLst/>
          </a:prstGeom>
          <a:noFill/>
          <a:ln w="12700">
            <a:noFill/>
            <a:miter lim="800000"/>
            <a:headEnd/>
            <a:tailEnd/>
          </a:ln>
          <a:effectLst/>
        </p:spPr>
        <p:txBody>
          <a:bodyPr wrap="none" lIns="90451" tIns="44432" rIns="90451" bIns="44432">
            <a:spAutoFit/>
          </a:bodyPr>
          <a:lstStyle/>
          <a:p>
            <a:pPr eaLnBrk="0" hangingPunct="0"/>
            <a:r>
              <a:rPr lang="en-GB" altLang="en-GB" sz="3200" b="1">
                <a:latin typeface="Times"/>
              </a:rPr>
              <a:t>TF</a:t>
            </a:r>
          </a:p>
        </p:txBody>
      </p:sp>
      <p:sp>
        <p:nvSpPr>
          <p:cNvPr id="105492" name="Rectangle 20"/>
          <p:cNvSpPr>
            <a:spLocks noChangeArrowheads="1"/>
          </p:cNvSpPr>
          <p:nvPr/>
        </p:nvSpPr>
        <p:spPr bwMode="auto">
          <a:xfrm>
            <a:off x="5872165" y="3241679"/>
            <a:ext cx="1619250" cy="582201"/>
          </a:xfrm>
          <a:prstGeom prst="rect">
            <a:avLst/>
          </a:prstGeom>
          <a:noFill/>
          <a:ln w="12700">
            <a:noFill/>
            <a:miter lim="800000"/>
            <a:headEnd/>
            <a:tailEnd/>
          </a:ln>
          <a:effectLst/>
        </p:spPr>
        <p:txBody>
          <a:bodyPr lIns="90451" tIns="44432" rIns="90451" bIns="44432">
            <a:spAutoFit/>
          </a:bodyPr>
          <a:lstStyle/>
          <a:p>
            <a:pPr eaLnBrk="0" hangingPunct="0"/>
            <a:r>
              <a:rPr lang="en-GB" altLang="en-GB" sz="3200" b="1">
                <a:latin typeface="Times"/>
              </a:rPr>
              <a:t>VIII</a:t>
            </a:r>
          </a:p>
        </p:txBody>
      </p:sp>
      <p:sp>
        <p:nvSpPr>
          <p:cNvPr id="105493" name="Line 21"/>
          <p:cNvSpPr>
            <a:spLocks noChangeShapeType="1"/>
          </p:cNvSpPr>
          <p:nvPr/>
        </p:nvSpPr>
        <p:spPr bwMode="auto">
          <a:xfrm>
            <a:off x="2425704" y="3543300"/>
            <a:ext cx="2438400" cy="838200"/>
          </a:xfrm>
          <a:prstGeom prst="line">
            <a:avLst/>
          </a:prstGeom>
          <a:noFill/>
          <a:ln w="25400">
            <a:solidFill>
              <a:schemeClr val="tx1"/>
            </a:solidFill>
            <a:round/>
            <a:headEnd/>
            <a:tailEnd type="triangle" w="med" len="med"/>
          </a:ln>
          <a:effectLst/>
        </p:spPr>
        <p:txBody>
          <a:bodyPr wrap="none" lIns="91400" tIns="45702" rIns="91400" bIns="45702" anchor="ctr"/>
          <a:lstStyle/>
          <a:p>
            <a:endParaRPr lang="en-US"/>
          </a:p>
        </p:txBody>
      </p:sp>
      <p:grpSp>
        <p:nvGrpSpPr>
          <p:cNvPr id="2" name="Group 22"/>
          <p:cNvGrpSpPr>
            <a:grpSpLocks/>
          </p:cNvGrpSpPr>
          <p:nvPr/>
        </p:nvGrpSpPr>
        <p:grpSpPr bwMode="auto">
          <a:xfrm>
            <a:off x="4278311" y="4373572"/>
            <a:ext cx="1025524" cy="582613"/>
            <a:chOff x="2695" y="2755"/>
            <a:chExt cx="646" cy="367"/>
          </a:xfrm>
        </p:grpSpPr>
        <p:sp>
          <p:nvSpPr>
            <p:cNvPr id="105495" name="Rectangle 23"/>
            <p:cNvSpPr>
              <a:spLocks noChangeArrowheads="1"/>
            </p:cNvSpPr>
            <p:nvPr/>
          </p:nvSpPr>
          <p:spPr bwMode="auto">
            <a:xfrm>
              <a:off x="3039" y="2755"/>
              <a:ext cx="302" cy="367"/>
            </a:xfrm>
            <a:prstGeom prst="rect">
              <a:avLst/>
            </a:prstGeom>
            <a:noFill/>
            <a:ln w="12700">
              <a:noFill/>
              <a:miter lim="800000"/>
              <a:headEnd/>
              <a:tailEnd/>
            </a:ln>
            <a:effectLst/>
          </p:spPr>
          <p:txBody>
            <a:bodyPr wrap="none" lIns="90487" tIns="44450" rIns="90487" bIns="44450">
              <a:spAutoFit/>
            </a:bodyPr>
            <a:lstStyle/>
            <a:p>
              <a:pPr eaLnBrk="0" hangingPunct="0"/>
              <a:r>
                <a:rPr lang="en-GB" altLang="en-GB" sz="3200" b="1">
                  <a:latin typeface="Times"/>
                </a:rPr>
                <a:t>X</a:t>
              </a:r>
            </a:p>
          </p:txBody>
        </p:sp>
        <p:sp>
          <p:nvSpPr>
            <p:cNvPr id="105496" name="Rectangle 24"/>
            <p:cNvSpPr>
              <a:spLocks noChangeArrowheads="1"/>
            </p:cNvSpPr>
            <p:nvPr/>
          </p:nvSpPr>
          <p:spPr bwMode="auto">
            <a:xfrm>
              <a:off x="2695" y="2755"/>
              <a:ext cx="302" cy="367"/>
            </a:xfrm>
            <a:prstGeom prst="rect">
              <a:avLst/>
            </a:prstGeom>
            <a:noFill/>
            <a:ln w="12700">
              <a:noFill/>
              <a:miter lim="800000"/>
              <a:headEnd/>
              <a:tailEnd/>
            </a:ln>
            <a:effectLst/>
          </p:spPr>
          <p:txBody>
            <a:bodyPr wrap="none" lIns="90487" tIns="44450" rIns="90487" bIns="44450">
              <a:spAutoFit/>
            </a:bodyPr>
            <a:lstStyle/>
            <a:p>
              <a:pPr eaLnBrk="0" hangingPunct="0"/>
              <a:r>
                <a:rPr lang="en-GB" altLang="en-GB" sz="3200" b="1">
                  <a:latin typeface="Times"/>
                </a:rPr>
                <a:t>V</a:t>
              </a:r>
            </a:p>
          </p:txBody>
        </p:sp>
      </p:grpSp>
      <p:sp>
        <p:nvSpPr>
          <p:cNvPr id="105497" name="Line 25"/>
          <p:cNvSpPr>
            <a:spLocks noChangeShapeType="1"/>
          </p:cNvSpPr>
          <p:nvPr/>
        </p:nvSpPr>
        <p:spPr bwMode="auto">
          <a:xfrm>
            <a:off x="4813300" y="4927600"/>
            <a:ext cx="6350" cy="444500"/>
          </a:xfrm>
          <a:prstGeom prst="line">
            <a:avLst/>
          </a:prstGeom>
          <a:noFill/>
          <a:ln w="25400">
            <a:solidFill>
              <a:schemeClr val="tx1"/>
            </a:solidFill>
            <a:round/>
            <a:headEnd/>
            <a:tailEnd type="triangle" w="med" len="med"/>
          </a:ln>
          <a:effectLst/>
        </p:spPr>
        <p:txBody>
          <a:bodyPr wrap="none" lIns="91400" tIns="45702" rIns="91400" bIns="45702" anchor="ctr"/>
          <a:lstStyle/>
          <a:p>
            <a:endParaRPr lang="en-US"/>
          </a:p>
        </p:txBody>
      </p:sp>
      <p:sp>
        <p:nvSpPr>
          <p:cNvPr id="105498" name="Rectangle 26"/>
          <p:cNvSpPr>
            <a:spLocks noChangeArrowheads="1"/>
          </p:cNvSpPr>
          <p:nvPr/>
        </p:nvSpPr>
        <p:spPr bwMode="auto">
          <a:xfrm>
            <a:off x="5264151" y="742954"/>
            <a:ext cx="2476500" cy="495300"/>
          </a:xfrm>
          <a:prstGeom prst="rect">
            <a:avLst/>
          </a:prstGeom>
          <a:solidFill>
            <a:schemeClr val="accent1"/>
          </a:solidFill>
          <a:ln w="12700">
            <a:solidFill>
              <a:schemeClr val="bg1"/>
            </a:solidFill>
            <a:miter lim="800000"/>
            <a:headEnd/>
            <a:tailEnd/>
          </a:ln>
          <a:effectLst/>
        </p:spPr>
        <p:txBody>
          <a:bodyPr wrap="none" lIns="91400" tIns="45702" rIns="91400" bIns="45702" anchor="ctr"/>
          <a:lstStyle/>
          <a:p>
            <a:endParaRPr lang="en-US"/>
          </a:p>
        </p:txBody>
      </p:sp>
      <p:sp>
        <p:nvSpPr>
          <p:cNvPr id="105499" name="Rectangle 27"/>
          <p:cNvSpPr>
            <a:spLocks noChangeArrowheads="1"/>
          </p:cNvSpPr>
          <p:nvPr/>
        </p:nvSpPr>
        <p:spPr bwMode="auto">
          <a:xfrm>
            <a:off x="5446717" y="708029"/>
            <a:ext cx="2205713" cy="582201"/>
          </a:xfrm>
          <a:prstGeom prst="rect">
            <a:avLst/>
          </a:prstGeom>
          <a:noFill/>
          <a:ln w="12700">
            <a:noFill/>
            <a:miter lim="800000"/>
            <a:headEnd/>
            <a:tailEnd/>
          </a:ln>
          <a:effectLst/>
        </p:spPr>
        <p:txBody>
          <a:bodyPr wrap="none" lIns="90451" tIns="44432" rIns="90451" bIns="44432">
            <a:spAutoFit/>
          </a:bodyPr>
          <a:lstStyle/>
          <a:p>
            <a:pPr eaLnBrk="0" hangingPunct="0"/>
            <a:r>
              <a:rPr lang="en-GB" altLang="en-GB" sz="3200" b="1">
                <a:latin typeface="Times"/>
              </a:rPr>
              <a:t>CONTACT</a:t>
            </a:r>
          </a:p>
        </p:txBody>
      </p:sp>
      <p:sp>
        <p:nvSpPr>
          <p:cNvPr id="105500" name="Rectangle 28"/>
          <p:cNvSpPr>
            <a:spLocks noChangeArrowheads="1"/>
          </p:cNvSpPr>
          <p:nvPr/>
        </p:nvSpPr>
        <p:spPr bwMode="auto">
          <a:xfrm>
            <a:off x="392117" y="3070229"/>
            <a:ext cx="700087" cy="582201"/>
          </a:xfrm>
          <a:prstGeom prst="rect">
            <a:avLst/>
          </a:prstGeom>
          <a:solidFill>
            <a:schemeClr val="bg2"/>
          </a:solidFill>
          <a:ln w="12700">
            <a:noFill/>
            <a:miter lim="800000"/>
            <a:headEnd/>
            <a:tailEnd/>
          </a:ln>
          <a:effectLst>
            <a:outerShdw dist="107763" dir="2700000" algn="ctr" rotWithShape="0">
              <a:srgbClr val="000000"/>
            </a:outerShdw>
          </a:effectLst>
        </p:spPr>
        <p:txBody>
          <a:bodyPr lIns="90451" tIns="44432" rIns="90451" bIns="44432">
            <a:spAutoFit/>
          </a:bodyPr>
          <a:lstStyle/>
          <a:p>
            <a:pPr eaLnBrk="0" hangingPunct="0"/>
            <a:r>
              <a:rPr lang="en-GB" altLang="en-GB" sz="3200" b="1">
                <a:latin typeface="Times"/>
              </a:rPr>
              <a:t>PT</a:t>
            </a:r>
          </a:p>
        </p:txBody>
      </p:sp>
      <p:sp>
        <p:nvSpPr>
          <p:cNvPr id="105501" name="Rectangle 29"/>
          <p:cNvSpPr>
            <a:spLocks noChangeArrowheads="1"/>
          </p:cNvSpPr>
          <p:nvPr/>
        </p:nvSpPr>
        <p:spPr bwMode="auto">
          <a:xfrm>
            <a:off x="3541713" y="631829"/>
            <a:ext cx="1277575" cy="582201"/>
          </a:xfrm>
          <a:prstGeom prst="rect">
            <a:avLst/>
          </a:prstGeom>
          <a:solidFill>
            <a:schemeClr val="bg2"/>
          </a:solidFill>
          <a:ln w="12700">
            <a:noFill/>
            <a:miter lim="800000"/>
            <a:headEnd/>
            <a:tailEnd/>
          </a:ln>
          <a:effectLst>
            <a:outerShdw dist="107763" dir="2700000" algn="ctr" rotWithShape="0">
              <a:srgbClr val="000000"/>
            </a:outerShdw>
          </a:effectLst>
        </p:spPr>
        <p:txBody>
          <a:bodyPr wrap="none" lIns="90451" tIns="44432" rIns="90451" bIns="44432">
            <a:spAutoFit/>
          </a:bodyPr>
          <a:lstStyle/>
          <a:p>
            <a:pPr eaLnBrk="0" hangingPunct="0"/>
            <a:r>
              <a:rPr lang="en-GB" altLang="en-GB" sz="3200" b="1">
                <a:latin typeface="Times"/>
              </a:rPr>
              <a:t>APTT</a:t>
            </a:r>
          </a:p>
        </p:txBody>
      </p:sp>
      <p:sp>
        <p:nvSpPr>
          <p:cNvPr id="105502" name="Rectangle 30"/>
          <p:cNvSpPr>
            <a:spLocks noChangeArrowheads="1"/>
          </p:cNvSpPr>
          <p:nvPr/>
        </p:nvSpPr>
        <p:spPr bwMode="auto">
          <a:xfrm>
            <a:off x="2319338" y="5262566"/>
            <a:ext cx="850900" cy="582201"/>
          </a:xfrm>
          <a:prstGeom prst="rect">
            <a:avLst/>
          </a:prstGeom>
          <a:solidFill>
            <a:schemeClr val="bg2"/>
          </a:solidFill>
          <a:ln w="12700">
            <a:noFill/>
            <a:miter lim="800000"/>
            <a:headEnd/>
            <a:tailEnd/>
          </a:ln>
          <a:effectLst>
            <a:outerShdw dist="107763" dir="2700000" algn="ctr" rotWithShape="0">
              <a:srgbClr val="000000"/>
            </a:outerShdw>
          </a:effectLst>
        </p:spPr>
        <p:txBody>
          <a:bodyPr lIns="90451" tIns="44432" rIns="90451" bIns="44432">
            <a:spAutoFit/>
          </a:bodyPr>
          <a:lstStyle/>
          <a:p>
            <a:pPr eaLnBrk="0" hangingPunct="0"/>
            <a:r>
              <a:rPr lang="en-GB" altLang="en-GB" sz="3200" b="1">
                <a:latin typeface="Times"/>
              </a:rPr>
              <a:t>TT</a:t>
            </a:r>
          </a:p>
        </p:txBody>
      </p:sp>
      <p:sp>
        <p:nvSpPr>
          <p:cNvPr id="105503" name="Line 31"/>
          <p:cNvSpPr>
            <a:spLocks noChangeShapeType="1"/>
          </p:cNvSpPr>
          <p:nvPr/>
        </p:nvSpPr>
        <p:spPr bwMode="auto">
          <a:xfrm>
            <a:off x="3916363" y="5710242"/>
            <a:ext cx="677862" cy="509587"/>
          </a:xfrm>
          <a:prstGeom prst="line">
            <a:avLst/>
          </a:prstGeom>
          <a:noFill/>
          <a:ln w="76200">
            <a:solidFill>
              <a:srgbClr val="FFFFFF"/>
            </a:solidFill>
            <a:round/>
            <a:headEnd/>
            <a:tailEnd type="triangle" w="med" len="med"/>
          </a:ln>
          <a:effectLst/>
        </p:spPr>
        <p:txBody>
          <a:bodyPr wrap="none" lIns="91400" tIns="45702" rIns="91400" bIns="45702" anchor="ctr"/>
          <a:lstStyle/>
          <a:p>
            <a:endParaRPr lang="en-US"/>
          </a:p>
        </p:txBody>
      </p:sp>
      <p:sp>
        <p:nvSpPr>
          <p:cNvPr id="105504" name="Text Box 32"/>
          <p:cNvSpPr txBox="1">
            <a:spLocks noChangeArrowheads="1"/>
          </p:cNvSpPr>
          <p:nvPr/>
        </p:nvSpPr>
        <p:spPr bwMode="auto">
          <a:xfrm>
            <a:off x="3278188" y="5330826"/>
            <a:ext cx="647036" cy="525106"/>
          </a:xfrm>
          <a:prstGeom prst="rect">
            <a:avLst/>
          </a:prstGeom>
          <a:solidFill>
            <a:schemeClr val="accent1"/>
          </a:solidFill>
          <a:ln w="9525">
            <a:noFill/>
            <a:miter lim="800000"/>
            <a:headEnd/>
            <a:tailEnd/>
          </a:ln>
          <a:effectLst/>
        </p:spPr>
        <p:txBody>
          <a:bodyPr wrap="none" lIns="91400" tIns="45702" rIns="91400" bIns="45702">
            <a:spAutoFit/>
          </a:bodyPr>
          <a:lstStyle/>
          <a:p>
            <a:pPr eaLnBrk="0" hangingPunct="0"/>
            <a:r>
              <a:rPr lang="en-US" altLang="en-US" sz="2800" b="1">
                <a:latin typeface="Times"/>
              </a:rPr>
              <a:t>IIa</a:t>
            </a:r>
            <a:endParaRPr lang="en-US" altLang="en-US" sz="2800" b="1">
              <a:solidFill>
                <a:srgbClr val="FFFFFF"/>
              </a:solidFill>
              <a:latin typeface="Time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contact activation system</a:t>
            </a:r>
            <a:endParaRPr lang="en-GB" dirty="0"/>
          </a:p>
        </p:txBody>
      </p:sp>
      <p:sp>
        <p:nvSpPr>
          <p:cNvPr id="3" name="Content Placeholder 2"/>
          <p:cNvSpPr>
            <a:spLocks noGrp="1"/>
          </p:cNvSpPr>
          <p:nvPr>
            <p:ph idx="1"/>
          </p:nvPr>
        </p:nvSpPr>
        <p:spPr>
          <a:xfrm>
            <a:off x="457200" y="1600201"/>
            <a:ext cx="8229600" cy="2257428"/>
          </a:xfrm>
        </p:spPr>
        <p:txBody>
          <a:bodyPr/>
          <a:lstStyle/>
          <a:p>
            <a:pPr>
              <a:buNone/>
            </a:pPr>
            <a:r>
              <a:rPr lang="en-GB" dirty="0" smtClean="0"/>
              <a:t>“...has </a:t>
            </a:r>
            <a:r>
              <a:rPr lang="en-GB" dirty="0" err="1" smtClean="0"/>
              <a:t>counteradhesive</a:t>
            </a:r>
            <a:r>
              <a:rPr lang="en-GB" dirty="0" smtClean="0"/>
              <a:t>, </a:t>
            </a:r>
            <a:r>
              <a:rPr lang="en-GB" dirty="0" err="1" smtClean="0"/>
              <a:t>profibrinolytic</a:t>
            </a:r>
            <a:r>
              <a:rPr lang="en-GB" dirty="0" smtClean="0"/>
              <a:t>, inflammatory, </a:t>
            </a:r>
            <a:r>
              <a:rPr lang="en-GB" dirty="0" err="1" smtClean="0"/>
              <a:t>prothrombotic</a:t>
            </a:r>
            <a:r>
              <a:rPr lang="en-GB" dirty="0" smtClean="0"/>
              <a:t> and antithrombotic properties..”</a:t>
            </a:r>
            <a:endParaRPr lang="en-GB" dirty="0"/>
          </a:p>
        </p:txBody>
      </p:sp>
      <p:sp>
        <p:nvSpPr>
          <p:cNvPr id="4" name="Content Placeholder 2"/>
          <p:cNvSpPr txBox="1">
            <a:spLocks/>
          </p:cNvSpPr>
          <p:nvPr/>
        </p:nvSpPr>
        <p:spPr>
          <a:xfrm>
            <a:off x="642910" y="3571876"/>
            <a:ext cx="8229600" cy="2257428"/>
          </a:xfrm>
          <a:prstGeom prst="rect">
            <a:avLst/>
          </a:prstGeom>
        </p:spPr>
        <p:txBody>
          <a:bodyPr vert="horz" lIns="91400" tIns="45702" rIns="91400" bIns="45702" rtlCol="0">
            <a:normAutofit/>
          </a:bodyPr>
          <a:lstStyle/>
          <a:p>
            <a:pPr marL="342758" indent="-342758">
              <a:spcBef>
                <a:spcPct val="20000"/>
              </a:spcBef>
              <a:defRPr/>
            </a:pPr>
            <a:r>
              <a:rPr lang="en-GB" sz="3200" dirty="0"/>
              <a:t>“...but is not required for normal haemostasis..”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 XII deficiency	: null mice	</a:t>
            </a:r>
            <a:endParaRPr lang="en-GB" dirty="0"/>
          </a:p>
        </p:txBody>
      </p:sp>
      <p:sp>
        <p:nvSpPr>
          <p:cNvPr id="3" name="Content Placeholder 2"/>
          <p:cNvSpPr>
            <a:spLocks noGrp="1"/>
          </p:cNvSpPr>
          <p:nvPr>
            <p:ph idx="1"/>
          </p:nvPr>
        </p:nvSpPr>
        <p:spPr>
          <a:xfrm>
            <a:off x="457200" y="1600200"/>
            <a:ext cx="8229600" cy="4472006"/>
          </a:xfrm>
        </p:spPr>
        <p:txBody>
          <a:bodyPr>
            <a:normAutofit fontScale="92500"/>
          </a:bodyPr>
          <a:lstStyle/>
          <a:p>
            <a:r>
              <a:rPr lang="en-GB" dirty="0" smtClean="0"/>
              <a:t>FXII -/- mice are less susceptible to thrombosis (FeCl</a:t>
            </a:r>
            <a:r>
              <a:rPr lang="en-GB" baseline="-25000" dirty="0" smtClean="0"/>
              <a:t>3 </a:t>
            </a:r>
            <a:r>
              <a:rPr lang="en-GB" dirty="0" smtClean="0"/>
              <a:t>model)</a:t>
            </a:r>
          </a:p>
          <a:p>
            <a:pPr lvl="1"/>
            <a:r>
              <a:rPr lang="en-GB" dirty="0" smtClean="0"/>
              <a:t>FXI deficiency protects to a similar degree</a:t>
            </a:r>
          </a:p>
          <a:p>
            <a:pPr lvl="1"/>
            <a:r>
              <a:rPr lang="en-GB" dirty="0" smtClean="0"/>
              <a:t>Platelet aggregates are unstable</a:t>
            </a:r>
          </a:p>
          <a:p>
            <a:pPr lvl="1"/>
            <a:r>
              <a:rPr lang="en-GB" dirty="0" smtClean="0"/>
              <a:t> Also seen in baboons</a:t>
            </a:r>
          </a:p>
          <a:p>
            <a:r>
              <a:rPr lang="en-GB" dirty="0" err="1" smtClean="0"/>
              <a:t>Ischaemia</a:t>
            </a:r>
            <a:r>
              <a:rPr lang="en-GB" dirty="0" smtClean="0"/>
              <a:t>-reperfusion injury is reduced</a:t>
            </a:r>
          </a:p>
          <a:p>
            <a:pPr lvl="1"/>
            <a:r>
              <a:rPr lang="en-GB" dirty="0" smtClean="0"/>
              <a:t>HK null mice also have reduced thrombotic response</a:t>
            </a:r>
          </a:p>
          <a:p>
            <a:pPr lvl="1"/>
            <a:r>
              <a:rPr lang="en-GB" dirty="0" smtClean="0"/>
              <a:t>B2 receptor mice not protected from ischaemia-reperfusion injury</a:t>
            </a:r>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3528" y="332656"/>
            <a:ext cx="8493120" cy="414764"/>
          </a:xfrm>
          <a:prstGeom prst="rect">
            <a:avLst/>
          </a:prstGeom>
          <a:noFill/>
          <a:ln w="9525">
            <a:noFill/>
            <a:round/>
            <a:headEnd/>
            <a:tailEnd/>
          </a:ln>
          <a:effectLst/>
        </p:spPr>
        <p:txBody>
          <a:bodyPr lIns="0" tIns="0" rIns="0" bIns="0"/>
          <a:lstStyle/>
          <a:p>
            <a:pPr algn="ct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GB" sz="2800" b="1" dirty="0" err="1">
                <a:solidFill>
                  <a:srgbClr val="000000"/>
                </a:solidFill>
                <a:latin typeface="Arial" charset="0"/>
                <a:ea typeface="msgothic" charset="0"/>
                <a:cs typeface="msgothic" charset="0"/>
              </a:rPr>
              <a:t>Hemostasis</a:t>
            </a:r>
            <a:r>
              <a:rPr lang="en-GB" sz="2800" b="1" dirty="0">
                <a:solidFill>
                  <a:srgbClr val="000000"/>
                </a:solidFill>
                <a:latin typeface="Arial" charset="0"/>
                <a:ea typeface="msgothic" charset="0"/>
                <a:cs typeface="msgothic" charset="0"/>
              </a:rPr>
              <a:t> and coagulation in FXII deficient mice.</a:t>
            </a:r>
          </a:p>
        </p:txBody>
      </p:sp>
      <p:pic>
        <p:nvPicPr>
          <p:cNvPr id="3074" name="Picture 2"/>
          <p:cNvPicPr>
            <a:picLocks noChangeAspect="1" noChangeArrowheads="1"/>
          </p:cNvPicPr>
          <p:nvPr/>
        </p:nvPicPr>
        <p:blipFill>
          <a:blip r:embed="rId3" cstate="print"/>
          <a:srcRect/>
          <a:stretch>
            <a:fillRect/>
          </a:stretch>
        </p:blipFill>
        <p:spPr bwMode="auto">
          <a:xfrm>
            <a:off x="8255520" y="6531086"/>
            <a:ext cx="760320" cy="290911"/>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71040" y="1309098"/>
            <a:ext cx="7804800" cy="4232604"/>
          </a:xfrm>
          <a:prstGeom prst="rect">
            <a:avLst/>
          </a:prstGeom>
          <a:noFill/>
          <a:ln w="9525">
            <a:noFill/>
            <a:round/>
            <a:headEnd/>
            <a:tailEnd/>
          </a:ln>
          <a:effectLst/>
        </p:spPr>
      </p:pic>
      <p:sp>
        <p:nvSpPr>
          <p:cNvPr id="3076" name="Text Box 4"/>
          <p:cNvSpPr txBox="1">
            <a:spLocks noChangeArrowheads="1"/>
          </p:cNvSpPr>
          <p:nvPr/>
        </p:nvSpPr>
        <p:spPr bwMode="auto">
          <a:xfrm>
            <a:off x="4788024" y="6093300"/>
            <a:ext cx="3918240" cy="231864"/>
          </a:xfrm>
          <a:prstGeom prst="rect">
            <a:avLst/>
          </a:prstGeom>
          <a:noFill/>
          <a:ln w="9525">
            <a:noFill/>
            <a:round/>
            <a:headEnd/>
            <a:tailEnd/>
          </a:ln>
          <a:effectLst/>
        </p:spPr>
        <p:txBody>
          <a:bodyPr lIns="0" tIns="0" rIns="0" bIns="0"/>
          <a:lstStyle/>
          <a:p>
            <a:pPr>
              <a:tabLst>
                <a:tab pos="656378" algn="l"/>
                <a:tab pos="1312751" algn="l"/>
                <a:tab pos="1969133" algn="l"/>
                <a:tab pos="2625509" algn="l"/>
                <a:tab pos="3281886" algn="l"/>
              </a:tabLst>
            </a:pPr>
            <a:r>
              <a:rPr lang="en-GB" sz="1100" b="1" dirty="0" err="1">
                <a:solidFill>
                  <a:srgbClr val="000000"/>
                </a:solidFill>
                <a:latin typeface="Arial" charset="0"/>
                <a:ea typeface="msgothic" charset="0"/>
                <a:cs typeface="msgothic" charset="0"/>
              </a:rPr>
              <a:t>Renné</a:t>
            </a:r>
            <a:r>
              <a:rPr lang="en-GB" sz="1100" b="1" dirty="0">
                <a:solidFill>
                  <a:srgbClr val="000000"/>
                </a:solidFill>
                <a:latin typeface="Arial" charset="0"/>
                <a:ea typeface="msgothic" charset="0"/>
                <a:cs typeface="msgothic" charset="0"/>
              </a:rPr>
              <a:t> T et al. J Exp Med 2005;202:271-281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GB" sz="2400" b="1" dirty="0">
                <a:solidFill>
                  <a:srgbClr val="000000"/>
                </a:solidFill>
                <a:latin typeface="Arial" charset="0"/>
                <a:ea typeface="msgothic" charset="0"/>
                <a:cs typeface="msgothic" charset="0"/>
              </a:rPr>
              <a:t>Defective thrombus formation in the injured aorta and carotid artery in FXII−/− and factor XI−/− mice.</a:t>
            </a:r>
          </a:p>
        </p:txBody>
      </p:sp>
      <p:pic>
        <p:nvPicPr>
          <p:cNvPr id="3074" name="Picture 2"/>
          <p:cNvPicPr>
            <a:picLocks noChangeAspect="1" noChangeArrowheads="1"/>
          </p:cNvPicPr>
          <p:nvPr/>
        </p:nvPicPr>
        <p:blipFill>
          <a:blip r:embed="rId3" cstate="print"/>
          <a:srcRect/>
          <a:stretch>
            <a:fillRect/>
          </a:stretch>
        </p:blipFill>
        <p:spPr bwMode="auto">
          <a:xfrm>
            <a:off x="8255520" y="6531086"/>
            <a:ext cx="760320" cy="290911"/>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395536" y="1916832"/>
            <a:ext cx="8452904" cy="3024336"/>
          </a:xfrm>
          <a:prstGeom prst="rect">
            <a:avLst/>
          </a:prstGeom>
          <a:noFill/>
          <a:ln w="9525">
            <a:noFill/>
            <a:round/>
            <a:headEnd/>
            <a:tailEnd/>
          </a:ln>
          <a:effectLst/>
        </p:spPr>
      </p:pic>
      <p:sp>
        <p:nvSpPr>
          <p:cNvPr id="3076" name="Text Box 4"/>
          <p:cNvSpPr txBox="1">
            <a:spLocks noChangeArrowheads="1"/>
          </p:cNvSpPr>
          <p:nvPr/>
        </p:nvSpPr>
        <p:spPr bwMode="auto">
          <a:xfrm>
            <a:off x="5225760" y="6093300"/>
            <a:ext cx="3918240" cy="231864"/>
          </a:xfrm>
          <a:prstGeom prst="rect">
            <a:avLst/>
          </a:prstGeom>
          <a:noFill/>
          <a:ln w="9525">
            <a:noFill/>
            <a:round/>
            <a:headEnd/>
            <a:tailEnd/>
          </a:ln>
          <a:effectLst/>
        </p:spPr>
        <p:txBody>
          <a:bodyPr lIns="0" tIns="0" rIns="0" bIns="0"/>
          <a:lstStyle/>
          <a:p>
            <a:pPr>
              <a:tabLst>
                <a:tab pos="656378" algn="l"/>
                <a:tab pos="1312751" algn="l"/>
                <a:tab pos="1969133" algn="l"/>
                <a:tab pos="2625509" algn="l"/>
                <a:tab pos="3281886" algn="l"/>
              </a:tabLst>
            </a:pPr>
            <a:r>
              <a:rPr lang="en-GB" sz="1100" b="1" dirty="0" err="1">
                <a:solidFill>
                  <a:srgbClr val="000000"/>
                </a:solidFill>
                <a:latin typeface="Arial" charset="0"/>
                <a:ea typeface="msgothic" charset="0"/>
                <a:cs typeface="msgothic" charset="0"/>
              </a:rPr>
              <a:t>Renné</a:t>
            </a:r>
            <a:r>
              <a:rPr lang="en-GB" sz="1100" b="1" dirty="0">
                <a:solidFill>
                  <a:srgbClr val="000000"/>
                </a:solidFill>
                <a:latin typeface="Arial" charset="0"/>
                <a:ea typeface="msgothic" charset="0"/>
                <a:cs typeface="msgothic" charset="0"/>
              </a:rPr>
              <a:t> T et al. J Exp Med 2005;202:271-281</a:t>
            </a:r>
          </a:p>
        </p:txBody>
      </p:sp>
      <p:sp>
        <p:nvSpPr>
          <p:cNvPr id="3077" name="Text Box 5"/>
          <p:cNvSpPr txBox="1">
            <a:spLocks noChangeArrowheads="1"/>
          </p:cNvSpPr>
          <p:nvPr/>
        </p:nvSpPr>
        <p:spPr bwMode="auto">
          <a:xfrm>
            <a:off x="97920" y="6613179"/>
            <a:ext cx="4930560" cy="3470764"/>
          </a:xfrm>
          <a:prstGeom prst="rect">
            <a:avLst/>
          </a:prstGeom>
          <a:noFill/>
          <a:ln w="9525">
            <a:noFill/>
            <a:round/>
            <a:headEnd/>
            <a:tailEnd/>
          </a:ln>
          <a:effectLst/>
        </p:spPr>
        <p:txBody>
          <a:bodyPr lIns="0" tIns="0" rIns="0" bIns="0"/>
          <a:lstStyle/>
          <a:p>
            <a:pPr marL="77728" indent="-77728">
              <a:tabLst>
                <a:tab pos="656378" algn="l"/>
                <a:tab pos="1312751" algn="l"/>
                <a:tab pos="1969133" algn="l"/>
                <a:tab pos="2625509" algn="l"/>
                <a:tab pos="3281886" algn="l"/>
                <a:tab pos="3938265" algn="l"/>
                <a:tab pos="4594642" algn="l"/>
              </a:tabLst>
            </a:pPr>
            <a:r>
              <a:rPr lang="en-GB" sz="900" dirty="0">
                <a:solidFill>
                  <a:srgbClr val="000000"/>
                </a:solidFill>
                <a:latin typeface="Arial" charset="0"/>
                <a:ea typeface="msgothic" charset="0"/>
                <a:cs typeface="msgothic" charset="0"/>
              </a:rPr>
              <a:t>© 2005 Rockefeller University Press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GB" sz="1500" b="1" dirty="0">
                <a:solidFill>
                  <a:srgbClr val="000000"/>
                </a:solidFill>
                <a:latin typeface="Arial" charset="0"/>
                <a:ea typeface="msgothic" charset="0"/>
                <a:cs typeface="msgothic" charset="0"/>
              </a:rPr>
              <a:t>A model of arterial thrombus formation.</a:t>
            </a:r>
          </a:p>
        </p:txBody>
      </p:sp>
      <p:pic>
        <p:nvPicPr>
          <p:cNvPr id="3074" name="Picture 2"/>
          <p:cNvPicPr>
            <a:picLocks noChangeAspect="1" noChangeArrowheads="1"/>
          </p:cNvPicPr>
          <p:nvPr/>
        </p:nvPicPr>
        <p:blipFill>
          <a:blip r:embed="rId3" cstate="print"/>
          <a:srcRect/>
          <a:stretch>
            <a:fillRect/>
          </a:stretch>
        </p:blipFill>
        <p:spPr bwMode="auto">
          <a:xfrm>
            <a:off x="8255520" y="6531086"/>
            <a:ext cx="760320" cy="290911"/>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71040" y="1214048"/>
            <a:ext cx="7804800" cy="4422704"/>
          </a:xfrm>
          <a:prstGeom prst="rect">
            <a:avLst/>
          </a:prstGeom>
          <a:noFill/>
          <a:ln w="9525">
            <a:noFill/>
            <a:round/>
            <a:headEnd/>
            <a:tailEnd/>
          </a:ln>
          <a:effectLst/>
        </p:spPr>
      </p:pic>
      <p:sp>
        <p:nvSpPr>
          <p:cNvPr id="3076" name="Text Box 4"/>
          <p:cNvSpPr txBox="1">
            <a:spLocks noChangeArrowheads="1"/>
          </p:cNvSpPr>
          <p:nvPr/>
        </p:nvSpPr>
        <p:spPr bwMode="auto">
          <a:xfrm>
            <a:off x="671040" y="5972311"/>
            <a:ext cx="3918240" cy="231864"/>
          </a:xfrm>
          <a:prstGeom prst="rect">
            <a:avLst/>
          </a:prstGeom>
          <a:noFill/>
          <a:ln w="9525">
            <a:noFill/>
            <a:round/>
            <a:headEnd/>
            <a:tailEnd/>
          </a:ln>
          <a:effectLst/>
        </p:spPr>
        <p:txBody>
          <a:bodyPr lIns="0" tIns="0" rIns="0" bIns="0"/>
          <a:lstStyle/>
          <a:p>
            <a:pPr>
              <a:tabLst>
                <a:tab pos="656378" algn="l"/>
                <a:tab pos="1312751" algn="l"/>
                <a:tab pos="1969133" algn="l"/>
                <a:tab pos="2625509" algn="l"/>
                <a:tab pos="3281886" algn="l"/>
              </a:tabLst>
            </a:pPr>
            <a:r>
              <a:rPr lang="en-GB" sz="1100" b="1" dirty="0" err="1">
                <a:solidFill>
                  <a:srgbClr val="000000"/>
                </a:solidFill>
                <a:latin typeface="Arial" charset="0"/>
                <a:ea typeface="msgothic" charset="0"/>
                <a:cs typeface="msgothic" charset="0"/>
              </a:rPr>
              <a:t>Renné</a:t>
            </a:r>
            <a:r>
              <a:rPr lang="en-GB" sz="1100" b="1" dirty="0">
                <a:solidFill>
                  <a:srgbClr val="000000"/>
                </a:solidFill>
                <a:latin typeface="Arial" charset="0"/>
                <a:ea typeface="msgothic" charset="0"/>
                <a:cs typeface="msgothic" charset="0"/>
              </a:rPr>
              <a:t> T et al. J Exp Med 2005;202:271-281</a:t>
            </a:r>
          </a:p>
        </p:txBody>
      </p:sp>
      <p:sp>
        <p:nvSpPr>
          <p:cNvPr id="3077" name="Text Box 5"/>
          <p:cNvSpPr txBox="1">
            <a:spLocks noChangeArrowheads="1"/>
          </p:cNvSpPr>
          <p:nvPr/>
        </p:nvSpPr>
        <p:spPr bwMode="auto">
          <a:xfrm>
            <a:off x="97920" y="6613179"/>
            <a:ext cx="4930560" cy="3470764"/>
          </a:xfrm>
          <a:prstGeom prst="rect">
            <a:avLst/>
          </a:prstGeom>
          <a:noFill/>
          <a:ln w="9525">
            <a:noFill/>
            <a:round/>
            <a:headEnd/>
            <a:tailEnd/>
          </a:ln>
          <a:effectLst/>
        </p:spPr>
        <p:txBody>
          <a:bodyPr lIns="0" tIns="0" rIns="0" bIns="0"/>
          <a:lstStyle/>
          <a:p>
            <a:pPr marL="77728" indent="-77728">
              <a:tabLst>
                <a:tab pos="656378" algn="l"/>
                <a:tab pos="1312751" algn="l"/>
                <a:tab pos="1969133" algn="l"/>
                <a:tab pos="2625509" algn="l"/>
                <a:tab pos="3281886" algn="l"/>
                <a:tab pos="3938265" algn="l"/>
                <a:tab pos="4594642" algn="l"/>
              </a:tabLst>
            </a:pPr>
            <a:r>
              <a:rPr lang="en-GB" sz="900" dirty="0">
                <a:solidFill>
                  <a:srgbClr val="000000"/>
                </a:solidFill>
                <a:latin typeface="Arial" charset="0"/>
                <a:ea typeface="msgothic" charset="0"/>
                <a:cs typeface="msgothic" charset="0"/>
              </a:rPr>
              <a:t>© 2005 Rockefeller University Press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FXII and venous thrombosis (LETS)</a:t>
            </a:r>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214414" y="1142988"/>
            <a:ext cx="6143668" cy="4875137"/>
          </a:xfrm>
          <a:prstGeom prst="rect">
            <a:avLst/>
          </a:prstGeom>
          <a:noFill/>
          <a:ln w="9525">
            <a:noFill/>
            <a:miter lim="800000"/>
            <a:headEnd/>
            <a:tailEnd/>
          </a:ln>
        </p:spPr>
      </p:pic>
      <p:sp>
        <p:nvSpPr>
          <p:cNvPr id="5" name="TextBox 4"/>
          <p:cNvSpPr txBox="1"/>
          <p:nvPr/>
        </p:nvSpPr>
        <p:spPr>
          <a:xfrm>
            <a:off x="7429524" y="6286520"/>
            <a:ext cx="1300741" cy="369332"/>
          </a:xfrm>
          <a:prstGeom prst="rect">
            <a:avLst/>
          </a:prstGeom>
          <a:noFill/>
        </p:spPr>
        <p:txBody>
          <a:bodyPr wrap="none" lIns="91400" tIns="45702" rIns="91400" bIns="45702" rtlCol="0">
            <a:spAutoFit/>
          </a:bodyPr>
          <a:lstStyle/>
          <a:p>
            <a:r>
              <a:rPr lang="en-GB" dirty="0" err="1" smtClean="0"/>
              <a:t>Koster</a:t>
            </a:r>
            <a:r>
              <a:rPr lang="en-GB" dirty="0" smtClean="0"/>
              <a:t> 1994</a:t>
            </a:r>
            <a:endParaRPr lang="en-GB" dirty="0"/>
          </a:p>
        </p:txBody>
      </p:sp>
      <p:sp>
        <p:nvSpPr>
          <p:cNvPr id="6" name="TextBox 5"/>
          <p:cNvSpPr txBox="1"/>
          <p:nvPr/>
        </p:nvSpPr>
        <p:spPr>
          <a:xfrm>
            <a:off x="1357293" y="6286523"/>
            <a:ext cx="4770730" cy="461665"/>
          </a:xfrm>
          <a:prstGeom prst="rect">
            <a:avLst/>
          </a:prstGeom>
          <a:noFill/>
          <a:ln>
            <a:solidFill>
              <a:srgbClr val="FF0000"/>
            </a:solidFill>
          </a:ln>
        </p:spPr>
        <p:txBody>
          <a:bodyPr wrap="none" lIns="91400" tIns="45702" rIns="91400" bIns="45702" rtlCol="0">
            <a:spAutoFit/>
          </a:bodyPr>
          <a:lstStyle/>
          <a:p>
            <a:r>
              <a:rPr lang="en-GB" sz="2400" dirty="0">
                <a:solidFill>
                  <a:srgbClr val="FF0000"/>
                </a:solidFill>
              </a:rPr>
              <a:t>No association irrespective of cut-off</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r>
              <a:rPr lang="en-GB" sz="1500" b="1" dirty="0">
                <a:latin typeface="Arial" charset="0"/>
              </a:rPr>
              <a:t>Plasma levels of factor XII activity (A) and antigen (B) of individuals with 46C/C, 46C/T, or 46T/T.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521" y="874124"/>
            <a:ext cx="3523631" cy="55617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372200" y="6497247"/>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sz="1100" b="1" dirty="0" err="1">
                <a:latin typeface="Arial" charset="0"/>
              </a:rPr>
              <a:t>Kanaji</a:t>
            </a:r>
            <a:r>
              <a:rPr lang="en-GB" sz="1100" b="1" dirty="0">
                <a:latin typeface="Arial" charset="0"/>
              </a:rPr>
              <a:t> </a:t>
            </a:r>
            <a:r>
              <a:rPr lang="en-GB" sz="1100" b="1" dirty="0" smtClean="0">
                <a:latin typeface="Arial" charset="0"/>
              </a:rPr>
              <a:t>Blood </a:t>
            </a:r>
            <a:r>
              <a:rPr lang="en-GB" sz="1100" b="1" dirty="0">
                <a:latin typeface="Arial" charset="0"/>
              </a:rPr>
              <a:t>1998;91:2010-2014</a:t>
            </a:r>
          </a:p>
        </p:txBody>
      </p:sp>
      <p:sp>
        <p:nvSpPr>
          <p:cNvPr id="3077" name="Text Box 5"/>
          <p:cNvSpPr txBox="1">
            <a:spLocks noChangeArrowheads="1"/>
          </p:cNvSpPr>
          <p:nvPr/>
        </p:nvSpPr>
        <p:spPr bwMode="auto">
          <a:xfrm>
            <a:off x="97920" y="6613179"/>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r>
              <a:rPr lang="en-GB" sz="900">
                <a:latin typeface="Arial" charset="0"/>
              </a:rPr>
              <a:t>©1998 by American Society of Hematology</a:t>
            </a:r>
          </a:p>
        </p:txBody>
      </p:sp>
    </p:spTree>
    <p:extLst>
      <p:ext uri="{BB962C8B-B14F-4D97-AF65-F5344CB8AC3E}">
        <p14:creationId xmlns:p14="http://schemas.microsoft.com/office/powerpoint/2010/main" val="20241971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39" y="174258"/>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defTabSz="414554" fontAlgn="base" hangingPunct="0">
              <a:lnSpc>
                <a:spcPct val="93000"/>
              </a:lnSpc>
              <a:spcBef>
                <a:spcPct val="0"/>
              </a:spcBef>
              <a:spcAft>
                <a:spcPct val="0"/>
              </a:spcAft>
              <a:buClr>
                <a:srgbClr val="000000"/>
              </a:buClr>
              <a:buSzPct val="45000"/>
            </a:pPr>
            <a:r>
              <a:rPr lang="en-GB" sz="2800" b="1" dirty="0" smtClean="0">
                <a:solidFill>
                  <a:srgbClr val="0070C0"/>
                </a:solidFill>
                <a:latin typeface="Arial" charset="0"/>
              </a:rPr>
              <a:t>Meta-analysis </a:t>
            </a:r>
            <a:r>
              <a:rPr lang="en-GB" sz="2800" b="1" dirty="0">
                <a:solidFill>
                  <a:srgbClr val="0070C0"/>
                </a:solidFill>
                <a:latin typeface="Arial" charset="0"/>
              </a:rPr>
              <a:t>of </a:t>
            </a:r>
            <a:r>
              <a:rPr lang="en-GB" sz="2800" b="1" dirty="0" smtClean="0">
                <a:solidFill>
                  <a:srgbClr val="0070C0"/>
                </a:solidFill>
                <a:latin typeface="Arial" charset="0"/>
              </a:rPr>
              <a:t>FXII </a:t>
            </a:r>
            <a:r>
              <a:rPr lang="en-GB" sz="2800" b="1" dirty="0">
                <a:solidFill>
                  <a:srgbClr val="0070C0"/>
                </a:solidFill>
                <a:latin typeface="Arial" charset="0"/>
              </a:rPr>
              <a:t>−4C&gt;T </a:t>
            </a:r>
            <a:r>
              <a:rPr lang="en-GB" sz="2800" b="1" dirty="0" smtClean="0">
                <a:solidFill>
                  <a:srgbClr val="0070C0"/>
                </a:solidFill>
                <a:latin typeface="Arial" charset="0"/>
              </a:rPr>
              <a:t>(46 C/T) polymorphism </a:t>
            </a:r>
            <a:r>
              <a:rPr lang="en-GB" sz="2800" b="1" dirty="0">
                <a:solidFill>
                  <a:srgbClr val="0070C0"/>
                </a:solidFill>
                <a:latin typeface="Arial" charset="0"/>
              </a:rPr>
              <a:t>and </a:t>
            </a:r>
            <a:r>
              <a:rPr lang="en-GB" sz="2800" b="1" dirty="0" smtClean="0">
                <a:solidFill>
                  <a:srgbClr val="0070C0"/>
                </a:solidFill>
                <a:latin typeface="Arial" charset="0"/>
              </a:rPr>
              <a:t>venous thrombosis  </a:t>
            </a:r>
            <a:endParaRPr lang="en-GB" sz="2800" b="1" dirty="0">
              <a:solidFill>
                <a:srgbClr val="0070C0"/>
              </a:solidFill>
              <a:latin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74" y="1224152"/>
            <a:ext cx="8335051" cy="5184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580112" y="6525344"/>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pPr defTabSz="414554" fontAlgn="base" hangingPunct="0">
              <a:lnSpc>
                <a:spcPct val="93000"/>
              </a:lnSpc>
              <a:spcBef>
                <a:spcPct val="0"/>
              </a:spcBef>
              <a:spcAft>
                <a:spcPct val="0"/>
              </a:spcAft>
              <a:buClr>
                <a:srgbClr val="000000"/>
              </a:buClr>
              <a:buSzPct val="45000"/>
            </a:pPr>
            <a:r>
              <a:rPr lang="en-GB" sz="1100" b="1" dirty="0">
                <a:latin typeface="Arial" charset="0"/>
              </a:rPr>
              <a:t>Johnson </a:t>
            </a:r>
            <a:r>
              <a:rPr lang="en-GB" sz="1100" b="1" dirty="0" smtClean="0">
                <a:latin typeface="Arial" charset="0"/>
              </a:rPr>
              <a:t>Am</a:t>
            </a:r>
            <a:r>
              <a:rPr lang="en-GB" sz="1100" b="1" dirty="0">
                <a:latin typeface="Arial" charset="0"/>
              </a:rPr>
              <a:t>. J. </a:t>
            </a:r>
            <a:r>
              <a:rPr lang="en-GB" sz="1100" b="1" dirty="0" err="1">
                <a:latin typeface="Arial" charset="0"/>
              </a:rPr>
              <a:t>Epidemiol</a:t>
            </a:r>
            <a:r>
              <a:rPr lang="en-GB" sz="1100" b="1" dirty="0">
                <a:latin typeface="Arial" charset="0"/>
              </a:rPr>
              <a:t>. 2011;173:136-144</a:t>
            </a:r>
          </a:p>
        </p:txBody>
      </p:sp>
      <p:sp>
        <p:nvSpPr>
          <p:cNvPr id="2" name="TextBox 1"/>
          <p:cNvSpPr txBox="1"/>
          <p:nvPr/>
        </p:nvSpPr>
        <p:spPr>
          <a:xfrm>
            <a:off x="7308304" y="1207696"/>
            <a:ext cx="1154483" cy="400110"/>
          </a:xfrm>
          <a:prstGeom prst="rect">
            <a:avLst/>
          </a:prstGeom>
          <a:noFill/>
          <a:ln>
            <a:solidFill>
              <a:srgbClr val="0070C0"/>
            </a:solidFill>
          </a:ln>
        </p:spPr>
        <p:txBody>
          <a:bodyPr wrap="none" rtlCol="0">
            <a:spAutoFit/>
          </a:bodyPr>
          <a:lstStyle/>
          <a:p>
            <a:r>
              <a:rPr lang="en-GB" sz="2000" b="1" dirty="0" smtClean="0">
                <a:solidFill>
                  <a:srgbClr val="0070C0"/>
                </a:solidFill>
                <a:latin typeface="Arial" pitchFamily="34" charset="0"/>
                <a:cs typeface="Arial" pitchFamily="34" charset="0"/>
              </a:rPr>
              <a:t>TT v CC</a:t>
            </a:r>
            <a:endParaRPr lang="en-GB" sz="2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8742709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14" y="1123319"/>
            <a:ext cx="7571101" cy="540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838336" y="665352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1100" b="1" dirty="0">
                <a:latin typeface="Arial" charset="0"/>
              </a:rPr>
              <a:t>Johnson </a:t>
            </a:r>
            <a:r>
              <a:rPr lang="en-GB" sz="1100" b="1" dirty="0" smtClean="0">
                <a:latin typeface="Arial" charset="0"/>
              </a:rPr>
              <a:t>al</a:t>
            </a:r>
            <a:r>
              <a:rPr lang="en-GB" sz="1100" b="1" dirty="0">
                <a:latin typeface="Arial" charset="0"/>
              </a:rPr>
              <a:t>. Am. J. </a:t>
            </a:r>
            <a:r>
              <a:rPr lang="en-GB" sz="1100" b="1" dirty="0" err="1">
                <a:latin typeface="Arial" charset="0"/>
              </a:rPr>
              <a:t>Epidemiol</a:t>
            </a:r>
            <a:r>
              <a:rPr lang="en-GB" sz="1100" b="1" dirty="0">
                <a:latin typeface="Arial" charset="0"/>
              </a:rPr>
              <a:t>. 2011;173:136-144</a:t>
            </a:r>
          </a:p>
        </p:txBody>
      </p:sp>
      <p:sp>
        <p:nvSpPr>
          <p:cNvPr id="7" name="Text Box 1"/>
          <p:cNvSpPr txBox="1">
            <a:spLocks noChangeArrowheads="1"/>
          </p:cNvSpPr>
          <p:nvPr/>
        </p:nvSpPr>
        <p:spPr bwMode="auto">
          <a:xfrm>
            <a:off x="351784" y="188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defTabSz="414554" fontAlgn="base" hangingPunct="0">
              <a:lnSpc>
                <a:spcPct val="93000"/>
              </a:lnSpc>
              <a:spcBef>
                <a:spcPct val="0"/>
              </a:spcBef>
              <a:spcAft>
                <a:spcPct val="0"/>
              </a:spcAft>
              <a:buClr>
                <a:srgbClr val="000000"/>
              </a:buClr>
              <a:buSzPct val="45000"/>
            </a:pPr>
            <a:r>
              <a:rPr lang="en-GB" sz="2800" b="1" dirty="0" smtClean="0">
                <a:solidFill>
                  <a:srgbClr val="0070C0"/>
                </a:solidFill>
                <a:latin typeface="Arial" charset="0"/>
              </a:rPr>
              <a:t>Meta-analysis </a:t>
            </a:r>
            <a:r>
              <a:rPr lang="en-GB" sz="2800" b="1" dirty="0">
                <a:solidFill>
                  <a:srgbClr val="0070C0"/>
                </a:solidFill>
                <a:latin typeface="Arial" charset="0"/>
              </a:rPr>
              <a:t>of </a:t>
            </a:r>
            <a:r>
              <a:rPr lang="en-GB" sz="2800" b="1" dirty="0" smtClean="0">
                <a:solidFill>
                  <a:srgbClr val="0070C0"/>
                </a:solidFill>
                <a:latin typeface="Arial" charset="0"/>
              </a:rPr>
              <a:t>FXII </a:t>
            </a:r>
            <a:r>
              <a:rPr lang="en-GB" sz="2800" b="1" dirty="0">
                <a:solidFill>
                  <a:srgbClr val="0070C0"/>
                </a:solidFill>
                <a:latin typeface="Arial" charset="0"/>
              </a:rPr>
              <a:t>−4C&gt;T </a:t>
            </a:r>
            <a:r>
              <a:rPr lang="en-GB" sz="2800" b="1" dirty="0" smtClean="0">
                <a:solidFill>
                  <a:srgbClr val="0070C0"/>
                </a:solidFill>
                <a:latin typeface="Arial" charset="0"/>
              </a:rPr>
              <a:t>(46 C/T) polymorphism </a:t>
            </a:r>
            <a:r>
              <a:rPr lang="en-GB" sz="2800" b="1" dirty="0">
                <a:solidFill>
                  <a:srgbClr val="0070C0"/>
                </a:solidFill>
                <a:latin typeface="Arial" charset="0"/>
              </a:rPr>
              <a:t>and </a:t>
            </a:r>
            <a:r>
              <a:rPr lang="en-GB" sz="2800" b="1" dirty="0" smtClean="0">
                <a:solidFill>
                  <a:srgbClr val="0070C0"/>
                </a:solidFill>
                <a:latin typeface="Arial" charset="0"/>
              </a:rPr>
              <a:t>MI</a:t>
            </a:r>
            <a:endParaRPr lang="en-GB" sz="2800" b="1" dirty="0">
              <a:solidFill>
                <a:srgbClr val="0070C0"/>
              </a:solidFill>
              <a:latin typeface="Arial" charset="0"/>
            </a:endParaRPr>
          </a:p>
        </p:txBody>
      </p:sp>
      <p:sp>
        <p:nvSpPr>
          <p:cNvPr id="8" name="TextBox 7"/>
          <p:cNvSpPr txBox="1"/>
          <p:nvPr/>
        </p:nvSpPr>
        <p:spPr>
          <a:xfrm>
            <a:off x="7308304" y="1207696"/>
            <a:ext cx="1154483" cy="400110"/>
          </a:xfrm>
          <a:prstGeom prst="rect">
            <a:avLst/>
          </a:prstGeom>
          <a:noFill/>
          <a:ln>
            <a:solidFill>
              <a:srgbClr val="0070C0"/>
            </a:solidFill>
          </a:ln>
        </p:spPr>
        <p:txBody>
          <a:bodyPr wrap="none" rtlCol="0">
            <a:spAutoFit/>
          </a:bodyPr>
          <a:lstStyle/>
          <a:p>
            <a:r>
              <a:rPr lang="en-GB" sz="2000" b="1" dirty="0" smtClean="0">
                <a:solidFill>
                  <a:srgbClr val="0070C0"/>
                </a:solidFill>
                <a:latin typeface="Arial" pitchFamily="34" charset="0"/>
                <a:cs typeface="Arial" pitchFamily="34" charset="0"/>
              </a:rPr>
              <a:t>TT v CC</a:t>
            </a:r>
            <a:endParaRPr lang="en-GB" sz="2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6524829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FXII and thrombosis</a:t>
            </a:r>
            <a:endParaRPr lang="en-GB" dirty="0"/>
          </a:p>
        </p:txBody>
      </p:sp>
      <p:sp>
        <p:nvSpPr>
          <p:cNvPr id="3" name="Content Placeholder 2"/>
          <p:cNvSpPr>
            <a:spLocks noGrp="1"/>
          </p:cNvSpPr>
          <p:nvPr>
            <p:ph idx="1"/>
          </p:nvPr>
        </p:nvSpPr>
        <p:spPr>
          <a:xfrm>
            <a:off x="395539" y="2132859"/>
            <a:ext cx="8229600" cy="2952328"/>
          </a:xfrm>
        </p:spPr>
        <p:txBody>
          <a:bodyPr/>
          <a:lstStyle/>
          <a:p>
            <a:r>
              <a:rPr lang="en-GB" dirty="0" smtClean="0"/>
              <a:t>Interesting but relevance still uncertain in humans</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Factor XII and mortality in a Viennese cohort</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857356" y="1500174"/>
            <a:ext cx="5072098" cy="5102531"/>
          </a:xfrm>
          <a:prstGeom prst="rect">
            <a:avLst/>
          </a:prstGeom>
          <a:noFill/>
          <a:ln w="9525">
            <a:noFill/>
            <a:miter lim="800000"/>
            <a:headEnd/>
            <a:tailEnd/>
          </a:ln>
          <a:effectLst/>
        </p:spPr>
      </p:pic>
      <p:sp>
        <p:nvSpPr>
          <p:cNvPr id="5" name="TextBox 4"/>
          <p:cNvSpPr txBox="1"/>
          <p:nvPr/>
        </p:nvSpPr>
        <p:spPr>
          <a:xfrm>
            <a:off x="7215206" y="6286520"/>
            <a:ext cx="1336456" cy="369332"/>
          </a:xfrm>
          <a:prstGeom prst="rect">
            <a:avLst/>
          </a:prstGeom>
          <a:noFill/>
        </p:spPr>
        <p:txBody>
          <a:bodyPr wrap="none" lIns="91400" tIns="45702" rIns="91400" bIns="45702" rtlCol="0">
            <a:spAutoFit/>
          </a:bodyPr>
          <a:lstStyle/>
          <a:p>
            <a:r>
              <a:rPr lang="en-GB" dirty="0" err="1" smtClean="0"/>
              <a:t>Marsik</a:t>
            </a:r>
            <a:r>
              <a:rPr lang="en-GB" dirty="0" smtClean="0"/>
              <a:t> 2007</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contact activation system</a:t>
            </a:r>
            <a:endParaRPr lang="en-GB" dirty="0"/>
          </a:p>
        </p:txBody>
      </p:sp>
      <p:sp>
        <p:nvSpPr>
          <p:cNvPr id="3" name="Content Placeholder 2"/>
          <p:cNvSpPr>
            <a:spLocks noGrp="1"/>
          </p:cNvSpPr>
          <p:nvPr>
            <p:ph idx="1"/>
          </p:nvPr>
        </p:nvSpPr>
        <p:spPr>
          <a:xfrm>
            <a:off x="2143108" y="2643186"/>
            <a:ext cx="4972056" cy="1900237"/>
          </a:xfrm>
          <a:ln w="19050">
            <a:solidFill>
              <a:schemeClr val="tx2">
                <a:lumMod val="60000"/>
                <a:lumOff val="40000"/>
              </a:schemeClr>
            </a:solidFill>
          </a:ln>
        </p:spPr>
        <p:txBody>
          <a:bodyPr/>
          <a:lstStyle/>
          <a:p>
            <a:pPr>
              <a:buNone/>
            </a:pPr>
            <a:r>
              <a:rPr lang="en-GB" sz="2400" dirty="0"/>
              <a:t>Factor XII</a:t>
            </a:r>
          </a:p>
          <a:p>
            <a:pPr>
              <a:buNone/>
            </a:pPr>
            <a:r>
              <a:rPr lang="en-GB" sz="2400" dirty="0" err="1"/>
              <a:t>Prekallikrein</a:t>
            </a:r>
            <a:r>
              <a:rPr lang="en-GB" sz="2400" dirty="0"/>
              <a:t> (PK)</a:t>
            </a:r>
          </a:p>
          <a:p>
            <a:pPr>
              <a:buNone/>
            </a:pPr>
            <a:r>
              <a:rPr lang="en-GB" sz="2400" dirty="0"/>
              <a:t>High molecular weight </a:t>
            </a:r>
            <a:r>
              <a:rPr lang="en-GB" sz="2400" dirty="0" err="1"/>
              <a:t>kininogen</a:t>
            </a:r>
            <a:r>
              <a:rPr lang="en-GB" sz="2400" dirty="0"/>
              <a:t> (HK)</a:t>
            </a:r>
          </a:p>
        </p:txBody>
      </p:sp>
      <p:sp>
        <p:nvSpPr>
          <p:cNvPr id="5" name="Content Placeholder 2"/>
          <p:cNvSpPr txBox="1">
            <a:spLocks/>
          </p:cNvSpPr>
          <p:nvPr/>
        </p:nvSpPr>
        <p:spPr>
          <a:xfrm>
            <a:off x="5000628" y="1571612"/>
            <a:ext cx="3929090" cy="642942"/>
          </a:xfrm>
          <a:prstGeom prst="rect">
            <a:avLst/>
          </a:prstGeom>
          <a:ln w="19050">
            <a:solidFill>
              <a:srgbClr val="C00000"/>
            </a:solidFill>
          </a:ln>
        </p:spPr>
        <p:txBody>
          <a:bodyPr vert="horz" lIns="91400" tIns="45702" rIns="91400" bIns="45702" rtlCol="0">
            <a:normAutofit/>
          </a:bodyPr>
          <a:lstStyle/>
          <a:p>
            <a:pPr marL="342758" indent="-342758">
              <a:spcBef>
                <a:spcPct val="20000"/>
              </a:spcBef>
              <a:defRPr/>
            </a:pPr>
            <a:r>
              <a:rPr lang="en-GB" sz="2400" dirty="0"/>
              <a:t>C1 esterase inhibitor (C1-INH)</a:t>
            </a:r>
          </a:p>
        </p:txBody>
      </p:sp>
      <p:sp>
        <p:nvSpPr>
          <p:cNvPr id="6" name="Content Placeholder 2"/>
          <p:cNvSpPr txBox="1">
            <a:spLocks/>
          </p:cNvSpPr>
          <p:nvPr/>
        </p:nvSpPr>
        <p:spPr>
          <a:xfrm>
            <a:off x="571472" y="4929198"/>
            <a:ext cx="2571768" cy="1214446"/>
          </a:xfrm>
          <a:prstGeom prst="rect">
            <a:avLst/>
          </a:prstGeom>
          <a:ln w="19050">
            <a:solidFill>
              <a:schemeClr val="accent6">
                <a:lumMod val="75000"/>
              </a:schemeClr>
            </a:solidFill>
          </a:ln>
        </p:spPr>
        <p:txBody>
          <a:bodyPr vert="horz" lIns="91400" tIns="45702" rIns="91400" bIns="45702" rtlCol="0">
            <a:normAutofit fontScale="77500" lnSpcReduction="20000"/>
          </a:bodyPr>
          <a:lstStyle/>
          <a:p>
            <a:pPr marL="342758" indent="-342758">
              <a:spcBef>
                <a:spcPct val="20000"/>
              </a:spcBef>
              <a:defRPr/>
            </a:pPr>
            <a:r>
              <a:rPr lang="en-GB" sz="2400" dirty="0" err="1"/>
              <a:t>Factor</a:t>
            </a:r>
            <a:r>
              <a:rPr lang="en-GB" sz="2400" dirty="0"/>
              <a:t> XI</a:t>
            </a:r>
          </a:p>
          <a:p>
            <a:pPr marL="342758" indent="-342758">
              <a:spcBef>
                <a:spcPct val="20000"/>
              </a:spcBef>
              <a:defRPr/>
            </a:pPr>
            <a:r>
              <a:rPr lang="en-GB" sz="2400" dirty="0"/>
              <a:t>Complement</a:t>
            </a:r>
          </a:p>
          <a:p>
            <a:pPr marL="342758" indent="-342758">
              <a:spcBef>
                <a:spcPct val="20000"/>
              </a:spcBef>
              <a:defRPr/>
            </a:pPr>
            <a:r>
              <a:rPr lang="en-GB" sz="2400" dirty="0"/>
              <a:t>Cells </a:t>
            </a:r>
          </a:p>
          <a:p>
            <a:pPr marL="342758" indent="-342758">
              <a:spcBef>
                <a:spcPct val="20000"/>
              </a:spcBef>
              <a:defRPr/>
            </a:pPr>
            <a:r>
              <a:rPr lang="en-GB" sz="2400" dirty="0"/>
              <a:t>Fibrinolysis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FXII and </a:t>
            </a:r>
            <a:r>
              <a:rPr lang="en-GB" dirty="0" err="1" smtClean="0"/>
              <a:t>angioedema</a:t>
            </a:r>
            <a:endParaRPr lang="en-US" dirty="0"/>
          </a:p>
        </p:txBody>
      </p:sp>
      <p:sp>
        <p:nvSpPr>
          <p:cNvPr id="3" name="Content Placeholder 2"/>
          <p:cNvSpPr>
            <a:spLocks noGrp="1"/>
          </p:cNvSpPr>
          <p:nvPr>
            <p:ph idx="1"/>
          </p:nvPr>
        </p:nvSpPr>
        <p:spPr/>
        <p:txBody>
          <a:bodyPr>
            <a:normAutofit fontScale="85000" lnSpcReduction="10000"/>
          </a:bodyPr>
          <a:lstStyle/>
          <a:p>
            <a:r>
              <a:rPr lang="en-GB" dirty="0" smtClean="0"/>
              <a:t>Hereditary </a:t>
            </a:r>
            <a:r>
              <a:rPr lang="en-GB" dirty="0" err="1" smtClean="0"/>
              <a:t>angioedema</a:t>
            </a:r>
            <a:endParaRPr lang="en-GB" dirty="0" smtClean="0"/>
          </a:p>
          <a:p>
            <a:pPr lvl="1"/>
            <a:r>
              <a:rPr lang="en-GB" dirty="0" smtClean="0"/>
              <a:t>Recurrent oedema, abdominal pain</a:t>
            </a:r>
          </a:p>
          <a:p>
            <a:pPr lvl="1"/>
            <a:r>
              <a:rPr lang="en-GB" dirty="0" smtClean="0"/>
              <a:t>C1-INH deficiency</a:t>
            </a:r>
          </a:p>
          <a:p>
            <a:pPr lvl="1"/>
            <a:endParaRPr lang="en-GB" dirty="0" smtClean="0"/>
          </a:p>
          <a:p>
            <a:r>
              <a:rPr lang="en-GB" dirty="0" smtClean="0"/>
              <a:t>Factor XII mutations</a:t>
            </a:r>
          </a:p>
          <a:p>
            <a:pPr lvl="1"/>
            <a:r>
              <a:rPr lang="en-US" dirty="0" smtClean="0"/>
              <a:t>Thr309Lys and Thr309Arg: ↑ </a:t>
            </a:r>
            <a:r>
              <a:rPr lang="en-US" dirty="0" err="1" smtClean="0"/>
              <a:t>amidolytic</a:t>
            </a:r>
            <a:r>
              <a:rPr lang="en-US" dirty="0" smtClean="0"/>
              <a:t> activity</a:t>
            </a:r>
          </a:p>
          <a:p>
            <a:pPr lvl="1"/>
            <a:r>
              <a:rPr lang="en-GB" dirty="0" smtClean="0"/>
              <a:t>Mainly women </a:t>
            </a:r>
          </a:p>
          <a:p>
            <a:pPr lvl="1"/>
            <a:r>
              <a:rPr lang="en-US" dirty="0" smtClean="0"/>
              <a:t>Recurrent skin, tongue &amp; facial swelling, abdominal pain</a:t>
            </a:r>
          </a:p>
          <a:p>
            <a:pPr lvl="1"/>
            <a:r>
              <a:rPr lang="en-US" dirty="0" smtClean="0"/>
              <a:t>Triggers</a:t>
            </a:r>
          </a:p>
          <a:p>
            <a:pPr lvl="2"/>
            <a:r>
              <a:rPr lang="en-US" dirty="0" smtClean="0"/>
              <a:t>trauma, physical pressure, and emotional stress</a:t>
            </a:r>
          </a:p>
          <a:p>
            <a:pPr lvl="2"/>
            <a:r>
              <a:rPr lang="en-US" dirty="0" smtClean="0"/>
              <a:t>oral contraceptives, pregnancy, HRT, ACE inhibitors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FXII-HAE</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328741" y="1605756"/>
            <a:ext cx="6486525" cy="4514850"/>
          </a:xfrm>
          <a:prstGeom prst="rect">
            <a:avLst/>
          </a:prstGeom>
          <a:noFill/>
          <a:ln w="9525">
            <a:noFill/>
            <a:miter lim="800000"/>
            <a:headEnd/>
            <a:tailEnd/>
          </a:ln>
          <a:effectLst/>
        </p:spPr>
      </p:pic>
      <p:sp>
        <p:nvSpPr>
          <p:cNvPr id="5" name="TextBox 4"/>
          <p:cNvSpPr txBox="1"/>
          <p:nvPr/>
        </p:nvSpPr>
        <p:spPr>
          <a:xfrm>
            <a:off x="6643702" y="6357958"/>
            <a:ext cx="1136850" cy="369332"/>
          </a:xfrm>
          <a:prstGeom prst="rect">
            <a:avLst/>
          </a:prstGeom>
          <a:noFill/>
        </p:spPr>
        <p:txBody>
          <a:bodyPr wrap="none" lIns="91400" tIns="45702" rIns="91400" bIns="45702" rtlCol="0">
            <a:spAutoFit/>
          </a:bodyPr>
          <a:lstStyle/>
          <a:p>
            <a:r>
              <a:rPr lang="en-GB" dirty="0" smtClean="0"/>
              <a:t>Bork 2009</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Lethal E Coli injection in baboons:</a:t>
            </a:r>
            <a:br>
              <a:rPr lang="en-GB" dirty="0" smtClean="0"/>
            </a:br>
            <a:r>
              <a:rPr lang="en-GB" dirty="0" smtClean="0"/>
              <a:t>role of contact system in septic shock</a:t>
            </a:r>
            <a:endParaRPr lang="en-GB" dirty="0"/>
          </a:p>
        </p:txBody>
      </p:sp>
      <p:pic>
        <p:nvPicPr>
          <p:cNvPr id="5" name="Picture 7" descr="Cover"/>
          <p:cNvPicPr>
            <a:picLocks noChangeAspect="1" noChangeArrowheads="1"/>
          </p:cNvPicPr>
          <p:nvPr/>
        </p:nvPicPr>
        <p:blipFill>
          <a:blip r:embed="rId3" cstate="print"/>
          <a:srcRect/>
          <a:stretch>
            <a:fillRect/>
          </a:stretch>
        </p:blipFill>
        <p:spPr bwMode="auto">
          <a:xfrm>
            <a:off x="285720" y="2071678"/>
            <a:ext cx="3000396" cy="4544428"/>
          </a:xfrm>
          <a:prstGeom prst="rect">
            <a:avLst/>
          </a:prstGeom>
          <a:noFill/>
          <a:ln w="9525">
            <a:noFill/>
            <a:miter lim="800000"/>
            <a:headEnd/>
            <a:tailEnd/>
          </a:ln>
        </p:spPr>
      </p:pic>
      <p:pic>
        <p:nvPicPr>
          <p:cNvPr id="6" name="Picture 7" descr="Cover"/>
          <p:cNvPicPr>
            <a:picLocks noChangeAspect="1" noChangeArrowheads="1"/>
          </p:cNvPicPr>
          <p:nvPr/>
        </p:nvPicPr>
        <p:blipFill>
          <a:blip r:embed="rId4" cstate="print"/>
          <a:srcRect/>
          <a:stretch>
            <a:fillRect/>
          </a:stretch>
        </p:blipFill>
        <p:spPr bwMode="auto">
          <a:xfrm>
            <a:off x="4000500" y="2786058"/>
            <a:ext cx="4710675" cy="3079752"/>
          </a:xfrm>
          <a:prstGeom prst="rect">
            <a:avLst/>
          </a:prstGeom>
          <a:noFill/>
          <a:ln w="9525">
            <a:noFill/>
            <a:miter lim="800000"/>
            <a:headEnd/>
            <a:tailEnd/>
          </a:ln>
        </p:spPr>
      </p:pic>
      <p:sp>
        <p:nvSpPr>
          <p:cNvPr id="7" name="TextBox 6"/>
          <p:cNvSpPr txBox="1"/>
          <p:nvPr/>
        </p:nvSpPr>
        <p:spPr>
          <a:xfrm>
            <a:off x="1214414" y="1643050"/>
            <a:ext cx="1458284" cy="400110"/>
          </a:xfrm>
          <a:prstGeom prst="rect">
            <a:avLst/>
          </a:prstGeom>
          <a:noFill/>
        </p:spPr>
        <p:txBody>
          <a:bodyPr wrap="none" lIns="91400" tIns="45702" rIns="91400" bIns="45702" rtlCol="0">
            <a:spAutoFit/>
          </a:bodyPr>
          <a:lstStyle/>
          <a:p>
            <a:r>
              <a:rPr lang="en-GB" sz="2000" b="1" dirty="0"/>
              <a:t>Coagulation</a:t>
            </a:r>
            <a:endParaRPr lang="en-US" sz="2000" b="1" dirty="0"/>
          </a:p>
        </p:txBody>
      </p:sp>
      <p:sp>
        <p:nvSpPr>
          <p:cNvPr id="8" name="TextBox 7"/>
          <p:cNvSpPr txBox="1"/>
          <p:nvPr/>
        </p:nvSpPr>
        <p:spPr>
          <a:xfrm>
            <a:off x="5715008" y="2571748"/>
            <a:ext cx="1780296" cy="400110"/>
          </a:xfrm>
          <a:prstGeom prst="rect">
            <a:avLst/>
          </a:prstGeom>
          <a:noFill/>
        </p:spPr>
        <p:txBody>
          <a:bodyPr wrap="none" lIns="91400" tIns="45702" rIns="91400" bIns="45702" rtlCol="0">
            <a:spAutoFit/>
          </a:bodyPr>
          <a:lstStyle/>
          <a:p>
            <a:r>
              <a:rPr lang="en-GB" sz="2000" b="1" dirty="0"/>
              <a:t>Blood pressure</a:t>
            </a:r>
            <a:endParaRPr lang="en-US" sz="2000" b="1" dirty="0"/>
          </a:p>
        </p:txBody>
      </p:sp>
      <p:sp>
        <p:nvSpPr>
          <p:cNvPr id="10" name="Rectangle 9"/>
          <p:cNvSpPr/>
          <p:nvPr/>
        </p:nvSpPr>
        <p:spPr>
          <a:xfrm>
            <a:off x="1500168" y="1643050"/>
            <a:ext cx="5429288" cy="4214842"/>
          </a:xfrm>
          <a:prstGeom prst="rect">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rtlCol="0" anchor="ctr"/>
          <a:lstStyle/>
          <a:p>
            <a:pPr algn="ctr"/>
            <a:r>
              <a:rPr lang="en-GB" dirty="0" smtClean="0"/>
              <a:t>Y</a:t>
            </a:r>
            <a:endParaRPr lang="en-US" dirty="0"/>
          </a:p>
        </p:txBody>
      </p:sp>
      <p:pic>
        <p:nvPicPr>
          <p:cNvPr id="4" name="Picture 7" descr="Cover"/>
          <p:cNvPicPr>
            <a:picLocks noGrp="1" noChangeAspect="1" noChangeArrowheads="1"/>
          </p:cNvPicPr>
          <p:nvPr>
            <p:ph idx="1"/>
          </p:nvPr>
        </p:nvPicPr>
        <p:blipFill>
          <a:blip r:embed="rId5" cstate="print"/>
          <a:srcRect/>
          <a:stretch>
            <a:fillRect/>
          </a:stretch>
        </p:blipFill>
        <p:spPr bwMode="auto">
          <a:xfrm>
            <a:off x="2000235" y="2285991"/>
            <a:ext cx="4214842" cy="3081439"/>
          </a:xfrm>
          <a:prstGeom prst="rect">
            <a:avLst/>
          </a:prstGeom>
          <a:noFill/>
          <a:ln w="9525">
            <a:noFill/>
            <a:miter lim="800000"/>
            <a:headEnd/>
            <a:tailEnd/>
          </a:ln>
        </p:spPr>
      </p:pic>
      <p:sp>
        <p:nvSpPr>
          <p:cNvPr id="9" name="TextBox 8"/>
          <p:cNvSpPr txBox="1"/>
          <p:nvPr/>
        </p:nvSpPr>
        <p:spPr>
          <a:xfrm>
            <a:off x="3564043" y="1857365"/>
            <a:ext cx="1087221" cy="400110"/>
          </a:xfrm>
          <a:prstGeom prst="rect">
            <a:avLst/>
          </a:prstGeom>
          <a:noFill/>
        </p:spPr>
        <p:txBody>
          <a:bodyPr wrap="none" lIns="91400" tIns="45702" rIns="91400" bIns="45702" rtlCol="0">
            <a:spAutoFit/>
          </a:bodyPr>
          <a:lstStyle/>
          <a:p>
            <a:r>
              <a:rPr lang="en-GB" sz="2000" b="1" dirty="0"/>
              <a:t>Survival </a:t>
            </a:r>
            <a:endParaRPr lang="en-US" sz="2000" b="1" dirty="0"/>
          </a:p>
        </p:txBody>
      </p:sp>
      <p:sp>
        <p:nvSpPr>
          <p:cNvPr id="11" name="TextBox 10"/>
          <p:cNvSpPr txBox="1"/>
          <p:nvPr/>
        </p:nvSpPr>
        <p:spPr>
          <a:xfrm>
            <a:off x="7001268" y="6315038"/>
            <a:ext cx="1571264" cy="400110"/>
          </a:xfrm>
          <a:prstGeom prst="rect">
            <a:avLst/>
          </a:prstGeom>
          <a:noFill/>
        </p:spPr>
        <p:txBody>
          <a:bodyPr wrap="none" lIns="91400" tIns="45702" rIns="91400" bIns="45702" rtlCol="0">
            <a:spAutoFit/>
          </a:bodyPr>
          <a:lstStyle/>
          <a:p>
            <a:r>
              <a:rPr lang="en-GB" sz="2000" dirty="0"/>
              <a:t>Colman 1993</a:t>
            </a:r>
            <a:endParaRPr lang="en-US" sz="2000" dirty="0"/>
          </a:p>
        </p:txBody>
      </p:sp>
      <p:sp>
        <p:nvSpPr>
          <p:cNvPr id="12" name="TextBox 11"/>
          <p:cNvSpPr txBox="1"/>
          <p:nvPr/>
        </p:nvSpPr>
        <p:spPr>
          <a:xfrm>
            <a:off x="3428992" y="6357958"/>
            <a:ext cx="2266646" cy="369332"/>
          </a:xfrm>
          <a:prstGeom prst="rect">
            <a:avLst/>
          </a:prstGeom>
          <a:noFill/>
        </p:spPr>
        <p:txBody>
          <a:bodyPr wrap="none" lIns="91400" tIns="45702" rIns="91400" bIns="45702" rtlCol="0">
            <a:spAutoFit/>
          </a:bodyPr>
          <a:lstStyle/>
          <a:p>
            <a:r>
              <a:rPr lang="en-GB" dirty="0" smtClean="0"/>
              <a:t>FXII blocked with </a:t>
            </a:r>
            <a:r>
              <a:rPr lang="en-GB" dirty="0" err="1" smtClean="0"/>
              <a:t>mAb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492896"/>
            <a:ext cx="8229600" cy="1143000"/>
          </a:xfrm>
        </p:spPr>
        <p:txBody>
          <a:bodyPr>
            <a:normAutofit fontScale="90000"/>
          </a:bodyPr>
          <a:lstStyle/>
          <a:p>
            <a:r>
              <a:rPr lang="en-GB" dirty="0" smtClean="0"/>
              <a:t>Evidence that the CAS is physiologically potent</a:t>
            </a:r>
            <a:endParaRPr lang="en-GB" dirty="0"/>
          </a:p>
        </p:txBody>
      </p:sp>
    </p:spTree>
    <p:extLst>
      <p:ext uri="{BB962C8B-B14F-4D97-AF65-F5344CB8AC3E}">
        <p14:creationId xmlns:p14="http://schemas.microsoft.com/office/powerpoint/2010/main" val="3267309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4" y="357166"/>
            <a:ext cx="8229600" cy="1143000"/>
          </a:xfrm>
        </p:spPr>
        <p:txBody>
          <a:bodyPr>
            <a:normAutofit fontScale="90000"/>
          </a:bodyPr>
          <a:lstStyle/>
          <a:p>
            <a:r>
              <a:rPr lang="en-GB" dirty="0" smtClean="0"/>
              <a:t>Deaths following heparin administration reported to the FDA</a:t>
            </a:r>
            <a:endParaRPr lang="en-US" dirty="0"/>
          </a:p>
        </p:txBody>
      </p:sp>
      <p:graphicFrame>
        <p:nvGraphicFramePr>
          <p:cNvPr id="4" name="Content Placeholder 3"/>
          <p:cNvGraphicFramePr>
            <a:graphicFrameLocks noGrp="1"/>
          </p:cNvGraphicFramePr>
          <p:nvPr>
            <p:ph idx="1"/>
          </p:nvPr>
        </p:nvGraphicFramePr>
        <p:xfrm>
          <a:off x="457200" y="1600200"/>
          <a:ext cx="8329642" cy="454344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rot="5400000" flipH="1" flipV="1">
            <a:off x="6357950" y="6286521"/>
            <a:ext cx="42862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86582" y="6143648"/>
            <a:ext cx="1528605" cy="371541"/>
          </a:xfrm>
          <a:prstGeom prst="rect">
            <a:avLst/>
          </a:prstGeom>
          <a:noFill/>
          <a:ln>
            <a:solidFill>
              <a:srgbClr val="FF0000"/>
            </a:solidFill>
          </a:ln>
        </p:spPr>
        <p:txBody>
          <a:bodyPr wrap="none" lIns="91400" tIns="45702" rIns="91400" bIns="45702" rtlCol="0">
            <a:spAutoFit/>
          </a:bodyPr>
          <a:lstStyle/>
          <a:p>
            <a:r>
              <a:rPr lang="en-GB" b="1" dirty="0" smtClean="0">
                <a:solidFill>
                  <a:srgbClr val="FF0000"/>
                </a:solidFill>
              </a:rPr>
              <a:t>Heparin recall</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contact system and contaminated heparin</a:t>
            </a:r>
            <a:endParaRPr lang="en-US" dirty="0"/>
          </a:p>
        </p:txBody>
      </p:sp>
      <p:sp>
        <p:nvSpPr>
          <p:cNvPr id="5" name="Content Placeholder 4"/>
          <p:cNvSpPr>
            <a:spLocks noGrp="1"/>
          </p:cNvSpPr>
          <p:nvPr>
            <p:ph idx="1"/>
          </p:nvPr>
        </p:nvSpPr>
        <p:spPr>
          <a:xfrm>
            <a:off x="142844" y="1643051"/>
            <a:ext cx="9144064" cy="4525963"/>
          </a:xfrm>
        </p:spPr>
        <p:txBody>
          <a:bodyPr>
            <a:normAutofit lnSpcReduction="10000"/>
          </a:bodyPr>
          <a:lstStyle/>
          <a:p>
            <a:r>
              <a:rPr lang="en-GB" dirty="0" smtClean="0"/>
              <a:t>Dramatic rise in heparin associated deaths</a:t>
            </a:r>
          </a:p>
          <a:p>
            <a:pPr lvl="1"/>
            <a:r>
              <a:rPr lang="en-GB" dirty="0" smtClean="0"/>
              <a:t>Hypotension, </a:t>
            </a:r>
            <a:r>
              <a:rPr lang="en-US" dirty="0" smtClean="0"/>
              <a:t>facial swelling,</a:t>
            </a:r>
            <a:r>
              <a:rPr lang="en-US" baseline="30000" dirty="0" smtClean="0"/>
              <a:t>  </a:t>
            </a:r>
            <a:r>
              <a:rPr lang="en-US" dirty="0" smtClean="0"/>
              <a:t>tachycardia, </a:t>
            </a:r>
            <a:r>
              <a:rPr lang="en-US" dirty="0" err="1" smtClean="0"/>
              <a:t>urticaria</a:t>
            </a:r>
            <a:r>
              <a:rPr lang="en-US" dirty="0" smtClean="0"/>
              <a:t> &amp; nausea</a:t>
            </a:r>
            <a:endParaRPr lang="en-GB" dirty="0" smtClean="0"/>
          </a:p>
          <a:p>
            <a:r>
              <a:rPr lang="en-GB" dirty="0" smtClean="0"/>
              <a:t>Traced to heparin from Changzhou, China</a:t>
            </a:r>
          </a:p>
          <a:p>
            <a:r>
              <a:rPr lang="en-GB" dirty="0" smtClean="0"/>
              <a:t>Over sulphated </a:t>
            </a:r>
            <a:r>
              <a:rPr lang="en-GB" dirty="0" err="1" smtClean="0"/>
              <a:t>chondroitin</a:t>
            </a:r>
            <a:r>
              <a:rPr lang="en-GB" dirty="0" smtClean="0"/>
              <a:t> sulphate (OSCS) identified in implicated batches. </a:t>
            </a:r>
          </a:p>
          <a:p>
            <a:r>
              <a:rPr lang="en-GB" dirty="0" smtClean="0"/>
              <a:t>OSCS has high density of negative charge</a:t>
            </a:r>
          </a:p>
          <a:p>
            <a:r>
              <a:rPr lang="en-GB" dirty="0" smtClean="0"/>
              <a:t>Presence of OSCS caused </a:t>
            </a:r>
            <a:r>
              <a:rPr lang="en-GB" dirty="0" err="1" smtClean="0"/>
              <a:t>Kallikrein</a:t>
            </a:r>
            <a:r>
              <a:rPr lang="en-GB" dirty="0" smtClean="0"/>
              <a:t> activation (blocked by depletion of FXII)</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Autofit/>
          </a:bodyPr>
          <a:lstStyle/>
          <a:p>
            <a:r>
              <a:rPr lang="en-GB" sz="3600" dirty="0"/>
              <a:t>Contaminated heparin and </a:t>
            </a:r>
            <a:r>
              <a:rPr lang="en-GB" sz="3600" dirty="0" err="1"/>
              <a:t>kallikrein</a:t>
            </a:r>
            <a:r>
              <a:rPr lang="en-GB" sz="3600" dirty="0"/>
              <a:t> generation in plasma </a:t>
            </a:r>
            <a:endParaRPr lang="en-US" sz="3600" dirty="0"/>
          </a:p>
        </p:txBody>
      </p:sp>
      <p:sp>
        <p:nvSpPr>
          <p:cNvPr id="5" name="TextBox 4"/>
          <p:cNvSpPr txBox="1"/>
          <p:nvPr/>
        </p:nvSpPr>
        <p:spPr>
          <a:xfrm>
            <a:off x="7498041" y="6488668"/>
            <a:ext cx="1645963" cy="369332"/>
          </a:xfrm>
          <a:prstGeom prst="rect">
            <a:avLst/>
          </a:prstGeom>
          <a:noFill/>
        </p:spPr>
        <p:txBody>
          <a:bodyPr wrap="none" lIns="91400" tIns="45702" rIns="91400" bIns="45702" rtlCol="0">
            <a:spAutoFit/>
          </a:bodyPr>
          <a:lstStyle/>
          <a:p>
            <a:r>
              <a:rPr lang="en-GB" dirty="0" err="1" smtClean="0"/>
              <a:t>Kishimoto</a:t>
            </a:r>
            <a:r>
              <a:rPr lang="en-GB" dirty="0" smtClean="0"/>
              <a:t> 2008</a:t>
            </a:r>
            <a:endParaRPr lang="en-US" dirty="0"/>
          </a:p>
        </p:txBody>
      </p:sp>
      <p:pic>
        <p:nvPicPr>
          <p:cNvPr id="3" name="Content Placeholder 2"/>
          <p:cNvPicPr>
            <a:picLocks noGrp="1" noChangeAspect="1" noChangeArrowheads="1"/>
          </p:cNvPicPr>
          <p:nvPr>
            <p:ph idx="1"/>
          </p:nvPr>
        </p:nvPicPr>
        <p:blipFill>
          <a:blip r:embed="rId3" cstate="print"/>
          <a:srcRect/>
          <a:stretch>
            <a:fillRect/>
          </a:stretch>
        </p:blipFill>
        <p:spPr bwMode="auto">
          <a:xfrm>
            <a:off x="785788" y="1324771"/>
            <a:ext cx="6772613" cy="55332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57291" y="428604"/>
            <a:ext cx="5934350" cy="7374957"/>
          </a:xfrm>
          <a:prstGeom prst="rect">
            <a:avLst/>
          </a:prstGeom>
          <a:noFill/>
          <a:ln w="9525">
            <a:noFill/>
            <a:miter lim="800000"/>
            <a:headEnd/>
            <a:tailEnd/>
          </a:ln>
          <a:effectLst/>
        </p:spPr>
      </p:pic>
      <p:sp>
        <p:nvSpPr>
          <p:cNvPr id="5" name="TextBox 4"/>
          <p:cNvSpPr txBox="1"/>
          <p:nvPr/>
        </p:nvSpPr>
        <p:spPr>
          <a:xfrm>
            <a:off x="7500959" y="6429400"/>
            <a:ext cx="1500628" cy="371541"/>
          </a:xfrm>
          <a:prstGeom prst="rect">
            <a:avLst/>
          </a:prstGeom>
          <a:noFill/>
        </p:spPr>
        <p:txBody>
          <a:bodyPr wrap="none" lIns="91400" tIns="45702" rIns="91400" bIns="45702" rtlCol="0">
            <a:spAutoFit/>
          </a:bodyPr>
          <a:lstStyle/>
          <a:p>
            <a:r>
              <a:rPr lang="en-GB" b="1" dirty="0" smtClean="0"/>
              <a:t>Schwarz 2008</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Components of CAS</a:t>
            </a:r>
            <a:endParaRPr lang="en-GB" dirty="0"/>
          </a:p>
        </p:txBody>
      </p:sp>
      <p:graphicFrame>
        <p:nvGraphicFramePr>
          <p:cNvPr id="6" name="Content Placeholder 5"/>
          <p:cNvGraphicFramePr>
            <a:graphicFrameLocks noGrp="1"/>
          </p:cNvGraphicFramePr>
          <p:nvPr>
            <p:ph idx="1"/>
          </p:nvPr>
        </p:nvGraphicFramePr>
        <p:xfrm>
          <a:off x="214288" y="1500174"/>
          <a:ext cx="8501121" cy="4049532"/>
        </p:xfrm>
        <a:graphic>
          <a:graphicData uri="http://schemas.openxmlformats.org/drawingml/2006/table">
            <a:tbl>
              <a:tblPr firstRow="1" bandRow="1">
                <a:tableStyleId>{5C22544A-7EE6-4342-B048-85BDC9FD1C3A}</a:tableStyleId>
              </a:tblPr>
              <a:tblGrid>
                <a:gridCol w="1214446"/>
                <a:gridCol w="857254"/>
                <a:gridCol w="1000132"/>
                <a:gridCol w="928694"/>
                <a:gridCol w="1214446"/>
                <a:gridCol w="1428760"/>
                <a:gridCol w="1857389"/>
              </a:tblGrid>
              <a:tr h="781162">
                <a:tc>
                  <a:txBody>
                    <a:bodyPr/>
                    <a:lstStyle/>
                    <a:p>
                      <a:r>
                        <a:rPr lang="en-GB" sz="1800" dirty="0" smtClean="0"/>
                        <a:t>Factor</a:t>
                      </a:r>
                      <a:r>
                        <a:rPr lang="en-GB" sz="1800" baseline="0" dirty="0" smtClean="0"/>
                        <a:t> </a:t>
                      </a:r>
                      <a:endParaRPr lang="en-GB" sz="1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err="1" smtClean="0"/>
                        <a:t>Chrom</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err="1" smtClean="0"/>
                        <a:t>cDNA</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err="1" smtClean="0"/>
                        <a:t>aa</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Mol wt</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Plasma </a:t>
                      </a:r>
                      <a:r>
                        <a:rPr lang="en-GB" sz="1800" dirty="0" err="1" smtClean="0"/>
                        <a:t>conc</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synthesis</a:t>
                      </a:r>
                      <a:endParaRPr lang="en-GB"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44458">
                <a:tc>
                  <a:txBody>
                    <a:bodyPr/>
                    <a:lstStyle/>
                    <a:p>
                      <a:r>
                        <a:rPr lang="en-GB" sz="1800" dirty="0" smtClean="0"/>
                        <a:t>FXII</a:t>
                      </a:r>
                      <a:endParaRPr lang="en-GB" sz="1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5q33-qter</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2.4kb</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596</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80kd</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375nM</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Liver</a:t>
                      </a:r>
                      <a:endParaRPr lang="en-GB"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60841">
                <a:tc>
                  <a:txBody>
                    <a:bodyPr/>
                    <a:lstStyle/>
                    <a:p>
                      <a:r>
                        <a:rPr lang="en-GB" sz="1800" dirty="0" smtClean="0"/>
                        <a:t>PK</a:t>
                      </a:r>
                      <a:endParaRPr lang="en-GB" sz="1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4q35</a:t>
                      </a:r>
                    </a:p>
                    <a:p>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609</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85 &amp; 88kd</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490nM</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Liver</a:t>
                      </a:r>
                      <a:endParaRPr lang="en-GB"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10493">
                <a:tc>
                  <a:txBody>
                    <a:bodyPr/>
                    <a:lstStyle/>
                    <a:p>
                      <a:r>
                        <a:rPr lang="en-GB" sz="1800" dirty="0" smtClean="0"/>
                        <a:t>HK</a:t>
                      </a:r>
                      <a:endParaRPr lang="en-GB" sz="1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3q26</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3.5kb</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626</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120kd</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670nM</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Liver and fibroblasts,</a:t>
                      </a:r>
                      <a:r>
                        <a:rPr lang="en-GB" sz="1800" baseline="0" dirty="0" smtClean="0"/>
                        <a:t> platelets, EC</a:t>
                      </a:r>
                      <a:endParaRPr lang="en-GB"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2578">
                <a:tc>
                  <a:txBody>
                    <a:bodyPr/>
                    <a:lstStyle/>
                    <a:p>
                      <a:r>
                        <a:rPr lang="en-GB" sz="1800" dirty="0" smtClean="0"/>
                        <a:t>LK</a:t>
                      </a:r>
                      <a:endParaRPr lang="en-GB" sz="1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3q26</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1.7kb</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427</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68kd</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1300nM</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CAS evolution</a:t>
            </a:r>
            <a:endParaRPr lang="en-GB" dirty="0"/>
          </a:p>
        </p:txBody>
      </p:sp>
      <p:sp>
        <p:nvSpPr>
          <p:cNvPr id="5" name="Content Placeholder 4"/>
          <p:cNvSpPr>
            <a:spLocks noGrp="1"/>
          </p:cNvSpPr>
          <p:nvPr>
            <p:ph idx="1"/>
          </p:nvPr>
        </p:nvSpPr>
        <p:spPr/>
        <p:txBody>
          <a:bodyPr/>
          <a:lstStyle/>
          <a:p>
            <a:r>
              <a:rPr lang="en-GB" dirty="0" smtClean="0"/>
              <a:t>HK, FXII and PK-XI found only in later vertebrate development (</a:t>
            </a:r>
            <a:r>
              <a:rPr lang="en-GB" dirty="0" err="1" smtClean="0"/>
              <a:t>cf</a:t>
            </a:r>
            <a:r>
              <a:rPr lang="en-GB" dirty="0" smtClean="0"/>
              <a:t> thrombin)</a:t>
            </a:r>
          </a:p>
          <a:p>
            <a:r>
              <a:rPr lang="en-GB" dirty="0" smtClean="0"/>
              <a:t>FXII lost in birds and whales. </a:t>
            </a:r>
            <a:r>
              <a:rPr lang="en-GB" dirty="0" err="1" smtClean="0"/>
              <a:t>Dp</a:t>
            </a:r>
            <a:r>
              <a:rPr lang="en-GB" dirty="0" smtClean="0"/>
              <a:t>[</a:t>
            </a:r>
            <a:r>
              <a:rPr lang="en-GB" dirty="0" err="1" smtClean="0"/>
              <a:t>joms</a:t>
            </a:r>
            <a:endParaRPr lang="en-GB" dirty="0" smtClean="0"/>
          </a:p>
          <a:p>
            <a:r>
              <a:rPr lang="en-GB" dirty="0" smtClean="0"/>
              <a:t>FXI and PK arose by gene duplication in early mammals. </a:t>
            </a:r>
          </a:p>
          <a:p>
            <a:pPr lvl="1"/>
            <a:r>
              <a:rPr lang="en-GB" dirty="0" smtClean="0"/>
              <a:t>Remain 58% homologous</a:t>
            </a:r>
          </a:p>
          <a:p>
            <a:pPr lvl="1"/>
            <a:r>
              <a:rPr lang="en-GB" dirty="0" smtClean="0"/>
              <a:t>Both bind to HK</a:t>
            </a:r>
          </a:p>
          <a:p>
            <a:pPr lvl="1"/>
            <a:r>
              <a:rPr lang="en-GB" dirty="0" smtClean="0"/>
              <a:t>Both on chromosome 4</a:t>
            </a:r>
            <a:endParaRPr lang="en-GB" dirty="0"/>
          </a:p>
        </p:txBody>
      </p:sp>
    </p:spTree>
    <p:extLst>
      <p:ext uri="{BB962C8B-B14F-4D97-AF65-F5344CB8AC3E}">
        <p14:creationId xmlns:p14="http://schemas.microsoft.com/office/powerpoint/2010/main" val="255570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61" y="0"/>
            <a:ext cx="8229600" cy="1143000"/>
          </a:xfrm>
        </p:spPr>
        <p:txBody>
          <a:bodyPr/>
          <a:lstStyle/>
          <a:p>
            <a:r>
              <a:rPr lang="en-GB" dirty="0" smtClean="0"/>
              <a:t>Factor XII (Hageman factor)</a:t>
            </a:r>
            <a:endParaRPr lang="en-GB" dirty="0"/>
          </a:p>
        </p:txBody>
      </p:sp>
      <p:sp>
        <p:nvSpPr>
          <p:cNvPr id="6" name="Line 4"/>
          <p:cNvSpPr>
            <a:spLocks noChangeShapeType="1"/>
          </p:cNvSpPr>
          <p:nvPr/>
        </p:nvSpPr>
        <p:spPr bwMode="auto">
          <a:xfrm flipV="1">
            <a:off x="1562104" y="6262876"/>
            <a:ext cx="4295780" cy="45720"/>
          </a:xfrm>
          <a:prstGeom prst="line">
            <a:avLst/>
          </a:prstGeom>
          <a:noFill/>
          <a:ln w="9525">
            <a:solidFill>
              <a:schemeClr val="tx1"/>
            </a:solidFill>
            <a:round/>
            <a:headEnd/>
            <a:tailEnd/>
          </a:ln>
        </p:spPr>
        <p:txBody>
          <a:bodyPr lIns="91400" tIns="45702" rIns="91400" bIns="45702"/>
          <a:lstStyle/>
          <a:p>
            <a:endParaRPr lang="en-US"/>
          </a:p>
        </p:txBody>
      </p:sp>
      <p:sp>
        <p:nvSpPr>
          <p:cNvPr id="7" name="Oval 5"/>
          <p:cNvSpPr>
            <a:spLocks noChangeArrowheads="1"/>
          </p:cNvSpPr>
          <p:nvPr/>
        </p:nvSpPr>
        <p:spPr bwMode="auto">
          <a:xfrm>
            <a:off x="5143504" y="6095236"/>
            <a:ext cx="533400" cy="381000"/>
          </a:xfrm>
          <a:prstGeom prst="ellipse">
            <a:avLst/>
          </a:prstGeom>
          <a:solidFill>
            <a:srgbClr val="FF0066"/>
          </a:solidFill>
          <a:ln w="9525">
            <a:solidFill>
              <a:schemeClr val="tx1"/>
            </a:solidFill>
            <a:round/>
            <a:headEnd/>
            <a:tailEnd/>
          </a:ln>
        </p:spPr>
        <p:txBody>
          <a:bodyPr wrap="none" lIns="91400" tIns="45702" rIns="91400" bIns="45702" anchor="ctr"/>
          <a:lstStyle/>
          <a:p>
            <a:endParaRPr lang="en-US"/>
          </a:p>
        </p:txBody>
      </p:sp>
      <p:sp>
        <p:nvSpPr>
          <p:cNvPr id="8" name="Rectangle 13"/>
          <p:cNvSpPr>
            <a:spLocks noChangeArrowheads="1"/>
          </p:cNvSpPr>
          <p:nvPr/>
        </p:nvSpPr>
        <p:spPr bwMode="auto">
          <a:xfrm>
            <a:off x="1714480" y="6143648"/>
            <a:ext cx="119042" cy="284185"/>
          </a:xfrm>
          <a:prstGeom prst="rect">
            <a:avLst/>
          </a:prstGeom>
          <a:solidFill>
            <a:schemeClr val="accent3">
              <a:lumMod val="50000"/>
            </a:schemeClr>
          </a:solidFill>
          <a:ln w="9525">
            <a:solidFill>
              <a:schemeClr val="tx1"/>
            </a:solidFill>
            <a:miter lim="800000"/>
            <a:headEnd/>
            <a:tailEnd/>
          </a:ln>
        </p:spPr>
        <p:txBody>
          <a:bodyPr wrap="none" lIns="91400" tIns="45702" rIns="91400" bIns="45702" anchor="ctr"/>
          <a:lstStyle/>
          <a:p>
            <a:endParaRPr lang="en-US"/>
          </a:p>
        </p:txBody>
      </p:sp>
      <p:sp>
        <p:nvSpPr>
          <p:cNvPr id="10" name="Rectangle 15"/>
          <p:cNvSpPr>
            <a:spLocks noChangeArrowheads="1"/>
          </p:cNvSpPr>
          <p:nvPr/>
        </p:nvSpPr>
        <p:spPr bwMode="auto">
          <a:xfrm>
            <a:off x="2898758" y="6143648"/>
            <a:ext cx="133336" cy="284185"/>
          </a:xfrm>
          <a:prstGeom prst="rect">
            <a:avLst/>
          </a:prstGeom>
          <a:solidFill>
            <a:schemeClr val="tx2">
              <a:lumMod val="75000"/>
            </a:schemeClr>
          </a:solidFill>
          <a:ln w="9525">
            <a:solidFill>
              <a:schemeClr val="tx1"/>
            </a:solidFill>
            <a:miter lim="800000"/>
            <a:headEnd/>
            <a:tailEnd/>
          </a:ln>
        </p:spPr>
        <p:txBody>
          <a:bodyPr wrap="none" lIns="91400" tIns="45702" rIns="91400" bIns="45702" anchor="ctr"/>
          <a:lstStyle/>
          <a:p>
            <a:endParaRPr lang="en-US"/>
          </a:p>
        </p:txBody>
      </p:sp>
      <p:sp>
        <p:nvSpPr>
          <p:cNvPr id="12" name="Rectangle 17"/>
          <p:cNvSpPr>
            <a:spLocks noChangeArrowheads="1"/>
          </p:cNvSpPr>
          <p:nvPr/>
        </p:nvSpPr>
        <p:spPr bwMode="auto">
          <a:xfrm>
            <a:off x="4097330" y="6133336"/>
            <a:ext cx="228600" cy="304800"/>
          </a:xfrm>
          <a:prstGeom prst="rect">
            <a:avLst/>
          </a:prstGeom>
          <a:solidFill>
            <a:srgbClr val="00CCFF"/>
          </a:solidFill>
          <a:ln w="9525">
            <a:solidFill>
              <a:schemeClr val="tx1"/>
            </a:solidFill>
            <a:miter lim="800000"/>
            <a:headEnd/>
            <a:tailEnd/>
          </a:ln>
        </p:spPr>
        <p:txBody>
          <a:bodyPr wrap="none" lIns="91400" tIns="45702" rIns="91400" bIns="45702" anchor="ctr"/>
          <a:lstStyle/>
          <a:p>
            <a:endParaRPr lang="en-US"/>
          </a:p>
        </p:txBody>
      </p:sp>
      <p:sp>
        <p:nvSpPr>
          <p:cNvPr id="27" name="AutoShape 47"/>
          <p:cNvSpPr>
            <a:spLocks noChangeArrowheads="1"/>
          </p:cNvSpPr>
          <p:nvPr/>
        </p:nvSpPr>
        <p:spPr bwMode="auto">
          <a:xfrm>
            <a:off x="3374212" y="6133336"/>
            <a:ext cx="381000" cy="304800"/>
          </a:xfrm>
          <a:prstGeom prst="hexagon">
            <a:avLst>
              <a:gd name="adj" fmla="val 31250"/>
              <a:gd name="vf" fmla="val 115470"/>
            </a:avLst>
          </a:prstGeom>
          <a:solidFill>
            <a:schemeClr val="accent1"/>
          </a:solidFill>
          <a:ln w="9525">
            <a:solidFill>
              <a:schemeClr val="tx1"/>
            </a:solidFill>
            <a:miter lim="800000"/>
            <a:headEnd/>
            <a:tailEnd/>
          </a:ln>
        </p:spPr>
        <p:txBody>
          <a:bodyPr wrap="none" lIns="91400" tIns="45702" rIns="91400" bIns="45702" anchor="ctr"/>
          <a:lstStyle/>
          <a:p>
            <a:endParaRPr lang="en-US"/>
          </a:p>
        </p:txBody>
      </p:sp>
      <p:sp>
        <p:nvSpPr>
          <p:cNvPr id="28" name="AutoShape 47"/>
          <p:cNvSpPr>
            <a:spLocks noChangeArrowheads="1"/>
          </p:cNvSpPr>
          <p:nvPr/>
        </p:nvSpPr>
        <p:spPr bwMode="auto">
          <a:xfrm>
            <a:off x="2175640" y="6133336"/>
            <a:ext cx="381000" cy="304800"/>
          </a:xfrm>
          <a:prstGeom prst="hexagon">
            <a:avLst>
              <a:gd name="adj" fmla="val 31250"/>
              <a:gd name="vf" fmla="val 115470"/>
            </a:avLst>
          </a:prstGeom>
          <a:solidFill>
            <a:schemeClr val="accent1"/>
          </a:solidFill>
          <a:ln w="9525">
            <a:solidFill>
              <a:schemeClr val="tx1"/>
            </a:solidFill>
            <a:miter lim="800000"/>
            <a:headEnd/>
            <a:tailEnd/>
          </a:ln>
        </p:spPr>
        <p:txBody>
          <a:bodyPr wrap="none" lIns="91400" tIns="45702" rIns="91400" bIns="45702" anchor="ctr"/>
          <a:lstStyle/>
          <a:p>
            <a:endParaRPr lang="en-US"/>
          </a:p>
        </p:txBody>
      </p:sp>
      <p:sp>
        <p:nvSpPr>
          <p:cNvPr id="29" name="Rectangle 15"/>
          <p:cNvSpPr>
            <a:spLocks noChangeArrowheads="1"/>
          </p:cNvSpPr>
          <p:nvPr/>
        </p:nvSpPr>
        <p:spPr bwMode="auto">
          <a:xfrm>
            <a:off x="4668048" y="6143648"/>
            <a:ext cx="133336" cy="284185"/>
          </a:xfrm>
          <a:prstGeom prst="rect">
            <a:avLst/>
          </a:prstGeom>
          <a:solidFill>
            <a:schemeClr val="accent6">
              <a:lumMod val="75000"/>
            </a:schemeClr>
          </a:solidFill>
          <a:ln w="9525">
            <a:solidFill>
              <a:schemeClr val="tx1"/>
            </a:solidFill>
            <a:miter lim="800000"/>
            <a:headEnd/>
            <a:tailEnd/>
          </a:ln>
        </p:spPr>
        <p:txBody>
          <a:bodyPr wrap="none" lIns="91400" tIns="45702" rIns="91400" bIns="45702" anchor="ctr"/>
          <a:lstStyle/>
          <a:p>
            <a:endParaRPr lang="en-US"/>
          </a:p>
        </p:txBody>
      </p:sp>
      <p:pic>
        <p:nvPicPr>
          <p:cNvPr id="14" name="Picture 2"/>
          <p:cNvPicPr>
            <a:picLocks noChangeAspect="1" noChangeArrowheads="1"/>
          </p:cNvPicPr>
          <p:nvPr/>
        </p:nvPicPr>
        <p:blipFill>
          <a:blip r:embed="rId3" cstate="print"/>
          <a:srcRect/>
          <a:stretch>
            <a:fillRect/>
          </a:stretch>
        </p:blipFill>
        <p:spPr bwMode="auto">
          <a:xfrm>
            <a:off x="1643042" y="1142984"/>
            <a:ext cx="5913437" cy="4008438"/>
          </a:xfrm>
          <a:prstGeom prst="rect">
            <a:avLst/>
          </a:prstGeom>
          <a:noFill/>
        </p:spPr>
      </p:pic>
      <p:sp>
        <p:nvSpPr>
          <p:cNvPr id="15" name="Text Box 4"/>
          <p:cNvSpPr txBox="1">
            <a:spLocks noChangeArrowheads="1"/>
          </p:cNvSpPr>
          <p:nvPr/>
        </p:nvSpPr>
        <p:spPr bwMode="auto">
          <a:xfrm>
            <a:off x="5722939" y="6649032"/>
            <a:ext cx="3421061" cy="208968"/>
          </a:xfrm>
          <a:prstGeom prst="rect">
            <a:avLst/>
          </a:prstGeom>
          <a:noFill/>
          <a:ln w="9525">
            <a:noFill/>
            <a:miter lim="800000"/>
            <a:headEnd/>
            <a:tailEnd/>
          </a:ln>
        </p:spPr>
        <p:txBody>
          <a:bodyPr wrap="square" lIns="0" tIns="0" rIns="0" bIns="0" anchorCtr="1">
            <a:spAutoFit/>
          </a:bodyPr>
          <a:lstStyle/>
          <a:p>
            <a:pPr algn="ctr">
              <a:lnSpc>
                <a:spcPct val="97000"/>
              </a:lnSpc>
              <a:buClr>
                <a:srgbClr val="000000"/>
              </a:buClr>
              <a:buSzPct val="45000"/>
              <a:tabLst>
                <a:tab pos="0" algn="l"/>
                <a:tab pos="457011" algn="l"/>
                <a:tab pos="914021" algn="l"/>
                <a:tab pos="1371032" algn="l"/>
                <a:tab pos="1828041" algn="l"/>
                <a:tab pos="2285052" algn="l"/>
                <a:tab pos="2742062" algn="l"/>
                <a:tab pos="3199072" algn="l"/>
                <a:tab pos="3656083" algn="l"/>
                <a:tab pos="4113093" algn="l"/>
                <a:tab pos="4570104" algn="l"/>
                <a:tab pos="5027114" algn="l"/>
                <a:tab pos="5484125" algn="l"/>
                <a:tab pos="5941136" algn="l"/>
                <a:tab pos="6398145" algn="l"/>
                <a:tab pos="6855156" algn="l"/>
                <a:tab pos="7312167" algn="l"/>
                <a:tab pos="7769178" algn="l"/>
                <a:tab pos="8226188" algn="l"/>
                <a:tab pos="8683199" algn="l"/>
                <a:tab pos="9140208" algn="l"/>
              </a:tabLst>
            </a:pPr>
            <a:r>
              <a:rPr lang="en-GB" sz="1400" b="1" dirty="0">
                <a:latin typeface="Arial" charset="0"/>
              </a:rPr>
              <a:t>Colman, R. W. et al. Blood 1997</a:t>
            </a:r>
          </a:p>
        </p:txBody>
      </p:sp>
      <p:sp>
        <p:nvSpPr>
          <p:cNvPr id="18" name="TextBox 17"/>
          <p:cNvSpPr txBox="1"/>
          <p:nvPr/>
        </p:nvSpPr>
        <p:spPr>
          <a:xfrm rot="18642532">
            <a:off x="1433996" y="5193268"/>
            <a:ext cx="1250150" cy="646331"/>
          </a:xfrm>
          <a:prstGeom prst="rect">
            <a:avLst/>
          </a:prstGeom>
          <a:noFill/>
        </p:spPr>
        <p:txBody>
          <a:bodyPr wrap="none" lIns="91400" tIns="45702" rIns="91400" bIns="45702" rtlCol="0">
            <a:spAutoFit/>
          </a:bodyPr>
          <a:lstStyle/>
          <a:p>
            <a:r>
              <a:rPr lang="en-GB" dirty="0" err="1" smtClean="0"/>
              <a:t>Fibronectin</a:t>
            </a:r>
            <a:endParaRPr lang="en-GB" dirty="0" smtClean="0"/>
          </a:p>
          <a:p>
            <a:r>
              <a:rPr lang="en-GB" dirty="0" err="1" smtClean="0"/>
              <a:t>Coll</a:t>
            </a:r>
            <a:r>
              <a:rPr lang="en-GB" dirty="0" smtClean="0"/>
              <a:t> </a:t>
            </a:r>
            <a:r>
              <a:rPr lang="en-GB" dirty="0" err="1" smtClean="0"/>
              <a:t>bindin</a:t>
            </a:r>
            <a:endParaRPr lang="en-GB" dirty="0"/>
          </a:p>
        </p:txBody>
      </p:sp>
      <p:sp>
        <p:nvSpPr>
          <p:cNvPr id="19" name="TextBox 18"/>
          <p:cNvSpPr txBox="1"/>
          <p:nvPr/>
        </p:nvSpPr>
        <p:spPr>
          <a:xfrm rot="18570736">
            <a:off x="2329177" y="5644089"/>
            <a:ext cx="545855" cy="369332"/>
          </a:xfrm>
          <a:prstGeom prst="rect">
            <a:avLst/>
          </a:prstGeom>
          <a:noFill/>
        </p:spPr>
        <p:txBody>
          <a:bodyPr wrap="none" lIns="91400" tIns="45702" rIns="91400" bIns="45702" rtlCol="0">
            <a:spAutoFit/>
          </a:bodyPr>
          <a:lstStyle/>
          <a:p>
            <a:r>
              <a:rPr lang="en-GB" dirty="0" smtClean="0"/>
              <a:t>EGF</a:t>
            </a:r>
            <a:endParaRPr lang="en-GB" dirty="0"/>
          </a:p>
        </p:txBody>
      </p:sp>
      <p:sp>
        <p:nvSpPr>
          <p:cNvPr id="20" name="TextBox 19"/>
          <p:cNvSpPr txBox="1"/>
          <p:nvPr/>
        </p:nvSpPr>
        <p:spPr>
          <a:xfrm rot="18767301">
            <a:off x="3476983" y="5570333"/>
            <a:ext cx="545855" cy="369332"/>
          </a:xfrm>
          <a:prstGeom prst="rect">
            <a:avLst/>
          </a:prstGeom>
          <a:noFill/>
        </p:spPr>
        <p:txBody>
          <a:bodyPr wrap="none" lIns="91400" tIns="45702" rIns="91400" bIns="45702" rtlCol="0">
            <a:spAutoFit/>
          </a:bodyPr>
          <a:lstStyle/>
          <a:p>
            <a:r>
              <a:rPr lang="en-GB" dirty="0" smtClean="0"/>
              <a:t>EGF</a:t>
            </a:r>
            <a:endParaRPr lang="en-GB" dirty="0"/>
          </a:p>
        </p:txBody>
      </p:sp>
      <p:sp>
        <p:nvSpPr>
          <p:cNvPr id="21" name="TextBox 20"/>
          <p:cNvSpPr txBox="1"/>
          <p:nvPr/>
        </p:nvSpPr>
        <p:spPr>
          <a:xfrm rot="18760975">
            <a:off x="3930591" y="5533274"/>
            <a:ext cx="833498" cy="369332"/>
          </a:xfrm>
          <a:prstGeom prst="rect">
            <a:avLst/>
          </a:prstGeom>
          <a:noFill/>
        </p:spPr>
        <p:txBody>
          <a:bodyPr wrap="none" lIns="91400" tIns="45702" rIns="91400" bIns="45702" rtlCol="0">
            <a:spAutoFit/>
          </a:bodyPr>
          <a:lstStyle/>
          <a:p>
            <a:r>
              <a:rPr lang="en-GB" dirty="0" err="1" smtClean="0"/>
              <a:t>Kringle</a:t>
            </a:r>
            <a:endParaRPr lang="en-GB" dirty="0"/>
          </a:p>
        </p:txBody>
      </p:sp>
      <p:sp>
        <p:nvSpPr>
          <p:cNvPr id="22" name="TextBox 21"/>
          <p:cNvSpPr txBox="1"/>
          <p:nvPr/>
        </p:nvSpPr>
        <p:spPr>
          <a:xfrm rot="18359934">
            <a:off x="4659367" y="5351946"/>
            <a:ext cx="844590" cy="646331"/>
          </a:xfrm>
          <a:prstGeom prst="rect">
            <a:avLst/>
          </a:prstGeom>
          <a:noFill/>
        </p:spPr>
        <p:txBody>
          <a:bodyPr wrap="none" lIns="91400" tIns="45702" rIns="91400" bIns="45702" rtlCol="0">
            <a:spAutoFit/>
          </a:bodyPr>
          <a:lstStyle/>
          <a:p>
            <a:r>
              <a:rPr lang="en-GB" dirty="0" smtClean="0"/>
              <a:t>Proline</a:t>
            </a:r>
          </a:p>
          <a:p>
            <a:r>
              <a:rPr lang="en-GB" dirty="0" smtClean="0"/>
              <a:t>rich</a:t>
            </a:r>
          </a:p>
        </p:txBody>
      </p:sp>
      <p:sp>
        <p:nvSpPr>
          <p:cNvPr id="23" name="TextBox 22"/>
          <p:cNvSpPr txBox="1"/>
          <p:nvPr/>
        </p:nvSpPr>
        <p:spPr>
          <a:xfrm rot="18416583">
            <a:off x="5389605" y="5302501"/>
            <a:ext cx="1654812" cy="369332"/>
          </a:xfrm>
          <a:prstGeom prst="rect">
            <a:avLst/>
          </a:prstGeom>
          <a:noFill/>
        </p:spPr>
        <p:txBody>
          <a:bodyPr wrap="none" lIns="91400" tIns="45702" rIns="91400" bIns="45702" rtlCol="0">
            <a:spAutoFit/>
          </a:bodyPr>
          <a:lstStyle/>
          <a:p>
            <a:r>
              <a:rPr lang="en-GB" dirty="0" smtClean="0"/>
              <a:t>Serine protease</a:t>
            </a:r>
            <a:endParaRPr lang="en-GB" dirty="0"/>
          </a:p>
        </p:txBody>
      </p:sp>
      <p:sp>
        <p:nvSpPr>
          <p:cNvPr id="25" name="TextBox 24"/>
          <p:cNvSpPr txBox="1"/>
          <p:nvPr/>
        </p:nvSpPr>
        <p:spPr>
          <a:xfrm>
            <a:off x="2857488" y="2488164"/>
            <a:ext cx="1342034" cy="369332"/>
          </a:xfrm>
          <a:prstGeom prst="rect">
            <a:avLst/>
          </a:prstGeom>
          <a:solidFill>
            <a:schemeClr val="bg1"/>
          </a:solidFill>
          <a:ln>
            <a:solidFill>
              <a:schemeClr val="bg1"/>
            </a:solidFill>
          </a:ln>
        </p:spPr>
        <p:txBody>
          <a:bodyPr wrap="none" lIns="91400" tIns="45702" rIns="91400" bIns="45702" rtlCol="0">
            <a:spAutoFit/>
          </a:bodyPr>
          <a:lstStyle/>
          <a:p>
            <a:r>
              <a:rPr lang="en-GB" b="1" dirty="0" smtClean="0">
                <a:solidFill>
                  <a:schemeClr val="accent1">
                    <a:lumMod val="75000"/>
                  </a:schemeClr>
                </a:solidFill>
              </a:rPr>
              <a:t>Heavy chain</a:t>
            </a:r>
            <a:endParaRPr lang="en-US" b="1" dirty="0">
              <a:solidFill>
                <a:schemeClr val="accent1">
                  <a:lumMod val="75000"/>
                </a:schemeClr>
              </a:solidFill>
            </a:endParaRPr>
          </a:p>
        </p:txBody>
      </p:sp>
      <p:sp>
        <p:nvSpPr>
          <p:cNvPr id="26" name="TextBox 25"/>
          <p:cNvSpPr txBox="1"/>
          <p:nvPr/>
        </p:nvSpPr>
        <p:spPr>
          <a:xfrm>
            <a:off x="7500958" y="2488164"/>
            <a:ext cx="1214884" cy="369332"/>
          </a:xfrm>
          <a:prstGeom prst="rect">
            <a:avLst/>
          </a:prstGeom>
          <a:solidFill>
            <a:schemeClr val="bg1"/>
          </a:solidFill>
          <a:ln>
            <a:solidFill>
              <a:schemeClr val="bg1"/>
            </a:solidFill>
          </a:ln>
        </p:spPr>
        <p:txBody>
          <a:bodyPr wrap="none" lIns="91400" tIns="45702" rIns="91400" bIns="45702" rtlCol="0">
            <a:spAutoFit/>
          </a:bodyPr>
          <a:lstStyle/>
          <a:p>
            <a:r>
              <a:rPr lang="en-GB" b="1" dirty="0" smtClean="0">
                <a:solidFill>
                  <a:schemeClr val="accent1">
                    <a:lumMod val="75000"/>
                  </a:schemeClr>
                </a:solidFill>
              </a:rPr>
              <a:t>Light chain</a:t>
            </a:r>
            <a:endParaRPr lang="en-US" b="1" dirty="0">
              <a:solidFill>
                <a:schemeClr val="accent1">
                  <a:lumMod val="75000"/>
                </a:schemeClr>
              </a:solidFill>
            </a:endParaRPr>
          </a:p>
        </p:txBody>
      </p:sp>
      <p:sp>
        <p:nvSpPr>
          <p:cNvPr id="30" name="TextBox 29"/>
          <p:cNvSpPr txBox="1"/>
          <p:nvPr/>
        </p:nvSpPr>
        <p:spPr>
          <a:xfrm rot="18642532">
            <a:off x="2692080" y="5193270"/>
            <a:ext cx="1373774" cy="646331"/>
          </a:xfrm>
          <a:prstGeom prst="rect">
            <a:avLst/>
          </a:prstGeom>
          <a:noFill/>
        </p:spPr>
        <p:txBody>
          <a:bodyPr wrap="none" lIns="91400" tIns="45702" rIns="91400" bIns="45702" rtlCol="0">
            <a:spAutoFit/>
          </a:bodyPr>
          <a:lstStyle/>
          <a:p>
            <a:r>
              <a:rPr lang="en-GB" dirty="0" err="1" smtClean="0"/>
              <a:t>Fibronectin</a:t>
            </a:r>
            <a:endParaRPr lang="en-GB" dirty="0" smtClean="0"/>
          </a:p>
          <a:p>
            <a:r>
              <a:rPr lang="en-GB" dirty="0" smtClean="0"/>
              <a:t>Fibrin  finger</a:t>
            </a:r>
            <a:endParaRPr lang="en-GB" dirty="0"/>
          </a:p>
        </p:txBody>
      </p:sp>
      <p:grpSp>
        <p:nvGrpSpPr>
          <p:cNvPr id="35" name="Group 34"/>
          <p:cNvGrpSpPr/>
          <p:nvPr/>
        </p:nvGrpSpPr>
        <p:grpSpPr>
          <a:xfrm>
            <a:off x="6286516" y="1774051"/>
            <a:ext cx="1012007" cy="869131"/>
            <a:chOff x="6286512" y="1774051"/>
            <a:chExt cx="1012007" cy="869131"/>
          </a:xfrm>
        </p:grpSpPr>
        <p:cxnSp>
          <p:nvCxnSpPr>
            <p:cNvPr id="33" name="Straight Connector 32"/>
            <p:cNvCxnSpPr/>
            <p:nvPr/>
          </p:nvCxnSpPr>
          <p:spPr>
            <a:xfrm flipV="1">
              <a:off x="6584139" y="1774051"/>
              <a:ext cx="714380" cy="5715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286512" y="2285992"/>
              <a:ext cx="357190" cy="3571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7239524" y="1560301"/>
            <a:ext cx="1128129" cy="369332"/>
          </a:xfrm>
          <a:prstGeom prst="rect">
            <a:avLst/>
          </a:prstGeom>
          <a:noFill/>
        </p:spPr>
        <p:txBody>
          <a:bodyPr wrap="none" lIns="91400" tIns="45702" rIns="91400" bIns="45702" rtlCol="0">
            <a:spAutoFit/>
          </a:bodyPr>
          <a:lstStyle/>
          <a:p>
            <a:r>
              <a:rPr lang="en-GB" dirty="0" smtClean="0">
                <a:solidFill>
                  <a:srgbClr val="FF0000"/>
                </a:solidFill>
              </a:rPr>
              <a:t>Activation</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16632"/>
            <a:ext cx="8229600" cy="1143000"/>
          </a:xfrm>
        </p:spPr>
        <p:txBody>
          <a:bodyPr/>
          <a:lstStyle/>
          <a:p>
            <a:r>
              <a:rPr lang="en-GB" dirty="0" smtClean="0">
                <a:solidFill>
                  <a:schemeClr val="tx2">
                    <a:lumMod val="75000"/>
                  </a:schemeClr>
                </a:solidFill>
              </a:rPr>
              <a:t>Factor XII</a:t>
            </a:r>
            <a:endParaRPr lang="en-GB" dirty="0">
              <a:solidFill>
                <a:schemeClr val="tx2">
                  <a:lumMod val="75000"/>
                </a:schemeClr>
              </a:solidFill>
            </a:endParaRPr>
          </a:p>
        </p:txBody>
      </p:sp>
      <p:sp>
        <p:nvSpPr>
          <p:cNvPr id="3" name="Content Placeholder 2"/>
          <p:cNvSpPr>
            <a:spLocks noGrp="1"/>
          </p:cNvSpPr>
          <p:nvPr>
            <p:ph idx="1"/>
          </p:nvPr>
        </p:nvSpPr>
        <p:spPr>
          <a:xfrm>
            <a:off x="457200" y="1285860"/>
            <a:ext cx="8258204" cy="5000660"/>
          </a:xfrm>
        </p:spPr>
        <p:txBody>
          <a:bodyPr>
            <a:noAutofit/>
          </a:bodyPr>
          <a:lstStyle/>
          <a:p>
            <a:pPr>
              <a:lnSpc>
                <a:spcPts val="2200"/>
              </a:lnSpc>
            </a:pPr>
            <a:r>
              <a:rPr lang="en-GB" sz="2000" dirty="0"/>
              <a:t>Activation (1) – surface activation</a:t>
            </a:r>
          </a:p>
          <a:p>
            <a:pPr lvl="1">
              <a:lnSpc>
                <a:spcPts val="2200"/>
              </a:lnSpc>
            </a:pPr>
            <a:r>
              <a:rPr lang="en-GB" sz="1800" dirty="0"/>
              <a:t>Binding to negatively charged surfaces (+Zn</a:t>
            </a:r>
            <a:r>
              <a:rPr lang="en-GB" sz="1800" baseline="30000" dirty="0"/>
              <a:t>++</a:t>
            </a:r>
            <a:r>
              <a:rPr lang="en-GB" sz="1800" dirty="0"/>
              <a:t>) results in conformational change of FXI,  autoactivation and PK cleavage </a:t>
            </a:r>
          </a:p>
          <a:p>
            <a:pPr lvl="1">
              <a:lnSpc>
                <a:spcPts val="2200"/>
              </a:lnSpc>
            </a:pPr>
            <a:r>
              <a:rPr lang="en-GB" sz="1800" dirty="0"/>
              <a:t>Cleavage at R353- V354 to 2 chain molecule </a:t>
            </a:r>
            <a:r>
              <a:rPr lang="en-GB" sz="1600" dirty="0">
                <a:latin typeface="Symbol" pitchFamily="18" charset="2"/>
              </a:rPr>
              <a:t>a</a:t>
            </a:r>
            <a:r>
              <a:rPr lang="en-GB" sz="1800" dirty="0"/>
              <a:t>-</a:t>
            </a:r>
            <a:r>
              <a:rPr lang="en-GB" sz="1800" dirty="0" err="1"/>
              <a:t>FXIIa</a:t>
            </a:r>
            <a:endParaRPr lang="en-GB" sz="1800" dirty="0"/>
          </a:p>
          <a:p>
            <a:pPr lvl="1">
              <a:lnSpc>
                <a:spcPts val="2200"/>
              </a:lnSpc>
            </a:pPr>
            <a:r>
              <a:rPr lang="en-GB" sz="1600" dirty="0">
                <a:latin typeface="Symbol" pitchFamily="18" charset="2"/>
              </a:rPr>
              <a:t>a</a:t>
            </a:r>
            <a:r>
              <a:rPr lang="en-GB" sz="1800" dirty="0"/>
              <a:t>-</a:t>
            </a:r>
            <a:r>
              <a:rPr lang="en-GB" sz="1800" dirty="0" err="1"/>
              <a:t>FXIIa</a:t>
            </a:r>
            <a:r>
              <a:rPr lang="en-GB" sz="1800" dirty="0"/>
              <a:t> – principal activities</a:t>
            </a:r>
          </a:p>
          <a:p>
            <a:pPr lvl="2">
              <a:lnSpc>
                <a:spcPts val="2200"/>
              </a:lnSpc>
            </a:pPr>
            <a:r>
              <a:rPr lang="en-GB" sz="1600" dirty="0"/>
              <a:t>Can activate FXI on negatively charged surfaces</a:t>
            </a:r>
          </a:p>
          <a:p>
            <a:pPr lvl="2">
              <a:lnSpc>
                <a:spcPts val="2200"/>
              </a:lnSpc>
            </a:pPr>
            <a:r>
              <a:rPr lang="en-GB" sz="1600" dirty="0"/>
              <a:t>Can activate PK (leading to feedback)</a:t>
            </a:r>
          </a:p>
          <a:p>
            <a:pPr>
              <a:lnSpc>
                <a:spcPts val="2200"/>
              </a:lnSpc>
            </a:pPr>
            <a:endParaRPr lang="en-GB" sz="2000" dirty="0"/>
          </a:p>
          <a:p>
            <a:pPr>
              <a:lnSpc>
                <a:spcPts val="2200"/>
              </a:lnSpc>
            </a:pPr>
            <a:r>
              <a:rPr lang="en-GB" sz="2000" dirty="0"/>
              <a:t>What is the physiological negatively charged surface?</a:t>
            </a:r>
          </a:p>
          <a:p>
            <a:pPr lvl="1">
              <a:lnSpc>
                <a:spcPts val="2200"/>
              </a:lnSpc>
            </a:pPr>
            <a:r>
              <a:rPr lang="en-GB" sz="1800" dirty="0"/>
              <a:t>Poss. cell surface </a:t>
            </a:r>
            <a:r>
              <a:rPr lang="en-GB" sz="1800" dirty="0" err="1"/>
              <a:t>cerebroside</a:t>
            </a:r>
            <a:endParaRPr lang="en-GB" sz="1800" dirty="0"/>
          </a:p>
          <a:p>
            <a:pPr lvl="1">
              <a:lnSpc>
                <a:spcPts val="2200"/>
              </a:lnSpc>
            </a:pPr>
            <a:r>
              <a:rPr lang="en-GB" sz="1800" dirty="0"/>
              <a:t>LPS</a:t>
            </a:r>
          </a:p>
          <a:p>
            <a:pPr lvl="1">
              <a:lnSpc>
                <a:spcPts val="2200"/>
              </a:lnSpc>
            </a:pPr>
            <a:r>
              <a:rPr lang="en-GB" sz="1800" dirty="0"/>
              <a:t>Some GAGs</a:t>
            </a:r>
          </a:p>
          <a:p>
            <a:pPr lvl="1">
              <a:lnSpc>
                <a:spcPts val="2200"/>
              </a:lnSpc>
            </a:pPr>
            <a:r>
              <a:rPr lang="en-GB" sz="1800" dirty="0" err="1"/>
              <a:t>Misfolded</a:t>
            </a:r>
            <a:r>
              <a:rPr lang="en-GB" sz="1800" dirty="0"/>
              <a:t> protein (</a:t>
            </a:r>
            <a:r>
              <a:rPr lang="en-GB" sz="1800" dirty="0" err="1"/>
              <a:t>amyloid</a:t>
            </a:r>
            <a:r>
              <a:rPr lang="en-GB" sz="1800" dirty="0"/>
              <a:t>, BJP )</a:t>
            </a:r>
          </a:p>
          <a:p>
            <a:pPr lvl="1">
              <a:lnSpc>
                <a:spcPts val="2200"/>
              </a:lnSpc>
            </a:pPr>
            <a:r>
              <a:rPr lang="en-GB" sz="1800" dirty="0"/>
              <a:t>RNA (from damaged cells)</a:t>
            </a:r>
          </a:p>
          <a:p>
            <a:pPr lvl="1">
              <a:lnSpc>
                <a:spcPts val="2200"/>
              </a:lnSpc>
            </a:pPr>
            <a:r>
              <a:rPr lang="en-GB" sz="1800" dirty="0"/>
              <a:t>Polyphosphate (platelet dense granules, bacteria)</a:t>
            </a:r>
          </a:p>
          <a:p>
            <a:pPr lvl="1">
              <a:lnSpc>
                <a:spcPts val="2200"/>
              </a:lnSpc>
            </a:pPr>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Factor XII</a:t>
            </a:r>
            <a:endParaRPr lang="en-GB" dirty="0">
              <a:solidFill>
                <a:srgbClr val="002060"/>
              </a:solidFill>
            </a:endParaRPr>
          </a:p>
        </p:txBody>
      </p:sp>
      <p:sp>
        <p:nvSpPr>
          <p:cNvPr id="3" name="Content Placeholder 2"/>
          <p:cNvSpPr>
            <a:spLocks noGrp="1"/>
          </p:cNvSpPr>
          <p:nvPr>
            <p:ph idx="1"/>
          </p:nvPr>
        </p:nvSpPr>
        <p:spPr>
          <a:xfrm>
            <a:off x="457200" y="1285860"/>
            <a:ext cx="8258204" cy="5000660"/>
          </a:xfrm>
        </p:spPr>
        <p:txBody>
          <a:bodyPr>
            <a:normAutofit/>
          </a:bodyPr>
          <a:lstStyle/>
          <a:p>
            <a:r>
              <a:rPr lang="en-GB" dirty="0" smtClean="0"/>
              <a:t>Activation (2) –fluid phase</a:t>
            </a:r>
          </a:p>
          <a:p>
            <a:pPr lvl="1"/>
            <a:r>
              <a:rPr lang="en-GB" dirty="0" smtClean="0"/>
              <a:t>Plasma </a:t>
            </a:r>
            <a:r>
              <a:rPr lang="en-GB" dirty="0" err="1" smtClean="0"/>
              <a:t>kallikrein</a:t>
            </a:r>
            <a:endParaRPr lang="en-GB" dirty="0" smtClean="0"/>
          </a:p>
          <a:p>
            <a:pPr lvl="1"/>
            <a:r>
              <a:rPr lang="en-GB" dirty="0" smtClean="0"/>
              <a:t>Successive cleavages to smaller forms</a:t>
            </a:r>
          </a:p>
          <a:p>
            <a:pPr lvl="1"/>
            <a:r>
              <a:rPr lang="en-GB" sz="2600" dirty="0" err="1"/>
              <a:t>FXIIa</a:t>
            </a:r>
            <a:r>
              <a:rPr lang="en-GB" sz="2600" dirty="0"/>
              <a:t> and</a:t>
            </a:r>
            <a:r>
              <a:rPr lang="en-GB" sz="2400" dirty="0"/>
              <a:t> </a:t>
            </a:r>
            <a:r>
              <a:rPr lang="en-GB" sz="2400" dirty="0">
                <a:latin typeface="Symbol" pitchFamily="18" charset="2"/>
              </a:rPr>
              <a:t>b</a:t>
            </a:r>
            <a:r>
              <a:rPr lang="en-GB" dirty="0" smtClean="0"/>
              <a:t>-</a:t>
            </a:r>
            <a:r>
              <a:rPr lang="en-GB" dirty="0" err="1" smtClean="0"/>
              <a:t>FXIIa</a:t>
            </a:r>
            <a:r>
              <a:rPr lang="en-GB" dirty="0" smtClean="0"/>
              <a:t> </a:t>
            </a:r>
          </a:p>
          <a:p>
            <a:pPr lvl="1"/>
            <a:r>
              <a:rPr lang="en-GB" dirty="0" smtClean="0"/>
              <a:t>Smaller forms (</a:t>
            </a:r>
            <a:r>
              <a:rPr lang="en-GB" dirty="0" err="1" smtClean="0"/>
              <a:t>FXIIf</a:t>
            </a:r>
            <a:r>
              <a:rPr lang="en-GB" dirty="0" smtClean="0"/>
              <a:t>) cannot bind </a:t>
            </a:r>
            <a:r>
              <a:rPr lang="en-GB" dirty="0" err="1" smtClean="0"/>
              <a:t>neg</a:t>
            </a:r>
            <a:r>
              <a:rPr lang="en-GB" dirty="0" smtClean="0"/>
              <a:t> charged surfaces and can activate PK and C1 but not FXI</a:t>
            </a:r>
          </a:p>
          <a:p>
            <a:pPr lvl="1"/>
            <a:endParaRPr lang="en-GB" dirty="0" smtClean="0"/>
          </a:p>
          <a:p>
            <a:pPr lvl="1"/>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1504</TotalTime>
  <Words>2386</Words>
  <Application>Microsoft Office PowerPoint</Application>
  <PresentationFormat>On-screen Show (4:3)</PresentationFormat>
  <Paragraphs>405</Paragraphs>
  <Slides>47</Slides>
  <Notes>44</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Office Theme</vt:lpstr>
      <vt:lpstr>1_Office Theme</vt:lpstr>
      <vt:lpstr>2_Office Theme</vt:lpstr>
      <vt:lpstr>The contact activation system</vt:lpstr>
      <vt:lpstr>Learning objectives</vt:lpstr>
      <vt:lpstr>The contact activation system</vt:lpstr>
      <vt:lpstr>The contact activation system</vt:lpstr>
      <vt:lpstr>Components of CAS</vt:lpstr>
      <vt:lpstr>CAS evolution</vt:lpstr>
      <vt:lpstr>Factor XII (Hageman factor)</vt:lpstr>
      <vt:lpstr>Factor XII</vt:lpstr>
      <vt:lpstr>Factor XII</vt:lpstr>
      <vt:lpstr>Factor XII </vt:lpstr>
      <vt:lpstr>Prekallikrein</vt:lpstr>
      <vt:lpstr>(Pre)Kallikrein (Fletcher factor)</vt:lpstr>
      <vt:lpstr>Kallikrein</vt:lpstr>
      <vt:lpstr>High molecular weight kininogen  (Williams-Fitzgerald factor)</vt:lpstr>
      <vt:lpstr>High molecular weight kininogen  (Williams-Fitzgerald factor)</vt:lpstr>
      <vt:lpstr>High molecular weight kininogen</vt:lpstr>
      <vt:lpstr>PowerPoint Presentation</vt:lpstr>
      <vt:lpstr>High molecular weight kininogen</vt:lpstr>
      <vt:lpstr>High molecular weight kininogen</vt:lpstr>
      <vt:lpstr>High molecular weight kininogen</vt:lpstr>
      <vt:lpstr>Biological function of CAS</vt:lpstr>
      <vt:lpstr>Biological function of CAS (2)</vt:lpstr>
      <vt:lpstr>Biological function of CAS (3)</vt:lpstr>
      <vt:lpstr>Overview of CAS</vt:lpstr>
      <vt:lpstr>Evidence that CAS is physiologically active</vt:lpstr>
      <vt:lpstr>HMWK deficiency</vt:lpstr>
      <vt:lpstr>Prekallikrein deficiency</vt:lpstr>
      <vt:lpstr>Factor XII deficiency  </vt:lpstr>
      <vt:lpstr>PowerPoint Presentation</vt:lpstr>
      <vt:lpstr>Factor XII deficiency : null mice </vt:lpstr>
      <vt:lpstr>PowerPoint Presentation</vt:lpstr>
      <vt:lpstr>PowerPoint Presentation</vt:lpstr>
      <vt:lpstr>PowerPoint Presentation</vt:lpstr>
      <vt:lpstr>FXII and venous thrombosis (LETS)</vt:lpstr>
      <vt:lpstr>PowerPoint Presentation</vt:lpstr>
      <vt:lpstr>PowerPoint Presentation</vt:lpstr>
      <vt:lpstr>PowerPoint Presentation</vt:lpstr>
      <vt:lpstr>FXII and thrombosis</vt:lpstr>
      <vt:lpstr>Factor XII and mortality in a Viennese cohort</vt:lpstr>
      <vt:lpstr>FXII and angioedema</vt:lpstr>
      <vt:lpstr>FXII-HAE</vt:lpstr>
      <vt:lpstr>Lethal E Coli injection in baboons: role of contact system in septic shock</vt:lpstr>
      <vt:lpstr>Evidence that the CAS is physiologically potent</vt:lpstr>
      <vt:lpstr>Deaths following heparin administration reported to the FDA</vt:lpstr>
      <vt:lpstr>The contact system and contaminated heparin</vt:lpstr>
      <vt:lpstr>Contaminated heparin and kallikrein generation in plasma </vt:lpstr>
      <vt:lpstr>PowerPoint Presentation</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contact activation system</dc:title>
  <dc:creator>mike</dc:creator>
  <cp:lastModifiedBy>Shiel, Nuala</cp:lastModifiedBy>
  <cp:revision>51</cp:revision>
  <dcterms:created xsi:type="dcterms:W3CDTF">2009-11-11T07:55:42Z</dcterms:created>
  <dcterms:modified xsi:type="dcterms:W3CDTF">2012-10-12T15:10:37Z</dcterms:modified>
</cp:coreProperties>
</file>