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8" r:id="rId2"/>
    <p:sldId id="260" r:id="rId3"/>
    <p:sldId id="261" r:id="rId4"/>
    <p:sldId id="289" r:id="rId5"/>
    <p:sldId id="291" r:id="rId6"/>
    <p:sldId id="264" r:id="rId7"/>
    <p:sldId id="265" r:id="rId8"/>
    <p:sldId id="266" r:id="rId9"/>
    <p:sldId id="267" r:id="rId10"/>
    <p:sldId id="275" r:id="rId11"/>
    <p:sldId id="276" r:id="rId12"/>
    <p:sldId id="277" r:id="rId13"/>
    <p:sldId id="294" r:id="rId14"/>
    <p:sldId id="278" r:id="rId15"/>
    <p:sldId id="279" r:id="rId16"/>
    <p:sldId id="295" r:id="rId17"/>
    <p:sldId id="280" r:id="rId18"/>
    <p:sldId id="296" r:id="rId19"/>
    <p:sldId id="283" r:id="rId20"/>
    <p:sldId id="284" r:id="rId21"/>
    <p:sldId id="292" r:id="rId22"/>
    <p:sldId id="285" r:id="rId23"/>
    <p:sldId id="293" r:id="rId24"/>
    <p:sldId id="290" r:id="rId25"/>
    <p:sldId id="297" r:id="rId26"/>
    <p:sldId id="282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16" y="-72"/>
      </p:cViewPr>
      <p:guideLst>
        <p:guide orient="horz" pos="2160"/>
        <p:guide orient="horz" pos="3816"/>
        <p:guide orient="horz" pos="4200"/>
        <p:guide orient="horz" pos="3973"/>
        <p:guide orient="horz" pos="3680"/>
        <p:guide pos="2880"/>
        <p:guide pos="5664"/>
        <p:guide pos="41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24942-4256-495B-98B1-107EF864391F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96A50C95-8FEC-496A-A6E1-CCAEF71D8093}">
      <dgm:prSet phldrT="[Text]" custT="1"/>
      <dgm:spPr/>
      <dgm:t>
        <a:bodyPr/>
        <a:lstStyle/>
        <a:p>
          <a:r>
            <a:rPr lang="en-GB" sz="1800" dirty="0" smtClean="0"/>
            <a:t>Coagulation</a:t>
          </a:r>
          <a:endParaRPr lang="en-GB" sz="1800" dirty="0"/>
        </a:p>
      </dgm:t>
    </dgm:pt>
    <dgm:pt modelId="{DDD21769-4B28-4176-914C-70B236C8FA7A}" type="parTrans" cxnId="{E98AC1DD-69F6-45CD-9BCE-7E03D211D6AE}">
      <dgm:prSet/>
      <dgm:spPr/>
      <dgm:t>
        <a:bodyPr/>
        <a:lstStyle/>
        <a:p>
          <a:endParaRPr lang="en-GB"/>
        </a:p>
      </dgm:t>
    </dgm:pt>
    <dgm:pt modelId="{27DCDEB6-C244-483E-9E47-C44181CA4E3C}" type="sibTrans" cxnId="{E98AC1DD-69F6-45CD-9BCE-7E03D211D6AE}">
      <dgm:prSet/>
      <dgm:spPr/>
      <dgm:t>
        <a:bodyPr/>
        <a:lstStyle/>
        <a:p>
          <a:endParaRPr lang="en-GB"/>
        </a:p>
      </dgm:t>
    </dgm:pt>
    <dgm:pt modelId="{973CCA8D-3716-43E2-B028-9889DE66C2BA}">
      <dgm:prSet phldrT="[Text]" custT="1"/>
      <dgm:spPr/>
      <dgm:t>
        <a:bodyPr/>
        <a:lstStyle/>
        <a:p>
          <a:r>
            <a:rPr lang="en-GB" sz="1800" dirty="0" smtClean="0"/>
            <a:t>Thrombosis</a:t>
          </a:r>
        </a:p>
        <a:p>
          <a:r>
            <a:rPr lang="en-GB" sz="1200" dirty="0" smtClean="0"/>
            <a:t>Neovascularisation</a:t>
          </a:r>
        </a:p>
      </dgm:t>
    </dgm:pt>
    <dgm:pt modelId="{B8B69005-8BF0-4A6F-9A43-C775A5D30D3E}" type="parTrans" cxnId="{10082654-2D48-479A-BC3F-DB99482D3700}">
      <dgm:prSet/>
      <dgm:spPr/>
      <dgm:t>
        <a:bodyPr/>
        <a:lstStyle/>
        <a:p>
          <a:endParaRPr lang="en-GB"/>
        </a:p>
      </dgm:t>
    </dgm:pt>
    <dgm:pt modelId="{60D350E1-1A6B-43D7-9840-793790828F5C}" type="sibTrans" cxnId="{10082654-2D48-479A-BC3F-DB99482D3700}">
      <dgm:prSet/>
      <dgm:spPr/>
      <dgm:t>
        <a:bodyPr/>
        <a:lstStyle/>
        <a:p>
          <a:endParaRPr lang="en-GB"/>
        </a:p>
      </dgm:t>
    </dgm:pt>
    <dgm:pt modelId="{D0237951-3E69-4FAE-ACF9-911042CF61B8}">
      <dgm:prSet phldrT="[Text]" custT="1"/>
      <dgm:spPr/>
      <dgm:t>
        <a:bodyPr/>
        <a:lstStyle/>
        <a:p>
          <a:r>
            <a:rPr lang="en-GB" sz="1800" dirty="0" smtClean="0"/>
            <a:t>Inflammation</a:t>
          </a:r>
        </a:p>
        <a:p>
          <a:r>
            <a:rPr lang="en-GB" sz="1200" dirty="0" smtClean="0"/>
            <a:t>Wound Healing</a:t>
          </a:r>
        </a:p>
        <a:p>
          <a:r>
            <a:rPr lang="en-GB" sz="1200" dirty="0" smtClean="0"/>
            <a:t>Sepsis</a:t>
          </a:r>
          <a:endParaRPr lang="en-GB" sz="1200" dirty="0"/>
        </a:p>
      </dgm:t>
    </dgm:pt>
    <dgm:pt modelId="{E0715F46-F35C-4C70-9791-FCF1A3947950}" type="parTrans" cxnId="{42927661-0137-4E5E-B466-5D1C52063DD4}">
      <dgm:prSet/>
      <dgm:spPr/>
      <dgm:t>
        <a:bodyPr/>
        <a:lstStyle/>
        <a:p>
          <a:endParaRPr lang="en-GB"/>
        </a:p>
      </dgm:t>
    </dgm:pt>
    <dgm:pt modelId="{238EB4EC-962C-4A4B-8F23-5EC6086CEF87}" type="sibTrans" cxnId="{42927661-0137-4E5E-B466-5D1C52063DD4}">
      <dgm:prSet/>
      <dgm:spPr/>
      <dgm:t>
        <a:bodyPr/>
        <a:lstStyle/>
        <a:p>
          <a:endParaRPr lang="en-GB"/>
        </a:p>
      </dgm:t>
    </dgm:pt>
    <dgm:pt modelId="{7CC33337-C99B-4EDE-8BEA-BEFE0DA18F4C}">
      <dgm:prSet phldrT="[Text]" custT="1"/>
      <dgm:spPr/>
      <dgm:t>
        <a:bodyPr/>
        <a:lstStyle/>
        <a:p>
          <a:r>
            <a:rPr lang="en-GB" sz="1800" dirty="0" smtClean="0"/>
            <a:t>Cancer</a:t>
          </a:r>
        </a:p>
        <a:p>
          <a:r>
            <a:rPr lang="en-GB" sz="1200" dirty="0" smtClean="0"/>
            <a:t>Metastasis</a:t>
          </a:r>
          <a:endParaRPr lang="en-GB" sz="1200" dirty="0"/>
        </a:p>
      </dgm:t>
    </dgm:pt>
    <dgm:pt modelId="{62EF88B9-4B9F-4E98-B18E-9742B22D2C02}" type="parTrans" cxnId="{B318F547-1C0B-4F93-93F7-84BAC0FDE892}">
      <dgm:prSet/>
      <dgm:spPr/>
      <dgm:t>
        <a:bodyPr/>
        <a:lstStyle/>
        <a:p>
          <a:endParaRPr lang="en-GB"/>
        </a:p>
      </dgm:t>
    </dgm:pt>
    <dgm:pt modelId="{00F85760-34E6-49C6-846F-D76D76DCB314}" type="sibTrans" cxnId="{B318F547-1C0B-4F93-93F7-84BAC0FDE892}">
      <dgm:prSet/>
      <dgm:spPr/>
      <dgm:t>
        <a:bodyPr/>
        <a:lstStyle/>
        <a:p>
          <a:endParaRPr lang="en-GB"/>
        </a:p>
      </dgm:t>
    </dgm:pt>
    <dgm:pt modelId="{BABC7FA5-DBF0-4302-8A35-1833A0AC3DA6}" type="pres">
      <dgm:prSet presAssocID="{BAF24942-4256-495B-98B1-107EF86439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4B96C3-D0F8-4C84-B48B-7E348AD0CDFF}" type="pres">
      <dgm:prSet presAssocID="{96A50C95-8FEC-496A-A6E1-CCAEF71D8093}" presName="centerShape" presStyleLbl="node0" presStyleIdx="0" presStyleCnt="1" custScaleX="105123"/>
      <dgm:spPr/>
      <dgm:t>
        <a:bodyPr/>
        <a:lstStyle/>
        <a:p>
          <a:endParaRPr lang="en-GB"/>
        </a:p>
      </dgm:t>
    </dgm:pt>
    <dgm:pt modelId="{029EAE0D-95BE-4262-A5E5-90107582CC80}" type="pres">
      <dgm:prSet presAssocID="{B8B69005-8BF0-4A6F-9A43-C775A5D30D3E}" presName="Name9" presStyleLbl="parChTrans1D2" presStyleIdx="0" presStyleCnt="3"/>
      <dgm:spPr/>
      <dgm:t>
        <a:bodyPr/>
        <a:lstStyle/>
        <a:p>
          <a:endParaRPr lang="en-GB"/>
        </a:p>
      </dgm:t>
    </dgm:pt>
    <dgm:pt modelId="{2B99DA67-558C-43C9-BC67-9887948823C4}" type="pres">
      <dgm:prSet presAssocID="{B8B69005-8BF0-4A6F-9A43-C775A5D30D3E}" presName="connTx" presStyleLbl="parChTrans1D2" presStyleIdx="0" presStyleCnt="3"/>
      <dgm:spPr/>
      <dgm:t>
        <a:bodyPr/>
        <a:lstStyle/>
        <a:p>
          <a:endParaRPr lang="en-GB"/>
        </a:p>
      </dgm:t>
    </dgm:pt>
    <dgm:pt modelId="{3FD4B183-31B8-4BC2-870F-00352ED155BD}" type="pres">
      <dgm:prSet presAssocID="{973CCA8D-3716-43E2-B028-9889DE66C2BA}" presName="node" presStyleLbl="node1" presStyleIdx="0" presStyleCnt="3" custScaleX="1119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04065B-20E2-482D-924D-7486B1844972}" type="pres">
      <dgm:prSet presAssocID="{E0715F46-F35C-4C70-9791-FCF1A3947950}" presName="Name9" presStyleLbl="parChTrans1D2" presStyleIdx="1" presStyleCnt="3"/>
      <dgm:spPr/>
      <dgm:t>
        <a:bodyPr/>
        <a:lstStyle/>
        <a:p>
          <a:endParaRPr lang="en-GB"/>
        </a:p>
      </dgm:t>
    </dgm:pt>
    <dgm:pt modelId="{7CC6AF25-1F96-43B4-9C09-F5C2E8B47529}" type="pres">
      <dgm:prSet presAssocID="{E0715F46-F35C-4C70-9791-FCF1A3947950}" presName="connTx" presStyleLbl="parChTrans1D2" presStyleIdx="1" presStyleCnt="3"/>
      <dgm:spPr/>
      <dgm:t>
        <a:bodyPr/>
        <a:lstStyle/>
        <a:p>
          <a:endParaRPr lang="en-GB"/>
        </a:p>
      </dgm:t>
    </dgm:pt>
    <dgm:pt modelId="{7A85D825-DAC3-4A19-8256-5EE87D7A8D36}" type="pres">
      <dgm:prSet presAssocID="{D0237951-3E69-4FAE-ACF9-911042CF61B8}" presName="node" presStyleLbl="node1" presStyleIdx="1" presStyleCnt="3" custScaleX="1180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D705A7-DCA6-4F02-92DF-3F659CADE00B}" type="pres">
      <dgm:prSet presAssocID="{62EF88B9-4B9F-4E98-B18E-9742B22D2C02}" presName="Name9" presStyleLbl="parChTrans1D2" presStyleIdx="2" presStyleCnt="3"/>
      <dgm:spPr/>
      <dgm:t>
        <a:bodyPr/>
        <a:lstStyle/>
        <a:p>
          <a:endParaRPr lang="en-GB"/>
        </a:p>
      </dgm:t>
    </dgm:pt>
    <dgm:pt modelId="{246A6FDF-AC27-4D66-9BAF-D47B7C8907DC}" type="pres">
      <dgm:prSet presAssocID="{62EF88B9-4B9F-4E98-B18E-9742B22D2C02}" presName="connTx" presStyleLbl="parChTrans1D2" presStyleIdx="2" presStyleCnt="3"/>
      <dgm:spPr/>
      <dgm:t>
        <a:bodyPr/>
        <a:lstStyle/>
        <a:p>
          <a:endParaRPr lang="en-GB"/>
        </a:p>
      </dgm:t>
    </dgm:pt>
    <dgm:pt modelId="{60FCB5E8-2019-413B-9387-7666D6F82702}" type="pres">
      <dgm:prSet presAssocID="{7CC33337-C99B-4EDE-8BEA-BEFE0DA18F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927661-0137-4E5E-B466-5D1C52063DD4}" srcId="{96A50C95-8FEC-496A-A6E1-CCAEF71D8093}" destId="{D0237951-3E69-4FAE-ACF9-911042CF61B8}" srcOrd="1" destOrd="0" parTransId="{E0715F46-F35C-4C70-9791-FCF1A3947950}" sibTransId="{238EB4EC-962C-4A4B-8F23-5EC6086CEF87}"/>
    <dgm:cxn modelId="{36DEA969-7E14-4A32-B51F-61DFEB732FDF}" type="presOf" srcId="{62EF88B9-4B9F-4E98-B18E-9742B22D2C02}" destId="{79D705A7-DCA6-4F02-92DF-3F659CADE00B}" srcOrd="0" destOrd="0" presId="urn:microsoft.com/office/officeart/2005/8/layout/radial1"/>
    <dgm:cxn modelId="{B318F547-1C0B-4F93-93F7-84BAC0FDE892}" srcId="{96A50C95-8FEC-496A-A6E1-CCAEF71D8093}" destId="{7CC33337-C99B-4EDE-8BEA-BEFE0DA18F4C}" srcOrd="2" destOrd="0" parTransId="{62EF88B9-4B9F-4E98-B18E-9742B22D2C02}" sibTransId="{00F85760-34E6-49C6-846F-D76D76DCB314}"/>
    <dgm:cxn modelId="{EE8280BE-95D2-4D93-AA23-507EEDC81930}" type="presOf" srcId="{B8B69005-8BF0-4A6F-9A43-C775A5D30D3E}" destId="{029EAE0D-95BE-4262-A5E5-90107582CC80}" srcOrd="0" destOrd="0" presId="urn:microsoft.com/office/officeart/2005/8/layout/radial1"/>
    <dgm:cxn modelId="{0912D58A-DFB4-4263-8AD1-FD6AAAA73E9E}" type="presOf" srcId="{BAF24942-4256-495B-98B1-107EF864391F}" destId="{BABC7FA5-DBF0-4302-8A35-1833A0AC3DA6}" srcOrd="0" destOrd="0" presId="urn:microsoft.com/office/officeart/2005/8/layout/radial1"/>
    <dgm:cxn modelId="{6445C722-067C-42DF-A02D-87DBCC1F599C}" type="presOf" srcId="{E0715F46-F35C-4C70-9791-FCF1A3947950}" destId="{7CC6AF25-1F96-43B4-9C09-F5C2E8B47529}" srcOrd="1" destOrd="0" presId="urn:microsoft.com/office/officeart/2005/8/layout/radial1"/>
    <dgm:cxn modelId="{B145C04E-B020-43C3-B8D3-E3637F41C30F}" type="presOf" srcId="{62EF88B9-4B9F-4E98-B18E-9742B22D2C02}" destId="{246A6FDF-AC27-4D66-9BAF-D47B7C8907DC}" srcOrd="1" destOrd="0" presId="urn:microsoft.com/office/officeart/2005/8/layout/radial1"/>
    <dgm:cxn modelId="{96807EE7-FC5B-4829-AF02-8197C42A7301}" type="presOf" srcId="{E0715F46-F35C-4C70-9791-FCF1A3947950}" destId="{5804065B-20E2-482D-924D-7486B1844972}" srcOrd="0" destOrd="0" presId="urn:microsoft.com/office/officeart/2005/8/layout/radial1"/>
    <dgm:cxn modelId="{31AC31D3-F3EF-44D0-9094-1B8BAD72D56A}" type="presOf" srcId="{B8B69005-8BF0-4A6F-9A43-C775A5D30D3E}" destId="{2B99DA67-558C-43C9-BC67-9887948823C4}" srcOrd="1" destOrd="0" presId="urn:microsoft.com/office/officeart/2005/8/layout/radial1"/>
    <dgm:cxn modelId="{982A8129-32DC-47AA-BEE3-CC4E54A10F0D}" type="presOf" srcId="{96A50C95-8FEC-496A-A6E1-CCAEF71D8093}" destId="{B04B96C3-D0F8-4C84-B48B-7E348AD0CDFF}" srcOrd="0" destOrd="0" presId="urn:microsoft.com/office/officeart/2005/8/layout/radial1"/>
    <dgm:cxn modelId="{E98AC1DD-69F6-45CD-9BCE-7E03D211D6AE}" srcId="{BAF24942-4256-495B-98B1-107EF864391F}" destId="{96A50C95-8FEC-496A-A6E1-CCAEF71D8093}" srcOrd="0" destOrd="0" parTransId="{DDD21769-4B28-4176-914C-70B236C8FA7A}" sibTransId="{27DCDEB6-C244-483E-9E47-C44181CA4E3C}"/>
    <dgm:cxn modelId="{90B6F906-41B6-4EC0-9C21-DF9D2DABD1FD}" type="presOf" srcId="{D0237951-3E69-4FAE-ACF9-911042CF61B8}" destId="{7A85D825-DAC3-4A19-8256-5EE87D7A8D36}" srcOrd="0" destOrd="0" presId="urn:microsoft.com/office/officeart/2005/8/layout/radial1"/>
    <dgm:cxn modelId="{5F23CE4C-330D-4E96-815E-2DC4B2708C11}" type="presOf" srcId="{973CCA8D-3716-43E2-B028-9889DE66C2BA}" destId="{3FD4B183-31B8-4BC2-870F-00352ED155BD}" srcOrd="0" destOrd="0" presId="urn:microsoft.com/office/officeart/2005/8/layout/radial1"/>
    <dgm:cxn modelId="{4EC71753-AD6B-4B92-9EE8-C8C7D4B983FA}" type="presOf" srcId="{7CC33337-C99B-4EDE-8BEA-BEFE0DA18F4C}" destId="{60FCB5E8-2019-413B-9387-7666D6F82702}" srcOrd="0" destOrd="0" presId="urn:microsoft.com/office/officeart/2005/8/layout/radial1"/>
    <dgm:cxn modelId="{10082654-2D48-479A-BC3F-DB99482D3700}" srcId="{96A50C95-8FEC-496A-A6E1-CCAEF71D8093}" destId="{973CCA8D-3716-43E2-B028-9889DE66C2BA}" srcOrd="0" destOrd="0" parTransId="{B8B69005-8BF0-4A6F-9A43-C775A5D30D3E}" sibTransId="{60D350E1-1A6B-43D7-9840-793790828F5C}"/>
    <dgm:cxn modelId="{1A204480-E3F6-45BE-9896-A5C31DEDA378}" type="presParOf" srcId="{BABC7FA5-DBF0-4302-8A35-1833A0AC3DA6}" destId="{B04B96C3-D0F8-4C84-B48B-7E348AD0CDFF}" srcOrd="0" destOrd="0" presId="urn:microsoft.com/office/officeart/2005/8/layout/radial1"/>
    <dgm:cxn modelId="{0EF135E9-9C96-4294-B5E8-DE48EDEE2B34}" type="presParOf" srcId="{BABC7FA5-DBF0-4302-8A35-1833A0AC3DA6}" destId="{029EAE0D-95BE-4262-A5E5-90107582CC80}" srcOrd="1" destOrd="0" presId="urn:microsoft.com/office/officeart/2005/8/layout/radial1"/>
    <dgm:cxn modelId="{10AE39F0-A090-4103-A5F7-814B35C70076}" type="presParOf" srcId="{029EAE0D-95BE-4262-A5E5-90107582CC80}" destId="{2B99DA67-558C-43C9-BC67-9887948823C4}" srcOrd="0" destOrd="0" presId="urn:microsoft.com/office/officeart/2005/8/layout/radial1"/>
    <dgm:cxn modelId="{0E216CB9-10F4-41C3-8FD0-2F55264F7842}" type="presParOf" srcId="{BABC7FA5-DBF0-4302-8A35-1833A0AC3DA6}" destId="{3FD4B183-31B8-4BC2-870F-00352ED155BD}" srcOrd="2" destOrd="0" presId="urn:microsoft.com/office/officeart/2005/8/layout/radial1"/>
    <dgm:cxn modelId="{9871C0E7-3E2C-4409-AC99-C73583CFD929}" type="presParOf" srcId="{BABC7FA5-DBF0-4302-8A35-1833A0AC3DA6}" destId="{5804065B-20E2-482D-924D-7486B1844972}" srcOrd="3" destOrd="0" presId="urn:microsoft.com/office/officeart/2005/8/layout/radial1"/>
    <dgm:cxn modelId="{81DCCD8E-1938-4D9A-866C-2C34EBA9860E}" type="presParOf" srcId="{5804065B-20E2-482D-924D-7486B1844972}" destId="{7CC6AF25-1F96-43B4-9C09-F5C2E8B47529}" srcOrd="0" destOrd="0" presId="urn:microsoft.com/office/officeart/2005/8/layout/radial1"/>
    <dgm:cxn modelId="{D042E720-92D3-4390-80BD-537370A9CD6B}" type="presParOf" srcId="{BABC7FA5-DBF0-4302-8A35-1833A0AC3DA6}" destId="{7A85D825-DAC3-4A19-8256-5EE87D7A8D36}" srcOrd="4" destOrd="0" presId="urn:microsoft.com/office/officeart/2005/8/layout/radial1"/>
    <dgm:cxn modelId="{4868A5B5-A698-4CD0-99BA-47406BEE75F3}" type="presParOf" srcId="{BABC7FA5-DBF0-4302-8A35-1833A0AC3DA6}" destId="{79D705A7-DCA6-4F02-92DF-3F659CADE00B}" srcOrd="5" destOrd="0" presId="urn:microsoft.com/office/officeart/2005/8/layout/radial1"/>
    <dgm:cxn modelId="{2D99A293-5A1A-4FC4-8EA5-103FD26E47DA}" type="presParOf" srcId="{79D705A7-DCA6-4F02-92DF-3F659CADE00B}" destId="{246A6FDF-AC27-4D66-9BAF-D47B7C8907DC}" srcOrd="0" destOrd="0" presId="urn:microsoft.com/office/officeart/2005/8/layout/radial1"/>
    <dgm:cxn modelId="{2823FDC3-E525-4542-8C28-3A7BE161F6CE}" type="presParOf" srcId="{BABC7FA5-DBF0-4302-8A35-1833A0AC3DA6}" destId="{60FCB5E8-2019-413B-9387-7666D6F8270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A8901-BFDA-42EA-A72E-E1B35301D6DC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ACD6A36D-35F1-4E71-936E-88B107845046}">
      <dgm:prSet phldrT="[Text]"/>
      <dgm:spPr/>
      <dgm:t>
        <a:bodyPr/>
        <a:lstStyle/>
        <a:p>
          <a:r>
            <a:rPr lang="en-GB" dirty="0" smtClean="0"/>
            <a:t>Efficacy</a:t>
          </a:r>
          <a:endParaRPr lang="en-GB" dirty="0"/>
        </a:p>
      </dgm:t>
    </dgm:pt>
    <dgm:pt modelId="{EA9FFA3F-D769-4A32-A9AF-67BD1E4D930E}" type="parTrans" cxnId="{FE9278B1-C8DE-4AD6-B58B-C3A44D3F07E7}">
      <dgm:prSet/>
      <dgm:spPr/>
      <dgm:t>
        <a:bodyPr/>
        <a:lstStyle/>
        <a:p>
          <a:endParaRPr lang="en-GB"/>
        </a:p>
      </dgm:t>
    </dgm:pt>
    <dgm:pt modelId="{0B7C3261-8640-483E-ACD9-28C9D773F1DF}" type="sibTrans" cxnId="{FE9278B1-C8DE-4AD6-B58B-C3A44D3F07E7}">
      <dgm:prSet/>
      <dgm:spPr/>
      <dgm:t>
        <a:bodyPr/>
        <a:lstStyle/>
        <a:p>
          <a:endParaRPr lang="en-GB"/>
        </a:p>
      </dgm:t>
    </dgm:pt>
    <dgm:pt modelId="{1EC97C8D-F873-4D0D-A932-4915E2EC87C9}">
      <dgm:prSet phldrT="[Text]"/>
      <dgm:spPr/>
      <dgm:t>
        <a:bodyPr/>
        <a:lstStyle/>
        <a:p>
          <a:r>
            <a:rPr lang="en-GB" dirty="0" smtClean="0"/>
            <a:t>Safety</a:t>
          </a:r>
          <a:endParaRPr lang="en-GB" dirty="0"/>
        </a:p>
      </dgm:t>
    </dgm:pt>
    <dgm:pt modelId="{B6AED865-829B-4BEE-AD18-8FE6254E9636}" type="parTrans" cxnId="{E9763FE0-5002-49D4-ADFF-B61F3A1233DA}">
      <dgm:prSet/>
      <dgm:spPr/>
      <dgm:t>
        <a:bodyPr/>
        <a:lstStyle/>
        <a:p>
          <a:endParaRPr lang="en-GB"/>
        </a:p>
      </dgm:t>
    </dgm:pt>
    <dgm:pt modelId="{A81EBE92-49E6-44EA-AEAC-7D2EC04B4D7F}" type="sibTrans" cxnId="{E9763FE0-5002-49D4-ADFF-B61F3A1233DA}">
      <dgm:prSet/>
      <dgm:spPr/>
      <dgm:t>
        <a:bodyPr/>
        <a:lstStyle/>
        <a:p>
          <a:endParaRPr lang="en-GB"/>
        </a:p>
      </dgm:t>
    </dgm:pt>
    <dgm:pt modelId="{C0F30529-92A8-4394-8C6D-60C5FE4F49A5}">
      <dgm:prSet phldrT="[Text]"/>
      <dgm:spPr/>
      <dgm:t>
        <a:bodyPr/>
        <a:lstStyle/>
        <a:p>
          <a:r>
            <a:rPr lang="en-GB" dirty="0" smtClean="0"/>
            <a:t>Convenience</a:t>
          </a:r>
          <a:endParaRPr lang="en-GB" dirty="0"/>
        </a:p>
      </dgm:t>
    </dgm:pt>
    <dgm:pt modelId="{737B4E60-2FDC-4A3C-83F5-DD650A510649}" type="parTrans" cxnId="{CA50B4D2-0F5A-42B8-AB44-6680D03470F9}">
      <dgm:prSet/>
      <dgm:spPr/>
      <dgm:t>
        <a:bodyPr/>
        <a:lstStyle/>
        <a:p>
          <a:endParaRPr lang="en-GB"/>
        </a:p>
      </dgm:t>
    </dgm:pt>
    <dgm:pt modelId="{A59B08B4-2E38-4B14-89AC-5DF743FAE33D}" type="sibTrans" cxnId="{CA50B4D2-0F5A-42B8-AB44-6680D03470F9}">
      <dgm:prSet/>
      <dgm:spPr/>
      <dgm:t>
        <a:bodyPr/>
        <a:lstStyle/>
        <a:p>
          <a:endParaRPr lang="en-GB"/>
        </a:p>
      </dgm:t>
    </dgm:pt>
    <dgm:pt modelId="{C6244FEA-A54F-411D-A2B9-4E4C99B01F03}">
      <dgm:prSet/>
      <dgm:spPr/>
      <dgm:t>
        <a:bodyPr/>
        <a:lstStyle/>
        <a:p>
          <a:r>
            <a:rPr lang="en-GB" dirty="0" smtClean="0"/>
            <a:t>Proven in arterial and venous thrombosis</a:t>
          </a:r>
          <a:endParaRPr lang="en-GB" dirty="0"/>
        </a:p>
      </dgm:t>
    </dgm:pt>
    <dgm:pt modelId="{3DCB54FB-8B7C-4B7A-B624-EB0EF5936282}" type="parTrans" cxnId="{156EFEB6-C961-4F4F-83BD-A17937706A4E}">
      <dgm:prSet/>
      <dgm:spPr/>
      <dgm:t>
        <a:bodyPr/>
        <a:lstStyle/>
        <a:p>
          <a:endParaRPr lang="en-GB"/>
        </a:p>
      </dgm:t>
    </dgm:pt>
    <dgm:pt modelId="{F18A6327-251F-4600-97F0-2FA336581407}" type="sibTrans" cxnId="{156EFEB6-C961-4F4F-83BD-A17937706A4E}">
      <dgm:prSet/>
      <dgm:spPr/>
      <dgm:t>
        <a:bodyPr/>
        <a:lstStyle/>
        <a:p>
          <a:endParaRPr lang="en-GB"/>
        </a:p>
      </dgm:t>
    </dgm:pt>
    <dgm:pt modelId="{CEF58335-9D2C-4FD1-90A6-BDFC6416074F}">
      <dgm:prSet/>
      <dgm:spPr/>
      <dgm:t>
        <a:bodyPr/>
        <a:lstStyle/>
        <a:p>
          <a:r>
            <a:rPr lang="en-GB" dirty="0" smtClean="0"/>
            <a:t>Wide therapeutic window</a:t>
          </a:r>
          <a:endParaRPr lang="en-GB" dirty="0"/>
        </a:p>
      </dgm:t>
    </dgm:pt>
    <dgm:pt modelId="{C2433E2D-5B2A-45FA-81B7-0C5616AFF5AE}" type="parTrans" cxnId="{3890F4F3-C45F-4064-9255-20923F69D0AE}">
      <dgm:prSet/>
      <dgm:spPr/>
      <dgm:t>
        <a:bodyPr/>
        <a:lstStyle/>
        <a:p>
          <a:endParaRPr lang="en-GB"/>
        </a:p>
      </dgm:t>
    </dgm:pt>
    <dgm:pt modelId="{5DC8FECF-1661-4906-AF10-1F46D866ADEB}" type="sibTrans" cxnId="{3890F4F3-C45F-4064-9255-20923F69D0AE}">
      <dgm:prSet/>
      <dgm:spPr/>
      <dgm:t>
        <a:bodyPr/>
        <a:lstStyle/>
        <a:p>
          <a:endParaRPr lang="en-GB"/>
        </a:p>
      </dgm:t>
    </dgm:pt>
    <dgm:pt modelId="{EEF5F6FE-4154-4C2F-8CB9-E2D845BDD5F3}">
      <dgm:prSet/>
      <dgm:spPr/>
      <dgm:t>
        <a:bodyPr/>
        <a:lstStyle/>
        <a:p>
          <a:r>
            <a:rPr lang="en-GB" dirty="0" smtClean="0"/>
            <a:t>Low bleeding risk</a:t>
          </a:r>
          <a:endParaRPr lang="en-GB" dirty="0"/>
        </a:p>
      </dgm:t>
    </dgm:pt>
    <dgm:pt modelId="{542F702B-FBBE-4C05-B1C4-AF8317E3759D}" type="parTrans" cxnId="{1BB8F1E6-5C9D-4068-A692-B1782C257304}">
      <dgm:prSet/>
      <dgm:spPr/>
      <dgm:t>
        <a:bodyPr/>
        <a:lstStyle/>
        <a:p>
          <a:endParaRPr lang="en-GB"/>
        </a:p>
      </dgm:t>
    </dgm:pt>
    <dgm:pt modelId="{001B5E26-849C-45D2-8D15-06A06C928274}" type="sibTrans" cxnId="{1BB8F1E6-5C9D-4068-A692-B1782C257304}">
      <dgm:prSet/>
      <dgm:spPr/>
      <dgm:t>
        <a:bodyPr/>
        <a:lstStyle/>
        <a:p>
          <a:endParaRPr lang="en-GB"/>
        </a:p>
      </dgm:t>
    </dgm:pt>
    <dgm:pt modelId="{59F54588-A3D6-40DC-AEB0-9CD36F11D97A}">
      <dgm:prSet/>
      <dgm:spPr/>
      <dgm:t>
        <a:bodyPr/>
        <a:lstStyle/>
        <a:p>
          <a:r>
            <a:rPr lang="en-GB" dirty="0" smtClean="0"/>
            <a:t>Predictable response</a:t>
          </a:r>
          <a:endParaRPr lang="en-GB" dirty="0"/>
        </a:p>
      </dgm:t>
    </dgm:pt>
    <dgm:pt modelId="{22C55992-FA7E-49AA-9DB0-DDD545529874}" type="parTrans" cxnId="{1F725213-E45B-46E2-A881-352127A50CFF}">
      <dgm:prSet/>
      <dgm:spPr/>
      <dgm:t>
        <a:bodyPr/>
        <a:lstStyle/>
        <a:p>
          <a:endParaRPr lang="en-GB"/>
        </a:p>
      </dgm:t>
    </dgm:pt>
    <dgm:pt modelId="{07B4D395-0DA7-4465-9F60-A0508654B993}" type="sibTrans" cxnId="{1F725213-E45B-46E2-A881-352127A50CFF}">
      <dgm:prSet/>
      <dgm:spPr/>
      <dgm:t>
        <a:bodyPr/>
        <a:lstStyle/>
        <a:p>
          <a:endParaRPr lang="en-GB"/>
        </a:p>
      </dgm:t>
    </dgm:pt>
    <dgm:pt modelId="{719BEAA2-4D31-45D0-9E21-86663486DB32}">
      <dgm:prSet/>
      <dgm:spPr/>
      <dgm:t>
        <a:bodyPr/>
        <a:lstStyle/>
        <a:p>
          <a:r>
            <a:rPr lang="en-GB" dirty="0" smtClean="0"/>
            <a:t>Oral with fixed dosing</a:t>
          </a:r>
          <a:endParaRPr lang="en-GB" dirty="0"/>
        </a:p>
      </dgm:t>
    </dgm:pt>
    <dgm:pt modelId="{06F64F69-ABC0-4AFD-A3A1-89563CA1FB31}" type="parTrans" cxnId="{60DD5C34-455A-431F-A43A-C1467008CEC1}">
      <dgm:prSet/>
      <dgm:spPr/>
      <dgm:t>
        <a:bodyPr/>
        <a:lstStyle/>
        <a:p>
          <a:endParaRPr lang="en-GB"/>
        </a:p>
      </dgm:t>
    </dgm:pt>
    <dgm:pt modelId="{ADD3443D-F288-4CA5-8333-1877D7668373}" type="sibTrans" cxnId="{60DD5C34-455A-431F-A43A-C1467008CEC1}">
      <dgm:prSet/>
      <dgm:spPr/>
      <dgm:t>
        <a:bodyPr/>
        <a:lstStyle/>
        <a:p>
          <a:endParaRPr lang="en-GB"/>
        </a:p>
      </dgm:t>
    </dgm:pt>
    <dgm:pt modelId="{0170C0E0-AB84-417C-8EDE-3E40B5389362}">
      <dgm:prSet/>
      <dgm:spPr/>
      <dgm:t>
        <a:bodyPr/>
        <a:lstStyle/>
        <a:p>
          <a:r>
            <a:rPr lang="en-GB" dirty="0" smtClean="0"/>
            <a:t>Few drug or food interactions</a:t>
          </a:r>
          <a:endParaRPr lang="en-GB" dirty="0"/>
        </a:p>
      </dgm:t>
    </dgm:pt>
    <dgm:pt modelId="{6CFAA784-ED54-421F-BA93-CBEA4114504A}" type="parTrans" cxnId="{AA295D8A-43BB-4B0A-BEC0-C448D5482DD6}">
      <dgm:prSet/>
      <dgm:spPr/>
      <dgm:t>
        <a:bodyPr/>
        <a:lstStyle/>
        <a:p>
          <a:endParaRPr lang="en-GB"/>
        </a:p>
      </dgm:t>
    </dgm:pt>
    <dgm:pt modelId="{1078223A-0FF5-4A1D-A383-7D11F0739E2D}" type="sibTrans" cxnId="{AA295D8A-43BB-4B0A-BEC0-C448D5482DD6}">
      <dgm:prSet/>
      <dgm:spPr/>
      <dgm:t>
        <a:bodyPr/>
        <a:lstStyle/>
        <a:p>
          <a:endParaRPr lang="en-GB"/>
        </a:p>
      </dgm:t>
    </dgm:pt>
    <dgm:pt modelId="{E168CBFB-CDC8-4DD6-B2AA-6FABCECF9872}">
      <dgm:prSet/>
      <dgm:spPr/>
      <dgm:t>
        <a:bodyPr/>
        <a:lstStyle/>
        <a:p>
          <a:r>
            <a:rPr lang="en-GB" dirty="0" smtClean="0"/>
            <a:t>Rapid onset and offset of action</a:t>
          </a:r>
          <a:endParaRPr lang="en-GB" dirty="0"/>
        </a:p>
      </dgm:t>
    </dgm:pt>
    <dgm:pt modelId="{00B12622-B42C-44D6-9C7D-FE683BE2913B}" type="parTrans" cxnId="{A7A1870D-34D4-414C-A209-3CCEC62930CF}">
      <dgm:prSet/>
      <dgm:spPr/>
      <dgm:t>
        <a:bodyPr/>
        <a:lstStyle/>
        <a:p>
          <a:endParaRPr lang="en-GB"/>
        </a:p>
      </dgm:t>
    </dgm:pt>
    <dgm:pt modelId="{E14B9E92-E31E-424E-B307-233D79F77DB2}" type="sibTrans" cxnId="{A7A1870D-34D4-414C-A209-3CCEC62930CF}">
      <dgm:prSet/>
      <dgm:spPr/>
      <dgm:t>
        <a:bodyPr/>
        <a:lstStyle/>
        <a:p>
          <a:endParaRPr lang="en-GB"/>
        </a:p>
      </dgm:t>
    </dgm:pt>
    <dgm:pt modelId="{83CFDE1C-0AF9-4733-A2FA-825D5AB59BDF}">
      <dgm:prSet/>
      <dgm:spPr/>
      <dgm:t>
        <a:bodyPr/>
        <a:lstStyle/>
        <a:p>
          <a:r>
            <a:rPr lang="en-GB" dirty="0" smtClean="0"/>
            <a:t>Routine monitoring not required</a:t>
          </a:r>
          <a:endParaRPr lang="en-GB" dirty="0"/>
        </a:p>
      </dgm:t>
    </dgm:pt>
    <dgm:pt modelId="{AE4F962B-9EA0-482A-A94D-8FDC8B9CB1CB}" type="parTrans" cxnId="{33EAE3BD-9753-480B-8E42-BBA90D0C02AF}">
      <dgm:prSet/>
      <dgm:spPr/>
      <dgm:t>
        <a:bodyPr/>
        <a:lstStyle/>
        <a:p>
          <a:endParaRPr lang="en-GB"/>
        </a:p>
      </dgm:t>
    </dgm:pt>
    <dgm:pt modelId="{0299F366-251B-46ED-AF40-B2B2EDDA9FC1}" type="sibTrans" cxnId="{33EAE3BD-9753-480B-8E42-BBA90D0C02AF}">
      <dgm:prSet/>
      <dgm:spPr/>
      <dgm:t>
        <a:bodyPr/>
        <a:lstStyle/>
        <a:p>
          <a:endParaRPr lang="en-GB"/>
        </a:p>
      </dgm:t>
    </dgm:pt>
    <dgm:pt modelId="{19183802-0701-451F-BEF5-825E40A3307E}">
      <dgm:prSet/>
      <dgm:spPr/>
      <dgm:t>
        <a:bodyPr/>
        <a:lstStyle/>
        <a:p>
          <a:r>
            <a:rPr lang="en-GB" dirty="0" smtClean="0"/>
            <a:t>Antidote</a:t>
          </a:r>
          <a:endParaRPr lang="en-GB" dirty="0"/>
        </a:p>
      </dgm:t>
    </dgm:pt>
    <dgm:pt modelId="{1DD35E85-E919-4586-9F89-50139E998187}" type="parTrans" cxnId="{E44EBDFF-1EAC-4F8D-BEE4-2FD1E9C22C69}">
      <dgm:prSet/>
      <dgm:spPr/>
      <dgm:t>
        <a:bodyPr/>
        <a:lstStyle/>
        <a:p>
          <a:endParaRPr lang="en-GB"/>
        </a:p>
      </dgm:t>
    </dgm:pt>
    <dgm:pt modelId="{9E51D5EC-B91C-4D4C-977D-7F2035826DA5}" type="sibTrans" cxnId="{E44EBDFF-1EAC-4F8D-BEE4-2FD1E9C22C69}">
      <dgm:prSet/>
      <dgm:spPr/>
      <dgm:t>
        <a:bodyPr/>
        <a:lstStyle/>
        <a:p>
          <a:endParaRPr lang="en-GB"/>
        </a:p>
      </dgm:t>
    </dgm:pt>
    <dgm:pt modelId="{B7D14DA9-A753-43BB-A769-A2CE51A41F22}" type="pres">
      <dgm:prSet presAssocID="{710A8901-BFDA-42EA-A72E-E1B35301D6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17111B-E054-45D7-A208-20B75E2FF368}" type="pres">
      <dgm:prSet presAssocID="{ACD6A36D-35F1-4E71-936E-88B107845046}" presName="parentLin" presStyleCnt="0"/>
      <dgm:spPr/>
    </dgm:pt>
    <dgm:pt modelId="{457952B8-84EB-41F0-AD16-0E2AC5163912}" type="pres">
      <dgm:prSet presAssocID="{ACD6A36D-35F1-4E71-936E-88B10784504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7EF7A2ED-69B1-475B-A291-20002BEEB58F}" type="pres">
      <dgm:prSet presAssocID="{ACD6A36D-35F1-4E71-936E-88B1078450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D45113-6C29-4AFF-A709-EDE2CAB81F56}" type="pres">
      <dgm:prSet presAssocID="{ACD6A36D-35F1-4E71-936E-88B107845046}" presName="negativeSpace" presStyleCnt="0"/>
      <dgm:spPr/>
    </dgm:pt>
    <dgm:pt modelId="{E051F037-084E-49AE-A59B-375930A14703}" type="pres">
      <dgm:prSet presAssocID="{ACD6A36D-35F1-4E71-936E-88B10784504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E243E-815A-4D11-B23E-220C3A3B92E9}" type="pres">
      <dgm:prSet presAssocID="{0B7C3261-8640-483E-ACD9-28C9D773F1DF}" presName="spaceBetweenRectangles" presStyleCnt="0"/>
      <dgm:spPr/>
    </dgm:pt>
    <dgm:pt modelId="{56510C7A-F185-40EF-B7A1-938E241BDF8F}" type="pres">
      <dgm:prSet presAssocID="{1EC97C8D-F873-4D0D-A932-4915E2EC87C9}" presName="parentLin" presStyleCnt="0"/>
      <dgm:spPr/>
    </dgm:pt>
    <dgm:pt modelId="{391F1BF4-A4F4-4781-8733-7A153F91BDE0}" type="pres">
      <dgm:prSet presAssocID="{1EC97C8D-F873-4D0D-A932-4915E2EC87C9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010011F5-DD38-4727-B80B-5C3273B05B87}" type="pres">
      <dgm:prSet presAssocID="{1EC97C8D-F873-4D0D-A932-4915E2EC8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97CE92-3F9D-4514-9978-4E816206D50F}" type="pres">
      <dgm:prSet presAssocID="{1EC97C8D-F873-4D0D-A932-4915E2EC87C9}" presName="negativeSpace" presStyleCnt="0"/>
      <dgm:spPr/>
    </dgm:pt>
    <dgm:pt modelId="{969036A1-9A9B-4238-8062-6AD7D9DB3328}" type="pres">
      <dgm:prSet presAssocID="{1EC97C8D-F873-4D0D-A932-4915E2EC87C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BBF884-C9C0-459A-80E5-31CC329A479D}" type="pres">
      <dgm:prSet presAssocID="{A81EBE92-49E6-44EA-AEAC-7D2EC04B4D7F}" presName="spaceBetweenRectangles" presStyleCnt="0"/>
      <dgm:spPr/>
    </dgm:pt>
    <dgm:pt modelId="{8E7EC1AE-84EB-4C97-A201-334F253D1CA2}" type="pres">
      <dgm:prSet presAssocID="{C0F30529-92A8-4394-8C6D-60C5FE4F49A5}" presName="parentLin" presStyleCnt="0"/>
      <dgm:spPr/>
    </dgm:pt>
    <dgm:pt modelId="{32570328-4298-4B27-925C-ABFF9DC1E1C7}" type="pres">
      <dgm:prSet presAssocID="{C0F30529-92A8-4394-8C6D-60C5FE4F49A5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BC038153-2041-40AB-991F-7C7D33C5C01B}" type="pres">
      <dgm:prSet presAssocID="{C0F30529-92A8-4394-8C6D-60C5FE4F49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1AE4E7-77D4-489C-A75B-FC06E04200A0}" type="pres">
      <dgm:prSet presAssocID="{C0F30529-92A8-4394-8C6D-60C5FE4F49A5}" presName="negativeSpace" presStyleCnt="0"/>
      <dgm:spPr/>
    </dgm:pt>
    <dgm:pt modelId="{6E84C97F-2124-4267-BEE8-FAF4F4DED265}" type="pres">
      <dgm:prSet presAssocID="{C0F30529-92A8-4394-8C6D-60C5FE4F49A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B8F1E6-5C9D-4068-A692-B1782C257304}" srcId="{1EC97C8D-F873-4D0D-A932-4915E2EC87C9}" destId="{EEF5F6FE-4154-4C2F-8CB9-E2D845BDD5F3}" srcOrd="1" destOrd="0" parTransId="{542F702B-FBBE-4C05-B1C4-AF8317E3759D}" sibTransId="{001B5E26-849C-45D2-8D15-06A06C928274}"/>
    <dgm:cxn modelId="{3890F4F3-C45F-4064-9255-20923F69D0AE}" srcId="{1EC97C8D-F873-4D0D-A932-4915E2EC87C9}" destId="{CEF58335-9D2C-4FD1-90A6-BDFC6416074F}" srcOrd="0" destOrd="0" parTransId="{C2433E2D-5B2A-45FA-81B7-0C5616AFF5AE}" sibTransId="{5DC8FECF-1661-4906-AF10-1F46D866ADEB}"/>
    <dgm:cxn modelId="{C9E62D40-A329-4B6A-8E9F-7CC3167CC5D4}" type="presOf" srcId="{0170C0E0-AB84-417C-8EDE-3E40B5389362}" destId="{6E84C97F-2124-4267-BEE8-FAF4F4DED265}" srcOrd="0" destOrd="1" presId="urn:microsoft.com/office/officeart/2005/8/layout/list1"/>
    <dgm:cxn modelId="{1F725213-E45B-46E2-A881-352127A50CFF}" srcId="{1EC97C8D-F873-4D0D-A932-4915E2EC87C9}" destId="{59F54588-A3D6-40DC-AEB0-9CD36F11D97A}" srcOrd="2" destOrd="0" parTransId="{22C55992-FA7E-49AA-9DB0-DDD545529874}" sibTransId="{07B4D395-0DA7-4465-9F60-A0508654B993}"/>
    <dgm:cxn modelId="{C6ADA8EB-091C-4DB5-A0D8-AC655BF3BF18}" type="presOf" srcId="{ACD6A36D-35F1-4E71-936E-88B107845046}" destId="{457952B8-84EB-41F0-AD16-0E2AC5163912}" srcOrd="0" destOrd="0" presId="urn:microsoft.com/office/officeart/2005/8/layout/list1"/>
    <dgm:cxn modelId="{8EE59365-672D-493E-9260-811ADAF37B83}" type="presOf" srcId="{CEF58335-9D2C-4FD1-90A6-BDFC6416074F}" destId="{969036A1-9A9B-4238-8062-6AD7D9DB3328}" srcOrd="0" destOrd="0" presId="urn:microsoft.com/office/officeart/2005/8/layout/list1"/>
    <dgm:cxn modelId="{B610EA04-8B31-4117-BD7F-FF3C7B5EC6FD}" type="presOf" srcId="{E168CBFB-CDC8-4DD6-B2AA-6FABCECF9872}" destId="{6E84C97F-2124-4267-BEE8-FAF4F4DED265}" srcOrd="0" destOrd="2" presId="urn:microsoft.com/office/officeart/2005/8/layout/list1"/>
    <dgm:cxn modelId="{A7A1870D-34D4-414C-A209-3CCEC62930CF}" srcId="{C0F30529-92A8-4394-8C6D-60C5FE4F49A5}" destId="{E168CBFB-CDC8-4DD6-B2AA-6FABCECF9872}" srcOrd="2" destOrd="0" parTransId="{00B12622-B42C-44D6-9C7D-FE683BE2913B}" sibTransId="{E14B9E92-E31E-424E-B307-233D79F77DB2}"/>
    <dgm:cxn modelId="{CE70595B-1EF8-46C5-B60B-0237A98FF389}" type="presOf" srcId="{C0F30529-92A8-4394-8C6D-60C5FE4F49A5}" destId="{BC038153-2041-40AB-991F-7C7D33C5C01B}" srcOrd="1" destOrd="0" presId="urn:microsoft.com/office/officeart/2005/8/layout/list1"/>
    <dgm:cxn modelId="{156EFEB6-C961-4F4F-83BD-A17937706A4E}" srcId="{ACD6A36D-35F1-4E71-936E-88B107845046}" destId="{C6244FEA-A54F-411D-A2B9-4E4C99B01F03}" srcOrd="0" destOrd="0" parTransId="{3DCB54FB-8B7C-4B7A-B624-EB0EF5936282}" sibTransId="{F18A6327-251F-4600-97F0-2FA336581407}"/>
    <dgm:cxn modelId="{60DD5C34-455A-431F-A43A-C1467008CEC1}" srcId="{C0F30529-92A8-4394-8C6D-60C5FE4F49A5}" destId="{719BEAA2-4D31-45D0-9E21-86663486DB32}" srcOrd="0" destOrd="0" parTransId="{06F64F69-ABC0-4AFD-A3A1-89563CA1FB31}" sibTransId="{ADD3443D-F288-4CA5-8333-1877D7668373}"/>
    <dgm:cxn modelId="{6A72B09F-AF0E-4990-99AF-8012CC4360F9}" type="presOf" srcId="{1EC97C8D-F873-4D0D-A932-4915E2EC87C9}" destId="{391F1BF4-A4F4-4781-8733-7A153F91BDE0}" srcOrd="0" destOrd="0" presId="urn:microsoft.com/office/officeart/2005/8/layout/list1"/>
    <dgm:cxn modelId="{B9D95189-45DD-4F91-9E14-9AC8557D38A5}" type="presOf" srcId="{ACD6A36D-35F1-4E71-936E-88B107845046}" destId="{7EF7A2ED-69B1-475B-A291-20002BEEB58F}" srcOrd="1" destOrd="0" presId="urn:microsoft.com/office/officeart/2005/8/layout/list1"/>
    <dgm:cxn modelId="{8C1571BC-7617-4AE1-BDD5-5A5FDF5D4D69}" type="presOf" srcId="{59F54588-A3D6-40DC-AEB0-9CD36F11D97A}" destId="{969036A1-9A9B-4238-8062-6AD7D9DB3328}" srcOrd="0" destOrd="2" presId="urn:microsoft.com/office/officeart/2005/8/layout/list1"/>
    <dgm:cxn modelId="{B5819B54-102A-4101-A135-1B21F1898EC3}" type="presOf" srcId="{83CFDE1C-0AF9-4733-A2FA-825D5AB59BDF}" destId="{6E84C97F-2124-4267-BEE8-FAF4F4DED265}" srcOrd="0" destOrd="3" presId="urn:microsoft.com/office/officeart/2005/8/layout/list1"/>
    <dgm:cxn modelId="{CA50B4D2-0F5A-42B8-AB44-6680D03470F9}" srcId="{710A8901-BFDA-42EA-A72E-E1B35301D6DC}" destId="{C0F30529-92A8-4394-8C6D-60C5FE4F49A5}" srcOrd="2" destOrd="0" parTransId="{737B4E60-2FDC-4A3C-83F5-DD650A510649}" sibTransId="{A59B08B4-2E38-4B14-89AC-5DF743FAE33D}"/>
    <dgm:cxn modelId="{2794C975-6AAE-4D24-AD76-4BE85D993EA1}" type="presOf" srcId="{710A8901-BFDA-42EA-A72E-E1B35301D6DC}" destId="{B7D14DA9-A753-43BB-A769-A2CE51A41F22}" srcOrd="0" destOrd="0" presId="urn:microsoft.com/office/officeart/2005/8/layout/list1"/>
    <dgm:cxn modelId="{E44EBDFF-1EAC-4F8D-BEE4-2FD1E9C22C69}" srcId="{1EC97C8D-F873-4D0D-A932-4915E2EC87C9}" destId="{19183802-0701-451F-BEF5-825E40A3307E}" srcOrd="3" destOrd="0" parTransId="{1DD35E85-E919-4586-9F89-50139E998187}" sibTransId="{9E51D5EC-B91C-4D4C-977D-7F2035826DA5}"/>
    <dgm:cxn modelId="{E9763FE0-5002-49D4-ADFF-B61F3A1233DA}" srcId="{710A8901-BFDA-42EA-A72E-E1B35301D6DC}" destId="{1EC97C8D-F873-4D0D-A932-4915E2EC87C9}" srcOrd="1" destOrd="0" parTransId="{B6AED865-829B-4BEE-AD18-8FE6254E9636}" sibTransId="{A81EBE92-49E6-44EA-AEAC-7D2EC04B4D7F}"/>
    <dgm:cxn modelId="{8A54D3FF-09A4-4255-BD5C-59BB4385AEAD}" type="presOf" srcId="{19183802-0701-451F-BEF5-825E40A3307E}" destId="{969036A1-9A9B-4238-8062-6AD7D9DB3328}" srcOrd="0" destOrd="3" presId="urn:microsoft.com/office/officeart/2005/8/layout/list1"/>
    <dgm:cxn modelId="{33EAE3BD-9753-480B-8E42-BBA90D0C02AF}" srcId="{C0F30529-92A8-4394-8C6D-60C5FE4F49A5}" destId="{83CFDE1C-0AF9-4733-A2FA-825D5AB59BDF}" srcOrd="3" destOrd="0" parTransId="{AE4F962B-9EA0-482A-A94D-8FDC8B9CB1CB}" sibTransId="{0299F366-251B-46ED-AF40-B2B2EDDA9FC1}"/>
    <dgm:cxn modelId="{513A1B83-C60C-4A85-9049-836C89712C27}" type="presOf" srcId="{719BEAA2-4D31-45D0-9E21-86663486DB32}" destId="{6E84C97F-2124-4267-BEE8-FAF4F4DED265}" srcOrd="0" destOrd="0" presId="urn:microsoft.com/office/officeart/2005/8/layout/list1"/>
    <dgm:cxn modelId="{1F530E6C-8D22-4187-8096-561A9B9CF925}" type="presOf" srcId="{EEF5F6FE-4154-4C2F-8CB9-E2D845BDD5F3}" destId="{969036A1-9A9B-4238-8062-6AD7D9DB3328}" srcOrd="0" destOrd="1" presId="urn:microsoft.com/office/officeart/2005/8/layout/list1"/>
    <dgm:cxn modelId="{FE9278B1-C8DE-4AD6-B58B-C3A44D3F07E7}" srcId="{710A8901-BFDA-42EA-A72E-E1B35301D6DC}" destId="{ACD6A36D-35F1-4E71-936E-88B107845046}" srcOrd="0" destOrd="0" parTransId="{EA9FFA3F-D769-4A32-A9AF-67BD1E4D930E}" sibTransId="{0B7C3261-8640-483E-ACD9-28C9D773F1DF}"/>
    <dgm:cxn modelId="{2C9A6A55-C4D6-46E5-AFF3-3C79EF19244E}" type="presOf" srcId="{C0F30529-92A8-4394-8C6D-60C5FE4F49A5}" destId="{32570328-4298-4B27-925C-ABFF9DC1E1C7}" srcOrd="0" destOrd="0" presId="urn:microsoft.com/office/officeart/2005/8/layout/list1"/>
    <dgm:cxn modelId="{AA295D8A-43BB-4B0A-BEC0-C448D5482DD6}" srcId="{C0F30529-92A8-4394-8C6D-60C5FE4F49A5}" destId="{0170C0E0-AB84-417C-8EDE-3E40B5389362}" srcOrd="1" destOrd="0" parTransId="{6CFAA784-ED54-421F-BA93-CBEA4114504A}" sibTransId="{1078223A-0FF5-4A1D-A383-7D11F0739E2D}"/>
    <dgm:cxn modelId="{A20CA0E1-1765-43BD-AED0-800C643682E0}" type="presOf" srcId="{C6244FEA-A54F-411D-A2B9-4E4C99B01F03}" destId="{E051F037-084E-49AE-A59B-375930A14703}" srcOrd="0" destOrd="0" presId="urn:microsoft.com/office/officeart/2005/8/layout/list1"/>
    <dgm:cxn modelId="{0ADE2BAA-B452-47D4-9471-D921AC7E9235}" type="presOf" srcId="{1EC97C8D-F873-4D0D-A932-4915E2EC87C9}" destId="{010011F5-DD38-4727-B80B-5C3273B05B87}" srcOrd="1" destOrd="0" presId="urn:microsoft.com/office/officeart/2005/8/layout/list1"/>
    <dgm:cxn modelId="{095692D7-F7BB-42C9-87D6-202084163A3A}" type="presParOf" srcId="{B7D14DA9-A753-43BB-A769-A2CE51A41F22}" destId="{3F17111B-E054-45D7-A208-20B75E2FF368}" srcOrd="0" destOrd="0" presId="urn:microsoft.com/office/officeart/2005/8/layout/list1"/>
    <dgm:cxn modelId="{A0C22C02-7674-4B81-969D-F2CB73659937}" type="presParOf" srcId="{3F17111B-E054-45D7-A208-20B75E2FF368}" destId="{457952B8-84EB-41F0-AD16-0E2AC5163912}" srcOrd="0" destOrd="0" presId="urn:microsoft.com/office/officeart/2005/8/layout/list1"/>
    <dgm:cxn modelId="{00E82C55-2AF4-44A6-A2A3-668EECA21E0D}" type="presParOf" srcId="{3F17111B-E054-45D7-A208-20B75E2FF368}" destId="{7EF7A2ED-69B1-475B-A291-20002BEEB58F}" srcOrd="1" destOrd="0" presId="urn:microsoft.com/office/officeart/2005/8/layout/list1"/>
    <dgm:cxn modelId="{03C3BBF4-93BD-4856-999A-06E884041880}" type="presParOf" srcId="{B7D14DA9-A753-43BB-A769-A2CE51A41F22}" destId="{C6D45113-6C29-4AFF-A709-EDE2CAB81F56}" srcOrd="1" destOrd="0" presId="urn:microsoft.com/office/officeart/2005/8/layout/list1"/>
    <dgm:cxn modelId="{F131C9CD-D316-4A7B-9B86-B03DFC856C2A}" type="presParOf" srcId="{B7D14DA9-A753-43BB-A769-A2CE51A41F22}" destId="{E051F037-084E-49AE-A59B-375930A14703}" srcOrd="2" destOrd="0" presId="urn:microsoft.com/office/officeart/2005/8/layout/list1"/>
    <dgm:cxn modelId="{2056E293-4D65-40A4-B8D8-D30DFB4381B2}" type="presParOf" srcId="{B7D14DA9-A753-43BB-A769-A2CE51A41F22}" destId="{CBBE243E-815A-4D11-B23E-220C3A3B92E9}" srcOrd="3" destOrd="0" presId="urn:microsoft.com/office/officeart/2005/8/layout/list1"/>
    <dgm:cxn modelId="{90493779-93EC-4AE4-A2B1-3118537611BB}" type="presParOf" srcId="{B7D14DA9-A753-43BB-A769-A2CE51A41F22}" destId="{56510C7A-F185-40EF-B7A1-938E241BDF8F}" srcOrd="4" destOrd="0" presId="urn:microsoft.com/office/officeart/2005/8/layout/list1"/>
    <dgm:cxn modelId="{C8ED10FC-82C9-4074-A465-9D34162941D3}" type="presParOf" srcId="{56510C7A-F185-40EF-B7A1-938E241BDF8F}" destId="{391F1BF4-A4F4-4781-8733-7A153F91BDE0}" srcOrd="0" destOrd="0" presId="urn:microsoft.com/office/officeart/2005/8/layout/list1"/>
    <dgm:cxn modelId="{B618266F-DFF9-4AA0-99CD-D3665E40F54A}" type="presParOf" srcId="{56510C7A-F185-40EF-B7A1-938E241BDF8F}" destId="{010011F5-DD38-4727-B80B-5C3273B05B87}" srcOrd="1" destOrd="0" presId="urn:microsoft.com/office/officeart/2005/8/layout/list1"/>
    <dgm:cxn modelId="{46103B34-E7F0-40F2-86F5-C2E40C3152F7}" type="presParOf" srcId="{B7D14DA9-A753-43BB-A769-A2CE51A41F22}" destId="{E397CE92-3F9D-4514-9978-4E816206D50F}" srcOrd="5" destOrd="0" presId="urn:microsoft.com/office/officeart/2005/8/layout/list1"/>
    <dgm:cxn modelId="{3D4B9585-022D-475C-AF83-BD9023CC2B3B}" type="presParOf" srcId="{B7D14DA9-A753-43BB-A769-A2CE51A41F22}" destId="{969036A1-9A9B-4238-8062-6AD7D9DB3328}" srcOrd="6" destOrd="0" presId="urn:microsoft.com/office/officeart/2005/8/layout/list1"/>
    <dgm:cxn modelId="{D9D66EE4-7EC7-47BA-ADD8-B4E72E81BE78}" type="presParOf" srcId="{B7D14DA9-A753-43BB-A769-A2CE51A41F22}" destId="{D4BBF884-C9C0-459A-80E5-31CC329A479D}" srcOrd="7" destOrd="0" presId="urn:microsoft.com/office/officeart/2005/8/layout/list1"/>
    <dgm:cxn modelId="{7CE16F3E-15C7-426C-A3E1-958DFB1FA44E}" type="presParOf" srcId="{B7D14DA9-A753-43BB-A769-A2CE51A41F22}" destId="{8E7EC1AE-84EB-4C97-A201-334F253D1CA2}" srcOrd="8" destOrd="0" presId="urn:microsoft.com/office/officeart/2005/8/layout/list1"/>
    <dgm:cxn modelId="{102972CD-D864-42B4-9F13-200C2A75EE80}" type="presParOf" srcId="{8E7EC1AE-84EB-4C97-A201-334F253D1CA2}" destId="{32570328-4298-4B27-925C-ABFF9DC1E1C7}" srcOrd="0" destOrd="0" presId="urn:microsoft.com/office/officeart/2005/8/layout/list1"/>
    <dgm:cxn modelId="{F8427904-2C27-40BF-B615-DDFE7B634526}" type="presParOf" srcId="{8E7EC1AE-84EB-4C97-A201-334F253D1CA2}" destId="{BC038153-2041-40AB-991F-7C7D33C5C01B}" srcOrd="1" destOrd="0" presId="urn:microsoft.com/office/officeart/2005/8/layout/list1"/>
    <dgm:cxn modelId="{DC5B9817-B3AC-4ABF-9175-858E8A1A750E}" type="presParOf" srcId="{B7D14DA9-A753-43BB-A769-A2CE51A41F22}" destId="{631AE4E7-77D4-489C-A75B-FC06E04200A0}" srcOrd="9" destOrd="0" presId="urn:microsoft.com/office/officeart/2005/8/layout/list1"/>
    <dgm:cxn modelId="{4DD3867D-F4C1-462D-91D1-33A7FF508555}" type="presParOf" srcId="{B7D14DA9-A753-43BB-A769-A2CE51A41F22}" destId="{6E84C97F-2124-4267-BEE8-FAF4F4DED2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96C3-D0F8-4C84-B48B-7E348AD0CDFF}">
      <dsp:nvSpPr>
        <dsp:cNvPr id="0" name=""/>
        <dsp:cNvSpPr/>
      </dsp:nvSpPr>
      <dsp:spPr>
        <a:xfrm>
          <a:off x="3241099" y="1995193"/>
          <a:ext cx="1609427" cy="1530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Coagulation</a:t>
          </a:r>
          <a:endParaRPr lang="en-GB" sz="1800" kern="1200" dirty="0"/>
        </a:p>
      </dsp:txBody>
      <dsp:txXfrm>
        <a:off x="3476794" y="2219402"/>
        <a:ext cx="1138037" cy="1082576"/>
      </dsp:txXfrm>
    </dsp:sp>
    <dsp:sp modelId="{029EAE0D-95BE-4262-A5E5-90107582CC80}">
      <dsp:nvSpPr>
        <dsp:cNvPr id="0" name=""/>
        <dsp:cNvSpPr/>
      </dsp:nvSpPr>
      <dsp:spPr>
        <a:xfrm rot="16200000">
          <a:off x="3815891" y="1748528"/>
          <a:ext cx="45984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59843" y="167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4317" y="1753775"/>
        <a:ext cx="22992" cy="22992"/>
      </dsp:txXfrm>
    </dsp:sp>
    <dsp:sp modelId="{3FD4B183-31B8-4BC2-870F-00352ED155BD}">
      <dsp:nvSpPr>
        <dsp:cNvPr id="0" name=""/>
        <dsp:cNvSpPr/>
      </dsp:nvSpPr>
      <dsp:spPr>
        <a:xfrm>
          <a:off x="3188548" y="4354"/>
          <a:ext cx="1714530" cy="15309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Thrombosis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Neovascularisation</a:t>
          </a:r>
        </a:p>
      </dsp:txBody>
      <dsp:txXfrm>
        <a:off x="3439635" y="228563"/>
        <a:ext cx="1212356" cy="1082576"/>
      </dsp:txXfrm>
    </dsp:sp>
    <dsp:sp modelId="{5804065B-20E2-482D-924D-7486B1844972}">
      <dsp:nvSpPr>
        <dsp:cNvPr id="0" name=""/>
        <dsp:cNvSpPr/>
      </dsp:nvSpPr>
      <dsp:spPr>
        <a:xfrm rot="1800000">
          <a:off x="4711339" y="3224715"/>
          <a:ext cx="33437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334376" y="167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70168" y="3233098"/>
        <a:ext cx="16718" cy="16718"/>
      </dsp:txXfrm>
    </dsp:sp>
    <dsp:sp modelId="{7A85D825-DAC3-4A19-8256-5EE87D7A8D36}">
      <dsp:nvSpPr>
        <dsp:cNvPr id="0" name=""/>
        <dsp:cNvSpPr/>
      </dsp:nvSpPr>
      <dsp:spPr>
        <a:xfrm>
          <a:off x="4866459" y="2990612"/>
          <a:ext cx="1806941" cy="15309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Inflammation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Wound Healing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Sepsis</a:t>
          </a:r>
          <a:endParaRPr lang="en-GB" sz="1200" kern="1200" dirty="0"/>
        </a:p>
      </dsp:txBody>
      <dsp:txXfrm>
        <a:off x="5131079" y="3214821"/>
        <a:ext cx="1277701" cy="1082576"/>
      </dsp:txXfrm>
    </dsp:sp>
    <dsp:sp modelId="{79D705A7-DCA6-4F02-92DF-3F659CADE00B}">
      <dsp:nvSpPr>
        <dsp:cNvPr id="0" name=""/>
        <dsp:cNvSpPr/>
      </dsp:nvSpPr>
      <dsp:spPr>
        <a:xfrm rot="9000000">
          <a:off x="2955765" y="3248869"/>
          <a:ext cx="43099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30993" y="167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60487" y="3254837"/>
        <a:ext cx="21549" cy="21549"/>
      </dsp:txXfrm>
    </dsp:sp>
    <dsp:sp modelId="{60FCB5E8-2019-413B-9387-7666D6F82702}">
      <dsp:nvSpPr>
        <dsp:cNvPr id="0" name=""/>
        <dsp:cNvSpPr/>
      </dsp:nvSpPr>
      <dsp:spPr>
        <a:xfrm>
          <a:off x="1556199" y="2990612"/>
          <a:ext cx="1530994" cy="15309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Cancer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Metastasis</a:t>
          </a:r>
          <a:endParaRPr lang="en-GB" sz="1200" kern="1200" dirty="0"/>
        </a:p>
      </dsp:txBody>
      <dsp:txXfrm>
        <a:off x="1780408" y="3214821"/>
        <a:ext cx="1082576" cy="108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1F037-084E-49AE-A59B-375930A14703}">
      <dsp:nvSpPr>
        <dsp:cNvPr id="0" name=""/>
        <dsp:cNvSpPr/>
      </dsp:nvSpPr>
      <dsp:spPr>
        <a:xfrm>
          <a:off x="0" y="256700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Proven in arterial and venous thrombosis</a:t>
          </a:r>
          <a:endParaRPr lang="en-GB" sz="1600" kern="1200" dirty="0"/>
        </a:p>
      </dsp:txBody>
      <dsp:txXfrm>
        <a:off x="0" y="256700"/>
        <a:ext cx="8229600" cy="680400"/>
      </dsp:txXfrm>
    </dsp:sp>
    <dsp:sp modelId="{7EF7A2ED-69B1-475B-A291-20002BEEB58F}">
      <dsp:nvSpPr>
        <dsp:cNvPr id="0" name=""/>
        <dsp:cNvSpPr/>
      </dsp:nvSpPr>
      <dsp:spPr>
        <a:xfrm>
          <a:off x="411480" y="20540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Efficacy</a:t>
          </a:r>
          <a:endParaRPr lang="en-GB" sz="1600" kern="1200" dirty="0"/>
        </a:p>
      </dsp:txBody>
      <dsp:txXfrm>
        <a:off x="434537" y="43597"/>
        <a:ext cx="5714606" cy="426206"/>
      </dsp:txXfrm>
    </dsp:sp>
    <dsp:sp modelId="{969036A1-9A9B-4238-8062-6AD7D9DB3328}">
      <dsp:nvSpPr>
        <dsp:cNvPr id="0" name=""/>
        <dsp:cNvSpPr/>
      </dsp:nvSpPr>
      <dsp:spPr>
        <a:xfrm>
          <a:off x="0" y="1259660"/>
          <a:ext cx="822960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Wide therapeutic window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Low bleeding risk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Predictable response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Antidote</a:t>
          </a:r>
          <a:endParaRPr lang="en-GB" sz="1600" kern="1200" dirty="0"/>
        </a:p>
      </dsp:txBody>
      <dsp:txXfrm>
        <a:off x="0" y="1259660"/>
        <a:ext cx="8229600" cy="1461600"/>
      </dsp:txXfrm>
    </dsp:sp>
    <dsp:sp modelId="{010011F5-DD38-4727-B80B-5C3273B05B87}">
      <dsp:nvSpPr>
        <dsp:cNvPr id="0" name=""/>
        <dsp:cNvSpPr/>
      </dsp:nvSpPr>
      <dsp:spPr>
        <a:xfrm>
          <a:off x="411480" y="1023500"/>
          <a:ext cx="576072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Safety</a:t>
          </a:r>
          <a:endParaRPr lang="en-GB" sz="1600" kern="1200" dirty="0"/>
        </a:p>
      </dsp:txBody>
      <dsp:txXfrm>
        <a:off x="434537" y="1046557"/>
        <a:ext cx="5714606" cy="426206"/>
      </dsp:txXfrm>
    </dsp:sp>
    <dsp:sp modelId="{6E84C97F-2124-4267-BEE8-FAF4F4DED265}">
      <dsp:nvSpPr>
        <dsp:cNvPr id="0" name=""/>
        <dsp:cNvSpPr/>
      </dsp:nvSpPr>
      <dsp:spPr>
        <a:xfrm>
          <a:off x="0" y="3043821"/>
          <a:ext cx="822960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Oral with fixed dosing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Few drug or food interactions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Rapid onset and offset of action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Routine monitoring not required</a:t>
          </a:r>
          <a:endParaRPr lang="en-GB" sz="1600" kern="1200" dirty="0"/>
        </a:p>
      </dsp:txBody>
      <dsp:txXfrm>
        <a:off x="0" y="3043821"/>
        <a:ext cx="8229600" cy="1461600"/>
      </dsp:txXfrm>
    </dsp:sp>
    <dsp:sp modelId="{BC038153-2041-40AB-991F-7C7D33C5C01B}">
      <dsp:nvSpPr>
        <dsp:cNvPr id="0" name=""/>
        <dsp:cNvSpPr/>
      </dsp:nvSpPr>
      <dsp:spPr>
        <a:xfrm>
          <a:off x="411480" y="2807661"/>
          <a:ext cx="5760720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Convenience</a:t>
          </a:r>
          <a:endParaRPr lang="en-GB" sz="1600" kern="1200" dirty="0"/>
        </a:p>
      </dsp:txBody>
      <dsp:txXfrm>
        <a:off x="434537" y="2830718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BFBBB6-07E3-4E0F-8B0E-98A2645798D0}" type="datetimeFigureOut">
              <a:rPr lang="en-US"/>
              <a:pPr>
                <a:defRPr/>
              </a:pPr>
              <a:t>10/31/2012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327A59-90F0-4E18-9C7C-A54D393DAC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4" r:id="rId3"/>
    <p:sldLayoutId id="2147483706" r:id="rId4"/>
    <p:sldLayoutId id="2147483707" r:id="rId5"/>
    <p:sldLayoutId id="2147483708" r:id="rId6"/>
  </p:sldLayoutIdLst>
  <p:transition spd="med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72C6"/>
          </a:solidFill>
          <a:latin typeface="Arial"/>
          <a:ea typeface="ＭＳ Ｐゴシック" pitchFamily="-109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2C6"/>
          </a:solidFill>
          <a:latin typeface="Arial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–"/>
        <a:defRPr sz="2800" kern="1200">
          <a:solidFill>
            <a:schemeClr val="bg1">
              <a:lumMod val="50000"/>
            </a:schemeClr>
          </a:solidFill>
          <a:latin typeface="Arial"/>
          <a:ea typeface="ＭＳ Ｐゴシック" pitchFamily="-109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ＭＳ Ｐゴシック" pitchFamily="-109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–"/>
        <a:defRPr sz="2000" kern="1200">
          <a:solidFill>
            <a:schemeClr val="bg1">
              <a:lumMod val="50000"/>
            </a:schemeClr>
          </a:solidFill>
          <a:latin typeface="Arial"/>
          <a:ea typeface="ＭＳ Ｐゴシック" pitchFamily="-109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»"/>
        <a:defRPr sz="2000" kern="1200">
          <a:solidFill>
            <a:schemeClr val="bg1">
              <a:lumMod val="50000"/>
            </a:schemeClr>
          </a:solidFill>
          <a:latin typeface="Arial"/>
          <a:ea typeface="ＭＳ Ｐゴシック" pitchFamily="-109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1600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z="4800" b="0" dirty="0" smtClean="0"/>
              <a:t>New anticoagulant </a:t>
            </a:r>
            <a:r>
              <a:rPr lang="en-GB" sz="4800" b="0" smtClean="0"/>
              <a:t>agents: design </a:t>
            </a:r>
            <a:r>
              <a:rPr lang="en-GB" sz="4800" b="0" dirty="0" smtClean="0"/>
              <a:t>and practice</a:t>
            </a:r>
            <a:endParaRPr lang="en-GB" sz="48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59968"/>
            <a:ext cx="7105650" cy="159308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Keith Gomez</a:t>
            </a:r>
          </a:p>
          <a:p>
            <a:pPr>
              <a:defRPr/>
            </a:pPr>
            <a:r>
              <a:rPr lang="en-GB" sz="2800" dirty="0" smtClean="0"/>
              <a:t>Haemophilia Centre and Thrombosis Unit</a:t>
            </a:r>
          </a:p>
          <a:p>
            <a:pPr>
              <a:defRPr/>
            </a:pPr>
            <a:r>
              <a:rPr lang="en-GB" sz="2800" dirty="0" smtClean="0"/>
              <a:t>Royal Free Hospital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Synthetic Pentasaccharides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Fondaparinux (</a:t>
            </a:r>
            <a:r>
              <a:rPr lang="en-GB" dirty="0" err="1"/>
              <a:t>Arixtra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Licensed for VTE prevention</a:t>
            </a:r>
            <a:endParaRPr lang="en-GB" dirty="0"/>
          </a:p>
          <a:p>
            <a:r>
              <a:rPr lang="en-GB" dirty="0" err="1"/>
              <a:t>Idraparinux</a:t>
            </a:r>
            <a:endParaRPr lang="en-GB" dirty="0"/>
          </a:p>
          <a:p>
            <a:pPr lvl="1"/>
            <a:r>
              <a:rPr lang="en-GB" dirty="0" err="1"/>
              <a:t>Hypermethylated</a:t>
            </a:r>
            <a:r>
              <a:rPr lang="en-GB" dirty="0"/>
              <a:t> derivative of </a:t>
            </a:r>
            <a:r>
              <a:rPr lang="en-GB" dirty="0" smtClean="0"/>
              <a:t>fondaparinux</a:t>
            </a:r>
          </a:p>
          <a:p>
            <a:pPr lvl="1"/>
            <a:r>
              <a:rPr lang="en-GB" dirty="0" smtClean="0"/>
              <a:t>Very high affinity for antithrombin</a:t>
            </a:r>
            <a:endParaRPr lang="en-GB" dirty="0"/>
          </a:p>
          <a:p>
            <a:pPr lvl="1"/>
            <a:r>
              <a:rPr lang="en-GB" dirty="0"/>
              <a:t>T ½ 80 hours</a:t>
            </a:r>
          </a:p>
          <a:p>
            <a:pPr lvl="1"/>
            <a:r>
              <a:rPr lang="en-GB" dirty="0"/>
              <a:t>Weekly administration</a:t>
            </a:r>
          </a:p>
          <a:p>
            <a:r>
              <a:rPr lang="en-GB" dirty="0"/>
              <a:t>Inhibit FXa, too small to directly affect thrombin</a:t>
            </a:r>
          </a:p>
          <a:p>
            <a:r>
              <a:rPr lang="en-GB" dirty="0"/>
              <a:t>Can be used in HIT</a:t>
            </a:r>
          </a:p>
          <a:p>
            <a:r>
              <a:rPr lang="en-GB" dirty="0" smtClean="0"/>
              <a:t>Reversal?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0675"/>
            <a:ext cx="7772400" cy="947738"/>
          </a:xfrm>
        </p:spPr>
        <p:txBody>
          <a:bodyPr/>
          <a:lstStyle/>
          <a:p>
            <a:r>
              <a:rPr lang="en-GB"/>
              <a:t>Action of pentasaccharides</a:t>
            </a:r>
          </a:p>
        </p:txBody>
      </p:sp>
      <p:pic>
        <p:nvPicPr>
          <p:cNvPr id="116742" name="Picture 6"/>
          <p:cNvPicPr>
            <a:picLocks noChangeArrowheads="1"/>
          </p:cNvPicPr>
          <p:nvPr/>
        </p:nvPicPr>
        <p:blipFill>
          <a:blip r:embed="rId2" cstate="print"/>
          <a:srcRect l="1877" t="2435" r="1753" b="1840"/>
          <a:stretch>
            <a:fillRect/>
          </a:stretch>
        </p:blipFill>
        <p:spPr bwMode="auto">
          <a:xfrm>
            <a:off x="1541463" y="1452563"/>
            <a:ext cx="581025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GB"/>
              <a:t>Fondaparinux (Arixtra)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46213"/>
            <a:ext cx="8135938" cy="453548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T½ 15-20 hours</a:t>
            </a:r>
          </a:p>
          <a:p>
            <a:r>
              <a:rPr lang="en-GB" dirty="0"/>
              <a:t>Once daily s/c administration</a:t>
            </a:r>
          </a:p>
          <a:p>
            <a:r>
              <a:rPr lang="en-GB" dirty="0"/>
              <a:t>Not metabolised, </a:t>
            </a:r>
            <a:r>
              <a:rPr lang="en-GB" dirty="0" err="1"/>
              <a:t>renally</a:t>
            </a:r>
            <a:r>
              <a:rPr lang="en-GB" dirty="0"/>
              <a:t> excreted</a:t>
            </a:r>
          </a:p>
          <a:p>
            <a:r>
              <a:rPr lang="en-GB" dirty="0"/>
              <a:t>Phase III studies showed efficacy in </a:t>
            </a:r>
          </a:p>
          <a:p>
            <a:pPr lvl="1"/>
            <a:r>
              <a:rPr lang="en-GB" dirty="0"/>
              <a:t>VTE thromboprophylaxis</a:t>
            </a:r>
          </a:p>
          <a:p>
            <a:pPr lvl="1"/>
            <a:r>
              <a:rPr lang="en-GB" dirty="0"/>
              <a:t>Treatment of DVT &amp; PE</a:t>
            </a:r>
          </a:p>
          <a:p>
            <a:pPr lvl="1"/>
            <a:r>
              <a:rPr lang="en-GB" dirty="0"/>
              <a:t>CAD</a:t>
            </a:r>
          </a:p>
          <a:p>
            <a:r>
              <a:rPr lang="en-GB" dirty="0"/>
              <a:t>Similar efficacy and to LMWH, less bleeding</a:t>
            </a:r>
          </a:p>
          <a:p>
            <a:r>
              <a:rPr lang="en-GB" dirty="0"/>
              <a:t>Not reversible by protamine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288" y="1476375"/>
            <a:ext cx="2543175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 Factor Xa inhibitors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Factor Xa may be a better target than thrombin</a:t>
            </a:r>
          </a:p>
          <a:p>
            <a:pPr lvl="1"/>
            <a:r>
              <a:rPr lang="en-GB" dirty="0" smtClean="0"/>
              <a:t>Few functions outside coagulation</a:t>
            </a:r>
          </a:p>
          <a:p>
            <a:pPr lvl="1"/>
            <a:r>
              <a:rPr lang="en-GB" dirty="0" smtClean="0"/>
              <a:t>Wider therapeutic window </a:t>
            </a:r>
            <a:r>
              <a:rPr lang="en-GB" i="1" dirty="0" smtClean="0"/>
              <a:t>in vitro</a:t>
            </a:r>
          </a:p>
          <a:p>
            <a:pPr lvl="1"/>
            <a:r>
              <a:rPr lang="en-GB" dirty="0" smtClean="0"/>
              <a:t>No evidence of rebound increase in thrombin generation</a:t>
            </a:r>
          </a:p>
          <a:p>
            <a:pPr lvl="1"/>
            <a:r>
              <a:rPr lang="en-GB" dirty="0" smtClean="0"/>
              <a:t>Efficacy of heparin-based anticoagulants improves as selectivity for FXa increases: UFH&lt;LMWH&lt;Fondaparinux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81000"/>
            <a:ext cx="7772400" cy="1143000"/>
          </a:xfrm>
        </p:spPr>
        <p:txBody>
          <a:bodyPr/>
          <a:lstStyle/>
          <a:p>
            <a:r>
              <a:rPr lang="en-GB"/>
              <a:t>Natural direct FXa Inhibitors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47800"/>
            <a:ext cx="7772400" cy="276684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Tick Anticoagulant Protein (TAP)</a:t>
            </a:r>
          </a:p>
          <a:p>
            <a:pPr lvl="1"/>
            <a:r>
              <a:rPr lang="en-GB" dirty="0"/>
              <a:t>From </a:t>
            </a:r>
            <a:r>
              <a:rPr lang="en-GB" i="1" dirty="0" err="1">
                <a:cs typeface="Arial" charset="0"/>
              </a:rPr>
              <a:t>Ornithodoros</a:t>
            </a:r>
            <a:r>
              <a:rPr lang="en-GB" i="1" dirty="0">
                <a:cs typeface="Arial" charset="0"/>
              </a:rPr>
              <a:t> </a:t>
            </a:r>
            <a:r>
              <a:rPr lang="en-GB" i="1" dirty="0" err="1">
                <a:cs typeface="Arial" charset="0"/>
              </a:rPr>
              <a:t>moubata</a:t>
            </a:r>
            <a:endParaRPr lang="en-GB" dirty="0"/>
          </a:p>
          <a:p>
            <a:r>
              <a:rPr lang="en-GB" dirty="0" err="1"/>
              <a:t>Antistasin</a:t>
            </a:r>
            <a:endParaRPr lang="en-GB" dirty="0"/>
          </a:p>
          <a:p>
            <a:pPr lvl="1"/>
            <a:r>
              <a:rPr lang="en-GB" dirty="0"/>
              <a:t>Various substances from </a:t>
            </a:r>
            <a:r>
              <a:rPr lang="en-GB" i="1" dirty="0" err="1"/>
              <a:t>Hirudo</a:t>
            </a:r>
            <a:r>
              <a:rPr lang="en-GB" i="1" dirty="0"/>
              <a:t> </a:t>
            </a:r>
            <a:r>
              <a:rPr lang="en-GB" i="1" dirty="0" err="1"/>
              <a:t>medicinalis</a:t>
            </a:r>
            <a:endParaRPr lang="en-GB" dirty="0"/>
          </a:p>
          <a:p>
            <a:pPr lvl="1"/>
            <a:r>
              <a:rPr lang="en-GB" dirty="0"/>
              <a:t>Reduce arterial thrombosis in animal models</a:t>
            </a:r>
          </a:p>
          <a:p>
            <a:pPr lvl="1"/>
            <a:r>
              <a:rPr lang="en-GB" dirty="0"/>
              <a:t>Antigenic in humans </a:t>
            </a:r>
          </a:p>
        </p:txBody>
      </p:sp>
      <p:pic>
        <p:nvPicPr>
          <p:cNvPr id="119813" name="Picture 5" descr="Greaves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613" y="4291013"/>
            <a:ext cx="2695575" cy="1858962"/>
          </a:xfrm>
          <a:prstGeom prst="rect">
            <a:avLst/>
          </a:prstGeom>
          <a:noFill/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4292600"/>
            <a:ext cx="2773363" cy="1897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 of direct FXa inhibitors</a:t>
            </a:r>
          </a:p>
        </p:txBody>
      </p:sp>
      <p:pic>
        <p:nvPicPr>
          <p:cNvPr id="124932" name="Picture 4" descr="Direct Xa inhibitor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3738" y="1998663"/>
            <a:ext cx="5216525" cy="3729037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Rivaroxaban (</a:t>
            </a:r>
            <a:r>
              <a:rPr lang="en-GB" dirty="0" err="1" smtClean="0"/>
              <a:t>Xarelto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38"/>
            <a:ext cx="5843116" cy="452596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Direct, specific, competitive FXa inhibitor.</a:t>
            </a:r>
          </a:p>
          <a:p>
            <a:r>
              <a:rPr lang="en-GB" dirty="0" smtClean="0"/>
              <a:t>Inhibits free and </a:t>
            </a:r>
            <a:r>
              <a:rPr lang="en-GB" dirty="0" err="1" smtClean="0"/>
              <a:t>fibirin</a:t>
            </a:r>
            <a:r>
              <a:rPr lang="en-GB" dirty="0" smtClean="0"/>
              <a:t>-bound FXa activity and prothrombinase activity</a:t>
            </a:r>
          </a:p>
          <a:p>
            <a:r>
              <a:rPr lang="en-GB" dirty="0" smtClean="0"/>
              <a:t>Inhibits thrombin generation – acts early in the coagulation pathway</a:t>
            </a:r>
          </a:p>
          <a:p>
            <a:r>
              <a:rPr lang="en-GB" dirty="0" smtClean="0"/>
              <a:t>No direct effect on platelet aggregation</a:t>
            </a:r>
          </a:p>
          <a:p>
            <a:r>
              <a:rPr lang="pt-BR" dirty="0" smtClean="0"/>
              <a:t>No antidote – consider rVIIa </a:t>
            </a:r>
            <a:r>
              <a:rPr lang="en-GB" dirty="0" smtClean="0"/>
              <a:t>in severe bleeding</a:t>
            </a:r>
            <a:endParaRPr lang="en-GB" dirty="0"/>
          </a:p>
        </p:txBody>
      </p:sp>
      <p:pic>
        <p:nvPicPr>
          <p:cNvPr id="33794" name="Picture 2" descr="http://www.globalpharmasectornews.com/wp-content/uploads/2011/09/Rivaroxa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4732" y="3676204"/>
            <a:ext cx="2738350" cy="2006820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d/dd/Rivaroxab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6616" y="1950463"/>
            <a:ext cx="1954580" cy="11953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Rivaroxaban (</a:t>
            </a:r>
            <a:r>
              <a:rPr lang="en-GB" dirty="0" err="1"/>
              <a:t>Xarelto</a:t>
            </a:r>
            <a:r>
              <a:rPr lang="en-GB" dirty="0"/>
              <a:t>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RECORD </a:t>
            </a:r>
            <a:r>
              <a:rPr lang="en-GB" dirty="0"/>
              <a:t>studies</a:t>
            </a:r>
          </a:p>
          <a:p>
            <a:pPr lvl="1"/>
            <a:r>
              <a:rPr lang="en-GB" dirty="0"/>
              <a:t>Better than LMWH in orthopaedic thromboprophylaxis</a:t>
            </a:r>
          </a:p>
          <a:p>
            <a:pPr lvl="1"/>
            <a:r>
              <a:rPr lang="en-GB" dirty="0"/>
              <a:t>Similar bleeding</a:t>
            </a:r>
          </a:p>
          <a:p>
            <a:r>
              <a:rPr lang="en-GB" dirty="0"/>
              <a:t>No dose-response relationship, but bleeding risk related to dose</a:t>
            </a:r>
          </a:p>
          <a:p>
            <a:r>
              <a:rPr lang="en-GB" dirty="0"/>
              <a:t>Licensed for orthopaedic </a:t>
            </a:r>
            <a:r>
              <a:rPr lang="en-GB" dirty="0" smtClean="0"/>
              <a:t>prophylaxis in 2008</a:t>
            </a:r>
          </a:p>
          <a:p>
            <a:r>
              <a:rPr lang="en-GB" dirty="0" smtClean="0"/>
              <a:t>Licensed for </a:t>
            </a:r>
            <a:r>
              <a:rPr lang="en-GB" dirty="0" err="1" smtClean="0"/>
              <a:t>Atrial</a:t>
            </a:r>
            <a:r>
              <a:rPr lang="en-GB" dirty="0" smtClean="0"/>
              <a:t> Fibrillation in 2011</a:t>
            </a:r>
          </a:p>
          <a:p>
            <a:r>
              <a:rPr lang="en-GB" dirty="0" smtClean="0"/>
              <a:t>Licensed for VTE treatment in 2012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Rivaroxaban (</a:t>
            </a:r>
            <a:r>
              <a:rPr lang="en-GB" dirty="0" err="1"/>
              <a:t>Xarelto</a:t>
            </a:r>
            <a:r>
              <a:rPr lang="en-GB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High oral bioavailability (80-100%)</a:t>
            </a:r>
          </a:p>
          <a:p>
            <a:r>
              <a:rPr lang="en-GB" dirty="0" smtClean="0"/>
              <a:t>Rapid onset (peak in 3 hours)</a:t>
            </a:r>
          </a:p>
          <a:p>
            <a:r>
              <a:rPr lang="en-GB" dirty="0" smtClean="0"/>
              <a:t>T½ 7-11 hours</a:t>
            </a:r>
          </a:p>
          <a:p>
            <a:r>
              <a:rPr lang="en-GB" dirty="0" smtClean="0"/>
              <a:t>Elimination</a:t>
            </a:r>
          </a:p>
          <a:p>
            <a:pPr lvl="1"/>
            <a:r>
              <a:rPr lang="en-GB" dirty="0" smtClean="0"/>
              <a:t>1/3 excreted unchanged by kidney</a:t>
            </a:r>
          </a:p>
          <a:p>
            <a:pPr lvl="1"/>
            <a:r>
              <a:rPr lang="en-GB" dirty="0" smtClean="0"/>
              <a:t>2/3 inactive metabolites in liver</a:t>
            </a:r>
          </a:p>
          <a:p>
            <a:r>
              <a:rPr lang="en-GB" dirty="0" smtClean="0"/>
              <a:t>Few interactions</a:t>
            </a:r>
          </a:p>
          <a:p>
            <a:r>
              <a:rPr lang="en-GB" dirty="0" smtClean="0"/>
              <a:t>Correlates with PT and anti-Xa</a:t>
            </a:r>
          </a:p>
          <a:p>
            <a:r>
              <a:rPr lang="en-GB" dirty="0" smtClean="0"/>
              <a:t>Prolongs APTT</a:t>
            </a:r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Thrombin inhibitors</a:t>
            </a:r>
          </a:p>
        </p:txBody>
      </p:sp>
      <p:pic>
        <p:nvPicPr>
          <p:cNvPr id="125956" name="Picture 4" descr="thrombin inhibi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0" y="1892300"/>
            <a:ext cx="6756400" cy="38989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Objectives</a:t>
            </a: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73238"/>
            <a:ext cx="8064500" cy="2057400"/>
          </a:xfrm>
          <a:noFill/>
        </p:spPr>
        <p:txBody>
          <a:bodyPr>
            <a:spAutoFit/>
          </a:bodyPr>
          <a:lstStyle/>
          <a:p>
            <a:r>
              <a:rPr lang="en-GB" smtClean="0"/>
              <a:t>Potential therapeutic targets for anticoagulation</a:t>
            </a:r>
          </a:p>
          <a:p>
            <a:r>
              <a:rPr lang="en-GB" smtClean="0"/>
              <a:t>Development of new agents</a:t>
            </a:r>
          </a:p>
          <a:p>
            <a:r>
              <a:rPr lang="en-GB" smtClean="0"/>
              <a:t>Status of new agents</a:t>
            </a:r>
          </a:p>
          <a:p>
            <a:r>
              <a:rPr lang="en-GB" smtClean="0"/>
              <a:t>Which drugs look most promising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Ximelagatran (Exanta)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Orally active, </a:t>
            </a:r>
            <a:r>
              <a:rPr lang="en-GB" dirty="0" err="1"/>
              <a:t>lipophilic</a:t>
            </a:r>
            <a:r>
              <a:rPr lang="en-GB" dirty="0"/>
              <a:t> </a:t>
            </a:r>
            <a:r>
              <a:rPr lang="en-GB" dirty="0" err="1"/>
              <a:t>prodrug</a:t>
            </a:r>
            <a:r>
              <a:rPr lang="en-GB" dirty="0"/>
              <a:t> of </a:t>
            </a:r>
            <a:r>
              <a:rPr lang="en-GB" dirty="0" err="1"/>
              <a:t>melagatran</a:t>
            </a:r>
            <a:endParaRPr lang="en-GB" dirty="0"/>
          </a:p>
          <a:p>
            <a:r>
              <a:rPr lang="en-GB" dirty="0"/>
              <a:t>Directly binds to thrombin active site</a:t>
            </a:r>
          </a:p>
          <a:p>
            <a:r>
              <a:rPr lang="en-GB" dirty="0"/>
              <a:t>Raised </a:t>
            </a:r>
            <a:r>
              <a:rPr lang="en-GB" dirty="0" err="1"/>
              <a:t>transaminases</a:t>
            </a:r>
            <a:r>
              <a:rPr lang="en-GB" dirty="0"/>
              <a:t> in 8% patients (2% with controls)</a:t>
            </a:r>
          </a:p>
          <a:p>
            <a:r>
              <a:rPr lang="en-GB" dirty="0"/>
              <a:t>3 patients died with hepatic failure in Phase III</a:t>
            </a:r>
          </a:p>
          <a:p>
            <a:r>
              <a:rPr lang="en-GB" dirty="0"/>
              <a:t>FDA refused license in 2004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Dabigatran</a:t>
            </a:r>
            <a:r>
              <a:rPr lang="en-GB" dirty="0" smtClean="0"/>
              <a:t> </a:t>
            </a:r>
            <a:r>
              <a:rPr lang="en-GB" dirty="0" err="1" smtClean="0"/>
              <a:t>Etexilate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Converted to active molecule </a:t>
            </a:r>
            <a:r>
              <a:rPr lang="en-GB" dirty="0" err="1" smtClean="0"/>
              <a:t>dabigatran</a:t>
            </a:r>
            <a:r>
              <a:rPr lang="en-GB" dirty="0" smtClean="0"/>
              <a:t> by hepatic </a:t>
            </a:r>
            <a:r>
              <a:rPr lang="en-GB" dirty="0" err="1" smtClean="0"/>
              <a:t>esterases</a:t>
            </a:r>
            <a:endParaRPr lang="en-GB" dirty="0" smtClean="0"/>
          </a:p>
          <a:p>
            <a:r>
              <a:rPr lang="en-GB" dirty="0" smtClean="0"/>
              <a:t>Small molecule oral direct thrombin inhibitor (DTI)</a:t>
            </a:r>
          </a:p>
          <a:p>
            <a:r>
              <a:rPr lang="en-GB" dirty="0" smtClean="0"/>
              <a:t>Binds reversibly to both free and fibrin-bound thrombin with high specificity and affinity</a:t>
            </a:r>
          </a:p>
          <a:p>
            <a:r>
              <a:rPr lang="en-GB" dirty="0" smtClean="0"/>
              <a:t>Peak plasma levels 1.5 hours following oral ingestion</a:t>
            </a:r>
          </a:p>
          <a:p>
            <a:r>
              <a:rPr lang="en-GB" dirty="0" smtClean="0"/>
              <a:t>Bioavailability after gastrointestinal absorption is approximately 7%</a:t>
            </a:r>
          </a:p>
          <a:p>
            <a:r>
              <a:rPr lang="en-GB" dirty="0" smtClean="0"/>
              <a:t>T½  8 (single dose) – 17 hours (multiple doses)</a:t>
            </a:r>
          </a:p>
          <a:p>
            <a:r>
              <a:rPr lang="en-GB" dirty="0" smtClean="0"/>
              <a:t>Allows once daily dosing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Dabigatran</a:t>
            </a:r>
            <a:r>
              <a:rPr lang="en-GB" dirty="0" smtClean="0"/>
              <a:t> Clinical Use</a:t>
            </a:r>
            <a:endParaRPr lang="en-GB" dirty="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80% </a:t>
            </a:r>
            <a:r>
              <a:rPr lang="en-GB" dirty="0" err="1" smtClean="0"/>
              <a:t>renally</a:t>
            </a:r>
            <a:r>
              <a:rPr lang="en-GB" dirty="0" smtClean="0"/>
              <a:t> excreted</a:t>
            </a:r>
          </a:p>
          <a:p>
            <a:pPr lvl="1"/>
            <a:r>
              <a:rPr lang="en-GB" dirty="0" smtClean="0"/>
              <a:t>Renal patients excluded from trials</a:t>
            </a:r>
          </a:p>
          <a:p>
            <a:r>
              <a:rPr lang="en-GB" dirty="0" smtClean="0"/>
              <a:t>Not measured by PT or anti-Xa</a:t>
            </a:r>
          </a:p>
          <a:p>
            <a:r>
              <a:rPr lang="en-GB" smtClean="0"/>
              <a:t>Prolongs APTT</a:t>
            </a:r>
            <a:endParaRPr lang="en-GB" dirty="0" smtClean="0"/>
          </a:p>
          <a:p>
            <a:r>
              <a:rPr lang="en-GB" dirty="0" smtClean="0"/>
              <a:t>Licensed for orthopaedic prophylaxis in 2008</a:t>
            </a:r>
          </a:p>
          <a:p>
            <a:r>
              <a:rPr lang="en-GB" dirty="0" smtClean="0"/>
              <a:t>Licensed for </a:t>
            </a:r>
            <a:r>
              <a:rPr lang="en-GB" dirty="0" err="1" smtClean="0"/>
              <a:t>Atrial</a:t>
            </a:r>
            <a:r>
              <a:rPr lang="en-GB" dirty="0" smtClean="0"/>
              <a:t> Fibrillation in 2011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Anticoagulant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Dabigatran</a:t>
            </a:r>
            <a:r>
              <a:rPr lang="en-GB" dirty="0" smtClean="0"/>
              <a:t> and Rivaroxaban compared with standard treatments (warfarin or LMWH)</a:t>
            </a:r>
          </a:p>
          <a:p>
            <a:r>
              <a:rPr lang="en-GB" dirty="0" smtClean="0"/>
              <a:t>Generally superior (non-significantly) for thrombosis prevention</a:t>
            </a:r>
          </a:p>
          <a:p>
            <a:r>
              <a:rPr lang="en-GB" dirty="0" smtClean="0"/>
              <a:t>Similar risk of bleeding</a:t>
            </a:r>
          </a:p>
          <a:p>
            <a:r>
              <a:rPr lang="en-GB" dirty="0" smtClean="0"/>
              <a:t>BUT key patient groups tend to be excluded</a:t>
            </a:r>
          </a:p>
          <a:p>
            <a:pPr lvl="1"/>
            <a:r>
              <a:rPr lang="en-GB" dirty="0" smtClean="0"/>
              <a:t>Elderly</a:t>
            </a:r>
          </a:p>
          <a:p>
            <a:pPr lvl="1"/>
            <a:r>
              <a:rPr lang="en-GB" dirty="0" smtClean="0"/>
              <a:t>Co-morbidities: renal, liver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Anticoagulants Comparison</a:t>
            </a:r>
            <a:endParaRPr lang="en-GB" dirty="0"/>
          </a:p>
        </p:txBody>
      </p:sp>
      <p:graphicFrame>
        <p:nvGraphicFramePr>
          <p:cNvPr id="9" name="Group 224"/>
          <p:cNvGraphicFramePr>
            <a:graphicFrameLocks/>
          </p:cNvGraphicFramePr>
          <p:nvPr/>
        </p:nvGraphicFramePr>
        <p:xfrm>
          <a:off x="534276" y="2166390"/>
          <a:ext cx="8108291" cy="28682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70007"/>
                <a:gridCol w="1362006"/>
                <a:gridCol w="1457643"/>
                <a:gridCol w="1364641"/>
                <a:gridCol w="1253994"/>
              </a:tblGrid>
              <a:tr h="382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Dabigatran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Rivaroxaban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Warfarin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Enoxaparin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Time to Peak (hours)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2-3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3-5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Bioavailability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6.5%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92%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Half-life  (hours)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8-17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14-17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4.5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Affected by Renal Dysfunction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Yes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Yes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Affected by Hepatic Dysfunction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Yes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Protein binding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25-30%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99.5%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80%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Disadvantages of New Anticoagulants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Potential late </a:t>
            </a:r>
            <a:r>
              <a:rPr lang="en-GB" dirty="0" err="1" smtClean="0"/>
              <a:t>hepatotoxicity</a:t>
            </a:r>
            <a:endParaRPr lang="en-GB" dirty="0" smtClean="0"/>
          </a:p>
          <a:p>
            <a:r>
              <a:rPr lang="en-GB" dirty="0" smtClean="0"/>
              <a:t>All three agents are </a:t>
            </a:r>
            <a:r>
              <a:rPr lang="en-GB" dirty="0" err="1" smtClean="0"/>
              <a:t>renally</a:t>
            </a:r>
            <a:r>
              <a:rPr lang="en-GB" dirty="0" smtClean="0"/>
              <a:t> excreted</a:t>
            </a:r>
          </a:p>
          <a:p>
            <a:r>
              <a:rPr lang="en-GB" dirty="0" smtClean="0"/>
              <a:t>Lack of antidote</a:t>
            </a:r>
          </a:p>
          <a:p>
            <a:r>
              <a:rPr lang="en-GB" dirty="0" smtClean="0"/>
              <a:t>Lack of monitoring tests</a:t>
            </a:r>
          </a:p>
          <a:p>
            <a:r>
              <a:rPr lang="en-GB" dirty="0" smtClean="0"/>
              <a:t>Limited experience in key patient groups</a:t>
            </a:r>
          </a:p>
          <a:p>
            <a:pPr lvl="1"/>
            <a:r>
              <a:rPr lang="en-GB" dirty="0" smtClean="0"/>
              <a:t>Pregnancy</a:t>
            </a:r>
          </a:p>
          <a:p>
            <a:pPr lvl="1"/>
            <a:r>
              <a:rPr lang="en-GB" dirty="0" smtClean="0"/>
              <a:t>Cancer</a:t>
            </a:r>
          </a:p>
          <a:p>
            <a:pPr lvl="1"/>
            <a:r>
              <a:rPr lang="en-GB" dirty="0" smtClean="0"/>
              <a:t>Heart valves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Protein C Modulation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793875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Drotrecogin</a:t>
            </a:r>
            <a:r>
              <a:rPr lang="en-GB" dirty="0"/>
              <a:t>-</a:t>
            </a:r>
            <a:r>
              <a:rPr lang="el-GR" dirty="0"/>
              <a:t>α</a:t>
            </a:r>
            <a:r>
              <a:rPr lang="en-GB" dirty="0"/>
              <a:t> (</a:t>
            </a:r>
            <a:r>
              <a:rPr lang="en-GB" dirty="0" err="1"/>
              <a:t>Xigris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Recombinant human APC</a:t>
            </a:r>
          </a:p>
          <a:p>
            <a:pPr lvl="1"/>
            <a:r>
              <a:rPr lang="en-GB" dirty="0"/>
              <a:t>PROWESS showed superior survival in patients with multi-organ sepsis over best treatment alone</a:t>
            </a:r>
          </a:p>
          <a:p>
            <a:pPr lvl="1"/>
            <a:r>
              <a:rPr lang="en-GB" dirty="0"/>
              <a:t>NICE recommends use in patients with at least 2 organ failure secondary to sepsis</a:t>
            </a:r>
          </a:p>
          <a:p>
            <a:pPr lvl="1"/>
            <a:r>
              <a:rPr lang="en-GB" dirty="0"/>
              <a:t>If used as in PROWESS annual NHS cost  ~ £50m</a:t>
            </a:r>
          </a:p>
          <a:p>
            <a:r>
              <a:rPr lang="en-GB" dirty="0"/>
              <a:t>Soluble thrombomodulin</a:t>
            </a:r>
            <a:endParaRPr lang="el-GR" dirty="0"/>
          </a:p>
        </p:txBody>
      </p:sp>
      <p:pic>
        <p:nvPicPr>
          <p:cNvPr id="122885" name="Picture 5" descr="APC-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588" y="1436688"/>
            <a:ext cx="974725" cy="32591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Cost of Drug Development</a:t>
            </a:r>
          </a:p>
        </p:txBody>
      </p:sp>
      <p:graphicFrame>
        <p:nvGraphicFramePr>
          <p:cNvPr id="164886" name="Group 22"/>
          <p:cNvGraphicFramePr>
            <a:graphicFrameLocks noGrp="1"/>
          </p:cNvGraphicFramePr>
          <p:nvPr>
            <p:ph/>
          </p:nvPr>
        </p:nvGraphicFramePr>
        <p:xfrm>
          <a:off x="412750" y="1928813"/>
          <a:ext cx="8229600" cy="314960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 of bringing new anticoagulant to market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£2 billion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Annual cost to NHS of treating VTE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£0.5 billion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 annual NHS budget in 2007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£90 billion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LMWH </a:t>
            </a:r>
            <a:r>
              <a:rPr lang="en-GB" dirty="0"/>
              <a:t>much better than UFH, but pentasaccharides may be even better</a:t>
            </a:r>
          </a:p>
          <a:p>
            <a:r>
              <a:rPr lang="en-GB" dirty="0"/>
              <a:t>Oral direct thrombin inhibitors or direct Xa inhibitors </a:t>
            </a:r>
            <a:r>
              <a:rPr lang="en-GB" dirty="0" smtClean="0"/>
              <a:t>are here</a:t>
            </a:r>
            <a:r>
              <a:rPr lang="en-GB" dirty="0"/>
              <a:t> </a:t>
            </a:r>
            <a:r>
              <a:rPr lang="en-GB" dirty="0" smtClean="0"/>
              <a:t>but there role is unclear</a:t>
            </a:r>
          </a:p>
          <a:p>
            <a:r>
              <a:rPr lang="en-GB" dirty="0" smtClean="0"/>
              <a:t>More novel anticoagulants </a:t>
            </a:r>
            <a:r>
              <a:rPr lang="en-GB" smtClean="0"/>
              <a:t>are likely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do we need new anticoagulants?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1675"/>
            <a:ext cx="8229600" cy="3976688"/>
          </a:xfrm>
        </p:spPr>
        <p:txBody>
          <a:bodyPr>
            <a:normAutofit/>
          </a:bodyPr>
          <a:lstStyle/>
          <a:p>
            <a:r>
              <a:rPr lang="en-GB" dirty="0" smtClean="0"/>
              <a:t>25,000 avoidable deaths in England each year due to hospital acquired VTE</a:t>
            </a:r>
          </a:p>
          <a:p>
            <a:r>
              <a:rPr lang="en-GB" dirty="0" smtClean="0"/>
              <a:t>Total cost of VTE in 2005 in UK: £640 million</a:t>
            </a:r>
          </a:p>
          <a:p>
            <a:r>
              <a:rPr lang="en-GB" dirty="0" smtClean="0"/>
              <a:t>Risk of VTE in hospital 1,000 x risk due to flying</a:t>
            </a:r>
          </a:p>
          <a:p>
            <a:r>
              <a:rPr lang="en-GB" dirty="0" smtClean="0"/>
              <a:t>Limitations </a:t>
            </a:r>
            <a:r>
              <a:rPr lang="en-GB" dirty="0"/>
              <a:t>of current agents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Anticoagulation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319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Characteristics of an ideal antithrombotic</a:t>
            </a:r>
            <a:endParaRPr lang="en-GB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5319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7375"/>
          </a:xfrm>
        </p:spPr>
        <p:txBody>
          <a:bodyPr/>
          <a:lstStyle/>
          <a:p>
            <a:r>
              <a:rPr lang="en-GB" sz="3600"/>
              <a:t>Features of current anticoagulants</a:t>
            </a:r>
          </a:p>
        </p:txBody>
      </p:sp>
      <p:graphicFrame>
        <p:nvGraphicFramePr>
          <p:cNvPr id="98413" name="Group 109"/>
          <p:cNvGraphicFramePr>
            <a:graphicFrameLocks noGrp="1"/>
          </p:cNvGraphicFramePr>
          <p:nvPr>
            <p:ph idx="1"/>
          </p:nvPr>
        </p:nvGraphicFramePr>
        <p:xfrm>
          <a:off x="791369" y="1412875"/>
          <a:ext cx="7561262" cy="4602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16337"/>
                <a:gridCol w="1360488"/>
                <a:gridCol w="1273175"/>
                <a:gridCol w="1211262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Feature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Warfarin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Heparin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LMWH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Rapid onset of action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Predictable pharmacokinetics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Predictable anticoagulant response unaffected by diet/drugs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Rapid offset of action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-/+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Availability of a safe antidote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off-target effects, such as </a:t>
                      </a:r>
                      <a:r>
                        <a:rPr kumimoji="0" lang="en-GB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hepatoxicity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-/+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Reasonable cost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Ease of administration (oral)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horzOverflow="overflow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Problems with current anticoagulants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Non-specific action</a:t>
            </a:r>
          </a:p>
          <a:p>
            <a:pPr lvl="1"/>
            <a:r>
              <a:rPr lang="en-GB" dirty="0" smtClean="0"/>
              <a:t>Warfarin affects a wide range of proteins</a:t>
            </a:r>
          </a:p>
          <a:p>
            <a:pPr lvl="1"/>
            <a:r>
              <a:rPr lang="en-GB" dirty="0" smtClean="0"/>
              <a:t>Heparin acts at a number of points in coagulation</a:t>
            </a:r>
          </a:p>
          <a:p>
            <a:r>
              <a:rPr lang="en-GB" dirty="0" smtClean="0"/>
              <a:t>Narrowing the target specificity</a:t>
            </a:r>
          </a:p>
          <a:p>
            <a:pPr lvl="1"/>
            <a:r>
              <a:rPr lang="en-GB" dirty="0" smtClean="0"/>
              <a:t>More predictable effect</a:t>
            </a:r>
          </a:p>
          <a:p>
            <a:pPr lvl="1"/>
            <a:r>
              <a:rPr lang="en-GB" dirty="0" smtClean="0"/>
              <a:t>More controllable action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24825" cy="863600"/>
          </a:xfrm>
        </p:spPr>
        <p:txBody>
          <a:bodyPr/>
          <a:lstStyle/>
          <a:p>
            <a:r>
              <a:rPr lang="en-GB"/>
              <a:t>Naturally occurring anticoagulants</a:t>
            </a: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658813" y="3846513"/>
          <a:ext cx="232251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Photo Editor Photo" r:id="rId3" imgW="11095238" imgH="13552381" progId="">
                  <p:embed/>
                </p:oleObj>
              </mc:Choice>
              <mc:Fallback>
                <p:oleObj name="Photo Editor Photo" r:id="rId3" imgW="11095238" imgH="13552381" progId="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768" b="10699"/>
                      <a:stretch>
                        <a:fillRect/>
                      </a:stretch>
                    </p:blipFill>
                    <p:spPr bwMode="auto">
                      <a:xfrm>
                        <a:off x="658813" y="3846513"/>
                        <a:ext cx="2322512" cy="175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56" name="Picture 8"/>
          <p:cNvPicPr preferRelativeResize="0">
            <a:picLocks noChangeAspect="1" noChangeArrowheads="1"/>
          </p:cNvPicPr>
          <p:nvPr/>
        </p:nvPicPr>
        <p:blipFill>
          <a:blip r:embed="rId5" cstate="print"/>
          <a:srcRect b="2499"/>
          <a:stretch>
            <a:fillRect/>
          </a:stretch>
        </p:blipFill>
        <p:spPr bwMode="auto">
          <a:xfrm>
            <a:off x="3430588" y="3846513"/>
            <a:ext cx="2333625" cy="1733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4457" name="Picture 9"/>
          <p:cNvPicPr preferRelativeResize="0">
            <a:picLocks noChangeAspect="1" noChangeArrowheads="1"/>
          </p:cNvPicPr>
          <p:nvPr/>
        </p:nvPicPr>
        <p:blipFill>
          <a:blip r:embed="rId6" cstate="print"/>
          <a:srcRect b="7085"/>
          <a:stretch>
            <a:fillRect/>
          </a:stretch>
        </p:blipFill>
        <p:spPr bwMode="auto">
          <a:xfrm>
            <a:off x="652463" y="1763713"/>
            <a:ext cx="2333625" cy="17319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4458" name="Picture 10"/>
          <p:cNvPicPr preferRelativeResize="0">
            <a:picLocks noChangeAspect="1" noChangeArrowheads="1"/>
          </p:cNvPicPr>
          <p:nvPr/>
        </p:nvPicPr>
        <p:blipFill>
          <a:blip r:embed="rId7" cstate="print"/>
          <a:srcRect r="3667"/>
          <a:stretch>
            <a:fillRect/>
          </a:stretch>
        </p:blipFill>
        <p:spPr bwMode="auto">
          <a:xfrm>
            <a:off x="3433763" y="1763713"/>
            <a:ext cx="2335212" cy="17383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6216650" y="1763713"/>
            <a:ext cx="2335213" cy="1746250"/>
            <a:chOff x="340" y="1048"/>
            <a:chExt cx="1839" cy="1375"/>
          </a:xfrm>
        </p:grpSpPr>
        <p:sp>
          <p:nvSpPr>
            <p:cNvPr id="104459" name="Rectangle 11"/>
            <p:cNvSpPr>
              <a:spLocks noChangeAspect="1" noChangeArrowheads="1"/>
            </p:cNvSpPr>
            <p:nvPr/>
          </p:nvSpPr>
          <p:spPr bwMode="auto">
            <a:xfrm>
              <a:off x="340" y="1048"/>
              <a:ext cx="1839" cy="13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pic>
          <p:nvPicPr>
            <p:cNvPr id="104452" name="Picture 4" descr="tick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5" y="1112"/>
              <a:ext cx="1329" cy="1247"/>
            </a:xfrm>
            <a:prstGeom prst="rect">
              <a:avLst/>
            </a:prstGeom>
            <a:noFill/>
          </p:spPr>
        </p:pic>
      </p:grp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9" cstate="print"/>
          <a:srcRect l="4878" r="4004"/>
          <a:stretch>
            <a:fillRect/>
          </a:stretch>
        </p:blipFill>
        <p:spPr bwMode="auto">
          <a:xfrm flipH="1">
            <a:off x="6227542" y="3841229"/>
            <a:ext cx="2348567" cy="17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15938"/>
          </a:xfrm>
        </p:spPr>
        <p:txBody>
          <a:bodyPr/>
          <a:lstStyle/>
          <a:p>
            <a:r>
              <a:rPr lang="en-GB" sz="3600"/>
              <a:t>Potential targets</a:t>
            </a:r>
          </a:p>
        </p:txBody>
      </p:sp>
      <p:pic>
        <p:nvPicPr>
          <p:cNvPr id="100359" name="Picture 7" descr="Inhibi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188" y="1123950"/>
            <a:ext cx="6662737" cy="4967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yal_fre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Royal_free_2012</Template>
  <TotalTime>184</TotalTime>
  <Words>924</Words>
  <Application>Microsoft Office PowerPoint</Application>
  <PresentationFormat>On-screen Show (4:3)</PresentationFormat>
  <Paragraphs>234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Royal_free_2012</vt:lpstr>
      <vt:lpstr>Photo Editor Photo</vt:lpstr>
      <vt:lpstr>New anticoagulant agents: design and practice</vt:lpstr>
      <vt:lpstr>Learning Objectives</vt:lpstr>
      <vt:lpstr>Why do we need new anticoagulants?</vt:lpstr>
      <vt:lpstr>Benefits of Anticoagulation</vt:lpstr>
      <vt:lpstr>Characteristics of an ideal antithrombotic</vt:lpstr>
      <vt:lpstr>Features of current anticoagulants</vt:lpstr>
      <vt:lpstr>Problems with current anticoagulants</vt:lpstr>
      <vt:lpstr>Naturally occurring anticoagulants</vt:lpstr>
      <vt:lpstr>Potential targets</vt:lpstr>
      <vt:lpstr>Synthetic Pentasaccharides</vt:lpstr>
      <vt:lpstr>Action of pentasaccharides</vt:lpstr>
      <vt:lpstr>Fondaparinux (Arixtra)</vt:lpstr>
      <vt:lpstr>Direct Factor Xa inhibitors</vt:lpstr>
      <vt:lpstr>Natural direct FXa Inhibitors</vt:lpstr>
      <vt:lpstr>Action of direct FXa inhibitors</vt:lpstr>
      <vt:lpstr>Rivaroxaban (Xarelto)</vt:lpstr>
      <vt:lpstr>Rivaroxaban (Xarelto)</vt:lpstr>
      <vt:lpstr>Rivaroxaban (Xarelto)</vt:lpstr>
      <vt:lpstr>Thrombin inhibitors</vt:lpstr>
      <vt:lpstr>Ximelagatran (Exanta)</vt:lpstr>
      <vt:lpstr>Dabigatran Etexilate</vt:lpstr>
      <vt:lpstr>Dabigatran Clinical Use</vt:lpstr>
      <vt:lpstr>New Anticoagulant Studies</vt:lpstr>
      <vt:lpstr>Anticoagulants Comparison</vt:lpstr>
      <vt:lpstr>Disadvantages of New Anticoagulants</vt:lpstr>
      <vt:lpstr>Protein C Modulation</vt:lpstr>
      <vt:lpstr>Cost of Drug Development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Anticoagulant Agents: Design and Practice</dc:title>
  <dc:creator>Keith Gomez</dc:creator>
  <cp:lastModifiedBy>Shiel, Nuala</cp:lastModifiedBy>
  <cp:revision>22</cp:revision>
  <dcterms:created xsi:type="dcterms:W3CDTF">2012-10-29T18:10:52Z</dcterms:created>
  <dcterms:modified xsi:type="dcterms:W3CDTF">2012-10-31T09:03:58Z</dcterms:modified>
</cp:coreProperties>
</file>