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9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27" autoAdjust="0"/>
  </p:normalViewPr>
  <p:slideViewPr>
    <p:cSldViewPr snapToGrid="0">
      <p:cViewPr>
        <p:scale>
          <a:sx n="50" d="100"/>
          <a:sy n="50" d="100"/>
        </p:scale>
        <p:origin x="-516" y="24"/>
      </p:cViewPr>
      <p:guideLst>
        <p:guide orient="horz" pos="2160"/>
        <p:guide orient="horz" pos="3816"/>
        <p:guide orient="horz" pos="4200"/>
        <p:guide orient="horz" pos="3973"/>
        <p:guide orient="horz" pos="3680"/>
        <p:guide pos="2880"/>
        <p:guide pos="5664"/>
        <p:guide pos="41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359F001-9AFA-4D54-A13A-57EA7849AC2E}" type="datetimeFigureOut">
              <a:rPr lang="en-US"/>
              <a:pPr>
                <a:defRPr/>
              </a:pPr>
              <a:t>10/31/2012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819AFF0-286A-4F99-9C21-222B6DD41F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84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8858B-2019-4B3B-8C98-DA4ED112B977}" type="slidenum">
              <a:rPr lang="en-GB"/>
              <a:pPr/>
              <a:t>10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BAB7E-4AF0-4FC4-B530-052751F51FF0}" type="slidenum">
              <a:rPr lang="en-GB"/>
              <a:pPr/>
              <a:t>26</a:t>
            </a:fld>
            <a:endParaRPr lang="en-GB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/>
              <a:t>Fades cascade on mouse click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4C670-F8F0-4361-B4C2-D032474C865D}" type="slidenum">
              <a:rPr lang="en-GB"/>
              <a:pPr/>
              <a:t>37</a:t>
            </a:fld>
            <a:endParaRPr lang="en-GB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914400"/>
            <a:ext cx="4181475" cy="3135313"/>
          </a:xfrm>
          <a:solidFill>
            <a:srgbClr val="FFFFFF"/>
          </a:solidFill>
          <a:ln/>
        </p:spPr>
      </p:sp>
      <p:sp>
        <p:nvSpPr>
          <p:cNvPr id="737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3479800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AAB58F-F96B-418B-971D-3AEF1CF6A76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19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4" r:id="rId4"/>
    <p:sldLayoutId id="2147483706" r:id="rId5"/>
    <p:sldLayoutId id="2147483707" r:id="rId6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72C6"/>
          </a:solidFill>
          <a:latin typeface="Arial"/>
          <a:ea typeface="ＭＳ Ｐゴシック" pitchFamily="-109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2C6"/>
          </a:solidFill>
          <a:latin typeface="Arial" pitchFamily="-109" charset="0"/>
          <a:ea typeface="ＭＳ Ｐゴシック" pitchFamily="-109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2C6"/>
          </a:solidFill>
          <a:latin typeface="Arial" pitchFamily="-109" charset="0"/>
          <a:ea typeface="ＭＳ Ｐゴシック" pitchFamily="-109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2C6"/>
          </a:solidFill>
          <a:latin typeface="Arial" pitchFamily="-109" charset="0"/>
          <a:ea typeface="ＭＳ Ｐゴシック" pitchFamily="-109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2C6"/>
          </a:solidFill>
          <a:latin typeface="Arial" pitchFamily="-109" charset="0"/>
          <a:ea typeface="ＭＳ Ｐゴシック" pitchFamily="-109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2C6"/>
          </a:solidFill>
          <a:latin typeface="Arial" pitchFamily="-109" charset="0"/>
          <a:ea typeface="ＭＳ Ｐゴシック" pitchFamily="-109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2C6"/>
          </a:solidFill>
          <a:latin typeface="Arial" pitchFamily="-109" charset="0"/>
          <a:ea typeface="ＭＳ Ｐゴシック" pitchFamily="-109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2C6"/>
          </a:solidFill>
          <a:latin typeface="Arial" pitchFamily="-109" charset="0"/>
          <a:ea typeface="ＭＳ Ｐゴシック" pitchFamily="-109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2C6"/>
          </a:solidFill>
          <a:latin typeface="Arial" pitchFamily="-109" charset="0"/>
          <a:ea typeface="ＭＳ Ｐゴシック" pitchFamily="-109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-109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pitchFamily="-109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pitchFamily="-109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pitchFamily="-109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pitchFamily="-109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medsch-4498\kgomez$\MyDocuments\Presentations%20&amp;%20Teaching\Haematology%20BSc\serpin-heparin-protease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oleObject" Target="../embeddings/Microsoft_Excel_97-2003_Worksheet1.xls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oleObject" Target="../embeddings/Microsoft_Excel_97-2003_Worksheet2.xls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7962900" cy="1600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z="5400" b="0" dirty="0" smtClean="0"/>
              <a:t>Warfarin and </a:t>
            </a:r>
            <a:r>
              <a:rPr lang="en-GB" sz="5400" b="0" dirty="0" smtClean="0"/>
              <a:t>Heparin: use </a:t>
            </a:r>
            <a:r>
              <a:rPr lang="en-GB" sz="5400" b="0" dirty="0" smtClean="0"/>
              <a:t>and </a:t>
            </a:r>
            <a:r>
              <a:rPr lang="en-GB" sz="5400" b="0" dirty="0" smtClean="0"/>
              <a:t>monitoring</a:t>
            </a:r>
            <a:endParaRPr lang="en-GB" sz="5400" b="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638550"/>
            <a:ext cx="6934199" cy="1878014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Keith Gomez</a:t>
            </a:r>
          </a:p>
          <a:p>
            <a:pPr>
              <a:defRPr/>
            </a:pPr>
            <a:r>
              <a:rPr lang="en-GB" sz="2800" dirty="0" smtClean="0"/>
              <a:t>Haemophilia Centre and Thrombosis Unit</a:t>
            </a:r>
          </a:p>
          <a:p>
            <a:pPr>
              <a:defRPr/>
            </a:pPr>
            <a:r>
              <a:rPr lang="en-GB" sz="2800" dirty="0" smtClean="0"/>
              <a:t>Royal Free Hospital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Efficacy of </a:t>
            </a:r>
            <a:r>
              <a:rPr lang="en-GB" dirty="0" smtClean="0"/>
              <a:t>Warfarin </a:t>
            </a:r>
            <a:r>
              <a:rPr lang="en-GB" dirty="0"/>
              <a:t>in VTE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26539" y="1634490"/>
            <a:ext cx="5160253" cy="438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045325" y="5659438"/>
            <a:ext cx="1660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Verdana" pitchFamily="34" charset="0"/>
              </a:rPr>
              <a:t>Kearon 1999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Warfarin Side-effects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Bleeding</a:t>
            </a:r>
          </a:p>
          <a:p>
            <a:pPr lvl="1"/>
            <a:r>
              <a:rPr lang="en-GB" dirty="0"/>
              <a:t>Minor 5% pa</a:t>
            </a:r>
          </a:p>
          <a:p>
            <a:pPr lvl="1"/>
            <a:r>
              <a:rPr lang="en-GB" dirty="0"/>
              <a:t>Major 1% pa</a:t>
            </a:r>
          </a:p>
          <a:p>
            <a:pPr lvl="1"/>
            <a:r>
              <a:rPr lang="en-GB" dirty="0"/>
              <a:t>Fatal 0.25% </a:t>
            </a:r>
            <a:r>
              <a:rPr lang="en-GB" dirty="0" smtClean="0"/>
              <a:t>pa</a:t>
            </a:r>
            <a:endParaRPr lang="en-GB" dirty="0"/>
          </a:p>
          <a:p>
            <a:r>
              <a:rPr lang="en-GB" dirty="0"/>
              <a:t>Skin Necrosis</a:t>
            </a:r>
          </a:p>
          <a:p>
            <a:r>
              <a:rPr lang="en-GB" dirty="0" err="1"/>
              <a:t>Embryopathy</a:t>
            </a:r>
            <a:r>
              <a:rPr lang="en-GB" dirty="0"/>
              <a:t> – </a:t>
            </a:r>
            <a:r>
              <a:rPr lang="en-GB" dirty="0" err="1"/>
              <a:t>Chondrodysplasia</a:t>
            </a:r>
            <a:r>
              <a:rPr lang="en-GB" dirty="0"/>
              <a:t> </a:t>
            </a:r>
            <a:r>
              <a:rPr lang="en-GB" dirty="0" err="1"/>
              <a:t>punctata</a:t>
            </a:r>
            <a:endParaRPr lang="en-GB" dirty="0"/>
          </a:p>
          <a:p>
            <a:r>
              <a:rPr lang="en-GB" dirty="0"/>
              <a:t>Purple toe syndrome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Bleeding risk and Age</a:t>
            </a:r>
          </a:p>
        </p:txBody>
      </p:sp>
      <p:pic>
        <p:nvPicPr>
          <p:cNvPr id="23555" name="Picture 3" descr="warfarin bleeding ri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4800600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223125" y="2779713"/>
            <a:ext cx="1746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Fihn et al</a:t>
            </a:r>
          </a:p>
          <a:p>
            <a:r>
              <a:rPr lang="en-GB" i="1"/>
              <a:t>Ann Intern Med</a:t>
            </a:r>
          </a:p>
          <a:p>
            <a:r>
              <a:rPr lang="en-GB"/>
              <a:t>1996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sz="2000"/>
              <a:t>INR (International Normalised Ratio)</a:t>
            </a:r>
          </a:p>
          <a:p>
            <a:pPr algn="ctr">
              <a:buFontTx/>
              <a:buNone/>
            </a:pPr>
            <a:endParaRPr lang="en-GB" sz="2000"/>
          </a:p>
          <a:p>
            <a:endParaRPr lang="en-GB" sz="2000"/>
          </a:p>
          <a:p>
            <a:endParaRPr lang="en-GB" sz="2000"/>
          </a:p>
          <a:p>
            <a:endParaRPr lang="en-GB" sz="2000">
              <a:solidFill>
                <a:schemeClr val="bg1"/>
              </a:solidFill>
            </a:endParaRPr>
          </a:p>
          <a:p>
            <a:r>
              <a:rPr lang="en-GB" sz="2000"/>
              <a:t>ISI = </a:t>
            </a:r>
            <a:r>
              <a:rPr lang="en-GB" sz="2000" u="sng"/>
              <a:t>I</a:t>
            </a:r>
            <a:r>
              <a:rPr lang="en-GB" sz="2000"/>
              <a:t>nternational </a:t>
            </a:r>
            <a:r>
              <a:rPr lang="en-GB" sz="2000" u="sng"/>
              <a:t>S</a:t>
            </a:r>
            <a:r>
              <a:rPr lang="en-GB" sz="2000"/>
              <a:t>ensitivity </a:t>
            </a:r>
            <a:r>
              <a:rPr lang="en-GB" sz="2000" u="sng"/>
              <a:t>I</a:t>
            </a:r>
            <a:r>
              <a:rPr lang="en-GB" sz="2000"/>
              <a:t>ndex</a:t>
            </a:r>
          </a:p>
          <a:p>
            <a:r>
              <a:rPr lang="en-GB" sz="2000"/>
              <a:t>Indicates sensitivity of particular thromboplastin for warfarin</a:t>
            </a:r>
          </a:p>
          <a:p>
            <a:r>
              <a:rPr lang="en-GB" sz="2000"/>
              <a:t>Unanticoagulated normal INR = 1.0</a:t>
            </a:r>
          </a:p>
          <a:p>
            <a:r>
              <a:rPr lang="en-GB" sz="2000"/>
              <a:t>What should be the target INR?</a:t>
            </a:r>
          </a:p>
          <a:p>
            <a:pPr lvl="1"/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Warfarin Monitoring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459163" y="2171700"/>
          <a:ext cx="202406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4" imgW="1155600" imgH="545760" progId="Equation.3">
                  <p:embed/>
                </p:oleObj>
              </mc:Choice>
              <mc:Fallback>
                <p:oleObj name="Equation" r:id="rId4" imgW="1155600" imgH="545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2171700"/>
                        <a:ext cx="2024062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Bleeding risk vs. INR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1849438"/>
            <a:ext cx="4938713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7154863" y="4862513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en-GB"/>
              <a:t>Makris 2001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Optimal dose of Warfarin</a:t>
            </a:r>
          </a:p>
        </p:txBody>
      </p:sp>
      <p:pic>
        <p:nvPicPr>
          <p:cNvPr id="22531" name="Picture 3" descr="INR vs mortal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1601788"/>
            <a:ext cx="51847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INR vs blee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225" y="3963988"/>
            <a:ext cx="5062538" cy="2030412"/>
          </a:xfrm>
          <a:prstGeom prst="rect">
            <a:avLst/>
          </a:prstGeo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215188" y="5138738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Oden &amp;Fahlen</a:t>
            </a:r>
          </a:p>
          <a:p>
            <a:r>
              <a:rPr lang="en-GB" i="1"/>
              <a:t>BMJ </a:t>
            </a:r>
            <a:r>
              <a:rPr lang="en-GB"/>
              <a:t>2002</a:t>
            </a:r>
            <a:endParaRPr lang="en-GB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Target INR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INR 2.0 – 3.0 suitable for most indications</a:t>
            </a:r>
          </a:p>
          <a:p>
            <a:pPr lvl="1"/>
            <a:r>
              <a:rPr lang="en-GB" dirty="0"/>
              <a:t>First episode VTE</a:t>
            </a:r>
          </a:p>
          <a:p>
            <a:pPr lvl="1"/>
            <a:r>
              <a:rPr lang="en-GB" dirty="0" err="1"/>
              <a:t>Atrial</a:t>
            </a:r>
            <a:r>
              <a:rPr lang="en-GB" dirty="0"/>
              <a:t> Fibrillation</a:t>
            </a:r>
          </a:p>
          <a:p>
            <a:pPr lvl="1"/>
            <a:r>
              <a:rPr lang="en-GB" dirty="0" err="1"/>
              <a:t>Cardiomyopathy</a:t>
            </a:r>
            <a:endParaRPr lang="en-GB" dirty="0"/>
          </a:p>
          <a:p>
            <a:pPr lvl="1"/>
            <a:r>
              <a:rPr lang="en-GB" dirty="0"/>
              <a:t>Bio-mechanical heart valves</a:t>
            </a:r>
          </a:p>
          <a:p>
            <a:pPr lvl="1"/>
            <a:endParaRPr lang="en-GB" dirty="0"/>
          </a:p>
          <a:p>
            <a:r>
              <a:rPr lang="en-GB" dirty="0"/>
              <a:t>INR 3.0 – 4.5 indicated for high risk patients</a:t>
            </a:r>
          </a:p>
          <a:p>
            <a:pPr lvl="1"/>
            <a:r>
              <a:rPr lang="en-GB" dirty="0"/>
              <a:t>Recurrent VTE</a:t>
            </a:r>
          </a:p>
          <a:p>
            <a:pPr lvl="1"/>
            <a:r>
              <a:rPr lang="en-GB" dirty="0"/>
              <a:t>Mechanical heart valves</a:t>
            </a:r>
          </a:p>
          <a:p>
            <a:pPr lvl="1"/>
            <a:r>
              <a:rPr lang="en-GB" dirty="0"/>
              <a:t>Some </a:t>
            </a:r>
            <a:r>
              <a:rPr lang="en-GB" dirty="0" err="1"/>
              <a:t>thrombophilias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ransition advTm="2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8025" y="290513"/>
            <a:ext cx="7772400" cy="1143000"/>
          </a:xfrm>
        </p:spPr>
        <p:txBody>
          <a:bodyPr/>
          <a:lstStyle/>
          <a:p>
            <a:r>
              <a:rPr lang="en-GB"/>
              <a:t>Skin Necrosis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439863"/>
            <a:ext cx="7772400" cy="3267075"/>
          </a:xfrm>
        </p:spPr>
        <p:txBody>
          <a:bodyPr/>
          <a:lstStyle/>
          <a:p>
            <a:r>
              <a:rPr lang="en-GB"/>
              <a:t>Severe Protein C deficiency</a:t>
            </a:r>
          </a:p>
          <a:p>
            <a:r>
              <a:rPr lang="en-GB">
                <a:cs typeface="Arial" charset="0"/>
              </a:rPr>
              <a:t>2-3 days after starting Warfarin</a:t>
            </a:r>
            <a:endParaRPr lang="en-GB"/>
          </a:p>
          <a:p>
            <a:r>
              <a:rPr lang="en-GB"/>
              <a:t>Thrombosis predominantly in adipose tissues</a:t>
            </a:r>
          </a:p>
          <a:p>
            <a:pPr marL="892175" lvl="1" indent="-352425"/>
            <a:r>
              <a:rPr lang="en-GB"/>
              <a:t>Breast</a:t>
            </a:r>
          </a:p>
          <a:p>
            <a:pPr marL="892175" lvl="1" indent="-352425"/>
            <a:r>
              <a:rPr lang="en-GB"/>
              <a:t>Genitalia</a:t>
            </a:r>
          </a:p>
          <a:p>
            <a:r>
              <a:rPr lang="en-GB"/>
              <a:t>90% </a:t>
            </a:r>
            <a:r>
              <a:rPr lang="en-GB">
                <a:cs typeface="Arial" charset="0"/>
              </a:rPr>
              <a:t>♀</a:t>
            </a:r>
          </a:p>
          <a:p>
            <a:endParaRPr lang="en-GB">
              <a:cs typeface="Arial" charset="0"/>
            </a:endParaRPr>
          </a:p>
        </p:txBody>
      </p:sp>
      <p:pic>
        <p:nvPicPr>
          <p:cNvPr id="36870" name="Picture 6" descr="warfarin indusced skin necrosi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5828" y="3268980"/>
            <a:ext cx="4792924" cy="2693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2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803275"/>
          </a:xfrm>
        </p:spPr>
        <p:txBody>
          <a:bodyPr/>
          <a:lstStyle/>
          <a:p>
            <a:r>
              <a:rPr lang="en-GB"/>
              <a:t>Skin Necrosis 2</a:t>
            </a:r>
          </a:p>
        </p:txBody>
      </p:sp>
      <p:pic>
        <p:nvPicPr>
          <p:cNvPr id="37893" name="Picture 5" descr="warfarin indusced skin necrosi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16113"/>
            <a:ext cx="3744912" cy="38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4" name="Picture 6" descr="warfarin indusced skin necrosis"/>
          <p:cNvPicPr>
            <a:picLocks noChangeAspect="1" noChangeArrowheads="1"/>
          </p:cNvPicPr>
          <p:nvPr/>
        </p:nvPicPr>
        <p:blipFill>
          <a:blip r:embed="rId3" cstate="print"/>
          <a:srcRect t="6085" b="5702"/>
          <a:stretch>
            <a:fillRect/>
          </a:stretch>
        </p:blipFill>
        <p:spPr bwMode="auto">
          <a:xfrm>
            <a:off x="4356101" y="1196975"/>
            <a:ext cx="3576320" cy="2397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5" name="Picture 7" descr="warfarin indusced skin necrosis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707" y="3646170"/>
            <a:ext cx="3598573" cy="2508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0398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388938"/>
            <a:ext cx="7772400" cy="1143000"/>
          </a:xfrm>
        </p:spPr>
        <p:txBody>
          <a:bodyPr/>
          <a:lstStyle/>
          <a:p>
            <a:r>
              <a:rPr lang="en-GB"/>
              <a:t>Chondrodysplasia Punctata</a:t>
            </a:r>
          </a:p>
        </p:txBody>
      </p:sp>
      <p:pic>
        <p:nvPicPr>
          <p:cNvPr id="38916" name="Picture 4" descr="chondrodysplasia punct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1820863"/>
            <a:ext cx="5030788" cy="3987800"/>
          </a:xfrm>
          <a:prstGeom prst="rect">
            <a:avLst/>
          </a:prstGeom>
          <a:noFill/>
        </p:spPr>
      </p:pic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821363" y="2201863"/>
            <a:ext cx="3043237" cy="2593975"/>
          </a:xfrm>
        </p:spPr>
        <p:txBody>
          <a:bodyPr/>
          <a:lstStyle/>
          <a:p>
            <a:pPr marL="265113" indent="-265113"/>
            <a:r>
              <a:rPr lang="en-GB" sz="2000"/>
              <a:t>Early fusion of epiphyses</a:t>
            </a:r>
          </a:p>
          <a:p>
            <a:pPr marL="265113" indent="-265113"/>
            <a:r>
              <a:rPr lang="en-GB" sz="2000"/>
              <a:t>Warfarin teratogenic in 1</a:t>
            </a:r>
            <a:r>
              <a:rPr lang="en-GB" sz="2000" baseline="30000"/>
              <a:t>st</a:t>
            </a:r>
            <a:r>
              <a:rPr lang="en-GB" sz="2000"/>
              <a:t> trimester</a:t>
            </a:r>
          </a:p>
          <a:p>
            <a:pPr marL="265113" indent="-265113"/>
            <a:r>
              <a:rPr lang="en-GB" sz="2000"/>
              <a:t>May be given safely in 3</a:t>
            </a:r>
            <a:r>
              <a:rPr lang="en-GB" sz="2000" baseline="30000"/>
              <a:t>rd</a:t>
            </a:r>
            <a:r>
              <a:rPr lang="en-GB" sz="2000"/>
              <a:t> trimester</a:t>
            </a:r>
          </a:p>
          <a:p>
            <a:pPr marL="265113" indent="-265113"/>
            <a:endParaRPr lang="en-GB" sz="2000"/>
          </a:p>
        </p:txBody>
      </p:sp>
    </p:spTree>
  </p:cSld>
  <p:clrMapOvr>
    <a:masterClrMapping/>
  </p:clrMapOvr>
  <p:transition advTm="15060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Learning Objectives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Brief history of anticoagulation</a:t>
            </a:r>
          </a:p>
          <a:p>
            <a:r>
              <a:rPr lang="en-GB"/>
              <a:t>Clinical indications for anticoagulation</a:t>
            </a:r>
          </a:p>
          <a:p>
            <a:r>
              <a:rPr lang="en-GB"/>
              <a:t>Mechanism of action of warfarin and heparin</a:t>
            </a:r>
          </a:p>
          <a:p>
            <a:r>
              <a:rPr lang="en-GB"/>
              <a:t>Laboratory and clinical monitoring</a:t>
            </a:r>
          </a:p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366713"/>
            <a:ext cx="7772400" cy="1143000"/>
          </a:xfrm>
        </p:spPr>
        <p:txBody>
          <a:bodyPr/>
          <a:lstStyle/>
          <a:p>
            <a:r>
              <a:rPr lang="en-GB"/>
              <a:t>Purple Toe Syndrome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452563"/>
            <a:ext cx="7870825" cy="931862"/>
          </a:xfrm>
        </p:spPr>
        <p:txBody>
          <a:bodyPr/>
          <a:lstStyle/>
          <a:p>
            <a:r>
              <a:rPr lang="en-GB"/>
              <a:t>Disrupted atheromatous plaques bleed</a:t>
            </a:r>
          </a:p>
          <a:p>
            <a:r>
              <a:rPr lang="en-GB"/>
              <a:t>Cholesterol emboli lodge in extremities</a:t>
            </a:r>
          </a:p>
        </p:txBody>
      </p:sp>
      <p:pic>
        <p:nvPicPr>
          <p:cNvPr id="39940" name="Picture 4" descr="purple toe syndrome2"/>
          <p:cNvPicPr>
            <a:picLocks noChangeAspect="1" noChangeArrowheads="1"/>
          </p:cNvPicPr>
          <p:nvPr/>
        </p:nvPicPr>
        <p:blipFill>
          <a:blip r:embed="rId2" cstate="print"/>
          <a:srcRect l="3355" t="3763" r="2678" b="12170"/>
          <a:stretch>
            <a:fillRect/>
          </a:stretch>
        </p:blipFill>
        <p:spPr bwMode="auto">
          <a:xfrm>
            <a:off x="4032250" y="2601913"/>
            <a:ext cx="4624388" cy="319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1" name="Picture 5" descr="purple toe syndr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75" y="2595563"/>
            <a:ext cx="3073400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9528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Reversal of Warfarin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most cases just stop Warfarin, t½ 35 hours</a:t>
            </a:r>
          </a:p>
          <a:p>
            <a:r>
              <a:rPr lang="en-GB" dirty="0"/>
              <a:t>If bleeding give </a:t>
            </a:r>
            <a:r>
              <a:rPr lang="en-GB" dirty="0">
                <a:solidFill>
                  <a:srgbClr val="FF0000"/>
                </a:solidFill>
              </a:rPr>
              <a:t>Vitamin K</a:t>
            </a:r>
          </a:p>
          <a:p>
            <a:pPr lvl="1"/>
            <a:r>
              <a:rPr lang="en-GB" dirty="0"/>
              <a:t>Takes 24-48 hours to work</a:t>
            </a:r>
          </a:p>
          <a:p>
            <a:r>
              <a:rPr lang="en-GB" dirty="0"/>
              <a:t>If urgent reversal required replace clotting factors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FFP</a:t>
            </a:r>
            <a:r>
              <a:rPr lang="en-GB" dirty="0"/>
              <a:t> (Fresh Frozen Plasma)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PCC</a:t>
            </a:r>
            <a:r>
              <a:rPr lang="en-GB" dirty="0"/>
              <a:t> (Prothrombin Complex Concentrate)</a:t>
            </a:r>
          </a:p>
        </p:txBody>
      </p:sp>
    </p:spTree>
  </p:cSld>
  <p:clrMapOvr>
    <a:masterClrMapping/>
  </p:clrMapOvr>
  <p:transition advTm="2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Resistance to Warfarin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2135188"/>
            <a:ext cx="7772400" cy="4114800"/>
          </a:xfrm>
        </p:spPr>
        <p:txBody>
          <a:bodyPr/>
          <a:lstStyle/>
          <a:p>
            <a:r>
              <a:rPr lang="en-GB"/>
              <a:t>Lack of patient compliance</a:t>
            </a:r>
          </a:p>
          <a:p>
            <a:pPr lvl="1"/>
            <a:r>
              <a:rPr lang="en-GB" sz="1600"/>
              <a:t>Measure warfarin levels</a:t>
            </a:r>
          </a:p>
          <a:p>
            <a:pPr lvl="1"/>
            <a:r>
              <a:rPr lang="en-GB" sz="1600" u="sng"/>
              <a:t>P</a:t>
            </a:r>
            <a:r>
              <a:rPr lang="en-GB" sz="1600"/>
              <a:t>roteins </a:t>
            </a:r>
            <a:r>
              <a:rPr lang="en-GB" sz="1600" u="sng"/>
              <a:t>I</a:t>
            </a:r>
            <a:r>
              <a:rPr lang="en-GB" sz="1600"/>
              <a:t>nduced by </a:t>
            </a:r>
            <a:r>
              <a:rPr lang="en-GB" sz="1600" u="sng"/>
              <a:t>V</a:t>
            </a:r>
            <a:r>
              <a:rPr lang="en-GB" sz="1600"/>
              <a:t>itamin </a:t>
            </a:r>
            <a:r>
              <a:rPr lang="en-GB" sz="1600" u="sng"/>
              <a:t>K</a:t>
            </a:r>
            <a:r>
              <a:rPr lang="en-GB" sz="1600"/>
              <a:t> </a:t>
            </a:r>
            <a:r>
              <a:rPr lang="en-GB" sz="1600" u="sng"/>
              <a:t>A</a:t>
            </a:r>
            <a:r>
              <a:rPr lang="en-GB" sz="1600"/>
              <a:t>bsence (PIVKA)</a:t>
            </a:r>
            <a:endParaRPr lang="en-GB"/>
          </a:p>
          <a:p>
            <a:r>
              <a:rPr lang="en-GB"/>
              <a:t>Diet, Increased Vit K intake</a:t>
            </a:r>
          </a:p>
          <a:p>
            <a:r>
              <a:rPr lang="en-GB"/>
              <a:t>Increased metabolism Cyt P450 (</a:t>
            </a:r>
            <a:r>
              <a:rPr lang="en-GB" i="1"/>
              <a:t>CYP2C9</a:t>
            </a:r>
            <a:r>
              <a:rPr lang="en-GB"/>
              <a:t>)</a:t>
            </a:r>
          </a:p>
          <a:p>
            <a:r>
              <a:rPr lang="en-GB"/>
              <a:t>Reduced binding (</a:t>
            </a:r>
            <a:r>
              <a:rPr lang="en-GB" i="1"/>
              <a:t>VKORC1</a:t>
            </a:r>
            <a:r>
              <a:rPr lang="en-GB"/>
              <a:t>)</a:t>
            </a:r>
          </a:p>
          <a:p>
            <a:pPr lvl="1"/>
            <a:endParaRPr lang="en-GB" sz="1600"/>
          </a:p>
          <a:p>
            <a:endParaRPr lang="en-GB"/>
          </a:p>
          <a:p>
            <a:endParaRPr lang="en-GB"/>
          </a:p>
        </p:txBody>
      </p:sp>
      <p:pic>
        <p:nvPicPr>
          <p:cNvPr id="41989" name="Picture 5" descr="broccoli"/>
          <p:cNvPicPr>
            <a:picLocks noChangeAspect="1" noChangeArrowheads="1"/>
          </p:cNvPicPr>
          <p:nvPr/>
        </p:nvPicPr>
        <p:blipFill>
          <a:blip r:embed="rId2" cstate="print"/>
          <a:srcRect l="8855" t="9189" r="8464" b="8719"/>
          <a:stretch>
            <a:fillRect/>
          </a:stretch>
        </p:blipFill>
        <p:spPr bwMode="auto">
          <a:xfrm>
            <a:off x="6794500" y="1684338"/>
            <a:ext cx="2016125" cy="1943100"/>
          </a:xfrm>
          <a:prstGeom prst="rect">
            <a:avLst/>
          </a:prstGeom>
          <a:noFill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9888" y="4071938"/>
            <a:ext cx="17287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6838" y="4657725"/>
            <a:ext cx="23812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6063"/>
            <a:ext cx="7772400" cy="1143000"/>
          </a:xfrm>
        </p:spPr>
        <p:txBody>
          <a:bodyPr/>
          <a:lstStyle/>
          <a:p>
            <a:r>
              <a:rPr lang="en-GB"/>
              <a:t>VKORC1 mutations</a:t>
            </a:r>
          </a:p>
        </p:txBody>
      </p:sp>
      <p:pic>
        <p:nvPicPr>
          <p:cNvPr id="78851" name="Picture 3" descr="vitamink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557338"/>
            <a:ext cx="6096000" cy="4238625"/>
          </a:xfrm>
          <a:prstGeom prst="rect">
            <a:avLst/>
          </a:prstGeom>
          <a:noFill/>
        </p:spPr>
      </p:pic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3492500" y="4105275"/>
            <a:ext cx="1295400" cy="431800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Discovery of Heparin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349375" indent="-1349375" fontAlgn="t">
              <a:buFontTx/>
              <a:buNone/>
              <a:tabLst>
                <a:tab pos="1344613" algn="l"/>
              </a:tabLst>
            </a:pPr>
            <a:r>
              <a:rPr lang="en-GB" dirty="0"/>
              <a:t>1880 – anaphylactic dogs release anticoagulant from </a:t>
            </a:r>
            <a:r>
              <a:rPr lang="en-GB" dirty="0" smtClean="0"/>
              <a:t>liver</a:t>
            </a:r>
            <a:endParaRPr lang="en-GB" dirty="0"/>
          </a:p>
          <a:p>
            <a:pPr marL="1349375" indent="-1349375" fontAlgn="t">
              <a:buFontTx/>
              <a:buNone/>
              <a:tabLst>
                <a:tab pos="1344613" algn="l"/>
              </a:tabLst>
            </a:pPr>
            <a:r>
              <a:rPr lang="en-GB" dirty="0"/>
              <a:t>1915 – </a:t>
            </a:r>
            <a:r>
              <a:rPr lang="en-GB" dirty="0" err="1"/>
              <a:t>heparphosphatide</a:t>
            </a:r>
            <a:r>
              <a:rPr lang="en-GB" dirty="0"/>
              <a:t> </a:t>
            </a:r>
            <a:r>
              <a:rPr lang="en-GB" dirty="0" smtClean="0"/>
              <a:t>isolated </a:t>
            </a:r>
            <a:r>
              <a:rPr lang="en-GB" dirty="0"/>
              <a:t>from liver</a:t>
            </a:r>
          </a:p>
          <a:p>
            <a:pPr marL="1349375" indent="-1349375" fontAlgn="t">
              <a:buFontTx/>
              <a:buNone/>
              <a:tabLst>
                <a:tab pos="1344613" algn="l"/>
              </a:tabLst>
            </a:pPr>
            <a:r>
              <a:rPr lang="en-GB" dirty="0"/>
              <a:t>1935 – purified heparin used to prevent post-op PE</a:t>
            </a:r>
          </a:p>
          <a:p>
            <a:pPr marL="1349375" indent="-1349375" fontAlgn="t">
              <a:buFontTx/>
              <a:buNone/>
              <a:tabLst>
                <a:tab pos="1344613" algn="l"/>
              </a:tabLst>
            </a:pPr>
            <a:r>
              <a:rPr lang="en-GB" dirty="0"/>
              <a:t>1968 – Antithrombin III identified as heparin </a:t>
            </a:r>
            <a:r>
              <a:rPr lang="en-GB" dirty="0" smtClean="0"/>
              <a:t>co-factor</a:t>
            </a:r>
          </a:p>
          <a:p>
            <a:pPr marL="1349375" indent="-1349375" fontAlgn="t">
              <a:buFontTx/>
              <a:buNone/>
              <a:tabLst>
                <a:tab pos="1344613" algn="l"/>
              </a:tabLst>
            </a:pPr>
            <a:r>
              <a:rPr lang="en-GB" dirty="0" smtClean="0"/>
              <a:t>from Ancient Greek word for liver = </a:t>
            </a:r>
            <a:r>
              <a:rPr lang="en-GB" dirty="0" err="1" smtClean="0">
                <a:solidFill>
                  <a:srgbClr val="FF0000"/>
                </a:solidFill>
              </a:rPr>
              <a:t>ηπαρ</a:t>
            </a:r>
            <a:endParaRPr lang="en-GB" dirty="0">
              <a:solidFill>
                <a:srgbClr val="FF0000"/>
              </a:solidFill>
            </a:endParaRPr>
          </a:p>
          <a:p>
            <a:pPr fontAlgn="t">
              <a:buFontTx/>
              <a:buNone/>
              <a:tabLst>
                <a:tab pos="1344613" algn="l"/>
              </a:tabLst>
            </a:pPr>
            <a:endParaRPr lang="en-GB" dirty="0"/>
          </a:p>
        </p:txBody>
      </p:sp>
    </p:spTree>
  </p:cSld>
  <p:clrMapOvr>
    <a:masterClrMapping/>
  </p:clrMapOvr>
  <p:transition advTm="2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0050"/>
            <a:ext cx="7772400" cy="801688"/>
          </a:xfrm>
        </p:spPr>
        <p:txBody>
          <a:bodyPr/>
          <a:lstStyle/>
          <a:p>
            <a:r>
              <a:rPr lang="en-GB"/>
              <a:t>Structure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62088"/>
            <a:ext cx="7772400" cy="874712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</a:pPr>
            <a:r>
              <a:rPr lang="en-GB" dirty="0"/>
              <a:t>Glycosaminoglycans – </a:t>
            </a:r>
            <a:r>
              <a:rPr lang="en-GB" dirty="0" err="1"/>
              <a:t>heteropolysaccharide</a:t>
            </a:r>
            <a:r>
              <a:rPr lang="en-GB" dirty="0"/>
              <a:t> made from modified disaccharide repeats</a:t>
            </a:r>
          </a:p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11213" y="5016500"/>
            <a:ext cx="76930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en-GB" sz="2000"/>
              <a:t>N-acetylgalactosamine (GalNAc) or N-acetylglucosamine (GlcNAc)</a:t>
            </a:r>
          </a:p>
          <a:p>
            <a:pPr marL="342900" indent="-342900" algn="ctr"/>
            <a:r>
              <a:rPr lang="en-GB" sz="2000"/>
              <a:t>+</a:t>
            </a:r>
          </a:p>
          <a:p>
            <a:pPr marL="342900" indent="-342900" algn="ctr"/>
            <a:r>
              <a:rPr lang="en-GB" sz="2000"/>
              <a:t>uronic acid such as glucuronate or iduronate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965325" y="2332038"/>
            <a:ext cx="4792663" cy="2462212"/>
            <a:chOff x="1238" y="1469"/>
            <a:chExt cx="3019" cy="1551"/>
          </a:xfrm>
        </p:grpSpPr>
        <p:pic>
          <p:nvPicPr>
            <p:cNvPr id="53257" name="Picture 9" descr="heparin chemical"/>
            <p:cNvPicPr>
              <a:picLocks noChangeAspect="1" noChangeArrowheads="1"/>
            </p:cNvPicPr>
            <p:nvPr/>
          </p:nvPicPr>
          <p:blipFill>
            <a:blip r:embed="rId2" cstate="print"/>
            <a:srcRect l="397" t="1089" r="562" b="1089"/>
            <a:stretch>
              <a:fillRect/>
            </a:stretch>
          </p:blipFill>
          <p:spPr bwMode="auto">
            <a:xfrm>
              <a:off x="1261" y="1494"/>
              <a:ext cx="2996" cy="1526"/>
            </a:xfrm>
            <a:prstGeom prst="rect">
              <a:avLst/>
            </a:prstGeom>
            <a:noFill/>
          </p:spPr>
        </p:pic>
        <p:sp>
          <p:nvSpPr>
            <p:cNvPr id="53258" name="Rectangle 10"/>
            <p:cNvSpPr>
              <a:spLocks noChangeArrowheads="1"/>
            </p:cNvSpPr>
            <p:nvPr/>
          </p:nvSpPr>
          <p:spPr bwMode="auto">
            <a:xfrm>
              <a:off x="1238" y="1469"/>
              <a:ext cx="415" cy="1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ransition advTm="2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>
          <a:xfrm>
            <a:off x="630238" y="242888"/>
            <a:ext cx="7772400" cy="530225"/>
          </a:xfrm>
        </p:spPr>
        <p:txBody>
          <a:bodyPr/>
          <a:lstStyle/>
          <a:p>
            <a:r>
              <a:rPr lang="en-GB" sz="3600"/>
              <a:t>Sites of Antithrombin Action</a:t>
            </a:r>
          </a:p>
        </p:txBody>
      </p:sp>
      <p:pic>
        <p:nvPicPr>
          <p:cNvPr id="55302" name="Picture 6" descr="AT in casca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341438"/>
            <a:ext cx="6467475" cy="4913312"/>
          </a:xfrm>
          <a:prstGeom prst="rect">
            <a:avLst/>
          </a:prstGeom>
          <a:noFill/>
        </p:spPr>
      </p:pic>
      <p:pic>
        <p:nvPicPr>
          <p:cNvPr id="55303" name="Picture 7" descr="Antithrombin fad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1341438"/>
            <a:ext cx="6467475" cy="49133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85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Actions of Heparin</a:t>
            </a:r>
            <a:endParaRPr lang="en-GB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Enhancement of Antithrombin</a:t>
            </a:r>
          </a:p>
          <a:p>
            <a:pPr lvl="1"/>
            <a:r>
              <a:rPr lang="en-GB" dirty="0" smtClean="0"/>
              <a:t>Inactivation of thrombin (Hep binds AT + Thrombin)</a:t>
            </a:r>
          </a:p>
          <a:p>
            <a:pPr lvl="1"/>
            <a:r>
              <a:rPr lang="en-GB" dirty="0" smtClean="0"/>
              <a:t>Inactivation of FXa (Hep binds AT only)</a:t>
            </a:r>
          </a:p>
          <a:p>
            <a:pPr lvl="1"/>
            <a:r>
              <a:rPr lang="en-GB" dirty="0" smtClean="0"/>
              <a:t>Inactivation of FIXa, FXIa</a:t>
            </a:r>
          </a:p>
          <a:p>
            <a:r>
              <a:rPr lang="en-GB" dirty="0" smtClean="0"/>
              <a:t>Release of TFPI from GAGs anchor on cell surface</a:t>
            </a:r>
          </a:p>
          <a:p>
            <a:r>
              <a:rPr lang="en-GB" dirty="0" smtClean="0"/>
              <a:t>Inactivation of thrombin by Heparin cofactor II</a:t>
            </a:r>
          </a:p>
          <a:p>
            <a:r>
              <a:rPr lang="en-GB" dirty="0" smtClean="0"/>
              <a:t>Binding to Fibrinogen</a:t>
            </a:r>
          </a:p>
          <a:p>
            <a:pPr lvl="1"/>
            <a:r>
              <a:rPr lang="en-GB" dirty="0" smtClean="0"/>
              <a:t>Various actions incl. platelet spreading, release of vWF</a:t>
            </a:r>
          </a:p>
          <a:p>
            <a:r>
              <a:rPr lang="en-GB" dirty="0" smtClean="0"/>
              <a:t>Inhibition of Thrombin Activatable Fibrinolysis Inhibitor (TAFI) activation?</a:t>
            </a:r>
            <a:endParaRPr lang="en-GB" dirty="0"/>
          </a:p>
        </p:txBody>
      </p:sp>
    </p:spTree>
  </p:cSld>
  <p:clrMapOvr>
    <a:masterClrMapping/>
  </p:clrMapOvr>
  <p:transition advTm="136216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2263"/>
            <a:ext cx="7772400" cy="757237"/>
          </a:xfrm>
        </p:spPr>
        <p:txBody>
          <a:bodyPr>
            <a:normAutofit fontScale="90000"/>
          </a:bodyPr>
          <a:lstStyle/>
          <a:p>
            <a:r>
              <a:rPr lang="en-GB" dirty="0"/>
              <a:t>Thrombin-AT-Heparin Complex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341813" y="1600200"/>
            <a:ext cx="4491037" cy="2989263"/>
          </a:xfrm>
        </p:spPr>
        <p:txBody>
          <a:bodyPr/>
          <a:lstStyle/>
          <a:p>
            <a:r>
              <a:rPr lang="en-GB" sz="2000"/>
              <a:t>Specific pentasaccharide binds AT</a:t>
            </a:r>
          </a:p>
          <a:p>
            <a:r>
              <a:rPr lang="en-GB" sz="2000"/>
              <a:t>Non-specific oligosaccharide binds Thrombin</a:t>
            </a:r>
          </a:p>
          <a:p>
            <a:r>
              <a:rPr lang="en-GB" sz="2000"/>
              <a:t>Thrombin trapped against AT</a:t>
            </a:r>
          </a:p>
          <a:p>
            <a:r>
              <a:rPr lang="en-GB" sz="2000"/>
              <a:t>Heparin regenerated</a:t>
            </a:r>
          </a:p>
        </p:txBody>
      </p:sp>
      <p:pic>
        <p:nvPicPr>
          <p:cNvPr id="58373" name="Picture 5" descr="1TB6(AT-Thrombin)"/>
          <p:cNvPicPr>
            <a:picLocks noChangeAspect="1" noChangeArrowheads="1"/>
          </p:cNvPicPr>
          <p:nvPr/>
        </p:nvPicPr>
        <p:blipFill>
          <a:blip r:embed="rId2" cstate="print"/>
          <a:srcRect l="4803" t="2289" r="13336" b="2255"/>
          <a:stretch>
            <a:fillRect/>
          </a:stretch>
        </p:blipFill>
        <p:spPr bwMode="auto">
          <a:xfrm>
            <a:off x="623888" y="1185863"/>
            <a:ext cx="3473450" cy="4762500"/>
          </a:xfrm>
          <a:prstGeom prst="rect">
            <a:avLst/>
          </a:prstGeom>
          <a:noFill/>
        </p:spPr>
      </p:pic>
    </p:spTree>
  </p:cSld>
  <p:clrMapOvr>
    <a:masterClrMapping/>
  </p:clrMapOvr>
  <p:transition advTm="2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Mechanism of Inhibition</a:t>
            </a:r>
          </a:p>
        </p:txBody>
      </p:sp>
      <p:pic>
        <p:nvPicPr>
          <p:cNvPr id="54279" name="serpin-heparin-protease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5075" y="1452563"/>
            <a:ext cx="4114800" cy="4114800"/>
          </a:xfrm>
          <a:ln/>
        </p:spPr>
      </p:pic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2014538" y="5759450"/>
            <a:ext cx="522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en-GB"/>
              <a:t>http://www-structmed.cimr.cam.ac.uk/serpins.html</a:t>
            </a:r>
          </a:p>
        </p:txBody>
      </p:sp>
    </p:spTree>
  </p:cSld>
  <p:clrMapOvr>
    <a:masterClrMapping/>
  </p:clrMapOvr>
  <p:transition advTm="96128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42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279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Discovery of Coumarins</a:t>
            </a: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1920s: cattle fed mouldy sweet clover die of bleeding</a:t>
            </a:r>
          </a:p>
          <a:p>
            <a:r>
              <a:rPr lang="en-GB" dirty="0" smtClean="0"/>
              <a:t>1930s: haemorrhagic cattle deficient in prothrombin</a:t>
            </a:r>
          </a:p>
          <a:p>
            <a:r>
              <a:rPr lang="en-GB" dirty="0" smtClean="0"/>
              <a:t>sterol (Vitamin K) cures similar disease in chickens</a:t>
            </a:r>
          </a:p>
          <a:p>
            <a:r>
              <a:rPr lang="en-GB" dirty="0" smtClean="0"/>
              <a:t>1939: </a:t>
            </a:r>
            <a:r>
              <a:rPr lang="en-GB" dirty="0" err="1" smtClean="0"/>
              <a:t>Dicoumarol</a:t>
            </a:r>
            <a:r>
              <a:rPr lang="en-GB" dirty="0" smtClean="0"/>
              <a:t> isolated from spoilt sweet clover in</a:t>
            </a:r>
          </a:p>
          <a:p>
            <a:endParaRPr lang="en-GB" dirty="0"/>
          </a:p>
        </p:txBody>
      </p:sp>
      <p:pic>
        <p:nvPicPr>
          <p:cNvPr id="9221" name="Picture 5" descr="Yellow Sweet Cl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773" y="1717545"/>
            <a:ext cx="2632726" cy="4118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Heparin in Clinical Use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5363" y="1849438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Unfractionated heparin (UFH) purified from bovine or porcine tissue</a:t>
            </a:r>
          </a:p>
          <a:p>
            <a:pPr>
              <a:lnSpc>
                <a:spcPct val="90000"/>
              </a:lnSpc>
            </a:pPr>
            <a:r>
              <a:rPr lang="en-GB" sz="2000"/>
              <a:t>Metabolised and rapidly cleared</a:t>
            </a:r>
          </a:p>
          <a:p>
            <a:pPr>
              <a:lnSpc>
                <a:spcPct val="90000"/>
              </a:lnSpc>
            </a:pPr>
            <a:r>
              <a:rPr lang="en-GB" sz="2000"/>
              <a:t>Generally requires continuous IV infusion or SC injection</a:t>
            </a:r>
          </a:p>
          <a:p>
            <a:pPr>
              <a:lnSpc>
                <a:spcPct val="90000"/>
              </a:lnSpc>
            </a:pPr>
            <a:r>
              <a:rPr lang="en-GB" sz="2000"/>
              <a:t>Binds various proteins reducing efficacy</a:t>
            </a:r>
          </a:p>
          <a:p>
            <a:pPr>
              <a:lnSpc>
                <a:spcPct val="90000"/>
              </a:lnSpc>
            </a:pPr>
            <a:r>
              <a:rPr lang="en-GB" sz="2000"/>
              <a:t>Requires frequent monitoring by measuring APTT</a:t>
            </a:r>
          </a:p>
          <a:p>
            <a:pPr>
              <a:lnSpc>
                <a:spcPct val="90000"/>
              </a:lnSpc>
            </a:pPr>
            <a:r>
              <a:rPr lang="en-GB" sz="2000"/>
              <a:t>Aim for APTT ratio 2.0</a:t>
            </a:r>
          </a:p>
        </p:txBody>
      </p:sp>
      <p:pic>
        <p:nvPicPr>
          <p:cNvPr id="63492" name="Picture 4" descr="heparin bot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0" y="1831975"/>
            <a:ext cx="581025" cy="1184275"/>
          </a:xfrm>
          <a:prstGeom prst="rect">
            <a:avLst/>
          </a:prstGeom>
          <a:noFill/>
        </p:spPr>
      </p:pic>
      <p:pic>
        <p:nvPicPr>
          <p:cNvPr id="63493" name="Picture 5" descr="heparin 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138" y="1989138"/>
            <a:ext cx="1439862" cy="1116012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04825" y="3841750"/>
            <a:ext cx="3619500" cy="2016125"/>
            <a:chOff x="1238" y="1469"/>
            <a:chExt cx="3019" cy="1551"/>
          </a:xfrm>
        </p:grpSpPr>
        <p:pic>
          <p:nvPicPr>
            <p:cNvPr id="63495" name="Picture 7" descr="heparin chemical"/>
            <p:cNvPicPr>
              <a:picLocks noChangeAspect="1" noChangeArrowheads="1"/>
            </p:cNvPicPr>
            <p:nvPr/>
          </p:nvPicPr>
          <p:blipFill>
            <a:blip r:embed="rId4" cstate="print"/>
            <a:srcRect l="397" t="1089" r="562" b="1089"/>
            <a:stretch>
              <a:fillRect/>
            </a:stretch>
          </p:blipFill>
          <p:spPr bwMode="auto">
            <a:xfrm>
              <a:off x="1261" y="1494"/>
              <a:ext cx="2996" cy="1526"/>
            </a:xfrm>
            <a:prstGeom prst="rect">
              <a:avLst/>
            </a:prstGeom>
            <a:noFill/>
          </p:spPr>
        </p:pic>
        <p:sp>
          <p:nvSpPr>
            <p:cNvPr id="63496" name="Rectangle 8"/>
            <p:cNvSpPr>
              <a:spLocks noChangeArrowheads="1"/>
            </p:cNvSpPr>
            <p:nvPr/>
          </p:nvSpPr>
          <p:spPr bwMode="auto">
            <a:xfrm>
              <a:off x="1238" y="1469"/>
              <a:ext cx="415" cy="1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pic>
        <p:nvPicPr>
          <p:cNvPr id="63498" name="Picture 10" descr="Sod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8275" y="3494088"/>
            <a:ext cx="354013" cy="354012"/>
          </a:xfrm>
          <a:prstGeom prst="rect">
            <a:avLst/>
          </a:prstGeom>
          <a:noFill/>
        </p:spPr>
      </p:pic>
      <p:pic>
        <p:nvPicPr>
          <p:cNvPr id="63499" name="Picture 11" descr="Sod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6900" y="5880100"/>
            <a:ext cx="354013" cy="354013"/>
          </a:xfrm>
          <a:prstGeom prst="rect">
            <a:avLst/>
          </a:prstGeom>
          <a:noFill/>
        </p:spPr>
      </p:pic>
      <p:pic>
        <p:nvPicPr>
          <p:cNvPr id="63500" name="Picture 12" descr="Sod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9813" y="5876925"/>
            <a:ext cx="354012" cy="354013"/>
          </a:xfrm>
          <a:prstGeom prst="rect">
            <a:avLst/>
          </a:prstGeom>
          <a:noFill/>
        </p:spPr>
      </p:pic>
    </p:spTree>
  </p:cSld>
  <p:clrMapOvr>
    <a:masterClrMapping/>
  </p:clrMapOvr>
  <p:transition advTm="26037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1085850" y="1298575"/>
          <a:ext cx="6038850" cy="517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Chart" r:id="rId4" imgW="4457826" imgH="3733947" progId="Excel.Sheet.8">
                  <p:embed/>
                </p:oleObj>
              </mc:Choice>
              <mc:Fallback>
                <p:oleObj name="Chart" r:id="rId4" imgW="4457826" imgH="3733947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1298575"/>
                        <a:ext cx="6038850" cy="517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5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0275" y="1852613"/>
            <a:ext cx="4122738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Heparin effect on APTT</a:t>
            </a:r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3295650" y="3051175"/>
            <a:ext cx="0" cy="2819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4438650" y="3051175"/>
            <a:ext cx="0" cy="2819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6129338" y="233521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>
                <a:solidFill>
                  <a:schemeClr val="hlink"/>
                </a:solidFill>
              </a:rPr>
              <a:t>UFH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3030538" y="2316163"/>
            <a:ext cx="16906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 dirty="0"/>
              <a:t>Therapeutic </a:t>
            </a:r>
            <a:r>
              <a:rPr lang="en-GB" sz="1400" dirty="0" smtClean="0"/>
              <a:t>Range</a:t>
            </a:r>
            <a:endParaRPr lang="en-GB" sz="1400" dirty="0"/>
          </a:p>
          <a:p>
            <a:pPr algn="ctr"/>
            <a:r>
              <a:rPr lang="en-GB" sz="1400" dirty="0"/>
              <a:t>1.5 – 2.5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LMWHs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68650"/>
          </a:xfrm>
        </p:spPr>
        <p:txBody>
          <a:bodyPr/>
          <a:lstStyle/>
          <a:p>
            <a:r>
              <a:rPr lang="en-GB"/>
              <a:t>Much ‘cleaner’ preparation, but still contains various active ingredients</a:t>
            </a:r>
          </a:p>
          <a:p>
            <a:r>
              <a:rPr lang="en-GB"/>
              <a:t>Contain pentasaccharide sequence for binding AT</a:t>
            </a:r>
          </a:p>
          <a:p>
            <a:r>
              <a:rPr lang="en-GB"/>
              <a:t>Do not bind thrombin</a:t>
            </a:r>
          </a:p>
          <a:p>
            <a:r>
              <a:rPr lang="en-GB"/>
              <a:t>Predictable dose response in most cases</a:t>
            </a:r>
          </a:p>
          <a:p>
            <a:r>
              <a:rPr lang="en-GB"/>
              <a:t>Sub-cutaneous once/twice daily dose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01687"/>
          </a:xfrm>
        </p:spPr>
        <p:txBody>
          <a:bodyPr/>
          <a:lstStyle/>
          <a:p>
            <a:r>
              <a:rPr lang="en-GB"/>
              <a:t>Action of LMWH</a:t>
            </a:r>
          </a:p>
        </p:txBody>
      </p:sp>
      <p:pic>
        <p:nvPicPr>
          <p:cNvPr id="59396" name="Picture 4"/>
          <p:cNvPicPr>
            <a:picLocks noChangeArrowheads="1"/>
          </p:cNvPicPr>
          <p:nvPr/>
        </p:nvPicPr>
        <p:blipFill>
          <a:blip r:embed="rId3" cstate="print"/>
          <a:srcRect b="38843"/>
          <a:stretch>
            <a:fillRect/>
          </a:stretch>
        </p:blipFill>
        <p:spPr bwMode="auto">
          <a:xfrm>
            <a:off x="1214438" y="1336675"/>
            <a:ext cx="65151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8" name="Picture 6"/>
          <p:cNvPicPr>
            <a:picLocks noChangeArrowheads="1"/>
          </p:cNvPicPr>
          <p:nvPr/>
        </p:nvPicPr>
        <p:blipFill>
          <a:blip r:embed="rId3" cstate="print"/>
          <a:srcRect t="60608"/>
          <a:stretch>
            <a:fillRect/>
          </a:stretch>
        </p:blipFill>
        <p:spPr bwMode="auto">
          <a:xfrm>
            <a:off x="1214438" y="4340225"/>
            <a:ext cx="65151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77" name="Object 17"/>
          <p:cNvGraphicFramePr>
            <a:graphicFrameLocks noChangeAspect="1"/>
          </p:cNvGraphicFramePr>
          <p:nvPr/>
        </p:nvGraphicFramePr>
        <p:xfrm>
          <a:off x="400050" y="1435100"/>
          <a:ext cx="6038850" cy="517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Chart" r:id="rId4" imgW="4457826" imgH="3733947" progId="Excel.Sheet.8">
                  <p:embed/>
                </p:oleObj>
              </mc:Choice>
              <mc:Fallback>
                <p:oleObj name="Chart" r:id="rId4" imgW="4457826" imgH="3733947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435100"/>
                        <a:ext cx="6038850" cy="517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447675"/>
            <a:ext cx="7772400" cy="1143000"/>
          </a:xfrm>
        </p:spPr>
        <p:txBody>
          <a:bodyPr/>
          <a:lstStyle/>
          <a:p>
            <a:r>
              <a:rPr lang="en-GB"/>
              <a:t>LMWH effect on APTT</a:t>
            </a:r>
          </a:p>
        </p:txBody>
      </p:sp>
      <p:pic>
        <p:nvPicPr>
          <p:cNvPr id="66588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90663" y="1981200"/>
            <a:ext cx="4733925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4864100" y="208756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>
                <a:solidFill>
                  <a:schemeClr val="hlink"/>
                </a:solidFill>
              </a:rPr>
              <a:t>UFH</a:t>
            </a:r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5532438" y="4371975"/>
            <a:ext cx="727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>
                <a:solidFill>
                  <a:srgbClr val="006600"/>
                </a:solidFill>
              </a:rPr>
              <a:t>LMWH</a:t>
            </a: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2295525" y="2520950"/>
            <a:ext cx="16906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/>
              <a:t>Therapeutic Range</a:t>
            </a:r>
          </a:p>
          <a:p>
            <a:pPr algn="ctr"/>
            <a:r>
              <a:rPr lang="en-GB" sz="1400"/>
              <a:t>1.5 – 2.5</a:t>
            </a:r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3752850" y="3178175"/>
            <a:ext cx="0" cy="2819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>
            <a:off x="2609850" y="3178175"/>
            <a:ext cx="0" cy="2819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0" y="2951163"/>
            <a:ext cx="3354388" cy="820737"/>
          </a:xfrm>
        </p:spPr>
        <p:txBody>
          <a:bodyPr/>
          <a:lstStyle/>
          <a:p>
            <a:pPr marL="182563" indent="-182563"/>
            <a:r>
              <a:rPr lang="en-GB" sz="1800"/>
              <a:t>Normally don’t monitor</a:t>
            </a:r>
          </a:p>
          <a:p>
            <a:pPr marL="182563" indent="-182563"/>
            <a:r>
              <a:rPr lang="en-GB" sz="1800"/>
              <a:t>If required measure Anti-Xa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Side-Effects of Heparin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Bleeding</a:t>
            </a:r>
          </a:p>
          <a:p>
            <a:pPr lvl="1"/>
            <a:r>
              <a:rPr lang="en-GB" dirty="0"/>
              <a:t>Reverse with Protamine </a:t>
            </a:r>
            <a:r>
              <a:rPr lang="en-GB" dirty="0" smtClean="0"/>
              <a:t>Sulphate</a:t>
            </a:r>
            <a:endParaRPr lang="en-GB" dirty="0"/>
          </a:p>
          <a:p>
            <a:r>
              <a:rPr lang="en-GB" dirty="0"/>
              <a:t>Heparin Induced Thrombocytopenia (HIT)</a:t>
            </a:r>
          </a:p>
          <a:p>
            <a:r>
              <a:rPr lang="en-GB" dirty="0" err="1"/>
              <a:t>Hyperkalaemia</a:t>
            </a:r>
            <a:r>
              <a:rPr lang="en-GB" dirty="0"/>
              <a:t> (inhibition of </a:t>
            </a:r>
            <a:r>
              <a:rPr lang="en-GB" dirty="0" err="1"/>
              <a:t>aldosterone</a:t>
            </a:r>
            <a:r>
              <a:rPr lang="en-GB" dirty="0"/>
              <a:t>)</a:t>
            </a:r>
          </a:p>
          <a:p>
            <a:r>
              <a:rPr lang="en-GB" dirty="0"/>
              <a:t>Osteoporosis with prolonged use</a:t>
            </a:r>
          </a:p>
          <a:p>
            <a:r>
              <a:rPr lang="en-GB" dirty="0"/>
              <a:t>Alopecia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HIT Type II</a:t>
            </a:r>
          </a:p>
        </p:txBody>
      </p:sp>
      <p:pic>
        <p:nvPicPr>
          <p:cNvPr id="68614" name="Picture 6" descr="H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811338"/>
            <a:ext cx="5715000" cy="4314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" y="1543050"/>
            <a:ext cx="6613525" cy="4654550"/>
          </a:xfrm>
          <a:prstGeom prst="rect">
            <a:avLst/>
          </a:prstGeom>
          <a:noFill/>
        </p:spPr>
      </p:pic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>
          <a:xfrm>
            <a:off x="763588" y="301625"/>
            <a:ext cx="7772400" cy="1143000"/>
          </a:xfrm>
        </p:spPr>
        <p:txBody>
          <a:bodyPr/>
          <a:lstStyle/>
          <a:p>
            <a:r>
              <a:rPr lang="en-GB"/>
              <a:t>Thrombocytopenia in HIT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6238"/>
            <a:ext cx="7772400" cy="1143000"/>
          </a:xfrm>
        </p:spPr>
        <p:txBody>
          <a:bodyPr/>
          <a:lstStyle/>
          <a:p>
            <a:r>
              <a:rPr lang="en-GB"/>
              <a:t>HIT Manifestations</a:t>
            </a: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 cstate="print"/>
          <a:srcRect l="16811"/>
          <a:stretch>
            <a:fillRect/>
          </a:stretch>
        </p:blipFill>
        <p:spPr bwMode="auto">
          <a:xfrm>
            <a:off x="585153" y="2126933"/>
            <a:ext cx="4092575" cy="3243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363" y="1600200"/>
            <a:ext cx="2754259" cy="448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References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1600"/>
              <a:t>Fihn SD, Callahan CM, Martin DC, McDonell MB, Henikoff JG &amp; White RH (1996) The risk for and severity of bleeding complications in elderly patients treated with warfarin. The National Consortium of Anticoagulation Clinics. </a:t>
            </a:r>
            <a:r>
              <a:rPr lang="en-GB" sz="1600" i="1"/>
              <a:t>Ann Intern Med</a:t>
            </a:r>
            <a:r>
              <a:rPr lang="en-GB" sz="1600"/>
              <a:t> </a:t>
            </a:r>
            <a:r>
              <a:rPr lang="en-GB" sz="1600" b="1"/>
              <a:t>124</a:t>
            </a:r>
            <a:r>
              <a:rPr lang="en-GB" sz="1600"/>
              <a:t>, 970-979.</a:t>
            </a:r>
          </a:p>
          <a:p>
            <a:pPr>
              <a:lnSpc>
                <a:spcPct val="80000"/>
              </a:lnSpc>
            </a:pPr>
            <a:r>
              <a:rPr lang="en-GB" sz="1600"/>
              <a:t>Hirsh J, Warkentin TE, Shaughnessy SG, Anand SS, Halperin JL, Raschke R, Granger C, Ohman EM &amp; Dalen JE (2001) Heparin and low-molecular-weight heparin: mechanisms of action, pharmacokinetics, dosing, monitoring, efficacy, and safety. </a:t>
            </a:r>
            <a:r>
              <a:rPr lang="en-GB" sz="1600" i="1"/>
              <a:t>Chest</a:t>
            </a:r>
            <a:r>
              <a:rPr lang="en-GB" sz="1600"/>
              <a:t> </a:t>
            </a:r>
            <a:r>
              <a:rPr lang="en-GB" sz="1600" b="1"/>
              <a:t>119</a:t>
            </a:r>
            <a:r>
              <a:rPr lang="en-GB" sz="1600"/>
              <a:t>, 64S-94S.</a:t>
            </a:r>
          </a:p>
          <a:p>
            <a:pPr>
              <a:lnSpc>
                <a:spcPct val="80000"/>
              </a:lnSpc>
            </a:pPr>
            <a:r>
              <a:rPr lang="en-GB" sz="1600"/>
              <a:t>Kearon C, Gent M, Hirsh J</a:t>
            </a:r>
            <a:r>
              <a:rPr lang="en-GB" sz="1600" i="1"/>
              <a:t>, et al.</a:t>
            </a:r>
            <a:r>
              <a:rPr lang="en-GB" sz="1600"/>
              <a:t> (1999) A comparison of three months of anticoagulation with extended anticoagulation for a first episode of idiopathic venous thromboembolism. </a:t>
            </a:r>
            <a:r>
              <a:rPr lang="en-GB" sz="1600" i="1"/>
              <a:t>N Engl J Med</a:t>
            </a:r>
            <a:r>
              <a:rPr lang="en-GB" sz="1600"/>
              <a:t> </a:t>
            </a:r>
            <a:r>
              <a:rPr lang="en-GB" sz="1600" b="1"/>
              <a:t>340</a:t>
            </a:r>
            <a:r>
              <a:rPr lang="en-GB" sz="1600"/>
              <a:t>, 901-907.</a:t>
            </a:r>
          </a:p>
          <a:p>
            <a:pPr>
              <a:lnSpc>
                <a:spcPct val="80000"/>
              </a:lnSpc>
            </a:pPr>
            <a:r>
              <a:rPr lang="en-GB" sz="1600"/>
              <a:t>Li W, Johnson DJ, Esmon CT &amp; Huntington JA (2004) Structure of the antithrombin-thrombin-heparin ternary complex reveals the antithrombotic mechanism of heparin. </a:t>
            </a:r>
            <a:r>
              <a:rPr lang="en-GB" sz="1600" i="1"/>
              <a:t>Nat Struct Mol Biol</a:t>
            </a:r>
            <a:r>
              <a:rPr lang="en-GB" sz="1600"/>
              <a:t> </a:t>
            </a:r>
            <a:r>
              <a:rPr lang="en-GB" sz="1600" b="1"/>
              <a:t>11</a:t>
            </a:r>
            <a:r>
              <a:rPr lang="en-GB" sz="1600"/>
              <a:t>, 857-862.</a:t>
            </a:r>
          </a:p>
          <a:p>
            <a:pPr>
              <a:lnSpc>
                <a:spcPct val="80000"/>
              </a:lnSpc>
            </a:pPr>
            <a:r>
              <a:rPr lang="en-GB" sz="1600"/>
              <a:t>Makris M &amp; Watson HG (2001) The management of coumarin-induced over-anticoagulation Annotation. </a:t>
            </a:r>
            <a:r>
              <a:rPr lang="en-GB" sz="1600" i="1"/>
              <a:t>Br J Haematol</a:t>
            </a:r>
            <a:r>
              <a:rPr lang="en-GB" sz="1600"/>
              <a:t> </a:t>
            </a:r>
            <a:r>
              <a:rPr lang="en-GB" sz="1600" b="1"/>
              <a:t>114</a:t>
            </a:r>
            <a:r>
              <a:rPr lang="en-GB" sz="1600"/>
              <a:t>, 271-280.</a:t>
            </a:r>
          </a:p>
          <a:p>
            <a:pPr>
              <a:lnSpc>
                <a:spcPct val="80000"/>
              </a:lnSpc>
            </a:pPr>
            <a:r>
              <a:rPr lang="en-GB" sz="1600"/>
              <a:t>Oden A &amp; Fahlen M (2002) Oral anticoagulation and risk of death: a medical record linkage study. </a:t>
            </a:r>
            <a:r>
              <a:rPr lang="en-GB" sz="1600" i="1"/>
              <a:t>BMJ</a:t>
            </a:r>
            <a:r>
              <a:rPr lang="en-GB" sz="1600"/>
              <a:t> </a:t>
            </a:r>
            <a:r>
              <a:rPr lang="en-GB" sz="1600" b="1"/>
              <a:t>325</a:t>
            </a:r>
            <a:r>
              <a:rPr lang="en-GB" sz="1600"/>
              <a:t>, 1073-1075.</a:t>
            </a:r>
          </a:p>
          <a:p>
            <a:pPr>
              <a:lnSpc>
                <a:spcPct val="80000"/>
              </a:lnSpc>
            </a:pPr>
            <a:r>
              <a:rPr lang="en-GB" sz="1600"/>
              <a:t>Warkentin TE &amp; Greinacher A (2004) Heparin-induced thrombocytopenia: recognition, treatment, and prevention: the Seventh ACCP Conference on Antithrombotic and Thrombolytic Therapy. </a:t>
            </a:r>
            <a:r>
              <a:rPr lang="en-GB" sz="1600" i="1"/>
              <a:t>Chest</a:t>
            </a:r>
            <a:r>
              <a:rPr lang="en-GB" sz="1600"/>
              <a:t> </a:t>
            </a:r>
            <a:r>
              <a:rPr lang="en-GB" sz="1600" b="1"/>
              <a:t>126</a:t>
            </a:r>
            <a:r>
              <a:rPr lang="en-GB" sz="1600"/>
              <a:t>, 311S-337S.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Formation of Dicoumarol</a:t>
            </a:r>
          </a:p>
        </p:txBody>
      </p:sp>
      <p:pic>
        <p:nvPicPr>
          <p:cNvPr id="12314" name="Picture 26" descr="coumar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646238"/>
            <a:ext cx="6527800" cy="39131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Early use of Warfarin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563" y="3573463"/>
            <a:ext cx="8124825" cy="2543175"/>
          </a:xfrm>
        </p:spPr>
        <p:txBody>
          <a:bodyPr/>
          <a:lstStyle/>
          <a:p>
            <a:pPr marL="1079500" indent="-1079500">
              <a:buFontTx/>
              <a:buNone/>
              <a:tabLst>
                <a:tab pos="895350" algn="l"/>
              </a:tabLst>
            </a:pPr>
            <a:r>
              <a:rPr lang="en-GB" sz="2000"/>
              <a:t>1940s 	- Dicoumarol effective in VTE and MI</a:t>
            </a:r>
          </a:p>
          <a:p>
            <a:pPr marL="1079500" indent="-1079500">
              <a:buFontTx/>
              <a:buNone/>
              <a:tabLst>
                <a:tab pos="895350" algn="l"/>
              </a:tabLst>
            </a:pPr>
            <a:r>
              <a:rPr lang="en-GB" sz="2000"/>
              <a:t>	- </a:t>
            </a:r>
            <a:r>
              <a:rPr lang="en-GB" sz="2000" u="sng"/>
              <a:t>Warf</a:t>
            </a:r>
            <a:r>
              <a:rPr lang="en-GB" sz="2000"/>
              <a:t>arin (</a:t>
            </a:r>
            <a:r>
              <a:rPr lang="en-GB" sz="2000" u="sng"/>
              <a:t>W</a:t>
            </a:r>
            <a:r>
              <a:rPr lang="en-GB" sz="2000"/>
              <a:t>isconsin </a:t>
            </a:r>
            <a:r>
              <a:rPr lang="en-GB" sz="2000" u="sng"/>
              <a:t>A</a:t>
            </a:r>
            <a:r>
              <a:rPr lang="en-GB" sz="2000"/>
              <a:t>lumni </a:t>
            </a:r>
            <a:r>
              <a:rPr lang="en-GB" sz="2000" u="sng"/>
              <a:t>R</a:t>
            </a:r>
            <a:r>
              <a:rPr lang="en-GB" sz="2000"/>
              <a:t>esearch </a:t>
            </a:r>
            <a:r>
              <a:rPr lang="en-GB" sz="2000" u="sng"/>
              <a:t>F</a:t>
            </a:r>
            <a:r>
              <a:rPr lang="en-GB" sz="2000"/>
              <a:t>oundation)</a:t>
            </a:r>
          </a:p>
          <a:p>
            <a:pPr marL="1079500" indent="-1079500">
              <a:buFontTx/>
              <a:buNone/>
              <a:tabLst>
                <a:tab pos="895350" algn="l"/>
              </a:tabLst>
            </a:pPr>
            <a:r>
              <a:rPr lang="en-GB" sz="2000"/>
              <a:t>	- Warfarin marketed as rat poison in 1948</a:t>
            </a:r>
          </a:p>
          <a:p>
            <a:pPr marL="1079500" indent="-1079500">
              <a:buFontTx/>
              <a:buNone/>
              <a:tabLst>
                <a:tab pos="895350" algn="l"/>
              </a:tabLst>
            </a:pPr>
            <a:r>
              <a:rPr lang="en-GB" sz="2000"/>
              <a:t>1950s 	- Warfarin more effective anticoagulant than dicoumarol </a:t>
            </a:r>
          </a:p>
          <a:p>
            <a:pPr marL="1079500" indent="-1079500">
              <a:buFontTx/>
              <a:buNone/>
              <a:tabLst>
                <a:tab pos="895350" algn="l"/>
              </a:tabLst>
            </a:pPr>
            <a:r>
              <a:rPr lang="en-GB" sz="2000"/>
              <a:t>	- Eisenhower given warfarin for MI in 1955</a:t>
            </a:r>
          </a:p>
        </p:txBody>
      </p:sp>
      <p:pic>
        <p:nvPicPr>
          <p:cNvPr id="10246" name="Picture 6" descr="warfarin chemic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5738" y="1593850"/>
            <a:ext cx="2403475" cy="1690688"/>
          </a:xfrm>
          <a:prstGeom prst="rect">
            <a:avLst/>
          </a:prstGeom>
          <a:noFill/>
        </p:spPr>
      </p:pic>
      <p:pic>
        <p:nvPicPr>
          <p:cNvPr id="10247" name="Picture 7" descr="coumarin"/>
          <p:cNvPicPr>
            <a:picLocks noChangeAspect="1" noChangeArrowheads="1"/>
          </p:cNvPicPr>
          <p:nvPr/>
        </p:nvPicPr>
        <p:blipFill>
          <a:blip r:embed="rId3" cstate="print"/>
          <a:srcRect t="63936" r="52829"/>
          <a:stretch>
            <a:fillRect/>
          </a:stretch>
        </p:blipFill>
        <p:spPr bwMode="auto">
          <a:xfrm>
            <a:off x="1274763" y="1901825"/>
            <a:ext cx="3065462" cy="1403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Phospholipid binding</a:t>
            </a:r>
          </a:p>
        </p:txBody>
      </p:sp>
      <p:pic>
        <p:nvPicPr>
          <p:cNvPr id="25604" name="Picture 4" descr="TF_FVIIa_Ca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0075" y="1308100"/>
            <a:ext cx="3913188" cy="4737100"/>
          </a:xfrm>
          <a:noFill/>
          <a:ln/>
        </p:spPr>
      </p:pic>
      <p:sp>
        <p:nvSpPr>
          <p:cNvPr id="25620" name="Rectangle 20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r>
              <a:rPr lang="en-GB" sz="2000"/>
              <a:t>Binding to phospholipid membranes via Gla domains</a:t>
            </a:r>
          </a:p>
          <a:p>
            <a:r>
              <a:rPr lang="en-GB" sz="2000"/>
              <a:t>Ca</a:t>
            </a:r>
            <a:r>
              <a:rPr lang="en-GB" sz="2000" baseline="30000"/>
              <a:t>++</a:t>
            </a:r>
            <a:r>
              <a:rPr lang="en-GB" sz="2000"/>
              <a:t> dependant</a:t>
            </a:r>
          </a:p>
          <a:p>
            <a:r>
              <a:rPr lang="en-GB" sz="2000"/>
              <a:t>Ca</a:t>
            </a:r>
            <a:r>
              <a:rPr lang="en-GB" sz="2000" baseline="30000"/>
              <a:t>++</a:t>
            </a:r>
            <a:r>
              <a:rPr lang="en-GB" sz="2000"/>
              <a:t> bound via modified glutamate residues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ymbol" pitchFamily="18" charset="2"/>
              </a:rPr>
              <a:t>g</a:t>
            </a:r>
            <a:r>
              <a:rPr lang="en-GB"/>
              <a:t>-carboxylation</a:t>
            </a:r>
          </a:p>
        </p:txBody>
      </p:sp>
      <p:pic>
        <p:nvPicPr>
          <p:cNvPr id="13316" name="Picture 4" descr="gl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963" y="2309813"/>
            <a:ext cx="2376487" cy="1914525"/>
          </a:xfrm>
          <a:prstGeom prst="rect">
            <a:avLst/>
          </a:prstGeom>
          <a:noFill/>
        </p:spPr>
      </p:pic>
      <p:pic>
        <p:nvPicPr>
          <p:cNvPr id="13317" name="Picture 5" descr="g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9988" y="2309813"/>
            <a:ext cx="3565525" cy="1914525"/>
          </a:xfrm>
          <a:prstGeom prst="rect">
            <a:avLst/>
          </a:prstGeom>
          <a:noFill/>
        </p:spPr>
      </p:pic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419475" y="338137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522663" y="2935288"/>
            <a:ext cx="1169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en-GB" sz="1400"/>
              <a:t>Carboxylase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178050" y="4478338"/>
            <a:ext cx="184308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125000"/>
              </a:lnSpc>
            </a:pPr>
            <a:r>
              <a:rPr lang="en-GB" sz="1400"/>
              <a:t>O</a:t>
            </a:r>
            <a:r>
              <a:rPr lang="en-GB" sz="1400" baseline="-25000"/>
              <a:t>2</a:t>
            </a:r>
            <a:r>
              <a:rPr lang="en-GB" sz="1400"/>
              <a:t> + CO</a:t>
            </a:r>
            <a:r>
              <a:rPr lang="en-GB" sz="1400" baseline="-25000"/>
              <a:t>2 </a:t>
            </a:r>
            <a:r>
              <a:rPr lang="en-GB" sz="1400"/>
              <a:t>+ </a:t>
            </a:r>
          </a:p>
          <a:p>
            <a:pPr marL="342900" indent="-342900" algn="ctr">
              <a:lnSpc>
                <a:spcPct val="125000"/>
              </a:lnSpc>
            </a:pPr>
            <a:r>
              <a:rPr lang="en-GB" sz="1400"/>
              <a:t>Vitamin K</a:t>
            </a:r>
            <a:r>
              <a:rPr lang="en-GB" sz="1400" baseline="-25000"/>
              <a:t>2</a:t>
            </a:r>
          </a:p>
        </p:txBody>
      </p:sp>
      <p:sp>
        <p:nvSpPr>
          <p:cNvPr id="13322" name="Arc 10"/>
          <p:cNvSpPr>
            <a:spLocks/>
          </p:cNvSpPr>
          <p:nvPr/>
        </p:nvSpPr>
        <p:spPr bwMode="auto">
          <a:xfrm flipH="1">
            <a:off x="3241675" y="3384550"/>
            <a:ext cx="1238250" cy="1136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3325" name="Picture 13" descr="Ca + Membra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6175" y="4222750"/>
            <a:ext cx="2865438" cy="1981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606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Warfarin: mechanism of action</a:t>
            </a:r>
            <a:endParaRPr lang="en-GB" dirty="0"/>
          </a:p>
        </p:txBody>
      </p:sp>
      <p:pic>
        <p:nvPicPr>
          <p:cNvPr id="14340" name="Picture 4" descr="vitamink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438" y="1320800"/>
            <a:ext cx="5300662" cy="3686175"/>
          </a:xfrm>
          <a:prstGeom prst="rect">
            <a:avLst/>
          </a:prstGeom>
          <a:noFill/>
        </p:spPr>
      </p:pic>
      <p:pic>
        <p:nvPicPr>
          <p:cNvPr id="14345" name="Picture 9" descr="warfarin chem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3688" y="4922838"/>
            <a:ext cx="1431925" cy="1006475"/>
          </a:xfrm>
          <a:prstGeom prst="rect">
            <a:avLst/>
          </a:prstGeom>
          <a:noFill/>
        </p:spPr>
      </p:pic>
      <p:pic>
        <p:nvPicPr>
          <p:cNvPr id="14344" name="Picture 8" descr="Vit 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1650" y="4964113"/>
            <a:ext cx="4078288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casc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1035050"/>
            <a:ext cx="5629275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cascade fad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3" y="1035050"/>
            <a:ext cx="5629275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5870" y="1949450"/>
            <a:ext cx="2627313" cy="3113088"/>
          </a:xfrm>
        </p:spPr>
        <p:txBody>
          <a:bodyPr>
            <a:normAutofit/>
          </a:bodyPr>
          <a:lstStyle/>
          <a:p>
            <a:pPr marL="176213" indent="-176213">
              <a:buFontTx/>
              <a:buNone/>
            </a:pPr>
            <a:r>
              <a:rPr lang="en-GB" sz="2000" dirty="0"/>
              <a:t>No </a:t>
            </a:r>
            <a:r>
              <a:rPr lang="en-GB" sz="2000" dirty="0">
                <a:latin typeface="Symbol" pitchFamily="18" charset="2"/>
              </a:rPr>
              <a:t>g</a:t>
            </a:r>
            <a:r>
              <a:rPr lang="en-GB" sz="2000" dirty="0"/>
              <a:t>-carboxylation of</a:t>
            </a:r>
          </a:p>
          <a:p>
            <a:pPr marL="539750" lvl="1" indent="-357188">
              <a:buFontTx/>
              <a:buChar char="•"/>
            </a:pPr>
            <a:r>
              <a:rPr lang="en-GB" sz="2000" dirty="0"/>
              <a:t>Prothrombin</a:t>
            </a:r>
          </a:p>
          <a:p>
            <a:pPr marL="539750" lvl="1" indent="-357188">
              <a:buFontTx/>
              <a:buChar char="•"/>
            </a:pPr>
            <a:r>
              <a:rPr lang="en-GB" sz="2000" dirty="0"/>
              <a:t>FVII</a:t>
            </a:r>
          </a:p>
          <a:p>
            <a:pPr marL="539750" lvl="1" indent="-357188">
              <a:buFontTx/>
              <a:buChar char="•"/>
            </a:pPr>
            <a:r>
              <a:rPr lang="en-GB" sz="2000" dirty="0"/>
              <a:t>FIX</a:t>
            </a:r>
          </a:p>
          <a:p>
            <a:pPr marL="539750" lvl="1" indent="-357188">
              <a:buFontTx/>
              <a:buChar char="•"/>
            </a:pPr>
            <a:r>
              <a:rPr lang="en-GB" sz="2000" dirty="0"/>
              <a:t>FX</a:t>
            </a:r>
          </a:p>
          <a:p>
            <a:pPr marL="539750" lvl="1" indent="-357188">
              <a:buFontTx/>
              <a:buChar char="•"/>
            </a:pPr>
            <a:r>
              <a:rPr lang="en-GB" sz="2000" dirty="0"/>
              <a:t>PC</a:t>
            </a:r>
          </a:p>
          <a:p>
            <a:pPr marL="539750" lvl="1" indent="-357188">
              <a:buFontTx/>
              <a:buChar char="•"/>
            </a:pPr>
            <a:r>
              <a:rPr lang="en-GB" sz="2000" dirty="0"/>
              <a:t>PS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74920" y="272415"/>
            <a:ext cx="3634739" cy="893445"/>
          </a:xfrm>
        </p:spPr>
        <p:txBody>
          <a:bodyPr/>
          <a:lstStyle/>
          <a:p>
            <a:r>
              <a:rPr lang="en-GB" sz="3200" dirty="0"/>
              <a:t>Effect of Warfarin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9"/>
</p:tagLst>
</file>

<file path=ppt/theme/theme1.xml><?xml version="1.0" encoding="utf-8"?>
<a:theme xmlns:a="http://schemas.openxmlformats.org/drawingml/2006/main" name="Royal_free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Royal_free_2012</Template>
  <TotalTime>35</TotalTime>
  <Words>964</Words>
  <Application>Microsoft Office PowerPoint</Application>
  <PresentationFormat>On-screen Show (4:3)</PresentationFormat>
  <Paragraphs>185</Paragraphs>
  <Slides>39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Royal_free_2012</vt:lpstr>
      <vt:lpstr>Equation</vt:lpstr>
      <vt:lpstr>Chart</vt:lpstr>
      <vt:lpstr>Warfarin and Heparin: use and monitoring</vt:lpstr>
      <vt:lpstr>Learning Objectives</vt:lpstr>
      <vt:lpstr>Discovery of Coumarins</vt:lpstr>
      <vt:lpstr>Formation of Dicoumarol</vt:lpstr>
      <vt:lpstr>Early use of Warfarin</vt:lpstr>
      <vt:lpstr>Phospholipid binding</vt:lpstr>
      <vt:lpstr>g-carboxylation</vt:lpstr>
      <vt:lpstr>Warfarin: mechanism of action</vt:lpstr>
      <vt:lpstr>Effect of Warfarin</vt:lpstr>
      <vt:lpstr>Efficacy of Warfarin in VTE</vt:lpstr>
      <vt:lpstr>Warfarin Side-effects</vt:lpstr>
      <vt:lpstr>Bleeding risk and Age</vt:lpstr>
      <vt:lpstr>Warfarin Monitoring</vt:lpstr>
      <vt:lpstr>Bleeding risk vs. INR</vt:lpstr>
      <vt:lpstr>Optimal dose of Warfarin</vt:lpstr>
      <vt:lpstr>Target INR</vt:lpstr>
      <vt:lpstr>Skin Necrosis</vt:lpstr>
      <vt:lpstr>Skin Necrosis 2</vt:lpstr>
      <vt:lpstr>Chondrodysplasia Punctata</vt:lpstr>
      <vt:lpstr>Purple Toe Syndrome</vt:lpstr>
      <vt:lpstr>Reversal of Warfarin</vt:lpstr>
      <vt:lpstr>Resistance to Warfarin</vt:lpstr>
      <vt:lpstr>VKORC1 mutations</vt:lpstr>
      <vt:lpstr>Discovery of Heparin</vt:lpstr>
      <vt:lpstr>Structure</vt:lpstr>
      <vt:lpstr>Sites of Antithrombin Action</vt:lpstr>
      <vt:lpstr>Actions of Heparin</vt:lpstr>
      <vt:lpstr>Thrombin-AT-Heparin Complex</vt:lpstr>
      <vt:lpstr>Mechanism of Inhibition</vt:lpstr>
      <vt:lpstr>Heparin in Clinical Use</vt:lpstr>
      <vt:lpstr>Heparin effect on APTT</vt:lpstr>
      <vt:lpstr>LMWHs</vt:lpstr>
      <vt:lpstr>Action of LMWH</vt:lpstr>
      <vt:lpstr>LMWH effect on APTT</vt:lpstr>
      <vt:lpstr>Side-Effects of Heparin</vt:lpstr>
      <vt:lpstr>HIT Type II</vt:lpstr>
      <vt:lpstr>Thrombocytopenia in HIT</vt:lpstr>
      <vt:lpstr>HIT Manifestations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Warfarin and Heparin: Use and Monitoring</dc:title>
  <dc:creator>Keith Gomez</dc:creator>
  <cp:lastModifiedBy>Shiel, Nuala</cp:lastModifiedBy>
  <cp:revision>5</cp:revision>
  <dcterms:created xsi:type="dcterms:W3CDTF">2012-10-29T16:27:04Z</dcterms:created>
  <dcterms:modified xsi:type="dcterms:W3CDTF">2012-10-31T08:48:22Z</dcterms:modified>
</cp:coreProperties>
</file>