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0" autoAdjust="0"/>
    <p:restoredTop sz="94681" autoAdjust="0"/>
  </p:normalViewPr>
  <p:slideViewPr>
    <p:cSldViewPr>
      <p:cViewPr varScale="1">
        <p:scale>
          <a:sx n="61" d="100"/>
          <a:sy n="61" d="100"/>
        </p:scale>
        <p:origin x="-2256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20AB5-6000-4B5E-8632-2F8C011A81EA}" type="datetimeFigureOut">
              <a:rPr lang="en-US" smtClean="0"/>
              <a:pPr/>
              <a:t>9/28/2012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CF3A3-2C9A-43EE-9E8B-4E3A76E557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35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254B6-F855-47B2-AB84-663B2DBEED4D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613E-07AD-4E98-A50B-EA952474DB97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7049-0AF4-4843-93BE-7DE07D5274EB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6229-5278-46F1-B7F8-6D5FCBF2D395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1293-EADF-47C4-AF98-47B785ADA985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36F7-D4EC-469F-9AD7-1308A244D502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52D74-20AB-4E3F-B7D6-D4B00B7EAA3A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4847-F2CC-4525-B69F-62BBB26DD27C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78A7E-8776-4C16-87E6-A553590E66DF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DCC7-A070-4210-A9E4-5D1755E825BA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E55BE-E03A-4F96-B980-05C2108B839C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C7AD-BBE3-4178-BEDB-2A5ECCEA1B76}" type="datetime1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1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762000"/>
            <a:ext cx="4800600" cy="1524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23-year-old Afro-Caribbean male with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 69 g/l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MCV 85 fl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Reticulocyte count 180 x 10</a:t>
            </a:r>
            <a:r>
              <a:rPr kumimoji="0" lang="en-GB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/l</a:t>
            </a:r>
          </a:p>
        </p:txBody>
      </p:sp>
      <p:pic>
        <p:nvPicPr>
          <p:cNvPr id="6" name="Picture 6" descr="SS2,BloodCells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362200"/>
            <a:ext cx="3999096" cy="266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81600"/>
            <a:ext cx="4281487" cy="30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7800" y="26670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Blood film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8305800"/>
            <a:ext cx="5638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Write down all the abnormalities present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all the possible diagnoses before looking at the next sheet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2286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6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762000"/>
            <a:ext cx="61722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 of investigations of two Afro-Caribbean women presenting  to Gynaecology OPD on the same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require non-urgent surgery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 1 has a positive sickle solubility test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Patient 2 does not</a:t>
            </a:r>
          </a:p>
        </p:txBody>
      </p:sp>
      <p:pic>
        <p:nvPicPr>
          <p:cNvPr id="23554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458673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876800" y="30480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6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267200"/>
            <a:ext cx="3048000" cy="344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Documents and Settings\bjb31\My Documents\2007\HbHandbook\Figures for Chapter 3\Small Figures\Fig 3.13 HPLC,Sickle trait-01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124200" cy="3380483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7848600"/>
            <a:ext cx="541020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What is the diagnosis in patient 1</a:t>
            </a:r>
            <a:r>
              <a:rPr lang="en-GB" dirty="0" smtClean="0"/>
              <a:t>?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GB" dirty="0" smtClean="0"/>
              <a:t>       What is the most likely diagnosis in patient 2?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200400"/>
            <a:ext cx="914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HPLC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7162800"/>
            <a:ext cx="914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HPLC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0292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1</a:t>
            </a:r>
          </a:p>
        </p:txBody>
      </p:sp>
      <p:pic>
        <p:nvPicPr>
          <p:cNvPr id="2050" name="Picture 2" descr="C:\Documents and Settings\bjb31\My Documents\2007\HbHandbook\Figures for Chapter 3\Small Figures\Fig 3.21 HPLC,SS-08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3357093" cy="37242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1295400"/>
            <a:ext cx="914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HPLC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257800"/>
            <a:ext cx="5638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Now make a final diagnosis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849766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Wiley-Blackwell, from Bain, Wild, Stephens and Phelan, Variant Haemoglobins, 2012</a:t>
            </a:r>
            <a:endParaRPr lang="en-GB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2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990600"/>
            <a:ext cx="5562600" cy="76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32-year-old West African man</a:t>
            </a:r>
          </a:p>
        </p:txBody>
      </p:sp>
      <p:pic>
        <p:nvPicPr>
          <p:cNvPr id="3074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00600"/>
            <a:ext cx="4160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22860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Blood film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67818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  <p:pic>
        <p:nvPicPr>
          <p:cNvPr id="1026" name="Picture 2" descr="E:\HTML\images\B08_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2438400" cy="2618282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8305800"/>
            <a:ext cx="5638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Write down all the abnormalities present</a:t>
            </a:r>
            <a:r>
              <a:rPr kumimoji="0" lang="en-GB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all the possible explanations before looking at the next sheet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505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Wiley-Blackwell, from Bain, Interactive Haematology Imagebank, 2nd Edn, 2013</a:t>
            </a:r>
            <a:endParaRPr lang="en-GB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2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143000"/>
            <a:ext cx="30945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4114800"/>
            <a:ext cx="914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HPLC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5257800"/>
            <a:ext cx="5638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Now make a final diagnosis and explain what you would expect to see on acid agarose electrophoresis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849766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© Wiley-Blackwell, from Bain, Wild, Stephens and Phelan, Variant Haemoglobins, 2012</a:t>
            </a:r>
            <a:endParaRPr lang="en-GB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1524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3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838200"/>
            <a:ext cx="5791200" cy="1219200"/>
          </a:xfrm>
          <a:prstGeom prst="rect">
            <a:avLst/>
          </a:prstGeom>
        </p:spPr>
        <p:txBody>
          <a:bodyPr/>
          <a:lstStyle/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newborn baby and its parents 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parents have a normal FBC and a positive sickle solubility tests</a:t>
            </a:r>
          </a:p>
        </p:txBody>
      </p:sp>
      <p:pic>
        <p:nvPicPr>
          <p:cNvPr id="18434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3581400" cy="258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953000"/>
            <a:ext cx="3418169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24400" y="73152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37338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57800" y="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3</a:t>
            </a:r>
          </a:p>
        </p:txBody>
      </p:sp>
      <p:pic>
        <p:nvPicPr>
          <p:cNvPr id="19458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4038600" cy="318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00600" y="32004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4267200"/>
            <a:ext cx="5638800" cy="609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Work out the diagnosis in baby, mother and father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 smtClean="0"/>
              <a:t>       Is the HPLC trace below compatible with this baby?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Fig 3.25, HPLC neonateSS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029200"/>
            <a:ext cx="3886200" cy="3963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8229600"/>
            <a:ext cx="914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HPLC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57800" y="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4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685800"/>
            <a:ext cx="6096000" cy="1981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17-year-old Afro-Caribbean patient with pains in the legs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 102 g/l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Sickle solubility test positive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Both parents have normal blood counts</a:t>
            </a:r>
          </a:p>
        </p:txBody>
      </p:sp>
      <p:pic>
        <p:nvPicPr>
          <p:cNvPr id="20482" name="Object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715000"/>
            <a:ext cx="4343400" cy="3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 descr="E:\HTML\images\B08_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13664" y="1939137"/>
            <a:ext cx="2971801" cy="44275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57800" y="2819400"/>
            <a:ext cx="990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Blood film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62484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105400" y="2286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4</a:t>
            </a:r>
          </a:p>
        </p:txBody>
      </p:sp>
      <p:pic>
        <p:nvPicPr>
          <p:cNvPr id="5" name="Picture 4" descr="Fig 3.72 S+C,VariantII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399"/>
            <a:ext cx="3124200" cy="3304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3657600"/>
            <a:ext cx="914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HPLC</a:t>
            </a:r>
            <a:endParaRPr lang="en-GB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4648200"/>
            <a:ext cx="541020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diagnosis in each family member</a:t>
            </a:r>
            <a:r>
              <a:rPr lang="en-GB" dirty="0" smtClean="0"/>
              <a:t>?</a:t>
            </a:r>
            <a:endParaRPr kumimoji="0" lang="en-GB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257800" y="228600"/>
            <a:ext cx="16002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38200" y="228600"/>
            <a:ext cx="5181600" cy="62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5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914400"/>
            <a:ext cx="533400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13-year-old Nigerian boy with shortness of breath, mild jaundice and severe pain in chest and abdomen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 63 g/l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MCV 90 fl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 mother has Hb 128 g/l, MCV 87 fl</a:t>
            </a:r>
          </a:p>
        </p:txBody>
      </p:sp>
      <p:pic>
        <p:nvPicPr>
          <p:cNvPr id="22530" name="Object 3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381000" y="3200400"/>
            <a:ext cx="4782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6705600"/>
            <a:ext cx="541020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What is the most likely diagnosis in the boy and his mother</a:t>
            </a:r>
            <a:r>
              <a:rPr lang="en-GB" dirty="0" smtClean="0"/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Is there any other possibility?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276600"/>
            <a:ext cx="1828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Cellulose acetate electrophoresis at alkaline pH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397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to aid in interpretation of practical exercises</dc:title>
  <dc:creator>Shiel, Nuala</dc:creator>
  <cp:lastModifiedBy>Shiel, Nuala</cp:lastModifiedBy>
  <cp:revision>30</cp:revision>
  <dcterms:created xsi:type="dcterms:W3CDTF">2006-08-16T00:00:00Z</dcterms:created>
  <dcterms:modified xsi:type="dcterms:W3CDTF">2012-09-28T09:09:23Z</dcterms:modified>
</cp:coreProperties>
</file>