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28"/>
  </p:notesMasterIdLst>
  <p:sldIdLst>
    <p:sldId id="257" r:id="rId2"/>
    <p:sldId id="316" r:id="rId3"/>
    <p:sldId id="319" r:id="rId4"/>
    <p:sldId id="258" r:id="rId5"/>
    <p:sldId id="264" r:id="rId6"/>
    <p:sldId id="306" r:id="rId7"/>
    <p:sldId id="309" r:id="rId8"/>
    <p:sldId id="321" r:id="rId9"/>
    <p:sldId id="323" r:id="rId10"/>
    <p:sldId id="320" r:id="rId11"/>
    <p:sldId id="308" r:id="rId12"/>
    <p:sldId id="31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304" r:id="rId23"/>
    <p:sldId id="311" r:id="rId24"/>
    <p:sldId id="303" r:id="rId25"/>
    <p:sldId id="312" r:id="rId26"/>
    <p:sldId id="31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2" autoAdjust="0"/>
    <p:restoredTop sz="72183" autoAdjust="0"/>
  </p:normalViewPr>
  <p:slideViewPr>
    <p:cSldViewPr>
      <p:cViewPr>
        <p:scale>
          <a:sx n="50" d="100"/>
          <a:sy n="50" d="100"/>
        </p:scale>
        <p:origin x="-175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ABB4-B00C-4A51-8BB8-A37C9778D7E0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80861-BF14-4B60-8895-E91275B17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0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A2845-8CB3-4CB0-8EEF-96B8055C396B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endParaRPr lang="en-GB" b="1" dirty="0" smtClean="0">
              <a:latin typeface="Arial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80861-BF14-4B60-8895-E91275B170F6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med.imperial.ac.uk/Policies/attend.docx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med.imperial.ac.uk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d.lane@imperial.ac.uk" TargetMode="External"/><Relationship Id="rId2" Type="http://schemas.openxmlformats.org/officeDocument/2006/relationships/hyperlink" Target="mailto:c.millar@imperial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.thomas@imperial.ac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71550" y="1793875"/>
            <a:ext cx="72723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 Unicode MS" pitchFamily="34" charset="-128"/>
                <a:cs typeface="Arial" charset="0"/>
              </a:rPr>
              <a:t>Welcome to </a:t>
            </a:r>
            <a:r>
              <a:rPr lang="en-US" sz="4000" dirty="0" err="1" smtClean="0">
                <a:latin typeface="Arial" charset="0"/>
                <a:ea typeface="Arial Unicode MS" pitchFamily="34" charset="-128"/>
                <a:cs typeface="Arial" charset="0"/>
              </a:rPr>
              <a:t>BSc</a:t>
            </a:r>
            <a:r>
              <a:rPr lang="en-US" sz="4000" dirty="0" smtClean="0">
                <a:latin typeface="Arial" charset="0"/>
                <a:ea typeface="Arial Unicode MS" pitchFamily="34" charset="-128"/>
                <a:cs typeface="Arial" charset="0"/>
              </a:rPr>
              <a:t> Haematology</a:t>
            </a:r>
            <a:endParaRPr lang="en-US" sz="4000" dirty="0">
              <a:latin typeface="Arial" charset="0"/>
              <a:ea typeface="Arial Unicode MS" pitchFamily="34" charset="-128"/>
              <a:cs typeface="Arial" charset="0"/>
            </a:endParaRPr>
          </a:p>
          <a:p>
            <a:pPr algn="ctr"/>
            <a:endParaRPr lang="en-GB" altLang="en-GB" sz="2000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algn="ctr"/>
            <a:r>
              <a:rPr lang="en-GB" altLang="en-GB" sz="3600" dirty="0" smtClean="0">
                <a:latin typeface="Arial" charset="0"/>
                <a:ea typeface="Arial Unicode MS" pitchFamily="34" charset="-128"/>
                <a:cs typeface="Arial" charset="0"/>
              </a:rPr>
              <a:t>2012</a:t>
            </a:r>
            <a:endParaRPr lang="en-GB" altLang="en-GB" sz="3600" dirty="0">
              <a:latin typeface="Arial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88201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GB" sz="2800" dirty="0" smtClean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" charset="0"/>
              </a:rPr>
              <a:t>Dr Carolyn Millar</a:t>
            </a:r>
          </a:p>
          <a:p>
            <a:r>
              <a:rPr lang="en-GB" altLang="en-GB" sz="2800" dirty="0" smtClean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" charset="0"/>
              </a:rPr>
              <a:t>Professor David Lane</a:t>
            </a:r>
            <a:r>
              <a:rPr lang="en-GB" altLang="en-GB" sz="2800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" charset="0"/>
              </a:rPr>
              <a:t>	</a:t>
            </a:r>
            <a:endParaRPr lang="en-GB" altLang="en-GB" sz="2800" dirty="0" smtClean="0">
              <a:solidFill>
                <a:srgbClr val="0070C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algn="l"/>
            <a:r>
              <a:rPr lang="en-GB" altLang="en-GB" sz="2800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" charset="0"/>
              </a:rPr>
              <a:t>	</a:t>
            </a:r>
            <a:endParaRPr lang="en-GB" altLang="en-GB" sz="2800" dirty="0" smtClean="0">
              <a:solidFill>
                <a:srgbClr val="0070C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algn="l"/>
            <a:r>
              <a:rPr lang="en-GB" altLang="en-GB" sz="2800" dirty="0" smtClean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" charset="0"/>
              </a:rPr>
              <a:t>Introductory Module Leads</a:t>
            </a:r>
            <a:endParaRPr lang="en-GB" altLang="en-GB" sz="1000" dirty="0">
              <a:solidFill>
                <a:srgbClr val="0070C0"/>
              </a:solidFill>
              <a:latin typeface="Arial" charset="0"/>
              <a:ea typeface="Arial Unicode MS" pitchFamily="34" charset="-128"/>
              <a:cs typeface="Arial" charset="0"/>
            </a:endParaRPr>
          </a:p>
        </p:txBody>
      </p:sp>
      <p:pic>
        <p:nvPicPr>
          <p:cNvPr id="3076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Arial" charset="0"/>
              </a:rPr>
              <a:t>Introductory Module:</a:t>
            </a:r>
            <a:br>
              <a:rPr lang="en-GB" sz="3600" dirty="0" smtClean="0">
                <a:latin typeface="Arial" charset="0"/>
              </a:rPr>
            </a:br>
            <a:r>
              <a:rPr lang="en-GB" sz="3600" dirty="0" smtClean="0">
                <a:latin typeface="Arial" charset="0"/>
              </a:rPr>
              <a:t>Assessment in Week 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GB" dirty="0" smtClean="0"/>
              <a:t>Formative assessment</a:t>
            </a:r>
            <a:endParaRPr lang="en-GB" dirty="0"/>
          </a:p>
          <a:p>
            <a:r>
              <a:rPr lang="en-GB" dirty="0" smtClean="0"/>
              <a:t>End of module</a:t>
            </a:r>
          </a:p>
          <a:p>
            <a:r>
              <a:rPr lang="en-GB" dirty="0" smtClean="0"/>
              <a:t>You will be provided with a clinical trial</a:t>
            </a:r>
            <a:r>
              <a:rPr lang="en-GB" dirty="0"/>
              <a:t> </a:t>
            </a:r>
            <a:r>
              <a:rPr lang="en-GB" dirty="0" smtClean="0"/>
              <a:t>to read and answer questions about (1.25 h)</a:t>
            </a:r>
          </a:p>
          <a:p>
            <a:r>
              <a:rPr lang="en-GB" dirty="0" smtClean="0"/>
              <a:t>Marking</a:t>
            </a:r>
          </a:p>
          <a:p>
            <a:r>
              <a:rPr lang="en-GB" dirty="0" smtClean="0"/>
              <a:t>Feedback</a:t>
            </a:r>
          </a:p>
          <a:p>
            <a:r>
              <a:rPr lang="en-GB" dirty="0" smtClean="0"/>
              <a:t>Submission of papers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Arial" charset="0"/>
              </a:rPr>
              <a:t>Introductory Module:</a:t>
            </a:r>
            <a:br>
              <a:rPr lang="en-GB" sz="3600" dirty="0" smtClean="0">
                <a:latin typeface="Arial" charset="0"/>
              </a:rPr>
            </a:br>
            <a:r>
              <a:rPr lang="en-GB" sz="3600" dirty="0" smtClean="0">
                <a:latin typeface="Arial" charset="0"/>
              </a:rPr>
              <a:t>Assessment in Week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12800"/>
            <a:ext cx="8458200" cy="6045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sz="2800" b="1" u="sng" dirty="0" smtClean="0"/>
          </a:p>
          <a:p>
            <a:pPr marL="342900" lvl="1" indent="-342900">
              <a:buFontTx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Compulsory </a:t>
            </a:r>
          </a:p>
          <a:p>
            <a:pPr marL="342900" lvl="1" indent="-34290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GB" sz="2800" b="1" dirty="0" smtClean="0"/>
              <a:t>Must pass </a:t>
            </a:r>
            <a:r>
              <a:rPr lang="en-GB" sz="2800" dirty="0" smtClean="0"/>
              <a:t>– as any other module in year 4</a:t>
            </a:r>
          </a:p>
          <a:p>
            <a:pPr>
              <a:buFontTx/>
              <a:buChar char="•"/>
            </a:pPr>
            <a:endParaRPr lang="en-GB" sz="2800" dirty="0" smtClean="0"/>
          </a:p>
          <a:p>
            <a:pPr>
              <a:buFontTx/>
              <a:buChar char="•"/>
            </a:pPr>
            <a:r>
              <a:rPr lang="en-GB" sz="2800" dirty="0" smtClean="0"/>
              <a:t>Mark will </a:t>
            </a:r>
            <a:r>
              <a:rPr lang="en-GB" sz="2800" b="1" dirty="0" smtClean="0"/>
              <a:t>not</a:t>
            </a:r>
            <a:r>
              <a:rPr lang="en-GB" sz="2800" dirty="0" smtClean="0"/>
              <a:t> contribute to final degree classification</a:t>
            </a:r>
          </a:p>
          <a:p>
            <a:pPr>
              <a:buFontTx/>
              <a:buChar char="•"/>
            </a:pPr>
            <a:endParaRPr lang="en-GB" sz="2800" dirty="0" smtClean="0"/>
          </a:p>
          <a:p>
            <a:pPr>
              <a:buFontTx/>
              <a:buChar char="•"/>
            </a:pPr>
            <a:r>
              <a:rPr lang="en-GB" sz="2800" dirty="0" smtClean="0"/>
              <a:t>But it will help you prepare for your future BSc assessments.</a:t>
            </a:r>
          </a:p>
          <a:p>
            <a:pPr>
              <a:buFontTx/>
              <a:buChar char="•"/>
            </a:pPr>
            <a:endParaRPr lang="en-GB" sz="2800" dirty="0" smtClean="0"/>
          </a:p>
          <a:p>
            <a:pPr>
              <a:buFontTx/>
              <a:buChar char="•"/>
            </a:pPr>
            <a:r>
              <a:rPr lang="en-GB" sz="2800" dirty="0" smtClean="0"/>
              <a:t>Mark may be used in BSc Project allocation</a:t>
            </a:r>
          </a:p>
          <a:p>
            <a:pPr>
              <a:buFontTx/>
              <a:buChar char="•"/>
            </a:pPr>
            <a:endParaRPr lang="en-GB" sz="2800" dirty="0"/>
          </a:p>
          <a:p>
            <a:pPr>
              <a:buFontTx/>
              <a:buChar char="•"/>
            </a:pPr>
            <a:r>
              <a:rPr lang="en-GB" sz="2800" dirty="0" smtClean="0"/>
              <a:t>No Pass and poor course attendance may lead to withdrawal from BSc.</a:t>
            </a:r>
          </a:p>
          <a:p>
            <a:pPr marL="228600" lvl="1" indent="0" eaLnBrk="1" hangingPunct="1"/>
            <a:endParaRPr lang="en-GB" sz="2400" dirty="0" smtClean="0">
              <a:solidFill>
                <a:srgbClr val="FF0000"/>
              </a:solidFill>
              <a:latin typeface="Lucida Grande" charset="0"/>
            </a:endParaRPr>
          </a:p>
          <a:p>
            <a:pPr eaLnBrk="1" hangingPunct="1">
              <a:buFontTx/>
              <a:buChar char="•"/>
            </a:pPr>
            <a:endParaRPr lang="en-GB" sz="2400" dirty="0" smtClean="0">
              <a:solidFill>
                <a:srgbClr val="3333CC"/>
              </a:solidFill>
              <a:latin typeface="Lucida Grande" charset="0"/>
            </a:endParaRPr>
          </a:p>
          <a:p>
            <a:pPr eaLnBrk="1" hangingPunct="1"/>
            <a:endParaRPr lang="en-GB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49275"/>
            <a:ext cx="8675688" cy="5689600"/>
          </a:xfrm>
        </p:spPr>
        <p:txBody>
          <a:bodyPr>
            <a:normAutofit fontScale="92500"/>
          </a:bodyPr>
          <a:lstStyle/>
          <a:p>
            <a:pPr algn="l" eaLnBrk="1" hangingPunct="1">
              <a:lnSpc>
                <a:spcPct val="135000"/>
              </a:lnSpc>
            </a:pPr>
            <a:r>
              <a:rPr lang="en-GB" sz="2000" b="1" dirty="0" smtClean="0">
                <a:solidFill>
                  <a:schemeClr val="tx1"/>
                </a:solidFill>
              </a:rPr>
              <a:t>Year 4 Part A: 2-week Introduction to the BSc Course </a:t>
            </a:r>
            <a:endParaRPr lang="en-GB" sz="20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135000"/>
              </a:lnSpc>
            </a:pPr>
            <a:r>
              <a:rPr lang="en-GB" sz="2000" dirty="0" smtClean="0">
                <a:solidFill>
                  <a:schemeClr val="tx1"/>
                </a:solidFill>
              </a:rPr>
              <a:t>The 2-week Introduction to the BSc course is assessed through course work only. The in-course assessment will be formative and will comprise of </a:t>
            </a:r>
            <a:r>
              <a:rPr lang="en-GB" sz="2000" b="1" i="1" dirty="0" smtClean="0">
                <a:solidFill>
                  <a:schemeClr val="tx1"/>
                </a:solidFill>
              </a:rPr>
              <a:t>one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b="1" i="1" dirty="0" smtClean="0">
                <a:solidFill>
                  <a:schemeClr val="tx1"/>
                </a:solidFill>
              </a:rPr>
              <a:t>compulsory piece</a:t>
            </a:r>
            <a:r>
              <a:rPr lang="en-GB" sz="2000" dirty="0" smtClean="0">
                <a:solidFill>
                  <a:schemeClr val="tx1"/>
                </a:solidFill>
              </a:rPr>
              <a:t>, the type of which will be at the discretion of the course organiser. The submission of this coursework will be required by the end of the 2-week study period. The mark obtained for this piece of assessment may be used in project allocation if appropriate; this will be at the discretion of the course organiser.  Failure to produce the in-course assessment, along with poor attendance of the 2-week course may lead to students being withdrawn from the BSc. Students will be expected to attend the whole </a:t>
            </a:r>
            <a:r>
              <a:rPr lang="en-GB" sz="1800" dirty="0" smtClean="0">
                <a:solidFill>
                  <a:schemeClr val="tx1"/>
                </a:solidFill>
              </a:rPr>
              <a:t>course</a:t>
            </a:r>
            <a:r>
              <a:rPr lang="en-GB" sz="2000" dirty="0" smtClean="0">
                <a:solidFill>
                  <a:schemeClr val="tx1"/>
                </a:solidFill>
              </a:rPr>
              <a:t> and should any sickness or other circumstances prevent their attendance then they must request a leave of absence</a:t>
            </a:r>
            <a:endParaRPr lang="en-GB" sz="2000" dirty="0" smtClean="0">
              <a:solidFill>
                <a:schemeClr val="tx1"/>
              </a:solidFill>
              <a:hlinkClick r:id="rId2"/>
            </a:endParaRPr>
          </a:p>
          <a:p>
            <a:pPr algn="l" eaLnBrk="1" hangingPunct="1">
              <a:lnSpc>
                <a:spcPct val="135000"/>
              </a:lnSpc>
            </a:pPr>
            <a:r>
              <a:rPr lang="en-GB" sz="2000" dirty="0" smtClean="0">
                <a:solidFill>
                  <a:schemeClr val="tx1"/>
                </a:solidFill>
              </a:rPr>
              <a:t>In addition, students must note that the material taught in this course will form part of the material that will be examined in the subsequent Part B examinations in February.</a:t>
            </a:r>
          </a:p>
          <a:p>
            <a:pPr algn="l" eaLnBrk="1" hangingPunct="1">
              <a:lnSpc>
                <a:spcPct val="135000"/>
              </a:lnSpc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135000"/>
              </a:lnSpc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135000"/>
              </a:lnSpc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135000"/>
              </a:lnSpc>
            </a:pPr>
            <a:endParaRPr lang="en-GB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409575"/>
            <a:ext cx="8923337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Arial" charset="0"/>
              </a:rPr>
              <a:t>Features of the ‘</a:t>
            </a:r>
            <a:r>
              <a:rPr lang="en-GB" sz="4000" dirty="0" err="1" smtClean="0">
                <a:latin typeface="Arial" charset="0"/>
              </a:rPr>
              <a:t>graduateness</a:t>
            </a:r>
            <a:r>
              <a:rPr lang="en-GB" sz="4000" dirty="0" smtClean="0">
                <a:latin typeface="Arial" charset="0"/>
              </a:rPr>
              <a:t>’ of an undergraduate programme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25450" y="2032000"/>
            <a:ext cx="8394700" cy="4637088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/>
              <a:t>Graduates need to:</a:t>
            </a:r>
          </a:p>
          <a:p>
            <a:r>
              <a:rPr lang="en-GB" dirty="0" smtClean="0"/>
              <a:t> be able to think and reason analytically</a:t>
            </a:r>
          </a:p>
          <a:p>
            <a:r>
              <a:rPr lang="en-GB" dirty="0" smtClean="0"/>
              <a:t> investigate and evaluate concepts and theories</a:t>
            </a:r>
          </a:p>
          <a:p>
            <a:r>
              <a:rPr lang="en-GB" dirty="0" smtClean="0"/>
              <a:t> think creatively</a:t>
            </a:r>
          </a:p>
          <a:p>
            <a:endParaRPr lang="en-GB" dirty="0" smtClean="0"/>
          </a:p>
          <a:p>
            <a:pPr>
              <a:buFontTx/>
              <a:buNone/>
            </a:pPr>
            <a:r>
              <a:rPr lang="en-GB" sz="2400" i="1" dirty="0" smtClean="0"/>
              <a:t>‘Active learning in higher education’ Institute for Learning and Teaching in Higher Education</a:t>
            </a:r>
          </a:p>
          <a:p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pPr algn="l"/>
            <a:r>
              <a:rPr lang="en-GB" sz="4000" dirty="0" smtClean="0">
                <a:latin typeface="Arial" charset="0"/>
              </a:rPr>
              <a:t>Learners need to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be open to new challenges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explore complex and difficult problems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offer up potential solutions to problems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have the skills and abilities (e.g. flexibility, independence) to explore and understand not only the discipline but also the wider context of their learning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embrace change</a:t>
            </a:r>
          </a:p>
          <a:p>
            <a:pPr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80022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charset="0"/>
              </a:rPr>
              <a:t>Descriptors for degree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Arial" charset="0"/>
              </a:rPr>
              <a:t>First Class Honours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7993063" cy="5113337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GB" sz="2400" dirty="0" smtClean="0">
                <a:latin typeface="Arial" charset="0"/>
              </a:rPr>
              <a:t>Exceptional 85-100%</a:t>
            </a:r>
          </a:p>
          <a:p>
            <a:pPr marL="609600" indent="-609600">
              <a:buFontTx/>
              <a:buNone/>
            </a:pPr>
            <a:r>
              <a:rPr lang="en-GB" sz="2400" dirty="0" smtClean="0">
                <a:latin typeface="Arial" charset="0"/>
              </a:rPr>
              <a:t>Answer is an exceptionally well presented exposition of the subject, including good diagrams where appropriate and showing </a:t>
            </a: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command of the relevant concepts and facts, </a:t>
            </a: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a high critical or analytical ability* </a:t>
            </a: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originality and </a:t>
            </a: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evidence of substantial outside reading (where applicable).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endParaRPr lang="en-GB" sz="2400" dirty="0" smtClean="0">
              <a:latin typeface="Arial" charset="0"/>
            </a:endParaRPr>
          </a:p>
          <a:p>
            <a:pPr marL="609600" indent="-609600">
              <a:buFontTx/>
              <a:buNone/>
            </a:pPr>
            <a:r>
              <a:rPr lang="en-GB" sz="2000" dirty="0" smtClean="0">
                <a:latin typeface="Arial" charset="0"/>
              </a:rPr>
              <a:t>*Analytical = assessing a hypothesis or statement by breaking it down into its elements and examining their inter-relationships and contribution to the whole; </a:t>
            </a:r>
          </a:p>
          <a:p>
            <a:pPr marL="609600" indent="-609600">
              <a:buFontTx/>
              <a:buNone/>
            </a:pPr>
            <a:r>
              <a:rPr lang="en-GB" sz="2000" dirty="0" smtClean="0">
                <a:latin typeface="Arial" charset="0"/>
              </a:rPr>
              <a:t>critical = judging a hypothesis or conclusion by examining the validity of the evidence adduced for it (clear evidence-based argument)</a:t>
            </a:r>
            <a:endParaRPr lang="en-GB" sz="2000" dirty="0" smtClean="0"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Arial" charset="0"/>
              </a:rPr>
              <a:t>First Class Honours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GB" sz="1800" dirty="0" smtClean="0">
              <a:latin typeface="Arial" charset="0"/>
              <a:cs typeface="Arial" charset="0"/>
            </a:endParaRPr>
          </a:p>
          <a:p>
            <a:pPr marL="609600" indent="-609600">
              <a:buFontTx/>
              <a:buNone/>
            </a:pPr>
            <a:r>
              <a:rPr lang="en-GB" sz="2400" b="1" dirty="0" smtClean="0">
                <a:latin typeface="Arial" charset="0"/>
              </a:rPr>
              <a:t>Excellent </a:t>
            </a:r>
            <a:r>
              <a:rPr lang="en-GB" sz="2400" dirty="0" smtClean="0">
                <a:latin typeface="Arial" charset="0"/>
              </a:rPr>
              <a:t>(70-80%)</a:t>
            </a:r>
          </a:p>
          <a:p>
            <a:pPr marL="609600" indent="-609600">
              <a:buFontTx/>
              <a:buNone/>
            </a:pPr>
            <a:endParaRPr lang="en-GB" sz="2400" dirty="0" smtClean="0">
              <a:latin typeface="Arial" charset="0"/>
            </a:endParaRP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a very well presented exposition of the subject, </a:t>
            </a: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shows command of the relevant concepts and facts and </a:t>
            </a: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most of the exceptional features, but falling short in one or two of them.</a:t>
            </a:r>
            <a:endParaRPr lang="en-GB" sz="2400" dirty="0" smtClean="0"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GB" dirty="0" smtClean="0">
                <a:latin typeface="Arial" charset="0"/>
              </a:rPr>
              <a:t>Upper Second Class Honours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Arial" charset="0"/>
              </a:rPr>
              <a:t>Very Good (60-69%)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2400" b="1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Arial" charset="0"/>
              </a:rPr>
              <a:t>Answer shows </a:t>
            </a:r>
          </a:p>
          <a:p>
            <a:pPr marL="609600" indent="-609600">
              <a:lnSpc>
                <a:spcPct val="90000"/>
              </a:lnSpc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a clear grasp of the relevant concepts and facts,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2400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Arial" charset="0"/>
              </a:rPr>
              <a:t>(2) gives an accurate account of the relevant taught material (as exemplified in the model answer), and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Arial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Arial" charset="0"/>
              </a:rPr>
              <a:t>(3) shows evidence of some outside reading or critical or analytical ability</a:t>
            </a: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Lower 2nd class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sz="2400" b="1" dirty="0" smtClean="0">
                <a:latin typeface="Arial" charset="0"/>
              </a:rPr>
              <a:t>Good </a:t>
            </a:r>
            <a:r>
              <a:rPr lang="en-GB" sz="2400" dirty="0" smtClean="0">
                <a:latin typeface="Arial" charset="0"/>
              </a:rPr>
              <a:t>(50-59%)</a:t>
            </a:r>
          </a:p>
          <a:p>
            <a:pPr marL="609600" indent="-609600">
              <a:buFontTx/>
              <a:buNone/>
            </a:pPr>
            <a:endParaRPr lang="en-GB" sz="2400" dirty="0" smtClean="0">
              <a:latin typeface="Arial" charset="0"/>
            </a:endParaRPr>
          </a:p>
          <a:p>
            <a:pPr marL="609600" indent="-609600">
              <a:buFontTx/>
              <a:buNone/>
            </a:pPr>
            <a:r>
              <a:rPr lang="en-GB" sz="2400" dirty="0" smtClean="0">
                <a:latin typeface="Arial" charset="0"/>
              </a:rPr>
              <a:t>Answer shows </a:t>
            </a: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a grasp of the basic concepts and facts, </a:t>
            </a:r>
          </a:p>
          <a:p>
            <a:pPr marL="609600" indent="-609600">
              <a:buFontTx/>
              <a:buNone/>
            </a:pPr>
            <a:endParaRPr lang="en-GB" sz="2400" dirty="0" smtClean="0">
              <a:latin typeface="Arial" charset="0"/>
            </a:endParaRP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gives a mainly accurate account of at least half of the relevant taught material, but </a:t>
            </a:r>
          </a:p>
          <a:p>
            <a:pPr marL="609600" indent="-609600">
              <a:buFontTx/>
              <a:buNone/>
            </a:pPr>
            <a:endParaRPr lang="en-GB" sz="2400" dirty="0" smtClean="0">
              <a:latin typeface="Arial" charset="0"/>
            </a:endParaRPr>
          </a:p>
          <a:p>
            <a:pPr marL="609600" indent="-609600">
              <a:buFontTx/>
              <a:buNone/>
            </a:pPr>
            <a:r>
              <a:rPr lang="en-GB" sz="2400" dirty="0" smtClean="0">
                <a:latin typeface="Arial" charset="0"/>
              </a:rPr>
              <a:t>(3) does not go beyond that, or goes beyond that but is then marred by significant errors.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Arial" charset="0"/>
              </a:rPr>
              <a:t>BSc Haematology: Course 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305800" cy="4902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GB" dirty="0" smtClean="0"/>
              <a:t>The course is comprised of: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FontTx/>
              <a:buChar char="•"/>
            </a:pPr>
            <a:r>
              <a:rPr lang="en-GB" dirty="0" smtClean="0"/>
              <a:t>  2 week Introductory Module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FontTx/>
              <a:buChar char="•"/>
            </a:pPr>
            <a:r>
              <a:rPr lang="en-GB" dirty="0" smtClean="0"/>
              <a:t>Three 5-week taught Modules (Part B)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FontTx/>
              <a:buChar char="•"/>
            </a:pPr>
            <a:r>
              <a:rPr lang="en-GB" dirty="0" smtClean="0"/>
              <a:t>10 week research project or a specialist course (Part C)</a:t>
            </a:r>
          </a:p>
          <a:p>
            <a:pPr marL="0" indent="0" eaLnBrk="1" hangingPunct="1">
              <a:buFontTx/>
              <a:buChar char="•"/>
            </a:pPr>
            <a:endParaRPr lang="en-GB" sz="500" dirty="0" smtClean="0">
              <a:solidFill>
                <a:srgbClr val="3333CC"/>
              </a:solidFill>
            </a:endParaRPr>
          </a:p>
          <a:p>
            <a:pPr marL="0" indent="0" eaLnBrk="1" hangingPunct="1"/>
            <a:endParaRPr lang="en-GB" sz="2800" dirty="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Arial" charset="0"/>
              </a:rPr>
              <a:t>3rd class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4675"/>
            <a:ext cx="7772400" cy="41148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GB" sz="2400" b="1" dirty="0" smtClean="0">
                <a:latin typeface="Arial" charset="0"/>
              </a:rPr>
              <a:t>Adequate </a:t>
            </a:r>
            <a:r>
              <a:rPr lang="en-GB" sz="2400" dirty="0" smtClean="0">
                <a:latin typeface="Arial" charset="0"/>
              </a:rPr>
              <a:t>(40-49%): </a:t>
            </a:r>
          </a:p>
          <a:p>
            <a:pPr marL="609600" indent="-609600">
              <a:buFontTx/>
              <a:buNone/>
            </a:pPr>
            <a:endParaRPr lang="en-GB" sz="2400" dirty="0" smtClean="0">
              <a:latin typeface="Arial" charset="0"/>
            </a:endParaRPr>
          </a:p>
          <a:p>
            <a:pPr marL="609600" indent="-609600">
              <a:buFontTx/>
              <a:buNone/>
            </a:pPr>
            <a:r>
              <a:rPr lang="en-GB" sz="2400" dirty="0" smtClean="0">
                <a:latin typeface="Arial" charset="0"/>
              </a:rPr>
              <a:t>Answer shows </a:t>
            </a: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only a moderate grasp of the subject, and </a:t>
            </a:r>
          </a:p>
          <a:p>
            <a:pPr marL="609600" indent="-609600">
              <a:buFontTx/>
              <a:buAutoNum type="arabicParenBoth"/>
            </a:pPr>
            <a:endParaRPr lang="en-GB" sz="2400" dirty="0" smtClean="0">
              <a:latin typeface="Arial" charset="0"/>
            </a:endParaRP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is marred by major errors or brevity, but </a:t>
            </a:r>
          </a:p>
          <a:p>
            <a:pPr marL="609600" indent="-609600">
              <a:buFontTx/>
              <a:buAutoNum type="arabicParenBoth"/>
            </a:pPr>
            <a:endParaRPr lang="en-GB" sz="2400" dirty="0" smtClean="0">
              <a:latin typeface="Arial" charset="0"/>
            </a:endParaRPr>
          </a:p>
          <a:p>
            <a:pPr marL="609600" indent="-609600">
              <a:buFontTx/>
              <a:buAutoNum type="arabicParenBoth"/>
            </a:pPr>
            <a:r>
              <a:rPr lang="en-GB" sz="2400" dirty="0" smtClean="0">
                <a:latin typeface="Arial" charset="0"/>
              </a:rPr>
              <a:t>by presenting at least a third of the material expected of a Very Good answer, shows sufficient relevant knowledge to reach degree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  <a:noFill/>
        </p:spPr>
        <p:txBody>
          <a:bodyPr/>
          <a:lstStyle/>
          <a:p>
            <a:r>
              <a:rPr lang="en-GB" dirty="0" smtClean="0">
                <a:latin typeface="Arial" charset="0"/>
              </a:rPr>
              <a:t>Fail (below 40%)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693738"/>
            <a:ext cx="7772400" cy="5975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sz="2000" b="1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Answer shows a weak grasp of the subject that includes about one third of the material expected for a Very Good answer. Major errors of understanding may be evident, or the answer is too brief to show better than a Pass level of understanding.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Answer shows (1) a confused understanding of the question, and (2) insufficient relevant knowledge to reach degree level by presenting less than a third of the material expected of a Very Good answer.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Answer is too inaccurate, too irrelevant, or too brief to indicate more than a vague understanding of the question, and presents less than a quarter of the material expected of a Very Good answer.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Answer presents only one, two or three sentences or facts that are correct and relevant to the question.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Answer contains nothing correct that is relevant to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600" dirty="0" smtClean="0">
                <a:latin typeface="Arial" charset="0"/>
              </a:rPr>
              <a:t>General information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752600"/>
            <a:ext cx="8280400" cy="48641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Char char="•"/>
            </a:pPr>
            <a:r>
              <a:rPr lang="en-GB" sz="2800" dirty="0" smtClean="0"/>
              <a:t>Handouts: printing </a:t>
            </a:r>
            <a:r>
              <a:rPr lang="en-GB" sz="2800" smtClean="0"/>
              <a:t>credits provided </a:t>
            </a:r>
            <a:r>
              <a:rPr lang="en-GB" sz="2800" dirty="0" smtClean="0"/>
              <a:t>to each student</a:t>
            </a:r>
          </a:p>
          <a:p>
            <a:pPr marL="0" indent="0">
              <a:buFontTx/>
              <a:buChar char="•"/>
            </a:pPr>
            <a:r>
              <a:rPr lang="en-GB" sz="2800" dirty="0" smtClean="0"/>
              <a:t>Intranet: </a:t>
            </a:r>
            <a:r>
              <a:rPr lang="en-GB" sz="2800" u="sng" dirty="0">
                <a:hlinkClick r:id="rId2"/>
              </a:rPr>
              <a:t>https://education.med.imperial.ac.uk</a:t>
            </a:r>
            <a:r>
              <a:rPr lang="en-GB" sz="2800" u="sng" dirty="0" smtClean="0">
                <a:hlinkClick r:id="rId2"/>
              </a:rPr>
              <a:t>/</a:t>
            </a:r>
            <a:endParaRPr lang="en-GB" sz="2800" dirty="0" smtClean="0"/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Student handbook</a:t>
            </a: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Most of last year’s lectures are there</a:t>
            </a: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This years lectures will be uploaded regularly, should be available 2 working days prior to lecture</a:t>
            </a:r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Please complete SOLE feedback</a:t>
            </a:r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Staff-student committee</a:t>
            </a: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1 student representative required -nominations or volunteers please</a:t>
            </a: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Max. 1 meeting per term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3600" dirty="0" smtClean="0">
                <a:latin typeface="Arial" charset="0"/>
              </a:rPr>
              <a:t>General information</a:t>
            </a:r>
            <a:br>
              <a:rPr lang="en-GB" sz="3600" dirty="0" smtClean="0">
                <a:latin typeface="Arial" charset="0"/>
              </a:rPr>
            </a:br>
            <a:endParaRPr lang="en-GB" sz="3600" dirty="0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577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Char char="•"/>
            </a:pPr>
            <a:r>
              <a:rPr lang="en-GB" sz="2800" dirty="0" smtClean="0"/>
              <a:t> Mobiles to be switched off during all lectures / tutorials/ journal clubs/ </a:t>
            </a:r>
            <a:r>
              <a:rPr lang="en-GB" sz="2800" dirty="0" err="1" smtClean="0"/>
              <a:t>practicals</a:t>
            </a:r>
            <a:r>
              <a:rPr lang="en-GB" sz="2800" dirty="0" smtClean="0"/>
              <a:t>  and ICAs.</a:t>
            </a:r>
          </a:p>
          <a:p>
            <a:pPr lvl="1" eaLnBrk="1" hangingPunct="1"/>
            <a:r>
              <a:rPr lang="en-GB" dirty="0" smtClean="0">
                <a:solidFill>
                  <a:srgbClr val="3333CC"/>
                </a:solidFill>
              </a:rPr>
              <a:t>Anyone leaving the class to answer their phone will not be allowed back in</a:t>
            </a:r>
          </a:p>
          <a:p>
            <a:pPr lvl="1" eaLnBrk="1" hangingPunct="1"/>
            <a:r>
              <a:rPr lang="en-GB" dirty="0" smtClean="0">
                <a:solidFill>
                  <a:srgbClr val="3333CC"/>
                </a:solidFill>
              </a:rPr>
              <a:t>Common courtesy, talking etc</a:t>
            </a:r>
          </a:p>
          <a:p>
            <a:pPr lvl="1" eaLnBrk="1" hangingPunct="1">
              <a:buFontTx/>
              <a:buNone/>
            </a:pPr>
            <a:endParaRPr lang="en-GB" dirty="0" smtClean="0">
              <a:solidFill>
                <a:srgbClr val="3333CC"/>
              </a:solidFill>
            </a:endParaRPr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Attendance</a:t>
            </a:r>
          </a:p>
          <a:p>
            <a:pPr lvl="1" eaLnBrk="1" hangingPunct="1"/>
            <a:r>
              <a:rPr lang="en-GB" dirty="0" smtClean="0">
                <a:solidFill>
                  <a:srgbClr val="3333CC"/>
                </a:solidFill>
              </a:rPr>
              <a:t>Random signing in</a:t>
            </a:r>
          </a:p>
          <a:p>
            <a:pPr lvl="1" eaLnBrk="1" hangingPunct="1"/>
            <a:r>
              <a:rPr lang="en-GB" dirty="0" smtClean="0">
                <a:solidFill>
                  <a:srgbClr val="3333CC"/>
                </a:solidFill>
              </a:rPr>
              <a:t>Poor attendance will be monitored and reported to FEO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600" dirty="0" smtClean="0">
                <a:latin typeface="Arial" charset="0"/>
              </a:rPr>
              <a:t>Problems or illness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886700" cy="55626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Char char="•"/>
            </a:pPr>
            <a:r>
              <a:rPr lang="en-GB" sz="2800" dirty="0" smtClean="0"/>
              <a:t> If you have any problems please contact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olidFill>
                  <a:srgbClr val="3333CC"/>
                </a:solidFill>
              </a:rPr>
              <a:t>Dr Carolyn Millar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3333CC"/>
                </a:solidFill>
              </a:rPr>
              <a:t>Professor  David Lane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3333CC"/>
                </a:solidFill>
              </a:rPr>
              <a:t>FEO / Prof. Jenny </a:t>
            </a:r>
            <a:r>
              <a:rPr lang="en-GB" dirty="0" err="1" smtClean="0">
                <a:solidFill>
                  <a:srgbClr val="3333CC"/>
                </a:solidFill>
              </a:rPr>
              <a:t>Higham</a:t>
            </a:r>
            <a:endParaRPr lang="en-GB" dirty="0" smtClean="0">
              <a:solidFill>
                <a:srgbClr val="3333CC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800" dirty="0" smtClean="0"/>
          </a:p>
          <a:p>
            <a:pPr marL="0" indent="0" eaLnBrk="1" hangingPunct="1">
              <a:lnSpc>
                <a:spcPct val="90000"/>
              </a:lnSpc>
            </a:pPr>
            <a:endParaRPr lang="en-GB" sz="1400" dirty="0" smtClean="0"/>
          </a:p>
          <a:p>
            <a:pPr marL="0" indent="0" eaLnBrk="1" hangingPunct="1">
              <a:lnSpc>
                <a:spcPct val="90000"/>
              </a:lnSpc>
              <a:buFontTx/>
              <a:buChar char="•"/>
            </a:pPr>
            <a:r>
              <a:rPr lang="en-GB" sz="2800" dirty="0" smtClean="0"/>
              <a:t>Absences  due to illness: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olidFill>
                  <a:srgbClr val="3333CC"/>
                </a:solidFill>
              </a:rPr>
              <a:t>please inform Dr Millar and FEO on first day of absence.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olidFill>
                  <a:srgbClr val="3333CC"/>
                </a:solidFill>
              </a:rPr>
              <a:t>a medical certificate is required for 7 calendar days sickness</a:t>
            </a:r>
            <a:r>
              <a:rPr lang="en-GB" dirty="0" smtClean="0"/>
              <a:t>. </a:t>
            </a:r>
          </a:p>
          <a:p>
            <a:pPr lvl="1">
              <a:lnSpc>
                <a:spcPct val="90000"/>
              </a:lnSpc>
            </a:pPr>
            <a:endParaRPr lang="en-GB" dirty="0" smtClean="0">
              <a:solidFill>
                <a:srgbClr val="3333CC"/>
              </a:solidFill>
            </a:endParaRP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GB" sz="2800" dirty="0" smtClean="0"/>
              <a:t>Absences for any other reason/ extenuating circumstances,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- </a:t>
            </a:r>
            <a:r>
              <a:rPr lang="en-GB" dirty="0" smtClean="0">
                <a:solidFill>
                  <a:srgbClr val="0070C0"/>
                </a:solidFill>
              </a:rPr>
              <a:t>permission must be sought from the Head of Undergraduate Medicine, via the FEO. </a:t>
            </a:r>
            <a:endParaRPr lang="en-GB" sz="2400" dirty="0" smtClean="0"/>
          </a:p>
          <a:p>
            <a:pPr marL="0" indent="0" eaLnBrk="1" hangingPunct="1">
              <a:lnSpc>
                <a:spcPct val="90000"/>
              </a:lnSpc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600" smtClean="0">
                <a:latin typeface="Arial" charset="0"/>
              </a:rPr>
              <a:t>Finally..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17700"/>
            <a:ext cx="8128000" cy="5207000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GB" sz="2800" dirty="0" smtClean="0"/>
              <a:t>Most importantly:</a:t>
            </a:r>
          </a:p>
          <a:p>
            <a:pPr marL="0" indent="0" eaLnBrk="1" hangingPunct="1"/>
            <a:r>
              <a:rPr lang="en-GB" sz="1200" dirty="0" smtClean="0"/>
              <a:t> </a:t>
            </a:r>
          </a:p>
          <a:p>
            <a:pPr lvl="1" eaLnBrk="1" hangingPunct="1">
              <a:buFontTx/>
              <a:buNone/>
            </a:pPr>
            <a:endParaRPr lang="en-GB" sz="1000" dirty="0" smtClean="0">
              <a:solidFill>
                <a:srgbClr val="3333CC"/>
              </a:solidFill>
            </a:endParaRP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Unique opportunity: use it well</a:t>
            </a:r>
          </a:p>
          <a:p>
            <a:pPr lvl="1" eaLnBrk="1" hangingPunct="1"/>
            <a:endParaRPr lang="en-GB" sz="2400" dirty="0" smtClean="0">
              <a:solidFill>
                <a:srgbClr val="3333CC"/>
              </a:solidFill>
            </a:endParaRP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Enjoy yourselves</a:t>
            </a:r>
          </a:p>
          <a:p>
            <a:pPr lvl="1" eaLnBrk="1" hangingPunct="1">
              <a:buFontTx/>
              <a:buNone/>
            </a:pPr>
            <a:endParaRPr lang="en-GB" sz="1000" dirty="0" smtClean="0">
              <a:solidFill>
                <a:srgbClr val="3333CC"/>
              </a:solidFill>
            </a:endParaRP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Work hard</a:t>
            </a:r>
          </a:p>
          <a:p>
            <a:pPr lvl="1" eaLnBrk="1" hangingPunct="1">
              <a:buFontTx/>
              <a:buNone/>
            </a:pPr>
            <a:endParaRPr lang="en-GB" sz="1000" dirty="0" smtClean="0">
              <a:solidFill>
                <a:srgbClr val="3333CC"/>
              </a:solidFill>
            </a:endParaRP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Ask lots of questions</a:t>
            </a:r>
          </a:p>
          <a:p>
            <a:pPr lvl="1" eaLnBrk="1" hangingPunct="1"/>
            <a:endParaRPr lang="en-GB" sz="2400" dirty="0">
              <a:solidFill>
                <a:srgbClr val="3333CC"/>
              </a:solidFill>
              <a:latin typeface="Lucida Grande" charset="0"/>
            </a:endParaRPr>
          </a:p>
          <a:p>
            <a:pPr lvl="1" eaLnBrk="1" hangingPunct="1">
              <a:buNone/>
            </a:pPr>
            <a:endParaRPr lang="en-US" sz="2000" dirty="0" smtClean="0">
              <a:solidFill>
                <a:srgbClr val="3333CC"/>
              </a:solidFill>
              <a:latin typeface="Lucida Grande" charset="0"/>
            </a:endParaRPr>
          </a:p>
          <a:p>
            <a:pPr marL="0" indent="0" eaLnBrk="1" hangingPunct="1">
              <a:buFontTx/>
              <a:buChar char="•"/>
            </a:pPr>
            <a:endParaRPr lang="en-GB" sz="2400" dirty="0" smtClean="0">
              <a:solidFill>
                <a:srgbClr val="3333CC"/>
              </a:solidFill>
            </a:endParaRPr>
          </a:p>
          <a:p>
            <a:pPr marL="0" indent="0" eaLnBrk="1" hangingPunct="1"/>
            <a:endParaRPr lang="en-GB" sz="2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600" smtClean="0">
                <a:solidFill>
                  <a:srgbClr val="DC0217"/>
                </a:solidFill>
                <a:latin typeface="Arial" charset="0"/>
              </a:rPr>
              <a:t>Introductory Module Contacts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5500" y="1854200"/>
            <a:ext cx="7543800" cy="4457700"/>
          </a:xfrm>
        </p:spPr>
        <p:txBody>
          <a:bodyPr>
            <a:normAutofit fontScale="92500" lnSpcReduction="20000"/>
          </a:bodyPr>
          <a:lstStyle/>
          <a:p>
            <a:pPr lvl="1"/>
            <a:endParaRPr lang="en-GB" sz="2400" dirty="0" smtClean="0">
              <a:solidFill>
                <a:srgbClr val="3333CC"/>
              </a:solidFill>
            </a:endParaRPr>
          </a:p>
          <a:p>
            <a:pPr marL="0" indent="0" eaLnBrk="1" hangingPunct="1"/>
            <a:r>
              <a:rPr lang="en-GB" sz="2400" dirty="0" smtClean="0">
                <a:solidFill>
                  <a:schemeClr val="hlink"/>
                </a:solidFill>
              </a:rPr>
              <a:t>Dr Carolyn Millar</a:t>
            </a: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  <a:hlinkClick r:id="rId2"/>
              </a:rPr>
              <a:t>c.millar@imperial.ac.uk</a:t>
            </a:r>
            <a:endParaRPr lang="en-GB" sz="2400" dirty="0" smtClean="0">
              <a:solidFill>
                <a:srgbClr val="3333CC"/>
              </a:solidFill>
            </a:endParaRP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Ext 32153</a:t>
            </a:r>
          </a:p>
          <a:p>
            <a:pPr lvl="1" eaLnBrk="1" hangingPunct="1">
              <a:buNone/>
            </a:pPr>
            <a:endParaRPr lang="en-GB" sz="2400" dirty="0" smtClean="0">
              <a:solidFill>
                <a:srgbClr val="3333CC"/>
              </a:solidFill>
            </a:endParaRPr>
          </a:p>
          <a:p>
            <a:pPr marL="0" indent="0"/>
            <a:r>
              <a:rPr lang="en-GB" sz="2400" dirty="0" smtClean="0">
                <a:solidFill>
                  <a:schemeClr val="hlink"/>
                </a:solidFill>
              </a:rPr>
              <a:t>Professor David Lane</a:t>
            </a:r>
          </a:p>
          <a:p>
            <a:pPr lvl="1"/>
            <a:r>
              <a:rPr lang="en-GB" sz="2400" dirty="0" smtClean="0">
                <a:solidFill>
                  <a:srgbClr val="3333CC"/>
                </a:solidFill>
                <a:hlinkClick r:id="rId3"/>
              </a:rPr>
              <a:t>d.lane@imperial.ac.uk</a:t>
            </a:r>
            <a:endParaRPr lang="en-GB" sz="2400" dirty="0" smtClean="0">
              <a:solidFill>
                <a:srgbClr val="3333CC"/>
              </a:solidFill>
            </a:endParaRPr>
          </a:p>
          <a:p>
            <a:pPr lvl="1"/>
            <a:r>
              <a:rPr lang="en-GB" sz="2400" dirty="0" smtClean="0">
                <a:solidFill>
                  <a:srgbClr val="3333CC"/>
                </a:solidFill>
              </a:rPr>
              <a:t>Ext 32295</a:t>
            </a:r>
          </a:p>
          <a:p>
            <a:pPr marL="0" indent="0" eaLnBrk="1" hangingPunct="1">
              <a:buNone/>
            </a:pPr>
            <a:endParaRPr lang="en-GB" dirty="0" smtClean="0">
              <a:solidFill>
                <a:srgbClr val="3333CC"/>
              </a:solidFill>
            </a:endParaRPr>
          </a:p>
          <a:p>
            <a:pPr marL="0" indent="0" eaLnBrk="1" hangingPunct="1"/>
            <a:r>
              <a:rPr lang="en-GB" sz="2400" dirty="0" smtClean="0">
                <a:solidFill>
                  <a:schemeClr val="hlink"/>
                </a:solidFill>
              </a:rPr>
              <a:t>Course Administrator: Miss Olive Thomas</a:t>
            </a: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  <a:hlinkClick r:id="rId4"/>
              </a:rPr>
              <a:t>o.thomas@imperial.ac.uk</a:t>
            </a:r>
            <a:endParaRPr lang="en-GB" sz="2400" dirty="0" smtClean="0">
              <a:solidFill>
                <a:srgbClr val="3333CC"/>
              </a:solidFill>
            </a:endParaRP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Ext 32150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600" dirty="0" smtClean="0">
                <a:latin typeface="Arial" charset="0"/>
              </a:rPr>
              <a:t>BSc Haematology: Course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66900"/>
            <a:ext cx="8712200" cy="47625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Char char="•"/>
            </a:pPr>
            <a:r>
              <a:rPr lang="en-GB" sz="2400" dirty="0" smtClean="0"/>
              <a:t>Introductory Module</a:t>
            </a:r>
          </a:p>
          <a:p>
            <a:pPr marL="400050" lvl="1" indent="0">
              <a:buNone/>
            </a:pPr>
            <a:r>
              <a:rPr lang="en-GB" sz="2400" dirty="0">
                <a:solidFill>
                  <a:srgbClr val="3333CC"/>
                </a:solidFill>
              </a:rPr>
              <a:t> </a:t>
            </a:r>
            <a:r>
              <a:rPr lang="en-GB" sz="2400" dirty="0" smtClean="0">
                <a:solidFill>
                  <a:srgbClr val="3333CC"/>
                </a:solidFill>
              </a:rPr>
              <a:t>- Module Leaders: Dr Carolyn </a:t>
            </a:r>
            <a:r>
              <a:rPr lang="en-GB" sz="2400" smtClean="0">
                <a:solidFill>
                  <a:srgbClr val="3333CC"/>
                </a:solidFill>
              </a:rPr>
              <a:t>Millar &amp; Professor </a:t>
            </a:r>
            <a:r>
              <a:rPr lang="en-GB" sz="2400" dirty="0" smtClean="0">
                <a:solidFill>
                  <a:srgbClr val="3333CC"/>
                </a:solidFill>
              </a:rPr>
              <a:t>David Lane</a:t>
            </a:r>
          </a:p>
          <a:p>
            <a:pPr marL="400050" lvl="1" indent="0">
              <a:buNone/>
            </a:pPr>
            <a:endParaRPr lang="en-GB" sz="2400" dirty="0" smtClean="0"/>
          </a:p>
          <a:p>
            <a:pPr marL="0" indent="0" eaLnBrk="1" hangingPunct="1">
              <a:buFontTx/>
              <a:buChar char="•"/>
            </a:pPr>
            <a:r>
              <a:rPr lang="en-GB" sz="2400" dirty="0" smtClean="0"/>
              <a:t>Module 1:Haemostasis &amp; Thrombosis</a:t>
            </a:r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Module Leader: Professor Mike Laffan</a:t>
            </a:r>
          </a:p>
          <a:p>
            <a:pPr marL="0" indent="0" eaLnBrk="1" hangingPunct="1"/>
            <a:endParaRPr lang="en-GB" sz="1400" dirty="0" smtClean="0"/>
          </a:p>
          <a:p>
            <a:pPr marL="0" indent="0">
              <a:buFontTx/>
              <a:buChar char="•"/>
            </a:pPr>
            <a:r>
              <a:rPr lang="en-GB" sz="2400" dirty="0" smtClean="0"/>
              <a:t>Module 2: </a:t>
            </a:r>
            <a:r>
              <a:rPr lang="en-GB" sz="2400" dirty="0" err="1" smtClean="0"/>
              <a:t>Leukaemias</a:t>
            </a:r>
            <a:r>
              <a:rPr lang="en-GB" sz="2400" dirty="0"/>
              <a:t>, lymphomas and multiple myeloma </a:t>
            </a:r>
            <a:endParaRPr lang="en-GB" sz="2400" dirty="0" smtClean="0"/>
          </a:p>
          <a:p>
            <a:pPr lvl="1" eaLnBrk="1" hangingPunct="1"/>
            <a:r>
              <a:rPr lang="en-GB" sz="2400" dirty="0" smtClean="0">
                <a:solidFill>
                  <a:srgbClr val="3333CC"/>
                </a:solidFill>
              </a:rPr>
              <a:t>Module Leaders: Professor Barbara Bain &amp; Dr Sasha Marks</a:t>
            </a:r>
          </a:p>
          <a:p>
            <a:pPr lvl="1" eaLnBrk="1" hangingPunct="1">
              <a:buNone/>
            </a:pPr>
            <a:endParaRPr lang="en-GB" sz="1400" dirty="0" smtClean="0">
              <a:solidFill>
                <a:srgbClr val="3333CC"/>
              </a:solidFill>
            </a:endParaRPr>
          </a:p>
          <a:p>
            <a:pPr marL="0" indent="0">
              <a:buFontTx/>
              <a:buChar char="•"/>
            </a:pPr>
            <a:r>
              <a:rPr lang="en-GB" sz="2400" dirty="0" smtClean="0"/>
              <a:t>Module 3:Inherited &amp; Acquired red cell disorders</a:t>
            </a:r>
          </a:p>
          <a:p>
            <a:pPr lvl="1"/>
            <a:r>
              <a:rPr lang="en-GB" sz="2400" dirty="0" smtClean="0">
                <a:solidFill>
                  <a:srgbClr val="3333CC"/>
                </a:solidFill>
              </a:rPr>
              <a:t>Module Leaders: Professor Irene Roberts &amp; Dr Saad Abdalla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" charset="0"/>
              </a:rPr>
              <a:t>Purpose of Introductory Module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763000" cy="6553200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endParaRPr lang="en-GB" dirty="0" smtClean="0"/>
          </a:p>
          <a:p>
            <a:r>
              <a:rPr lang="en-GB" dirty="0" smtClean="0"/>
              <a:t>Consolidate background knowledge</a:t>
            </a:r>
          </a:p>
          <a:p>
            <a:pPr lvl="1"/>
            <a:r>
              <a:rPr lang="en-GB" dirty="0" smtClean="0"/>
              <a:t>Links with Y1 &amp; Y2</a:t>
            </a:r>
          </a:p>
          <a:p>
            <a:pPr lvl="1"/>
            <a:r>
              <a:rPr lang="en-GB" dirty="0" smtClean="0"/>
              <a:t>Intercalated/ BMS</a:t>
            </a:r>
          </a:p>
          <a:p>
            <a:endParaRPr lang="en-GB" dirty="0" smtClean="0"/>
          </a:p>
          <a:p>
            <a:r>
              <a:rPr lang="en-GB" dirty="0" smtClean="0"/>
              <a:t> Provide some </a:t>
            </a:r>
            <a:r>
              <a:rPr lang="en-GB" dirty="0"/>
              <a:t>of the core knowledge necessary for an understanding of the scientific basis of </a:t>
            </a:r>
            <a:r>
              <a:rPr lang="en-GB" dirty="0" smtClean="0"/>
              <a:t>haematology</a:t>
            </a:r>
          </a:p>
          <a:p>
            <a:pPr lvl="1"/>
            <a:r>
              <a:rPr lang="en-GB" dirty="0" smtClean="0"/>
              <a:t>gene </a:t>
            </a:r>
            <a:r>
              <a:rPr lang="en-GB" dirty="0"/>
              <a:t>structure and function, </a:t>
            </a:r>
            <a:endParaRPr lang="en-GB" dirty="0" smtClean="0"/>
          </a:p>
          <a:p>
            <a:pPr lvl="1"/>
            <a:r>
              <a:rPr lang="en-GB" dirty="0" smtClean="0"/>
              <a:t>protein </a:t>
            </a:r>
            <a:r>
              <a:rPr lang="en-GB" dirty="0"/>
              <a:t>structure and function</a:t>
            </a:r>
          </a:p>
          <a:p>
            <a:pPr lvl="0">
              <a:buNone/>
            </a:pPr>
            <a:endParaRPr lang="en-GB" dirty="0"/>
          </a:p>
          <a:p>
            <a:pPr lvl="0"/>
            <a:r>
              <a:rPr lang="en-GB" dirty="0" smtClean="0"/>
              <a:t>Understanding of basic concepts related to Modules 1, 2 and 3: </a:t>
            </a:r>
          </a:p>
          <a:p>
            <a:pPr lvl="1"/>
            <a:r>
              <a:rPr lang="en-GB" dirty="0" smtClean="0"/>
              <a:t>normal </a:t>
            </a:r>
            <a:r>
              <a:rPr lang="en-GB" dirty="0"/>
              <a:t>and abnormal </a:t>
            </a:r>
            <a:r>
              <a:rPr lang="en-GB" dirty="0" err="1"/>
              <a:t>haemopoiesis</a:t>
            </a:r>
            <a:r>
              <a:rPr lang="en-GB" dirty="0"/>
              <a:t>, </a:t>
            </a:r>
            <a:endParaRPr lang="en-GB" dirty="0" smtClean="0"/>
          </a:p>
          <a:p>
            <a:pPr lvl="1"/>
            <a:r>
              <a:rPr lang="en-GB" dirty="0" err="1" smtClean="0"/>
              <a:t>globin</a:t>
            </a:r>
            <a:r>
              <a:rPr lang="en-GB" dirty="0" smtClean="0"/>
              <a:t> </a:t>
            </a:r>
            <a:r>
              <a:rPr lang="en-GB" dirty="0"/>
              <a:t>genes and their disorders, </a:t>
            </a:r>
            <a:endParaRPr lang="en-GB" dirty="0" smtClean="0"/>
          </a:p>
          <a:p>
            <a:pPr lvl="1"/>
            <a:r>
              <a:rPr lang="en-GB" dirty="0" smtClean="0"/>
              <a:t>normal platelet and  </a:t>
            </a:r>
            <a:r>
              <a:rPr lang="en-GB" dirty="0"/>
              <a:t>normal haemostasis, </a:t>
            </a:r>
            <a:endParaRPr lang="en-GB" dirty="0" smtClean="0"/>
          </a:p>
          <a:p>
            <a:pPr lvl="1"/>
            <a:r>
              <a:rPr lang="en-GB" dirty="0"/>
              <a:t>m</a:t>
            </a:r>
            <a:r>
              <a:rPr lang="en-GB" dirty="0" smtClean="0"/>
              <a:t>alignant haematology</a:t>
            </a:r>
          </a:p>
          <a:p>
            <a:pPr lvl="1"/>
            <a:r>
              <a:rPr lang="en-GB" dirty="0" smtClean="0"/>
              <a:t>scientific </a:t>
            </a:r>
            <a:r>
              <a:rPr lang="en-GB" dirty="0"/>
              <a:t>practice of blood transfusion, </a:t>
            </a:r>
            <a:endParaRPr lang="en-GB" dirty="0" smtClean="0"/>
          </a:p>
          <a:p>
            <a:pPr lvl="1"/>
            <a:r>
              <a:rPr lang="en-GB" dirty="0" smtClean="0"/>
              <a:t>Immunological </a:t>
            </a:r>
            <a:r>
              <a:rPr lang="en-GB" dirty="0"/>
              <a:t>aspects of </a:t>
            </a:r>
            <a:r>
              <a:rPr lang="en-GB" dirty="0" smtClean="0"/>
              <a:t>haematology</a:t>
            </a:r>
          </a:p>
          <a:p>
            <a:endParaRPr lang="en-GB" dirty="0" smtClean="0"/>
          </a:p>
          <a:p>
            <a:pPr lvl="0"/>
            <a:r>
              <a:rPr lang="en-GB" dirty="0" smtClean="0">
                <a:latin typeface="Arial" charset="0"/>
              </a:rPr>
              <a:t>Revise and extend generic skills</a:t>
            </a:r>
            <a:r>
              <a:rPr lang="en-GB" dirty="0" smtClean="0"/>
              <a:t>: critically reading and summarising scientific articles, interpreting clinical trials, statistics, literature search, </a:t>
            </a:r>
          </a:p>
          <a:p>
            <a:endParaRPr lang="en-GB" dirty="0" smtClean="0">
              <a:latin typeface="Arial" charset="0"/>
            </a:endParaRPr>
          </a:p>
          <a:p>
            <a:r>
              <a:rPr lang="en-GB" dirty="0" smtClean="0"/>
              <a:t>Orientate to BSc ‘thinking’</a:t>
            </a:r>
          </a:p>
          <a:p>
            <a:pPr>
              <a:buFontTx/>
              <a:buNone/>
            </a:pPr>
            <a:endParaRPr lang="en-GB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5546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/>
              <a:t>What we do NOT do in the BSc is to tell you 'exactly what you need to learn’ (although, of course, learning objectives need to be clear) - this would simply be asking you to regurgitate facts, whereas a BSc course expects: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 evidence that you have understood concepts, 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 that you are capable of data interpretation and critical analysis  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 that you can assimilate ideas, construct and present an evidence-based argument.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53735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Arial" charset="0"/>
              </a:rPr>
              <a:t>BSc way of thinking.....</a:t>
            </a:r>
            <a:endParaRPr lang="en-GB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sz="3600" dirty="0" smtClean="0">
                <a:latin typeface="Arial" charset="0"/>
              </a:rPr>
              <a:t>Introductory Module Approach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128000" cy="56388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Char char="•"/>
            </a:pPr>
            <a:endParaRPr lang="en-GB" sz="1200" dirty="0" smtClean="0"/>
          </a:p>
          <a:p>
            <a:pPr marL="0" indent="0" eaLnBrk="1" hangingPunct="1">
              <a:buNone/>
            </a:pPr>
            <a:r>
              <a:rPr lang="en-GB" sz="2800" dirty="0" smtClean="0"/>
              <a:t> </a:t>
            </a:r>
          </a:p>
          <a:p>
            <a:pPr marL="0" indent="0" eaLnBrk="1" hangingPunct="1"/>
            <a:endParaRPr lang="en-GB" sz="1400" dirty="0" smtClean="0"/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 Lectures</a:t>
            </a:r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Practicals</a:t>
            </a:r>
            <a:r>
              <a:rPr lang="en-GB" sz="2800" dirty="0" smtClean="0"/>
              <a:t>: Microscopy, laboratory demonstration </a:t>
            </a:r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Computer-assisted learning</a:t>
            </a:r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Data Interpretation</a:t>
            </a:r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 Journal club</a:t>
            </a:r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Paper evaluation</a:t>
            </a:r>
          </a:p>
          <a:p>
            <a:pPr marL="0" indent="0" eaLnBrk="1" hangingPunct="1">
              <a:buFontTx/>
              <a:buChar char="•"/>
            </a:pPr>
            <a:endParaRPr lang="en-GB" sz="2800" dirty="0" smtClean="0"/>
          </a:p>
          <a:p>
            <a:pPr marL="0" indent="0" eaLnBrk="1" hangingPunct="1">
              <a:buFontTx/>
              <a:buChar char="•"/>
            </a:pPr>
            <a:r>
              <a:rPr lang="en-GB" sz="2800" dirty="0" smtClean="0"/>
              <a:t>Assessment &amp; Feedback</a:t>
            </a:r>
            <a:endParaRPr lang="en-GB" sz="2800" dirty="0"/>
          </a:p>
          <a:p>
            <a:pPr marL="0" indent="0" eaLnBrk="1" hangingPunct="1">
              <a:buNone/>
            </a:pPr>
            <a:endParaRPr lang="en-GB" sz="2800" dirty="0" smtClean="0"/>
          </a:p>
          <a:p>
            <a:pPr marL="0" indent="0" eaLnBrk="1" hangingPunct="1"/>
            <a:endParaRPr lang="en-US" sz="2400" dirty="0" smtClean="0">
              <a:solidFill>
                <a:srgbClr val="000000"/>
              </a:solidFill>
              <a:latin typeface="Lucida Grande" charset="0"/>
            </a:endParaRPr>
          </a:p>
          <a:p>
            <a:pPr marL="0" indent="0" eaLnBrk="1" hangingPunct="1">
              <a:buFontTx/>
              <a:buChar char="•"/>
            </a:pPr>
            <a:endParaRPr lang="en-GB" sz="2400" dirty="0" smtClean="0"/>
          </a:p>
          <a:p>
            <a:pPr marL="0" indent="0" eaLnBrk="1" hangingPunct="1"/>
            <a:endParaRPr lang="en-GB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sz="3600" dirty="0" smtClean="0">
                <a:latin typeface="Arial" charset="0"/>
              </a:rPr>
              <a:t>Introductory Module:</a:t>
            </a:r>
            <a:br>
              <a:rPr lang="en-GB" sz="3600" dirty="0" smtClean="0">
                <a:latin typeface="Arial" charset="0"/>
              </a:rPr>
            </a:br>
            <a:r>
              <a:rPr lang="en-GB" sz="3600" dirty="0" smtClean="0">
                <a:latin typeface="Arial" charset="0"/>
              </a:rPr>
              <a:t>Specific preparation in Week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28000" cy="5588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GB" dirty="0" smtClean="0"/>
              <a:t>1.  Journal Club: Wednesday 26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</a:p>
          <a:p>
            <a:pPr marL="400050" lvl="1" indent="0">
              <a:buFontTx/>
              <a:buChar char="•"/>
            </a:pPr>
            <a:r>
              <a:rPr lang="en-GB" dirty="0" smtClean="0"/>
              <a:t> Two papers will be discussed: Sickle cell disease</a:t>
            </a:r>
          </a:p>
          <a:p>
            <a:pPr marL="400050" lvl="1" indent="0">
              <a:buFontTx/>
              <a:buChar char="•"/>
            </a:pPr>
            <a:r>
              <a:rPr lang="en-GB" dirty="0" smtClean="0"/>
              <a:t> Available on intranet – please read in advance </a:t>
            </a:r>
          </a:p>
          <a:p>
            <a:pPr marL="400050" lvl="1" indent="0">
              <a:buFontTx/>
              <a:buChar char="•"/>
            </a:pPr>
            <a:r>
              <a:rPr lang="en-GB" dirty="0" smtClean="0"/>
              <a:t>Have a think about:</a:t>
            </a:r>
          </a:p>
          <a:p>
            <a:pPr lvl="1"/>
            <a:r>
              <a:rPr lang="en-GB" dirty="0" smtClean="0"/>
              <a:t>Aims /hypothesis tested</a:t>
            </a:r>
          </a:p>
          <a:p>
            <a:pPr lvl="1"/>
            <a:r>
              <a:rPr lang="en-GB" dirty="0" smtClean="0"/>
              <a:t>How the work was done </a:t>
            </a:r>
          </a:p>
          <a:p>
            <a:pPr lvl="1"/>
            <a:r>
              <a:rPr lang="en-GB" dirty="0" smtClean="0"/>
              <a:t>Key findings</a:t>
            </a:r>
          </a:p>
          <a:p>
            <a:pPr lvl="1"/>
            <a:r>
              <a:rPr lang="en-GB" dirty="0" smtClean="0"/>
              <a:t>Authors’ conclusions</a:t>
            </a:r>
          </a:p>
          <a:p>
            <a:pPr lvl="1"/>
            <a:r>
              <a:rPr lang="en-GB" dirty="0" smtClean="0"/>
              <a:t>Whether you think the conclusions justified </a:t>
            </a:r>
          </a:p>
          <a:p>
            <a:pPr lvl="1"/>
            <a:r>
              <a:rPr lang="en-GB" dirty="0" smtClean="0"/>
              <a:t>Whether you think the paper is flawed in any way</a:t>
            </a:r>
          </a:p>
          <a:p>
            <a:pPr marL="400050" lvl="1" indent="0">
              <a:buFontTx/>
              <a:buChar char="•"/>
            </a:pPr>
            <a:endParaRPr lang="en-GB" sz="2000" dirty="0" smtClean="0"/>
          </a:p>
          <a:p>
            <a:pPr marL="0" indent="0" eaLnBrk="1" hangingPunct="1">
              <a:buNone/>
            </a:pPr>
            <a:endParaRPr lang="en-GB" sz="1400" dirty="0" smtClean="0"/>
          </a:p>
          <a:p>
            <a:pPr marL="0" indent="0" eaLnBrk="1" hangingPunct="1">
              <a:buNone/>
            </a:pPr>
            <a:endParaRPr lang="en-GB" sz="1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Arial" charset="0"/>
              </a:rPr>
              <a:t>Introductory Module:</a:t>
            </a:r>
            <a:br>
              <a:rPr lang="en-GB" sz="3200" dirty="0" smtClean="0">
                <a:latin typeface="Arial" charset="0"/>
              </a:rPr>
            </a:br>
            <a:r>
              <a:rPr lang="en-GB" sz="3200" dirty="0" smtClean="0">
                <a:latin typeface="Arial" charset="0"/>
              </a:rPr>
              <a:t>Specific preparation in Week 1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2. Paper Evaluation: Thursday 27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</a:p>
          <a:p>
            <a:pPr lvl="1"/>
            <a:r>
              <a:rPr lang="en-GB" dirty="0" smtClean="0"/>
              <a:t>EFFECTS OF CLOPIDOGREL IN ADDITION TO ASPIRIN IN PATIENTS WITH ACUTE CORONARY SYNDROMES WITHOUT ST-SEGMENT ELEVATION. N </a:t>
            </a:r>
            <a:r>
              <a:rPr lang="en-GB" dirty="0" err="1" smtClean="0"/>
              <a:t>Engl</a:t>
            </a:r>
            <a:r>
              <a:rPr lang="en-GB" dirty="0" smtClean="0"/>
              <a:t> J Med, 2001; 345 (7): 494-502</a:t>
            </a:r>
          </a:p>
          <a:p>
            <a:pPr lvl="1"/>
            <a:r>
              <a:rPr lang="en-GB" dirty="0" smtClean="0"/>
              <a:t>Please try and read in advance.</a:t>
            </a:r>
          </a:p>
          <a:p>
            <a:pPr lvl="1"/>
            <a:r>
              <a:rPr lang="en-GB" dirty="0" smtClean="0"/>
              <a:t>Do not worry if you do not understand all methodological issues – these will be explained during this lecture and Statistics lecture on 28</a:t>
            </a:r>
            <a:r>
              <a:rPr lang="en-GB" baseline="30000" dirty="0" smtClean="0"/>
              <a:t>th</a:t>
            </a:r>
            <a:r>
              <a:rPr lang="en-GB" dirty="0" smtClean="0"/>
              <a:t> September.</a:t>
            </a:r>
          </a:p>
          <a:p>
            <a:pPr lvl="1">
              <a:buNone/>
            </a:pPr>
            <a:endParaRPr lang="en-GB" sz="3200" dirty="0" smtClean="0"/>
          </a:p>
          <a:p>
            <a:pPr>
              <a:buNone/>
            </a:pPr>
            <a:r>
              <a:rPr lang="en-GB" dirty="0" smtClean="0"/>
              <a:t>3. Essay writing : Friday 28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</a:p>
          <a:p>
            <a:pPr lvl="1"/>
            <a:r>
              <a:rPr lang="en-GB" dirty="0" smtClean="0"/>
              <a:t>Professor Bain will provide topic to be discussed on Tuesday 25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pPr lvl="1"/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920037" cy="4321175"/>
          </a:xfrm>
        </p:spPr>
        <p:txBody>
          <a:bodyPr/>
          <a:lstStyle/>
          <a:p>
            <a:pPr eaLnBrk="1" hangingPunct="1"/>
            <a:r>
              <a:rPr lang="en-GB" dirty="0" smtClean="0"/>
              <a:t>Some of our teaching is built around original research papers but the content of the papers is not our prime focus</a:t>
            </a:r>
            <a:br>
              <a:rPr lang="en-GB" dirty="0" smtClean="0"/>
            </a:br>
            <a:r>
              <a:rPr lang="en-GB" dirty="0" smtClean="0"/>
              <a:t>You are </a:t>
            </a:r>
            <a:r>
              <a:rPr lang="en-GB" b="1" i="1" dirty="0" smtClean="0"/>
              <a:t>not </a:t>
            </a:r>
            <a:r>
              <a:rPr lang="en-GB" dirty="0" smtClean="0"/>
              <a:t>expected to learn the factual content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1589</Words>
  <Application>Microsoft Office PowerPoint</Application>
  <PresentationFormat>On-screen Show (4:3)</PresentationFormat>
  <Paragraphs>252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BSc Haematology: Course overview</vt:lpstr>
      <vt:lpstr>BSc Haematology: Course overview</vt:lpstr>
      <vt:lpstr>Purpose of Introductory Module</vt:lpstr>
      <vt:lpstr>PowerPoint Presentation</vt:lpstr>
      <vt:lpstr>Introductory Module Approach</vt:lpstr>
      <vt:lpstr>Introductory Module: Specific preparation in Week 1</vt:lpstr>
      <vt:lpstr>Introductory Module: Specific preparation in Week 1</vt:lpstr>
      <vt:lpstr>Some of our teaching is built around original research papers but the content of the papers is not our prime focus You are not expected to learn the factual content</vt:lpstr>
      <vt:lpstr>Introductory Module: Assessment in Week 2</vt:lpstr>
      <vt:lpstr>Introductory Module: Assessment in Week 2</vt:lpstr>
      <vt:lpstr>PowerPoint Presentation</vt:lpstr>
      <vt:lpstr>Features of the ‘graduateness’ of an undergraduate programme</vt:lpstr>
      <vt:lpstr>Learners need to</vt:lpstr>
      <vt:lpstr>Descriptors for degree classification</vt:lpstr>
      <vt:lpstr>First Class Honours</vt:lpstr>
      <vt:lpstr>First Class Honours</vt:lpstr>
      <vt:lpstr>Upper Second Class Honours</vt:lpstr>
      <vt:lpstr>Lower 2nd class</vt:lpstr>
      <vt:lpstr>3rd class</vt:lpstr>
      <vt:lpstr>Fail (below 40%)</vt:lpstr>
      <vt:lpstr>General information</vt:lpstr>
      <vt:lpstr>General information </vt:lpstr>
      <vt:lpstr>Problems or illness</vt:lpstr>
      <vt:lpstr>Finally..</vt:lpstr>
      <vt:lpstr>Introductory Module 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Millar, Carolyn</dc:creator>
  <cp:lastModifiedBy>Shiel, Nuala</cp:lastModifiedBy>
  <cp:revision>40</cp:revision>
  <dcterms:created xsi:type="dcterms:W3CDTF">2006-08-16T00:00:00Z</dcterms:created>
  <dcterms:modified xsi:type="dcterms:W3CDTF">2012-09-28T10:47:20Z</dcterms:modified>
</cp:coreProperties>
</file>