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 autoAdjust="0"/>
    <p:restoredTop sz="94681" autoAdjust="0"/>
  </p:normalViewPr>
  <p:slideViewPr>
    <p:cSldViewPr>
      <p:cViewPr varScale="1">
        <p:scale>
          <a:sx n="60" d="100"/>
          <a:sy n="60" d="100"/>
        </p:scale>
        <p:origin x="-1542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0AB5-6000-4B5E-8632-2F8C011A81EA}" type="datetimeFigureOut">
              <a:rPr lang="en-US" smtClean="0"/>
              <a:pPr/>
              <a:t>9/24/2012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CF3A3-2C9A-43EE-9E8B-4E3A76E557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3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54B6-F855-47B2-AB84-663B2DBEED4D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613E-07AD-4E98-A50B-EA952474DB97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7049-0AF4-4843-93BE-7DE07D5274EB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6229-5278-46F1-B7F8-6D5FCBF2D395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293-EADF-47C4-AF98-47B785ADA985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6F7-D4EC-469F-9AD7-1308A244D502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74-20AB-4E3F-B7D6-D4B00B7EAA3A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4847-F2CC-4525-B69F-62BBB26DD27C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A7E-8776-4C16-87E6-A553590E66DF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DCC7-A070-4210-A9E4-5D1755E825BA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55BE-E03A-4F96-B980-05C2108B839C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C7AD-BBE3-4178-BEDB-2A5ECCEA1B76}" type="datetime1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5410200" cy="838199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Data to aid in interpretation of practical exercises</a:t>
            </a:r>
            <a:endParaRPr lang="en-GB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4876800" cy="609600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Print this out for use in the data interpretation in the introductory course then keep it for module 3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3048000"/>
            <a:ext cx="56007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Cellulose acetate electrophoresis at alkaline pH</a:t>
            </a:r>
          </a:p>
        </p:txBody>
      </p:sp>
      <p:pic>
        <p:nvPicPr>
          <p:cNvPr id="2050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29765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3962400"/>
            <a:ext cx="154305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S</a:t>
            </a:r>
          </a:p>
          <a:p>
            <a:pPr>
              <a:spcBef>
                <a:spcPct val="50000"/>
              </a:spcBef>
            </a:pPr>
            <a:r>
              <a:rPr lang="en-GB" b="1" dirty="0"/>
              <a:t>A + C/E</a:t>
            </a:r>
          </a:p>
          <a:p>
            <a:pPr>
              <a:spcBef>
                <a:spcPct val="50000"/>
              </a:spcBef>
            </a:pPr>
            <a:r>
              <a:rPr lang="en-GB" b="1" dirty="0"/>
              <a:t>S</a:t>
            </a:r>
          </a:p>
          <a:p>
            <a:pPr>
              <a:spcBef>
                <a:spcPct val="50000"/>
              </a:spcBef>
            </a:pPr>
            <a:r>
              <a:rPr lang="en-GB" b="1" dirty="0"/>
              <a:t>Bart’s + A + F</a:t>
            </a:r>
          </a:p>
          <a:p>
            <a:pPr>
              <a:spcBef>
                <a:spcPct val="50000"/>
              </a:spcBef>
            </a:pPr>
            <a:r>
              <a:rPr lang="en-GB" b="1" dirty="0"/>
              <a:t>A + C/E</a:t>
            </a:r>
          </a:p>
          <a:p>
            <a:pPr>
              <a:spcBef>
                <a:spcPct val="50000"/>
              </a:spcBef>
            </a:pPr>
            <a:r>
              <a:rPr lang="en-GB" b="1" dirty="0"/>
              <a:t>J + A</a:t>
            </a:r>
          </a:p>
          <a:p>
            <a:pPr>
              <a:spcBef>
                <a:spcPct val="50000"/>
              </a:spcBef>
            </a:pPr>
            <a:r>
              <a:rPr lang="en-GB" b="1" dirty="0"/>
              <a:t>A + </a:t>
            </a:r>
            <a:r>
              <a:rPr lang="en-GB" b="1" dirty="0" smtClean="0"/>
              <a:t>C/E</a:t>
            </a:r>
          </a:p>
          <a:p>
            <a:pPr>
              <a:spcBef>
                <a:spcPct val="50000"/>
              </a:spcBef>
            </a:pPr>
            <a:r>
              <a:rPr lang="en-GB" b="1" dirty="0" smtClean="0"/>
              <a:t>AFSC (control)</a:t>
            </a:r>
            <a:endParaRPr lang="en-GB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8200" y="8001000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Remember that haemoglobins S,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 and G have the same electrophoretic mobility at alkaline pH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baseline="0" dirty="0" smtClean="0"/>
              <a:t>Haemoglobins C, E and A2 have the same electrophoretic mobility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247900" y="7353300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400300" y="7505700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553494" y="7352506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934494" y="7352506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09800" y="746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7620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7467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7543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5105400" y="2286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09600"/>
            <a:ext cx="56007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Agarose gel electro</a:t>
            </a:r>
            <a:r>
              <a:rPr lang="en-GB" b="1" dirty="0" err="1" smtClean="0">
                <a:latin typeface="+mj-lt"/>
                <a:ea typeface="+mj-ea"/>
                <a:cs typeface="+mj-cs"/>
              </a:rPr>
              <a:t>phoresis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alkaline pH</a:t>
            </a:r>
          </a:p>
        </p:txBody>
      </p:sp>
      <p:pic>
        <p:nvPicPr>
          <p:cNvPr id="2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676400"/>
            <a:ext cx="56388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57800" y="3886201"/>
            <a:ext cx="1371600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b="1" dirty="0" smtClean="0"/>
              <a:t>A/E/D/G/A</a:t>
            </a:r>
            <a:r>
              <a:rPr lang="en-GB" b="1" baseline="-25000" dirty="0" smtClean="0"/>
              <a:t>2</a:t>
            </a:r>
            <a:endParaRPr lang="en-GB" sz="28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819400"/>
            <a:ext cx="30649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b="1" dirty="0" smtClean="0"/>
              <a:t>C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429000"/>
            <a:ext cx="29367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b="1" dirty="0" smtClean="0"/>
              <a:t>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4191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b="1" dirty="0" smtClean="0"/>
              <a:t>F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800600"/>
            <a:ext cx="53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FAC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915194" y="4723606"/>
            <a:ext cx="304006" cy="7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7800" y="4800600"/>
            <a:ext cx="53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FSC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4800600"/>
            <a:ext cx="41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4800600"/>
            <a:ext cx="41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4800600"/>
            <a:ext cx="53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FAC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4800600"/>
            <a:ext cx="41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4800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FASC control sample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600994" y="4723606"/>
            <a:ext cx="304006" cy="7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210594" y="4723606"/>
            <a:ext cx="304006" cy="7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2896394" y="4723606"/>
            <a:ext cx="304006" cy="7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582194" y="4723606"/>
            <a:ext cx="304006" cy="7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191794" y="4723606"/>
            <a:ext cx="304006" cy="7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877594" y="4723606"/>
            <a:ext cx="304006" cy="7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4876800" y="1524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3048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performance liquid chromatography (</a:t>
            </a:r>
            <a:r>
              <a:rPr lang="en-GB" b="1" dirty="0" smtClean="0">
                <a:latin typeface="+mj-lt"/>
                <a:ea typeface="+mj-ea"/>
                <a:cs typeface="+mj-cs"/>
              </a:rPr>
              <a:t>HPLC) (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Bio-Rad variant II)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199"/>
            <a:ext cx="2895600" cy="32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bjb31\My Documents\2007\HbHandbook\Figures for Chapter 3\Small Figures\Fig 3.13 HPLC,Sickle trait-01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199" y="1295400"/>
            <a:ext cx="2746500" cy="29718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257800"/>
            <a:ext cx="2286000" cy="2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334000"/>
            <a:ext cx="2209800" cy="244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Sickle cell trait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777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Sickle cell anaemia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777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Haemoglobin C trait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849766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© Wiley-Blackwell, from Bain, Wild, Stephens and Phelan, Variant Haemoglobins, 2012</a:t>
            </a:r>
            <a:endParaRPr lang="en-GB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876800" y="2286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49766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© Wiley-Blackwell, from Bain, Wild, Stephens and Phelan, Variant Haemoglobins, 2012</a:t>
            </a:r>
            <a:endParaRPr lang="en-GB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048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performance liquid chromatography (</a:t>
            </a:r>
            <a:r>
              <a:rPr lang="en-GB" b="1" dirty="0" smtClean="0">
                <a:latin typeface="+mj-lt"/>
                <a:ea typeface="+mj-ea"/>
                <a:cs typeface="+mj-cs"/>
              </a:rPr>
              <a:t>HPLC) (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Bio-Rad variant II)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2858026" cy="32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2819400" cy="314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876800"/>
            <a:ext cx="27432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66800" y="784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 neonate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Haemoglobin D-Punjab  trait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03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Haemoglobin O-Arab trait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792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Haemoglobin G-Philadelphia  trait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105400" y="2286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5" descr="HPLC OArab"/>
          <p:cNvPicPr>
            <a:picLocks noChangeAspect="1" noChangeArrowheads="1"/>
          </p:cNvPicPr>
          <p:nvPr/>
        </p:nvPicPr>
        <p:blipFill>
          <a:blip r:embed="rId5" cstate="print">
            <a:lum bright="-30000" contrast="66000"/>
          </a:blip>
          <a:srcRect/>
          <a:stretch>
            <a:fillRect/>
          </a:stretch>
        </p:blipFill>
        <p:spPr>
          <a:xfrm>
            <a:off x="3733800" y="838200"/>
            <a:ext cx="2868682" cy="324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105400" y="1524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849766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© Wiley-Blackwell, from Bain, Wild, Stephens and Phelan, Variant Haemoglobins, 2012</a:t>
            </a:r>
            <a:endParaRPr lang="en-GB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3048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performance liquid chromatography (</a:t>
            </a:r>
            <a:r>
              <a:rPr lang="en-GB" b="1" dirty="0" smtClean="0">
                <a:latin typeface="+mj-lt"/>
                <a:ea typeface="+mj-ea"/>
                <a:cs typeface="+mj-cs"/>
              </a:rPr>
              <a:t>HPLC) (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Bio-Rad variant II)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1"/>
            <a:ext cx="2743200" cy="30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95800"/>
            <a:ext cx="2667001" cy="29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bjb31\My Documents\2007\HbHandbook\Figures for Chapter 4\Originals and small\BThalA2an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4495800"/>
            <a:ext cx="2771664" cy="298608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838200"/>
            <a:ext cx="3009632" cy="33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14800" y="4038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Haemoglobin E  trait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Haemoglobin H disease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769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GB" dirty="0" smtClean="0"/>
              <a:t> thalassaemia trait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7467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Haemoglobin Lepore  trait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228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Data to aid in interpretation of practical exercises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to aid in interpretation of practical exercises</dc:title>
  <dc:creator>Shiel, Nuala</dc:creator>
  <cp:lastModifiedBy>Shiel, Nuala</cp:lastModifiedBy>
  <cp:revision>20</cp:revision>
  <dcterms:created xsi:type="dcterms:W3CDTF">2006-08-16T00:00:00Z</dcterms:created>
  <dcterms:modified xsi:type="dcterms:W3CDTF">2012-09-24T16:25:59Z</dcterms:modified>
</cp:coreProperties>
</file>