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1" r:id="rId9"/>
    <p:sldId id="264" r:id="rId10"/>
    <p:sldId id="266" r:id="rId11"/>
    <p:sldId id="263" r:id="rId12"/>
    <p:sldId id="267" r:id="rId13"/>
    <p:sldId id="268" r:id="rId14"/>
    <p:sldId id="270" r:id="rId15"/>
    <p:sldId id="26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057" autoAdjust="0"/>
  </p:normalViewPr>
  <p:slideViewPr>
    <p:cSldViewPr>
      <p:cViewPr>
        <p:scale>
          <a:sx n="50" d="100"/>
          <a:sy n="50" d="100"/>
        </p:scale>
        <p:origin x="-214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E213-F7B5-4F4F-B685-390AF422224A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29BB5-8567-4196-BCE0-E303E88B57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8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29BB5-8567-4196-BCE0-E303E88B570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0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5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7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8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9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FCF5-7723-4357-BB3C-60D5F84B6D69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55A1-4A51-4406-BEAF-8766CC790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to flow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cytometry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7200800" cy="2376264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Aris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Chaidos MD PhD</a:t>
            </a:r>
          </a:p>
          <a:p>
            <a:r>
              <a:rPr lang="en-GB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Consultant Haematologist (Locum)</a:t>
            </a:r>
          </a:p>
          <a:p>
            <a:endParaRPr lang="en-GB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BSc Haematology Introduction Module 2012</a:t>
            </a:r>
          </a:p>
          <a:p>
            <a:endParaRPr lang="en-GB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2742" y="6341258"/>
            <a:ext cx="312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a.chaidos@imperial.ac.uk</a:t>
            </a:r>
            <a:endParaRPr lang="en-GB" sz="2000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data </a:t>
            </a:r>
            <a:r>
              <a:rPr lang="en-GB" sz="3600" b="1" dirty="0">
                <a:solidFill>
                  <a:srgbClr val="002060"/>
                </a:solidFill>
              </a:rPr>
              <a:t>presentation and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22046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Dot plots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2128"/>
            <a:ext cx="268258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82128"/>
            <a:ext cx="267935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85" y="2688900"/>
            <a:ext cx="26914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79912" y="222771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Contour plots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232" y="223622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pseudocolour</a:t>
            </a:r>
            <a:endParaRPr lang="en-GB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99792" y="1412776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normal peripheral blood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1433" y="5239658"/>
            <a:ext cx="124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lymphocytes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239658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debris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7944" y="2699700"/>
            <a:ext cx="1136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neutrophils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8394" y="4509120"/>
            <a:ext cx="1103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monocytes</a:t>
            </a:r>
            <a:endParaRPr lang="en-GB" sz="1600" dirty="0"/>
          </a:p>
        </p:txBody>
      </p:sp>
      <p:cxnSp>
        <p:nvCxnSpPr>
          <p:cNvPr id="5" name="Straight Arrow Connector 4"/>
          <p:cNvCxnSpPr>
            <a:stCxn id="12" idx="2"/>
          </p:cNvCxnSpPr>
          <p:nvPr/>
        </p:nvCxnSpPr>
        <p:spPr>
          <a:xfrm flipH="1">
            <a:off x="2123728" y="3038254"/>
            <a:ext cx="192577" cy="1747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051720" y="4365104"/>
            <a:ext cx="214135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3944" y="4941168"/>
            <a:ext cx="225648" cy="267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664818" y="4716233"/>
            <a:ext cx="795393" cy="52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data </a:t>
            </a:r>
            <a:r>
              <a:rPr lang="en-GB" sz="3600" b="1" dirty="0">
                <a:solidFill>
                  <a:srgbClr val="002060"/>
                </a:solidFill>
              </a:rPr>
              <a:t>presentation and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2" y="2204864"/>
            <a:ext cx="259816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829824" y="3212976"/>
            <a:ext cx="723016" cy="6769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 rot="453296">
            <a:off x="1762004" y="2226712"/>
            <a:ext cx="864096" cy="9614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86858" y="419445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3543219" flipH="1">
            <a:off x="2403421" y="3528553"/>
            <a:ext cx="498608" cy="9862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06" y="2067426"/>
            <a:ext cx="3495420" cy="242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3413" y="1623783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histograms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15" y="4592487"/>
            <a:ext cx="2304255" cy="22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9652" y="1743199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gating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5229200"/>
            <a:ext cx="1728192" cy="4840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702547" y="4338470"/>
            <a:ext cx="205157" cy="890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40012" y="4257584"/>
            <a:ext cx="1752834" cy="1146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786" y="5929330"/>
            <a:ext cx="2571768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SSC = sideways scatter</a:t>
            </a:r>
          </a:p>
          <a:p>
            <a:r>
              <a:rPr lang="en-GB" dirty="0" smtClean="0"/>
              <a:t>FSC = forwards scatter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4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3176"/>
            <a:ext cx="332729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data </a:t>
            </a:r>
            <a:r>
              <a:rPr lang="en-GB" sz="3600" b="1" dirty="0">
                <a:solidFill>
                  <a:srgbClr val="002060"/>
                </a:solidFill>
              </a:rPr>
              <a:t>presentation and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3928" y="1772816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gating</a:t>
            </a:r>
            <a:endParaRPr lang="en-GB" sz="2400" b="1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04733" y="4653136"/>
            <a:ext cx="99011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60" y="2492896"/>
            <a:ext cx="322002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data </a:t>
            </a:r>
            <a:r>
              <a:rPr lang="en-GB" sz="3600" b="1" dirty="0">
                <a:solidFill>
                  <a:srgbClr val="002060"/>
                </a:solidFill>
              </a:rPr>
              <a:t>presentation and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2103239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overlay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3217"/>
            <a:ext cx="325013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939828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monocytes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7281" y="59399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9900"/>
                </a:solidFill>
              </a:rPr>
              <a:t>T cells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624316"/>
            <a:ext cx="323333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95936" y="163888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</a:t>
            </a:r>
            <a:r>
              <a:rPr lang="en-GB" sz="2400" b="1" dirty="0" smtClean="0"/>
              <a:t>taining intensity:</a:t>
            </a:r>
          </a:p>
          <a:p>
            <a:pPr algn="ctr"/>
            <a:r>
              <a:rPr lang="en-GB" sz="2400" b="1" dirty="0" smtClean="0"/>
              <a:t>Median Fluorescence Intensity (MFI)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9617" y="285293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9900"/>
                </a:solidFill>
              </a:rPr>
              <a:t>MFI</a:t>
            </a:r>
          </a:p>
          <a:p>
            <a:r>
              <a:rPr lang="en-GB" b="1" dirty="0" smtClean="0">
                <a:solidFill>
                  <a:srgbClr val="FF9900"/>
                </a:solidFill>
              </a:rPr>
              <a:t>9177</a:t>
            </a:r>
            <a:endParaRPr lang="en-GB" b="1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00533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MFI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1679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2130" y="5949280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monocytes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7811" y="594944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9900"/>
                </a:solidFill>
              </a:rPr>
              <a:t>T cells</a:t>
            </a:r>
            <a:endParaRPr lang="en-GB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data </a:t>
            </a:r>
            <a:r>
              <a:rPr lang="en-GB" sz="3600" b="1" dirty="0">
                <a:solidFill>
                  <a:srgbClr val="002060"/>
                </a:solidFill>
              </a:rPr>
              <a:t>presentation and analysis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9" y="1616381"/>
            <a:ext cx="2214562" cy="209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1616382"/>
            <a:ext cx="2126688" cy="20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50" y="1616381"/>
            <a:ext cx="2072387" cy="20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1928813" y="2857500"/>
            <a:ext cx="1857375" cy="3571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5072063" y="2857500"/>
            <a:ext cx="7858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86250" y="2357442"/>
            <a:ext cx="11817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400" b="1" dirty="0">
                <a:latin typeface="+mn-lt"/>
                <a:cs typeface="Arial" charset="0"/>
              </a:rPr>
              <a:t>CD3+ (T cells)</a:t>
            </a:r>
            <a:endParaRPr lang="en-GB" sz="1600" b="1" dirty="0">
              <a:latin typeface="+mn-lt"/>
              <a:cs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24458" y="2143104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cs typeface="Arial" charset="0"/>
              </a:defRPr>
            </a:lvl1pPr>
            <a:lvl2pPr marL="742950" indent="-285750">
              <a:defRPr sz="2400">
                <a:latin typeface="Times" charset="0"/>
              </a:defRPr>
            </a:lvl2pPr>
            <a:lvl3pPr marL="1143000" indent="-228600">
              <a:defRPr sz="2400">
                <a:latin typeface="Times" charset="0"/>
              </a:defRPr>
            </a:lvl3pPr>
            <a:lvl4pPr marL="1600200" indent="-228600">
              <a:defRPr sz="2400">
                <a:latin typeface="Times" charset="0"/>
              </a:defRPr>
            </a:lvl4pPr>
            <a:lvl5pPr marL="2057400" indent="-228600">
              <a:defRPr sz="2400"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9pPr>
          </a:lstStyle>
          <a:p>
            <a:r>
              <a:rPr lang="en-GB" dirty="0"/>
              <a:t>CD3+CD4+</a:t>
            </a:r>
          </a:p>
        </p:txBody>
      </p:sp>
      <p:sp>
        <p:nvSpPr>
          <p:cNvPr id="24" name="Arc 23"/>
          <p:cNvSpPr/>
          <p:nvPr/>
        </p:nvSpPr>
        <p:spPr bwMode="auto">
          <a:xfrm rot="5680661">
            <a:off x="4715669" y="1890506"/>
            <a:ext cx="2908300" cy="3005138"/>
          </a:xfrm>
          <a:prstGeom prst="arc">
            <a:avLst>
              <a:gd name="adj1" fmla="val 15422124"/>
              <a:gd name="adj2" fmla="val 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94" y="4004123"/>
            <a:ext cx="2607657" cy="257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3973339" y="3562150"/>
            <a:ext cx="1678781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GB" sz="1400" b="1" dirty="0">
                <a:latin typeface="Arial" charset="0"/>
                <a:cs typeface="Arial" charset="0"/>
              </a:rPr>
              <a:t>CD3</a:t>
            </a:r>
            <a:endParaRPr lang="en-GB" sz="1600" b="1" dirty="0">
              <a:latin typeface="Arial" charset="0"/>
              <a:cs typeface="Arial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403458" y="3573016"/>
            <a:ext cx="1120618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400" b="1" dirty="0">
                <a:latin typeface="Arial" charset="0"/>
                <a:cs typeface="Arial" charset="0"/>
              </a:rPr>
              <a:t>CD4</a:t>
            </a:r>
            <a:endParaRPr lang="en-GB" sz="1600" b="1" dirty="0">
              <a:latin typeface="Arial" charset="0"/>
              <a:cs typeface="Arial" charset="0"/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 rot="16200000">
            <a:off x="5340083" y="2489704"/>
            <a:ext cx="1416040" cy="30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400" b="1">
                <a:latin typeface="Arial" charset="0"/>
                <a:cs typeface="Arial" charset="0"/>
              </a:rPr>
              <a:t>CD8</a:t>
            </a:r>
            <a:endParaRPr lang="en-GB" sz="1600" b="1">
              <a:latin typeface="Arial" charset="0"/>
              <a:cs typeface="Arial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011340" y="6433591"/>
            <a:ext cx="19288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400" b="1" dirty="0" smtClean="0">
                <a:latin typeface="Arial" charset="0"/>
                <a:cs typeface="Arial" charset="0"/>
              </a:rPr>
              <a:t>FoxP3 (intracellular</a:t>
            </a:r>
            <a:r>
              <a:rPr lang="en-GB" sz="1400" b="1" dirty="0">
                <a:latin typeface="Arial" charset="0"/>
                <a:cs typeface="Arial" charset="0"/>
              </a:rPr>
              <a:t>)</a:t>
            </a:r>
            <a:endParaRPr lang="en-GB" sz="1600" b="1" dirty="0">
              <a:latin typeface="Arial" charset="0"/>
              <a:cs typeface="Arial" charset="0"/>
            </a:endParaRP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 rot="16200000">
            <a:off x="2790306" y="5210693"/>
            <a:ext cx="1422891" cy="30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400" b="1" dirty="0">
                <a:latin typeface="Arial" charset="0"/>
                <a:cs typeface="Arial" charset="0"/>
              </a:rPr>
              <a:t>CD25</a:t>
            </a:r>
            <a:endParaRPr lang="en-GB" sz="1600" b="1" dirty="0">
              <a:latin typeface="Arial" charset="0"/>
              <a:cs typeface="Arial" charset="0"/>
            </a:endParaRP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5496" y="4289898"/>
            <a:ext cx="376385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cs typeface="Arial" charset="0"/>
              </a:defRPr>
            </a:lvl1pPr>
            <a:lvl2pPr marL="742950" indent="-285750">
              <a:defRPr sz="2400">
                <a:latin typeface="Times" charset="0"/>
              </a:defRPr>
            </a:lvl2pPr>
            <a:lvl3pPr marL="1143000" indent="-228600">
              <a:defRPr sz="2400">
                <a:latin typeface="Times" charset="0"/>
              </a:defRPr>
            </a:lvl3pPr>
            <a:lvl4pPr marL="1600200" indent="-228600">
              <a:defRPr sz="2400">
                <a:latin typeface="Times" charset="0"/>
              </a:defRPr>
            </a:lvl4pPr>
            <a:lvl5pPr marL="2057400" indent="-228600">
              <a:defRPr sz="2400"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9pPr>
          </a:lstStyle>
          <a:p>
            <a:r>
              <a:rPr lang="en-GB" sz="2400" dirty="0" err="1">
                <a:cs typeface="+mn-cs"/>
              </a:rPr>
              <a:t>Tregs</a:t>
            </a:r>
            <a:endParaRPr lang="en-GB" sz="2400" dirty="0">
              <a:cs typeface="+mn-cs"/>
            </a:endParaRPr>
          </a:p>
          <a:p>
            <a:endParaRPr lang="en-GB" sz="1800" dirty="0"/>
          </a:p>
          <a:p>
            <a:r>
              <a:rPr lang="en-GB" sz="2400" dirty="0">
                <a:cs typeface="+mn-cs"/>
              </a:rPr>
              <a:t>CD3+CD4+CD25+highFoxP3</a:t>
            </a:r>
            <a:r>
              <a:rPr lang="en-GB" sz="1800" dirty="0"/>
              <a:t>+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2127627" y="773062"/>
            <a:ext cx="4926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cs typeface="Arial" charset="0"/>
              </a:defRPr>
            </a:lvl1pPr>
            <a:lvl2pPr marL="742950" indent="-285750">
              <a:defRPr sz="2400">
                <a:latin typeface="Times" charset="0"/>
              </a:defRPr>
            </a:lvl2pPr>
            <a:lvl3pPr marL="1143000" indent="-228600">
              <a:defRPr sz="2400">
                <a:latin typeface="Times" charset="0"/>
              </a:defRPr>
            </a:lvl3pPr>
            <a:lvl4pPr marL="1600200" indent="-228600">
              <a:defRPr sz="2400">
                <a:latin typeface="Times" charset="0"/>
              </a:defRPr>
            </a:lvl4pPr>
            <a:lvl5pPr marL="2057400" indent="-228600">
              <a:defRPr sz="2400"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9pPr>
          </a:lstStyle>
          <a:p>
            <a:pPr algn="ctr"/>
            <a:r>
              <a:rPr lang="en-GB" sz="2400" dirty="0" smtClean="0">
                <a:cs typeface="+mn-cs"/>
              </a:rPr>
              <a:t>Int</a:t>
            </a:r>
            <a:r>
              <a:rPr lang="en-GB" sz="2400" dirty="0" smtClean="0"/>
              <a:t>racellular antigen flow </a:t>
            </a:r>
            <a:r>
              <a:rPr lang="en-GB" sz="2400" dirty="0" err="1" smtClean="0"/>
              <a:t>cytometry</a:t>
            </a:r>
            <a:r>
              <a:rPr lang="en-GB" sz="2400" dirty="0" smtClean="0"/>
              <a:t>: </a:t>
            </a:r>
          </a:p>
          <a:p>
            <a:pPr algn="ctr"/>
            <a:r>
              <a:rPr lang="en-GB" sz="2400" dirty="0" smtClean="0"/>
              <a:t>the example of T regulatory cells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39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Applications in Clinical Haematology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484784"/>
            <a:ext cx="835292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latin typeface="Arial" charset="0"/>
              </a:rPr>
              <a:t>Diagnosis &amp; classification of </a:t>
            </a:r>
            <a:r>
              <a:rPr lang="en-US" sz="2000" dirty="0" err="1">
                <a:latin typeface="Arial" charset="0"/>
              </a:rPr>
              <a:t>leukaemias</a:t>
            </a:r>
            <a:r>
              <a:rPr lang="en-US" sz="2000" dirty="0">
                <a:latin typeface="Arial" charset="0"/>
              </a:rPr>
              <a:t> and lymphomas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latin typeface="Arial" charset="0"/>
              </a:rPr>
              <a:t>Detection of minimal residual disease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latin typeface="Arial" charset="0"/>
              </a:rPr>
              <a:t>Measurement of the absolute CD4+ T cells number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latin typeface="Arial" charset="0"/>
              </a:rPr>
              <a:t>Measurement of CD34+ cells in bone marrow grafts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latin typeface="Arial" charset="0"/>
              </a:rPr>
              <a:t>Assessment of lymphocyte </a:t>
            </a:r>
            <a:r>
              <a:rPr lang="en-US" sz="2000" dirty="0" err="1">
                <a:latin typeface="Arial" charset="0"/>
              </a:rPr>
              <a:t>clonality</a:t>
            </a:r>
            <a:r>
              <a:rPr lang="en-US" sz="2000" dirty="0">
                <a:latin typeface="Arial" charset="0"/>
              </a:rPr>
              <a:t>: kappa / lambda or </a:t>
            </a:r>
            <a:r>
              <a:rPr lang="en-US" sz="2000" dirty="0" smtClean="0">
                <a:latin typeface="Arial" charset="0"/>
              </a:rPr>
              <a:t>TCR</a:t>
            </a:r>
            <a:endParaRPr lang="en-US" sz="2000" dirty="0">
              <a:latin typeface="Arial" charset="0"/>
            </a:endParaRP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Diagnosis </a:t>
            </a:r>
            <a:r>
              <a:rPr lang="en-US" sz="2000" dirty="0">
                <a:latin typeface="Arial" charset="0"/>
              </a:rPr>
              <a:t>of paroxysmal nocturnal </a:t>
            </a:r>
            <a:r>
              <a:rPr lang="en-US" sz="2000" dirty="0" err="1">
                <a:latin typeface="Arial" charset="0"/>
              </a:rPr>
              <a:t>haemoglobinuria</a:t>
            </a:r>
            <a:r>
              <a:rPr lang="en-US" sz="2000" dirty="0">
                <a:latin typeface="Arial" charset="0"/>
              </a:rPr>
              <a:t> (PNH)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>
                <a:latin typeface="Arial" charset="0"/>
              </a:rPr>
              <a:t>Feto</a:t>
            </a:r>
            <a:r>
              <a:rPr lang="en-US" sz="2000" dirty="0" smtClean="0">
                <a:latin typeface="Arial" charset="0"/>
              </a:rPr>
              <a:t>-maternal </a:t>
            </a:r>
            <a:r>
              <a:rPr lang="en-US" sz="2000" dirty="0" err="1" smtClean="0">
                <a:latin typeface="Arial" charset="0"/>
              </a:rPr>
              <a:t>haemorrhage</a:t>
            </a:r>
            <a:endParaRPr lang="en-US" sz="2000" dirty="0" smtClean="0">
              <a:latin typeface="Arial" charset="0"/>
            </a:endParaRP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indent="-3600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Diagnosis </a:t>
            </a:r>
            <a:r>
              <a:rPr lang="en-US" sz="2000" dirty="0">
                <a:latin typeface="Arial" charset="0"/>
              </a:rPr>
              <a:t>of platelet </a:t>
            </a:r>
            <a:r>
              <a:rPr lang="en-US" sz="2000" dirty="0" smtClean="0">
                <a:latin typeface="Arial" charset="0"/>
              </a:rPr>
              <a:t>disorders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</a:rPr>
              <a:t>Phenotyping</a:t>
            </a:r>
            <a:r>
              <a:rPr lang="en-GB" sz="3600" b="1" dirty="0" smtClean="0">
                <a:solidFill>
                  <a:srgbClr val="002060"/>
                </a:solidFill>
              </a:rPr>
              <a:t> normal </a:t>
            </a:r>
            <a:r>
              <a:rPr lang="en-GB" sz="3600" b="1" i="1" dirty="0" err="1" smtClean="0">
                <a:solidFill>
                  <a:srgbClr val="002060"/>
                </a:solidFill>
              </a:rPr>
              <a:t>vs</a:t>
            </a:r>
            <a:r>
              <a:rPr lang="en-GB" sz="3600" b="1" dirty="0" smtClean="0">
                <a:solidFill>
                  <a:srgbClr val="002060"/>
                </a:solidFill>
              </a:rPr>
              <a:t> malignancy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5019"/>
            <a:ext cx="38884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latin typeface="Arial" charset="0"/>
              </a:rPr>
              <a:t>N</a:t>
            </a:r>
            <a:r>
              <a:rPr lang="en-US" sz="2000" dirty="0" smtClean="0">
                <a:latin typeface="Arial" charset="0"/>
              </a:rPr>
              <a:t>ormal physical characteristics (FSC/SSC)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Normal blood cells gain or lose antigen expression during differentiation stages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Lineage specific markers 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Normal patterns of antigen expression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Arial" charset="0"/>
              </a:rPr>
              <a:t>Polyclonal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Arial" charset="0"/>
              </a:rPr>
              <a:t>(B cells </a:t>
            </a:r>
            <a:r>
              <a:rPr lang="en-US" sz="2000" dirty="0" smtClean="0">
                <a:latin typeface="Arial" charset="0"/>
                <a:sym typeface="Symbol"/>
              </a:rPr>
              <a:t>/</a:t>
            </a:r>
            <a:r>
              <a:rPr lang="el-GR" sz="2000" dirty="0" smtClean="0">
                <a:latin typeface="Arial" charset="0"/>
                <a:sym typeface="Symbol"/>
              </a:rPr>
              <a:t> </a:t>
            </a:r>
            <a:r>
              <a:rPr lang="en-GB" sz="2000" dirty="0" smtClean="0">
                <a:latin typeface="Arial" charset="0"/>
                <a:sym typeface="Symbol"/>
              </a:rPr>
              <a:t>or T cells TCR</a:t>
            </a:r>
            <a:r>
              <a:rPr lang="el-GR" sz="2000" dirty="0" smtClean="0">
                <a:latin typeface="Arial" charset="0"/>
                <a:sym typeface="Symbol"/>
              </a:rPr>
              <a:t>αβ</a:t>
            </a:r>
            <a:r>
              <a:rPr lang="en-GB" sz="2000" dirty="0" smtClean="0">
                <a:latin typeface="Arial" charset="0"/>
                <a:sym typeface="Symbol"/>
              </a:rPr>
              <a:t>)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2950" y="1625416"/>
            <a:ext cx="453650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rial" charset="0"/>
              </a:rPr>
              <a:t>Abnormal FSC/SSC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pattern, predominant population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rial" charset="0"/>
              </a:rPr>
              <a:t>Immature phenotypes in great number in the periphery or marrow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rial" charset="0"/>
              </a:rPr>
              <a:t>Aberrant markers (</a:t>
            </a:r>
            <a:r>
              <a:rPr lang="en-US" sz="2000" i="1" dirty="0" smtClean="0">
                <a:latin typeface="Arial" charset="0"/>
              </a:rPr>
              <a:t>lineage infidelity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rial" charset="0"/>
              </a:rPr>
              <a:t>Aberrant combinations of CD antigens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Arial" charset="0"/>
              </a:rPr>
              <a:t>Monoclonal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2929" y="1052736"/>
            <a:ext cx="1337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normal 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052736"/>
            <a:ext cx="348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leukaemia/lymphoma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Acute myeloid leukaemia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5295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classification, prognosis, minimal residual disease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317243"/>
            <a:ext cx="421246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Low SSC: </a:t>
            </a:r>
            <a:r>
              <a:rPr lang="en-US" sz="2000" dirty="0" err="1" smtClean="0">
                <a:latin typeface="Arial" charset="0"/>
              </a:rPr>
              <a:t>hypogranularity</a:t>
            </a: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Non-lineage specific markers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CD34 (stem cells)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CD45 (most leukocytes)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HLA-DR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Myeloid markers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Myeloperoxidase (MPO)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CD33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CD117 (c-kit receptor)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CD13</a:t>
            </a:r>
            <a:endParaRPr lang="en-US" sz="2000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4028" y="1317243"/>
            <a:ext cx="421246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Aberrant expression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CD2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CD7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CD56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err="1">
                <a:latin typeface="Arial" charset="0"/>
              </a:rPr>
              <a:t>Erythroid</a:t>
            </a:r>
            <a:endParaRPr lang="en-US" sz="2000" b="1" dirty="0">
              <a:latin typeface="Arial" charset="0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latin typeface="Arial" charset="0"/>
              </a:rPr>
              <a:t>Glycophorin</a:t>
            </a:r>
            <a:r>
              <a:rPr lang="en-US" sz="2000" dirty="0">
                <a:latin typeface="Arial" charset="0"/>
              </a:rPr>
              <a:t> A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Megakaryocytic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CD41/CD61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Acute myeloid leukaemia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980728"/>
            <a:ext cx="72008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Some expression patterns may indicate </a:t>
            </a:r>
          </a:p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certain genetic abnormalities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2520766"/>
            <a:ext cx="64087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AML t(8;21)(q22;q22)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CD19 and CD79b (B cell markers)</a:t>
            </a:r>
            <a:r>
              <a:rPr lang="en-US" sz="2000" b="1" dirty="0" smtClean="0">
                <a:latin typeface="Arial" charset="0"/>
              </a:rPr>
              <a:t> </a:t>
            </a: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Arial" charset="0"/>
              </a:rPr>
              <a:t>AML </a:t>
            </a:r>
            <a:r>
              <a:rPr lang="en-US" sz="2000" b="1" dirty="0" err="1">
                <a:latin typeface="Arial" charset="0"/>
              </a:rPr>
              <a:t>inv</a:t>
            </a:r>
            <a:r>
              <a:rPr lang="en-US" sz="2000" b="1" dirty="0">
                <a:latin typeface="Arial" charset="0"/>
              </a:rPr>
              <a:t>(16) or t(16;16)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Strong expression CD34 &amp; CD117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Frequent CD2 (T/NK cell marker)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Acute </a:t>
            </a:r>
            <a:r>
              <a:rPr lang="en-GB" sz="3600" b="1" dirty="0" err="1" smtClean="0">
                <a:solidFill>
                  <a:srgbClr val="002060"/>
                </a:solidFill>
              </a:rPr>
              <a:t>promyelocytic</a:t>
            </a:r>
            <a:r>
              <a:rPr lang="en-GB" sz="3600" b="1" dirty="0" smtClean="0">
                <a:solidFill>
                  <a:srgbClr val="002060"/>
                </a:solidFill>
              </a:rPr>
              <a:t> leukaemia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96" y="1456209"/>
            <a:ext cx="7200800" cy="4464496"/>
            <a:chOff x="35496" y="1456209"/>
            <a:chExt cx="7200800" cy="4464496"/>
          </a:xfrm>
        </p:grpSpPr>
        <p:sp>
          <p:nvSpPr>
            <p:cNvPr id="3" name="Rectangle 2"/>
            <p:cNvSpPr/>
            <p:nvPr/>
          </p:nvSpPr>
          <p:spPr>
            <a:xfrm>
              <a:off x="35496" y="1456209"/>
              <a:ext cx="7200800" cy="446449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5" y="1513996"/>
              <a:ext cx="2412082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555" y="1518932"/>
              <a:ext cx="2383921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488" y="1518932"/>
              <a:ext cx="2236658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" y="3717033"/>
              <a:ext cx="2383200" cy="2106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487" y="3717034"/>
              <a:ext cx="2383200" cy="209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839" y="3703687"/>
              <a:ext cx="2311451" cy="21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22" y="1457375"/>
            <a:ext cx="1907704" cy="17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6916" y="849214"/>
            <a:ext cx="8877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t(15;17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)(q22;q12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);PML-RARA</a:t>
            </a:r>
            <a:endParaRPr lang="en-GB" b="1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2621" y="596787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smtClean="0">
                <a:latin typeface="Arial" charset="0"/>
              </a:rPr>
              <a:t>CD34- HLADR- MPO++ CD33+ CD13+</a:t>
            </a: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Flow </a:t>
            </a:r>
            <a:r>
              <a:rPr lang="en-GB" b="1" dirty="0" err="1">
                <a:solidFill>
                  <a:srgbClr val="002060"/>
                </a:solidFill>
              </a:rPr>
              <a:t>C</a:t>
            </a:r>
            <a:r>
              <a:rPr lang="en-GB" b="1" dirty="0" err="1" smtClean="0">
                <a:solidFill>
                  <a:srgbClr val="002060"/>
                </a:solidFill>
              </a:rPr>
              <a:t>ytometry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dirty="0" smtClean="0"/>
              <a:t>A fascinating technology for the study of cells or other particles</a:t>
            </a:r>
          </a:p>
          <a:p>
            <a:pPr>
              <a:buFont typeface="Wingdings" pitchFamily="2" charset="2"/>
              <a:buChar char="q"/>
            </a:pPr>
            <a:endParaRPr lang="en-GB" sz="2400" dirty="0" smtClean="0"/>
          </a:p>
          <a:p>
            <a:pPr>
              <a:buFont typeface="Wingdings" pitchFamily="2" charset="2"/>
              <a:buChar char="q"/>
            </a:pPr>
            <a:r>
              <a:rPr lang="en-GB" sz="2400" dirty="0"/>
              <a:t>Q</a:t>
            </a:r>
            <a:r>
              <a:rPr lang="en-GB" sz="2400" dirty="0" smtClean="0"/>
              <a:t>ualitative &amp; Quantitative data</a:t>
            </a:r>
          </a:p>
          <a:p>
            <a:pPr>
              <a:buFont typeface="Wingdings" pitchFamily="2" charset="2"/>
              <a:buChar char="q"/>
            </a:pPr>
            <a:endParaRPr lang="en-GB" sz="2400" dirty="0"/>
          </a:p>
          <a:p>
            <a:pPr>
              <a:buFont typeface="Wingdings" pitchFamily="2" charset="2"/>
              <a:buChar char="q"/>
            </a:pPr>
            <a:r>
              <a:rPr lang="en-GB" sz="2400" dirty="0" err="1" smtClean="0"/>
              <a:t>Multiparametric</a:t>
            </a:r>
            <a:r>
              <a:rPr lang="en-GB" sz="2400" dirty="0" smtClean="0"/>
              <a:t> analysis</a:t>
            </a:r>
          </a:p>
          <a:p>
            <a:pPr>
              <a:buFont typeface="Wingdings" pitchFamily="2" charset="2"/>
              <a:buChar char="q"/>
            </a:pPr>
            <a:endParaRPr lang="en-GB" sz="2400" dirty="0"/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Analysis of large number of cells</a:t>
            </a:r>
          </a:p>
          <a:p>
            <a:pPr>
              <a:buFont typeface="Wingdings" pitchFamily="2" charset="2"/>
              <a:buChar char="q"/>
            </a:pPr>
            <a:endParaRPr lang="en-GB" sz="2400" dirty="0"/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Many applications in haematology and immunology</a:t>
            </a:r>
            <a:endParaRPr lang="en-GB" sz="2400" dirty="0"/>
          </a:p>
          <a:p>
            <a:pPr>
              <a:buFont typeface="Wingdings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56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Acute lymphoblastic leukaemia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5295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classification, prognosis, minimal residual disease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848014"/>
            <a:ext cx="421246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B-ALL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CD34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CD19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ytoplasmic CD79b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ytoplasmic CD22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Terminal deoxynucleotidyl transferase (TdT) 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CD10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1776006"/>
            <a:ext cx="34563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Arial" charset="0"/>
              </a:rPr>
              <a:t>T-ALL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CD34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charset="0"/>
              </a:rPr>
              <a:t>TdT</a:t>
            </a:r>
            <a:endParaRPr lang="en-US" sz="2000" dirty="0" smtClean="0">
              <a:latin typeface="Arial" charset="0"/>
            </a:endParaRP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CD1a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CD2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CD3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CD5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Acute lymphoblastic leukaemia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5295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classification, prognosis, minimal residual disease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96" y="1556791"/>
            <a:ext cx="6289424" cy="4536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4" y="1647220"/>
            <a:ext cx="1980000" cy="21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80" y="1628800"/>
            <a:ext cx="204388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196894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5" y="3870929"/>
            <a:ext cx="1980000" cy="21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53" y="3870929"/>
            <a:ext cx="206551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4185"/>
            <a:ext cx="195775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7276"/>
            <a:ext cx="2562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Chronic lymphocytic leukaemia (CLL)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0152" y="1209011"/>
            <a:ext cx="332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CLL score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97" y="1340768"/>
            <a:ext cx="269650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93" y="4005064"/>
            <a:ext cx="252523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2" y="1340768"/>
            <a:ext cx="267478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3" y="4005064"/>
            <a:ext cx="253573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5721" y="413865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B cells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0163" y="49411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</a:rPr>
              <a:t>T</a:t>
            </a:r>
            <a:r>
              <a:rPr lang="en-GB" b="1" dirty="0" smtClean="0">
                <a:solidFill>
                  <a:srgbClr val="33CCCC"/>
                </a:solidFill>
              </a:rPr>
              <a:t> cells</a:t>
            </a:r>
            <a:endParaRPr lang="en-GB" b="1" dirty="0">
              <a:solidFill>
                <a:srgbClr val="33CC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9119" y="413865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B cells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1070" y="512583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</a:rPr>
              <a:t>T</a:t>
            </a:r>
            <a:r>
              <a:rPr lang="en-GB" b="1" dirty="0" smtClean="0">
                <a:solidFill>
                  <a:srgbClr val="33CCCC"/>
                </a:solidFill>
              </a:rPr>
              <a:t> cells</a:t>
            </a:r>
            <a:endParaRPr lang="en-GB" b="1" dirty="0">
              <a:solidFill>
                <a:srgbClr val="33CC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888" y="433242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9900"/>
                </a:solidFill>
              </a:rPr>
              <a:t>CLL</a:t>
            </a:r>
            <a:endParaRPr lang="en-GB" b="1" dirty="0">
              <a:solidFill>
                <a:srgbClr val="FF99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17352" y="3429000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16824" y="3356992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08520" y="473450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CD19</a:t>
            </a:r>
            <a:endParaRPr lang="en-GB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61368" y="648527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CD5</a:t>
            </a:r>
            <a:endParaRPr lang="en-GB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32848" y="648527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CD5</a:t>
            </a:r>
            <a:endParaRPr lang="en-GB" sz="2000" b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960640" y="4734669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CD19</a:t>
            </a:r>
            <a:endParaRPr lang="en-GB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99593" y="980728"/>
            <a:ext cx="221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normal</a:t>
            </a:r>
            <a:endParaRPr lang="en-GB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67944" y="980728"/>
            <a:ext cx="221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CLL</a:t>
            </a:r>
            <a:endParaRPr lang="en-GB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5794348" y="1732231"/>
            <a:ext cx="347018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charset="0"/>
              </a:rPr>
              <a:t>sIgM</a:t>
            </a:r>
            <a:r>
              <a:rPr lang="en-US" sz="2000" dirty="0" smtClean="0">
                <a:latin typeface="Arial" charset="0"/>
              </a:rPr>
              <a:t>/</a:t>
            </a:r>
            <a:r>
              <a:rPr lang="en-US" sz="2000" dirty="0" err="1" smtClean="0">
                <a:latin typeface="Arial" charset="0"/>
              </a:rPr>
              <a:t>IgD</a:t>
            </a:r>
            <a:r>
              <a:rPr lang="en-US" sz="2000" dirty="0" smtClean="0">
                <a:latin typeface="Arial" charset="0"/>
              </a:rPr>
              <a:t>: weak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CD5: +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CD23: +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CD79b/CD22: weak/-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FMC7: -</a:t>
            </a:r>
          </a:p>
          <a:p>
            <a:pPr lvl="1">
              <a:spcBef>
                <a:spcPts val="600"/>
              </a:spcBef>
              <a:defRPr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002060"/>
                </a:solidFill>
              </a:rPr>
              <a:t>Clonality</a:t>
            </a:r>
            <a:r>
              <a:rPr lang="en-GB" sz="3600" b="1" dirty="0" smtClean="0">
                <a:solidFill>
                  <a:srgbClr val="002060"/>
                </a:solidFill>
              </a:rPr>
              <a:t> of B lymphocytes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1061448"/>
            <a:ext cx="229950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1085434"/>
            <a:ext cx="221137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94" y="1085434"/>
            <a:ext cx="216445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568" y="620688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</a:t>
            </a:r>
            <a:r>
              <a:rPr lang="en-GB" sz="2400" b="1" dirty="0" smtClean="0"/>
              <a:t>ormal leukocytes</a:t>
            </a:r>
            <a:endParaRPr lang="en-GB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36765" y="168954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 cells</a:t>
            </a:r>
            <a:endParaRPr lang="en-GB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87068" y="2605434"/>
            <a:ext cx="12513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92118" y="2461418"/>
            <a:ext cx="8912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17228" y="3132732"/>
            <a:ext cx="20879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ytoplasmic lambda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5006600" y="1844474"/>
            <a:ext cx="2016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ytoplasmic kappa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6832908" y="1309290"/>
            <a:ext cx="3640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702252" y="1696814"/>
            <a:ext cx="3640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590772" y="157206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42%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49276" y="113414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58%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49629" y="661218"/>
            <a:ext cx="226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polyclonal</a:t>
            </a:r>
            <a:endParaRPr lang="en-GB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46" y="4295078"/>
            <a:ext cx="230462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83569" y="3831431"/>
            <a:ext cx="295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MGUS marrow</a:t>
            </a:r>
            <a:endParaRPr lang="en-GB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50" y="4381679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067944" y="47495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Plasma cells</a:t>
            </a:r>
            <a:endParaRPr lang="en-GB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771800" y="6054968"/>
            <a:ext cx="7472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29" y="4381679"/>
            <a:ext cx="217127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173563" y="6444044"/>
            <a:ext cx="20879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ytoplasmic lambda</a:t>
            </a:r>
            <a:endParaRPr lang="en-GB" b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4962935" y="5155786"/>
            <a:ext cx="2016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ytoplasmic kappa</a:t>
            </a:r>
            <a:endParaRPr lang="en-GB" b="1" dirty="0"/>
          </a:p>
        </p:txBody>
      </p:sp>
      <p:sp>
        <p:nvSpPr>
          <p:cNvPr id="49" name="Rectangle 48"/>
          <p:cNvSpPr/>
          <p:nvPr/>
        </p:nvSpPr>
        <p:spPr>
          <a:xfrm>
            <a:off x="6512399" y="5188317"/>
            <a:ext cx="3640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619519" y="5632693"/>
            <a:ext cx="3640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508039" y="550794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</a:t>
            </a:r>
            <a:r>
              <a:rPr lang="en-GB" b="1" dirty="0" smtClean="0"/>
              <a:t>%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33252" y="501317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94%</a:t>
            </a:r>
            <a:endParaRPr lang="en-GB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21637" y="3729226"/>
            <a:ext cx="226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k</a:t>
            </a:r>
            <a:r>
              <a:rPr lang="en-GB" sz="2000" b="1" dirty="0" smtClean="0"/>
              <a:t>appa light chain restriction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7047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MRD: minimal residual disease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198" y="1699513"/>
            <a:ext cx="8982744" cy="3030185"/>
            <a:chOff x="197768" y="1090320"/>
            <a:chExt cx="8982744" cy="3030185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68" y="1772816"/>
              <a:ext cx="2286000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433" y="1714500"/>
              <a:ext cx="2122487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064" y="1700808"/>
              <a:ext cx="2119312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086744" y="3751173"/>
              <a:ext cx="19061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CD38</a:t>
              </a:r>
              <a:endParaRPr lang="en-GB" b="1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1876117" y="2462915"/>
              <a:ext cx="20166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CD138</a:t>
              </a:r>
              <a:endParaRPr lang="en-GB" b="1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765736" y="3356992"/>
              <a:ext cx="1251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4032836" y="1844611"/>
              <a:ext cx="3640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51920" y="179142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0.4%</a:t>
              </a:r>
              <a:endParaRPr lang="en-GB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9831" y="123563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Plasma cells</a:t>
              </a:r>
              <a:endParaRPr lang="en-GB" b="1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4860032" y="1988627"/>
              <a:ext cx="1251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33005" y="1388095"/>
              <a:ext cx="2266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m</a:t>
              </a:r>
              <a:r>
                <a:rPr lang="en-GB" sz="2000" b="1" dirty="0" smtClean="0"/>
                <a:t>yeloma marrow</a:t>
              </a:r>
              <a:endParaRPr lang="en-GB" sz="2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50201" y="3716125"/>
              <a:ext cx="19061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CD56</a:t>
              </a:r>
              <a:endParaRPr lang="en-GB" b="1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5154199" y="2777539"/>
              <a:ext cx="13874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CD19</a:t>
              </a:r>
              <a:endParaRPr lang="en-GB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790703" y="2017415"/>
              <a:ext cx="3640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3210" y="182887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19%</a:t>
              </a:r>
              <a:endParaRPr lang="en-GB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54763" y="3016002"/>
              <a:ext cx="36406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96720" y="292084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81%</a:t>
              </a:r>
              <a:endParaRPr lang="en-GB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27350" y="109032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n</a:t>
              </a:r>
              <a:r>
                <a:rPr lang="en-GB" b="1" dirty="0" smtClean="0"/>
                <a:t>ormal </a:t>
              </a:r>
            </a:p>
            <a:p>
              <a:pPr algn="ctr"/>
              <a:r>
                <a:rPr lang="en-GB" b="1" dirty="0" smtClean="0"/>
                <a:t>plasma cells</a:t>
              </a:r>
              <a:endParaRPr lang="en-GB" b="1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694578" y="1526772"/>
              <a:ext cx="216024" cy="2249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841684" y="206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myeloma</a:t>
              </a:r>
            </a:p>
            <a:p>
              <a:pPr algn="ctr"/>
              <a:r>
                <a:rPr lang="en-GB" b="1" dirty="0" smtClean="0"/>
                <a:t>plasma cells</a:t>
              </a:r>
              <a:endParaRPr lang="en-GB" b="1" dirty="0"/>
            </a:p>
          </p:txBody>
        </p:sp>
        <p:cxnSp>
          <p:nvCxnSpPr>
            <p:cNvPr id="6" name="Straight Arrow Connector 5"/>
            <p:cNvCxnSpPr>
              <a:stCxn id="67" idx="2"/>
            </p:cNvCxnSpPr>
            <p:nvPr/>
          </p:nvCxnSpPr>
          <p:spPr>
            <a:xfrm flipH="1">
              <a:off x="7956376" y="2708920"/>
              <a:ext cx="554722" cy="2119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827584" y="9087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Detection of residual myeloma cells post treatment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44208" y="2276872"/>
            <a:ext cx="0" cy="378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Diagnosis of Red </a:t>
            </a:r>
            <a:r>
              <a:rPr lang="en-GB" sz="3600" b="1" dirty="0">
                <a:solidFill>
                  <a:srgbClr val="002060"/>
                </a:solidFill>
              </a:rPr>
              <a:t>C</a:t>
            </a:r>
            <a:r>
              <a:rPr lang="en-GB" sz="3600" b="1" dirty="0" smtClean="0">
                <a:solidFill>
                  <a:srgbClr val="002060"/>
                </a:solidFill>
              </a:rPr>
              <a:t>ell disorders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3568" y="67353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Paroxysmal Nocturnal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Haemoglobinuria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(PNH)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3568" y="1196752"/>
            <a:ext cx="79208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Rare disease, acquired mutation of </a:t>
            </a:r>
            <a:r>
              <a:rPr lang="en-US" sz="2000" i="1" dirty="0" smtClean="0">
                <a:latin typeface="Arial" charset="0"/>
              </a:rPr>
              <a:t>PIG-A</a:t>
            </a:r>
            <a:r>
              <a:rPr lang="en-US" sz="2000" dirty="0" smtClean="0">
                <a:latin typeface="Arial" charset="0"/>
              </a:rPr>
              <a:t> gene in stem cells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Unable to produce </a:t>
            </a:r>
            <a:r>
              <a:rPr lang="en-US" sz="2000" dirty="0" err="1" smtClean="0">
                <a:latin typeface="Arial" charset="0"/>
              </a:rPr>
              <a:t>glycosylphospatidylinositol</a:t>
            </a:r>
            <a:r>
              <a:rPr lang="en-US" sz="2000" dirty="0" smtClean="0">
                <a:latin typeface="Arial" charset="0"/>
              </a:rPr>
              <a:t> (GPI)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Loss of expression of several surface molecules e.g. CD59</a:t>
            </a:r>
          </a:p>
          <a:p>
            <a:pPr lvl="1">
              <a:spcBef>
                <a:spcPts val="600"/>
              </a:spcBef>
              <a:defRPr/>
            </a:pPr>
            <a:endParaRPr lang="en-US" sz="2000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504" y="2895287"/>
            <a:ext cx="9289030" cy="2693953"/>
            <a:chOff x="107504" y="2895287"/>
            <a:chExt cx="9289030" cy="26939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429240"/>
              <a:ext cx="2188364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39552" y="3581221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RBC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8874" y="4725104"/>
              <a:ext cx="502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PLT</a:t>
              </a:r>
              <a:endParaRPr lang="en-GB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117" y="3429240"/>
              <a:ext cx="2247115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404907"/>
              <a:ext cx="2155533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429240"/>
              <a:ext cx="2094953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983073" y="2895287"/>
              <a:ext cx="2952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control</a:t>
              </a:r>
              <a:endParaRPr lang="en-GB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11962" y="2895287"/>
              <a:ext cx="2952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normal</a:t>
              </a:r>
              <a:endParaRPr lang="en-GB" sz="2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44208" y="2895287"/>
              <a:ext cx="2952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PNH</a:t>
              </a:r>
              <a:endParaRPr lang="en-GB" sz="24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02163" y="4211796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PNH</a:t>
            </a:r>
          </a:p>
          <a:p>
            <a:r>
              <a:rPr lang="en-GB" b="1" dirty="0" smtClean="0"/>
              <a:t>clone</a:t>
            </a:r>
            <a:endParaRPr lang="en-GB" b="1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428629" y="4778254"/>
            <a:ext cx="108012" cy="2249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Diagnosis of Red </a:t>
            </a:r>
            <a:r>
              <a:rPr lang="en-GB" sz="3600" b="1" dirty="0">
                <a:solidFill>
                  <a:srgbClr val="002060"/>
                </a:solidFill>
              </a:rPr>
              <a:t>C</a:t>
            </a:r>
            <a:r>
              <a:rPr lang="en-GB" sz="3600" b="1" dirty="0" smtClean="0">
                <a:solidFill>
                  <a:srgbClr val="002060"/>
                </a:solidFill>
              </a:rPr>
              <a:t>ell disorders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3568" y="67353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Feto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-maternal haemorrhage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62473"/>
            <a:ext cx="8025573" cy="280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8033" y="1844824"/>
            <a:ext cx="860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Detection of </a:t>
            </a:r>
            <a:r>
              <a:rPr lang="en-GB" sz="2400" b="1" dirty="0" err="1" smtClean="0"/>
              <a:t>fetal</a:t>
            </a:r>
            <a:r>
              <a:rPr lang="en-GB" sz="2400" b="1" dirty="0" smtClean="0"/>
              <a:t> RBC using anti-</a:t>
            </a:r>
            <a:r>
              <a:rPr lang="en-GB" sz="2400" b="1" dirty="0" err="1" smtClean="0"/>
              <a:t>HbF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1839" y="6546830"/>
            <a:ext cx="2894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Source: Trillium Diagnostics, LLC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38372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Diagnosis of platelet disorders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3528" y="5486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Inheriting glycoprotein deficiencies &amp; functional assays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412776"/>
            <a:ext cx="856895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0575" lvl="1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GB" sz="2000" dirty="0" smtClean="0">
                <a:latin typeface="Arial" charset="0"/>
              </a:rPr>
              <a:t>Investigate or confirm diagnosis of</a:t>
            </a:r>
          </a:p>
          <a:p>
            <a:pPr marL="1247775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err="1" smtClean="0">
                <a:latin typeface="Arial" charset="0"/>
              </a:rPr>
              <a:t>Glanzmann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thrombasthenia</a:t>
            </a:r>
            <a:r>
              <a:rPr lang="en-GB" sz="2000" dirty="0" smtClean="0">
                <a:latin typeface="Arial" charset="0"/>
              </a:rPr>
              <a:t>: defect </a:t>
            </a:r>
            <a:r>
              <a:rPr lang="en-GB" sz="2000" dirty="0">
                <a:latin typeface="Arial" charset="0"/>
              </a:rPr>
              <a:t>of </a:t>
            </a:r>
            <a:r>
              <a:rPr lang="en-GB" sz="2000" dirty="0" err="1" smtClean="0">
                <a:latin typeface="Arial" charset="0"/>
              </a:rPr>
              <a:t>Gp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IIb</a:t>
            </a:r>
            <a:r>
              <a:rPr lang="en-GB" sz="2000" dirty="0" smtClean="0">
                <a:latin typeface="Arial" charset="0"/>
              </a:rPr>
              <a:t>/</a:t>
            </a:r>
            <a:r>
              <a:rPr lang="en-GB" sz="2000" dirty="0" err="1" smtClean="0">
                <a:latin typeface="Arial" charset="0"/>
              </a:rPr>
              <a:t>IIIa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(CD41/CD61)</a:t>
            </a:r>
          </a:p>
          <a:p>
            <a:pPr marL="1247775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charset="0"/>
              </a:rPr>
              <a:t>Bernard-</a:t>
            </a:r>
            <a:r>
              <a:rPr lang="en-GB" sz="2000" dirty="0" err="1" smtClean="0">
                <a:latin typeface="Arial" charset="0"/>
              </a:rPr>
              <a:t>Soulier</a:t>
            </a:r>
            <a:r>
              <a:rPr lang="en-GB" sz="2000" dirty="0" smtClean="0">
                <a:latin typeface="Arial" charset="0"/>
              </a:rPr>
              <a:t> syndrome: defect of </a:t>
            </a:r>
            <a:r>
              <a:rPr lang="en-GB" sz="2000" dirty="0" err="1" smtClean="0">
                <a:latin typeface="Arial" charset="0"/>
              </a:rPr>
              <a:t>Gp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Ib</a:t>
            </a:r>
            <a:r>
              <a:rPr lang="en-GB" sz="2000" dirty="0" smtClean="0">
                <a:latin typeface="Arial" charset="0"/>
              </a:rPr>
              <a:t> (CD42b)</a:t>
            </a:r>
          </a:p>
          <a:p>
            <a:pPr marL="1247775" lvl="2" indent="-3429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charset="0"/>
              </a:rPr>
              <a:t>Scott syndrome (defect of </a:t>
            </a:r>
            <a:r>
              <a:rPr lang="en-GB" sz="2000" dirty="0" err="1" smtClean="0">
                <a:latin typeface="Arial" charset="0"/>
              </a:rPr>
              <a:t>phosphatidylserine</a:t>
            </a:r>
            <a:r>
              <a:rPr lang="en-GB" sz="2000" dirty="0" smtClean="0">
                <a:latin typeface="Arial" charset="0"/>
              </a:rPr>
              <a:t> translocation)</a:t>
            </a:r>
          </a:p>
          <a:p>
            <a:pPr marL="1247775" lvl="2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GB" sz="2000" dirty="0">
              <a:latin typeface="Arial" charset="0"/>
            </a:endParaRPr>
          </a:p>
          <a:p>
            <a:pPr marL="790575" lvl="1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GB" sz="2000" dirty="0">
                <a:latin typeface="Arial" charset="0"/>
              </a:rPr>
              <a:t>Diagnosis of </a:t>
            </a:r>
            <a:r>
              <a:rPr lang="en-GB" sz="2000" dirty="0" smtClean="0">
                <a:latin typeface="Arial" charset="0"/>
              </a:rPr>
              <a:t>platelet storage </a:t>
            </a:r>
            <a:r>
              <a:rPr lang="en-GB" sz="2000" dirty="0">
                <a:latin typeface="Arial" charset="0"/>
              </a:rPr>
              <a:t>pool </a:t>
            </a:r>
            <a:r>
              <a:rPr lang="en-GB" sz="2000" dirty="0" smtClean="0">
                <a:latin typeface="Arial" charset="0"/>
              </a:rPr>
              <a:t>diseases</a:t>
            </a:r>
          </a:p>
          <a:p>
            <a:pPr marL="790575" lvl="1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GB" sz="2000" dirty="0" smtClean="0">
              <a:latin typeface="Arial" charset="0"/>
            </a:endParaRPr>
          </a:p>
          <a:p>
            <a:pPr marL="790575" lvl="1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GB" sz="2000" dirty="0">
                <a:latin typeface="Arial" charset="0"/>
              </a:rPr>
              <a:t>Monitoring of </a:t>
            </a:r>
            <a:r>
              <a:rPr lang="en-GB" sz="2000" dirty="0" err="1">
                <a:latin typeface="Arial" charset="0"/>
              </a:rPr>
              <a:t>GpIIb</a:t>
            </a:r>
            <a:r>
              <a:rPr lang="en-GB" sz="2000" dirty="0">
                <a:latin typeface="Arial" charset="0"/>
              </a:rPr>
              <a:t>/</a:t>
            </a:r>
            <a:r>
              <a:rPr lang="en-GB" sz="2000" dirty="0" err="1">
                <a:latin typeface="Arial" charset="0"/>
              </a:rPr>
              <a:t>IIIa</a:t>
            </a:r>
            <a:r>
              <a:rPr lang="en-GB" sz="2000" dirty="0">
                <a:latin typeface="Arial" charset="0"/>
              </a:rPr>
              <a:t> antagonist therapy</a:t>
            </a:r>
          </a:p>
          <a:p>
            <a:pPr marL="790575" lvl="1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GB" sz="2000" dirty="0">
              <a:latin typeface="Arial" charset="0"/>
            </a:endParaRPr>
          </a:p>
          <a:p>
            <a:pPr marL="790575" lvl="1" indent="-342900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Diagnosis of platelet disorders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3528" y="5486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Glanzmann thrombasthenia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8" y="1540535"/>
            <a:ext cx="7200000" cy="224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6" y="4364543"/>
            <a:ext cx="7200000" cy="2232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8" y="1412776"/>
            <a:ext cx="158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normal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540568" y="367812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Glanzmann thrombasthenia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71839" y="6546830"/>
            <a:ext cx="3039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Source: Practical-Hemostasis.com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18530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31541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Diagnosis of platelet disorders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3528" y="5486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Bernard-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Soulier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syndrome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1839" y="6546830"/>
            <a:ext cx="3039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Source: Practical-Hemostasis.com</a:t>
            </a:r>
            <a:endParaRPr lang="en-GB" sz="16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5496" y="1916832"/>
            <a:ext cx="7920000" cy="2430199"/>
            <a:chOff x="107504" y="2222937"/>
            <a:chExt cx="7920000" cy="2430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222937"/>
              <a:ext cx="7920000" cy="24301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60232" y="2852936"/>
              <a:ext cx="929939" cy="86409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41683" y="3784476"/>
              <a:ext cx="738629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7092280" y="2114719"/>
            <a:ext cx="288032" cy="6662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2" y="1196752"/>
            <a:ext cx="158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</a:t>
            </a:r>
            <a:r>
              <a:rPr lang="en-GB" sz="2000" dirty="0" smtClean="0"/>
              <a:t>ransfused</a:t>
            </a:r>
          </a:p>
          <a:p>
            <a:pPr algn="ctr"/>
            <a:r>
              <a:rPr lang="en-GB" sz="2000" dirty="0" smtClean="0"/>
              <a:t>platelets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52120" y="4470211"/>
            <a:ext cx="158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CD42b-</a:t>
            </a:r>
          </a:p>
          <a:p>
            <a:pPr algn="ctr"/>
            <a:r>
              <a:rPr lang="en-GB" sz="2000" dirty="0"/>
              <a:t>p</a:t>
            </a:r>
            <a:r>
              <a:rPr lang="en-GB" sz="2000" dirty="0" smtClean="0"/>
              <a:t>latelets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6444207" y="3760133"/>
            <a:ext cx="341492" cy="7100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Historical aspects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4067944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Light microscopy: 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cell-to-cell analysis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 descr="C:\Users\Aris\AppData\Local\Microsoft\Windows\Temporary Internet Files\Content.IE5\1VZUA6U6\MC9004136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8626"/>
            <a:ext cx="1524220" cy="20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61" y="2373189"/>
            <a:ext cx="2856011" cy="285601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932040" y="1340768"/>
            <a:ext cx="468052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Fluorescence microscopy: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study of phenotypes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6" y="2220852"/>
            <a:ext cx="2636007" cy="197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7" y="4269706"/>
            <a:ext cx="2636007" cy="19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Summary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96" y="1124744"/>
            <a:ext cx="89289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0575" lvl="1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GB" sz="2000" dirty="0" smtClean="0">
                <a:latin typeface="Arial" charset="0"/>
              </a:rPr>
              <a:t>Flow </a:t>
            </a:r>
            <a:r>
              <a:rPr lang="en-GB" sz="2000" dirty="0" err="1" smtClean="0">
                <a:latin typeface="Arial" charset="0"/>
              </a:rPr>
              <a:t>cytometry</a:t>
            </a:r>
            <a:r>
              <a:rPr lang="en-GB" sz="2000" dirty="0" smtClean="0">
                <a:latin typeface="Arial" charset="0"/>
              </a:rPr>
              <a:t> is a powerful technology for the phenotypic and functional, multi-parameter analysis of large number of cells</a:t>
            </a:r>
          </a:p>
          <a:p>
            <a:pPr marL="790575" lvl="1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GB" sz="2000" dirty="0" smtClean="0">
              <a:latin typeface="Arial" charset="0"/>
            </a:endParaRPr>
          </a:p>
          <a:p>
            <a:pPr marL="790575" lvl="1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GB" sz="2000" dirty="0" smtClean="0">
                <a:latin typeface="Arial" charset="0"/>
              </a:rPr>
              <a:t>Many clinical application in haematology</a:t>
            </a:r>
          </a:p>
          <a:p>
            <a:pPr marL="1247775" lvl="2" indent="-34290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charset="0"/>
              </a:rPr>
              <a:t>Diagnosis, classification and follow-up of </a:t>
            </a:r>
            <a:r>
              <a:rPr lang="en-GB" sz="2000" dirty="0" err="1" smtClean="0">
                <a:latin typeface="Arial" charset="0"/>
              </a:rPr>
              <a:t>leukaemias</a:t>
            </a:r>
            <a:r>
              <a:rPr lang="en-GB" sz="2000" dirty="0" smtClean="0">
                <a:latin typeface="Arial" charset="0"/>
              </a:rPr>
              <a:t>/lymphomas</a:t>
            </a:r>
          </a:p>
          <a:p>
            <a:pPr marL="1247775" lvl="2" indent="-34290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charset="0"/>
              </a:rPr>
              <a:t>Minimal residual disease</a:t>
            </a:r>
          </a:p>
          <a:p>
            <a:pPr marL="1247775" lvl="2" indent="-34290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charset="0"/>
              </a:rPr>
              <a:t>Transfusion and stem cell transplantation</a:t>
            </a:r>
          </a:p>
          <a:p>
            <a:pPr marL="1247775" lvl="2" indent="-342900" algn="just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GB" sz="2000" dirty="0" smtClean="0">
                <a:latin typeface="Arial" charset="0"/>
              </a:rPr>
              <a:t>Haemostasis</a:t>
            </a:r>
          </a:p>
          <a:p>
            <a:pPr marL="790575" lvl="1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GB" sz="2000" dirty="0">
              <a:latin typeface="Arial" charset="0"/>
            </a:endParaRPr>
          </a:p>
          <a:p>
            <a:pPr marL="790575" lvl="1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GB" sz="2000" dirty="0" err="1" smtClean="0">
                <a:latin typeface="Arial" charset="0"/>
              </a:rPr>
              <a:t>Immunophenotyping</a:t>
            </a:r>
            <a:r>
              <a:rPr lang="en-GB" sz="2000" dirty="0" smtClean="0">
                <a:latin typeface="Arial" charset="0"/>
              </a:rPr>
              <a:t> is essential component of the modern haematology diagnostics, </a:t>
            </a:r>
            <a:r>
              <a:rPr lang="en-GB" sz="2000" smtClean="0">
                <a:latin typeface="Arial" charset="0"/>
              </a:rPr>
              <a:t>along with morphology</a:t>
            </a:r>
            <a:r>
              <a:rPr lang="en-GB" sz="2000" dirty="0" smtClean="0">
                <a:latin typeface="Arial" charset="0"/>
              </a:rPr>
              <a:t>, </a:t>
            </a:r>
            <a:r>
              <a:rPr lang="en-GB" sz="2000" dirty="0" err="1" smtClean="0">
                <a:latin typeface="Arial" charset="0"/>
              </a:rPr>
              <a:t>cytogenetics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and molecular diagnostics</a:t>
            </a:r>
            <a:endParaRPr lang="en-GB" sz="2000" dirty="0">
              <a:latin typeface="Arial" charset="0"/>
            </a:endParaRPr>
          </a:p>
          <a:p>
            <a:pPr marL="790575" lvl="1" indent="-342900" algn="just">
              <a:spcBef>
                <a:spcPts val="60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How it was made possible: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monoclonal antibodies (</a:t>
            </a:r>
            <a:r>
              <a:rPr lang="en-GB" sz="3600" b="1" dirty="0" err="1" smtClean="0">
                <a:solidFill>
                  <a:schemeClr val="accent1">
                    <a:lumMod val="75000"/>
                  </a:schemeClr>
                </a:solidFill>
              </a:rPr>
              <a:t>Mabs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67744"/>
            <a:ext cx="2592288" cy="3497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531"/>
            <a:ext cx="4104456" cy="45945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44008" y="3833181"/>
            <a:ext cx="936104" cy="864096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6413794"/>
            <a:ext cx="4026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Kohler, Milstein and Jerne</a:t>
            </a:r>
            <a:r>
              <a:rPr lang="en-GB" sz="1600" dirty="0" smtClean="0"/>
              <a:t>, </a:t>
            </a:r>
            <a:r>
              <a:rPr lang="en-GB" sz="1600" b="1" i="1" dirty="0" smtClean="0"/>
              <a:t>Nobel Prize (1984)</a:t>
            </a:r>
            <a:endParaRPr lang="en-GB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979548"/>
            <a:ext cx="415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MAbs</a:t>
            </a:r>
            <a:r>
              <a:rPr lang="en-GB" b="1" dirty="0" smtClean="0"/>
              <a:t> recognise a single antigen epitope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50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171400"/>
            <a:ext cx="9361039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Cluster of Differentiation (CD) nomenclature 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d list haematopoiesi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" y="692696"/>
            <a:ext cx="9116431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How it was made possible: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chemeClr val="accent1">
                    <a:lumMod val="75000"/>
                  </a:schemeClr>
                </a:solidFill>
              </a:rPr>
              <a:t>fluorochromes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58" y="1556792"/>
            <a:ext cx="5314542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01" y="4301242"/>
            <a:ext cx="5294434" cy="2368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7" y="1628800"/>
            <a:ext cx="330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Molecules that can absorb a LASER light (</a:t>
            </a:r>
            <a:r>
              <a:rPr lang="en-GB" sz="2000" b="1" i="1" dirty="0"/>
              <a:t>excitation</a:t>
            </a:r>
            <a:r>
              <a:rPr lang="en-GB" sz="2000" dirty="0"/>
              <a:t>)  </a:t>
            </a:r>
            <a:r>
              <a:rPr lang="en-GB" sz="2000" dirty="0" smtClean="0"/>
              <a:t>and release </a:t>
            </a:r>
            <a:r>
              <a:rPr lang="en-GB" sz="2000" b="1" i="1" dirty="0" smtClean="0"/>
              <a:t>emitted light</a:t>
            </a:r>
            <a:r>
              <a:rPr lang="en-GB" sz="2000" dirty="0" smtClean="0"/>
              <a:t> at different wavelengths (</a:t>
            </a:r>
            <a:r>
              <a:rPr lang="en-GB" sz="2000" b="1" dirty="0" smtClean="0"/>
              <a:t>emission spectrum</a:t>
            </a:r>
            <a:r>
              <a:rPr lang="en-GB" sz="2000" dirty="0" smtClean="0"/>
              <a:t>)</a:t>
            </a:r>
          </a:p>
          <a:p>
            <a:endParaRPr lang="en-GB" sz="2000" b="1" i="1" dirty="0"/>
          </a:p>
          <a:p>
            <a:r>
              <a:rPr lang="en-GB" sz="2000" dirty="0" err="1" smtClean="0"/>
              <a:t>Fluorochrome</a:t>
            </a:r>
            <a:r>
              <a:rPr lang="en-GB" sz="2000" dirty="0"/>
              <a:t>-</a:t>
            </a:r>
            <a:r>
              <a:rPr lang="en-GB" sz="2000" dirty="0" smtClean="0"/>
              <a:t>conjugated monoclonal Abs recognise different cell protein-targets</a:t>
            </a:r>
            <a:endParaRPr lang="en-GB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619800" cy="15612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9199" y="1213752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B0F0"/>
                </a:solidFill>
              </a:rPr>
              <a:t>LASER</a:t>
            </a:r>
          </a:p>
          <a:p>
            <a:r>
              <a:rPr lang="en-GB" sz="1400" b="1" dirty="0" smtClean="0">
                <a:solidFill>
                  <a:srgbClr val="00B0F0"/>
                </a:solidFill>
              </a:rPr>
              <a:t>488nm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247" y="390543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LASER</a:t>
            </a:r>
          </a:p>
          <a:p>
            <a:r>
              <a:rPr lang="en-GB" sz="1400" b="1" dirty="0" smtClean="0">
                <a:solidFill>
                  <a:srgbClr val="7030A0"/>
                </a:solidFill>
              </a:rPr>
              <a:t>407nm</a:t>
            </a:r>
            <a:endParaRPr lang="en-GB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The Flow Cytometer: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what is in the box…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2894"/>
            <a:ext cx="2287983" cy="171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2688298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512" y="3188176"/>
            <a:ext cx="277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Flucidics</a:t>
            </a:r>
            <a:endParaRPr lang="en-GB" sz="2400" b="1" dirty="0" smtClean="0"/>
          </a:p>
          <a:p>
            <a:pPr algn="ctr"/>
            <a:r>
              <a:rPr lang="en-GB" dirty="0" smtClean="0"/>
              <a:t>a system of lines directs the fluid stream and centres the cells to the light beam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63180" y="469552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LASER beams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157192"/>
            <a:ext cx="208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Optics</a:t>
            </a:r>
          </a:p>
          <a:p>
            <a:pPr algn="ctr"/>
            <a:r>
              <a:rPr lang="en-GB" dirty="0" smtClean="0"/>
              <a:t>Light filters, mirrors and optic fibres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452367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</a:t>
            </a:r>
            <a:r>
              <a:rPr lang="en-GB" sz="2400" b="1" dirty="0" smtClean="0"/>
              <a:t>lectronics</a:t>
            </a:r>
          </a:p>
          <a:p>
            <a:pPr algn="ctr"/>
            <a:r>
              <a:rPr lang="en-GB" dirty="0" smtClean="0"/>
              <a:t>Light detectors</a:t>
            </a:r>
          </a:p>
          <a:p>
            <a:pPr algn="ctr"/>
            <a:r>
              <a:rPr lang="en-GB" dirty="0" smtClean="0"/>
              <a:t>Signal processing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199784" y="3465175"/>
            <a:ext cx="1908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Computer</a:t>
            </a:r>
          </a:p>
          <a:p>
            <a:pPr algn="ctr"/>
            <a:r>
              <a:rPr lang="en-GB" dirty="0" smtClean="0"/>
              <a:t>Data </a:t>
            </a:r>
            <a:r>
              <a:rPr lang="en-GB" dirty="0"/>
              <a:t>h</a:t>
            </a:r>
            <a:r>
              <a:rPr lang="en-GB" dirty="0" smtClean="0"/>
              <a:t>arnessing and analysis</a:t>
            </a:r>
            <a:endParaRPr lang="en-GB" dirty="0"/>
          </a:p>
        </p:txBody>
      </p:sp>
      <p:sp>
        <p:nvSpPr>
          <p:cNvPr id="11" name="Curved Up Arrow 10"/>
          <p:cNvSpPr/>
          <p:nvPr/>
        </p:nvSpPr>
        <p:spPr>
          <a:xfrm>
            <a:off x="755577" y="4472215"/>
            <a:ext cx="7848872" cy="1904266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3775"/>
            <a:ext cx="7215188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The Flow Cytometer:</a:t>
            </a:r>
            <a:br>
              <a:rPr lang="en-GB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making signal from cells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material </a:t>
            </a:r>
            <a:r>
              <a:rPr lang="en-GB" sz="3600" b="1" dirty="0">
                <a:solidFill>
                  <a:srgbClr val="002060"/>
                </a:solidFill>
              </a:rPr>
              <a:t>for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913944"/>
            <a:ext cx="33123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single</a:t>
            </a:r>
            <a:r>
              <a:rPr lang="en-GB" sz="2400" b="1" dirty="0" smtClean="0"/>
              <a:t> cell suspension</a:t>
            </a:r>
          </a:p>
          <a:p>
            <a:pPr algn="ctr"/>
            <a:r>
              <a:rPr lang="en-GB" sz="2400" dirty="0" smtClean="0"/>
              <a:t>(WBC, RBC, PLT </a:t>
            </a:r>
            <a:r>
              <a:rPr lang="en-GB" sz="2400" dirty="0" err="1" smtClean="0"/>
              <a:t>etc</a:t>
            </a:r>
            <a:r>
              <a:rPr lang="en-GB" sz="2400" dirty="0" smtClean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1720" y="1900831"/>
            <a:ext cx="93610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2498120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</a:t>
            </a:r>
            <a:r>
              <a:rPr lang="en-GB" sz="2400" dirty="0" smtClean="0"/>
              <a:t>eripheral blood</a:t>
            </a:r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83768" y="2465021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</a:t>
            </a:r>
            <a:r>
              <a:rPr lang="en-GB" sz="2400" dirty="0" smtClean="0"/>
              <a:t>one marrow aspirate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0" y="2465021"/>
            <a:ext cx="253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GB" dirty="0"/>
              <a:t>Other body fluids</a:t>
            </a:r>
          </a:p>
          <a:p>
            <a:r>
              <a:rPr lang="en-GB" dirty="0"/>
              <a:t>(ascites, CSF, pleural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2465021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solid tissues!</a:t>
            </a:r>
          </a:p>
          <a:p>
            <a:pPr algn="ctr"/>
            <a:r>
              <a:rPr lang="en-GB" sz="2400" dirty="0"/>
              <a:t>(lymph nodes)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</p:txBody>
      </p:sp>
      <p:pic>
        <p:nvPicPr>
          <p:cNvPr id="1026" name="Picture 2" descr="http://www.miltenyibiotec.com/img/EN/Sample_Preparation/Reiter_Bilder/sampleprep_active_gentlemac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9116"/>
            <a:ext cx="1656184" cy="12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779912" y="1846566"/>
            <a:ext cx="0" cy="5583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80112" y="1834692"/>
            <a:ext cx="0" cy="5583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17954" y="1862585"/>
            <a:ext cx="792088" cy="493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 descr="C:\Users\Aris\AppData\Local\Microsoft\Windows\Temporary Internet Files\Content.IE5\UVYV3GU8\MC9000188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3" y="5301208"/>
            <a:ext cx="1690259" cy="12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rved Down Arrow 18"/>
          <p:cNvSpPr/>
          <p:nvPr/>
        </p:nvSpPr>
        <p:spPr>
          <a:xfrm rot="1470815">
            <a:off x="534866" y="5127339"/>
            <a:ext cx="612883" cy="288032"/>
          </a:xfrm>
          <a:prstGeom prst="curvedDownArrow">
            <a:avLst>
              <a:gd name="adj1" fmla="val 25000"/>
              <a:gd name="adj2" fmla="val 69788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 rot="19718248" flipH="1">
            <a:off x="974552" y="4997038"/>
            <a:ext cx="570157" cy="280492"/>
          </a:xfrm>
          <a:prstGeom prst="curvedDownArrow">
            <a:avLst>
              <a:gd name="adj1" fmla="val 25000"/>
              <a:gd name="adj2" fmla="val 69788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6512" y="4509120"/>
            <a:ext cx="1051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Cells</a:t>
            </a:r>
          </a:p>
          <a:p>
            <a:pPr algn="ctr"/>
            <a:r>
              <a:rPr lang="en-GB" sz="1600" b="1" dirty="0" smtClean="0"/>
              <a:t>(50-100µl)</a:t>
            </a:r>
            <a:endParaRPr lang="en-GB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153084" y="4530251"/>
            <a:ext cx="68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err="1" smtClean="0"/>
              <a:t>MAbs</a:t>
            </a:r>
            <a:endParaRPr lang="en-GB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36168" y="4509120"/>
            <a:ext cx="41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Sample processing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337008" y="5271355"/>
            <a:ext cx="578808" cy="46190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908544" y="5271355"/>
            <a:ext cx="174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Incubation 20min</a:t>
            </a:r>
            <a:endParaRPr lang="en-GB" sz="1600" b="1" dirty="0"/>
          </a:p>
        </p:txBody>
      </p:sp>
      <p:sp>
        <p:nvSpPr>
          <p:cNvPr id="46" name="Right Arrow 45"/>
          <p:cNvSpPr/>
          <p:nvPr/>
        </p:nvSpPr>
        <p:spPr>
          <a:xfrm>
            <a:off x="4644008" y="5271355"/>
            <a:ext cx="578808" cy="46190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222816" y="5220489"/>
            <a:ext cx="1581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wash of </a:t>
            </a:r>
            <a:r>
              <a:rPr lang="en-GB" sz="1600" b="1" dirty="0" err="1" smtClean="0"/>
              <a:t>Mabs</a:t>
            </a:r>
            <a:endParaRPr lang="en-GB" sz="1600" b="1" dirty="0" smtClean="0"/>
          </a:p>
          <a:p>
            <a:pPr algn="ctr"/>
            <a:r>
              <a:rPr lang="en-GB" sz="1600" b="1" dirty="0"/>
              <a:t>e</a:t>
            </a:r>
            <a:r>
              <a:rPr lang="en-GB" sz="1600" b="1" dirty="0" smtClean="0"/>
              <a:t>xcess in buffer</a:t>
            </a:r>
            <a:endParaRPr lang="en-GB" sz="1600" b="1" dirty="0"/>
          </a:p>
        </p:txBody>
      </p:sp>
      <p:sp>
        <p:nvSpPr>
          <p:cNvPr id="48" name="Right Arrow 47"/>
          <p:cNvSpPr/>
          <p:nvPr/>
        </p:nvSpPr>
        <p:spPr>
          <a:xfrm>
            <a:off x="6801504" y="5271355"/>
            <a:ext cx="578808" cy="46190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396978" y="5220489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a</a:t>
            </a:r>
            <a:r>
              <a:rPr lang="en-GB" sz="1600" b="1" dirty="0" smtClean="0"/>
              <a:t>cquisition in the </a:t>
            </a:r>
          </a:p>
          <a:p>
            <a:pPr algn="ctr"/>
            <a:r>
              <a:rPr lang="en-GB" sz="1600" b="1" dirty="0"/>
              <a:t>f</a:t>
            </a:r>
            <a:r>
              <a:rPr lang="en-GB" sz="1600" b="1" dirty="0" smtClean="0"/>
              <a:t>low cytometer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727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922</Words>
  <Application>Microsoft Office PowerPoint</Application>
  <PresentationFormat>On-screen Show (4:3)</PresentationFormat>
  <Paragraphs>299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Introduction to flow cytometry</vt:lpstr>
      <vt:lpstr>Flow Cytometry</vt:lpstr>
      <vt:lpstr>Historical aspects</vt:lpstr>
      <vt:lpstr>How it was made possible: the monoclonal antibodies (Mabs)</vt:lpstr>
      <vt:lpstr>Cluster of Differentiation (CD) nomenclature </vt:lpstr>
      <vt:lpstr>How it was made possible: the fluorochromes</vt:lpstr>
      <vt:lpstr>The Flow Cytometer: what is in the box…</vt:lpstr>
      <vt:lpstr>The Flow Cytometer: making signal from cells</vt:lpstr>
      <vt:lpstr>material for analysis</vt:lpstr>
      <vt:lpstr>data presentation and analysis</vt:lpstr>
      <vt:lpstr>data presentation and analysis</vt:lpstr>
      <vt:lpstr>data presentation and analysis</vt:lpstr>
      <vt:lpstr>data presentation and analysis</vt:lpstr>
      <vt:lpstr>data presentation and analysis</vt:lpstr>
      <vt:lpstr>Applications in Clinical Haematology</vt:lpstr>
      <vt:lpstr>Phenotyping normal vs malignancy</vt:lpstr>
      <vt:lpstr>Acute myeloid leukaemia</vt:lpstr>
      <vt:lpstr>Acute myeloid leukaemia</vt:lpstr>
      <vt:lpstr>Acute promyelocytic leukaemia</vt:lpstr>
      <vt:lpstr>Acute lymphoblastic leukaemia</vt:lpstr>
      <vt:lpstr>Acute lymphoblastic leukaemia</vt:lpstr>
      <vt:lpstr>Chronic lymphocytic leukaemia (CLL)</vt:lpstr>
      <vt:lpstr>Clonality of B lymphocytes</vt:lpstr>
      <vt:lpstr>MRD: minimal residual disease</vt:lpstr>
      <vt:lpstr>Diagnosis of Red Cell disorders</vt:lpstr>
      <vt:lpstr>Diagnosis of Red Cell disorders</vt:lpstr>
      <vt:lpstr>Diagnosis of platelet disorders</vt:lpstr>
      <vt:lpstr>Diagnosis of platelet disorders</vt:lpstr>
      <vt:lpstr>Diagnosis of platelet disorders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Flow Cytometry</dc:title>
  <dc:creator>Aris</dc:creator>
  <cp:lastModifiedBy>Shiel, Nuala</cp:lastModifiedBy>
  <cp:revision>127</cp:revision>
  <dcterms:created xsi:type="dcterms:W3CDTF">2012-09-25T22:10:52Z</dcterms:created>
  <dcterms:modified xsi:type="dcterms:W3CDTF">2012-10-01T10:25:12Z</dcterms:modified>
</cp:coreProperties>
</file>