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8"/>
  </p:notesMasterIdLst>
  <p:sldIdLst>
    <p:sldId id="256" r:id="rId2"/>
    <p:sldId id="280" r:id="rId3"/>
    <p:sldId id="293" r:id="rId4"/>
    <p:sldId id="281" r:id="rId5"/>
    <p:sldId id="257" r:id="rId6"/>
    <p:sldId id="265" r:id="rId7"/>
    <p:sldId id="262" r:id="rId8"/>
    <p:sldId id="298" r:id="rId9"/>
    <p:sldId id="299" r:id="rId10"/>
    <p:sldId id="263" r:id="rId11"/>
    <p:sldId id="264" r:id="rId12"/>
    <p:sldId id="266" r:id="rId13"/>
    <p:sldId id="288" r:id="rId14"/>
    <p:sldId id="258" r:id="rId15"/>
    <p:sldId id="295" r:id="rId16"/>
    <p:sldId id="259" r:id="rId17"/>
    <p:sldId id="291" r:id="rId18"/>
    <p:sldId id="282" r:id="rId19"/>
    <p:sldId id="292" r:id="rId20"/>
    <p:sldId id="260" r:id="rId21"/>
    <p:sldId id="278" r:id="rId22"/>
    <p:sldId id="261" r:id="rId23"/>
    <p:sldId id="268" r:id="rId24"/>
    <p:sldId id="269" r:id="rId25"/>
    <p:sldId id="270" r:id="rId26"/>
    <p:sldId id="289" r:id="rId27"/>
    <p:sldId id="267" r:id="rId28"/>
    <p:sldId id="294" r:id="rId29"/>
    <p:sldId id="301" r:id="rId30"/>
    <p:sldId id="302" r:id="rId31"/>
    <p:sldId id="274" r:id="rId32"/>
    <p:sldId id="275" r:id="rId33"/>
    <p:sldId id="279" r:id="rId34"/>
    <p:sldId id="277" r:id="rId35"/>
    <p:sldId id="283" r:id="rId36"/>
    <p:sldId id="285" r:id="rId37"/>
    <p:sldId id="297" r:id="rId38"/>
    <p:sldId id="287" r:id="rId39"/>
    <p:sldId id="290" r:id="rId40"/>
    <p:sldId id="284" r:id="rId41"/>
    <p:sldId id="271" r:id="rId42"/>
    <p:sldId id="300" r:id="rId43"/>
    <p:sldId id="272" r:id="rId44"/>
    <p:sldId id="286" r:id="rId45"/>
    <p:sldId id="273" r:id="rId46"/>
    <p:sldId id="29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8504" autoAdjust="0"/>
  </p:normalViewPr>
  <p:slideViewPr>
    <p:cSldViewPr>
      <p:cViewPr>
        <p:scale>
          <a:sx n="50" d="100"/>
          <a:sy n="50" d="100"/>
        </p:scale>
        <p:origin x="-101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BEA17-4AFF-4FD4-969F-A0C867FD1FEE}" type="datetimeFigureOut">
              <a:rPr lang="en-US" smtClean="0"/>
              <a:pPr/>
              <a:t>9/25/2012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EDC11-0438-404F-810D-1AC9BDC23D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5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DC11-0438-404F-810D-1AC9BDC23DD1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lincancerres.aacrjournals.org/content/10/4/1326/F3.large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me.medscape.com/viewarticle/416476_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radiology.rsna.org/content/210/2/483/F1.larg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myhotlight.net/hotlight.php?ref=http://radiology.rsna.org/content/210/2/483.full&amp;query=Graph%20shows%20overall%20survival%20(OS)%20and%20relapse-free%20survival%20(RFS)%20for%20the%20257%20patients%20who%20initially%20achieved%20complete%20response.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informahealthcare.com/na101/home/literatum/publisher/ashley/journals/content/lal/2010/lal.2010.51.issue-6/10428191003743460/production/images/large/glal_a_474868_o_f0001.jpe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="0" cap="none" dirty="0" smtClean="0">
                <a:latin typeface="Arial" pitchFamily="34" charset="0"/>
                <a:cs typeface="Arial" pitchFamily="34" charset="0"/>
              </a:rPr>
              <a:t>Professor BJ Bain</a:t>
            </a:r>
            <a:endParaRPr lang="en-GB" sz="2800" b="0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17526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Clinical trials and the role of statistics in haematological research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sz="2700" dirty="0" smtClean="0">
                <a:latin typeface="Arial" pitchFamily="34" charset="0"/>
                <a:cs typeface="Arial" pitchFamily="34" charset="0"/>
              </a:rPr>
              <a:t>Statistics for the non-statistician </a:t>
            </a:r>
            <a:endParaRPr lang="en-GB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Randomised trials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best way to divide patients between a ‘new treatment group’ and a ‘control’ group is by randomisation</a:t>
            </a:r>
          </a:p>
          <a:p>
            <a:r>
              <a:rPr lang="en-GB" dirty="0" smtClean="0"/>
              <a:t>This avoids bias</a:t>
            </a:r>
          </a:p>
          <a:p>
            <a:r>
              <a:rPr lang="en-GB" dirty="0" smtClean="0"/>
              <a:t>Bias can be even more thoroughly avoided if the randomisation is double blind</a:t>
            </a:r>
          </a:p>
          <a:p>
            <a:r>
              <a:rPr lang="en-GB" dirty="0" smtClean="0"/>
              <a:t>However in leukaemia/lymphoma trials blinding may be impossible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Would you know if you were receiving a test drug or a placebo?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Would you know if you were receiving drug a or drug b?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0" y="2438400"/>
            <a:ext cx="4953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Why not just allocate two treatments to alternate patients?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would anyone be biased?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 researcher may have a strong belief in a new treatment– he wants it to succeed</a:t>
            </a:r>
          </a:p>
          <a:p>
            <a:r>
              <a:rPr lang="en-GB" dirty="0" smtClean="0"/>
              <a:t>A patient may be holding out hope of a new treatment being successful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Placebo effect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Psychological effect of being in a trial </a:t>
            </a:r>
          </a:p>
          <a:p>
            <a:r>
              <a:rPr lang="en-GB" dirty="0" smtClean="0"/>
              <a:t>A pharmaceutical company may have a commercial interest in a treatment being successful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are patients randomised?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33CC"/>
                </a:solidFill>
              </a:rPr>
              <a:t>After</a:t>
            </a:r>
            <a:r>
              <a:rPr lang="en-GB" dirty="0" smtClean="0"/>
              <a:t> informed consent has been given</a:t>
            </a:r>
          </a:p>
          <a:p>
            <a:r>
              <a:rPr lang="en-GB" dirty="0" smtClean="0"/>
              <a:t>Techniques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Toss of a coin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Opening a sealed envelope or pack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Making contact with a central trial office by telephone or through e mail or a website</a:t>
            </a:r>
          </a:p>
          <a:p>
            <a:r>
              <a:rPr lang="en-GB" dirty="0" smtClean="0"/>
              <a:t>To avoid bias it is essential that the doctor requesting the randomization does not know what the allocation will be until </a:t>
            </a:r>
            <a:r>
              <a:rPr lang="en-GB" b="1" dirty="0" smtClean="0">
                <a:solidFill>
                  <a:srgbClr val="0033CC"/>
                </a:solidFill>
              </a:rPr>
              <a:t>after</a:t>
            </a:r>
            <a:r>
              <a:rPr lang="en-GB" dirty="0" smtClean="0"/>
              <a:t> the patient has been registered for the trial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7448" cy="914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must the allocation not be known until after the allocation has been made?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Bias is otherwise introduced</a:t>
            </a:r>
          </a:p>
          <a:p>
            <a:r>
              <a:rPr lang="en-GB" dirty="0" smtClean="0"/>
              <a:t>In one trial, allocation to anticoagulants or not for myocardial infarction was on the basis of an odd or even day of the month, giving 589 treated and 442 controls</a:t>
            </a:r>
          </a:p>
          <a:p>
            <a:r>
              <a:rPr lang="en-GB" dirty="0" smtClean="0"/>
              <a:t>In another trial, allocation to pre-operative radiation or not for rectal cancer was on the basis of date of birth, giving 192 treated and 267 controls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1800" dirty="0" err="1" smtClean="0"/>
              <a:t>Pocock</a:t>
            </a:r>
            <a:r>
              <a:rPr lang="en-GB" sz="1800" dirty="0" smtClean="0"/>
              <a:t> SJ. Clinical trials. A Practical Approach, John Wiley, New York, 183, p 60. </a:t>
            </a:r>
            <a:endParaRPr lang="en-GB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Survival curves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Often actuarial survivals are calculated, i.e. survival is estimated while many patients are still alive – why?</a:t>
            </a:r>
          </a:p>
          <a:p>
            <a:r>
              <a:rPr lang="en-GB" dirty="0" smtClean="0"/>
              <a:t>Overall survival – ultimately important but if a disease is chronic it may takes decades to see a difference</a:t>
            </a:r>
          </a:p>
          <a:p>
            <a:r>
              <a:rPr lang="en-GB" dirty="0" smtClean="0"/>
              <a:t>Other types of survival that can be studied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Progression-free survival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Disease-free or relapse-free or failure-free survival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Event-free survival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Relative survival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Disease-specific survival </a:t>
            </a:r>
            <a:endParaRPr lang="en-GB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461248" cy="914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are the characteristics of a clearly presented survival curve?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61248" cy="3806952"/>
          </a:xfrm>
        </p:spPr>
        <p:txBody>
          <a:bodyPr/>
          <a:lstStyle/>
          <a:p>
            <a:r>
              <a:rPr lang="en-GB" dirty="0" smtClean="0"/>
              <a:t>Appropriate vertical scale</a:t>
            </a:r>
          </a:p>
          <a:p>
            <a:r>
              <a:rPr lang="en-GB" dirty="0" smtClean="0"/>
              <a:t>Axes clearly labelled</a:t>
            </a:r>
          </a:p>
          <a:p>
            <a:r>
              <a:rPr lang="en-GB" dirty="0" smtClean="0"/>
              <a:t>Lines can be readily distinguished (preferably also when printed in black and white)</a:t>
            </a:r>
          </a:p>
          <a:p>
            <a:r>
              <a:rPr lang="en-GB" dirty="0" smtClean="0"/>
              <a:t>Number at risk at various time point is shown</a:t>
            </a:r>
          </a:p>
          <a:p>
            <a:r>
              <a:rPr lang="en-GB" dirty="0" smtClean="0"/>
              <a:t>Statistical data are on the graph</a:t>
            </a:r>
          </a:p>
          <a:p>
            <a:r>
              <a:rPr lang="en-GB" dirty="0" smtClean="0"/>
              <a:t>Standard error or confidence limits are shown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 survival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Usually expressed as an actuarial median survival – the time when half the patients are predicted to be alive and half dead</a:t>
            </a:r>
            <a:endParaRPr lang="en-GB" dirty="0"/>
          </a:p>
        </p:txBody>
      </p:sp>
      <p:pic>
        <p:nvPicPr>
          <p:cNvPr id="4098" name="Picture 2" descr="Fig. 3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819400"/>
            <a:ext cx="5751153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Shin </a:t>
            </a:r>
            <a:r>
              <a:rPr lang="en-GB" i="1" dirty="0" smtClean="0"/>
              <a:t>et al. </a:t>
            </a:r>
            <a:r>
              <a:rPr lang="en-GB" dirty="0" smtClean="0"/>
              <a:t>2004 </a:t>
            </a:r>
            <a:r>
              <a:rPr lang="en-GB" dirty="0" err="1" smtClean="0"/>
              <a:t>Clin</a:t>
            </a:r>
            <a:r>
              <a:rPr lang="en-GB" dirty="0" smtClean="0"/>
              <a:t> Cancer Res, 10, 1326.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971800"/>
            <a:ext cx="2514600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Kaplan-Meir plot – when death (or another event) occurs the line drops; vertical lines crossing the curve are patients who are still alive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429000"/>
            <a:ext cx="28956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Including some statistics on the graph is important in avoiding overestimation of any apparent difference by the reader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181600"/>
            <a:ext cx="2667000" cy="1200329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Survival curves are compared using a log-rank test or a hazard ratio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hazard ratio?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hazard ratio is the effect of a  variable on an event</a:t>
            </a:r>
          </a:p>
          <a:p>
            <a:r>
              <a:rPr lang="en-GB" dirty="0" smtClean="0"/>
              <a:t>It is an estimate of the relative risk</a:t>
            </a:r>
          </a:p>
          <a:p>
            <a:r>
              <a:rPr lang="en-GB" dirty="0" smtClean="0"/>
              <a:t>For example, if administration of a drug is associated with a 20-fold </a:t>
            </a:r>
            <a:r>
              <a:rPr lang="en-GB" dirty="0" smtClean="0">
                <a:solidFill>
                  <a:srgbClr val="FF0000"/>
                </a:solidFill>
              </a:rPr>
              <a:t>increase</a:t>
            </a:r>
            <a:r>
              <a:rPr lang="en-GB" dirty="0" smtClean="0"/>
              <a:t> in the risk of developing acute leukaemia, the relative risk or hazard ratio is 20</a:t>
            </a:r>
          </a:p>
          <a:p>
            <a:r>
              <a:rPr lang="en-GB" dirty="0" smtClean="0"/>
              <a:t>If a drug given as treatment </a:t>
            </a:r>
            <a:r>
              <a:rPr lang="en-GB" dirty="0" smtClean="0">
                <a:solidFill>
                  <a:srgbClr val="FF0000"/>
                </a:solidFill>
              </a:rPr>
              <a:t>lowers</a:t>
            </a:r>
            <a:r>
              <a:rPr lang="en-GB" dirty="0" smtClean="0"/>
              <a:t> the risk of death the relative risk or hazard ratio might be 0.58 (CI 0.44-0.77) </a:t>
            </a:r>
            <a:r>
              <a:rPr lang="en-GB" dirty="0" smtClean="0">
                <a:solidFill>
                  <a:srgbClr val="0033CC"/>
                </a:solidFill>
              </a:rPr>
              <a:t>(see next screen)</a:t>
            </a:r>
          </a:p>
          <a:p>
            <a:r>
              <a:rPr lang="en-GB" dirty="0" smtClean="0"/>
              <a:t>The relative risk can be used in assessing randomised controlled trials and cohort studies 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/>
              <a:t>Overall survival</a:t>
            </a:r>
          </a:p>
        </p:txBody>
      </p:sp>
      <p:pic>
        <p:nvPicPr>
          <p:cNvPr id="29699" name="Picture 4" descr="aza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6633119" cy="498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1676400"/>
            <a:ext cx="1905000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 comparison of </a:t>
            </a:r>
            <a:r>
              <a:rPr lang="en-GB" dirty="0" err="1" smtClean="0"/>
              <a:t>azacitidine</a:t>
            </a:r>
            <a:r>
              <a:rPr lang="en-GB" dirty="0" smtClean="0"/>
              <a:t> (AZA) and conventional care regime (CCR) showing a benefit for </a:t>
            </a:r>
            <a:r>
              <a:rPr lang="en-GB" dirty="0" err="1" smtClean="0"/>
              <a:t>azacitidine</a:t>
            </a:r>
            <a:r>
              <a:rPr lang="en-GB" dirty="0" smtClean="0"/>
              <a:t> whether analysed by log rank test or hazard ratio 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 odds ratio?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Statistically, an odds ratio is not the same as a hazard ratio although for small samples it is similar</a:t>
            </a:r>
          </a:p>
          <a:p>
            <a:r>
              <a:rPr lang="en-GB" dirty="0" smtClean="0"/>
              <a:t>It is also a measure of the size of an effect or the strength of an association</a:t>
            </a:r>
          </a:p>
          <a:p>
            <a:r>
              <a:rPr lang="en-GB" dirty="0" smtClean="0"/>
              <a:t> An odds ratio is favoured for case-control studies and retrospective studies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is the role of statistics in haematological research?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Epidemiological research</a:t>
            </a:r>
          </a:p>
          <a:p>
            <a:pPr lvl="1"/>
            <a:r>
              <a:rPr lang="en-GB" dirty="0" smtClean="0"/>
              <a:t>Observation</a:t>
            </a:r>
          </a:p>
          <a:p>
            <a:pPr lvl="1"/>
            <a:r>
              <a:rPr lang="en-GB" dirty="0" smtClean="0"/>
              <a:t>Case control studies (looking backwards)</a:t>
            </a:r>
          </a:p>
          <a:p>
            <a:pPr lvl="1"/>
            <a:r>
              <a:rPr lang="en-GB" dirty="0" smtClean="0"/>
              <a:t>Cohort studies (looking forwards)</a:t>
            </a:r>
          </a:p>
          <a:p>
            <a:r>
              <a:rPr lang="en-GB" dirty="0" smtClean="0"/>
              <a:t>Recognition of prognostic factors</a:t>
            </a:r>
          </a:p>
          <a:p>
            <a:r>
              <a:rPr lang="en-GB" dirty="0" smtClean="0"/>
              <a:t>Assessment of treatment – clinical trials</a:t>
            </a:r>
          </a:p>
          <a:p>
            <a:r>
              <a:rPr lang="en-GB" dirty="0" smtClean="0"/>
              <a:t>All such research is based on empirical evidence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Progression-free survival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Patient may not be free of disease but the disease is not progressing and not evolving to a higher grade disease</a:t>
            </a:r>
          </a:p>
          <a:p>
            <a:r>
              <a:rPr lang="en-GB" dirty="0" smtClean="0"/>
              <a:t>For a chronic low grade neoplasm this may be a worthwhile achievement</a:t>
            </a:r>
            <a:endParaRPr lang="en-GB" dirty="0"/>
          </a:p>
        </p:txBody>
      </p:sp>
      <p:pic>
        <p:nvPicPr>
          <p:cNvPr id="3074" name="Picture 2" descr="Slide. Progression-Free Survival, SWOG-8809"/>
          <p:cNvPicPr>
            <a:picLocks noChangeAspect="1" noChangeArrowheads="1"/>
          </p:cNvPicPr>
          <p:nvPr/>
        </p:nvPicPr>
        <p:blipFill>
          <a:blip r:embed="rId2" cstate="print"/>
          <a:srcRect b="7602"/>
          <a:stretch>
            <a:fillRect/>
          </a:stretch>
        </p:blipFill>
        <p:spPr bwMode="auto">
          <a:xfrm>
            <a:off x="4572000" y="3429000"/>
            <a:ext cx="4343400" cy="3009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4038600"/>
            <a:ext cx="3733800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These survival curves compare progression-free survival in lymphoma with or without interferon after initial intensive treatment (showing no difference)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715000"/>
            <a:ext cx="448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hlinkClick r:id="rId3"/>
              </a:rPr>
              <a:t>Zelenetz</a:t>
            </a:r>
            <a:r>
              <a:rPr lang="en-GB" dirty="0" smtClean="0">
                <a:hlinkClick r:id="rId3"/>
              </a:rPr>
              <a:t> et al (2001)</a:t>
            </a:r>
          </a:p>
          <a:p>
            <a:r>
              <a:rPr lang="en-GB" dirty="0" smtClean="0">
                <a:hlinkClick r:id="rId3"/>
              </a:rPr>
              <a:t>cme.medscape.com/</a:t>
            </a:r>
            <a:r>
              <a:rPr lang="en-GB" dirty="0" err="1" smtClean="0">
                <a:hlinkClick r:id="rId3"/>
              </a:rPr>
              <a:t>viewarticle</a:t>
            </a:r>
            <a:r>
              <a:rPr lang="en-GB" dirty="0" smtClean="0">
                <a:hlinkClick r:id="rId3"/>
              </a:rPr>
              <a:t>/416476_1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62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Kaplan-Meir curves can show events as well as survival</a:t>
            </a:r>
            <a:endParaRPr lang="en-GB" dirty="0"/>
          </a:p>
        </p:txBody>
      </p:sp>
      <p:pic>
        <p:nvPicPr>
          <p:cNvPr id="4" name="Content Placeholder 3" descr="bmt200810f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2819400"/>
            <a:ext cx="5161794" cy="296639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2700" baseline="0" dirty="0" smtClean="0"/>
              <a:t>This is a study of 100 patients who received a haemopoietic stem cell </a:t>
            </a:r>
            <a:r>
              <a:rPr lang="en-GB" sz="2700" baseline="0" dirty="0" err="1" smtClean="0"/>
              <a:t>tranplant</a:t>
            </a:r>
            <a:r>
              <a:rPr lang="en-GB" sz="2700" baseline="0" dirty="0" smtClean="0"/>
              <a:t> (HSCT)</a:t>
            </a:r>
            <a:r>
              <a:rPr lang="en-GB" sz="2700" dirty="0" smtClean="0"/>
              <a:t> for various conditions with non-</a:t>
            </a:r>
            <a:r>
              <a:rPr lang="en-GB" sz="2700" dirty="0" err="1" smtClean="0"/>
              <a:t>myeloablative</a:t>
            </a:r>
            <a:r>
              <a:rPr lang="en-GB" sz="2700" dirty="0" smtClean="0"/>
              <a:t> conditioning</a:t>
            </a: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81400"/>
            <a:ext cx="3505200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OS = overall survival</a:t>
            </a:r>
          </a:p>
          <a:p>
            <a:r>
              <a:rPr lang="en-GB" dirty="0" smtClean="0"/>
              <a:t>PFS = progression-free survival</a:t>
            </a:r>
          </a:p>
          <a:p>
            <a:r>
              <a:rPr lang="en-GB" dirty="0" smtClean="0"/>
              <a:t>RRM = relapse-related mortality</a:t>
            </a:r>
          </a:p>
          <a:p>
            <a:r>
              <a:rPr lang="en-GB" dirty="0" smtClean="0"/>
              <a:t>TRM = transplantation-related mortality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6324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Kornblit</a:t>
            </a:r>
            <a:r>
              <a:rPr lang="en-GB" dirty="0" smtClean="0"/>
              <a:t> (2008) Bone Marrow </a:t>
            </a:r>
            <a:r>
              <a:rPr lang="en-GB" dirty="0" err="1" smtClean="0"/>
              <a:t>Transpl</a:t>
            </a:r>
            <a:r>
              <a:rPr lang="en-GB" dirty="0" smtClean="0"/>
              <a:t>, 41, 851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Relapse-free survival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Survival without the disease relapsing </a:t>
            </a:r>
          </a:p>
          <a:p>
            <a:r>
              <a:rPr lang="en-GB" dirty="0" smtClean="0"/>
              <a:t>Likely to be predictive of overall survival</a:t>
            </a:r>
            <a:endParaRPr lang="en-GB" dirty="0"/>
          </a:p>
        </p:txBody>
      </p:sp>
      <p:pic>
        <p:nvPicPr>
          <p:cNvPr id="2050" name="Picture 2" descr="  Figure 1.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743200"/>
            <a:ext cx="5246748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9718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Overall survival (OS) and relapse-free (RFS) survival in 257 patients with follicular lymphoma who initially achieved a complete remission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What do all the </a:t>
            </a:r>
            <a:r>
              <a:rPr lang="en-GB" dirty="0" err="1" smtClean="0">
                <a:solidFill>
                  <a:srgbClr val="FF0000"/>
                </a:solidFill>
              </a:rPr>
              <a:t>x’s</a:t>
            </a:r>
            <a:r>
              <a:rPr lang="en-GB" dirty="0" smtClean="0">
                <a:solidFill>
                  <a:srgbClr val="FF0000"/>
                </a:solidFill>
              </a:rPr>
              <a:t> mean?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53" name="Picture 5" descr="http://myhotlight.net/quer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188" y="-136525"/>
            <a:ext cx="152400" cy="209550"/>
          </a:xfrm>
          <a:prstGeom prst="rect">
            <a:avLst/>
          </a:prstGeom>
          <a:noFill/>
        </p:spPr>
      </p:pic>
      <p:pic>
        <p:nvPicPr>
          <p:cNvPr id="2056" name="Picture 8" descr="http://myhotlight.net/quer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188" y="-136525"/>
            <a:ext cx="152400" cy="209550"/>
          </a:xfrm>
          <a:prstGeom prst="rect">
            <a:avLst/>
          </a:prstGeom>
          <a:noFill/>
        </p:spPr>
      </p:pic>
      <p:pic>
        <p:nvPicPr>
          <p:cNvPr id="2059" name="Picture 11" descr="http://myhotlight.net/quer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188" y="-136525"/>
            <a:ext cx="152400" cy="2095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24400" y="6324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Oh </a:t>
            </a:r>
            <a:r>
              <a:rPr lang="en-GB" i="1" dirty="0" smtClean="0"/>
              <a:t>et al.</a:t>
            </a:r>
            <a:r>
              <a:rPr lang="en-GB" dirty="0" smtClean="0"/>
              <a:t> (1999) </a:t>
            </a:r>
            <a:r>
              <a:rPr lang="en-GB" i="1" dirty="0" smtClean="0"/>
              <a:t>Radiology</a:t>
            </a:r>
            <a:r>
              <a:rPr lang="en-GB" dirty="0" smtClean="0"/>
              <a:t>, 210, 283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Event-free survival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Survival without a defined event having occurred</a:t>
            </a:r>
          </a:p>
          <a:p>
            <a:r>
              <a:rPr lang="en-GB" dirty="0" smtClean="0"/>
              <a:t>What is an ‘event’?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If you were studying the action of an anticoagulant or antiplatelet drug an event might be a deep vein thrombosis, a stroke or a myocardial infarction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If you were studying transfusion to try to prevent strokes in sickle cell disease an event might be a stroke, a transient </a:t>
            </a:r>
            <a:r>
              <a:rPr lang="en-GB" dirty="0" err="1" smtClean="0">
                <a:solidFill>
                  <a:srgbClr val="0033CC"/>
                </a:solidFill>
              </a:rPr>
              <a:t>ischaemic</a:t>
            </a:r>
            <a:r>
              <a:rPr lang="en-GB" dirty="0" smtClean="0">
                <a:solidFill>
                  <a:srgbClr val="0033CC"/>
                </a:solidFill>
              </a:rPr>
              <a:t> attack or a specified loss of cognitive function 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If you were studying leukaemia an event might be a relapse but could also be a cytogenetic or molecular relapse or the need to change to alternative treatment because of toxicity</a:t>
            </a:r>
            <a:endParaRPr lang="en-GB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Relative survival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03648" cy="45720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This is survival compared with age and gender matched control subjects</a:t>
            </a:r>
          </a:p>
          <a:p>
            <a:r>
              <a:rPr lang="en-GB" dirty="0" smtClean="0"/>
              <a:t>It is relevant in assessing the impact on survival of an illness that usually occurs in older patients</a:t>
            </a:r>
          </a:p>
          <a:p>
            <a:r>
              <a:rPr lang="en-GB" dirty="0" smtClean="0"/>
              <a:t>Standardization for ethnic origin, year of treatment or any other variable can also be done</a:t>
            </a:r>
          </a:p>
          <a:p>
            <a:endParaRPr lang="en-GB" dirty="0"/>
          </a:p>
        </p:txBody>
      </p:sp>
      <p:pic>
        <p:nvPicPr>
          <p:cNvPr id="4" name="Picture 3" descr="350px-5-Year_Relative_Survival_Rates_By_Year_Dx_By_Leukemia_type_All_Ages%2C_All_Races%2C_Both_Sexes_1975-2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371600"/>
            <a:ext cx="3962400" cy="53775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6324600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en.citizendium.org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Disease-specific survival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889248" cy="4572000"/>
          </a:xfrm>
        </p:spPr>
        <p:txBody>
          <a:bodyPr>
            <a:normAutofit/>
          </a:bodyPr>
          <a:lstStyle/>
          <a:p>
            <a:r>
              <a:rPr lang="en-GB" dirty="0" smtClean="0"/>
              <a:t>Also known as cause-specific survival</a:t>
            </a:r>
          </a:p>
          <a:p>
            <a:r>
              <a:rPr lang="en-GB" dirty="0" smtClean="0"/>
              <a:t>This is survival that excludes unrelated deaths </a:t>
            </a:r>
          </a:p>
          <a:p>
            <a:r>
              <a:rPr lang="en-GB" dirty="0" smtClean="0"/>
              <a:t>Deaths due to treatment of the disease as well as the disease itself are included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6324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Conconi</a:t>
            </a:r>
            <a:r>
              <a:rPr lang="en-GB" dirty="0" smtClean="0"/>
              <a:t> et al. (2010) </a:t>
            </a:r>
            <a:r>
              <a:rPr lang="en-GB" dirty="0" err="1" smtClean="0"/>
              <a:t>Leuk</a:t>
            </a:r>
            <a:r>
              <a:rPr lang="en-GB" dirty="0" smtClean="0"/>
              <a:t> Lymphoma, 51, 1028</a:t>
            </a:r>
            <a:endParaRPr lang="en-GB" dirty="0"/>
          </a:p>
        </p:txBody>
      </p:sp>
      <p:pic>
        <p:nvPicPr>
          <p:cNvPr id="17410" name="Picture 2" descr="http://informahealthcare.com/na101/home/literatum/publisher/ashley/journals/content/lal/2010/lal.2010.51.issue-6/10428191003743460/production/images/medium/glal_a_474868_o_f000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76400"/>
            <a:ext cx="4762500" cy="30861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14800" y="4876800"/>
            <a:ext cx="4572000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281 patients with follicular lymphoma, median age 58 (range 21-92 years)</a:t>
            </a:r>
          </a:p>
          <a:p>
            <a:r>
              <a:rPr lang="en-GB" dirty="0" smtClean="0"/>
              <a:t>CSS = cause-specific survival</a:t>
            </a:r>
          </a:p>
          <a:p>
            <a:r>
              <a:rPr lang="en-GB" dirty="0" smtClean="0"/>
              <a:t>OS = overall survival                                      PFS = progression-free survival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Disease-specific survival</a:t>
            </a:r>
            <a:endParaRPr lang="en-GB" dirty="0"/>
          </a:p>
        </p:txBody>
      </p:sp>
      <p:pic>
        <p:nvPicPr>
          <p:cNvPr id="4" name="Content Placeholder 3" descr="css1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4324233" cy="2819400"/>
          </a:xfrm>
        </p:spPr>
      </p:pic>
      <p:pic>
        <p:nvPicPr>
          <p:cNvPr id="5" name="Picture 4" descr="CSS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600200"/>
            <a:ext cx="4181707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6324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Conconi</a:t>
            </a:r>
            <a:r>
              <a:rPr lang="en-GB" dirty="0" smtClean="0"/>
              <a:t> et al. (2010) </a:t>
            </a:r>
            <a:r>
              <a:rPr lang="en-GB" dirty="0" err="1" smtClean="0"/>
              <a:t>Leuk</a:t>
            </a:r>
            <a:r>
              <a:rPr lang="en-GB" dirty="0" smtClean="0"/>
              <a:t> Lymphoma, 51, 1028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648200"/>
            <a:ext cx="792480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281 patients with follicular lymphoma, median age 58 (range 21-92 years)</a:t>
            </a:r>
          </a:p>
          <a:p>
            <a:r>
              <a:rPr lang="en-GB" dirty="0" smtClean="0"/>
              <a:t>Note how disease-specific survival is picking up the results of more effective treatment in later years although no difference is seen in overall survival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3352800"/>
            <a:ext cx="21336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Disease-specific  survival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429000"/>
            <a:ext cx="12954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Overall survival</a:t>
            </a:r>
            <a:endParaRPr lang="en-GB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Intention-to-treat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7448" cy="1978152"/>
          </a:xfrm>
        </p:spPr>
        <p:txBody>
          <a:bodyPr/>
          <a:lstStyle/>
          <a:p>
            <a:r>
              <a:rPr lang="en-GB" dirty="0" smtClean="0"/>
              <a:t>This type of analysis includes all patients who are allocated to a specific treatment whether or not they started the treatment or withdrew prematurely</a:t>
            </a:r>
          </a:p>
          <a:p>
            <a:r>
              <a:rPr lang="en-GB" dirty="0" smtClean="0"/>
              <a:t>It is a method of preventing bias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results are not plausible </a:t>
            </a:r>
            <a:r>
              <a:rPr lang="en-GB" dirty="0" smtClean="0">
                <a:solidFill>
                  <a:srgbClr val="FF0000"/>
                </a:solidFill>
              </a:rPr>
              <a:t>be suspicious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5109340" cy="322236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879848"/>
            <a:ext cx="8458200" cy="106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this probable?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could have gone wrong?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23622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Survival after transplantation for CML, according to zodiac sign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5181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Szydlo et al. (2010) </a:t>
            </a:r>
            <a:r>
              <a:rPr lang="en-GB" i="1" dirty="0" smtClean="0"/>
              <a:t>Trans Proc</a:t>
            </a:r>
            <a:r>
              <a:rPr lang="en-GB" dirty="0" smtClean="0"/>
              <a:t>, 42, 3312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results are not plausible </a:t>
            </a:r>
            <a:r>
              <a:rPr lang="en-GB" dirty="0" smtClean="0">
                <a:solidFill>
                  <a:srgbClr val="FF0000"/>
                </a:solidFill>
              </a:rPr>
              <a:t>be suspicious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879848"/>
            <a:ext cx="8458200" cy="106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23622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Survival after transplantation for CML, according to zodiac sign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248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Szydlo et al. (2010) </a:t>
            </a:r>
            <a:r>
              <a:rPr lang="en-GB" i="1" dirty="0" smtClean="0"/>
              <a:t>Trans Proc</a:t>
            </a:r>
            <a:r>
              <a:rPr lang="en-GB" dirty="0" smtClean="0"/>
              <a:t>, 42, 3312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03920" cy="4572000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 smtClean="0"/>
              <a:t>Univariate</a:t>
            </a:r>
            <a:r>
              <a:rPr lang="en-GB" dirty="0" smtClean="0"/>
              <a:t> analyses comparing all 12 individual star signs showed considerable</a:t>
            </a:r>
          </a:p>
          <a:p>
            <a:r>
              <a:rPr lang="en-GB" dirty="0" smtClean="0"/>
              <a:t>variation of 5-year probabilities of survival, 63% for Arians, to 45% for Aquarians, but</a:t>
            </a:r>
          </a:p>
          <a:p>
            <a:r>
              <a:rPr lang="en-GB" dirty="0" smtClean="0"/>
              <a:t>without significance (</a:t>
            </a:r>
            <a:r>
              <a:rPr lang="en-GB" i="1" dirty="0" smtClean="0"/>
              <a:t>P  .65). However, it was possible to pool together star signs likely</a:t>
            </a:r>
          </a:p>
          <a:p>
            <a:r>
              <a:rPr lang="en-GB" dirty="0" smtClean="0"/>
              <a:t>to provide dichotomous results. Thus, grouping together Aries, Taurus, Gemini, Leo,</a:t>
            </a:r>
          </a:p>
          <a:p>
            <a:r>
              <a:rPr lang="en-GB" dirty="0" smtClean="0"/>
              <a:t>Scorpio, and Capricorn (group A; </a:t>
            </a:r>
            <a:r>
              <a:rPr lang="en-GB" i="1" dirty="0" smtClean="0"/>
              <a:t>n  317) versus others (group B; n  309) resulted in</a:t>
            </a:r>
          </a:p>
          <a:p>
            <a:r>
              <a:rPr lang="en-GB" dirty="0" smtClean="0"/>
              <a:t>a highly significant difference (58% </a:t>
            </a:r>
            <a:r>
              <a:rPr lang="en-GB" dirty="0" err="1" smtClean="0"/>
              <a:t>vs</a:t>
            </a:r>
            <a:r>
              <a:rPr lang="en-GB" dirty="0" smtClean="0"/>
              <a:t> 48%; </a:t>
            </a:r>
            <a:r>
              <a:rPr lang="en-GB" i="1" dirty="0" smtClean="0"/>
              <a:t>P  .007). When adjusted for known</a:t>
            </a:r>
          </a:p>
          <a:p>
            <a:r>
              <a:rPr lang="en-GB" dirty="0" smtClean="0"/>
              <a:t>prognostic factors in a multivariate analysis, group B was associated with an increased risk</a:t>
            </a:r>
          </a:p>
          <a:p>
            <a:r>
              <a:rPr lang="en-GB" dirty="0" smtClean="0"/>
              <a:t>of mortality when compared with group A (relative risk [RR], 1.37; </a:t>
            </a:r>
            <a:r>
              <a:rPr lang="en-GB" i="1" dirty="0" smtClean="0"/>
              <a:t>P  .005).</a:t>
            </a:r>
          </a:p>
          <a:p>
            <a:r>
              <a:rPr lang="en-GB" dirty="0" smtClean="0"/>
              <a:t>Conclusion. In this study, we show that, providing adequate care is taken, a significant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At the end of </a:t>
            </a:r>
            <a:r>
              <a:rPr lang="en-GB" smtClean="0"/>
              <a:t>the Haematology BSc </a:t>
            </a:r>
            <a:r>
              <a:rPr lang="en-GB" dirty="0" smtClean="0"/>
              <a:t>course you should be able to</a:t>
            </a:r>
          </a:p>
          <a:p>
            <a:pPr lvl="1"/>
            <a:r>
              <a:rPr lang="en-GB" dirty="0" smtClean="0"/>
              <a:t>Explain the role of statistics in medical research</a:t>
            </a:r>
          </a:p>
          <a:p>
            <a:pPr lvl="1"/>
            <a:r>
              <a:rPr lang="en-GB" dirty="0" smtClean="0"/>
              <a:t>Be able to explain the </a:t>
            </a:r>
            <a:r>
              <a:rPr lang="en-GB" b="1" dirty="0" smtClean="0"/>
              <a:t>principles</a:t>
            </a:r>
            <a:r>
              <a:rPr lang="en-GB" dirty="0" smtClean="0"/>
              <a:t> of common and important statistical tests</a:t>
            </a:r>
          </a:p>
          <a:p>
            <a:pPr lvl="1"/>
            <a:r>
              <a:rPr lang="en-GB" dirty="0" smtClean="0"/>
              <a:t>Be able to carry out common statistical tests</a:t>
            </a:r>
          </a:p>
          <a:p>
            <a:pPr lvl="1"/>
            <a:r>
              <a:rPr lang="en-GB" dirty="0" smtClean="0"/>
              <a:t>Interpret the results of clinical trials</a:t>
            </a:r>
          </a:p>
          <a:p>
            <a:pPr lvl="1"/>
            <a:r>
              <a:rPr lang="en-GB" dirty="0" smtClean="0"/>
              <a:t>Explain the pitfalls inherent in clinical trials and their interpretation</a:t>
            </a:r>
          </a:p>
          <a:p>
            <a:pPr lvl="1"/>
            <a:r>
              <a:rPr lang="en-GB" dirty="0" smtClean="0"/>
              <a:t>Interpret meta-analyses and systematic reviews</a:t>
            </a:r>
          </a:p>
          <a:p>
            <a:pPr lvl="1"/>
            <a:r>
              <a:rPr lang="en-GB" dirty="0" smtClean="0"/>
              <a:t>Explain the basis of an ethical trial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</a:t>
            </a:r>
            <a:r>
              <a:rPr lang="en-GB" smtClean="0"/>
              <a:t>this relevant?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927848" cy="3425952"/>
          </a:xfrm>
        </p:spPr>
        <p:txBody>
          <a:bodyPr/>
          <a:lstStyle/>
          <a:p>
            <a:r>
              <a:rPr lang="en-GB" dirty="0" smtClean="0"/>
              <a:t>Research should have an a priori hypothesis that is tested</a:t>
            </a:r>
          </a:p>
          <a:p>
            <a:r>
              <a:rPr lang="en-GB" dirty="0" smtClean="0"/>
              <a:t>Analysis of subgroups decided in retrospect is prone to error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Statistical power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656320" cy="5181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Big is beautiful</a:t>
            </a:r>
          </a:p>
          <a:p>
            <a:r>
              <a:rPr lang="en-GB" dirty="0" smtClean="0"/>
              <a:t>It is important to distinguish                                   between “No evidence of                                         difference found” and “evidence                                    of </a:t>
            </a:r>
            <a:r>
              <a:rPr lang="en-GB" dirty="0" err="1" smtClean="0"/>
              <a:t>of</a:t>
            </a:r>
            <a:r>
              <a:rPr lang="en-GB" dirty="0" smtClean="0"/>
              <a:t> no difference found”</a:t>
            </a:r>
          </a:p>
          <a:p>
            <a:r>
              <a:rPr lang="en-GB" dirty="0" smtClean="0"/>
              <a:t>Only a </a:t>
            </a:r>
            <a:r>
              <a:rPr lang="en-GB" b="1" dirty="0" smtClean="0"/>
              <a:t>big</a:t>
            </a:r>
            <a:r>
              <a:rPr lang="en-GB" dirty="0" smtClean="0"/>
              <a:t> (adequately powered)                                          trial will permit the second                                   important statement to be made</a:t>
            </a:r>
          </a:p>
          <a:p>
            <a:r>
              <a:rPr lang="en-GB" dirty="0" err="1" smtClean="0"/>
              <a:t>Triallists</a:t>
            </a:r>
            <a:r>
              <a:rPr lang="en-GB" dirty="0" smtClean="0"/>
              <a:t> should work out in                                      advance how many patients are                                   needed to show a clinically                                      significant difference at a                                  statistically significant level</a:t>
            </a:r>
            <a:endParaRPr lang="en-GB" dirty="0"/>
          </a:p>
        </p:txBody>
      </p:sp>
      <p:pic>
        <p:nvPicPr>
          <p:cNvPr id="4" name="Picture 3" descr="Obesity--4938.jpg"/>
          <p:cNvPicPr>
            <a:picLocks noChangeAspect="1"/>
          </p:cNvPicPr>
          <p:nvPr/>
        </p:nvPicPr>
        <p:blipFill>
          <a:blip r:embed="rId2" cstate="print"/>
          <a:srcRect b="5039"/>
          <a:stretch>
            <a:fillRect/>
          </a:stretch>
        </p:blipFill>
        <p:spPr>
          <a:xfrm>
            <a:off x="5791200" y="1752600"/>
            <a:ext cx="2991078" cy="4232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64008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http://www.freakingnews.com/Obesity-Pictures-6573.asp</a:t>
            </a:r>
            <a:endParaRPr lang="en-GB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87375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All statistical results have confidence intervals</a:t>
            </a:r>
          </a:p>
          <a:p>
            <a:r>
              <a:rPr lang="en-GB" dirty="0" smtClean="0"/>
              <a:t>These tell you the probability that the true results lie within a specified interval </a:t>
            </a:r>
          </a:p>
          <a:p>
            <a:r>
              <a:rPr lang="en-GB" dirty="0" smtClean="0"/>
              <a:t>Usually a 95% confidence interval is used</a:t>
            </a:r>
          </a:p>
          <a:p>
            <a:r>
              <a:rPr lang="en-GB" dirty="0" smtClean="0"/>
              <a:t>Often the confidence interval (CI) of the mean value (2 SDs above and below) is shown as a bar on a graph (but beware – sometimes the bar is the standard error of the mean not 2SDs)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Confidence intervals can also be given as numerical values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029200"/>
            <a:ext cx="8686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If CI bars do not overlap the difference is highly significant (p&lt;.006). If the gap between SE bars is greater than 1 SE the difference is significant (p&lt; 0.035)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55626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                           </a:t>
            </a:r>
            <a:r>
              <a:rPr lang="en-GB" sz="1400" dirty="0" err="1" smtClean="0"/>
              <a:t>Pocock</a:t>
            </a:r>
            <a:r>
              <a:rPr lang="en-GB" sz="1400" dirty="0" smtClean="0"/>
              <a:t> et al. (2008) BMJ, 336, 1155.</a:t>
            </a:r>
            <a:endParaRPr lang="en-GB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86800" cy="1292352"/>
          </a:xfrm>
        </p:spPr>
        <p:txBody>
          <a:bodyPr>
            <a:normAutofit/>
          </a:bodyPr>
          <a:lstStyle/>
          <a:p>
            <a:r>
              <a:rPr lang="en-GB" dirty="0" smtClean="0"/>
              <a:t>Kaplan-Meir curves for progression-free survival with 95% confidence limits shown as dotted lines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Content Placeholder 3" descr="10428190802663213f0001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90800"/>
            <a:ext cx="6365938" cy="3170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743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Thalidomide ± interferon, recruited  1999-2001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2743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Thalidomide ± </a:t>
            </a:r>
            <a:r>
              <a:rPr lang="en-GB" dirty="0" err="1" smtClean="0"/>
              <a:t>celecoxib</a:t>
            </a:r>
            <a:r>
              <a:rPr lang="en-GB" dirty="0" smtClean="0"/>
              <a:t>, recruited 2001-2003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3581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Quach</a:t>
            </a:r>
            <a:r>
              <a:rPr lang="en-GB" dirty="0" smtClean="0"/>
              <a:t> et al. (2009) </a:t>
            </a:r>
            <a:r>
              <a:rPr lang="en-GB" dirty="0" err="1" smtClean="0"/>
              <a:t>Leuk</a:t>
            </a:r>
            <a:r>
              <a:rPr lang="en-GB" dirty="0" smtClean="0"/>
              <a:t> Lymph, 50, 223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791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trial in multiple myeloma also shows the risks of non-randomized non-controlled trials. The significant difference in outcome was due to different exclusion criteria (renal function) in these consecutive trials trials </a:t>
            </a: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191000" y="1600200"/>
          <a:ext cx="4562826" cy="3453271"/>
        </p:xfrm>
        <a:graphic>
          <a:graphicData uri="http://schemas.openxmlformats.org/drawingml/2006/table">
            <a:tbl>
              <a:tblPr/>
              <a:tblGrid>
                <a:gridCol w="1524000"/>
                <a:gridCol w="1314482"/>
                <a:gridCol w="1724344"/>
              </a:tblGrid>
              <a:tr h="33369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Annual stroke risk </a:t>
                      </a:r>
                      <a:r>
                        <a:rPr lang="en-GB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[Gage </a:t>
                      </a:r>
                      <a:r>
                        <a:rPr lang="en-GB" sz="14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et al.</a:t>
                      </a:r>
                      <a:r>
                        <a:rPr lang="en-GB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2001 </a:t>
                      </a:r>
                      <a:r>
                        <a:rPr kumimoji="0" lang="en-GB" sz="14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JAMA</a:t>
                      </a:r>
                      <a:r>
                        <a:rPr kumimoji="0" lang="en-GB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285, 2864</a:t>
                      </a:r>
                      <a:r>
                        <a:rPr lang="en-GB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7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Times New Roman"/>
                          <a:ea typeface="Times New Roman"/>
                          <a:cs typeface="Times New Roman"/>
                        </a:rPr>
                        <a:t>CHADS2 score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Times New Roman"/>
                          <a:ea typeface="Times New Roman"/>
                          <a:cs typeface="Times New Roman"/>
                        </a:rPr>
                        <a:t>Stroke risk%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Times New Roman"/>
                          <a:ea typeface="Times New Roman"/>
                          <a:cs typeface="Times New Roman"/>
                        </a:rPr>
                        <a:t>95% confidence interval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Times New Roman"/>
                          <a:ea typeface="Times New Roman"/>
                          <a:cs typeface="Times New Roman"/>
                        </a:rPr>
                        <a:t>1.9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Times New Roman"/>
                          <a:ea typeface="Times New Roman"/>
                          <a:cs typeface="Times New Roman"/>
                        </a:rPr>
                        <a:t>1.2-3.0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Times New Roman"/>
                          <a:ea typeface="Times New Roman"/>
                          <a:cs typeface="Times New Roman"/>
                        </a:rPr>
                        <a:t>2.8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Times New Roman"/>
                          <a:ea typeface="Times New Roman"/>
                          <a:cs typeface="Times New Roman"/>
                        </a:rPr>
                        <a:t>2.0-3.8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Times New Roman"/>
                          <a:ea typeface="Times New Roman"/>
                          <a:cs typeface="Times New Roman"/>
                        </a:rPr>
                        <a:t>3.1-5.1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Times New Roman"/>
                          <a:ea typeface="Times New Roman"/>
                          <a:cs typeface="Times New Roman"/>
                        </a:rPr>
                        <a:t>5.9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4.6-7.3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Times New Roman"/>
                          <a:ea typeface="Times New Roman"/>
                          <a:cs typeface="Times New Roman"/>
                        </a:rPr>
                        <a:t>8.5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Times New Roman"/>
                          <a:ea typeface="Times New Roman"/>
                          <a:cs typeface="Times New Roman"/>
                        </a:rPr>
                        <a:t>6.3-11.1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>
                          <a:latin typeface="Times New Roman"/>
                          <a:ea typeface="Times New Roman"/>
                          <a:cs typeface="Times New Roman"/>
                        </a:rPr>
                        <a:t>12.5</a:t>
                      </a: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Times New Roman"/>
                          <a:ea typeface="Times New Roman"/>
                          <a:cs typeface="Times New Roman"/>
                        </a:rPr>
                        <a:t>8.2-17.5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Times New Roman"/>
                          <a:ea typeface="Times New Roman"/>
                          <a:cs typeface="Times New Roman"/>
                        </a:rPr>
                        <a:t>18.2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0" dirty="0">
                          <a:latin typeface="Times New Roman"/>
                          <a:ea typeface="Times New Roman"/>
                          <a:cs typeface="Times New Roman"/>
                        </a:rPr>
                        <a:t>10.5-27.4</a:t>
                      </a: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2" marR="34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3716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table shows                                                           confidence</a:t>
            </a:r>
            <a:r>
              <a:rPr kumimoji="0" lang="en-GB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intervals                                              numerically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2700" baseline="0" dirty="0" smtClean="0"/>
              <a:t>A larger</a:t>
            </a:r>
            <a:r>
              <a:rPr lang="en-GB" sz="2700" dirty="0" smtClean="0"/>
              <a:t> study would                                                             have given narrower                                                  confidence intervals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Pooling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Data from a number of trials can be pooled in two ways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Meta-analysis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Systematic review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A single analysis/article may do both</a:t>
            </a:r>
          </a:p>
          <a:p>
            <a:r>
              <a:rPr lang="en-GB" dirty="0" smtClean="0"/>
              <a:t>In meta-analysis the data from similar trials is pooled and re-analysed (introduced into UK by Richard </a:t>
            </a:r>
            <a:r>
              <a:rPr lang="en-GB" dirty="0" err="1" smtClean="0"/>
              <a:t>Peto</a:t>
            </a:r>
            <a:r>
              <a:rPr lang="en-GB" dirty="0" smtClean="0"/>
              <a:t> to study the benefits of aspirin in myocardial infarction) </a:t>
            </a:r>
            <a:r>
              <a:rPr lang="en-GB" sz="2000" dirty="0" smtClean="0"/>
              <a:t>[Anonymous, Lancet, 1, 1172, 1980]  </a:t>
            </a:r>
          </a:p>
          <a:p>
            <a:r>
              <a:rPr lang="en-GB" dirty="0" smtClean="0"/>
              <a:t>In systematic reviews a systematic search is made for all trials for comparison of findings </a:t>
            </a: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Meta-analysis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816352"/>
          </a:xfrm>
        </p:spPr>
        <p:txBody>
          <a:bodyPr/>
          <a:lstStyle/>
          <a:p>
            <a:r>
              <a:rPr lang="en-GB" dirty="0" smtClean="0"/>
              <a:t>Results of meta-analysis are often shown as a Forest plot (box and whisker plot)</a:t>
            </a:r>
          </a:p>
          <a:p>
            <a:r>
              <a:rPr lang="en-GB" dirty="0" smtClean="0"/>
              <a:t>The vertical line shows no difference</a:t>
            </a:r>
          </a:p>
          <a:p>
            <a:r>
              <a:rPr lang="en-GB" dirty="0" smtClean="0"/>
              <a:t>The length of the horizontal line shows the 95% confidence limits</a:t>
            </a:r>
          </a:p>
          <a:p>
            <a:r>
              <a:rPr lang="en-GB" dirty="0" smtClean="0"/>
              <a:t>The diamond shows the pooled data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94" t="4229" r="-1347" b="62508"/>
          <a:stretch>
            <a:fillRect/>
          </a:stretch>
        </p:blipFill>
        <p:spPr bwMode="auto">
          <a:xfrm>
            <a:off x="3429000" y="4419600"/>
            <a:ext cx="5562600" cy="22328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4572000"/>
            <a:ext cx="2743200" cy="21852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This is an analysis of the likelihood of DVT in women taking oral hormone replacement therapy (HRT)</a:t>
            </a:r>
          </a:p>
          <a:p>
            <a:r>
              <a:rPr lang="en-GB" sz="1400" dirty="0" err="1" smtClean="0">
                <a:solidFill>
                  <a:srgbClr val="000000"/>
                </a:solidFill>
                <a:latin typeface="Arial" charset="0"/>
              </a:rPr>
              <a:t>Canonico</a:t>
            </a:r>
            <a:r>
              <a:rPr lang="en-GB" sz="1400" dirty="0" smtClean="0">
                <a:solidFill>
                  <a:srgbClr val="000000"/>
                </a:solidFill>
                <a:latin typeface="Arial" charset="0"/>
              </a:rPr>
              <a:t>, M. et al. BMJ 2008;336:1227-1231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Forest plot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37448" cy="4572000"/>
          </a:xfrm>
        </p:spPr>
        <p:txBody>
          <a:bodyPr>
            <a:normAutofit/>
          </a:bodyPr>
          <a:lstStyle/>
          <a:p>
            <a:r>
              <a:rPr lang="en-GB" dirty="0" smtClean="0"/>
              <a:t>A Forest plot can be                                                           used to show the                                                                  results of meta-                                                              analysis</a:t>
            </a:r>
          </a:p>
          <a:p>
            <a:r>
              <a:rPr lang="en-GB" dirty="0" smtClean="0"/>
              <a:t>It can also be used                                                                    for comparison of                                                               subgroups within                                                     a single trial</a:t>
            </a:r>
          </a:p>
          <a:p>
            <a:r>
              <a:rPr lang="en-GB" dirty="0" smtClean="0"/>
              <a:t>The name derives from the forest of lines of a typical plot</a:t>
            </a:r>
            <a:endParaRPr lang="en-GB" dirty="0"/>
          </a:p>
        </p:txBody>
      </p:sp>
      <p:pic>
        <p:nvPicPr>
          <p:cNvPr id="1026" name="Picture 2" descr="http://www.primalperformancesolutions.com/wp-content/themes/kingsize/images/upload/20080623193846_enchanted_for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3199" y="1676401"/>
            <a:ext cx="4908670" cy="3276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91200" y="1371600"/>
            <a:ext cx="2832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primalperformancesolutions.com</a:t>
            </a:r>
            <a:endParaRPr lang="en-GB" sz="1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26200"/>
            <a:ext cx="812800" cy="4318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6026" y="768634"/>
            <a:ext cx="4506974" cy="5479766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9388" y="6678613"/>
            <a:ext cx="8783637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800">
                <a:solidFill>
                  <a:srgbClr val="000000"/>
                </a:solidFill>
                <a:latin typeface="Arial" charset="0"/>
              </a:rPr>
              <a:t>Copyright ©2008 BMJ Publishing Group Ltd.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9388" y="256453"/>
            <a:ext cx="8783637" cy="47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600" b="1" dirty="0" smtClean="0">
                <a:solidFill>
                  <a:srgbClr val="000000"/>
                </a:solidFill>
                <a:latin typeface="Arial" charset="0"/>
              </a:rPr>
              <a:t>Risk </a:t>
            </a:r>
            <a:r>
              <a:rPr lang="en-GB" sz="1600" b="1" dirty="0">
                <a:solidFill>
                  <a:srgbClr val="000000"/>
                </a:solidFill>
                <a:latin typeface="Arial" charset="0"/>
              </a:rPr>
              <a:t>of first episode of venous thromboembolism by study design and route of oestrogen administration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685801"/>
            <a:ext cx="2895600" cy="41242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Here is the rest of the data comparing observational studies (12 case control and one cohort study) and randomised controlled trials for oral oestrogens (both show an increased risk)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Transdermal</a:t>
            </a:r>
            <a:r>
              <a:rPr lang="en-GB" dirty="0" smtClean="0"/>
              <a:t> oestrogens do not have a significant effect</a:t>
            </a:r>
          </a:p>
          <a:p>
            <a:r>
              <a:rPr lang="en-GB" dirty="0" smtClean="0"/>
              <a:t>  </a:t>
            </a:r>
          </a:p>
          <a:p>
            <a:r>
              <a:rPr lang="en-GB" sz="1400" dirty="0" err="1" smtClean="0">
                <a:solidFill>
                  <a:srgbClr val="000000"/>
                </a:solidFill>
                <a:latin typeface="Arial" charset="0"/>
              </a:rPr>
              <a:t>Canonico</a:t>
            </a:r>
            <a:r>
              <a:rPr lang="en-GB" sz="1400" dirty="0" smtClean="0">
                <a:solidFill>
                  <a:srgbClr val="000000"/>
                </a:solidFill>
                <a:latin typeface="Arial" charset="0"/>
              </a:rPr>
              <a:t>, M. et al. BMJ 2008;336:1227-1231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876800"/>
            <a:ext cx="3733800" cy="1354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clinical significance? 2.5 (1.9-3.4) DVTs instead of 1 per 1000 women per year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Arial" charset="0"/>
              </a:rPr>
              <a:t>Consider together with stroke and breast carcinoma to make an informed decision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Meta-analysis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2974848" cy="45720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Another convention that can be used is that the size of the square indicates the number of observations</a:t>
            </a:r>
          </a:p>
          <a:p>
            <a:r>
              <a:rPr lang="en-GB" dirty="0" smtClean="0"/>
              <a:t>This is a meta-analysis of studies looking for an association between HLA type and CML (chronic myeloid leukaemia)</a:t>
            </a:r>
            <a:endParaRPr lang="en-GB" dirty="0"/>
          </a:p>
        </p:txBody>
      </p:sp>
      <p:pic>
        <p:nvPicPr>
          <p:cNvPr id="50178" name="Picture 2" descr="http://informahealthcare.com/na101/home/literatum/publisher/ashley/journals/content/lal/2010/lal.2010.51.issue-7/10428191003802340/production/images/large/glal_a_480756_o_f0001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0"/>
            <a:ext cx="5372100" cy="3152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6324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Naugler</a:t>
            </a:r>
            <a:r>
              <a:rPr lang="en-GB" dirty="0" smtClean="0"/>
              <a:t> and </a:t>
            </a:r>
            <a:r>
              <a:rPr lang="en-GB" dirty="0" err="1" smtClean="0"/>
              <a:t>Liwski</a:t>
            </a:r>
            <a:r>
              <a:rPr lang="en-GB" dirty="0" smtClean="0"/>
              <a:t> (2010) </a:t>
            </a:r>
            <a:r>
              <a:rPr lang="en-GB" dirty="0" err="1" smtClean="0"/>
              <a:t>Leuk</a:t>
            </a:r>
            <a:r>
              <a:rPr lang="en-GB" dirty="0" smtClean="0"/>
              <a:t> Lymphoma, 51, 1288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epidemiological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Observation</a:t>
            </a:r>
          </a:p>
          <a:p>
            <a:pPr lvl="1"/>
            <a:r>
              <a:rPr lang="en-GB" dirty="0" smtClean="0"/>
              <a:t>Showed rising incidence of leukaemia following atomic bombs and subsequent decline</a:t>
            </a:r>
          </a:p>
          <a:p>
            <a:r>
              <a:rPr lang="en-GB" dirty="0" smtClean="0"/>
              <a:t>Case control studies</a:t>
            </a:r>
          </a:p>
          <a:p>
            <a:pPr lvl="1"/>
            <a:r>
              <a:rPr lang="en-GB" dirty="0" smtClean="0"/>
              <a:t>Established that cigarette smoking was an aetiological factor in AML </a:t>
            </a:r>
          </a:p>
          <a:p>
            <a:r>
              <a:rPr lang="en-GB" dirty="0" smtClean="0"/>
              <a:t>Cohort studies</a:t>
            </a:r>
          </a:p>
          <a:p>
            <a:pPr lvl="1"/>
            <a:r>
              <a:rPr lang="en-GB" dirty="0" smtClean="0"/>
              <a:t>Established that certain drugs are </a:t>
            </a:r>
            <a:r>
              <a:rPr lang="en-GB" dirty="0" err="1" smtClean="0"/>
              <a:t>leukaemogenic</a:t>
            </a:r>
            <a:endParaRPr lang="en-GB" dirty="0" smtClean="0"/>
          </a:p>
          <a:p>
            <a:pPr lvl="1"/>
            <a:r>
              <a:rPr lang="en-GB" dirty="0" smtClean="0"/>
              <a:t>Established that long distance air travel is associated with a somewhat increased risk of DVT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Systematic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Clearly defined search strategy</a:t>
            </a:r>
          </a:p>
          <a:p>
            <a:r>
              <a:rPr lang="en-GB" dirty="0" smtClean="0"/>
              <a:t>Published and unpublished trials included</a:t>
            </a:r>
          </a:p>
          <a:p>
            <a:r>
              <a:rPr lang="en-GB" dirty="0" smtClean="0"/>
              <a:t>Quality of trials assessed</a:t>
            </a:r>
          </a:p>
          <a:p>
            <a:r>
              <a:rPr lang="en-GB" dirty="0" smtClean="0"/>
              <a:t>Trials that are too dissimilar to be suitable for a meta-analysis can be compared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Ethical trials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Clinical trials must be ethical</a:t>
            </a:r>
          </a:p>
          <a:p>
            <a:r>
              <a:rPr lang="en-GB" dirty="0" smtClean="0"/>
              <a:t>Patients must be fully informed, make a free choice and be free to withdraw from the trial </a:t>
            </a:r>
          </a:p>
          <a:p>
            <a:r>
              <a:rPr lang="en-GB" dirty="0" smtClean="0"/>
              <a:t>If a known effective treatment is available it must be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Included as one arm of the trial </a:t>
            </a:r>
            <a:r>
              <a:rPr lang="en-GB" b="1" dirty="0" smtClean="0">
                <a:solidFill>
                  <a:srgbClr val="0033CC"/>
                </a:solidFill>
              </a:rPr>
              <a:t>OR</a:t>
            </a:r>
            <a:r>
              <a:rPr lang="en-GB" dirty="0" smtClean="0">
                <a:solidFill>
                  <a:srgbClr val="0033CC"/>
                </a:solidFill>
              </a:rPr>
              <a:t> 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Included in both arms of the trial with a new treatment being added in one arm only </a:t>
            </a:r>
          </a:p>
          <a:p>
            <a:r>
              <a:rPr lang="en-GB" dirty="0" smtClean="0"/>
              <a:t>Interim analysis must be carried out by a data-monitoring committee so that the trial is terminated if it becomes clear that one treatment is superior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Ethical trials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Sometimes shortage of a drug can make it ethical to withhold an apparently effective drug from a control group (MRC streptomycin trial) </a:t>
            </a: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Ethical trials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Trials can also be terminated on the grounds of futility if it becomes clear that a meaningful clinical benefit is unlikely</a:t>
            </a:r>
          </a:p>
          <a:p>
            <a:r>
              <a:rPr lang="en-GB" dirty="0" smtClean="0"/>
              <a:t>Trials must be reported honestly and in a balanced responsible manner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Negative results should be reported, not just positive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Serious side effects must not be minimised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Pharmaceutical companies should not be in control of the data or able to block publication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The real clinical benefit and the likely toxicity and cost must be clear – the </a:t>
            </a:r>
            <a:r>
              <a:rPr lang="en-GB" b="1" dirty="0" smtClean="0">
                <a:solidFill>
                  <a:srgbClr val="FF0000"/>
                </a:solidFill>
              </a:rPr>
              <a:t>n</a:t>
            </a:r>
            <a:r>
              <a:rPr lang="en-GB" dirty="0" smtClean="0">
                <a:solidFill>
                  <a:srgbClr val="0033CC"/>
                </a:solidFill>
              </a:rPr>
              <a:t>umber </a:t>
            </a:r>
            <a:r>
              <a:rPr lang="en-GB" b="1" dirty="0" smtClean="0">
                <a:solidFill>
                  <a:srgbClr val="FF0000"/>
                </a:solidFill>
              </a:rPr>
              <a:t>n</a:t>
            </a:r>
            <a:r>
              <a:rPr lang="en-GB" dirty="0" smtClean="0">
                <a:solidFill>
                  <a:srgbClr val="0033CC"/>
                </a:solidFill>
              </a:rPr>
              <a:t>eeded to </a:t>
            </a:r>
            <a:r>
              <a:rPr lang="en-GB" b="1" dirty="0" smtClean="0">
                <a:solidFill>
                  <a:srgbClr val="FF0000"/>
                </a:solidFill>
              </a:rPr>
              <a:t>t</a:t>
            </a:r>
            <a:r>
              <a:rPr lang="en-GB" dirty="0" smtClean="0">
                <a:solidFill>
                  <a:srgbClr val="0033CC"/>
                </a:solidFill>
              </a:rPr>
              <a:t>reat to achieve a benefit for one patient can be a useful concept (NNT)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Needed to Treat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78200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63246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http://www.npci.org.uk/therapeutics/mastery/mast2/resources/pda_im2.pdf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Visual representation on NNT for warfarin therapy in stroke prevention in patients with </a:t>
            </a:r>
            <a:r>
              <a:rPr lang="en-GB" dirty="0" err="1" smtClean="0"/>
              <a:t>atrial</a:t>
            </a:r>
            <a:r>
              <a:rPr lang="en-GB" dirty="0" smtClean="0"/>
              <a:t> fibrillation (</a:t>
            </a:r>
            <a:r>
              <a:rPr lang="en-GB" u="sng" dirty="0" smtClean="0"/>
              <a:t>www.nntonline.net)</a:t>
            </a:r>
            <a:endParaRPr lang="en-GB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Ethical trials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Confidentiality of individual patients must be assured</a:t>
            </a:r>
          </a:p>
          <a:p>
            <a:r>
              <a:rPr lang="en-GB" dirty="0" smtClean="0"/>
              <a:t>Possible risks must be proportionate to potential benefits </a:t>
            </a:r>
          </a:p>
          <a:p>
            <a:r>
              <a:rPr lang="en-GB" dirty="0" smtClean="0"/>
              <a:t>It is unethical to conduct trials that are poorly planned or poorly executed</a:t>
            </a:r>
          </a:p>
          <a:p>
            <a:r>
              <a:rPr lang="en-GB" dirty="0" smtClean="0"/>
              <a:t>Trials should be adequately powered</a:t>
            </a:r>
          </a:p>
          <a:p>
            <a:pPr lvl="1"/>
            <a:r>
              <a:rPr lang="en-GB" dirty="0" smtClean="0">
                <a:solidFill>
                  <a:srgbClr val="0033CC"/>
                </a:solidFill>
              </a:rPr>
              <a:t>It is not ethical to use resources on trials that are not likely to have an outcome</a:t>
            </a:r>
            <a:endParaRPr lang="en-GB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light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Doll R (1998) Controlled trials: the 1948 watershed. </a:t>
            </a:r>
            <a:r>
              <a:rPr lang="en-GB" i="1" dirty="0" smtClean="0"/>
              <a:t>BMJ</a:t>
            </a:r>
            <a:r>
              <a:rPr lang="en-GB" dirty="0" smtClean="0"/>
              <a:t>, 317, 1217-1220.</a:t>
            </a:r>
          </a:p>
          <a:p>
            <a:r>
              <a:rPr lang="en-GB" dirty="0" smtClean="0"/>
              <a:t>Lewis S and Clarke M (2001) Forest plots: trying to see the wood and the trees.</a:t>
            </a:r>
            <a:r>
              <a:rPr lang="en-GB" b="1" dirty="0" smtClean="0"/>
              <a:t> </a:t>
            </a:r>
            <a:r>
              <a:rPr lang="en-GB" i="1" dirty="0" smtClean="0"/>
              <a:t>BMJ</a:t>
            </a:r>
            <a:r>
              <a:rPr lang="en-GB" dirty="0" smtClean="0"/>
              <a:t>,</a:t>
            </a:r>
            <a:r>
              <a:rPr lang="en-GB" b="1" dirty="0" smtClean="0"/>
              <a:t> </a:t>
            </a:r>
            <a:r>
              <a:rPr lang="en-GB" dirty="0" smtClean="0"/>
              <a:t>322, 1479. </a:t>
            </a:r>
          </a:p>
          <a:p>
            <a:r>
              <a:rPr lang="en-GB" dirty="0" err="1" smtClean="0"/>
              <a:t>Pocock</a:t>
            </a:r>
            <a:r>
              <a:rPr lang="en-GB" dirty="0" smtClean="0"/>
              <a:t> S, </a:t>
            </a:r>
            <a:r>
              <a:rPr lang="en-GB" dirty="0" err="1" smtClean="0"/>
              <a:t>Travison</a:t>
            </a:r>
            <a:r>
              <a:rPr lang="en-GB" dirty="0" smtClean="0"/>
              <a:t> T and </a:t>
            </a:r>
            <a:r>
              <a:rPr lang="en-GB" dirty="0" err="1" smtClean="0"/>
              <a:t>Wruck</a:t>
            </a:r>
            <a:r>
              <a:rPr lang="en-GB" dirty="0" smtClean="0"/>
              <a:t> L (2008) How to interpret figures in reports of clinical trials, </a:t>
            </a:r>
            <a:r>
              <a:rPr lang="en-GB" i="1" dirty="0" smtClean="0"/>
              <a:t>BMJ</a:t>
            </a:r>
            <a:r>
              <a:rPr lang="en-GB" dirty="0" smtClean="0"/>
              <a:t>, 336, 1166-1169.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to we know if we are doing any better?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Clinical trials (ideal characteristics)</a:t>
            </a:r>
          </a:p>
          <a:p>
            <a:pPr lvl="1"/>
            <a:r>
              <a:rPr lang="en-GB" dirty="0" smtClean="0"/>
              <a:t>Controlled</a:t>
            </a:r>
          </a:p>
          <a:p>
            <a:pPr lvl="1"/>
            <a:r>
              <a:rPr lang="en-GB" dirty="0" smtClean="0"/>
              <a:t>Double-blind (if feasible)</a:t>
            </a:r>
          </a:p>
          <a:p>
            <a:pPr lvl="1"/>
            <a:r>
              <a:rPr lang="en-GB" dirty="0" smtClean="0"/>
              <a:t>Prospective and randomised</a:t>
            </a:r>
          </a:p>
          <a:p>
            <a:pPr lvl="1"/>
            <a:r>
              <a:rPr lang="en-GB" dirty="0" smtClean="0"/>
              <a:t>Adequately powered</a:t>
            </a:r>
          </a:p>
          <a:p>
            <a:pPr lvl="1"/>
            <a:r>
              <a:rPr lang="en-GB" dirty="0" smtClean="0"/>
              <a:t>Analysed appropriately</a:t>
            </a:r>
          </a:p>
          <a:p>
            <a:pPr lvl="1"/>
            <a:r>
              <a:rPr lang="en-GB" dirty="0" smtClean="0"/>
              <a:t>Registered in advance</a:t>
            </a:r>
          </a:p>
          <a:p>
            <a:pPr lvl="1"/>
            <a:r>
              <a:rPr lang="en-GB" dirty="0" smtClean="0"/>
              <a:t>Published (whether results are positive, neutral or negative)</a:t>
            </a:r>
          </a:p>
          <a:p>
            <a:pPr lvl="1"/>
            <a:r>
              <a:rPr lang="en-GB" dirty="0" smtClean="0"/>
              <a:t>Ethical</a:t>
            </a:r>
          </a:p>
          <a:p>
            <a:r>
              <a:rPr lang="en-GB" dirty="0" smtClean="0"/>
              <a:t>Systematic reviews</a:t>
            </a:r>
          </a:p>
          <a:p>
            <a:r>
              <a:rPr lang="en-GB" dirty="0" smtClean="0"/>
              <a:t>Meta-analysis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Empirical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Empirical evidence is evidence that is based on observation</a:t>
            </a:r>
          </a:p>
          <a:p>
            <a:r>
              <a:rPr lang="en-GB" dirty="0" smtClean="0"/>
              <a:t>It is usually how a successful treatment is first discovered (from digitalis onwards)</a:t>
            </a:r>
          </a:p>
          <a:p>
            <a:r>
              <a:rPr lang="en-GB" dirty="0" smtClean="0"/>
              <a:t>It can give rise to a hypothesis that is capable of being verified or disproved through experiments and experience</a:t>
            </a:r>
          </a:p>
          <a:p>
            <a:r>
              <a:rPr lang="en-GB" dirty="0" smtClean="0"/>
              <a:t>Empirical evidence is the basis of the scientific method (rather than relying on dogma or belief)</a:t>
            </a:r>
          </a:p>
          <a:p>
            <a:r>
              <a:rPr lang="en-GB" dirty="0" smtClean="0"/>
              <a:t>It is the basis of clinical trials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Controlled trials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 new treatment is compared with something else – the control</a:t>
            </a:r>
          </a:p>
          <a:p>
            <a:r>
              <a:rPr lang="en-GB" dirty="0" smtClean="0"/>
              <a:t>If no effective treatment is known the control may be a placebo (or no treatment)</a:t>
            </a:r>
          </a:p>
          <a:p>
            <a:r>
              <a:rPr lang="en-GB" dirty="0" smtClean="0">
                <a:solidFill>
                  <a:srgbClr val="0033CC"/>
                </a:solidFill>
              </a:rPr>
              <a:t>Why do you think a placebo might be better than a ‘no treatment’ arm?</a:t>
            </a:r>
          </a:p>
          <a:p>
            <a:r>
              <a:rPr lang="en-GB" dirty="0" smtClean="0"/>
              <a:t>If an effective treatment is known the control should be the best current treatment</a:t>
            </a:r>
          </a:p>
          <a:p>
            <a:r>
              <a:rPr lang="en-GB" dirty="0" smtClean="0"/>
              <a:t>Ideally, the control group and the patient group should be treated and studied simultaneously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Placebo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Sometimes a placebo may not be justifiable</a:t>
            </a:r>
          </a:p>
          <a:p>
            <a:r>
              <a:rPr lang="en-GB" dirty="0" smtClean="0"/>
              <a:t>The first controlled trial ever reported, that of streptomycin for pulmonary tuberculosis reported in 1948, did not use a placebo</a:t>
            </a:r>
          </a:p>
          <a:p>
            <a:r>
              <a:rPr lang="en-GB" dirty="0" smtClean="0"/>
              <a:t>Why not? 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Placebo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Sometimes a placebo may not be justifiable</a:t>
            </a:r>
          </a:p>
          <a:p>
            <a:r>
              <a:rPr lang="en-GB" dirty="0" smtClean="0"/>
              <a:t>The first controlled trial ever reported, that of streptomycin for pulmonary tuberculosis, reported in 1948, did not use a placebo</a:t>
            </a:r>
          </a:p>
          <a:p>
            <a:r>
              <a:rPr lang="en-GB" dirty="0" smtClean="0"/>
              <a:t>Why not? 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819400" y="3352800"/>
            <a:ext cx="37338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 would have meant the control group getting an IM injection 4 times a day for 4 months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1272</TotalTime>
  <Words>2980</Words>
  <Application>Microsoft Office PowerPoint</Application>
  <PresentationFormat>On-screen Show (4:3)</PresentationFormat>
  <Paragraphs>304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Civic</vt:lpstr>
      <vt:lpstr>Clinical trials and the role of statistics in haematological research Statistics for the non-statistician </vt:lpstr>
      <vt:lpstr>What is the role of statistics in haematological research?</vt:lpstr>
      <vt:lpstr>Learning objective</vt:lpstr>
      <vt:lpstr>Examples of epidemiological research</vt:lpstr>
      <vt:lpstr>How to we know if we are doing any better?</vt:lpstr>
      <vt:lpstr>Empirical evidence</vt:lpstr>
      <vt:lpstr>Controlled trials</vt:lpstr>
      <vt:lpstr>Placebo</vt:lpstr>
      <vt:lpstr>Placebo</vt:lpstr>
      <vt:lpstr>Randomised trials</vt:lpstr>
      <vt:lpstr>Why would anyone be biased?</vt:lpstr>
      <vt:lpstr>How are patients randomised?</vt:lpstr>
      <vt:lpstr>Why must the allocation not be known until after the allocation has been made?</vt:lpstr>
      <vt:lpstr>Survival curves</vt:lpstr>
      <vt:lpstr>What are the characteristics of a clearly presented survival curve?</vt:lpstr>
      <vt:lpstr>Overall survival</vt:lpstr>
      <vt:lpstr>What is a hazard ratio?</vt:lpstr>
      <vt:lpstr>Overall survival</vt:lpstr>
      <vt:lpstr>What is an odds ratio?</vt:lpstr>
      <vt:lpstr>Progression-free survival</vt:lpstr>
      <vt:lpstr>Kaplan-Meir curves can show events as well as survival</vt:lpstr>
      <vt:lpstr>Relapse-free survival</vt:lpstr>
      <vt:lpstr>Event-free survival</vt:lpstr>
      <vt:lpstr>Relative survival</vt:lpstr>
      <vt:lpstr>Disease-specific survival</vt:lpstr>
      <vt:lpstr>Disease-specific survival</vt:lpstr>
      <vt:lpstr>Intention-to-treat analysis</vt:lpstr>
      <vt:lpstr>If results are not plausible be suspicious</vt:lpstr>
      <vt:lpstr>If results are not plausible be suspicious</vt:lpstr>
      <vt:lpstr>Why is this relevant?</vt:lpstr>
      <vt:lpstr>Statistical power</vt:lpstr>
      <vt:lpstr>Confidence intervals</vt:lpstr>
      <vt:lpstr>Confidence Intervals</vt:lpstr>
      <vt:lpstr>Confidence intervals</vt:lpstr>
      <vt:lpstr>Pooling data</vt:lpstr>
      <vt:lpstr>Meta-analysis</vt:lpstr>
      <vt:lpstr>Forest plot</vt:lpstr>
      <vt:lpstr>PowerPoint Presentation</vt:lpstr>
      <vt:lpstr>Meta-analysis</vt:lpstr>
      <vt:lpstr>Systematic review</vt:lpstr>
      <vt:lpstr>Ethical trials</vt:lpstr>
      <vt:lpstr>Ethical trials</vt:lpstr>
      <vt:lpstr>Ethical trials</vt:lpstr>
      <vt:lpstr>Number Needed to Treat</vt:lpstr>
      <vt:lpstr>Ethical trials</vt:lpstr>
      <vt:lpstr>Some light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know if we are doing any better?</dc:title>
  <dc:creator>Shiel, Nuala</dc:creator>
  <cp:lastModifiedBy>Shiel, Nuala</cp:lastModifiedBy>
  <cp:revision>114</cp:revision>
  <dcterms:created xsi:type="dcterms:W3CDTF">2006-08-16T00:00:00Z</dcterms:created>
  <dcterms:modified xsi:type="dcterms:W3CDTF">2012-09-25T08:35:38Z</dcterms:modified>
</cp:coreProperties>
</file>