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84" r:id="rId3"/>
    <p:sldId id="274" r:id="rId4"/>
    <p:sldId id="275" r:id="rId5"/>
    <p:sldId id="276" r:id="rId6"/>
    <p:sldId id="288" r:id="rId7"/>
    <p:sldId id="278" r:id="rId8"/>
    <p:sldId id="277" r:id="rId9"/>
    <p:sldId id="283" r:id="rId10"/>
    <p:sldId id="280" r:id="rId11"/>
    <p:sldId id="286" r:id="rId12"/>
    <p:sldId id="269" r:id="rId13"/>
    <p:sldId id="287" r:id="rId14"/>
    <p:sldId id="285" r:id="rId15"/>
    <p:sldId id="282" r:id="rId16"/>
    <p:sldId id="271" r:id="rId17"/>
    <p:sldId id="256" r:id="rId18"/>
    <p:sldId id="257" r:id="rId19"/>
    <p:sldId id="261" r:id="rId20"/>
    <p:sldId id="262" r:id="rId21"/>
    <p:sldId id="263" r:id="rId22"/>
    <p:sldId id="258" r:id="rId23"/>
    <p:sldId id="259" r:id="rId24"/>
    <p:sldId id="260" r:id="rId25"/>
    <p:sldId id="264" r:id="rId26"/>
    <p:sldId id="265" r:id="rId27"/>
    <p:sldId id="266" r:id="rId28"/>
    <p:sldId id="268" r:id="rId29"/>
    <p:sldId id="272"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2" autoAdjust="0"/>
    <p:restoredTop sz="94660"/>
  </p:normalViewPr>
  <p:slideViewPr>
    <p:cSldViewPr>
      <p:cViewPr>
        <p:scale>
          <a:sx n="50" d="100"/>
          <a:sy n="50" d="100"/>
        </p:scale>
        <p:origin x="-1758" y="-6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6352BEE-76A3-4887-9C3C-418017C32728}" type="datetimeFigureOut">
              <a:rPr lang="en-GB"/>
              <a:pPr>
                <a:defRPr/>
              </a:pPr>
              <a:t>28/09/2012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68A54E-9325-4555-87C9-612AA1D6391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33C34EF-3ED9-48EC-854C-3E974959B22F}" type="datetimeFigureOut">
              <a:rPr lang="en-GB"/>
              <a:pPr>
                <a:defRPr/>
              </a:pPr>
              <a:t>28/09/2012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ED83085-B894-4397-8AE6-C2D21923B95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2FAD783-1ED5-4699-B043-F726E60D23C5}" type="datetimeFigureOut">
              <a:rPr lang="en-GB"/>
              <a:pPr>
                <a:defRPr/>
              </a:pPr>
              <a:t>28/09/2012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7E5DA91-6AB9-47B4-B07C-812AFF6BBA0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A8BAD1-FF44-463E-9A13-030E5DDBC4ED}" type="datetimeFigureOut">
              <a:rPr lang="en-GB"/>
              <a:pPr>
                <a:defRPr/>
              </a:pPr>
              <a:t>28/09/2012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54DB63F-AA3F-4B43-8C0E-F5EF36FCE5D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CCE80F-A2C8-4D2A-A69A-C0FD32A8AD4F}" type="datetimeFigureOut">
              <a:rPr lang="en-GB"/>
              <a:pPr>
                <a:defRPr/>
              </a:pPr>
              <a:t>28/09/2012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7C77EA6-69A4-477D-8F37-B43FB145A8B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BD035AE-498D-438C-BB11-691AABFD6CC4}" type="datetimeFigureOut">
              <a:rPr lang="en-GB"/>
              <a:pPr>
                <a:defRPr/>
              </a:pPr>
              <a:t>28/09/2012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1390EE5-FDFA-4A28-80E7-43C7123DC0A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03A4CF1-02F5-4851-8EAF-451F3EA24E72}" type="datetimeFigureOut">
              <a:rPr lang="en-GB"/>
              <a:pPr>
                <a:defRPr/>
              </a:pPr>
              <a:t>28/09/2012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E411997-CFF9-485F-B563-814412BE147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29AA903-41FF-4D29-9835-8070C1E6641A}" type="datetimeFigureOut">
              <a:rPr lang="en-GB"/>
              <a:pPr>
                <a:defRPr/>
              </a:pPr>
              <a:t>28/09/2012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030FA66-1E13-4ECB-B60C-DC664A6076F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32CA36-139D-415D-B354-39E80803CC78}" type="datetimeFigureOut">
              <a:rPr lang="en-GB"/>
              <a:pPr>
                <a:defRPr/>
              </a:pPr>
              <a:t>28/09/2012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CF94FEF-CC77-4D61-B699-D95ECED3111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DFB47D-B360-4FC2-ABE9-1E7D91C09625}" type="datetimeFigureOut">
              <a:rPr lang="en-GB"/>
              <a:pPr>
                <a:defRPr/>
              </a:pPr>
              <a:t>28/09/2012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106AA69-2B13-4427-9B2A-1D97EF99BEE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2FBD6A-9546-4FEF-8DC0-C5DC3777785A}" type="datetimeFigureOut">
              <a:rPr lang="en-GB"/>
              <a:pPr>
                <a:defRPr/>
              </a:pPr>
              <a:t>28/09/2012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C96372C-0A87-485D-8E9F-202C833F134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B5B4B93-FE8C-4658-AE21-84F4B2A4B275}" type="datetimeFigureOut">
              <a:rPr lang="en-GB"/>
              <a:pPr>
                <a:defRPr/>
              </a:pPr>
              <a:t>28/09/2012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B10BC64-7552-47D0-912E-108343B51D2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1"/>
          <p:cNvSpPr txBox="1">
            <a:spLocks noChangeArrowheads="1"/>
          </p:cNvSpPr>
          <p:nvPr/>
        </p:nvSpPr>
        <p:spPr bwMode="auto">
          <a:xfrm>
            <a:off x="247005" y="476672"/>
            <a:ext cx="8641655" cy="5324535"/>
          </a:xfrm>
          <a:prstGeom prst="rect">
            <a:avLst/>
          </a:prstGeom>
          <a:noFill/>
          <a:ln w="9525">
            <a:noFill/>
            <a:miter lim="800000"/>
            <a:headEnd/>
            <a:tailEnd/>
          </a:ln>
        </p:spPr>
        <p:txBody>
          <a:bodyPr wrap="square">
            <a:spAutoFit/>
          </a:bodyPr>
          <a:lstStyle/>
          <a:p>
            <a:pPr algn="ctr"/>
            <a:r>
              <a:rPr lang="en-GB" sz="2800" dirty="0" smtClean="0">
                <a:latin typeface="Verdana" pitchFamily="34" charset="0"/>
              </a:rPr>
              <a:t>BSc </a:t>
            </a:r>
            <a:r>
              <a:rPr lang="en-GB" sz="2800" dirty="0" smtClean="0">
                <a:latin typeface="Verdana" pitchFamily="34" charset="0"/>
              </a:rPr>
              <a:t>Introduction</a:t>
            </a:r>
          </a:p>
          <a:p>
            <a:pPr algn="ctr"/>
            <a:endParaRPr lang="en-GB" sz="2800" dirty="0" smtClean="0">
              <a:latin typeface="Verdana" pitchFamily="34" charset="0"/>
            </a:endParaRPr>
          </a:p>
          <a:p>
            <a:pPr algn="ctr"/>
            <a:r>
              <a:rPr lang="en-GB" sz="4800" dirty="0" smtClean="0">
                <a:latin typeface="Verdana" pitchFamily="34" charset="0"/>
              </a:rPr>
              <a:t>Antiplatelet </a:t>
            </a:r>
            <a:r>
              <a:rPr lang="en-GB" sz="4800" dirty="0">
                <a:latin typeface="Verdana" pitchFamily="34" charset="0"/>
              </a:rPr>
              <a:t>agents: evaluation </a:t>
            </a:r>
            <a:r>
              <a:rPr lang="en-GB" sz="4800" dirty="0" smtClean="0">
                <a:latin typeface="Verdana" pitchFamily="34" charset="0"/>
              </a:rPr>
              <a:t>of </a:t>
            </a:r>
            <a:r>
              <a:rPr lang="en-GB" sz="4800" dirty="0">
                <a:latin typeface="Verdana" pitchFamily="34" charset="0"/>
              </a:rPr>
              <a:t>a paper</a:t>
            </a:r>
          </a:p>
          <a:p>
            <a:pPr algn="ctr"/>
            <a:endParaRPr lang="en-GB" sz="2800" dirty="0" smtClean="0">
              <a:latin typeface="Verdana" pitchFamily="34" charset="0"/>
            </a:endParaRPr>
          </a:p>
          <a:p>
            <a:pPr algn="ctr"/>
            <a:r>
              <a:rPr lang="en-GB" sz="2800" dirty="0" smtClean="0">
                <a:latin typeface="Verdana" pitchFamily="34" charset="0"/>
              </a:rPr>
              <a:t>27 </a:t>
            </a:r>
            <a:r>
              <a:rPr lang="en-GB" sz="2800" dirty="0" smtClean="0">
                <a:latin typeface="Verdana" pitchFamily="34" charset="0"/>
              </a:rPr>
              <a:t>September 2012 </a:t>
            </a:r>
            <a:endParaRPr lang="en-GB" sz="2800" dirty="0">
              <a:latin typeface="Verdana" pitchFamily="34" charset="0"/>
            </a:endParaRPr>
          </a:p>
          <a:p>
            <a:pPr algn="ctr"/>
            <a:endParaRPr lang="en-GB" sz="2800" dirty="0" smtClean="0">
              <a:latin typeface="Verdana" pitchFamily="34" charset="0"/>
            </a:endParaRPr>
          </a:p>
          <a:p>
            <a:pPr algn="ctr"/>
            <a:r>
              <a:rPr lang="en-GB" sz="3200" dirty="0" smtClean="0">
                <a:latin typeface="Verdana" pitchFamily="34" charset="0"/>
              </a:rPr>
              <a:t>Professor </a:t>
            </a:r>
            <a:r>
              <a:rPr lang="en-GB" sz="3200" dirty="0">
                <a:latin typeface="Verdana" pitchFamily="34" charset="0"/>
              </a:rPr>
              <a:t>David Lane</a:t>
            </a:r>
          </a:p>
          <a:p>
            <a:pPr algn="ctr"/>
            <a:endParaRPr lang="en-GB" sz="2400" dirty="0" smtClean="0">
              <a:latin typeface="Verdana" pitchFamily="34" charset="0"/>
            </a:endParaRPr>
          </a:p>
          <a:p>
            <a:pPr algn="ctr"/>
            <a:r>
              <a:rPr lang="en-GB" sz="2400" dirty="0" smtClean="0">
                <a:latin typeface="Verdana" pitchFamily="34" charset="0"/>
              </a:rPr>
              <a:t>Department </a:t>
            </a:r>
            <a:r>
              <a:rPr lang="en-GB" sz="2400" dirty="0">
                <a:latin typeface="Verdana" pitchFamily="34" charset="0"/>
              </a:rPr>
              <a:t>of Haematology</a:t>
            </a:r>
          </a:p>
          <a:p>
            <a:pPr algn="ctr"/>
            <a:r>
              <a:rPr lang="en-GB" sz="2400" dirty="0" smtClean="0">
                <a:latin typeface="Verdana" pitchFamily="34" charset="0"/>
              </a:rPr>
              <a:t>(</a:t>
            </a:r>
            <a:r>
              <a:rPr lang="en-GB" sz="2400" dirty="0">
                <a:latin typeface="Verdana" pitchFamily="34" charset="0"/>
              </a:rPr>
              <a:t>d.lane@imperial.ac.uk)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11188" y="115888"/>
            <a:ext cx="7772400" cy="1143000"/>
          </a:xfrm>
        </p:spPr>
        <p:txBody>
          <a:bodyPr/>
          <a:lstStyle/>
          <a:p>
            <a:r>
              <a:rPr lang="en-GB" sz="4000" smtClean="0">
                <a:latin typeface="Verdana" pitchFamily="34" charset="0"/>
              </a:rPr>
              <a:t>Kaplan Meier and other plots</a:t>
            </a:r>
          </a:p>
        </p:txBody>
      </p:sp>
      <p:sp>
        <p:nvSpPr>
          <p:cNvPr id="634883" name="Rectangle 3"/>
          <p:cNvSpPr>
            <a:spLocks noGrp="1" noChangeArrowheads="1"/>
          </p:cNvSpPr>
          <p:nvPr>
            <p:ph type="body" idx="1"/>
          </p:nvPr>
        </p:nvSpPr>
        <p:spPr>
          <a:xfrm>
            <a:off x="611708" y="1052736"/>
            <a:ext cx="7632700" cy="2160587"/>
          </a:xfrm>
        </p:spPr>
        <p:txBody>
          <a:bodyPr/>
          <a:lstStyle/>
          <a:p>
            <a:pPr>
              <a:lnSpc>
                <a:spcPct val="80000"/>
              </a:lnSpc>
              <a:buFontTx/>
              <a:buNone/>
            </a:pPr>
            <a:r>
              <a:rPr lang="en-GB" sz="1600" dirty="0" smtClean="0">
                <a:latin typeface="Verdana" pitchFamily="34" charset="0"/>
              </a:rPr>
              <a:t>Kaplan Meier plots show survival (often expressed as % or as fraction of 1.00) over time. </a:t>
            </a:r>
            <a:r>
              <a:rPr lang="en-GB" sz="1600" i="1" dirty="0" smtClean="0">
                <a:latin typeface="Verdana" pitchFamily="34" charset="0"/>
              </a:rPr>
              <a:t>Allows “censoring” of results when patients drop outs.</a:t>
            </a:r>
          </a:p>
          <a:p>
            <a:pPr>
              <a:lnSpc>
                <a:spcPct val="80000"/>
              </a:lnSpc>
              <a:buFontTx/>
              <a:buNone/>
            </a:pPr>
            <a:endParaRPr lang="en-GB" sz="1600" dirty="0" smtClean="0">
              <a:latin typeface="Verdana" pitchFamily="34" charset="0"/>
            </a:endParaRPr>
          </a:p>
          <a:p>
            <a:pPr>
              <a:lnSpc>
                <a:spcPct val="80000"/>
              </a:lnSpc>
              <a:buFontTx/>
              <a:buNone/>
            </a:pPr>
            <a:r>
              <a:rPr lang="en-GB" sz="1600" dirty="0" smtClean="0">
                <a:latin typeface="Verdana" pitchFamily="34" charset="0"/>
              </a:rPr>
              <a:t>Cumulative Kaplan Meier plots are also often used, to show increase in events over time.</a:t>
            </a:r>
          </a:p>
          <a:p>
            <a:pPr>
              <a:lnSpc>
                <a:spcPct val="80000"/>
              </a:lnSpc>
              <a:buFontTx/>
              <a:buNone/>
            </a:pPr>
            <a:endParaRPr lang="en-GB" sz="1600" dirty="0" smtClean="0">
              <a:latin typeface="Verdana" pitchFamily="34" charset="0"/>
            </a:endParaRPr>
          </a:p>
          <a:p>
            <a:pPr>
              <a:lnSpc>
                <a:spcPct val="80000"/>
              </a:lnSpc>
              <a:buFontTx/>
              <a:buNone/>
            </a:pPr>
            <a:r>
              <a:rPr lang="en-GB" sz="1600" dirty="0" smtClean="0">
                <a:latin typeface="Verdana" pitchFamily="34" charset="0"/>
              </a:rPr>
              <a:t>Cumulative hazard rate is an alternative way of plotting the rate of events, in the present case the first primary outcome.</a:t>
            </a:r>
          </a:p>
          <a:p>
            <a:pPr>
              <a:lnSpc>
                <a:spcPct val="80000"/>
              </a:lnSpc>
              <a:buFontTx/>
              <a:buNone/>
            </a:pPr>
            <a:endParaRPr lang="en-GB" sz="1600" dirty="0" smtClean="0">
              <a:latin typeface="Verdana" pitchFamily="34" charset="0"/>
            </a:endParaRPr>
          </a:p>
          <a:p>
            <a:pPr>
              <a:lnSpc>
                <a:spcPct val="80000"/>
              </a:lnSpc>
              <a:buFontTx/>
              <a:buNone/>
            </a:pPr>
            <a:endParaRPr lang="en-GB" sz="1600" dirty="0" smtClean="0">
              <a:latin typeface="Verdana" pitchFamily="34" charset="0"/>
            </a:endParaRPr>
          </a:p>
          <a:p>
            <a:pPr>
              <a:lnSpc>
                <a:spcPct val="80000"/>
              </a:lnSpc>
              <a:buFontTx/>
              <a:buNone/>
            </a:pPr>
            <a:r>
              <a:rPr lang="en-GB" sz="1600" dirty="0" smtClean="0">
                <a:latin typeface="Verdana" pitchFamily="34" charset="0"/>
              </a:rPr>
              <a:t>				</a:t>
            </a:r>
          </a:p>
        </p:txBody>
      </p:sp>
      <p:pic>
        <p:nvPicPr>
          <p:cNvPr id="23555" name="Picture 2"/>
          <p:cNvPicPr>
            <a:picLocks noChangeAspect="1" noChangeArrowheads="1"/>
          </p:cNvPicPr>
          <p:nvPr/>
        </p:nvPicPr>
        <p:blipFill>
          <a:blip r:embed="rId2"/>
          <a:srcRect/>
          <a:stretch>
            <a:fillRect/>
          </a:stretch>
        </p:blipFill>
        <p:spPr bwMode="auto">
          <a:xfrm>
            <a:off x="0" y="3141663"/>
            <a:ext cx="3635375" cy="2909887"/>
          </a:xfrm>
          <a:prstGeom prst="rect">
            <a:avLst/>
          </a:prstGeom>
          <a:noFill/>
          <a:ln w="9525">
            <a:noFill/>
            <a:miter lim="800000"/>
            <a:headEnd/>
            <a:tailEnd/>
          </a:ln>
        </p:spPr>
      </p:pic>
      <p:pic>
        <p:nvPicPr>
          <p:cNvPr id="23556" name="Picture 3"/>
          <p:cNvPicPr>
            <a:picLocks noChangeAspect="1" noChangeArrowheads="1"/>
          </p:cNvPicPr>
          <p:nvPr/>
        </p:nvPicPr>
        <p:blipFill>
          <a:blip r:embed="rId3"/>
          <a:srcRect/>
          <a:stretch>
            <a:fillRect/>
          </a:stretch>
        </p:blipFill>
        <p:spPr bwMode="auto">
          <a:xfrm>
            <a:off x="2843213" y="3141663"/>
            <a:ext cx="3654425" cy="2924175"/>
          </a:xfrm>
          <a:prstGeom prst="rect">
            <a:avLst/>
          </a:prstGeom>
          <a:noFill/>
          <a:ln w="9525">
            <a:noFill/>
            <a:miter lim="800000"/>
            <a:headEnd/>
            <a:tailEnd/>
          </a:ln>
        </p:spPr>
      </p:pic>
      <p:pic>
        <p:nvPicPr>
          <p:cNvPr id="23557" name="Picture 4"/>
          <p:cNvPicPr>
            <a:picLocks noChangeAspect="1" noChangeArrowheads="1"/>
          </p:cNvPicPr>
          <p:nvPr/>
        </p:nvPicPr>
        <p:blipFill>
          <a:blip r:embed="rId4"/>
          <a:srcRect/>
          <a:stretch>
            <a:fillRect/>
          </a:stretch>
        </p:blipFill>
        <p:spPr bwMode="auto">
          <a:xfrm>
            <a:off x="5688013" y="3168650"/>
            <a:ext cx="3563937" cy="2852738"/>
          </a:xfrm>
          <a:prstGeom prst="rect">
            <a:avLst/>
          </a:prstGeom>
          <a:noFill/>
          <a:ln w="9525">
            <a:noFill/>
            <a:miter lim="800000"/>
            <a:headEnd/>
            <a:tailEnd/>
          </a:ln>
        </p:spPr>
      </p:pic>
      <p:sp>
        <p:nvSpPr>
          <p:cNvPr id="7" name="Rectangle 6"/>
          <p:cNvSpPr/>
          <p:nvPr/>
        </p:nvSpPr>
        <p:spPr>
          <a:xfrm>
            <a:off x="8532813" y="3500438"/>
            <a:ext cx="611187" cy="7207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p:nvSpPr>
        <p:spPr>
          <a:xfrm>
            <a:off x="8459788" y="3573463"/>
            <a:ext cx="720725"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560" name="TextBox 8"/>
          <p:cNvSpPr txBox="1">
            <a:spLocks noChangeArrowheads="1"/>
          </p:cNvSpPr>
          <p:nvPr/>
        </p:nvSpPr>
        <p:spPr bwMode="auto">
          <a:xfrm>
            <a:off x="990600" y="3284538"/>
            <a:ext cx="1349375" cy="307975"/>
          </a:xfrm>
          <a:prstGeom prst="rect">
            <a:avLst/>
          </a:prstGeom>
          <a:solidFill>
            <a:schemeClr val="bg1"/>
          </a:solidFill>
          <a:ln w="9525">
            <a:noFill/>
            <a:miter lim="800000"/>
            <a:headEnd/>
            <a:tailEnd/>
          </a:ln>
        </p:spPr>
        <p:txBody>
          <a:bodyPr wrap="none">
            <a:spAutoFit/>
          </a:bodyPr>
          <a:lstStyle/>
          <a:p>
            <a:r>
              <a:rPr lang="en-GB" sz="1400">
                <a:latin typeface="Verdana" pitchFamily="34" charset="0"/>
              </a:rPr>
              <a:t>Kaplan Meier</a:t>
            </a:r>
            <a:endParaRPr lang="en-GB" sz="1400">
              <a:latin typeface="Calibri" pitchFamily="34" charset="0"/>
            </a:endParaRPr>
          </a:p>
        </p:txBody>
      </p:sp>
      <p:sp>
        <p:nvSpPr>
          <p:cNvPr id="23561" name="TextBox 9"/>
          <p:cNvSpPr txBox="1">
            <a:spLocks noChangeArrowheads="1"/>
          </p:cNvSpPr>
          <p:nvPr/>
        </p:nvSpPr>
        <p:spPr bwMode="auto">
          <a:xfrm>
            <a:off x="3079750" y="3284538"/>
            <a:ext cx="2428875" cy="307975"/>
          </a:xfrm>
          <a:prstGeom prst="rect">
            <a:avLst/>
          </a:prstGeom>
          <a:solidFill>
            <a:schemeClr val="bg1"/>
          </a:solidFill>
          <a:ln w="9525">
            <a:noFill/>
            <a:miter lim="800000"/>
            <a:headEnd/>
            <a:tailEnd/>
          </a:ln>
        </p:spPr>
        <p:txBody>
          <a:bodyPr wrap="none">
            <a:spAutoFit/>
          </a:bodyPr>
          <a:lstStyle/>
          <a:p>
            <a:r>
              <a:rPr lang="en-GB" sz="1400">
                <a:latin typeface="Verdana" pitchFamily="34" charset="0"/>
              </a:rPr>
              <a:t>Cumulative Kaplan Meier</a:t>
            </a:r>
            <a:endParaRPr lang="en-GB" sz="1400">
              <a:latin typeface="Calibri" pitchFamily="34" charset="0"/>
            </a:endParaRPr>
          </a:p>
        </p:txBody>
      </p:sp>
      <p:sp>
        <p:nvSpPr>
          <p:cNvPr id="23562" name="TextBox 10"/>
          <p:cNvSpPr txBox="1">
            <a:spLocks noChangeArrowheads="1"/>
          </p:cNvSpPr>
          <p:nvPr/>
        </p:nvSpPr>
        <p:spPr bwMode="auto">
          <a:xfrm>
            <a:off x="5940425" y="3284538"/>
            <a:ext cx="2365375" cy="307975"/>
          </a:xfrm>
          <a:prstGeom prst="rect">
            <a:avLst/>
          </a:prstGeom>
          <a:solidFill>
            <a:schemeClr val="bg1"/>
          </a:solidFill>
          <a:ln w="9525">
            <a:noFill/>
            <a:miter lim="800000"/>
            <a:headEnd/>
            <a:tailEnd/>
          </a:ln>
        </p:spPr>
        <p:txBody>
          <a:bodyPr wrap="none">
            <a:spAutoFit/>
          </a:bodyPr>
          <a:lstStyle/>
          <a:p>
            <a:r>
              <a:rPr lang="en-GB" sz="1400">
                <a:latin typeface="Verdana" pitchFamily="34" charset="0"/>
              </a:rPr>
              <a:t>Cumulative Hazard Rate</a:t>
            </a:r>
            <a:endParaRPr lang="en-GB" sz="1400">
              <a:latin typeface="Calibri" pitchFamily="34" charset="0"/>
            </a:endParaRPr>
          </a:p>
        </p:txBody>
      </p:sp>
      <p:sp>
        <p:nvSpPr>
          <p:cNvPr id="23563" name="TextBox 11"/>
          <p:cNvSpPr txBox="1">
            <a:spLocks noChangeArrowheads="1"/>
          </p:cNvSpPr>
          <p:nvPr/>
        </p:nvSpPr>
        <p:spPr bwMode="auto">
          <a:xfrm>
            <a:off x="900113" y="5832475"/>
            <a:ext cx="855662" cy="260350"/>
          </a:xfrm>
          <a:prstGeom prst="rect">
            <a:avLst/>
          </a:prstGeom>
          <a:solidFill>
            <a:schemeClr val="bg1"/>
          </a:solidFill>
          <a:ln w="9525">
            <a:noFill/>
            <a:miter lim="800000"/>
            <a:headEnd/>
            <a:tailEnd/>
          </a:ln>
        </p:spPr>
        <p:txBody>
          <a:bodyPr wrap="none">
            <a:spAutoFit/>
          </a:bodyPr>
          <a:lstStyle/>
          <a:p>
            <a:r>
              <a:rPr lang="en-GB" sz="1100">
                <a:latin typeface="Verdana" pitchFamily="34" charset="0"/>
              </a:rPr>
              <a:t>Follow up</a:t>
            </a:r>
            <a:endParaRPr lang="en-GB" sz="1100">
              <a:latin typeface="Calibri" pitchFamily="34" charset="0"/>
            </a:endParaRPr>
          </a:p>
        </p:txBody>
      </p:sp>
      <p:sp>
        <p:nvSpPr>
          <p:cNvPr id="23564" name="TextBox 12"/>
          <p:cNvSpPr txBox="1">
            <a:spLocks noChangeArrowheads="1"/>
          </p:cNvSpPr>
          <p:nvPr/>
        </p:nvSpPr>
        <p:spPr bwMode="auto">
          <a:xfrm>
            <a:off x="3924300" y="5832475"/>
            <a:ext cx="855663" cy="260350"/>
          </a:xfrm>
          <a:prstGeom prst="rect">
            <a:avLst/>
          </a:prstGeom>
          <a:solidFill>
            <a:schemeClr val="bg1"/>
          </a:solidFill>
          <a:ln w="9525">
            <a:noFill/>
            <a:miter lim="800000"/>
            <a:headEnd/>
            <a:tailEnd/>
          </a:ln>
        </p:spPr>
        <p:txBody>
          <a:bodyPr wrap="none">
            <a:spAutoFit/>
          </a:bodyPr>
          <a:lstStyle/>
          <a:p>
            <a:r>
              <a:rPr lang="en-GB" sz="1100">
                <a:latin typeface="Verdana" pitchFamily="34" charset="0"/>
              </a:rPr>
              <a:t>Follow up</a:t>
            </a:r>
            <a:endParaRPr lang="en-GB" sz="1100">
              <a:latin typeface="Calibri" pitchFamily="34" charset="0"/>
            </a:endParaRPr>
          </a:p>
        </p:txBody>
      </p:sp>
      <p:sp>
        <p:nvSpPr>
          <p:cNvPr id="23565" name="TextBox 13"/>
          <p:cNvSpPr txBox="1">
            <a:spLocks noChangeArrowheads="1"/>
          </p:cNvSpPr>
          <p:nvPr/>
        </p:nvSpPr>
        <p:spPr bwMode="auto">
          <a:xfrm>
            <a:off x="6732588" y="5805488"/>
            <a:ext cx="855662" cy="261937"/>
          </a:xfrm>
          <a:prstGeom prst="rect">
            <a:avLst/>
          </a:prstGeom>
          <a:solidFill>
            <a:schemeClr val="bg1"/>
          </a:solidFill>
          <a:ln w="9525">
            <a:noFill/>
            <a:miter lim="800000"/>
            <a:headEnd/>
            <a:tailEnd/>
          </a:ln>
        </p:spPr>
        <p:txBody>
          <a:bodyPr wrap="none">
            <a:spAutoFit/>
          </a:bodyPr>
          <a:lstStyle/>
          <a:p>
            <a:r>
              <a:rPr lang="en-GB" sz="1100">
                <a:latin typeface="Verdana" pitchFamily="34" charset="0"/>
              </a:rPr>
              <a:t>Follow up</a:t>
            </a:r>
            <a:endParaRPr lang="en-GB" sz="11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48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8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8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8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8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68338" y="242888"/>
            <a:ext cx="7772400" cy="1143000"/>
          </a:xfrm>
        </p:spPr>
        <p:txBody>
          <a:bodyPr/>
          <a:lstStyle/>
          <a:p>
            <a:r>
              <a:rPr lang="en-GB" sz="4000" smtClean="0">
                <a:latin typeface="Verdana" pitchFamily="34" charset="0"/>
              </a:rPr>
              <a:t>Hazard Ratios</a:t>
            </a:r>
          </a:p>
        </p:txBody>
      </p:sp>
      <p:sp>
        <p:nvSpPr>
          <p:cNvPr id="634883" name="Rectangle 3"/>
          <p:cNvSpPr>
            <a:spLocks noGrp="1" noChangeArrowheads="1"/>
          </p:cNvSpPr>
          <p:nvPr>
            <p:ph type="body" idx="1"/>
          </p:nvPr>
        </p:nvSpPr>
        <p:spPr>
          <a:xfrm>
            <a:off x="684213" y="2133600"/>
            <a:ext cx="7772400" cy="4114800"/>
          </a:xfrm>
        </p:spPr>
        <p:txBody>
          <a:bodyPr/>
          <a:lstStyle/>
          <a:p>
            <a:pPr>
              <a:lnSpc>
                <a:spcPct val="80000"/>
              </a:lnSpc>
              <a:buFontTx/>
              <a:buNone/>
            </a:pPr>
            <a:endParaRPr lang="en-GB" sz="2400" smtClean="0">
              <a:latin typeface="Verdana" pitchFamily="34" charset="0"/>
            </a:endParaRPr>
          </a:p>
          <a:p>
            <a:pPr>
              <a:lnSpc>
                <a:spcPct val="80000"/>
              </a:lnSpc>
              <a:buFontTx/>
              <a:buNone/>
            </a:pPr>
            <a:r>
              <a:rPr lang="en-GB" sz="2400" smtClean="0">
                <a:latin typeface="Verdana" pitchFamily="34" charset="0"/>
              </a:rPr>
              <a:t>Hazard ratio is broadly similar to Relative Risk. It is useful when the risk varies over time. The term is often used in connection with the Kaplan Meier survival plot (over time). If the overall RR of an event is half in one group, then HR is 0.5.</a:t>
            </a:r>
          </a:p>
          <a:p>
            <a:pPr>
              <a:lnSpc>
                <a:spcPct val="80000"/>
              </a:lnSpc>
              <a:buFontTx/>
              <a:buNone/>
            </a:pPr>
            <a:endParaRPr lang="en-GB" sz="2400" smtClean="0">
              <a:latin typeface="Verdana" pitchFamily="34" charset="0"/>
            </a:endParaRPr>
          </a:p>
          <a:p>
            <a:pPr>
              <a:lnSpc>
                <a:spcPct val="80000"/>
              </a:lnSpc>
              <a:buFontTx/>
              <a:buNone/>
            </a:pPr>
            <a:r>
              <a:rPr lang="en-GB" sz="2400" smtClean="0">
                <a:latin typeface="Verdan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4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8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8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179388" y="0"/>
            <a:ext cx="8856662" cy="5324475"/>
          </a:xfrm>
          <a:prstGeom prst="rect">
            <a:avLst/>
          </a:prstGeom>
          <a:noFill/>
          <a:ln w="9525">
            <a:noFill/>
            <a:miter lim="800000"/>
            <a:headEnd/>
            <a:tailEnd/>
          </a:ln>
        </p:spPr>
        <p:txBody>
          <a:bodyPr>
            <a:spAutoFit/>
          </a:bodyPr>
          <a:lstStyle/>
          <a:p>
            <a:pPr algn="ctr"/>
            <a:endParaRPr lang="en-GB" sz="4000">
              <a:latin typeface="Verdana" pitchFamily="34" charset="0"/>
            </a:endParaRPr>
          </a:p>
          <a:p>
            <a:pPr algn="ctr"/>
            <a:r>
              <a:rPr lang="en-GB" sz="4000">
                <a:latin typeface="Verdana" pitchFamily="34" charset="0"/>
              </a:rPr>
              <a:t>Intention to treat analysis</a:t>
            </a:r>
          </a:p>
          <a:p>
            <a:r>
              <a:rPr lang="en-GB" sz="3200">
                <a:latin typeface="Verdana" pitchFamily="34" charset="0"/>
              </a:rPr>
              <a:t>				</a:t>
            </a:r>
          </a:p>
          <a:p>
            <a:r>
              <a:rPr lang="en-GB" sz="2800">
                <a:latin typeface="Verdana" pitchFamily="34" charset="0"/>
              </a:rPr>
              <a:t>This is analysis based on the initial treatment plan, not on the treatment eventually administered. Everyone who begins the treatment is included in the analysis, regardless of whether they complete the treatment or not. It is a robust way of avoiding bias that can arise from dropouts from trials.</a:t>
            </a:r>
          </a:p>
          <a:p>
            <a:endParaRPr lang="en-GB" sz="3200">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3250" y="260350"/>
            <a:ext cx="7754938" cy="6248400"/>
          </a:xfrm>
          <a:prstGeom prst="rect">
            <a:avLst/>
          </a:prstGeom>
          <a:noFill/>
        </p:spPr>
        <p:txBody>
          <a:bodyPr wrap="none">
            <a:spAutoFit/>
          </a:bodyPr>
          <a:lstStyle/>
          <a:p>
            <a:pPr fontAlgn="auto">
              <a:spcBef>
                <a:spcPts val="0"/>
              </a:spcBef>
              <a:spcAft>
                <a:spcPts val="0"/>
              </a:spcAft>
              <a:defRPr/>
            </a:pPr>
            <a:r>
              <a:rPr lang="en-GB" sz="4000" dirty="0" err="1">
                <a:latin typeface="+mn-lt"/>
                <a:cs typeface="+mn-cs"/>
              </a:rPr>
              <a:t>Antiplatelet</a:t>
            </a:r>
            <a:r>
              <a:rPr lang="en-GB" sz="4000" dirty="0">
                <a:latin typeface="+mn-lt"/>
                <a:cs typeface="+mn-cs"/>
              </a:rPr>
              <a:t> agents: </a:t>
            </a:r>
            <a:r>
              <a:rPr lang="en-GB" sz="4000" dirty="0" err="1">
                <a:latin typeface="+mn-lt"/>
                <a:cs typeface="+mn-cs"/>
              </a:rPr>
              <a:t>Clopidogrel</a:t>
            </a:r>
            <a:r>
              <a:rPr lang="en-GB" sz="4000" dirty="0">
                <a:latin typeface="+mn-lt"/>
                <a:cs typeface="+mn-cs"/>
              </a:rPr>
              <a:t> and </a:t>
            </a:r>
          </a:p>
          <a:p>
            <a:pPr fontAlgn="auto">
              <a:spcBef>
                <a:spcPts val="0"/>
              </a:spcBef>
              <a:spcAft>
                <a:spcPts val="0"/>
              </a:spcAft>
              <a:defRPr/>
            </a:pPr>
            <a:r>
              <a:rPr lang="en-GB" sz="4000" dirty="0">
                <a:latin typeface="+mn-lt"/>
                <a:cs typeface="+mn-cs"/>
              </a:rPr>
              <a:t>cardiovascular disease</a:t>
            </a:r>
          </a:p>
          <a:p>
            <a:pPr fontAlgn="auto">
              <a:spcBef>
                <a:spcPts val="0"/>
              </a:spcBef>
              <a:spcAft>
                <a:spcPts val="0"/>
              </a:spcAft>
              <a:defRPr/>
            </a:pPr>
            <a:r>
              <a:rPr lang="en-GB" sz="4000" dirty="0">
                <a:latin typeface="+mn-lt"/>
                <a:cs typeface="+mn-cs"/>
              </a:rPr>
              <a:t> </a:t>
            </a:r>
          </a:p>
          <a:p>
            <a:pPr fontAlgn="auto">
              <a:spcBef>
                <a:spcPts val="0"/>
              </a:spcBef>
              <a:spcAft>
                <a:spcPts val="0"/>
              </a:spcAft>
              <a:defRPr/>
            </a:pPr>
            <a:r>
              <a:rPr lang="en-GB" sz="2800" dirty="0">
                <a:latin typeface="+mn-lt"/>
                <a:cs typeface="+mn-cs"/>
              </a:rPr>
              <a:t>Aspirin is mainstay of </a:t>
            </a:r>
            <a:r>
              <a:rPr lang="en-GB" sz="2800" dirty="0" err="1">
                <a:latin typeface="+mn-lt"/>
                <a:cs typeface="+mn-cs"/>
              </a:rPr>
              <a:t>antiplatelet</a:t>
            </a:r>
            <a:r>
              <a:rPr lang="en-GB" sz="2800" dirty="0">
                <a:latin typeface="+mn-lt"/>
                <a:cs typeface="+mn-cs"/>
              </a:rPr>
              <a:t> treatment.</a:t>
            </a:r>
          </a:p>
          <a:p>
            <a:pPr fontAlgn="auto">
              <a:spcBef>
                <a:spcPts val="0"/>
              </a:spcBef>
              <a:spcAft>
                <a:spcPts val="0"/>
              </a:spcAft>
              <a:defRPr/>
            </a:pPr>
            <a:r>
              <a:rPr lang="en-GB" sz="2800" dirty="0" err="1">
                <a:latin typeface="+mn-lt"/>
                <a:cs typeface="+mn-cs"/>
              </a:rPr>
              <a:t>Clopidogrel</a:t>
            </a:r>
            <a:r>
              <a:rPr lang="en-GB" sz="2800" dirty="0">
                <a:latin typeface="+mn-lt"/>
                <a:cs typeface="+mn-cs"/>
              </a:rPr>
              <a:t> is now used, mostly together with </a:t>
            </a:r>
          </a:p>
          <a:p>
            <a:pPr fontAlgn="auto">
              <a:spcBef>
                <a:spcPts val="0"/>
              </a:spcBef>
              <a:spcAft>
                <a:spcPts val="0"/>
              </a:spcAft>
              <a:defRPr/>
            </a:pPr>
            <a:r>
              <a:rPr lang="en-GB" sz="2800" dirty="0">
                <a:latin typeface="+mn-lt"/>
                <a:cs typeface="+mn-cs"/>
              </a:rPr>
              <a:t>aspirin:</a:t>
            </a:r>
          </a:p>
          <a:p>
            <a:pPr fontAlgn="auto">
              <a:spcBef>
                <a:spcPts val="0"/>
              </a:spcBef>
              <a:spcAft>
                <a:spcPts val="0"/>
              </a:spcAft>
              <a:defRPr/>
            </a:pPr>
            <a:endParaRPr lang="en-GB" sz="2800" dirty="0">
              <a:latin typeface="+mn-lt"/>
              <a:cs typeface="+mn-cs"/>
            </a:endParaRPr>
          </a:p>
          <a:p>
            <a:pPr marL="514350" indent="-514350" fontAlgn="auto">
              <a:spcBef>
                <a:spcPts val="0"/>
              </a:spcBef>
              <a:spcAft>
                <a:spcPts val="0"/>
              </a:spcAft>
              <a:buFontTx/>
              <a:buAutoNum type="arabicPeriod"/>
              <a:defRPr/>
            </a:pPr>
            <a:r>
              <a:rPr lang="en-GB" sz="2800" dirty="0">
                <a:latin typeface="+mn-lt"/>
                <a:cs typeface="+mn-cs"/>
              </a:rPr>
              <a:t>Acute coronary syndromes</a:t>
            </a:r>
          </a:p>
          <a:p>
            <a:pPr marL="514350" indent="-514350" fontAlgn="auto">
              <a:spcBef>
                <a:spcPts val="0"/>
              </a:spcBef>
              <a:spcAft>
                <a:spcPts val="0"/>
              </a:spcAft>
              <a:buFontTx/>
              <a:buAutoNum type="arabicPeriod"/>
              <a:defRPr/>
            </a:pPr>
            <a:r>
              <a:rPr lang="en-GB" sz="2800" dirty="0" err="1">
                <a:latin typeface="+mn-lt"/>
                <a:cs typeface="+mn-cs"/>
              </a:rPr>
              <a:t>Percutaneous</a:t>
            </a:r>
            <a:r>
              <a:rPr lang="en-GB" sz="2800" dirty="0">
                <a:latin typeface="+mn-lt"/>
                <a:cs typeface="+mn-cs"/>
              </a:rPr>
              <a:t> coronary intervention (stents)</a:t>
            </a:r>
          </a:p>
          <a:p>
            <a:pPr marL="514350" indent="-514350" fontAlgn="auto">
              <a:spcBef>
                <a:spcPts val="0"/>
              </a:spcBef>
              <a:spcAft>
                <a:spcPts val="0"/>
              </a:spcAft>
              <a:buFontTx/>
              <a:buAutoNum type="arabicPeriod"/>
              <a:defRPr/>
            </a:pPr>
            <a:r>
              <a:rPr lang="en-GB" sz="2800" dirty="0">
                <a:latin typeface="+mn-lt"/>
                <a:cs typeface="+mn-cs"/>
              </a:rPr>
              <a:t>Prevention of </a:t>
            </a:r>
            <a:r>
              <a:rPr lang="en-GB" sz="2800" dirty="0" err="1">
                <a:latin typeface="+mn-lt"/>
                <a:cs typeface="+mn-cs"/>
              </a:rPr>
              <a:t>thromboembolism</a:t>
            </a:r>
            <a:r>
              <a:rPr lang="en-GB" sz="2800" dirty="0">
                <a:latin typeface="+mn-lt"/>
                <a:cs typeface="+mn-cs"/>
              </a:rPr>
              <a:t> in peripheral </a:t>
            </a:r>
          </a:p>
          <a:p>
            <a:pPr marL="514350" indent="-514350" fontAlgn="auto">
              <a:spcBef>
                <a:spcPts val="0"/>
              </a:spcBef>
              <a:spcAft>
                <a:spcPts val="0"/>
              </a:spcAft>
              <a:defRPr/>
            </a:pPr>
            <a:r>
              <a:rPr lang="en-GB" sz="2800" dirty="0">
                <a:latin typeface="+mn-lt"/>
                <a:cs typeface="+mn-cs"/>
              </a:rPr>
              <a:t>	vascular disease</a:t>
            </a:r>
          </a:p>
          <a:p>
            <a:pPr marL="514350" indent="-514350" fontAlgn="auto">
              <a:spcBef>
                <a:spcPts val="0"/>
              </a:spcBef>
              <a:spcAft>
                <a:spcPts val="0"/>
              </a:spcAft>
              <a:defRPr/>
            </a:pPr>
            <a:r>
              <a:rPr lang="en-GB" sz="2800" dirty="0">
                <a:latin typeface="+mn-lt"/>
                <a:cs typeface="+mn-cs"/>
              </a:rPr>
              <a:t>4. When </a:t>
            </a:r>
            <a:r>
              <a:rPr lang="en-GB" sz="2800" dirty="0" err="1">
                <a:latin typeface="+mn-lt"/>
                <a:cs typeface="+mn-cs"/>
              </a:rPr>
              <a:t>antiplatelet</a:t>
            </a:r>
            <a:r>
              <a:rPr lang="en-GB" sz="2800" dirty="0">
                <a:latin typeface="+mn-lt"/>
                <a:cs typeface="+mn-cs"/>
              </a:rPr>
              <a:t> agent required, but aspirin in</a:t>
            </a:r>
          </a:p>
          <a:p>
            <a:pPr marL="514350" indent="-514350" fontAlgn="auto">
              <a:spcBef>
                <a:spcPts val="0"/>
              </a:spcBef>
              <a:spcAft>
                <a:spcPts val="0"/>
              </a:spcAft>
              <a:defRPr/>
            </a:pPr>
            <a:r>
              <a:rPr lang="en-GB" sz="2800" dirty="0">
                <a:latin typeface="+mn-lt"/>
                <a:cs typeface="+mn-cs"/>
              </a:rPr>
              <a:t>	</a:t>
            </a:r>
            <a:r>
              <a:rPr lang="en-GB" sz="2800" dirty="0" err="1">
                <a:latin typeface="+mn-lt"/>
                <a:cs typeface="+mn-cs"/>
              </a:rPr>
              <a:t>contrandicated</a:t>
            </a:r>
            <a:endParaRPr lang="en-GB" sz="2800" dirty="0">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179388" y="0"/>
            <a:ext cx="8856662" cy="4770438"/>
          </a:xfrm>
          <a:prstGeom prst="rect">
            <a:avLst/>
          </a:prstGeom>
          <a:noFill/>
          <a:ln w="9525">
            <a:noFill/>
            <a:miter lim="800000"/>
            <a:headEnd/>
            <a:tailEnd/>
          </a:ln>
        </p:spPr>
        <p:txBody>
          <a:bodyPr>
            <a:spAutoFit/>
          </a:bodyPr>
          <a:lstStyle/>
          <a:p>
            <a:pPr algn="ctr"/>
            <a:endParaRPr lang="en-GB" sz="4000">
              <a:latin typeface="Calibri" pitchFamily="34" charset="0"/>
            </a:endParaRPr>
          </a:p>
          <a:p>
            <a:pPr algn="ctr"/>
            <a:r>
              <a:rPr lang="en-GB" sz="4000">
                <a:latin typeface="Calibri" pitchFamily="34" charset="0"/>
              </a:rPr>
              <a:t>Acute coronary syndromes</a:t>
            </a:r>
          </a:p>
          <a:p>
            <a:r>
              <a:rPr lang="en-GB" sz="3200">
                <a:latin typeface="Calibri" pitchFamily="34" charset="0"/>
              </a:rPr>
              <a:t>				ACS</a:t>
            </a:r>
          </a:p>
          <a:p>
            <a:endParaRPr lang="en-GB" sz="3200">
              <a:latin typeface="Calibri" pitchFamily="34" charset="0"/>
            </a:endParaRPr>
          </a:p>
          <a:p>
            <a:endParaRPr lang="en-GB" sz="3200">
              <a:latin typeface="Calibri" pitchFamily="34" charset="0"/>
            </a:endParaRPr>
          </a:p>
          <a:p>
            <a:r>
              <a:rPr lang="en-GB" sz="3200">
                <a:latin typeface="Calibri" pitchFamily="34" charset="0"/>
              </a:rPr>
              <a:t>Unstable angina				ST –elevation MI</a:t>
            </a:r>
          </a:p>
          <a:p>
            <a:r>
              <a:rPr lang="en-GB" sz="3200">
                <a:latin typeface="Calibri" pitchFamily="34" charset="0"/>
              </a:rPr>
              <a:t>			non-ST-elevation MI</a:t>
            </a:r>
          </a:p>
          <a:p>
            <a:endParaRPr lang="en-GB" sz="3200">
              <a:latin typeface="Calibri" pitchFamily="34" charset="0"/>
            </a:endParaRPr>
          </a:p>
          <a:p>
            <a:endParaRPr lang="en-GB" sz="3200">
              <a:latin typeface="Calibri" pitchFamily="34" charset="0"/>
            </a:endParaRPr>
          </a:p>
        </p:txBody>
      </p:sp>
      <p:sp>
        <p:nvSpPr>
          <p:cNvPr id="3" name="Left Brace 2"/>
          <p:cNvSpPr/>
          <p:nvPr/>
        </p:nvSpPr>
        <p:spPr>
          <a:xfrm rot="16200000">
            <a:off x="4261645" y="2659856"/>
            <a:ext cx="620712" cy="3311525"/>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GB"/>
          </a:p>
        </p:txBody>
      </p:sp>
      <p:sp>
        <p:nvSpPr>
          <p:cNvPr id="4" name="Left Brace 3"/>
          <p:cNvSpPr/>
          <p:nvPr/>
        </p:nvSpPr>
        <p:spPr>
          <a:xfrm rot="16200000">
            <a:off x="7141368" y="3342482"/>
            <a:ext cx="512763" cy="3060700"/>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GB"/>
          </a:p>
        </p:txBody>
      </p:sp>
      <p:cxnSp>
        <p:nvCxnSpPr>
          <p:cNvPr id="6" name="Straight Connector 5"/>
          <p:cNvCxnSpPr/>
          <p:nvPr/>
        </p:nvCxnSpPr>
        <p:spPr>
          <a:xfrm rot="10800000" flipV="1">
            <a:off x="2916238" y="2276475"/>
            <a:ext cx="935037" cy="64770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716463" y="2276475"/>
            <a:ext cx="935037" cy="582613"/>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rot="5400000">
            <a:off x="3822700" y="2895601"/>
            <a:ext cx="923925" cy="0"/>
          </a:xfrm>
          <a:prstGeom prst="line">
            <a:avLst/>
          </a:prstGeom>
        </p:spPr>
        <p:style>
          <a:lnRef idx="2">
            <a:schemeClr val="accent2"/>
          </a:lnRef>
          <a:fillRef idx="0">
            <a:schemeClr val="accent2"/>
          </a:fillRef>
          <a:effectRef idx="1">
            <a:schemeClr val="accent2"/>
          </a:effectRef>
          <a:fontRef idx="minor">
            <a:schemeClr val="tx1"/>
          </a:fontRef>
        </p:style>
      </p:cxnSp>
      <p:sp>
        <p:nvSpPr>
          <p:cNvPr id="20" name="Left Brace 19"/>
          <p:cNvSpPr/>
          <p:nvPr/>
        </p:nvSpPr>
        <p:spPr>
          <a:xfrm rot="16200000">
            <a:off x="1200945" y="2336006"/>
            <a:ext cx="620712" cy="2663825"/>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GB"/>
          </a:p>
        </p:txBody>
      </p:sp>
      <p:sp>
        <p:nvSpPr>
          <p:cNvPr id="27656" name="TextBox 20"/>
          <p:cNvSpPr txBox="1">
            <a:spLocks noChangeArrowheads="1"/>
          </p:cNvSpPr>
          <p:nvPr/>
        </p:nvSpPr>
        <p:spPr bwMode="auto">
          <a:xfrm>
            <a:off x="179388" y="4437063"/>
            <a:ext cx="2492375" cy="708025"/>
          </a:xfrm>
          <a:prstGeom prst="rect">
            <a:avLst/>
          </a:prstGeom>
          <a:noFill/>
          <a:ln w="9525">
            <a:noFill/>
            <a:miter lim="800000"/>
            <a:headEnd/>
            <a:tailEnd/>
          </a:ln>
        </p:spPr>
        <p:txBody>
          <a:bodyPr wrap="none">
            <a:spAutoFit/>
          </a:bodyPr>
          <a:lstStyle/>
          <a:p>
            <a:r>
              <a:rPr lang="en-GB" sz="2000">
                <a:latin typeface="Verdana" pitchFamily="34" charset="0"/>
              </a:rPr>
              <a:t>Chest pain at rest</a:t>
            </a:r>
          </a:p>
          <a:p>
            <a:r>
              <a:rPr lang="en-GB" sz="2000">
                <a:latin typeface="Verdana" pitchFamily="34" charset="0"/>
              </a:rPr>
              <a:t>or new onset pain</a:t>
            </a:r>
          </a:p>
        </p:txBody>
      </p:sp>
      <p:sp>
        <p:nvSpPr>
          <p:cNvPr id="27657" name="TextBox 21"/>
          <p:cNvSpPr txBox="1">
            <a:spLocks noChangeArrowheads="1"/>
          </p:cNvSpPr>
          <p:nvPr/>
        </p:nvSpPr>
        <p:spPr bwMode="auto">
          <a:xfrm>
            <a:off x="2987675" y="4941888"/>
            <a:ext cx="2719388" cy="706437"/>
          </a:xfrm>
          <a:prstGeom prst="rect">
            <a:avLst/>
          </a:prstGeom>
          <a:noFill/>
          <a:ln w="9525">
            <a:noFill/>
            <a:miter lim="800000"/>
            <a:headEnd/>
            <a:tailEnd/>
          </a:ln>
        </p:spPr>
        <p:txBody>
          <a:bodyPr wrap="none">
            <a:spAutoFit/>
          </a:bodyPr>
          <a:lstStyle/>
          <a:p>
            <a:r>
              <a:rPr lang="en-GB" sz="2000">
                <a:latin typeface="Verdana" pitchFamily="34" charset="0"/>
              </a:rPr>
              <a:t>Not ST elevation on</a:t>
            </a:r>
          </a:p>
          <a:p>
            <a:r>
              <a:rPr lang="en-GB" sz="2000">
                <a:latin typeface="Verdana" pitchFamily="34" charset="0"/>
              </a:rPr>
              <a:t>ECG</a:t>
            </a:r>
          </a:p>
        </p:txBody>
      </p:sp>
      <p:sp>
        <p:nvSpPr>
          <p:cNvPr id="27658" name="TextBox 22"/>
          <p:cNvSpPr txBox="1">
            <a:spLocks noChangeArrowheads="1"/>
          </p:cNvSpPr>
          <p:nvPr/>
        </p:nvSpPr>
        <p:spPr bwMode="auto">
          <a:xfrm>
            <a:off x="6084888" y="5516563"/>
            <a:ext cx="2849562" cy="708025"/>
          </a:xfrm>
          <a:prstGeom prst="rect">
            <a:avLst/>
          </a:prstGeom>
          <a:noFill/>
          <a:ln w="9525">
            <a:noFill/>
            <a:miter lim="800000"/>
            <a:headEnd/>
            <a:tailEnd/>
          </a:ln>
        </p:spPr>
        <p:txBody>
          <a:bodyPr wrap="none">
            <a:spAutoFit/>
          </a:bodyPr>
          <a:lstStyle/>
          <a:p>
            <a:r>
              <a:rPr lang="en-GB" sz="2000">
                <a:latin typeface="Verdana" pitchFamily="34" charset="0"/>
              </a:rPr>
              <a:t>ST elevation on </a:t>
            </a:r>
          </a:p>
          <a:p>
            <a:r>
              <a:rPr lang="en-GB" sz="2000">
                <a:latin typeface="Verdana" pitchFamily="34" charset="0"/>
              </a:rPr>
              <a:t>ECG-occluded vessel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179388" y="-171450"/>
            <a:ext cx="8856662" cy="4894263"/>
          </a:xfrm>
          <a:prstGeom prst="rect">
            <a:avLst/>
          </a:prstGeom>
          <a:noFill/>
          <a:ln w="9525">
            <a:noFill/>
            <a:miter lim="800000"/>
            <a:headEnd/>
            <a:tailEnd/>
          </a:ln>
        </p:spPr>
        <p:txBody>
          <a:bodyPr>
            <a:spAutoFit/>
          </a:bodyPr>
          <a:lstStyle/>
          <a:p>
            <a:pPr algn="ctr"/>
            <a:r>
              <a:rPr lang="en-GB" sz="4000">
                <a:latin typeface="Calibri" pitchFamily="34" charset="0"/>
              </a:rPr>
              <a:t>Acute coronary syndromes: current </a:t>
            </a:r>
          </a:p>
          <a:p>
            <a:pPr algn="ctr"/>
            <a:r>
              <a:rPr lang="en-GB" sz="4000">
                <a:latin typeface="Calibri" pitchFamily="34" charset="0"/>
              </a:rPr>
              <a:t>UK treatment</a:t>
            </a:r>
          </a:p>
          <a:p>
            <a:endParaRPr lang="en-GB" sz="4000">
              <a:latin typeface="Calibri" pitchFamily="34" charset="0"/>
            </a:endParaRPr>
          </a:p>
          <a:p>
            <a:r>
              <a:rPr lang="en-GB" sz="3200">
                <a:latin typeface="Calibri" pitchFamily="34" charset="0"/>
              </a:rPr>
              <a:t>				ACS</a:t>
            </a:r>
          </a:p>
          <a:p>
            <a:endParaRPr lang="en-GB" sz="3200">
              <a:latin typeface="Calibri" pitchFamily="34" charset="0"/>
            </a:endParaRPr>
          </a:p>
          <a:p>
            <a:r>
              <a:rPr lang="en-GB" sz="3200">
                <a:latin typeface="Calibri" pitchFamily="34" charset="0"/>
              </a:rPr>
              <a:t>Unstable angina				ST –elevation MI</a:t>
            </a:r>
          </a:p>
          <a:p>
            <a:r>
              <a:rPr lang="en-GB" sz="3200">
                <a:latin typeface="Calibri" pitchFamily="34" charset="0"/>
              </a:rPr>
              <a:t>		non-ST-elevation MI</a:t>
            </a:r>
          </a:p>
          <a:p>
            <a:endParaRPr lang="en-GB" sz="3200">
              <a:latin typeface="Calibri" pitchFamily="34" charset="0"/>
            </a:endParaRPr>
          </a:p>
          <a:p>
            <a:endParaRPr lang="en-GB" sz="3200">
              <a:latin typeface="Calibri" pitchFamily="34" charset="0"/>
            </a:endParaRPr>
          </a:p>
        </p:txBody>
      </p:sp>
      <p:sp>
        <p:nvSpPr>
          <p:cNvPr id="3" name="Left Brace 2"/>
          <p:cNvSpPr/>
          <p:nvPr/>
        </p:nvSpPr>
        <p:spPr>
          <a:xfrm rot="16200000">
            <a:off x="2641601" y="1516062"/>
            <a:ext cx="620712" cy="5256213"/>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GB"/>
          </a:p>
        </p:txBody>
      </p:sp>
      <p:sp>
        <p:nvSpPr>
          <p:cNvPr id="4" name="Left Brace 3"/>
          <p:cNvSpPr/>
          <p:nvPr/>
        </p:nvSpPr>
        <p:spPr>
          <a:xfrm rot="16200000">
            <a:off x="7141368" y="3171032"/>
            <a:ext cx="512763" cy="3060700"/>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fontAlgn="auto">
              <a:spcBef>
                <a:spcPts val="0"/>
              </a:spcBef>
              <a:spcAft>
                <a:spcPts val="0"/>
              </a:spcAft>
              <a:defRPr/>
            </a:pPr>
            <a:endParaRPr lang="en-GB"/>
          </a:p>
        </p:txBody>
      </p:sp>
      <p:cxnSp>
        <p:nvCxnSpPr>
          <p:cNvPr id="6" name="Straight Connector 5"/>
          <p:cNvCxnSpPr/>
          <p:nvPr/>
        </p:nvCxnSpPr>
        <p:spPr>
          <a:xfrm rot="10800000" flipV="1">
            <a:off x="2916238" y="2105025"/>
            <a:ext cx="935037" cy="6492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716463" y="2105025"/>
            <a:ext cx="935037" cy="582613"/>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rot="5400000">
            <a:off x="3822700" y="2724151"/>
            <a:ext cx="923925" cy="0"/>
          </a:xfrm>
          <a:prstGeom prst="line">
            <a:avLst/>
          </a:prstGeom>
        </p:spPr>
        <p:style>
          <a:lnRef idx="2">
            <a:schemeClr val="accent2"/>
          </a:lnRef>
          <a:fillRef idx="0">
            <a:schemeClr val="accent2"/>
          </a:fillRef>
          <a:effectRef idx="1">
            <a:schemeClr val="accent2"/>
          </a:effectRef>
          <a:fontRef idx="minor">
            <a:schemeClr val="tx1"/>
          </a:fontRef>
        </p:style>
      </p:cxnSp>
      <p:sp>
        <p:nvSpPr>
          <p:cNvPr id="16" name="Rectangle 15"/>
          <p:cNvSpPr/>
          <p:nvPr/>
        </p:nvSpPr>
        <p:spPr>
          <a:xfrm>
            <a:off x="5775325" y="4851400"/>
            <a:ext cx="3368675" cy="2247900"/>
          </a:xfrm>
          <a:prstGeom prst="rect">
            <a:avLst/>
          </a:prstGeom>
        </p:spPr>
        <p:txBody>
          <a:bodyPr>
            <a:spAutoFit/>
          </a:bodyPr>
          <a:lstStyle/>
          <a:p>
            <a:pPr fontAlgn="auto">
              <a:spcBef>
                <a:spcPts val="0"/>
              </a:spcBef>
              <a:spcAft>
                <a:spcPts val="0"/>
              </a:spcAft>
              <a:defRPr/>
            </a:pPr>
            <a:r>
              <a:rPr lang="en-GB" sz="2000" dirty="0">
                <a:latin typeface="+mn-lt"/>
                <a:cs typeface="+mn-cs"/>
              </a:rPr>
              <a:t>(Complete coronary occlusion)</a:t>
            </a:r>
          </a:p>
          <a:p>
            <a:pPr marL="457200" indent="-457200" fontAlgn="auto">
              <a:spcBef>
                <a:spcPts val="0"/>
              </a:spcBef>
              <a:spcAft>
                <a:spcPts val="0"/>
              </a:spcAft>
              <a:buFontTx/>
              <a:buAutoNum type="arabicPeriod"/>
              <a:defRPr/>
            </a:pPr>
            <a:r>
              <a:rPr lang="en-GB" sz="2000" dirty="0">
                <a:latin typeface="+mn-lt"/>
                <a:cs typeface="+mn-cs"/>
              </a:rPr>
              <a:t>Aspirin 300 mg</a:t>
            </a:r>
          </a:p>
          <a:p>
            <a:pPr marL="457200" indent="-457200" fontAlgn="auto">
              <a:spcBef>
                <a:spcPts val="0"/>
              </a:spcBef>
              <a:spcAft>
                <a:spcPts val="0"/>
              </a:spcAft>
              <a:buFontTx/>
              <a:buAutoNum type="arabicPeriod"/>
              <a:defRPr/>
            </a:pPr>
            <a:r>
              <a:rPr lang="en-GB" sz="2000" dirty="0" err="1">
                <a:latin typeface="+mn-lt"/>
                <a:cs typeface="+mn-cs"/>
              </a:rPr>
              <a:t>Clopidogrel</a:t>
            </a:r>
            <a:r>
              <a:rPr lang="en-GB" sz="2000" dirty="0">
                <a:latin typeface="+mn-lt"/>
                <a:cs typeface="+mn-cs"/>
              </a:rPr>
              <a:t> 600mg</a:t>
            </a:r>
          </a:p>
          <a:p>
            <a:pPr marL="457200" indent="-457200" fontAlgn="auto">
              <a:spcBef>
                <a:spcPts val="0"/>
              </a:spcBef>
              <a:spcAft>
                <a:spcPts val="0"/>
              </a:spcAft>
              <a:buFontTx/>
              <a:buAutoNum type="arabicPeriod"/>
              <a:defRPr/>
            </a:pPr>
            <a:r>
              <a:rPr lang="en-GB" sz="2000" dirty="0">
                <a:latin typeface="+mn-lt"/>
                <a:cs typeface="+mn-cs"/>
              </a:rPr>
              <a:t>+/- UFH, +/- </a:t>
            </a:r>
            <a:r>
              <a:rPr lang="en-GB" sz="2000" dirty="0" err="1">
                <a:latin typeface="+mn-lt"/>
                <a:cs typeface="+mn-cs"/>
              </a:rPr>
              <a:t>abiximab</a:t>
            </a:r>
            <a:endParaRPr lang="en-GB" sz="2000" dirty="0">
              <a:latin typeface="+mn-lt"/>
              <a:cs typeface="+mn-cs"/>
            </a:endParaRPr>
          </a:p>
          <a:p>
            <a:pPr marL="457200" indent="-457200" fontAlgn="auto">
              <a:spcBef>
                <a:spcPts val="0"/>
              </a:spcBef>
              <a:spcAft>
                <a:spcPts val="0"/>
              </a:spcAft>
              <a:defRPr/>
            </a:pPr>
            <a:r>
              <a:rPr lang="en-GB" sz="2000" dirty="0">
                <a:latin typeface="+mn-lt"/>
                <a:cs typeface="+mn-cs"/>
              </a:rPr>
              <a:t>Patients usually immediately</a:t>
            </a:r>
          </a:p>
          <a:p>
            <a:pPr marL="457200" indent="-457200" fontAlgn="auto">
              <a:spcBef>
                <a:spcPts val="0"/>
              </a:spcBef>
              <a:spcAft>
                <a:spcPts val="0"/>
              </a:spcAft>
              <a:defRPr/>
            </a:pPr>
            <a:r>
              <a:rPr lang="en-GB" sz="2000" dirty="0">
                <a:latin typeface="+mn-lt"/>
                <a:cs typeface="+mn-cs"/>
              </a:rPr>
              <a:t>scheduled for angioplasty</a:t>
            </a:r>
          </a:p>
          <a:p>
            <a:pPr marL="457200" indent="-457200" fontAlgn="auto">
              <a:spcBef>
                <a:spcPts val="0"/>
              </a:spcBef>
              <a:spcAft>
                <a:spcPts val="0"/>
              </a:spcAft>
              <a:defRPr/>
            </a:pPr>
            <a:endParaRPr lang="en-GB" sz="2000" dirty="0">
              <a:latin typeface="+mn-lt"/>
              <a:cs typeface="+mn-cs"/>
            </a:endParaRPr>
          </a:p>
        </p:txBody>
      </p:sp>
      <p:sp>
        <p:nvSpPr>
          <p:cNvPr id="28680" name="Rectangle 16"/>
          <p:cNvSpPr>
            <a:spLocks noChangeArrowheads="1"/>
          </p:cNvSpPr>
          <p:nvPr/>
        </p:nvSpPr>
        <p:spPr bwMode="auto">
          <a:xfrm>
            <a:off x="1331913" y="4549775"/>
            <a:ext cx="2797175" cy="1016000"/>
          </a:xfrm>
          <a:prstGeom prst="rect">
            <a:avLst/>
          </a:prstGeom>
          <a:noFill/>
          <a:ln w="9525">
            <a:noFill/>
            <a:miter lim="800000"/>
            <a:headEnd/>
            <a:tailEnd/>
          </a:ln>
        </p:spPr>
        <p:txBody>
          <a:bodyPr>
            <a:spAutoFit/>
          </a:bodyPr>
          <a:lstStyle/>
          <a:p>
            <a:pPr marL="457200" indent="-457200">
              <a:buFontTx/>
              <a:buAutoNum type="arabicPeriod"/>
            </a:pPr>
            <a:r>
              <a:rPr lang="en-GB" sz="2000">
                <a:latin typeface="Calibri" pitchFamily="34" charset="0"/>
              </a:rPr>
              <a:t>Aspirin 300 mg</a:t>
            </a:r>
          </a:p>
          <a:p>
            <a:pPr marL="457200" indent="-457200">
              <a:buFontTx/>
              <a:buAutoNum type="arabicPeriod"/>
            </a:pPr>
            <a:r>
              <a:rPr lang="en-GB" sz="2000">
                <a:latin typeface="Calibri" pitchFamily="34" charset="0"/>
              </a:rPr>
              <a:t>Clopidogrel 300mg</a:t>
            </a:r>
          </a:p>
          <a:p>
            <a:pPr marL="457200" indent="-457200">
              <a:buFontTx/>
              <a:buAutoNum type="arabicPeriod"/>
            </a:pPr>
            <a:r>
              <a:rPr lang="en-GB" sz="2000">
                <a:latin typeface="Calibri" pitchFamily="34" charset="0"/>
              </a:rPr>
              <a:t>LMWH, +/- abiximab</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1692275" y="981075"/>
            <a:ext cx="6829425" cy="5754688"/>
          </a:xfrm>
          <a:prstGeom prst="rect">
            <a:avLst/>
          </a:prstGeom>
          <a:noFill/>
          <a:ln w="9525">
            <a:noFill/>
            <a:miter lim="800000"/>
            <a:headEnd/>
            <a:tailEnd/>
          </a:ln>
        </p:spPr>
        <p:txBody>
          <a:bodyPr wrap="none">
            <a:spAutoFit/>
          </a:bodyPr>
          <a:lstStyle/>
          <a:p>
            <a:r>
              <a:rPr lang="en-GB" sz="4000">
                <a:latin typeface="Calibri" pitchFamily="34" charset="0"/>
              </a:rPr>
              <a:t>A pivotal trial that influenced </a:t>
            </a:r>
          </a:p>
          <a:p>
            <a:r>
              <a:rPr lang="en-GB" sz="4000">
                <a:latin typeface="Calibri" pitchFamily="34" charset="0"/>
              </a:rPr>
              <a:t>combined use of clopidogrel?</a:t>
            </a:r>
          </a:p>
          <a:p>
            <a:endParaRPr lang="en-GB" sz="4000">
              <a:latin typeface="Calibri" pitchFamily="34" charset="0"/>
            </a:endParaRPr>
          </a:p>
          <a:p>
            <a:r>
              <a:rPr lang="en-GB" sz="4000">
                <a:latin typeface="Calibri" pitchFamily="34" charset="0"/>
              </a:rPr>
              <a:t>The CURE trial, cited more than </a:t>
            </a:r>
          </a:p>
          <a:p>
            <a:r>
              <a:rPr lang="en-GB" sz="4000">
                <a:latin typeface="Calibri" pitchFamily="34" charset="0"/>
              </a:rPr>
              <a:t>2000 times. </a:t>
            </a:r>
          </a:p>
          <a:p>
            <a:endParaRPr lang="en-GB" sz="4000">
              <a:latin typeface="Calibri" pitchFamily="34" charset="0"/>
            </a:endParaRPr>
          </a:p>
          <a:p>
            <a:r>
              <a:rPr lang="en-GB" sz="3200">
                <a:latin typeface="Calibri" pitchFamily="34" charset="0"/>
              </a:rPr>
              <a:t>				</a:t>
            </a:r>
          </a:p>
          <a:p>
            <a:endParaRPr lang="en-GB" sz="3200">
              <a:latin typeface="Calibri" pitchFamily="34" charset="0"/>
            </a:endParaRPr>
          </a:p>
          <a:p>
            <a:endParaRPr lang="en-GB" sz="3200">
              <a:latin typeface="Calibri" pitchFamily="34" charset="0"/>
            </a:endParaRPr>
          </a:p>
          <a:p>
            <a:endParaRPr lang="en-GB" sz="320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684213" y="2565400"/>
            <a:ext cx="7772400" cy="1470025"/>
          </a:xfrm>
        </p:spPr>
        <p:txBody>
          <a:bodyPr/>
          <a:lstStyle/>
          <a:p>
            <a:pPr algn="l"/>
            <a:r>
              <a:rPr lang="en-GB" sz="3200" b="1" smtClean="0"/>
              <a:t>EFFECTS OF CLOPIDOGREL IN ADDITION TO ASPIRIN IN PATIENTS WITH ACUTE CORONARY SYNDROMES WITHOUT ST-SEGMENT ELEVATION</a:t>
            </a:r>
            <a:br>
              <a:rPr lang="en-GB" sz="3200" b="1" smtClean="0"/>
            </a:br>
            <a:r>
              <a:rPr lang="en-GB" sz="3200" b="1" smtClean="0"/>
              <a:t/>
            </a:r>
            <a:br>
              <a:rPr lang="en-GB" sz="3200" b="1" smtClean="0"/>
            </a:br>
            <a:endParaRPr lang="en-GB" sz="3200" smtClean="0"/>
          </a:p>
        </p:txBody>
      </p:sp>
      <p:sp>
        <p:nvSpPr>
          <p:cNvPr id="30722" name="Subtitle 2"/>
          <p:cNvSpPr>
            <a:spLocks noGrp="1"/>
          </p:cNvSpPr>
          <p:nvPr>
            <p:ph type="subTitle" idx="1"/>
          </p:nvPr>
        </p:nvSpPr>
        <p:spPr>
          <a:xfrm>
            <a:off x="755650" y="4221163"/>
            <a:ext cx="6192838" cy="503237"/>
          </a:xfrm>
        </p:spPr>
        <p:txBody>
          <a:bodyPr/>
          <a:lstStyle/>
          <a:p>
            <a:pPr algn="l"/>
            <a:r>
              <a:rPr lang="en-GB" sz="2000" smtClean="0">
                <a:solidFill>
                  <a:schemeClr val="tx1"/>
                </a:solidFill>
              </a:rPr>
              <a:t>THE CLOPIDOGREL IN UNSTABLE ANGINA TO PREVENT RECURRENT  EVENTS TRIAL INVESTIGATORS*</a:t>
            </a:r>
          </a:p>
        </p:txBody>
      </p:sp>
      <p:sp>
        <p:nvSpPr>
          <p:cNvPr id="30723" name="Rectangle 3"/>
          <p:cNvSpPr>
            <a:spLocks noChangeArrowheads="1"/>
          </p:cNvSpPr>
          <p:nvPr/>
        </p:nvSpPr>
        <p:spPr bwMode="auto">
          <a:xfrm>
            <a:off x="1979613" y="549275"/>
            <a:ext cx="5545137" cy="400050"/>
          </a:xfrm>
          <a:prstGeom prst="rect">
            <a:avLst/>
          </a:prstGeom>
          <a:noFill/>
          <a:ln w="9525">
            <a:noFill/>
            <a:miter lim="800000"/>
            <a:headEnd/>
            <a:tailEnd/>
          </a:ln>
        </p:spPr>
        <p:txBody>
          <a:bodyPr>
            <a:spAutoFit/>
          </a:bodyPr>
          <a:lstStyle/>
          <a:p>
            <a:r>
              <a:rPr lang="en-GB" sz="2000">
                <a:latin typeface="Calibri" pitchFamily="34" charset="0"/>
              </a:rPr>
              <a:t>N Engl J Med, Vol. 345, No. 7 August 16, 2001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179388" y="333375"/>
            <a:ext cx="8693150" cy="2800350"/>
          </a:xfrm>
          <a:prstGeom prst="rect">
            <a:avLst/>
          </a:prstGeom>
          <a:noFill/>
          <a:ln w="9525">
            <a:noFill/>
            <a:miter lim="800000"/>
            <a:headEnd/>
            <a:tailEnd/>
          </a:ln>
        </p:spPr>
        <p:txBody>
          <a:bodyPr wrap="none">
            <a:spAutoFit/>
          </a:bodyPr>
          <a:lstStyle/>
          <a:p>
            <a:r>
              <a:rPr lang="en-GB" sz="4000">
                <a:latin typeface="Calibri" pitchFamily="34" charset="0"/>
              </a:rPr>
              <a:t>Background</a:t>
            </a:r>
          </a:p>
          <a:p>
            <a:endParaRPr lang="en-GB" sz="4000">
              <a:latin typeface="Calibri" pitchFamily="34" charset="0"/>
            </a:endParaRPr>
          </a:p>
          <a:p>
            <a:r>
              <a:rPr lang="en-GB" sz="3200">
                <a:latin typeface="Calibri" pitchFamily="34" charset="0"/>
              </a:rPr>
              <a:t>Aspirin and heparin reduce cardiovascular events in</a:t>
            </a:r>
          </a:p>
          <a:p>
            <a:r>
              <a:rPr lang="en-GB" sz="3200">
                <a:latin typeface="Calibri" pitchFamily="34" charset="0"/>
              </a:rPr>
              <a:t>the acute coronary syndromes, but the risk of fatal </a:t>
            </a:r>
          </a:p>
          <a:p>
            <a:r>
              <a:rPr lang="en-GB" sz="3200">
                <a:latin typeface="Calibri" pitchFamily="34" charset="0"/>
              </a:rPr>
              <a:t>and non fatal events remains high.</a:t>
            </a:r>
          </a:p>
        </p:txBody>
      </p:sp>
      <p:sp>
        <p:nvSpPr>
          <p:cNvPr id="31746" name="TextBox 2"/>
          <p:cNvSpPr txBox="1">
            <a:spLocks noChangeArrowheads="1"/>
          </p:cNvSpPr>
          <p:nvPr/>
        </p:nvSpPr>
        <p:spPr bwMode="auto">
          <a:xfrm>
            <a:off x="179388" y="3429000"/>
            <a:ext cx="8951912" cy="2800350"/>
          </a:xfrm>
          <a:prstGeom prst="rect">
            <a:avLst/>
          </a:prstGeom>
          <a:noFill/>
          <a:ln w="9525">
            <a:noFill/>
            <a:miter lim="800000"/>
            <a:headEnd/>
            <a:tailEnd/>
          </a:ln>
        </p:spPr>
        <p:txBody>
          <a:bodyPr wrap="none">
            <a:spAutoFit/>
          </a:bodyPr>
          <a:lstStyle/>
          <a:p>
            <a:r>
              <a:rPr lang="en-GB" sz="4000">
                <a:latin typeface="Calibri" pitchFamily="34" charset="0"/>
              </a:rPr>
              <a:t>Aims</a:t>
            </a:r>
          </a:p>
          <a:p>
            <a:endParaRPr lang="en-GB" sz="4000">
              <a:latin typeface="Calibri" pitchFamily="34" charset="0"/>
            </a:endParaRPr>
          </a:p>
          <a:p>
            <a:r>
              <a:rPr lang="en-GB" sz="3200">
                <a:latin typeface="Calibri" pitchFamily="34" charset="0"/>
              </a:rPr>
              <a:t>To study the combination of aspirin with clopidogrel,</a:t>
            </a:r>
          </a:p>
          <a:p>
            <a:r>
              <a:rPr lang="en-GB" sz="3200">
                <a:latin typeface="Calibri" pitchFamily="34" charset="0"/>
              </a:rPr>
              <a:t>an ADP antagonist that independently inhibits </a:t>
            </a:r>
          </a:p>
          <a:p>
            <a:r>
              <a:rPr lang="en-GB" sz="3200">
                <a:latin typeface="Calibri" pitchFamily="34" charset="0"/>
              </a:rPr>
              <a:t>platelet function.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179388" y="115888"/>
            <a:ext cx="9121775" cy="2801937"/>
          </a:xfrm>
          <a:prstGeom prst="rect">
            <a:avLst/>
          </a:prstGeom>
          <a:noFill/>
          <a:ln w="9525">
            <a:noFill/>
            <a:miter lim="800000"/>
            <a:headEnd/>
            <a:tailEnd/>
          </a:ln>
        </p:spPr>
        <p:txBody>
          <a:bodyPr wrap="none">
            <a:spAutoFit/>
          </a:bodyPr>
          <a:lstStyle/>
          <a:p>
            <a:r>
              <a:rPr lang="en-GB" sz="4000">
                <a:latin typeface="Calibri" pitchFamily="34" charset="0"/>
              </a:rPr>
              <a:t>Study design</a:t>
            </a:r>
          </a:p>
          <a:p>
            <a:endParaRPr lang="en-GB" sz="4000">
              <a:latin typeface="Calibri" pitchFamily="34" charset="0"/>
            </a:endParaRPr>
          </a:p>
          <a:p>
            <a:r>
              <a:rPr lang="en-GB" sz="3200">
                <a:latin typeface="Calibri" pitchFamily="34" charset="0"/>
              </a:rPr>
              <a:t>Randomised, double blind, placebo controlled trial,</a:t>
            </a:r>
          </a:p>
          <a:p>
            <a:r>
              <a:rPr lang="en-GB" sz="3200">
                <a:latin typeface="Calibri" pitchFamily="34" charset="0"/>
              </a:rPr>
              <a:t>comparing clopidogrel with placebo in patients</a:t>
            </a:r>
          </a:p>
          <a:p>
            <a:r>
              <a:rPr lang="en-GB" sz="3200">
                <a:latin typeface="Calibri" pitchFamily="34" charset="0"/>
              </a:rPr>
              <a:t>with acute coronary syndromes without ST elevation.</a:t>
            </a:r>
          </a:p>
        </p:txBody>
      </p:sp>
      <p:sp>
        <p:nvSpPr>
          <p:cNvPr id="32770" name="TextBox 2"/>
          <p:cNvSpPr txBox="1">
            <a:spLocks noChangeArrowheads="1"/>
          </p:cNvSpPr>
          <p:nvPr/>
        </p:nvSpPr>
        <p:spPr bwMode="auto">
          <a:xfrm>
            <a:off x="58738" y="2924175"/>
            <a:ext cx="9085262" cy="3786188"/>
          </a:xfrm>
          <a:prstGeom prst="rect">
            <a:avLst/>
          </a:prstGeom>
          <a:noFill/>
          <a:ln w="9525">
            <a:noFill/>
            <a:miter lim="800000"/>
            <a:headEnd/>
            <a:tailEnd/>
          </a:ln>
        </p:spPr>
        <p:txBody>
          <a:bodyPr wrap="none">
            <a:spAutoFit/>
          </a:bodyPr>
          <a:lstStyle/>
          <a:p>
            <a:r>
              <a:rPr lang="en-GB" sz="4000">
                <a:latin typeface="Calibri" pitchFamily="34" charset="0"/>
              </a:rPr>
              <a:t>Patients</a:t>
            </a:r>
          </a:p>
          <a:p>
            <a:endParaRPr lang="en-GB" sz="4000">
              <a:latin typeface="Calibri" pitchFamily="34" charset="0"/>
            </a:endParaRPr>
          </a:p>
          <a:p>
            <a:r>
              <a:rPr lang="en-GB" sz="3200">
                <a:latin typeface="Calibri" pitchFamily="34" charset="0"/>
              </a:rPr>
              <a:t>Eligible if hospitalised within 24 hours after onset </a:t>
            </a:r>
          </a:p>
          <a:p>
            <a:r>
              <a:rPr lang="en-GB" sz="3200">
                <a:latin typeface="Calibri" pitchFamily="34" charset="0"/>
              </a:rPr>
              <a:t>of symptoms: electrocardiographic or cardiac enzyme</a:t>
            </a:r>
          </a:p>
          <a:p>
            <a:r>
              <a:rPr lang="en-GB" sz="3200">
                <a:latin typeface="Calibri" pitchFamily="34" charset="0"/>
              </a:rPr>
              <a:t>changes. 482 centres in 28 countries.</a:t>
            </a:r>
          </a:p>
          <a:p>
            <a:r>
              <a:rPr lang="en-GB" sz="3200" u="sng">
                <a:latin typeface="Calibri" pitchFamily="34" charset="0"/>
              </a:rPr>
              <a:t>Exclusions</a:t>
            </a:r>
            <a:r>
              <a:rPr lang="en-GB" sz="3200">
                <a:latin typeface="Calibri" pitchFamily="34" charset="0"/>
              </a:rPr>
              <a:t>: high risk of bleeding; heart failure; oral </a:t>
            </a:r>
          </a:p>
          <a:p>
            <a:r>
              <a:rPr lang="en-GB" sz="3200">
                <a:latin typeface="Calibri" pitchFamily="34" charset="0"/>
              </a:rPr>
              <a:t>Anticoagulants; coronary revascularisation,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260350"/>
            <a:ext cx="8605838" cy="7724775"/>
          </a:xfrm>
          <a:prstGeom prst="rect">
            <a:avLst/>
          </a:prstGeom>
          <a:noFill/>
        </p:spPr>
        <p:txBody>
          <a:bodyPr>
            <a:spAutoFit/>
          </a:bodyPr>
          <a:lstStyle/>
          <a:p>
            <a:pPr fontAlgn="auto">
              <a:spcBef>
                <a:spcPts val="0"/>
              </a:spcBef>
              <a:spcAft>
                <a:spcPts val="0"/>
              </a:spcAft>
              <a:defRPr/>
            </a:pPr>
            <a:r>
              <a:rPr lang="en-GB" sz="4000" dirty="0">
                <a:latin typeface="Verdana" pitchFamily="34" charset="0"/>
                <a:cs typeface="+mn-cs"/>
              </a:rPr>
              <a:t>Some statistical and methodological points:</a:t>
            </a:r>
          </a:p>
          <a:p>
            <a:pPr fontAlgn="auto">
              <a:spcBef>
                <a:spcPts val="0"/>
              </a:spcBef>
              <a:spcAft>
                <a:spcPts val="0"/>
              </a:spcAft>
              <a:defRPr/>
            </a:pPr>
            <a:endParaRPr lang="en-GB" sz="3200" dirty="0">
              <a:latin typeface="Verdana" pitchFamily="34" charset="0"/>
              <a:cs typeface="+mn-cs"/>
            </a:endParaRPr>
          </a:p>
          <a:p>
            <a:pPr marL="742950" indent="-742950" fontAlgn="auto">
              <a:spcBef>
                <a:spcPts val="0"/>
              </a:spcBef>
              <a:spcAft>
                <a:spcPts val="0"/>
              </a:spcAft>
              <a:buFontTx/>
              <a:buAutoNum type="arabicPeriod"/>
              <a:defRPr/>
            </a:pPr>
            <a:r>
              <a:rPr lang="en-GB" sz="3200" dirty="0">
                <a:latin typeface="Verdana" pitchFamily="34" charset="0"/>
                <a:cs typeface="+mn-cs"/>
              </a:rPr>
              <a:t>Odds ratios</a:t>
            </a:r>
          </a:p>
          <a:p>
            <a:pPr marL="742950" indent="-742950" fontAlgn="auto">
              <a:spcBef>
                <a:spcPts val="0"/>
              </a:spcBef>
              <a:spcAft>
                <a:spcPts val="0"/>
              </a:spcAft>
              <a:buFontTx/>
              <a:buAutoNum type="arabicPeriod"/>
              <a:defRPr/>
            </a:pPr>
            <a:r>
              <a:rPr lang="en-GB" sz="3200" dirty="0">
                <a:latin typeface="Verdana" pitchFamily="34" charset="0"/>
                <a:cs typeface="+mn-cs"/>
              </a:rPr>
              <a:t>95% confidence intervals</a:t>
            </a:r>
          </a:p>
          <a:p>
            <a:pPr marL="742950" indent="-742950" fontAlgn="auto">
              <a:spcBef>
                <a:spcPts val="0"/>
              </a:spcBef>
              <a:spcAft>
                <a:spcPts val="0"/>
              </a:spcAft>
              <a:buFontTx/>
              <a:buAutoNum type="arabicPeriod"/>
              <a:defRPr/>
            </a:pPr>
            <a:r>
              <a:rPr lang="en-GB" sz="3200" dirty="0">
                <a:latin typeface="Verdana" pitchFamily="34" charset="0"/>
                <a:cs typeface="+mn-cs"/>
              </a:rPr>
              <a:t>Relative risks</a:t>
            </a:r>
          </a:p>
          <a:p>
            <a:pPr marL="742950" indent="-742950" fontAlgn="auto">
              <a:spcBef>
                <a:spcPts val="0"/>
              </a:spcBef>
              <a:spcAft>
                <a:spcPts val="0"/>
              </a:spcAft>
              <a:buFontTx/>
              <a:buAutoNum type="arabicPeriod"/>
              <a:defRPr/>
            </a:pPr>
            <a:r>
              <a:rPr lang="en-GB" sz="3200" dirty="0">
                <a:latin typeface="Verdana" pitchFamily="34" charset="0"/>
                <a:cs typeface="+mn-cs"/>
              </a:rPr>
              <a:t>Kaplan Meier and other survival/event plots</a:t>
            </a:r>
          </a:p>
          <a:p>
            <a:pPr marL="742950" indent="-742950" fontAlgn="auto">
              <a:spcBef>
                <a:spcPts val="0"/>
              </a:spcBef>
              <a:spcAft>
                <a:spcPts val="0"/>
              </a:spcAft>
              <a:buFontTx/>
              <a:buAutoNum type="arabicPeriod"/>
              <a:defRPr/>
            </a:pPr>
            <a:r>
              <a:rPr lang="en-GB" sz="3200" dirty="0">
                <a:latin typeface="Verdana" pitchFamily="34" charset="0"/>
                <a:cs typeface="+mn-cs"/>
              </a:rPr>
              <a:t>Hazard ratios</a:t>
            </a:r>
          </a:p>
          <a:p>
            <a:pPr marL="742950" indent="-742950" fontAlgn="auto">
              <a:spcBef>
                <a:spcPts val="0"/>
              </a:spcBef>
              <a:spcAft>
                <a:spcPts val="0"/>
              </a:spcAft>
              <a:buFontTx/>
              <a:buAutoNum type="arabicPeriod"/>
              <a:defRPr/>
            </a:pPr>
            <a:r>
              <a:rPr lang="en-GB" sz="3200" dirty="0">
                <a:latin typeface="Verdana" pitchFamily="34" charset="0"/>
                <a:cs typeface="+mn-cs"/>
              </a:rPr>
              <a:t>Intention to treat analysis</a:t>
            </a:r>
          </a:p>
          <a:p>
            <a:pPr marL="742950" indent="-742950" fontAlgn="auto">
              <a:spcBef>
                <a:spcPts val="0"/>
              </a:spcBef>
              <a:spcAft>
                <a:spcPts val="0"/>
              </a:spcAft>
              <a:buFontTx/>
              <a:buAutoNum type="arabicPeriod"/>
              <a:defRPr/>
            </a:pPr>
            <a:endParaRPr lang="en-GB" sz="4000" dirty="0">
              <a:latin typeface="Verdana" pitchFamily="34" charset="0"/>
              <a:cs typeface="+mn-cs"/>
            </a:endParaRPr>
          </a:p>
          <a:p>
            <a:pPr marL="742950" indent="-742950" fontAlgn="auto">
              <a:spcBef>
                <a:spcPts val="0"/>
              </a:spcBef>
              <a:spcAft>
                <a:spcPts val="0"/>
              </a:spcAft>
              <a:buFontTx/>
              <a:buAutoNum type="arabicPeriod"/>
              <a:defRPr/>
            </a:pPr>
            <a:endParaRPr lang="en-GB" sz="4000" dirty="0">
              <a:latin typeface="Verdana" pitchFamily="34" charset="0"/>
              <a:cs typeface="+mn-cs"/>
            </a:endParaRPr>
          </a:p>
          <a:p>
            <a:pPr marL="742950" indent="-742950" fontAlgn="auto">
              <a:spcBef>
                <a:spcPts val="0"/>
              </a:spcBef>
              <a:spcAft>
                <a:spcPts val="0"/>
              </a:spcAft>
              <a:buFontTx/>
              <a:buAutoNum type="arabicPeriod"/>
              <a:defRPr/>
            </a:pPr>
            <a:endParaRPr lang="en-GB" sz="4000" dirty="0">
              <a:latin typeface="Verdana" pitchFamily="34" charset="0"/>
              <a:cs typeface="+mn-cs"/>
            </a:endParaRPr>
          </a:p>
          <a:p>
            <a:pPr fontAlgn="auto">
              <a:spcBef>
                <a:spcPts val="0"/>
              </a:spcBef>
              <a:spcAft>
                <a:spcPts val="0"/>
              </a:spcAft>
              <a:defRPr/>
            </a:pPr>
            <a:r>
              <a:rPr lang="en-GB" sz="4000" dirty="0">
                <a:latin typeface="Verdana" pitchFamily="34" charset="0"/>
                <a:cs typeface="+mn-cs"/>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179388" y="115888"/>
            <a:ext cx="8897937" cy="4156075"/>
          </a:xfrm>
          <a:prstGeom prst="rect">
            <a:avLst/>
          </a:prstGeom>
          <a:noFill/>
          <a:ln w="9525">
            <a:noFill/>
            <a:miter lim="800000"/>
            <a:headEnd/>
            <a:tailEnd/>
          </a:ln>
        </p:spPr>
        <p:txBody>
          <a:bodyPr wrap="none">
            <a:spAutoFit/>
          </a:bodyPr>
          <a:lstStyle/>
          <a:p>
            <a:r>
              <a:rPr lang="en-GB" sz="4000">
                <a:latin typeface="Calibri" pitchFamily="34" charset="0"/>
              </a:rPr>
              <a:t>Outcomes</a:t>
            </a:r>
          </a:p>
          <a:p>
            <a:r>
              <a:rPr lang="en-GB" sz="3200">
                <a:latin typeface="Calibri" pitchFamily="34" charset="0"/>
              </a:rPr>
              <a:t>First primary outcome: composite of death from </a:t>
            </a:r>
          </a:p>
          <a:p>
            <a:r>
              <a:rPr lang="en-GB" sz="3200">
                <a:latin typeface="Calibri" pitchFamily="34" charset="0"/>
              </a:rPr>
              <a:t>Cardiovascular causes, non fatal MI, stroke.</a:t>
            </a:r>
          </a:p>
          <a:p>
            <a:endParaRPr lang="en-GB" sz="3200">
              <a:latin typeface="Calibri" pitchFamily="34" charset="0"/>
            </a:endParaRPr>
          </a:p>
          <a:p>
            <a:r>
              <a:rPr lang="en-GB" sz="3200">
                <a:latin typeface="Calibri" pitchFamily="34" charset="0"/>
              </a:rPr>
              <a:t>Second primary outcome: composite of first primary</a:t>
            </a:r>
          </a:p>
          <a:p>
            <a:r>
              <a:rPr lang="en-GB" sz="3200">
                <a:latin typeface="Calibri" pitchFamily="34" charset="0"/>
              </a:rPr>
              <a:t>Outcome or refractory ischaemia. </a:t>
            </a:r>
          </a:p>
          <a:p>
            <a:endParaRPr lang="en-GB" sz="3200">
              <a:latin typeface="Calibri" pitchFamily="34" charset="0"/>
            </a:endParaRPr>
          </a:p>
          <a:p>
            <a:endParaRPr lang="en-GB" sz="3200">
              <a:latin typeface="Calibri" pitchFamily="34" charset="0"/>
            </a:endParaRPr>
          </a:p>
        </p:txBody>
      </p:sp>
      <p:sp>
        <p:nvSpPr>
          <p:cNvPr id="33794" name="TextBox 2"/>
          <p:cNvSpPr txBox="1">
            <a:spLocks noChangeArrowheads="1"/>
          </p:cNvSpPr>
          <p:nvPr/>
        </p:nvSpPr>
        <p:spPr bwMode="auto">
          <a:xfrm>
            <a:off x="58738" y="3500438"/>
            <a:ext cx="6723062" cy="1200150"/>
          </a:xfrm>
          <a:prstGeom prst="rect">
            <a:avLst/>
          </a:prstGeom>
          <a:noFill/>
          <a:ln w="9525">
            <a:noFill/>
            <a:miter lim="800000"/>
            <a:headEnd/>
            <a:tailEnd/>
          </a:ln>
        </p:spPr>
        <p:txBody>
          <a:bodyPr wrap="none">
            <a:spAutoFit/>
          </a:bodyPr>
          <a:lstStyle/>
          <a:p>
            <a:r>
              <a:rPr lang="en-GB" sz="4000">
                <a:latin typeface="Calibri" pitchFamily="34" charset="0"/>
              </a:rPr>
              <a:t>Safety</a:t>
            </a:r>
          </a:p>
          <a:p>
            <a:r>
              <a:rPr lang="en-GB" sz="3200">
                <a:latin typeface="Calibri" pitchFamily="34" charset="0"/>
              </a:rPr>
              <a:t>Bleeding: life threatening, major, minor.</a:t>
            </a:r>
          </a:p>
        </p:txBody>
      </p:sp>
      <p:sp>
        <p:nvSpPr>
          <p:cNvPr id="33795" name="TextBox 3"/>
          <p:cNvSpPr txBox="1">
            <a:spLocks noChangeArrowheads="1"/>
          </p:cNvSpPr>
          <p:nvPr/>
        </p:nvSpPr>
        <p:spPr bwMode="auto">
          <a:xfrm>
            <a:off x="80963" y="5037138"/>
            <a:ext cx="2811462" cy="1200150"/>
          </a:xfrm>
          <a:prstGeom prst="rect">
            <a:avLst/>
          </a:prstGeom>
          <a:noFill/>
          <a:ln w="9525">
            <a:noFill/>
            <a:miter lim="800000"/>
            <a:headEnd/>
            <a:tailEnd/>
          </a:ln>
        </p:spPr>
        <p:txBody>
          <a:bodyPr wrap="none">
            <a:spAutoFit/>
          </a:bodyPr>
          <a:lstStyle/>
          <a:p>
            <a:r>
              <a:rPr lang="en-GB" sz="4000">
                <a:latin typeface="Calibri" pitchFamily="34" charset="0"/>
              </a:rPr>
              <a:t>Adjudication</a:t>
            </a:r>
          </a:p>
          <a:p>
            <a:r>
              <a:rPr lang="en-GB" sz="3200">
                <a:latin typeface="Calibri" pitchFamily="34" charset="0"/>
              </a:rPr>
              <a:t>Independent.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4859338" y="2492375"/>
            <a:ext cx="4038600" cy="4064000"/>
          </a:xfrm>
          <a:prstGeom prst="rect">
            <a:avLst/>
          </a:prstGeom>
          <a:noFill/>
          <a:ln w="9525">
            <a:noFill/>
            <a:miter lim="800000"/>
            <a:headEnd/>
            <a:tailEnd/>
          </a:ln>
        </p:spPr>
      </p:pic>
      <p:pic>
        <p:nvPicPr>
          <p:cNvPr id="34818" name="Picture 6"/>
          <p:cNvPicPr>
            <a:picLocks noChangeAspect="1" noChangeArrowheads="1"/>
          </p:cNvPicPr>
          <p:nvPr/>
        </p:nvPicPr>
        <p:blipFill>
          <a:blip r:embed="rId3"/>
          <a:srcRect/>
          <a:stretch>
            <a:fillRect/>
          </a:stretch>
        </p:blipFill>
        <p:spPr bwMode="auto">
          <a:xfrm>
            <a:off x="179388" y="115888"/>
            <a:ext cx="4633912"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Fig 1.tif"/>
          <p:cNvPicPr>
            <a:picLocks noChangeAspect="1"/>
          </p:cNvPicPr>
          <p:nvPr/>
        </p:nvPicPr>
        <p:blipFill>
          <a:blip r:embed="rId2"/>
          <a:srcRect/>
          <a:stretch>
            <a:fillRect/>
          </a:stretch>
        </p:blipFill>
        <p:spPr bwMode="auto">
          <a:xfrm>
            <a:off x="574675" y="146050"/>
            <a:ext cx="7597775" cy="5873750"/>
          </a:xfrm>
          <a:prstGeom prst="rect">
            <a:avLst/>
          </a:prstGeom>
          <a:noFill/>
          <a:ln w="9525">
            <a:noFill/>
            <a:miter lim="800000"/>
            <a:headEnd/>
            <a:tailEnd/>
          </a:ln>
        </p:spPr>
      </p:pic>
      <p:sp>
        <p:nvSpPr>
          <p:cNvPr id="35842" name="TextBox 2"/>
          <p:cNvSpPr txBox="1">
            <a:spLocks noChangeArrowheads="1"/>
          </p:cNvSpPr>
          <p:nvPr/>
        </p:nvSpPr>
        <p:spPr bwMode="auto">
          <a:xfrm>
            <a:off x="0" y="6021388"/>
            <a:ext cx="9364663" cy="646112"/>
          </a:xfrm>
          <a:prstGeom prst="rect">
            <a:avLst/>
          </a:prstGeom>
          <a:noFill/>
          <a:ln w="9525">
            <a:noFill/>
            <a:miter lim="800000"/>
            <a:headEnd/>
            <a:tailEnd/>
          </a:ln>
        </p:spPr>
        <p:txBody>
          <a:bodyPr wrap="none">
            <a:spAutoFit/>
          </a:bodyPr>
          <a:lstStyle/>
          <a:p>
            <a:r>
              <a:rPr lang="en-GB">
                <a:latin typeface="Verdana" pitchFamily="34" charset="0"/>
              </a:rPr>
              <a:t>Cumulative Hazard Rate used here is preference to Cumulative Kaplan Meier,</a:t>
            </a:r>
          </a:p>
          <a:p>
            <a:r>
              <a:rPr lang="en-GB">
                <a:latin typeface="Verdana" pitchFamily="34" charset="0"/>
              </a:rPr>
              <a:t>as it emphasises early differences.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Table 2.tif"/>
          <p:cNvPicPr>
            <a:picLocks noChangeAspect="1"/>
          </p:cNvPicPr>
          <p:nvPr/>
        </p:nvPicPr>
        <p:blipFill>
          <a:blip r:embed="rId2"/>
          <a:srcRect/>
          <a:stretch>
            <a:fillRect/>
          </a:stretch>
        </p:blipFill>
        <p:spPr bwMode="auto">
          <a:xfrm>
            <a:off x="1331913" y="188913"/>
            <a:ext cx="6870700" cy="6405562"/>
          </a:xfrm>
          <a:prstGeom prst="rect">
            <a:avLst/>
          </a:prstGeom>
          <a:noFill/>
          <a:ln w="9525">
            <a:noFill/>
            <a:miter lim="800000"/>
            <a:headEnd/>
            <a:tailEnd/>
          </a:ln>
        </p:spPr>
      </p:pic>
      <p:sp>
        <p:nvSpPr>
          <p:cNvPr id="3" name="Rectangle 2"/>
          <p:cNvSpPr/>
          <p:nvPr/>
        </p:nvSpPr>
        <p:spPr>
          <a:xfrm>
            <a:off x="1331913" y="1989138"/>
            <a:ext cx="6911975" cy="792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extBox 3"/>
          <p:cNvSpPr txBox="1">
            <a:spLocks noChangeArrowheads="1"/>
          </p:cNvSpPr>
          <p:nvPr/>
        </p:nvSpPr>
        <p:spPr bwMode="auto">
          <a:xfrm>
            <a:off x="2268538" y="4437063"/>
            <a:ext cx="5529262" cy="2246312"/>
          </a:xfrm>
          <a:prstGeom prst="rect">
            <a:avLst/>
          </a:prstGeom>
          <a:solidFill>
            <a:schemeClr val="bg1"/>
          </a:solidFill>
          <a:ln w="9525">
            <a:solidFill>
              <a:srgbClr val="FF0000"/>
            </a:solidFill>
            <a:miter lim="800000"/>
            <a:headEnd/>
            <a:tailEnd/>
          </a:ln>
        </p:spPr>
        <p:txBody>
          <a:bodyPr wrap="none">
            <a:spAutoFit/>
          </a:bodyPr>
          <a:lstStyle/>
          <a:p>
            <a:r>
              <a:rPr lang="en-GB" sz="2000">
                <a:solidFill>
                  <a:srgbClr val="FF0000"/>
                </a:solidFill>
                <a:latin typeface="Calibri" pitchFamily="34" charset="0"/>
              </a:rPr>
              <a:t>Calculating relative risk RR:</a:t>
            </a:r>
          </a:p>
          <a:p>
            <a:endParaRPr lang="en-GB" sz="2000">
              <a:solidFill>
                <a:srgbClr val="FF0000"/>
              </a:solidFill>
              <a:latin typeface="Calibri" pitchFamily="34" charset="0"/>
            </a:endParaRPr>
          </a:p>
          <a:p>
            <a:r>
              <a:rPr lang="en-GB" sz="2000">
                <a:solidFill>
                  <a:srgbClr val="FF0000"/>
                </a:solidFill>
                <a:latin typeface="Calibri" pitchFamily="34" charset="0"/>
              </a:rPr>
              <a:t>Prob of event in Clopidogrel group 582/6259=0.093</a:t>
            </a:r>
          </a:p>
          <a:p>
            <a:endParaRPr lang="en-GB" sz="2000">
              <a:solidFill>
                <a:srgbClr val="FF0000"/>
              </a:solidFill>
              <a:latin typeface="Calibri" pitchFamily="34" charset="0"/>
            </a:endParaRPr>
          </a:p>
          <a:p>
            <a:r>
              <a:rPr lang="en-GB" sz="2000">
                <a:solidFill>
                  <a:srgbClr val="FF0000"/>
                </a:solidFill>
                <a:latin typeface="Calibri" pitchFamily="34" charset="0"/>
              </a:rPr>
              <a:t>Prob of event in Placebo group 719/6303=0.114</a:t>
            </a:r>
          </a:p>
          <a:p>
            <a:endParaRPr lang="en-GB" sz="2000">
              <a:solidFill>
                <a:srgbClr val="FF0000"/>
              </a:solidFill>
              <a:latin typeface="Calibri" pitchFamily="34" charset="0"/>
            </a:endParaRPr>
          </a:p>
          <a:p>
            <a:r>
              <a:rPr lang="en-GB" sz="2000">
                <a:solidFill>
                  <a:srgbClr val="FF0000"/>
                </a:solidFill>
                <a:latin typeface="Calibri" pitchFamily="34" charset="0"/>
              </a:rPr>
              <a:t>RR = 0.093/0.110 = 0.81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descr="Fig 4.tif"/>
          <p:cNvPicPr>
            <a:picLocks noChangeAspect="1"/>
          </p:cNvPicPr>
          <p:nvPr/>
        </p:nvPicPr>
        <p:blipFill>
          <a:blip r:embed="rId2"/>
          <a:srcRect/>
          <a:stretch>
            <a:fillRect/>
          </a:stretch>
        </p:blipFill>
        <p:spPr bwMode="auto">
          <a:xfrm>
            <a:off x="430213" y="44450"/>
            <a:ext cx="6805612" cy="6737350"/>
          </a:xfrm>
          <a:prstGeom prst="rect">
            <a:avLst/>
          </a:prstGeom>
          <a:noFill/>
          <a:ln w="9525">
            <a:noFill/>
            <a:miter lim="800000"/>
            <a:headEnd/>
            <a:tailEnd/>
          </a:ln>
        </p:spPr>
      </p:pic>
      <p:sp>
        <p:nvSpPr>
          <p:cNvPr id="3" name="TextBox 2"/>
          <p:cNvSpPr txBox="1">
            <a:spLocks noChangeArrowheads="1"/>
          </p:cNvSpPr>
          <p:nvPr/>
        </p:nvSpPr>
        <p:spPr bwMode="auto">
          <a:xfrm>
            <a:off x="6732588" y="549275"/>
            <a:ext cx="1890712" cy="2303463"/>
          </a:xfrm>
          <a:prstGeom prst="rect">
            <a:avLst/>
          </a:prstGeom>
          <a:solidFill>
            <a:schemeClr val="bg1"/>
          </a:solidFill>
          <a:ln w="9525">
            <a:solidFill>
              <a:srgbClr val="FF0000"/>
            </a:solidFill>
            <a:miter lim="800000"/>
            <a:headEnd/>
            <a:tailEnd/>
          </a:ln>
        </p:spPr>
        <p:txBody>
          <a:bodyPr>
            <a:spAutoFit/>
          </a:bodyPr>
          <a:lstStyle/>
          <a:p>
            <a:r>
              <a:rPr lang="en-GB" sz="2000">
                <a:solidFill>
                  <a:srgbClr val="FF0000"/>
                </a:solidFill>
                <a:latin typeface="Calibri" pitchFamily="34" charset="0"/>
              </a:rPr>
              <a:t>Note spread of 95% CI!</a:t>
            </a:r>
          </a:p>
          <a:p>
            <a:r>
              <a:rPr lang="en-GB" sz="2000">
                <a:solidFill>
                  <a:srgbClr val="FF0000"/>
                </a:solidFill>
                <a:latin typeface="Calibri" pitchFamily="34" charset="0"/>
              </a:rPr>
              <a:t>When it crosses 1.0, </a:t>
            </a:r>
          </a:p>
          <a:p>
            <a:r>
              <a:rPr lang="en-GB" sz="2000">
                <a:solidFill>
                  <a:srgbClr val="FF0000"/>
                </a:solidFill>
                <a:latin typeface="Calibri" pitchFamily="34" charset="0"/>
              </a:rPr>
              <a:t>outcome is not </a:t>
            </a:r>
          </a:p>
          <a:p>
            <a:r>
              <a:rPr lang="en-GB" sz="2000">
                <a:solidFill>
                  <a:srgbClr val="FF0000"/>
                </a:solidFill>
                <a:latin typeface="Calibri" pitchFamily="34" charset="0"/>
              </a:rPr>
              <a:t>statistically significant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Table 3.tif"/>
          <p:cNvPicPr>
            <a:picLocks noChangeAspect="1"/>
          </p:cNvPicPr>
          <p:nvPr/>
        </p:nvPicPr>
        <p:blipFill>
          <a:blip r:embed="rId2"/>
          <a:srcRect/>
          <a:stretch>
            <a:fillRect/>
          </a:stretch>
        </p:blipFill>
        <p:spPr bwMode="auto">
          <a:xfrm>
            <a:off x="1187450" y="263525"/>
            <a:ext cx="6216650" cy="6594475"/>
          </a:xfrm>
          <a:prstGeom prst="rect">
            <a:avLst/>
          </a:prstGeom>
          <a:noFill/>
          <a:ln w="9525">
            <a:noFill/>
            <a:miter lim="800000"/>
            <a:headEnd/>
            <a:tailEnd/>
          </a:ln>
        </p:spPr>
      </p:pic>
      <p:sp>
        <p:nvSpPr>
          <p:cNvPr id="3" name="Rectangle 2"/>
          <p:cNvSpPr/>
          <p:nvPr/>
        </p:nvSpPr>
        <p:spPr>
          <a:xfrm>
            <a:off x="1116013" y="1628775"/>
            <a:ext cx="7056437" cy="504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extBox 3"/>
          <p:cNvSpPr txBox="1">
            <a:spLocks noChangeArrowheads="1"/>
          </p:cNvSpPr>
          <p:nvPr/>
        </p:nvSpPr>
        <p:spPr bwMode="auto">
          <a:xfrm>
            <a:off x="2339975" y="4076700"/>
            <a:ext cx="5842000" cy="2247900"/>
          </a:xfrm>
          <a:prstGeom prst="rect">
            <a:avLst/>
          </a:prstGeom>
          <a:solidFill>
            <a:schemeClr val="bg1"/>
          </a:solidFill>
          <a:ln w="9525">
            <a:solidFill>
              <a:srgbClr val="FF0000"/>
            </a:solidFill>
            <a:miter lim="800000"/>
            <a:headEnd/>
            <a:tailEnd/>
          </a:ln>
        </p:spPr>
        <p:txBody>
          <a:bodyPr wrap="none">
            <a:spAutoFit/>
          </a:bodyPr>
          <a:lstStyle/>
          <a:p>
            <a:r>
              <a:rPr lang="en-GB" sz="2000">
                <a:solidFill>
                  <a:srgbClr val="FF0000"/>
                </a:solidFill>
                <a:latin typeface="Calibri" pitchFamily="34" charset="0"/>
              </a:rPr>
              <a:t>Calculating relative risk RR:</a:t>
            </a:r>
          </a:p>
          <a:p>
            <a:endParaRPr lang="en-GB" sz="2000">
              <a:solidFill>
                <a:srgbClr val="FF0000"/>
              </a:solidFill>
              <a:latin typeface="Calibri" pitchFamily="34" charset="0"/>
            </a:endParaRPr>
          </a:p>
          <a:p>
            <a:r>
              <a:rPr lang="en-GB" sz="2000">
                <a:solidFill>
                  <a:srgbClr val="FF0000"/>
                </a:solidFill>
                <a:latin typeface="Calibri" pitchFamily="34" charset="0"/>
              </a:rPr>
              <a:t>Prob of bleeding in Clopidogrel group 231/6259=0.037</a:t>
            </a:r>
          </a:p>
          <a:p>
            <a:endParaRPr lang="en-GB" sz="2000">
              <a:solidFill>
                <a:srgbClr val="FF0000"/>
              </a:solidFill>
              <a:latin typeface="Calibri" pitchFamily="34" charset="0"/>
            </a:endParaRPr>
          </a:p>
          <a:p>
            <a:r>
              <a:rPr lang="en-GB" sz="2000">
                <a:solidFill>
                  <a:srgbClr val="FF0000"/>
                </a:solidFill>
                <a:latin typeface="Calibri" pitchFamily="34" charset="0"/>
              </a:rPr>
              <a:t>Prob of bleeding in Placebo group 169/6303=0.027</a:t>
            </a:r>
          </a:p>
          <a:p>
            <a:endParaRPr lang="en-GB" sz="2000">
              <a:solidFill>
                <a:srgbClr val="FF0000"/>
              </a:solidFill>
              <a:latin typeface="Calibri" pitchFamily="34" charset="0"/>
            </a:endParaRPr>
          </a:p>
          <a:p>
            <a:r>
              <a:rPr lang="en-GB" sz="2000">
                <a:solidFill>
                  <a:srgbClr val="FF0000"/>
                </a:solidFill>
                <a:latin typeface="Calibri" pitchFamily="34" charset="0"/>
              </a:rPr>
              <a:t>RR = 0.037/0.027 = 1.37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179388" y="115888"/>
            <a:ext cx="8713787" cy="7110412"/>
          </a:xfrm>
          <a:prstGeom prst="rect">
            <a:avLst/>
          </a:prstGeom>
          <a:noFill/>
          <a:ln w="9525">
            <a:noFill/>
            <a:miter lim="800000"/>
            <a:headEnd/>
            <a:tailEnd/>
          </a:ln>
        </p:spPr>
        <p:txBody>
          <a:bodyPr>
            <a:spAutoFit/>
          </a:bodyPr>
          <a:lstStyle/>
          <a:p>
            <a:r>
              <a:rPr lang="en-GB" sz="4000">
                <a:latin typeface="Calibri" pitchFamily="34" charset="0"/>
              </a:rPr>
              <a:t>Conclusions</a:t>
            </a:r>
          </a:p>
          <a:p>
            <a:r>
              <a:rPr lang="en-GB" sz="3200">
                <a:latin typeface="Calibri" pitchFamily="34" charset="0"/>
              </a:rPr>
              <a:t>Demonstrates the benefit of adding clopidogrel</a:t>
            </a:r>
          </a:p>
          <a:p>
            <a:r>
              <a:rPr lang="en-GB" sz="3200">
                <a:latin typeface="Calibri" pitchFamily="34" charset="0"/>
              </a:rPr>
              <a:t>to the regimen of treatment for patients with</a:t>
            </a:r>
          </a:p>
          <a:p>
            <a:r>
              <a:rPr lang="en-GB" sz="3200">
                <a:latin typeface="Calibri" pitchFamily="34" charset="0"/>
              </a:rPr>
              <a:t>acute coronary syndromes without ST-segment elevation who are receiving aspirin and other medications.</a:t>
            </a:r>
          </a:p>
          <a:p>
            <a:endParaRPr lang="en-GB" sz="3200">
              <a:latin typeface="Calibri" pitchFamily="34" charset="0"/>
            </a:endParaRPr>
          </a:p>
          <a:p>
            <a:r>
              <a:rPr lang="en-GB" sz="3200">
                <a:latin typeface="Calibri" pitchFamily="34" charset="0"/>
              </a:rPr>
              <a:t>Treatment with clopidogrel reduced the risk of myocardial infarction and recurrent ischemia, with a trend toward lower rates of stroke and death from cardiovascular causes. </a:t>
            </a:r>
          </a:p>
          <a:p>
            <a:endParaRPr lang="en-GB" sz="3200">
              <a:latin typeface="Calibri" pitchFamily="34" charset="0"/>
            </a:endParaRPr>
          </a:p>
          <a:p>
            <a:endParaRPr lang="en-GB" sz="3200">
              <a:latin typeface="Calibri" pitchFamily="34" charset="0"/>
            </a:endParaRPr>
          </a:p>
          <a:p>
            <a:endParaRPr lang="en-GB" sz="320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179388" y="115888"/>
            <a:ext cx="8713787" cy="7540625"/>
          </a:xfrm>
          <a:prstGeom prst="rect">
            <a:avLst/>
          </a:prstGeom>
          <a:noFill/>
          <a:ln w="9525">
            <a:noFill/>
            <a:miter lim="800000"/>
            <a:headEnd/>
            <a:tailEnd/>
          </a:ln>
        </p:spPr>
        <p:txBody>
          <a:bodyPr>
            <a:spAutoFit/>
          </a:bodyPr>
          <a:lstStyle/>
          <a:p>
            <a:r>
              <a:rPr lang="en-GB" sz="3600">
                <a:latin typeface="Calibri" pitchFamily="34" charset="0"/>
              </a:rPr>
              <a:t>Conclusions</a:t>
            </a:r>
          </a:p>
          <a:p>
            <a:r>
              <a:rPr lang="en-GB" sz="2800">
                <a:latin typeface="Calibri" pitchFamily="34" charset="0"/>
              </a:rPr>
              <a:t>……The benefits were also observed in</a:t>
            </a:r>
          </a:p>
          <a:p>
            <a:r>
              <a:rPr lang="en-GB" sz="2800">
                <a:latin typeface="Calibri" pitchFamily="34" charset="0"/>
              </a:rPr>
              <a:t>those at low, medium, and high risk of cardiovascular</a:t>
            </a:r>
          </a:p>
          <a:p>
            <a:r>
              <a:rPr lang="en-GB" sz="2800">
                <a:latin typeface="Calibri" pitchFamily="34" charset="0"/>
              </a:rPr>
              <a:t>events and those who were receiving various proven</a:t>
            </a:r>
          </a:p>
          <a:p>
            <a:r>
              <a:rPr lang="en-GB" sz="2800">
                <a:latin typeface="Calibri" pitchFamily="34" charset="0"/>
              </a:rPr>
              <a:t>therapies such as aspirin, lipid-lowering drugs, angiotensin-</a:t>
            </a:r>
          </a:p>
          <a:p>
            <a:r>
              <a:rPr lang="en-GB" sz="2800">
                <a:latin typeface="Calibri" pitchFamily="34" charset="0"/>
              </a:rPr>
              <a:t>converting–enzyme inhibitors, and betablockers.</a:t>
            </a:r>
          </a:p>
          <a:p>
            <a:endParaRPr lang="en-GB" sz="2800">
              <a:latin typeface="Calibri" pitchFamily="34" charset="0"/>
            </a:endParaRPr>
          </a:p>
          <a:p>
            <a:r>
              <a:rPr lang="en-GB" sz="2800">
                <a:latin typeface="Calibri" pitchFamily="34" charset="0"/>
              </a:rPr>
              <a:t>The benefits of clopidogrel were apparent</a:t>
            </a:r>
          </a:p>
          <a:p>
            <a:r>
              <a:rPr lang="en-GB" sz="2800">
                <a:latin typeface="Calibri" pitchFamily="34" charset="0"/>
              </a:rPr>
              <a:t>as early as the first 24 hours after randomization,</a:t>
            </a:r>
          </a:p>
          <a:p>
            <a:r>
              <a:rPr lang="en-GB" sz="2800">
                <a:latin typeface="Calibri" pitchFamily="34" charset="0"/>
              </a:rPr>
              <a:t>indicating that the oral loading dose was rapidly effective.</a:t>
            </a:r>
          </a:p>
          <a:p>
            <a:r>
              <a:rPr lang="en-GB" sz="2800">
                <a:latin typeface="Calibri" pitchFamily="34" charset="0"/>
              </a:rPr>
              <a:t>Thereafter, the differences between the two</a:t>
            </a:r>
          </a:p>
          <a:p>
            <a:r>
              <a:rPr lang="en-GB" sz="2800">
                <a:latin typeface="Calibri" pitchFamily="34" charset="0"/>
              </a:rPr>
              <a:t>groups were maintained until the end of the study.</a:t>
            </a:r>
          </a:p>
          <a:p>
            <a:endParaRPr lang="en-GB" sz="2800">
              <a:latin typeface="Calibri" pitchFamily="34" charset="0"/>
            </a:endParaRPr>
          </a:p>
          <a:p>
            <a:endParaRPr lang="en-GB" sz="2800">
              <a:latin typeface="Calibri" pitchFamily="34" charset="0"/>
            </a:endParaRPr>
          </a:p>
          <a:p>
            <a:endParaRPr lang="en-GB" sz="2800">
              <a:latin typeface="Calibri" pitchFamily="34" charset="0"/>
            </a:endParaRPr>
          </a:p>
          <a:p>
            <a:endParaRPr lang="en-GB" sz="280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179388" y="115888"/>
            <a:ext cx="8713787" cy="7540625"/>
          </a:xfrm>
          <a:prstGeom prst="rect">
            <a:avLst/>
          </a:prstGeom>
          <a:noFill/>
          <a:ln w="9525">
            <a:noFill/>
            <a:miter lim="800000"/>
            <a:headEnd/>
            <a:tailEnd/>
          </a:ln>
        </p:spPr>
        <p:txBody>
          <a:bodyPr>
            <a:spAutoFit/>
          </a:bodyPr>
          <a:lstStyle/>
          <a:p>
            <a:r>
              <a:rPr lang="en-GB" sz="3600">
                <a:latin typeface="Calibri" pitchFamily="34" charset="0"/>
              </a:rPr>
              <a:t>Conclusions</a:t>
            </a:r>
          </a:p>
          <a:p>
            <a:r>
              <a:rPr lang="en-GB" sz="2800">
                <a:latin typeface="Calibri" pitchFamily="34" charset="0"/>
              </a:rPr>
              <a:t>Clopidogrel increased the risk of minor and major</a:t>
            </a:r>
          </a:p>
          <a:p>
            <a:r>
              <a:rPr lang="en-GB" sz="2800">
                <a:latin typeface="Calibri" pitchFamily="34" charset="0"/>
              </a:rPr>
              <a:t>bleeding episodes. For every 1000 patients treated</a:t>
            </a:r>
          </a:p>
          <a:p>
            <a:r>
              <a:rPr lang="en-GB" sz="2800">
                <a:latin typeface="Calibri" pitchFamily="34" charset="0"/>
              </a:rPr>
              <a:t>with clopidogrel, 6 will require a transfusion. However,</a:t>
            </a:r>
          </a:p>
          <a:p>
            <a:r>
              <a:rPr lang="en-GB" sz="2800">
                <a:latin typeface="Calibri" pitchFamily="34" charset="0"/>
              </a:rPr>
              <a:t>there was no excess in bleeding that caused strokes,</a:t>
            </a:r>
          </a:p>
          <a:p>
            <a:r>
              <a:rPr lang="en-GB" sz="2800">
                <a:latin typeface="Calibri" pitchFamily="34" charset="0"/>
              </a:rPr>
              <a:t>required surgical intervention or inotropic agents, or</a:t>
            </a:r>
          </a:p>
          <a:p>
            <a:r>
              <a:rPr lang="en-GB" sz="2800">
                <a:latin typeface="Calibri" pitchFamily="34" charset="0"/>
              </a:rPr>
              <a:t>caused permanent disability.</a:t>
            </a:r>
          </a:p>
          <a:p>
            <a:endParaRPr lang="en-GB" sz="2800">
              <a:latin typeface="Calibri" pitchFamily="34" charset="0"/>
            </a:endParaRPr>
          </a:p>
          <a:p>
            <a:r>
              <a:rPr lang="en-GB" sz="2800">
                <a:latin typeface="Calibri" pitchFamily="34" charset="0"/>
              </a:rPr>
              <a:t>In </a:t>
            </a:r>
            <a:r>
              <a:rPr lang="en-GB" sz="2800" b="1">
                <a:latin typeface="Calibri" pitchFamily="34" charset="0"/>
              </a:rPr>
              <a:t>Summary</a:t>
            </a:r>
            <a:r>
              <a:rPr lang="en-GB" sz="2800">
                <a:latin typeface="Calibri" pitchFamily="34" charset="0"/>
              </a:rPr>
              <a:t>, clopidogrel  significantly reduces the</a:t>
            </a:r>
          </a:p>
          <a:p>
            <a:r>
              <a:rPr lang="en-GB" sz="2800">
                <a:latin typeface="Calibri" pitchFamily="34" charset="0"/>
              </a:rPr>
              <a:t>risk of the composite outcome of death from cardiovascular</a:t>
            </a:r>
          </a:p>
          <a:p>
            <a:r>
              <a:rPr lang="en-GB" sz="2800">
                <a:latin typeface="Calibri" pitchFamily="34" charset="0"/>
              </a:rPr>
              <a:t>causes, nonfatal myocardial infarction, or</a:t>
            </a:r>
          </a:p>
          <a:p>
            <a:r>
              <a:rPr lang="en-GB" sz="2800">
                <a:latin typeface="Calibri" pitchFamily="34" charset="0"/>
              </a:rPr>
              <a:t>stroke, as well as a range of related ischemic events.</a:t>
            </a:r>
          </a:p>
          <a:p>
            <a:r>
              <a:rPr lang="en-GB" sz="2800">
                <a:latin typeface="Calibri" pitchFamily="34" charset="0"/>
              </a:rPr>
              <a:t>The use of the drug, in addition to aspirin, is associated</a:t>
            </a:r>
          </a:p>
          <a:p>
            <a:r>
              <a:rPr lang="en-GB" sz="2800">
                <a:latin typeface="Calibri" pitchFamily="34" charset="0"/>
              </a:rPr>
              <a:t>with an increased risk of bleeding.</a:t>
            </a:r>
          </a:p>
          <a:p>
            <a:endParaRPr lang="en-GB" sz="2800">
              <a:latin typeface="Calibri" pitchFamily="34" charset="0"/>
            </a:endParaRPr>
          </a:p>
          <a:p>
            <a:endParaRPr lang="en-GB" sz="280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388" y="115888"/>
            <a:ext cx="8713787" cy="7602537"/>
          </a:xfrm>
          <a:prstGeom prst="rect">
            <a:avLst/>
          </a:prstGeom>
          <a:noFill/>
        </p:spPr>
        <p:txBody>
          <a:bodyPr>
            <a:spAutoFit/>
          </a:bodyPr>
          <a:lstStyle/>
          <a:p>
            <a:pPr fontAlgn="auto">
              <a:spcBef>
                <a:spcPts val="0"/>
              </a:spcBef>
              <a:spcAft>
                <a:spcPts val="0"/>
              </a:spcAft>
              <a:defRPr/>
            </a:pPr>
            <a:r>
              <a:rPr lang="en-GB" sz="3600" dirty="0">
                <a:latin typeface="+mn-lt"/>
                <a:cs typeface="+mn-cs"/>
              </a:rPr>
              <a:t>Additional reading?</a:t>
            </a:r>
          </a:p>
          <a:p>
            <a:pPr fontAlgn="auto">
              <a:spcBef>
                <a:spcPts val="0"/>
              </a:spcBef>
              <a:spcAft>
                <a:spcPts val="0"/>
              </a:spcAft>
              <a:defRPr/>
            </a:pPr>
            <a:endParaRPr lang="en-GB" sz="3600" dirty="0">
              <a:latin typeface="+mn-lt"/>
              <a:cs typeface="+mn-cs"/>
            </a:endParaRPr>
          </a:p>
          <a:p>
            <a:pPr fontAlgn="auto">
              <a:spcBef>
                <a:spcPts val="0"/>
              </a:spcBef>
              <a:spcAft>
                <a:spcPts val="0"/>
              </a:spcAft>
              <a:defRPr/>
            </a:pPr>
            <a:r>
              <a:rPr lang="en-GB" sz="2800" dirty="0" err="1">
                <a:latin typeface="+mn-lt"/>
                <a:cs typeface="+mn-cs"/>
              </a:rPr>
              <a:t>Wiviott</a:t>
            </a:r>
            <a:r>
              <a:rPr lang="en-GB" sz="2800" dirty="0">
                <a:latin typeface="+mn-lt"/>
                <a:cs typeface="+mn-cs"/>
              </a:rPr>
              <a:t> et al. </a:t>
            </a:r>
            <a:r>
              <a:rPr lang="en-GB" sz="2800" dirty="0" err="1">
                <a:latin typeface="+mn-lt"/>
                <a:cs typeface="+mn-cs"/>
              </a:rPr>
              <a:t>Prasugrel</a:t>
            </a:r>
            <a:r>
              <a:rPr lang="en-GB" sz="2800" dirty="0">
                <a:latin typeface="+mn-lt"/>
                <a:cs typeface="+mn-cs"/>
              </a:rPr>
              <a:t> versus </a:t>
            </a:r>
            <a:r>
              <a:rPr lang="en-GB" sz="2800" dirty="0" err="1">
                <a:latin typeface="+mn-lt"/>
                <a:cs typeface="+mn-cs"/>
              </a:rPr>
              <a:t>clopidogrel</a:t>
            </a:r>
            <a:r>
              <a:rPr lang="en-GB" sz="2800" dirty="0">
                <a:latin typeface="+mn-lt"/>
                <a:cs typeface="+mn-cs"/>
              </a:rPr>
              <a:t> in patients with acute coronary syndromes. NEJM 357; 2001-15, 2007</a:t>
            </a:r>
          </a:p>
          <a:p>
            <a:pPr fontAlgn="auto">
              <a:spcBef>
                <a:spcPts val="0"/>
              </a:spcBef>
              <a:spcAft>
                <a:spcPts val="0"/>
              </a:spcAft>
              <a:defRPr/>
            </a:pPr>
            <a:r>
              <a:rPr lang="en-GB" sz="2800" dirty="0">
                <a:latin typeface="+mn-lt"/>
                <a:cs typeface="+mn-cs"/>
              </a:rPr>
              <a:t>-</a:t>
            </a:r>
            <a:r>
              <a:rPr lang="en-GB" sz="2400" dirty="0">
                <a:latin typeface="+mn-lt"/>
                <a:cs typeface="+mn-cs"/>
              </a:rPr>
              <a:t>uses cumulative Kaplan Meir plot rather than cumulative Hazard rate.</a:t>
            </a: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r>
              <a:rPr lang="en-GB" sz="2800" dirty="0">
                <a:latin typeface="+mn-lt"/>
                <a:cs typeface="+mn-cs"/>
              </a:rPr>
              <a:t>Par</a:t>
            </a:r>
            <a:r>
              <a:rPr lang="en-GB" sz="2800" dirty="0">
                <a:latin typeface="+mj-lt"/>
                <a:cs typeface="+mn-cs"/>
              </a:rPr>
              <a:t>e</a:t>
            </a:r>
            <a:r>
              <a:rPr lang="en-GB" sz="2800" dirty="0">
                <a:latin typeface="+mn-lt"/>
                <a:cs typeface="+mn-cs"/>
              </a:rPr>
              <a:t> et al. Effects of CYP2C19 genotype on outcomes of </a:t>
            </a:r>
            <a:r>
              <a:rPr lang="en-GB" sz="2800" dirty="0" err="1">
                <a:latin typeface="+mn-lt"/>
                <a:cs typeface="+mn-cs"/>
              </a:rPr>
              <a:t>clopidogrel</a:t>
            </a:r>
            <a:r>
              <a:rPr lang="en-GB" sz="2800" dirty="0">
                <a:latin typeface="+mn-lt"/>
                <a:cs typeface="+mn-cs"/>
              </a:rPr>
              <a:t> treatment. NEJM  August 29, 2010</a:t>
            </a:r>
          </a:p>
          <a:p>
            <a:pPr fontAlgn="auto">
              <a:spcBef>
                <a:spcPts val="0"/>
              </a:spcBef>
              <a:spcAft>
                <a:spcPts val="0"/>
              </a:spcAft>
              <a:defRPr/>
            </a:pPr>
            <a:r>
              <a:rPr lang="en-GB" sz="2400" dirty="0">
                <a:latin typeface="+mn-lt"/>
                <a:cs typeface="+mn-cs"/>
              </a:rPr>
              <a:t>-uses Kaplan Meier plots.</a:t>
            </a: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285750"/>
            <a:ext cx="8229600" cy="1143000"/>
          </a:xfrm>
        </p:spPr>
        <p:txBody>
          <a:bodyPr/>
          <a:lstStyle/>
          <a:p>
            <a:r>
              <a:rPr lang="en-GB" sz="4000" smtClean="0">
                <a:latin typeface="Verdana" pitchFamily="34" charset="0"/>
              </a:rPr>
              <a:t>Odds Ratio</a:t>
            </a:r>
          </a:p>
        </p:txBody>
      </p:sp>
      <p:sp>
        <p:nvSpPr>
          <p:cNvPr id="609283" name="Rectangle 3"/>
          <p:cNvSpPr>
            <a:spLocks noGrp="1" noChangeArrowheads="1"/>
          </p:cNvSpPr>
          <p:nvPr>
            <p:ph type="body" idx="1"/>
          </p:nvPr>
        </p:nvSpPr>
        <p:spPr>
          <a:xfrm>
            <a:off x="685800" y="1700213"/>
            <a:ext cx="7772400" cy="4114800"/>
          </a:xfrm>
        </p:spPr>
        <p:txBody>
          <a:bodyPr/>
          <a:lstStyle/>
          <a:p>
            <a:pPr>
              <a:lnSpc>
                <a:spcPct val="90000"/>
              </a:lnSpc>
              <a:buFontTx/>
              <a:buNone/>
            </a:pPr>
            <a:r>
              <a:rPr lang="en-GB" sz="2800" smtClean="0">
                <a:latin typeface="Verdana" pitchFamily="34" charset="0"/>
              </a:rPr>
              <a:t>Odds of an event </a:t>
            </a:r>
          </a:p>
          <a:p>
            <a:pPr>
              <a:lnSpc>
                <a:spcPct val="90000"/>
              </a:lnSpc>
              <a:buFontTx/>
              <a:buNone/>
            </a:pPr>
            <a:r>
              <a:rPr lang="en-GB" sz="2800" smtClean="0">
                <a:latin typeface="Verdana" pitchFamily="34" charset="0"/>
              </a:rPr>
              <a:t>Number of events/number of non events</a:t>
            </a:r>
          </a:p>
          <a:p>
            <a:pPr>
              <a:lnSpc>
                <a:spcPct val="90000"/>
              </a:lnSpc>
              <a:buFontTx/>
              <a:buNone/>
            </a:pPr>
            <a:endParaRPr lang="en-GB" sz="2800" smtClean="0">
              <a:latin typeface="Verdana" pitchFamily="34" charset="0"/>
            </a:endParaRPr>
          </a:p>
          <a:p>
            <a:pPr>
              <a:lnSpc>
                <a:spcPct val="90000"/>
              </a:lnSpc>
              <a:buFontTx/>
              <a:buNone/>
            </a:pPr>
            <a:r>
              <a:rPr lang="en-GB" sz="2800" smtClean="0">
                <a:latin typeface="Verdana" pitchFamily="34" charset="0"/>
              </a:rPr>
              <a:t>Odds ratio</a:t>
            </a:r>
          </a:p>
          <a:p>
            <a:pPr>
              <a:lnSpc>
                <a:spcPct val="90000"/>
              </a:lnSpc>
              <a:buFontTx/>
              <a:buNone/>
            </a:pPr>
            <a:r>
              <a:rPr lang="en-GB" sz="2800" smtClean="0">
                <a:latin typeface="Verdana" pitchFamily="34" charset="0"/>
              </a:rPr>
              <a:t>Odds in treated or exposed group/odds in control group</a:t>
            </a:r>
          </a:p>
          <a:p>
            <a:pPr>
              <a:lnSpc>
                <a:spcPct val="90000"/>
              </a:lnSpc>
              <a:buFontTx/>
              <a:buNone/>
            </a:pPr>
            <a:endParaRPr lang="en-GB" sz="2800" smtClean="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92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92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68338" y="242888"/>
            <a:ext cx="7772400" cy="1143000"/>
          </a:xfrm>
        </p:spPr>
        <p:txBody>
          <a:bodyPr/>
          <a:lstStyle/>
          <a:p>
            <a:r>
              <a:rPr lang="en-GB" sz="4000" smtClean="0">
                <a:latin typeface="Verdana" pitchFamily="34" charset="0"/>
              </a:rPr>
              <a:t>Odds Ratio</a:t>
            </a:r>
          </a:p>
        </p:txBody>
      </p:sp>
      <p:sp>
        <p:nvSpPr>
          <p:cNvPr id="610307" name="Rectangle 3"/>
          <p:cNvSpPr>
            <a:spLocks noGrp="1" noChangeArrowheads="1"/>
          </p:cNvSpPr>
          <p:nvPr>
            <p:ph type="body" idx="1"/>
          </p:nvPr>
        </p:nvSpPr>
        <p:spPr>
          <a:xfrm>
            <a:off x="539750" y="1444625"/>
            <a:ext cx="7772400" cy="4114800"/>
          </a:xfrm>
        </p:spPr>
        <p:txBody>
          <a:bodyPr rtlCol="0">
            <a:normAutofit fontScale="92500" lnSpcReduction="20000"/>
          </a:bodyPr>
          <a:lstStyle/>
          <a:p>
            <a:pPr fontAlgn="auto">
              <a:lnSpc>
                <a:spcPct val="80000"/>
              </a:lnSpc>
              <a:spcAft>
                <a:spcPts val="0"/>
              </a:spcAft>
              <a:buFontTx/>
              <a:buNone/>
              <a:defRPr/>
            </a:pPr>
            <a:r>
              <a:rPr lang="en-GB" sz="2800" dirty="0" smtClean="0">
                <a:latin typeface="Verdana" pitchFamily="34" charset="0"/>
              </a:rPr>
              <a:t>In a week</a:t>
            </a:r>
          </a:p>
          <a:p>
            <a:pPr fontAlgn="auto">
              <a:lnSpc>
                <a:spcPct val="80000"/>
              </a:lnSpc>
              <a:spcAft>
                <a:spcPts val="0"/>
              </a:spcAft>
              <a:buFontTx/>
              <a:buNone/>
              <a:defRPr/>
            </a:pPr>
            <a:endParaRPr lang="en-GB" sz="2800" dirty="0" smtClean="0">
              <a:latin typeface="Verdana" pitchFamily="34" charset="0"/>
            </a:endParaRPr>
          </a:p>
          <a:p>
            <a:pPr fontAlgn="auto">
              <a:lnSpc>
                <a:spcPct val="80000"/>
              </a:lnSpc>
              <a:spcAft>
                <a:spcPts val="0"/>
              </a:spcAft>
              <a:buFontTx/>
              <a:buNone/>
              <a:defRPr/>
            </a:pPr>
            <a:r>
              <a:rPr lang="en-GB" sz="2800" dirty="0" smtClean="0">
                <a:latin typeface="Verdana" pitchFamily="34" charset="0"/>
              </a:rPr>
              <a:t> 90/100 men have drunk beer</a:t>
            </a:r>
          </a:p>
          <a:p>
            <a:pPr fontAlgn="auto">
              <a:lnSpc>
                <a:spcPct val="80000"/>
              </a:lnSpc>
              <a:spcAft>
                <a:spcPts val="0"/>
              </a:spcAft>
              <a:buFontTx/>
              <a:buNone/>
              <a:defRPr/>
            </a:pPr>
            <a:r>
              <a:rPr lang="en-GB" sz="2800" dirty="0" smtClean="0">
                <a:latin typeface="Verdana" pitchFamily="34" charset="0"/>
              </a:rPr>
              <a:t>Odds 90/10</a:t>
            </a:r>
          </a:p>
          <a:p>
            <a:pPr fontAlgn="auto">
              <a:lnSpc>
                <a:spcPct val="80000"/>
              </a:lnSpc>
              <a:spcAft>
                <a:spcPts val="0"/>
              </a:spcAft>
              <a:buFontTx/>
              <a:buNone/>
              <a:defRPr/>
            </a:pPr>
            <a:endParaRPr lang="en-GB" sz="2800" dirty="0" smtClean="0">
              <a:latin typeface="Verdana" pitchFamily="34" charset="0"/>
            </a:endParaRPr>
          </a:p>
          <a:p>
            <a:pPr fontAlgn="auto">
              <a:lnSpc>
                <a:spcPct val="80000"/>
              </a:lnSpc>
              <a:spcAft>
                <a:spcPts val="0"/>
              </a:spcAft>
              <a:buFontTx/>
              <a:buNone/>
              <a:defRPr/>
            </a:pPr>
            <a:r>
              <a:rPr lang="en-GB" sz="2800" dirty="0" smtClean="0">
                <a:latin typeface="Verdana" pitchFamily="34" charset="0"/>
              </a:rPr>
              <a:t>20/100 women have drunk beer</a:t>
            </a:r>
          </a:p>
          <a:p>
            <a:pPr fontAlgn="auto">
              <a:lnSpc>
                <a:spcPct val="80000"/>
              </a:lnSpc>
              <a:spcAft>
                <a:spcPts val="0"/>
              </a:spcAft>
              <a:buFontTx/>
              <a:buNone/>
              <a:defRPr/>
            </a:pPr>
            <a:r>
              <a:rPr lang="en-GB" sz="2800" dirty="0" smtClean="0">
                <a:latin typeface="Verdana" pitchFamily="34" charset="0"/>
              </a:rPr>
              <a:t>Odds 20/80</a:t>
            </a:r>
          </a:p>
          <a:p>
            <a:pPr fontAlgn="auto">
              <a:lnSpc>
                <a:spcPct val="80000"/>
              </a:lnSpc>
              <a:spcAft>
                <a:spcPts val="0"/>
              </a:spcAft>
              <a:buFontTx/>
              <a:buNone/>
              <a:defRPr/>
            </a:pPr>
            <a:endParaRPr lang="en-GB" sz="2800" dirty="0" smtClean="0">
              <a:latin typeface="Verdana" pitchFamily="34" charset="0"/>
            </a:endParaRPr>
          </a:p>
          <a:p>
            <a:pPr fontAlgn="auto">
              <a:lnSpc>
                <a:spcPct val="80000"/>
              </a:lnSpc>
              <a:spcAft>
                <a:spcPts val="0"/>
              </a:spcAft>
              <a:buFontTx/>
              <a:buNone/>
              <a:defRPr/>
            </a:pPr>
            <a:r>
              <a:rPr lang="en-GB" sz="2800" dirty="0" smtClean="0">
                <a:latin typeface="Verdana" pitchFamily="34" charset="0"/>
              </a:rPr>
              <a:t>Odds Ratio   90/10 = 36</a:t>
            </a:r>
          </a:p>
          <a:p>
            <a:pPr fontAlgn="auto">
              <a:lnSpc>
                <a:spcPct val="80000"/>
              </a:lnSpc>
              <a:spcAft>
                <a:spcPts val="0"/>
              </a:spcAft>
              <a:buFontTx/>
              <a:buNone/>
              <a:defRPr/>
            </a:pPr>
            <a:r>
              <a:rPr lang="en-GB" sz="2800" dirty="0" smtClean="0">
                <a:latin typeface="Verdana" pitchFamily="34" charset="0"/>
              </a:rPr>
              <a:t>                     20/80</a:t>
            </a:r>
          </a:p>
          <a:p>
            <a:pPr fontAlgn="auto">
              <a:lnSpc>
                <a:spcPct val="80000"/>
              </a:lnSpc>
              <a:spcAft>
                <a:spcPts val="0"/>
              </a:spcAft>
              <a:buFontTx/>
              <a:buNone/>
              <a:defRPr/>
            </a:pPr>
            <a:endParaRPr lang="en-GB" sz="2800" dirty="0" smtClean="0">
              <a:latin typeface="Verdana" pitchFamily="34" charset="0"/>
            </a:endParaRPr>
          </a:p>
          <a:p>
            <a:pPr fontAlgn="auto">
              <a:lnSpc>
                <a:spcPct val="80000"/>
              </a:lnSpc>
              <a:spcAft>
                <a:spcPts val="0"/>
              </a:spcAft>
              <a:buFontTx/>
              <a:buNone/>
              <a:defRPr/>
            </a:pPr>
            <a:r>
              <a:rPr lang="en-GB" sz="2800" dirty="0" smtClean="0">
                <a:latin typeface="Verdana" pitchFamily="34" charset="0"/>
              </a:rPr>
              <a:t>				</a:t>
            </a:r>
          </a:p>
        </p:txBody>
      </p:sp>
      <p:sp>
        <p:nvSpPr>
          <p:cNvPr id="16387" name="Line 4"/>
          <p:cNvSpPr>
            <a:spLocks noChangeShapeType="1"/>
          </p:cNvSpPr>
          <p:nvPr/>
        </p:nvSpPr>
        <p:spPr bwMode="auto">
          <a:xfrm>
            <a:off x="2855913" y="4221163"/>
            <a:ext cx="876300" cy="1270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30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0307">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030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03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85800" y="622300"/>
            <a:ext cx="7772400" cy="1143000"/>
          </a:xfrm>
        </p:spPr>
        <p:txBody>
          <a:bodyPr/>
          <a:lstStyle/>
          <a:p>
            <a:r>
              <a:rPr lang="en-GB" sz="4000" smtClean="0">
                <a:latin typeface="Verdana" pitchFamily="34" charset="0"/>
              </a:rPr>
              <a:t>95% Confidence Interval (CI)</a:t>
            </a:r>
          </a:p>
        </p:txBody>
      </p:sp>
      <p:sp>
        <p:nvSpPr>
          <p:cNvPr id="17410" name="Rectangle 3"/>
          <p:cNvSpPr>
            <a:spLocks noGrp="1" noChangeArrowheads="1"/>
          </p:cNvSpPr>
          <p:nvPr>
            <p:ph type="body" idx="1"/>
          </p:nvPr>
        </p:nvSpPr>
        <p:spPr>
          <a:xfrm>
            <a:off x="685800" y="2235200"/>
            <a:ext cx="8026400" cy="4038600"/>
          </a:xfrm>
        </p:spPr>
        <p:txBody>
          <a:bodyPr/>
          <a:lstStyle/>
          <a:p>
            <a:pPr>
              <a:lnSpc>
                <a:spcPct val="90000"/>
              </a:lnSpc>
              <a:buFontTx/>
              <a:buNone/>
            </a:pPr>
            <a:r>
              <a:rPr lang="en-GB" sz="2400" smtClean="0">
                <a:latin typeface="Verdana" pitchFamily="34" charset="0"/>
              </a:rPr>
              <a:t>A 95% confidence interval is an interval generated by a process that is correct 95% of the time. It gives a measure of confidence to the mean.</a:t>
            </a:r>
          </a:p>
          <a:p>
            <a:pPr>
              <a:lnSpc>
                <a:spcPct val="90000"/>
              </a:lnSpc>
              <a:buFontTx/>
              <a:buNone/>
            </a:pPr>
            <a:endParaRPr lang="en-GB" sz="2400" smtClean="0">
              <a:latin typeface="Verdana" pitchFamily="34" charset="0"/>
            </a:endParaRPr>
          </a:p>
          <a:p>
            <a:pPr>
              <a:lnSpc>
                <a:spcPct val="90000"/>
              </a:lnSpc>
              <a:buFontTx/>
              <a:buNone/>
            </a:pPr>
            <a:r>
              <a:rPr lang="en-GB" sz="2400" smtClean="0">
                <a:latin typeface="Verdana" pitchFamily="34" charset="0"/>
              </a:rPr>
              <a:t>If 95% CI crosses unity, result not “statistically” significant! </a:t>
            </a:r>
          </a:p>
          <a:p>
            <a:pPr>
              <a:lnSpc>
                <a:spcPct val="90000"/>
              </a:lnSpc>
              <a:buFontTx/>
              <a:buNone/>
            </a:pPr>
            <a:r>
              <a:rPr lang="en-GB" sz="2400" smtClean="0">
                <a:latin typeface="Verdana" pitchFamily="34" charset="0"/>
              </a:rPr>
              <a:t>Compare OR (95% CI)</a:t>
            </a:r>
          </a:p>
          <a:p>
            <a:pPr>
              <a:lnSpc>
                <a:spcPct val="90000"/>
              </a:lnSpc>
              <a:buFont typeface="Arial" charset="0"/>
              <a:buNone/>
            </a:pPr>
            <a:r>
              <a:rPr lang="en-GB" sz="2400" smtClean="0">
                <a:latin typeface="Verdana" pitchFamily="34" charset="0"/>
              </a:rPr>
              <a:t>			3.3 (1.6-7.0) </a:t>
            </a:r>
            <a:r>
              <a:rPr lang="en-GB" sz="2400" smtClean="0">
                <a:solidFill>
                  <a:srgbClr val="FF0000"/>
                </a:solidFill>
                <a:latin typeface="Verdana" pitchFamily="34" charset="0"/>
              </a:rPr>
              <a:t>significant</a:t>
            </a:r>
          </a:p>
          <a:p>
            <a:pPr>
              <a:lnSpc>
                <a:spcPct val="90000"/>
              </a:lnSpc>
              <a:buFont typeface="Arial" charset="0"/>
              <a:buNone/>
            </a:pPr>
            <a:r>
              <a:rPr lang="en-GB" sz="2400" smtClean="0">
                <a:latin typeface="Verdana" pitchFamily="34" charset="0"/>
              </a:rPr>
              <a:t>With		3.2 (0.8-12.3) </a:t>
            </a:r>
            <a:r>
              <a:rPr lang="en-GB" sz="2400" smtClean="0">
                <a:solidFill>
                  <a:srgbClr val="FF0000"/>
                </a:solidFill>
                <a:latin typeface="Verdana" pitchFamily="34" charset="0"/>
              </a:rPr>
              <a:t>not significant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622300"/>
            <a:ext cx="7772400" cy="1143000"/>
          </a:xfrm>
        </p:spPr>
        <p:txBody>
          <a:bodyPr rtlCol="0">
            <a:normAutofit fontScale="90000"/>
          </a:bodyPr>
          <a:lstStyle/>
          <a:p>
            <a:pPr fontAlgn="auto">
              <a:spcAft>
                <a:spcPts val="0"/>
              </a:spcAft>
              <a:defRPr/>
            </a:pPr>
            <a:r>
              <a:rPr lang="en-GB" sz="4000" dirty="0" smtClean="0">
                <a:latin typeface="Verdana" pitchFamily="34" charset="0"/>
              </a:rPr>
              <a:t>Use of Odds ratio and 95% Confidence Interval (CI)</a:t>
            </a:r>
          </a:p>
        </p:txBody>
      </p:sp>
      <p:sp>
        <p:nvSpPr>
          <p:cNvPr id="18434" name="Rectangle 3"/>
          <p:cNvSpPr>
            <a:spLocks noGrp="1" noChangeArrowheads="1"/>
          </p:cNvSpPr>
          <p:nvPr>
            <p:ph type="body" idx="1"/>
          </p:nvPr>
        </p:nvSpPr>
        <p:spPr>
          <a:xfrm>
            <a:off x="685800" y="2235200"/>
            <a:ext cx="8026400" cy="4038600"/>
          </a:xfrm>
        </p:spPr>
        <p:txBody>
          <a:bodyPr/>
          <a:lstStyle/>
          <a:p>
            <a:pPr>
              <a:lnSpc>
                <a:spcPct val="90000"/>
              </a:lnSpc>
              <a:buFontTx/>
              <a:buNone/>
            </a:pPr>
            <a:r>
              <a:rPr lang="en-GB" sz="2400" smtClean="0">
                <a:latin typeface="Verdana" pitchFamily="34" charset="0"/>
              </a:rPr>
              <a:t>In the following example, these are used in a study of risk factors for upper extremity thrombosis (Martinelli et al, Risk factors and recurrence rate of primary deep venous thrombosis of the upper extremities. Circulation 204; 110: 566-570):</a:t>
            </a:r>
            <a:endParaRPr lang="en-GB" sz="2400" smtClean="0">
              <a:solidFill>
                <a:srgbClr val="FF0000"/>
              </a:solidFill>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p:cNvPicPr>
            <a:picLocks noChangeAspect="1" noChangeArrowheads="1"/>
          </p:cNvPicPr>
          <p:nvPr/>
        </p:nvPicPr>
        <p:blipFill>
          <a:blip r:embed="rId2"/>
          <a:srcRect/>
          <a:stretch>
            <a:fillRect/>
          </a:stretch>
        </p:blipFill>
        <p:spPr bwMode="auto">
          <a:xfrm>
            <a:off x="368300" y="73025"/>
            <a:ext cx="8118475" cy="5254625"/>
          </a:xfrm>
          <a:prstGeom prst="rect">
            <a:avLst/>
          </a:prstGeom>
          <a:noFill/>
          <a:ln w="9525">
            <a:noFill/>
            <a:miter lim="800000"/>
            <a:headEnd/>
            <a:tailEnd/>
          </a:ln>
        </p:spPr>
      </p:pic>
      <p:sp>
        <p:nvSpPr>
          <p:cNvPr id="19458" name="Text Box 6"/>
          <p:cNvSpPr txBox="1">
            <a:spLocks noChangeArrowheads="1"/>
          </p:cNvSpPr>
          <p:nvPr/>
        </p:nvSpPr>
        <p:spPr bwMode="auto">
          <a:xfrm>
            <a:off x="1184275" y="5268913"/>
            <a:ext cx="7445375" cy="1477962"/>
          </a:xfrm>
          <a:prstGeom prst="rect">
            <a:avLst/>
          </a:prstGeom>
          <a:noFill/>
          <a:ln w="9525">
            <a:noFill/>
            <a:miter lim="800000"/>
            <a:headEnd/>
            <a:tailEnd/>
          </a:ln>
        </p:spPr>
        <p:txBody>
          <a:bodyPr wrap="none">
            <a:spAutoFit/>
          </a:bodyPr>
          <a:lstStyle/>
          <a:p>
            <a:r>
              <a:rPr lang="en-GB">
                <a:latin typeface="Verdana" pitchFamily="34" charset="0"/>
              </a:rPr>
              <a:t>Example of OR calculation:</a:t>
            </a:r>
          </a:p>
          <a:p>
            <a:endParaRPr lang="en-GB">
              <a:latin typeface="Verdana" pitchFamily="34" charset="0"/>
            </a:endParaRPr>
          </a:p>
          <a:p>
            <a:r>
              <a:rPr lang="en-GB">
                <a:latin typeface="Verdana" pitchFamily="34" charset="0"/>
              </a:rPr>
              <a:t>Factor V Leiden			   	 10/105	= </a:t>
            </a:r>
            <a:r>
              <a:rPr lang="en-GB">
                <a:solidFill>
                  <a:srgbClr val="FF0000"/>
                </a:solidFill>
                <a:latin typeface="Verdana" pitchFamily="34" charset="0"/>
              </a:rPr>
              <a:t>3.35</a:t>
            </a:r>
          </a:p>
          <a:p>
            <a:r>
              <a:rPr lang="en-GB">
                <a:latin typeface="Verdana" pitchFamily="34" charset="0"/>
              </a:rPr>
              <a:t>					22/775</a:t>
            </a:r>
          </a:p>
          <a:p>
            <a:r>
              <a:rPr lang="en-GB">
                <a:latin typeface="Verdana" pitchFamily="34" charset="0"/>
              </a:rPr>
              <a:t>(The adjusted results in last column cannot be derived simply)</a:t>
            </a:r>
          </a:p>
        </p:txBody>
      </p:sp>
      <p:sp>
        <p:nvSpPr>
          <p:cNvPr id="19459" name="Line 8"/>
          <p:cNvSpPr>
            <a:spLocks noChangeShapeType="1"/>
          </p:cNvSpPr>
          <p:nvPr/>
        </p:nvSpPr>
        <p:spPr bwMode="auto">
          <a:xfrm>
            <a:off x="5918200" y="6138863"/>
            <a:ext cx="744538" cy="0"/>
          </a:xfrm>
          <a:prstGeom prst="line">
            <a:avLst/>
          </a:prstGeom>
          <a:noFill/>
          <a:ln w="28575">
            <a:solidFill>
              <a:schemeClr val="tx1"/>
            </a:solidFill>
            <a:round/>
            <a:headEnd/>
            <a:tailEnd/>
          </a:ln>
        </p:spPr>
        <p:txBody>
          <a:bodyPr/>
          <a:lstStyle/>
          <a:p>
            <a:endParaRPr lang="en-US"/>
          </a:p>
        </p:txBody>
      </p:sp>
      <p:sp>
        <p:nvSpPr>
          <p:cNvPr id="5" name="Rectangle 4"/>
          <p:cNvSpPr/>
          <p:nvPr/>
        </p:nvSpPr>
        <p:spPr>
          <a:xfrm>
            <a:off x="6084888" y="2133600"/>
            <a:ext cx="1008062" cy="358775"/>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563563" y="569913"/>
            <a:ext cx="8288337" cy="5632450"/>
          </a:xfrm>
          <a:prstGeom prst="rect">
            <a:avLst/>
          </a:prstGeom>
          <a:noFill/>
          <a:ln w="9525">
            <a:noFill/>
            <a:miter lim="800000"/>
            <a:headEnd/>
            <a:tailEnd/>
          </a:ln>
        </p:spPr>
        <p:txBody>
          <a:bodyPr wrap="none" anchor="ctr">
            <a:spAutoFit/>
          </a:bodyPr>
          <a:lstStyle/>
          <a:p>
            <a:pPr eaLnBrk="0" hangingPunct="0"/>
            <a:endParaRPr lang="en-GB" sz="2400">
              <a:latin typeface="Verdana" pitchFamily="34" charset="0"/>
            </a:endParaRPr>
          </a:p>
          <a:p>
            <a:pPr eaLnBrk="0" hangingPunct="0"/>
            <a:r>
              <a:rPr lang="en-GB" sz="2400">
                <a:latin typeface="Verdana" pitchFamily="34" charset="0"/>
              </a:rPr>
              <a:t>Relative risk is another common measure of risk.</a:t>
            </a:r>
          </a:p>
          <a:p>
            <a:pPr eaLnBrk="0" hangingPunct="0"/>
            <a:endParaRPr lang="en-GB" sz="2400">
              <a:latin typeface="Verdana" pitchFamily="34" charset="0"/>
            </a:endParaRPr>
          </a:p>
          <a:p>
            <a:pPr eaLnBrk="0" hangingPunct="0"/>
            <a:endParaRPr lang="en-GB" sz="2400">
              <a:latin typeface="Verdana" pitchFamily="34" charset="0"/>
            </a:endParaRPr>
          </a:p>
          <a:p>
            <a:pPr eaLnBrk="0" hangingPunct="0"/>
            <a:r>
              <a:rPr lang="en-GB" sz="2400">
                <a:latin typeface="Verdana" pitchFamily="34" charset="0"/>
              </a:rPr>
              <a:t>RR= </a:t>
            </a:r>
            <a:r>
              <a:rPr lang="en-GB" sz="2400" u="sng">
                <a:latin typeface="Verdana" pitchFamily="34" charset="0"/>
              </a:rPr>
              <a:t>Probability of event in exposed group</a:t>
            </a:r>
          </a:p>
          <a:p>
            <a:pPr eaLnBrk="0" hangingPunct="0"/>
            <a:r>
              <a:rPr lang="en-GB" sz="2400">
                <a:latin typeface="Verdana" pitchFamily="34" charset="0"/>
              </a:rPr>
              <a:t>       Probability of event in non exposed group</a:t>
            </a:r>
          </a:p>
          <a:p>
            <a:pPr eaLnBrk="0" hangingPunct="0"/>
            <a:endParaRPr lang="en-GB" sz="2400">
              <a:latin typeface="Verdana" pitchFamily="34" charset="0"/>
            </a:endParaRPr>
          </a:p>
          <a:p>
            <a:pPr eaLnBrk="0" hangingPunct="0"/>
            <a:r>
              <a:rPr lang="en-GB" sz="2400">
                <a:latin typeface="Verdana" pitchFamily="34" charset="0"/>
              </a:rPr>
              <a:t>RR is actually very similar to Odds Ratio, especially </a:t>
            </a:r>
          </a:p>
          <a:p>
            <a:pPr eaLnBrk="0" hangingPunct="0"/>
            <a:r>
              <a:rPr lang="en-GB" sz="2400">
                <a:latin typeface="Verdana" pitchFamily="34" charset="0"/>
              </a:rPr>
              <a:t>when the probabilities are small.</a:t>
            </a:r>
          </a:p>
          <a:p>
            <a:pPr eaLnBrk="0" hangingPunct="0"/>
            <a:endParaRPr lang="en-GB" sz="2400">
              <a:latin typeface="Verdana" pitchFamily="34" charset="0"/>
            </a:endParaRPr>
          </a:p>
          <a:p>
            <a:pPr eaLnBrk="0" hangingPunct="0"/>
            <a:endParaRPr lang="en-GB" sz="2400">
              <a:latin typeface="Verdana" pitchFamily="34" charset="0"/>
            </a:endParaRPr>
          </a:p>
          <a:p>
            <a:pPr eaLnBrk="0" hangingPunct="0"/>
            <a:r>
              <a:rPr lang="en-GB" sz="2400">
                <a:latin typeface="Verdana" pitchFamily="34" charset="0"/>
              </a:rPr>
              <a:t>In Clinical Studies, the Odds Ratio is favoured for </a:t>
            </a:r>
          </a:p>
          <a:p>
            <a:pPr eaLnBrk="0" hangingPunct="0"/>
            <a:r>
              <a:rPr lang="en-GB" sz="2400">
                <a:latin typeface="Verdana" pitchFamily="34" charset="0"/>
              </a:rPr>
              <a:t>case control studies and retrospective studies. </a:t>
            </a:r>
          </a:p>
          <a:p>
            <a:pPr eaLnBrk="0" hangingPunct="0"/>
            <a:r>
              <a:rPr lang="en-GB" sz="2400">
                <a:latin typeface="Verdana" pitchFamily="34" charset="0"/>
              </a:rPr>
              <a:t>Relative Risk is used in </a:t>
            </a:r>
            <a:r>
              <a:rPr lang="en-GB" sz="2400">
                <a:solidFill>
                  <a:srgbClr val="FF0000"/>
                </a:solidFill>
                <a:latin typeface="Verdana" pitchFamily="34" charset="0"/>
              </a:rPr>
              <a:t>randomised controlled trials </a:t>
            </a:r>
          </a:p>
          <a:p>
            <a:pPr eaLnBrk="0" hangingPunct="0"/>
            <a:r>
              <a:rPr lang="en-GB" sz="2400">
                <a:latin typeface="Verdana" pitchFamily="34" charset="0"/>
              </a:rPr>
              <a:t>and cohort studies.</a:t>
            </a:r>
          </a:p>
        </p:txBody>
      </p:sp>
      <p:sp>
        <p:nvSpPr>
          <p:cNvPr id="21506" name="Text Box 5"/>
          <p:cNvSpPr txBox="1">
            <a:spLocks noChangeArrowheads="1"/>
          </p:cNvSpPr>
          <p:nvPr/>
        </p:nvSpPr>
        <p:spPr bwMode="auto">
          <a:xfrm>
            <a:off x="2828925" y="220663"/>
            <a:ext cx="3482975" cy="708025"/>
          </a:xfrm>
          <a:prstGeom prst="rect">
            <a:avLst/>
          </a:prstGeom>
          <a:noFill/>
          <a:ln w="9525">
            <a:noFill/>
            <a:miter lim="800000"/>
            <a:headEnd/>
            <a:tailEnd/>
          </a:ln>
        </p:spPr>
        <p:txBody>
          <a:bodyPr wrap="none">
            <a:spAutoFit/>
          </a:bodyPr>
          <a:lstStyle/>
          <a:p>
            <a:r>
              <a:rPr lang="en-GB" sz="4000">
                <a:latin typeface="Verdana" pitchFamily="34" charset="0"/>
              </a:rPr>
              <a:t>Relative Risk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68338" y="242888"/>
            <a:ext cx="7772400" cy="1143000"/>
          </a:xfrm>
        </p:spPr>
        <p:txBody>
          <a:bodyPr rtlCol="0">
            <a:normAutofit fontScale="90000"/>
          </a:bodyPr>
          <a:lstStyle/>
          <a:p>
            <a:pPr fontAlgn="auto">
              <a:spcAft>
                <a:spcPts val="0"/>
              </a:spcAft>
              <a:defRPr/>
            </a:pPr>
            <a:r>
              <a:rPr lang="en-GB" dirty="0" smtClean="0">
                <a:latin typeface="Verdana" pitchFamily="34" charset="0"/>
              </a:rPr>
              <a:t>Odds Ratio </a:t>
            </a:r>
            <a:r>
              <a:rPr lang="en-GB" dirty="0" err="1" smtClean="0">
                <a:latin typeface="Verdana" pitchFamily="34" charset="0"/>
              </a:rPr>
              <a:t>vs</a:t>
            </a:r>
            <a:r>
              <a:rPr lang="en-GB" dirty="0" smtClean="0">
                <a:latin typeface="Verdana" pitchFamily="34" charset="0"/>
              </a:rPr>
              <a:t> Relative Risk</a:t>
            </a:r>
          </a:p>
        </p:txBody>
      </p:sp>
      <p:sp>
        <p:nvSpPr>
          <p:cNvPr id="610307" name="Rectangle 3"/>
          <p:cNvSpPr>
            <a:spLocks noGrp="1" noChangeArrowheads="1"/>
          </p:cNvSpPr>
          <p:nvPr>
            <p:ph type="body" idx="1"/>
          </p:nvPr>
        </p:nvSpPr>
        <p:spPr>
          <a:xfrm>
            <a:off x="600075" y="1444625"/>
            <a:ext cx="7772400" cy="4114800"/>
          </a:xfrm>
        </p:spPr>
        <p:txBody>
          <a:bodyPr rtlCol="0">
            <a:normAutofit fontScale="92500" lnSpcReduction="20000"/>
          </a:bodyPr>
          <a:lstStyle/>
          <a:p>
            <a:pPr fontAlgn="auto">
              <a:lnSpc>
                <a:spcPct val="80000"/>
              </a:lnSpc>
              <a:spcAft>
                <a:spcPts val="0"/>
              </a:spcAft>
              <a:buFontTx/>
              <a:buNone/>
              <a:defRPr/>
            </a:pPr>
            <a:r>
              <a:rPr lang="en-GB" sz="2800" dirty="0" smtClean="0">
                <a:latin typeface="Verdana" pitchFamily="34" charset="0"/>
              </a:rPr>
              <a:t>In a week</a:t>
            </a:r>
          </a:p>
          <a:p>
            <a:pPr fontAlgn="auto">
              <a:lnSpc>
                <a:spcPct val="80000"/>
              </a:lnSpc>
              <a:spcAft>
                <a:spcPts val="0"/>
              </a:spcAft>
              <a:buFontTx/>
              <a:buNone/>
              <a:defRPr/>
            </a:pPr>
            <a:endParaRPr lang="en-GB" sz="2800" dirty="0" smtClean="0">
              <a:latin typeface="Verdana" pitchFamily="34" charset="0"/>
            </a:endParaRPr>
          </a:p>
          <a:p>
            <a:pPr fontAlgn="auto">
              <a:lnSpc>
                <a:spcPct val="80000"/>
              </a:lnSpc>
              <a:spcAft>
                <a:spcPts val="0"/>
              </a:spcAft>
              <a:buFontTx/>
              <a:buNone/>
              <a:defRPr/>
            </a:pPr>
            <a:r>
              <a:rPr lang="en-GB" sz="2800" dirty="0" smtClean="0">
                <a:latin typeface="Verdana" pitchFamily="34" charset="0"/>
              </a:rPr>
              <a:t> 90/100 men have drunk beer</a:t>
            </a:r>
          </a:p>
          <a:p>
            <a:pPr fontAlgn="auto">
              <a:lnSpc>
                <a:spcPct val="80000"/>
              </a:lnSpc>
              <a:spcAft>
                <a:spcPts val="0"/>
              </a:spcAft>
              <a:buFontTx/>
              <a:buNone/>
              <a:defRPr/>
            </a:pPr>
            <a:r>
              <a:rPr lang="en-GB" sz="2800" dirty="0" smtClean="0">
                <a:latin typeface="Verdana" pitchFamily="34" charset="0"/>
              </a:rPr>
              <a:t>Odds 90/10</a:t>
            </a:r>
          </a:p>
          <a:p>
            <a:pPr fontAlgn="auto">
              <a:lnSpc>
                <a:spcPct val="80000"/>
              </a:lnSpc>
              <a:spcAft>
                <a:spcPts val="0"/>
              </a:spcAft>
              <a:buFontTx/>
              <a:buNone/>
              <a:defRPr/>
            </a:pPr>
            <a:endParaRPr lang="en-GB" sz="2800" dirty="0" smtClean="0">
              <a:latin typeface="Verdana" pitchFamily="34" charset="0"/>
            </a:endParaRPr>
          </a:p>
          <a:p>
            <a:pPr fontAlgn="auto">
              <a:lnSpc>
                <a:spcPct val="80000"/>
              </a:lnSpc>
              <a:spcAft>
                <a:spcPts val="0"/>
              </a:spcAft>
              <a:buFontTx/>
              <a:buNone/>
              <a:defRPr/>
            </a:pPr>
            <a:r>
              <a:rPr lang="en-GB" sz="2800" dirty="0" smtClean="0">
                <a:latin typeface="Verdana" pitchFamily="34" charset="0"/>
              </a:rPr>
              <a:t>20/100 women have drunk beer</a:t>
            </a:r>
          </a:p>
          <a:p>
            <a:pPr fontAlgn="auto">
              <a:lnSpc>
                <a:spcPct val="80000"/>
              </a:lnSpc>
              <a:spcAft>
                <a:spcPts val="0"/>
              </a:spcAft>
              <a:buFontTx/>
              <a:buNone/>
              <a:defRPr/>
            </a:pPr>
            <a:r>
              <a:rPr lang="en-GB" sz="2800" dirty="0" smtClean="0">
                <a:latin typeface="Verdana" pitchFamily="34" charset="0"/>
              </a:rPr>
              <a:t>Odds 20/80</a:t>
            </a:r>
          </a:p>
          <a:p>
            <a:pPr fontAlgn="auto">
              <a:lnSpc>
                <a:spcPct val="80000"/>
              </a:lnSpc>
              <a:spcAft>
                <a:spcPts val="0"/>
              </a:spcAft>
              <a:buFontTx/>
              <a:buNone/>
              <a:defRPr/>
            </a:pPr>
            <a:endParaRPr lang="en-GB" sz="2800" dirty="0" smtClean="0">
              <a:latin typeface="Verdana" pitchFamily="34" charset="0"/>
            </a:endParaRPr>
          </a:p>
          <a:p>
            <a:pPr fontAlgn="auto">
              <a:lnSpc>
                <a:spcPct val="80000"/>
              </a:lnSpc>
              <a:spcAft>
                <a:spcPts val="0"/>
              </a:spcAft>
              <a:buFontTx/>
              <a:buNone/>
              <a:defRPr/>
            </a:pPr>
            <a:r>
              <a:rPr lang="en-GB" sz="2800" dirty="0" smtClean="0">
                <a:latin typeface="Verdana" pitchFamily="34" charset="0"/>
              </a:rPr>
              <a:t>Odds Ratio   90/10 = 36</a:t>
            </a:r>
          </a:p>
          <a:p>
            <a:pPr fontAlgn="auto">
              <a:lnSpc>
                <a:spcPct val="80000"/>
              </a:lnSpc>
              <a:spcAft>
                <a:spcPts val="0"/>
              </a:spcAft>
              <a:buFontTx/>
              <a:buNone/>
              <a:defRPr/>
            </a:pPr>
            <a:r>
              <a:rPr lang="en-GB" sz="2800" dirty="0" smtClean="0">
                <a:latin typeface="Verdana" pitchFamily="34" charset="0"/>
              </a:rPr>
              <a:t>                     20/80</a:t>
            </a:r>
          </a:p>
          <a:p>
            <a:pPr fontAlgn="auto">
              <a:lnSpc>
                <a:spcPct val="80000"/>
              </a:lnSpc>
              <a:spcAft>
                <a:spcPts val="0"/>
              </a:spcAft>
              <a:buFontTx/>
              <a:buNone/>
              <a:defRPr/>
            </a:pPr>
            <a:endParaRPr lang="en-GB" sz="2800" dirty="0" smtClean="0">
              <a:latin typeface="Verdana" pitchFamily="34" charset="0"/>
            </a:endParaRPr>
          </a:p>
          <a:p>
            <a:pPr fontAlgn="auto">
              <a:lnSpc>
                <a:spcPct val="80000"/>
              </a:lnSpc>
              <a:spcAft>
                <a:spcPts val="0"/>
              </a:spcAft>
              <a:buFontTx/>
              <a:buNone/>
              <a:defRPr/>
            </a:pPr>
            <a:r>
              <a:rPr lang="en-GB" sz="2800" dirty="0" smtClean="0">
                <a:latin typeface="Verdana" pitchFamily="34" charset="0"/>
              </a:rPr>
              <a:t>				</a:t>
            </a:r>
          </a:p>
        </p:txBody>
      </p:sp>
      <p:sp>
        <p:nvSpPr>
          <p:cNvPr id="22531" name="Line 4"/>
          <p:cNvSpPr>
            <a:spLocks noChangeShapeType="1"/>
          </p:cNvSpPr>
          <p:nvPr/>
        </p:nvSpPr>
        <p:spPr bwMode="auto">
          <a:xfrm>
            <a:off x="2916238" y="4221163"/>
            <a:ext cx="876300" cy="12700"/>
          </a:xfrm>
          <a:prstGeom prst="line">
            <a:avLst/>
          </a:prstGeom>
          <a:noFill/>
          <a:ln w="28575">
            <a:solidFill>
              <a:schemeClr val="tx1"/>
            </a:solidFill>
            <a:round/>
            <a:headEnd/>
            <a:tailEnd/>
          </a:ln>
        </p:spPr>
        <p:txBody>
          <a:bodyPr/>
          <a:lstStyle/>
          <a:p>
            <a:endParaRPr lang="en-US"/>
          </a:p>
        </p:txBody>
      </p:sp>
      <p:sp>
        <p:nvSpPr>
          <p:cNvPr id="5" name="TextBox 4"/>
          <p:cNvSpPr txBox="1">
            <a:spLocks noChangeArrowheads="1"/>
          </p:cNvSpPr>
          <p:nvPr/>
        </p:nvSpPr>
        <p:spPr bwMode="auto">
          <a:xfrm>
            <a:off x="3059113" y="5157788"/>
            <a:ext cx="5481637" cy="830262"/>
          </a:xfrm>
          <a:prstGeom prst="rect">
            <a:avLst/>
          </a:prstGeom>
          <a:noFill/>
          <a:ln w="9525">
            <a:noFill/>
            <a:miter lim="800000"/>
            <a:headEnd/>
            <a:tailEnd/>
          </a:ln>
        </p:spPr>
        <p:txBody>
          <a:bodyPr wrap="none">
            <a:spAutoFit/>
          </a:bodyPr>
          <a:lstStyle/>
          <a:p>
            <a:r>
              <a:rPr lang="en-GB" sz="2400">
                <a:solidFill>
                  <a:srgbClr val="FF0000"/>
                </a:solidFill>
                <a:latin typeface="Verdana" pitchFamily="34" charset="0"/>
              </a:rPr>
              <a:t>Relative Risk	90/100 = 4.5    </a:t>
            </a:r>
          </a:p>
          <a:p>
            <a:r>
              <a:rPr lang="en-GB" sz="2400">
                <a:solidFill>
                  <a:srgbClr val="FF0000"/>
                </a:solidFill>
                <a:latin typeface="Verdana" pitchFamily="34" charset="0"/>
              </a:rPr>
              <a:t>			20/100</a:t>
            </a:r>
          </a:p>
        </p:txBody>
      </p:sp>
      <p:sp>
        <p:nvSpPr>
          <p:cNvPr id="7" name="Line 4"/>
          <p:cNvSpPr>
            <a:spLocks noChangeShapeType="1"/>
          </p:cNvSpPr>
          <p:nvPr/>
        </p:nvSpPr>
        <p:spPr bwMode="auto">
          <a:xfrm>
            <a:off x="6011863" y="5589588"/>
            <a:ext cx="876300" cy="127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fontAlgn="auto">
              <a:spcBef>
                <a:spcPts val="0"/>
              </a:spcBef>
              <a:spcAft>
                <a:spcPts val="0"/>
              </a:spcAft>
              <a:defRPr/>
            </a:pPr>
            <a:endParaRPr lang="en-GB">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1179</Words>
  <Application>Microsoft Office PowerPoint</Application>
  <PresentationFormat>On-screen Show (4:3)</PresentationFormat>
  <Paragraphs>262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Odds Ratio</vt:lpstr>
      <vt:lpstr>Odds Ratio</vt:lpstr>
      <vt:lpstr>95% Confidence Interval (CI)</vt:lpstr>
      <vt:lpstr>Use of Odds ratio and 95% Confidence Interval (CI)</vt:lpstr>
      <vt:lpstr>PowerPoint Presentation</vt:lpstr>
      <vt:lpstr>PowerPoint Presentation</vt:lpstr>
      <vt:lpstr>Odds Ratio vs Relative Risk</vt:lpstr>
      <vt:lpstr>Kaplan Meier and other plots</vt:lpstr>
      <vt:lpstr>Hazard Ratios</vt:lpstr>
      <vt:lpstr>PowerPoint Presentation</vt:lpstr>
      <vt:lpstr>PowerPoint Presentation</vt:lpstr>
      <vt:lpstr>PowerPoint Presentation</vt:lpstr>
      <vt:lpstr>PowerPoint Presentation</vt:lpstr>
      <vt:lpstr>PowerPoint Presentation</vt:lpstr>
      <vt:lpstr>EFFECTS OF CLOPIDOGREL IN ADDITION TO ASPIRIN IN PATIENTS WITH ACUTE CORONARY SYNDROMES WITHOUT ST-SEGMENT ELEVATION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CLOPIDOGREL IN ADDITION TO ASPIRIN IN PATIENTS WITH ACUTE CORONARY SYNDROMES WITHOUT ST-SEGMENT ELEVATION  THE CLOPIDOGREL INUNSTABLE ANGINA TO PREVENT RECURRENT EVENTS TRIALINVESTIGATORS*</dc:title>
  <dc:creator>dalane</dc:creator>
  <cp:lastModifiedBy>Shiel, Nuala</cp:lastModifiedBy>
  <cp:revision>68</cp:revision>
  <dcterms:created xsi:type="dcterms:W3CDTF">2010-09-13T13:44:50Z</dcterms:created>
  <dcterms:modified xsi:type="dcterms:W3CDTF">2012-09-28T10:45:36Z</dcterms:modified>
</cp:coreProperties>
</file>