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424" r:id="rId2"/>
    <p:sldId id="423" r:id="rId3"/>
    <p:sldId id="257" r:id="rId4"/>
    <p:sldId id="258" r:id="rId5"/>
    <p:sldId id="259" r:id="rId6"/>
    <p:sldId id="260" r:id="rId7"/>
    <p:sldId id="261" r:id="rId8"/>
    <p:sldId id="269" r:id="rId9"/>
    <p:sldId id="471" r:id="rId10"/>
    <p:sldId id="472" r:id="rId11"/>
    <p:sldId id="473" r:id="rId12"/>
    <p:sldId id="494" r:id="rId13"/>
    <p:sldId id="288" r:id="rId14"/>
    <p:sldId id="291" r:id="rId15"/>
    <p:sldId id="293" r:id="rId16"/>
    <p:sldId id="300" r:id="rId17"/>
    <p:sldId id="305" r:id="rId18"/>
    <p:sldId id="490" r:id="rId19"/>
    <p:sldId id="491" r:id="rId20"/>
    <p:sldId id="492" r:id="rId21"/>
    <p:sldId id="493" r:id="rId22"/>
    <p:sldId id="326" r:id="rId23"/>
    <p:sldId id="345" r:id="rId24"/>
    <p:sldId id="359" r:id="rId25"/>
    <p:sldId id="358" r:id="rId26"/>
    <p:sldId id="360" r:id="rId27"/>
    <p:sldId id="366" r:id="rId28"/>
    <p:sldId id="367" r:id="rId29"/>
    <p:sldId id="368" r:id="rId30"/>
    <p:sldId id="369" r:id="rId31"/>
    <p:sldId id="370" r:id="rId32"/>
    <p:sldId id="374" r:id="rId33"/>
    <p:sldId id="454" r:id="rId34"/>
    <p:sldId id="467" r:id="rId35"/>
    <p:sldId id="470" r:id="rId36"/>
    <p:sldId id="416" r:id="rId37"/>
    <p:sldId id="407" r:id="rId38"/>
    <p:sldId id="408" r:id="rId39"/>
    <p:sldId id="410" r:id="rId40"/>
    <p:sldId id="411" r:id="rId41"/>
    <p:sldId id="412" r:id="rId42"/>
    <p:sldId id="495" r:id="rId43"/>
    <p:sldId id="496" r:id="rId44"/>
    <p:sldId id="497" r:id="rId45"/>
    <p:sldId id="427" r:id="rId4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90929"/>
  </p:normalViewPr>
  <p:slideViewPr>
    <p:cSldViewPr>
      <p:cViewPr>
        <p:scale>
          <a:sx n="50" d="100"/>
          <a:sy n="50" d="100"/>
        </p:scale>
        <p:origin x="-105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C06061-6233-DD41-A1DF-D3B7C31564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7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C0A38-81E5-2646-9284-05AFE698F404}" type="slidenum">
              <a:rPr lang="en-GB"/>
              <a:pPr/>
              <a:t>1</a:t>
            </a:fld>
            <a:endParaRPr lang="en-GB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53D79-DCAE-4E44-A4DD-991E0DA0DCCB}" type="slidenum">
              <a:rPr lang="en-GB"/>
              <a:pPr/>
              <a:t>14</a:t>
            </a:fld>
            <a:endParaRPr lang="en-GB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7AFC329-D50B-8B46-A77E-9F808B50ACAC}" type="slidenum">
              <a:rPr lang="en-GB" sz="1200"/>
              <a:pPr algn="r"/>
              <a:t>14</a:t>
            </a:fld>
            <a:endParaRPr lang="en-GB" sz="1200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D28F7-8CCD-094A-8F94-EEC1F47B4226}" type="slidenum">
              <a:rPr lang="en-GB"/>
              <a:pPr/>
              <a:t>15</a:t>
            </a:fld>
            <a:endParaRPr lang="en-GB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490FBFE-1394-8E48-9F4A-632244ACACC2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86830-7495-3D4D-87A8-C36821276B9F}" type="slidenum">
              <a:rPr lang="en-GB"/>
              <a:pPr/>
              <a:t>16</a:t>
            </a:fld>
            <a:endParaRPr lang="en-GB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2623E0F-AECC-2043-8E58-D50B9A1F1C50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6A33C-A9D0-7D46-861D-D84AF946841C}" type="slidenum">
              <a:rPr lang="en-GB"/>
              <a:pPr/>
              <a:t>17</a:t>
            </a:fld>
            <a:endParaRPr lang="en-GB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93B3C20-7E5D-0640-A2AE-0C6DEB08AB08}" type="slidenum">
              <a:rPr lang="en-GB" sz="1200"/>
              <a:pPr algn="r"/>
              <a:t>17</a:t>
            </a:fld>
            <a:endParaRPr lang="en-GB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28AFF-EF19-CC4A-8809-152A5F216E4B}" type="slidenum">
              <a:rPr lang="en-GB"/>
              <a:pPr/>
              <a:t>22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586D7-901A-9E41-BE66-9353D2CB056D}" type="slidenum">
              <a:rPr lang="en-GB"/>
              <a:pPr/>
              <a:t>23</a:t>
            </a:fld>
            <a:endParaRPr lang="en-GB"/>
          </a:p>
        </p:txBody>
      </p:sp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12951123-C8D8-CC41-AF77-5C907F86426D}" type="slidenum">
              <a:rPr lang="en-GB" sz="1200">
                <a:latin typeface="Times New Roman" charset="0"/>
              </a:rPr>
              <a:pPr algn="r" eaLnBrk="1" hangingPunct="1"/>
              <a:t>23</a:t>
            </a:fld>
            <a:endParaRPr lang="en-GB" sz="1200">
              <a:latin typeface="Times New Roman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23CE0-EC18-C541-83B4-656097058B16}" type="slidenum">
              <a:rPr lang="en-GB"/>
              <a:pPr/>
              <a:t>24</a:t>
            </a:fld>
            <a:endParaRPr lang="en-GB"/>
          </a:p>
        </p:txBody>
      </p:sp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C5B24A71-388F-8240-AA81-B8F599FB2EC4}" type="slidenum">
              <a:rPr lang="en-GB" sz="1200">
                <a:latin typeface="Times New Roman" charset="0"/>
              </a:rPr>
              <a:pPr algn="r" eaLnBrk="1" hangingPunct="1"/>
              <a:t>24</a:t>
            </a:fld>
            <a:endParaRPr lang="en-GB" sz="1200">
              <a:latin typeface="Times New Roman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0768D-1F06-CC4A-BC5D-3AFCCE5F3537}" type="slidenum">
              <a:rPr lang="en-GB"/>
              <a:pPr/>
              <a:t>25</a:t>
            </a:fld>
            <a:endParaRPr lang="en-GB"/>
          </a:p>
        </p:txBody>
      </p:sp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5826CEDC-9CE2-DD41-874B-139BDD750171}" type="slidenum">
              <a:rPr lang="en-GB" sz="1200">
                <a:latin typeface="Times New Roman" charset="0"/>
              </a:rPr>
              <a:pPr algn="r" eaLnBrk="1" hangingPunct="1"/>
              <a:t>25</a:t>
            </a:fld>
            <a:endParaRPr lang="en-GB" sz="1200">
              <a:latin typeface="Times New Roman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FA7D8-CBA0-0B42-BAB8-30E31D6E4D7D}" type="slidenum">
              <a:rPr lang="en-GB"/>
              <a:pPr/>
              <a:t>26</a:t>
            </a:fld>
            <a:endParaRPr lang="en-GB"/>
          </a:p>
        </p:txBody>
      </p:sp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34B2A034-EF18-8444-BAAC-EB43D1E4F97D}" type="slidenum">
              <a:rPr lang="en-GB" sz="1200">
                <a:latin typeface="Times New Roman" charset="0"/>
              </a:rPr>
              <a:pPr algn="r" eaLnBrk="1" hangingPunct="1"/>
              <a:t>26</a:t>
            </a:fld>
            <a:endParaRPr lang="en-GB" sz="1200">
              <a:latin typeface="Times New Roman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E2CE2-EA0C-9D43-B2B2-D6347B16465C}" type="slidenum">
              <a:rPr lang="en-GB"/>
              <a:pPr/>
              <a:t>27</a:t>
            </a:fld>
            <a:endParaRPr lang="en-GB"/>
          </a:p>
        </p:txBody>
      </p:sp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792D32B5-F5C0-3C4F-9B1A-63CC988370D9}" type="slidenum">
              <a:rPr lang="en-GB" sz="1200">
                <a:latin typeface="Times New Roman" charset="0"/>
              </a:rPr>
              <a:pPr algn="r" eaLnBrk="1" hangingPunct="1"/>
              <a:t>27</a:t>
            </a:fld>
            <a:endParaRPr lang="en-GB" sz="1200">
              <a:latin typeface="Times New Roman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D2B1C-F4F9-BE41-99C4-34AD730FDC8B}" type="slidenum">
              <a:rPr lang="en-GB"/>
              <a:pPr/>
              <a:t>2</a:t>
            </a:fld>
            <a:endParaRPr lang="en-GB"/>
          </a:p>
        </p:txBody>
      </p:sp>
      <p:sp>
        <p:nvSpPr>
          <p:cNvPr id="3409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AEA41-09BE-3145-B395-B6B18629891C}" type="slidenum">
              <a:rPr lang="en-GB"/>
              <a:pPr/>
              <a:t>28</a:t>
            </a:fld>
            <a:endParaRPr lang="en-GB"/>
          </a:p>
        </p:txBody>
      </p:sp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D3C42A4A-9B1D-9148-91CA-79916005DA5B}" type="slidenum">
              <a:rPr lang="en-GB" sz="1200">
                <a:latin typeface="Times New Roman" charset="0"/>
              </a:rPr>
              <a:pPr algn="r" eaLnBrk="1" hangingPunct="1"/>
              <a:t>28</a:t>
            </a:fld>
            <a:endParaRPr lang="en-GB" sz="1200">
              <a:latin typeface="Times New Roman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6BB9B-1FE9-FD47-9465-315EC54CAFFC}" type="slidenum">
              <a:rPr lang="en-GB"/>
              <a:pPr/>
              <a:t>29</a:t>
            </a:fld>
            <a:endParaRPr lang="en-GB"/>
          </a:p>
        </p:txBody>
      </p:sp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D88D92D4-1565-AE4A-8118-976644423DD4}" type="slidenum">
              <a:rPr lang="en-GB" sz="1200">
                <a:latin typeface="Times New Roman" charset="0"/>
              </a:rPr>
              <a:pPr algn="r" eaLnBrk="1" hangingPunct="1"/>
              <a:t>29</a:t>
            </a:fld>
            <a:endParaRPr lang="en-GB" sz="1200">
              <a:latin typeface="Times New Roman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5D2E1-73E2-284A-92CF-E3C705E97C26}" type="slidenum">
              <a:rPr lang="en-GB"/>
              <a:pPr/>
              <a:t>30</a:t>
            </a:fld>
            <a:endParaRPr lang="en-GB"/>
          </a:p>
        </p:txBody>
      </p:sp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2F9F32F3-B403-D940-854E-E0EDBB3E780C}" type="slidenum">
              <a:rPr lang="en-GB" sz="1200">
                <a:latin typeface="Times New Roman" charset="0"/>
              </a:rPr>
              <a:pPr algn="r" eaLnBrk="1" hangingPunct="1"/>
              <a:t>30</a:t>
            </a:fld>
            <a:endParaRPr lang="en-GB" sz="1200">
              <a:latin typeface="Times New Roman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D456F-A5CC-DC48-9C44-A6135778BBFE}" type="slidenum">
              <a:rPr lang="en-GB"/>
              <a:pPr/>
              <a:t>31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39209-BFC5-E140-BD81-678E1A1D556A}" type="slidenum">
              <a:rPr lang="en-GB"/>
              <a:pPr/>
              <a:t>32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09C02-E38A-AD46-AA0D-C03A73558116}" type="slidenum">
              <a:rPr lang="en-GB"/>
              <a:pPr/>
              <a:t>33</a:t>
            </a:fld>
            <a:endParaRPr lang="en-GB"/>
          </a:p>
        </p:txBody>
      </p:sp>
      <p:sp>
        <p:nvSpPr>
          <p:cNvPr id="292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445EF-3CF1-404B-B3E7-AE9DC835C69E}" type="slidenum">
              <a:rPr lang="en-GB"/>
              <a:pPr/>
              <a:t>34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1FE39-04FA-C049-B6C0-65470C6E1109}" type="slidenum">
              <a:rPr lang="en-GB"/>
              <a:pPr/>
              <a:t>35</a:t>
            </a:fld>
            <a:endParaRPr lang="en-GB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E45C4-800D-C04D-8CA5-F4721C4E60DA}" type="slidenum">
              <a:rPr lang="en-GB"/>
              <a:pPr/>
              <a:t>36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100A2-0F2C-1348-99F0-AF2A0A7F9177}" type="slidenum">
              <a:rPr lang="en-GB"/>
              <a:pPr/>
              <a:t>37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32282-52B7-6B42-8D10-5FA3C0749EAF}" type="slidenum">
              <a:rPr lang="en-GB"/>
              <a:pPr/>
              <a:t>3</a:t>
            </a:fld>
            <a:endParaRPr lang="en-GB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C739BB1-ADEE-DF48-9EA2-A83DECBFD0D5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51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7371B-9B1F-3C4F-93FB-2D32142916D0}" type="slidenum">
              <a:rPr lang="en-GB"/>
              <a:pPr/>
              <a:t>38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C1655-0D65-564D-9B75-9A069C24D765}" type="slidenum">
              <a:rPr lang="en-GB"/>
              <a:pPr/>
              <a:t>39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926DF-6581-9D45-8F6D-CE9756E3CF6E}" type="slidenum">
              <a:rPr lang="en-GB"/>
              <a:pPr/>
              <a:t>40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9DF74-4914-6745-8EB9-2C58FAD95817}" type="slidenum">
              <a:rPr lang="en-GB"/>
              <a:pPr/>
              <a:t>41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C9BDD-FB36-9043-86D3-EDF846673A24}" type="slidenum">
              <a:rPr lang="en-GB"/>
              <a:pPr/>
              <a:t>45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FFEDF-F707-3F4C-8E17-F2353B281394}" type="slidenum">
              <a:rPr lang="en-GB"/>
              <a:pPr/>
              <a:t>4</a:t>
            </a:fld>
            <a:endParaRPr lang="en-GB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D98DAAB-A2A3-2144-BEE6-63D348943AF2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5DE9B-B13A-1249-A87F-B7459FE615DD}" type="slidenum">
              <a:rPr lang="en-GB"/>
              <a:pPr/>
              <a:t>5</a:t>
            </a:fld>
            <a:endParaRPr lang="en-GB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2233617-9906-974B-B8FB-257F506BEE11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92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ECBAE-A543-6740-9ACD-98489E257B92}" type="slidenum">
              <a:rPr lang="en-GB"/>
              <a:pPr/>
              <a:t>6</a:t>
            </a:fld>
            <a:endParaRPr lang="en-GB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F964F91-1A29-B545-AA9D-1C21B7D231BA}" type="slidenum">
              <a:rPr lang="en-GB" sz="1200"/>
              <a:pPr algn="r"/>
              <a:t>6</a:t>
            </a:fld>
            <a:endParaRPr lang="en-GB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6BAF4-1789-C54B-BC9F-549D845A1789}" type="slidenum">
              <a:rPr lang="en-GB"/>
              <a:pPr/>
              <a:t>7</a:t>
            </a:fld>
            <a:endParaRPr lang="en-GB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3BE46F-CB37-4049-86FB-264EDA263460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3423B-E0CF-4241-BB93-EF71BAA6EF76}" type="slidenum">
              <a:rPr lang="en-GB"/>
              <a:pPr/>
              <a:t>8</a:t>
            </a:fld>
            <a:endParaRPr lang="en-GB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F3CB816-87C4-4A47-A204-9001699561B3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03459-75A0-334E-B748-5E00B58126D0}" type="slidenum">
              <a:rPr lang="en-GB"/>
              <a:pPr/>
              <a:t>13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FAF3713-E5C0-3946-8009-4E4B44E790E7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9EDACA-66C2-8A41-A0A1-9AB0B4DCF3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D8746A-4DAF-024D-865A-2A129ADE07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FAE64B-7380-344F-9406-3B85BE276D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A3ECCF-0544-9B42-A3D4-C20A852DA1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BB47DA-C227-2746-B3C2-6AA238DF2A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E9A008-42D9-C54F-954E-2467E38857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4557B3-CF7D-804F-8F8C-7479CEB7E1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BEBC5E-4E8E-0743-A666-11DF59CDAA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7949D7-53C6-1745-95D2-7FA1E5A50D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24BACB-2872-6D43-895D-A90E5479CA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224D46-B62E-1D4F-AA23-36CE5D20C2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50D6E-41D8-484D-AC2E-3053C2635EE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crawley@imperia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239838" y="2400300"/>
            <a:ext cx="2894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3200" b="1">
                <a:solidFill>
                  <a:schemeClr val="tx2"/>
                </a:solidFill>
              </a:rPr>
              <a:t>Anticoagulant</a:t>
            </a:r>
          </a:p>
          <a:p>
            <a:pPr algn="ctr" eaLnBrk="1" hangingPunct="1"/>
            <a:r>
              <a:rPr lang="en-GB" sz="3200" b="1">
                <a:solidFill>
                  <a:schemeClr val="tx2"/>
                </a:solidFill>
              </a:rPr>
              <a:t>Pathways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110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b="1" dirty="0" smtClean="0"/>
              <a:t>Haematology BSc</a:t>
            </a:r>
          </a:p>
          <a:p>
            <a:pPr algn="ctr" eaLnBrk="1" hangingPunct="1"/>
            <a:r>
              <a:rPr lang="en-GB" b="1" dirty="0" smtClean="0"/>
              <a:t>Introductory Course</a:t>
            </a:r>
            <a:endParaRPr lang="en-GB" dirty="0"/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1406525" y="3492500"/>
            <a:ext cx="246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 smtClean="0"/>
              <a:t>September 2012</a:t>
            </a:r>
            <a:endParaRPr lang="en-GB" dirty="0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957263" y="4697413"/>
            <a:ext cx="3078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/>
              <a:t>Dr Jim Crawley</a:t>
            </a:r>
          </a:p>
          <a:p>
            <a:pPr algn="ctr" eaLnBrk="1" hangingPunct="1"/>
            <a:r>
              <a:rPr lang="en-GB" sz="2000"/>
              <a:t>Haematology Department</a:t>
            </a:r>
          </a:p>
          <a:p>
            <a:pPr algn="ctr" eaLnBrk="1" hangingPunct="1"/>
            <a:r>
              <a:rPr lang="en-GB" sz="2000"/>
              <a:t>Imperial College London</a:t>
            </a:r>
          </a:p>
          <a:p>
            <a:pPr algn="ctr" eaLnBrk="1" hangingPunct="1"/>
            <a:r>
              <a:rPr lang="en-GB" sz="2000">
                <a:hlinkClick r:id="rId3"/>
              </a:rPr>
              <a:t>j.crawley@imperial.ac.uk</a:t>
            </a:r>
            <a:endParaRPr lang="en-GB" sz="2000"/>
          </a:p>
        </p:txBody>
      </p:sp>
      <p:pic>
        <p:nvPicPr>
          <p:cNvPr id="342022" name="Picture 6" descr="protein C mut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963" y="938213"/>
            <a:ext cx="3657600" cy="5753100"/>
          </a:xfrm>
          <a:prstGeom prst="rect">
            <a:avLst/>
          </a:prstGeom>
          <a:noFill/>
        </p:spPr>
      </p:pic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6188075" y="4248150"/>
            <a:ext cx="199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200" b="1">
                <a:solidFill>
                  <a:srgbClr val="EF0007"/>
                </a:solidFill>
              </a:rPr>
              <a:t>Protein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oa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85738"/>
            <a:ext cx="3879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4" descr="X-IX activatio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892425"/>
            <a:ext cx="527367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419872" y="4653136"/>
            <a:ext cx="5724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latin typeface="Arial" charset="0"/>
              </a:rPr>
              <a:t>TF-</a:t>
            </a:r>
            <a:r>
              <a:rPr lang="en-GB" sz="1800" dirty="0" err="1">
                <a:latin typeface="Arial" charset="0"/>
              </a:rPr>
              <a:t>FVIIa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smtClean="0">
                <a:latin typeface="Arial" charset="0"/>
              </a:rPr>
              <a:t>proteolytically activates FX &amp; FIX</a:t>
            </a:r>
            <a:endParaRPr lang="en-GB" sz="1800" dirty="0">
              <a:latin typeface="Arial" charset="0"/>
            </a:endParaRPr>
          </a:p>
          <a:p>
            <a:r>
              <a:rPr lang="en-GB" sz="1800" dirty="0" smtClean="0">
                <a:latin typeface="Arial" charset="0"/>
              </a:rPr>
              <a:t>Removes </a:t>
            </a:r>
            <a:r>
              <a:rPr lang="en-GB" sz="1800" dirty="0">
                <a:latin typeface="Arial" charset="0"/>
              </a:rPr>
              <a:t>activation peptide to yield active 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340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FXa Prot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892425"/>
            <a:ext cx="527367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07950" y="2735263"/>
            <a:ext cx="6173788" cy="183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5" name="Picture 1" descr="Coag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73038"/>
            <a:ext cx="3900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340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of Coagulation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3391832"/>
            <a:ext cx="527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FXa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activate prothrombin to generate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thrombin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Activation is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inefficient -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only small quantities of thrombin are generated</a:t>
            </a:r>
          </a:p>
        </p:txBody>
      </p:sp>
    </p:spTree>
    <p:extLst>
      <p:ext uri="{BB962C8B-B14F-4D97-AF65-F5344CB8AC3E}">
        <p14:creationId xmlns:p14="http://schemas.microsoft.com/office/powerpoint/2010/main" val="37317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FXa Prot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892425"/>
            <a:ext cx="527367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07950" y="2735263"/>
            <a:ext cx="6173788" cy="183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5" name="Picture 1" descr="Coag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73038"/>
            <a:ext cx="3900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340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of Coagulation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3391832"/>
            <a:ext cx="52711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FXa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activate prothrombin to generate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thrombin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Activation is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inefficient -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only small quantities of thrombin are generated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83768" y="548680"/>
            <a:ext cx="2592288" cy="18539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88224" y="1052736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5001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Initiation of Coagulation</a:t>
            </a:r>
          </a:p>
        </p:txBody>
      </p:sp>
    </p:spTree>
    <p:extLst>
      <p:ext uri="{BB962C8B-B14F-4D97-AF65-F5344CB8AC3E}">
        <p14:creationId xmlns:p14="http://schemas.microsoft.com/office/powerpoint/2010/main" val="30004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600"/>
              <a:t>TFPI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5715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8040"/>
                </a:solidFill>
              </a:rPr>
              <a:t>43kDa </a:t>
            </a:r>
            <a:r>
              <a:rPr lang="en-GB" sz="2400" dirty="0" err="1">
                <a:solidFill>
                  <a:srgbClr val="008040"/>
                </a:solidFill>
              </a:rPr>
              <a:t>Kunitz</a:t>
            </a:r>
            <a:r>
              <a:rPr lang="en-GB" sz="2400" dirty="0">
                <a:solidFill>
                  <a:srgbClr val="008040"/>
                </a:solidFill>
              </a:rPr>
              <a:t>-type inhibitor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GB" sz="2400" dirty="0">
                <a:solidFill>
                  <a:srgbClr val="008040"/>
                </a:solidFill>
              </a:rPr>
              <a:t>TFPI</a:t>
            </a:r>
            <a:r>
              <a:rPr lang="en-GB" sz="2400" dirty="0" smtClean="0">
                <a:solidFill>
                  <a:srgbClr val="008040"/>
                </a:solidFill>
              </a:rPr>
              <a:t> has 3x </a:t>
            </a:r>
            <a:r>
              <a:rPr lang="en-GB" sz="2400" dirty="0" err="1">
                <a:solidFill>
                  <a:srgbClr val="008040"/>
                </a:solidFill>
              </a:rPr>
              <a:t>Kunitz</a:t>
            </a:r>
            <a:r>
              <a:rPr lang="en-GB" sz="2400" dirty="0">
                <a:solidFill>
                  <a:srgbClr val="008040"/>
                </a:solidFill>
              </a:rPr>
              <a:t> domains</a:t>
            </a:r>
            <a:r>
              <a:rPr lang="en-GB" sz="2400" dirty="0" smtClean="0">
                <a:solidFill>
                  <a:srgbClr val="008040"/>
                </a:solidFill>
              </a:rPr>
              <a:t> </a:t>
            </a:r>
            <a:endParaRPr lang="en-GB" sz="1800" dirty="0" smtClean="0">
              <a:solidFill>
                <a:srgbClr val="008040"/>
              </a:solidFill>
            </a:endParaRPr>
          </a:p>
        </p:txBody>
      </p:sp>
      <p:pic>
        <p:nvPicPr>
          <p:cNvPr id="8" name="Picture 3" descr="TFPI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9040" y="2133600"/>
            <a:ext cx="5760560" cy="41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819400" y="2133600"/>
            <a:ext cx="5029200" cy="2667000"/>
            <a:chOff x="768" y="672"/>
            <a:chExt cx="4128" cy="2208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68" y="1632"/>
              <a:ext cx="1152" cy="1248"/>
            </a:xfrm>
            <a:prstGeom prst="rect">
              <a:avLst/>
            </a:prstGeom>
            <a:noFill/>
            <a:ln w="38100">
              <a:solidFill>
                <a:srgbClr val="F5001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064" y="672"/>
              <a:ext cx="1200" cy="1152"/>
            </a:xfrm>
            <a:prstGeom prst="rect">
              <a:avLst/>
            </a:prstGeom>
            <a:noFill/>
            <a:ln w="38100">
              <a:solidFill>
                <a:srgbClr val="F5001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600" y="768"/>
              <a:ext cx="1296" cy="1200"/>
            </a:xfrm>
            <a:prstGeom prst="rect">
              <a:avLst/>
            </a:prstGeom>
            <a:noFill/>
            <a:ln w="38100">
              <a:solidFill>
                <a:srgbClr val="F50015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95350" y="579120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EC1A1A"/>
                </a:solidFill>
              </a:rPr>
              <a:t>Basic residues</a:t>
            </a:r>
            <a:endParaRPr lang="en-US" sz="1800" b="1"/>
          </a:p>
          <a:p>
            <a:pPr eaLnBrk="1" hangingPunct="1"/>
            <a:r>
              <a:rPr lang="en-US" sz="1800" b="1">
                <a:solidFill>
                  <a:srgbClr val="8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Acidic residues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1988" y="333375"/>
            <a:ext cx="7772400" cy="1143000"/>
          </a:xfrm>
        </p:spPr>
        <p:txBody>
          <a:bodyPr/>
          <a:lstStyle/>
          <a:p>
            <a:r>
              <a:rPr lang="en-GB" sz="3600">
                <a:effectLst>
                  <a:outerShdw blurRad="38100" dist="38100" dir="2700000" algn="tl">
                    <a:srgbClr val="DDDDDD"/>
                  </a:outerShdw>
                </a:effectLst>
              </a:rPr>
              <a:t>TFPI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05000"/>
            <a:ext cx="8204200" cy="4114800"/>
          </a:xfrm>
        </p:spPr>
        <p:txBody>
          <a:bodyPr/>
          <a:lstStyle/>
          <a:p>
            <a:pPr marL="0" indent="0">
              <a:buFont typeface="Times" charset="0"/>
              <a:buChar char="•"/>
            </a:pPr>
            <a:r>
              <a:rPr lang="en-GB" sz="2400" dirty="0"/>
              <a:t> TFPI inhibits TF-</a:t>
            </a:r>
            <a:r>
              <a:rPr lang="en-GB" sz="2400" dirty="0" err="1"/>
              <a:t>FVIIa</a:t>
            </a:r>
            <a:r>
              <a:rPr lang="en-GB" sz="2400" dirty="0"/>
              <a:t> in a </a:t>
            </a:r>
            <a:r>
              <a:rPr lang="en-GB" sz="2400" dirty="0" err="1"/>
              <a:t>FXa</a:t>
            </a:r>
            <a:r>
              <a:rPr lang="en-GB" sz="2400" dirty="0"/>
              <a:t>-dependent manner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Font typeface="Times" charset="0"/>
              <a:buChar char="•"/>
            </a:pPr>
            <a:r>
              <a:rPr lang="en-GB" sz="2400" dirty="0"/>
              <a:t> </a:t>
            </a:r>
            <a:r>
              <a:rPr lang="en-GB" sz="2800" dirty="0" err="1">
                <a:solidFill>
                  <a:srgbClr val="F50015"/>
                </a:solidFill>
              </a:rPr>
              <a:t>Kunitz</a:t>
            </a:r>
            <a:r>
              <a:rPr lang="en-GB" sz="2800" dirty="0">
                <a:solidFill>
                  <a:srgbClr val="F50015"/>
                </a:solidFill>
              </a:rPr>
              <a:t> domain 2 binds and inhibits </a:t>
            </a:r>
            <a:r>
              <a:rPr lang="en-GB" sz="2800" dirty="0" err="1">
                <a:solidFill>
                  <a:srgbClr val="F50015"/>
                </a:solidFill>
              </a:rPr>
              <a:t>FXa</a:t>
            </a:r>
            <a:endParaRPr lang="en-GB" sz="2400" dirty="0"/>
          </a:p>
          <a:p>
            <a:pPr marL="0" indent="0">
              <a:buFont typeface="Times" charset="0"/>
              <a:buChar char="•"/>
            </a:pPr>
            <a:r>
              <a:rPr lang="en-GB" sz="2400" dirty="0"/>
              <a:t> </a:t>
            </a:r>
            <a:r>
              <a:rPr lang="en-GB" sz="2800" dirty="0" err="1">
                <a:solidFill>
                  <a:srgbClr val="F50015"/>
                </a:solidFill>
              </a:rPr>
              <a:t>Kunitz</a:t>
            </a:r>
            <a:r>
              <a:rPr lang="en-GB" sz="2800" dirty="0">
                <a:solidFill>
                  <a:srgbClr val="F50015"/>
                </a:solidFill>
              </a:rPr>
              <a:t> domain 1 binds and inhibits TF-</a:t>
            </a:r>
            <a:r>
              <a:rPr lang="en-GB" sz="2800" dirty="0" err="1">
                <a:solidFill>
                  <a:srgbClr val="F50015"/>
                </a:solidFill>
              </a:rPr>
              <a:t>FVIIa</a:t>
            </a:r>
            <a:endParaRPr lang="en-GB" sz="2400" dirty="0"/>
          </a:p>
          <a:p>
            <a:pPr marL="0" indent="0">
              <a:buFont typeface="Times" charset="0"/>
              <a:buChar char="•"/>
            </a:pPr>
            <a:endParaRPr lang="en-GB" sz="2400" dirty="0"/>
          </a:p>
          <a:p>
            <a:pPr marL="0" indent="0">
              <a:buFont typeface="Times" charset="0"/>
              <a:buChar char="•"/>
            </a:pPr>
            <a:r>
              <a:rPr lang="en-GB" sz="2400" dirty="0"/>
              <a:t> Inactive quaternary complex (TF-</a:t>
            </a:r>
            <a:r>
              <a:rPr lang="en-GB" sz="2400" dirty="0" err="1"/>
              <a:t>FVIIa/FXa</a:t>
            </a:r>
            <a:r>
              <a:rPr lang="en-GB" sz="2400" dirty="0"/>
              <a:t>-TFPI) has no </a:t>
            </a:r>
            <a:r>
              <a:rPr lang="en-GB" sz="2400" dirty="0" err="1"/>
              <a:t>procoagulant</a:t>
            </a:r>
            <a:r>
              <a:rPr lang="en-GB" sz="2400" dirty="0"/>
              <a:t> function</a:t>
            </a:r>
          </a:p>
          <a:p>
            <a:pPr marL="0" indent="0">
              <a:buFont typeface="Times" charset="0"/>
              <a:buNone/>
            </a:pPr>
            <a:endParaRPr lang="en-GB" sz="2400" dirty="0"/>
          </a:p>
          <a:p>
            <a:pPr marL="0" indent="0">
              <a:buFont typeface="Times" charset="0"/>
              <a:buChar char="•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Tissue Factor Pathway Inhibitor (TFPI)</a:t>
            </a:r>
          </a:p>
        </p:txBody>
      </p:sp>
      <p:pic>
        <p:nvPicPr>
          <p:cNvPr id="77827" name="Picture 3" descr="TFPI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5438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0738" y="1919288"/>
            <a:ext cx="1843087" cy="2085975"/>
            <a:chOff x="517" y="1209"/>
            <a:chExt cx="1161" cy="1314"/>
          </a:xfrm>
        </p:grpSpPr>
        <p:sp>
          <p:nvSpPr>
            <p:cNvPr id="77829" name="Oval 6"/>
            <p:cNvSpPr>
              <a:spLocks noChangeArrowheads="1"/>
            </p:cNvSpPr>
            <p:nvPr/>
          </p:nvSpPr>
          <p:spPr bwMode="auto">
            <a:xfrm>
              <a:off x="517" y="1868"/>
              <a:ext cx="647" cy="655"/>
            </a:xfrm>
            <a:prstGeom prst="ellipse">
              <a:avLst/>
            </a:prstGeom>
            <a:noFill/>
            <a:ln w="38100">
              <a:solidFill>
                <a:srgbClr val="EC1A1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0" name="Text Box 7"/>
            <p:cNvSpPr txBox="1">
              <a:spLocks noChangeArrowheads="1"/>
            </p:cNvSpPr>
            <p:nvPr/>
          </p:nvSpPr>
          <p:spPr bwMode="auto">
            <a:xfrm>
              <a:off x="560" y="1209"/>
              <a:ext cx="11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800" b="1">
                  <a:solidFill>
                    <a:srgbClr val="EC1A1A"/>
                  </a:solidFill>
                </a:rPr>
                <a:t>Binds/inhibits TF-FVIIa</a:t>
              </a:r>
            </a:p>
          </p:txBody>
        </p:sp>
      </p:grpSp>
      <p:sp>
        <p:nvSpPr>
          <p:cNvPr id="1139720" name="Text Box 8"/>
          <p:cNvSpPr txBox="1">
            <a:spLocks noChangeArrowheads="1"/>
          </p:cNvSpPr>
          <p:nvPr/>
        </p:nvSpPr>
        <p:spPr bwMode="auto">
          <a:xfrm>
            <a:off x="895350" y="5791200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>
                <a:solidFill>
                  <a:srgbClr val="EC1A1A"/>
                </a:solidFill>
              </a:rPr>
              <a:t>Basic residues</a:t>
            </a:r>
            <a:endParaRPr lang="en-US" sz="1800" b="1"/>
          </a:p>
          <a:p>
            <a:pPr eaLnBrk="1" hangingPunct="1"/>
            <a:r>
              <a:rPr lang="en-US" sz="1800" b="1">
                <a:solidFill>
                  <a:srgbClr val="8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Acidic residues</a:t>
            </a:r>
            <a:endParaRPr lang="en-US" sz="1800" b="1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813052" y="1246188"/>
            <a:ext cx="1138238" cy="1039812"/>
          </a:xfrm>
          <a:prstGeom prst="ellipse">
            <a:avLst/>
          </a:prstGeom>
          <a:noFill/>
          <a:ln w="38100">
            <a:solidFill>
              <a:srgbClr val="EC1A1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71626" y="969963"/>
            <a:ext cx="17748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 b="1" dirty="0">
                <a:solidFill>
                  <a:srgbClr val="EC1A1A"/>
                </a:solidFill>
              </a:rPr>
              <a:t>Binds/inhibits </a:t>
            </a:r>
            <a:r>
              <a:rPr lang="en-GB" sz="1800" b="1" dirty="0" err="1">
                <a:solidFill>
                  <a:srgbClr val="EC1A1A"/>
                </a:solidFill>
              </a:rPr>
              <a:t>FXa</a:t>
            </a:r>
            <a:endParaRPr lang="en-GB" sz="1800" b="1" dirty="0">
              <a:solidFill>
                <a:srgbClr val="EC1A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TFPI Function</a:t>
            </a:r>
          </a:p>
        </p:txBody>
      </p:sp>
      <p:pic>
        <p:nvPicPr>
          <p:cNvPr id="92163" name="Picture 3" descr="TFPIinhibition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6477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371600" y="762000"/>
            <a:ext cx="6477000" cy="586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725613" y="4365625"/>
            <a:ext cx="2376487" cy="2189163"/>
          </a:xfrm>
          <a:prstGeom prst="rect">
            <a:avLst/>
          </a:prstGeom>
          <a:solidFill>
            <a:srgbClr val="FEFFD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63688" y="4530725"/>
            <a:ext cx="2700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040000"/>
                </a:solidFill>
              </a:rPr>
              <a:t>TFPI-FXa can bind/inactivate TF-FVIIa active site via Kunitz domain 1 (K1)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en-US" sz="2800" dirty="0"/>
              <a:t>TFPI inhibits the </a:t>
            </a:r>
            <a:r>
              <a:rPr lang="en-US" sz="2800" b="1" u="sng" dirty="0"/>
              <a:t>initiation</a:t>
            </a:r>
            <a:r>
              <a:rPr lang="en-US" sz="2800" dirty="0"/>
              <a:t> stage of coagulation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133600"/>
            <a:ext cx="8001000" cy="3200400"/>
          </a:xfrm>
        </p:spPr>
        <p:txBody>
          <a:bodyPr/>
          <a:lstStyle/>
          <a:p>
            <a:pPr marL="0" indent="0">
              <a:spcAft>
                <a:spcPct val="30000"/>
              </a:spcAft>
            </a:pPr>
            <a:r>
              <a:rPr lang="en-US" sz="2400">
                <a:solidFill>
                  <a:srgbClr val="008040"/>
                </a:solidFill>
              </a:rPr>
              <a:t> TFPI inhibits TF-FVIIa/FXa</a:t>
            </a:r>
          </a:p>
          <a:p>
            <a:pPr marL="0" indent="0">
              <a:spcAft>
                <a:spcPct val="30000"/>
              </a:spcAft>
            </a:pPr>
            <a:r>
              <a:rPr lang="en-US" sz="2400">
                <a:solidFill>
                  <a:srgbClr val="008040"/>
                </a:solidFill>
              </a:rPr>
              <a:t> TFPI threshold must be breached before coagulation can proceed efficiently</a:t>
            </a:r>
          </a:p>
          <a:p>
            <a:pPr marL="0" indent="0">
              <a:spcAft>
                <a:spcPct val="30000"/>
              </a:spcAft>
            </a:pPr>
            <a:r>
              <a:rPr lang="en-US" sz="2400">
                <a:solidFill>
                  <a:srgbClr val="008040"/>
                </a:solidFill>
              </a:rPr>
              <a:t> TFPI primarily influences the initiation of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Coag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87325"/>
            <a:ext cx="38592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3" descr="FX activ2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536950"/>
            <a:ext cx="462915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oag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88913"/>
            <a:ext cx="38687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3" descr="FX activ2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536950"/>
            <a:ext cx="462915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787525" y="5256213"/>
            <a:ext cx="1924050" cy="1601787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2862263" y="198438"/>
            <a:ext cx="332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280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14705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Aft>
                <a:spcPct val="20000"/>
              </a:spcAft>
            </a:pPr>
            <a:endParaRPr lang="en-GB" u="sng" dirty="0" smtClean="0">
              <a:ea typeface="Times New Roman" charset="0"/>
              <a:cs typeface="Times New Roman" charset="0"/>
            </a:endParaRPr>
          </a:p>
          <a:p>
            <a:pPr marL="457200" indent="-4572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GB" dirty="0" smtClean="0">
                <a:ea typeface="Times New Roman" charset="0"/>
                <a:cs typeface="Times New Roman" charset="0"/>
              </a:rPr>
              <a:t>Understand the different “stages” of coagulation</a:t>
            </a:r>
          </a:p>
          <a:p>
            <a:pPr marL="1371600" lvl="2" indent="-457200" eaLnBrk="1" hangingPunct="1">
              <a:spcAft>
                <a:spcPct val="20000"/>
              </a:spcAft>
            </a:pPr>
            <a:r>
              <a:rPr lang="en-GB" sz="2000" dirty="0" smtClean="0">
                <a:ea typeface="Times New Roman" charset="0"/>
                <a:cs typeface="Times New Roman" charset="0"/>
              </a:rPr>
              <a:t>i.e. initiation, propagation &amp; termination</a:t>
            </a:r>
          </a:p>
          <a:p>
            <a:pPr marL="457200" indent="-4572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GB" dirty="0" smtClean="0">
                <a:ea typeface="Times New Roman" charset="0"/>
                <a:cs typeface="Times New Roman" charset="0"/>
              </a:rPr>
              <a:t>Understand how TFPI regulates the initiation of haemostasis</a:t>
            </a:r>
          </a:p>
          <a:p>
            <a:pPr marL="457200" indent="-4572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GB" dirty="0" smtClean="0">
                <a:ea typeface="Times New Roman" charset="0"/>
                <a:cs typeface="Times New Roman" charset="0"/>
              </a:rPr>
              <a:t>Understand how the protein C pathway regulates the propagation phase of coagulation</a:t>
            </a:r>
          </a:p>
          <a:p>
            <a:pPr marL="457200" indent="-4572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GB" dirty="0" smtClean="0">
                <a:ea typeface="Times New Roman" charset="0"/>
                <a:cs typeface="Times New Roman" charset="0"/>
              </a:rPr>
              <a:t>Understand how </a:t>
            </a:r>
            <a:r>
              <a:rPr lang="en-GB" dirty="0" err="1" smtClean="0">
                <a:ea typeface="Times New Roman" charset="0"/>
                <a:cs typeface="Times New Roman" charset="0"/>
              </a:rPr>
              <a:t>antithrombin</a:t>
            </a:r>
            <a:r>
              <a:rPr lang="en-GB" dirty="0" smtClean="0">
                <a:ea typeface="Times New Roman" charset="0"/>
                <a:cs typeface="Times New Roman" charset="0"/>
              </a:rPr>
              <a:t> regulates haemostasis</a:t>
            </a:r>
          </a:p>
          <a:p>
            <a:pPr marL="457200" indent="-4572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GB" dirty="0" smtClean="0">
                <a:ea typeface="Times New Roman" charset="0"/>
                <a:cs typeface="Times New Roman" charset="0"/>
              </a:rPr>
              <a:t>Understand why we need 3 different anticoagulant that target haemostasis in distinct ways</a:t>
            </a:r>
            <a:endParaRPr lang="en-GB" dirty="0"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Coag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9075"/>
            <a:ext cx="4140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 descr="Thrombin ge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384550"/>
            <a:ext cx="48545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oag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050"/>
            <a:ext cx="42195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8" descr="Fibr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191000"/>
            <a:ext cx="307498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Anticoagulant mechanism – 2 Protein C Pathway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820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GB" dirty="0"/>
              <a:t>  Protein C pathway – Protein C is activated by thrombin-TM complex on EC</a:t>
            </a:r>
          </a:p>
          <a:p>
            <a:pPr eaLnBrk="1" hangingPunct="1">
              <a:buFontTx/>
              <a:buChar char="•"/>
            </a:pPr>
            <a:r>
              <a:rPr lang="en-GB" dirty="0"/>
              <a:t>  APC</a:t>
            </a:r>
            <a:r>
              <a:rPr lang="en-GB" dirty="0" smtClean="0"/>
              <a:t> inhibits thrombin generation by </a:t>
            </a:r>
            <a:r>
              <a:rPr lang="en-GB" dirty="0" err="1" smtClean="0"/>
              <a:t>proteolytically</a:t>
            </a:r>
            <a:r>
              <a:rPr lang="en-GB" dirty="0" smtClean="0"/>
              <a:t> inactivating </a:t>
            </a:r>
            <a:r>
              <a:rPr lang="en-GB" dirty="0" err="1"/>
              <a:t>procoagulant</a:t>
            </a:r>
            <a:r>
              <a:rPr lang="en-GB" dirty="0"/>
              <a:t> cofactors </a:t>
            </a:r>
            <a:r>
              <a:rPr lang="en-GB" dirty="0" err="1"/>
              <a:t>FVa</a:t>
            </a:r>
            <a:r>
              <a:rPr lang="en-GB" dirty="0"/>
              <a:t> and </a:t>
            </a:r>
            <a:r>
              <a:rPr lang="en-GB" dirty="0" err="1"/>
              <a:t>FVIIIa</a:t>
            </a:r>
            <a:endParaRPr lang="en-GB" dirty="0" smtClean="0"/>
          </a:p>
          <a:p>
            <a:pPr eaLnBrk="1" hangingPunct="1">
              <a:buFontTx/>
              <a:buChar char="•"/>
            </a:pPr>
            <a:r>
              <a:rPr lang="en-GB" dirty="0" smtClean="0"/>
              <a:t>  APC </a:t>
            </a:r>
            <a:r>
              <a:rPr lang="en-GB" dirty="0"/>
              <a:t>acts primarily upon the propagation phase of </a:t>
            </a:r>
            <a:r>
              <a:rPr lang="en-GB" dirty="0" smtClean="0"/>
              <a:t>coagulation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5" descr="ProteinCDiagCo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981075"/>
            <a:ext cx="360203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Text Box 12"/>
          <p:cNvSpPr txBox="1">
            <a:spLocks noChangeArrowheads="1"/>
          </p:cNvSpPr>
          <p:nvPr/>
        </p:nvSpPr>
        <p:spPr bwMode="auto">
          <a:xfrm>
            <a:off x="3660775" y="295275"/>
            <a:ext cx="2090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>
                <a:solidFill>
                  <a:srgbClr val="000000"/>
                </a:solidFill>
              </a:rPr>
              <a:t>Protein C</a:t>
            </a:r>
          </a:p>
        </p:txBody>
      </p:sp>
      <p:sp>
        <p:nvSpPr>
          <p:cNvPr id="186372" name="Text Box 14"/>
          <p:cNvSpPr txBox="1">
            <a:spLocks noChangeArrowheads="1"/>
          </p:cNvSpPr>
          <p:nvPr/>
        </p:nvSpPr>
        <p:spPr bwMode="auto">
          <a:xfrm>
            <a:off x="4355976" y="1844824"/>
            <a:ext cx="45259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 dirty="0"/>
              <a:t>Vitamin K-dependent serine protease zymogen</a:t>
            </a:r>
          </a:p>
          <a:p>
            <a:pPr eaLnBrk="1" hangingPunct="1"/>
            <a:endParaRPr lang="en-GB" sz="1800" b="1" dirty="0"/>
          </a:p>
          <a:p>
            <a:pPr eaLnBrk="1" hangingPunct="1"/>
            <a:r>
              <a:rPr lang="en-GB" sz="1800" b="1" dirty="0"/>
              <a:t>Conserved domain structure with FVII FX, FIX</a:t>
            </a:r>
          </a:p>
          <a:p>
            <a:pPr eaLnBrk="1" hangingPunct="1"/>
            <a:endParaRPr lang="en-GB" sz="1800" b="1" dirty="0"/>
          </a:p>
          <a:p>
            <a:pPr eaLnBrk="1" hangingPunct="1"/>
            <a:r>
              <a:rPr lang="en-GB" sz="1800" b="1" dirty="0"/>
              <a:t>Expressed in the liver</a:t>
            </a:r>
          </a:p>
          <a:p>
            <a:pPr eaLnBrk="1" hangingPunct="1"/>
            <a:endParaRPr lang="en-GB" sz="1800" b="1" dirty="0"/>
          </a:p>
          <a:p>
            <a:pPr eaLnBrk="1" hangingPunct="1"/>
            <a:r>
              <a:rPr lang="en-GB" sz="1800" b="1" dirty="0"/>
              <a:t>Circulates in plasma (~65nM)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51920" y="5661248"/>
            <a:ext cx="223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400" b="1" dirty="0" err="1">
                <a:solidFill>
                  <a:srgbClr val="B9032A"/>
                </a:solidFill>
              </a:rPr>
              <a:t>Gla</a:t>
            </a:r>
            <a:r>
              <a:rPr lang="en-GB" sz="1400" b="1" dirty="0">
                <a:solidFill>
                  <a:srgbClr val="B9032A"/>
                </a:solidFill>
              </a:rPr>
              <a:t> domain binds PL, EPCR &amp; protein 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98963" y="1020763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 b="1" dirty="0">
                <a:solidFill>
                  <a:srgbClr val="B9032A"/>
                </a:solidFill>
              </a:rPr>
              <a:t>Active</a:t>
            </a:r>
          </a:p>
          <a:p>
            <a:pPr algn="ctr" eaLnBrk="1" hangingPunct="1"/>
            <a:r>
              <a:rPr lang="en-GB" sz="1800" b="1" dirty="0">
                <a:solidFill>
                  <a:srgbClr val="B9032A"/>
                </a:solidFill>
              </a:rPr>
              <a:t>site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095500" y="1327150"/>
            <a:ext cx="2470150" cy="72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6577" y="3356992"/>
            <a:ext cx="15668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400" b="1" dirty="0">
                <a:solidFill>
                  <a:srgbClr val="B9032A"/>
                </a:solidFill>
              </a:rPr>
              <a:t>Activation peptide cleaved by TM-thrombin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11560" y="2251074"/>
            <a:ext cx="640978" cy="117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869160"/>
            <a:ext cx="3048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Protein C is an inactive serine protease </a:t>
            </a:r>
            <a:r>
              <a:rPr lang="en-US" sz="1800" dirty="0" err="1" smtClean="0"/>
              <a:t>zymogen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Protein C requires activation before it can function as an anticoagulant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4" descr="PC ac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1049338"/>
            <a:ext cx="49847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Text Box 6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4379913" y="842963"/>
            <a:ext cx="3335337" cy="5780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4556125" y="201771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/>
              <a:t>Serine protease</a:t>
            </a:r>
            <a:endParaRPr lang="en-GB" sz="1800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4556125" y="2495550"/>
            <a:ext cx="341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dirty="0"/>
              <a:t>Cleaves fibrinogen to form fibrin</a:t>
            </a: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3382963" y="2279650"/>
            <a:ext cx="1020762" cy="2301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2908300" y="3465513"/>
            <a:ext cx="842963" cy="96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3951288" y="2076450"/>
            <a:ext cx="65405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PC ac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1049338"/>
            <a:ext cx="49847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Text Box 6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379913" y="842963"/>
            <a:ext cx="3335337" cy="5780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545013" y="2971800"/>
            <a:ext cx="412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dirty="0"/>
              <a:t>Thrombin binds to TM with high</a:t>
            </a:r>
            <a:r>
              <a:rPr lang="en-GB" sz="1800" dirty="0" smtClean="0"/>
              <a:t> affinity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8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pic>
        <p:nvPicPr>
          <p:cNvPr id="214019" name="Picture 6" descr="PC a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085850"/>
            <a:ext cx="49990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121025" y="3216275"/>
            <a:ext cx="3478213" cy="277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b="1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4556125" y="201771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/>
              <a:t>Serine protease</a:t>
            </a:r>
            <a:endParaRPr lang="en-GB" sz="1800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4495800" y="3352800"/>
            <a:ext cx="345699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 dirty="0">
                <a:solidFill>
                  <a:srgbClr val="D60E00"/>
                </a:solidFill>
              </a:rPr>
              <a:t>Activates protein </a:t>
            </a:r>
            <a:r>
              <a:rPr lang="en-GB" sz="2800" b="1" dirty="0" smtClean="0">
                <a:solidFill>
                  <a:srgbClr val="D60E00"/>
                </a:solidFill>
              </a:rPr>
              <a:t>C</a:t>
            </a:r>
          </a:p>
          <a:p>
            <a:pPr eaLnBrk="1" hangingPunct="1"/>
            <a:endParaRPr lang="en-GB" sz="2800" b="1" dirty="0">
              <a:solidFill>
                <a:srgbClr val="D60E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495800" y="2667000"/>
            <a:ext cx="341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strike="sngStrike" dirty="0"/>
              <a:t>Cleaves fibrinogen to form fibrin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" descr="PC ac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1049338"/>
            <a:ext cx="49847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Text Box 6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546100" y="1079500"/>
            <a:ext cx="3976688" cy="5259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b="1"/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dirty="0" smtClean="0">
                <a:solidFill>
                  <a:srgbClr val="D60E00"/>
                </a:solidFill>
              </a:rPr>
              <a:t>Protein </a:t>
            </a:r>
            <a:r>
              <a:rPr lang="en-GB" sz="2000" dirty="0">
                <a:solidFill>
                  <a:srgbClr val="D60E00"/>
                </a:solidFill>
              </a:rPr>
              <a:t>C</a:t>
            </a:r>
            <a:r>
              <a:rPr lang="en-GB" sz="2000" dirty="0" smtClean="0">
                <a:solidFill>
                  <a:srgbClr val="D60E00"/>
                </a:solidFill>
              </a:rPr>
              <a:t> binds its receptor EPCR with </a:t>
            </a:r>
            <a:r>
              <a:rPr lang="en-GB" sz="2000" dirty="0">
                <a:solidFill>
                  <a:srgbClr val="D60E00"/>
                </a:solidFill>
              </a:rPr>
              <a:t>high </a:t>
            </a:r>
            <a:r>
              <a:rPr lang="en-GB" sz="2000" dirty="0" smtClean="0">
                <a:solidFill>
                  <a:srgbClr val="D60E00"/>
                </a:solidFill>
              </a:rPr>
              <a:t>affinity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4960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dirty="0" smtClean="0">
                <a:solidFill>
                  <a:srgbClr val="D60E00"/>
                </a:solidFill>
              </a:rPr>
              <a:t>EPCR (endothelial cell protein C receptor)</a:t>
            </a:r>
          </a:p>
          <a:p>
            <a:pPr eaLnBrk="1" hangingPunct="1"/>
            <a:r>
              <a:rPr lang="en-GB" sz="2000" dirty="0" smtClean="0">
                <a:solidFill>
                  <a:srgbClr val="D60E00"/>
                </a:solidFill>
              </a:rPr>
              <a:t>Present on surface of endothelial cells</a:t>
            </a:r>
            <a:endParaRPr lang="en-GB" sz="2000" dirty="0">
              <a:solidFill>
                <a:srgbClr val="D60E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8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pic>
        <p:nvPicPr>
          <p:cNvPr id="228355" name="Picture 6" descr="PC a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085850"/>
            <a:ext cx="49990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999038" y="1778000"/>
            <a:ext cx="3910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 dirty="0">
                <a:solidFill>
                  <a:srgbClr val="D60E00"/>
                </a:solidFill>
              </a:rPr>
              <a:t>Protein C</a:t>
            </a:r>
            <a:r>
              <a:rPr lang="en-GB" sz="1800" b="1" dirty="0" smtClean="0">
                <a:solidFill>
                  <a:srgbClr val="D60E00"/>
                </a:solidFill>
              </a:rPr>
              <a:t> localised to endothelial surface (where thrombin/TM are)</a:t>
            </a:r>
            <a:endParaRPr lang="en-GB" sz="1800" b="1" dirty="0">
              <a:solidFill>
                <a:srgbClr val="D60E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8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pic>
        <p:nvPicPr>
          <p:cNvPr id="230403" name="Picture 6" descr="PC a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1562100"/>
            <a:ext cx="4983162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4" name="Rectangle 9"/>
          <p:cNvSpPr>
            <a:spLocks noChangeArrowheads="1"/>
          </p:cNvSpPr>
          <p:nvPr/>
        </p:nvSpPr>
        <p:spPr bwMode="auto">
          <a:xfrm>
            <a:off x="3325813" y="1373188"/>
            <a:ext cx="2019300" cy="474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1800" b="1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616575" y="1920875"/>
            <a:ext cx="3365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 dirty="0">
                <a:solidFill>
                  <a:srgbClr val="D60E00"/>
                </a:solidFill>
              </a:rPr>
              <a:t>Thrombin cleaves</a:t>
            </a:r>
            <a:r>
              <a:rPr lang="en-GB" sz="1800" b="1" dirty="0" smtClean="0">
                <a:solidFill>
                  <a:srgbClr val="D60E00"/>
                </a:solidFill>
              </a:rPr>
              <a:t> protein C to release </a:t>
            </a:r>
            <a:r>
              <a:rPr lang="en-GB" sz="1800" b="1" dirty="0">
                <a:solidFill>
                  <a:srgbClr val="D60E00"/>
                </a:solidFill>
              </a:rPr>
              <a:t>activation peptide</a:t>
            </a:r>
          </a:p>
          <a:p>
            <a:pPr eaLnBrk="1" hangingPunct="1"/>
            <a:endParaRPr lang="en-GB" sz="1800" b="1" dirty="0">
              <a:solidFill>
                <a:srgbClr val="D60E00"/>
              </a:solidFill>
            </a:endParaRPr>
          </a:p>
          <a:p>
            <a:pPr eaLnBrk="1" hangingPunct="1"/>
            <a:r>
              <a:rPr lang="en-GB" sz="1800" b="1" dirty="0">
                <a:solidFill>
                  <a:srgbClr val="D60E00"/>
                </a:solidFill>
              </a:rPr>
              <a:t>Activates protein C </a:t>
            </a:r>
            <a:r>
              <a:rPr lang="en-GB" sz="1800" b="1" dirty="0" err="1">
                <a:solidFill>
                  <a:srgbClr val="D60E00"/>
                </a:solidFill>
              </a:rPr>
              <a:t>zymogen</a:t>
            </a:r>
            <a:r>
              <a:rPr lang="en-GB" sz="1800" b="1" dirty="0">
                <a:solidFill>
                  <a:srgbClr val="D60E00"/>
                </a:solidFill>
              </a:rPr>
              <a:t> to APC (serine protease)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866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/>
              <a:t>Haemostasis is a fine balance between pro- &amp; anti-coagulant activities</a:t>
            </a:r>
          </a:p>
          <a:p>
            <a:pPr algn="ctr" eaLnBrk="1" hangingPunct="1"/>
            <a:endParaRPr lang="en-GB"/>
          </a:p>
          <a:p>
            <a:pPr algn="ctr" eaLnBrk="1" hangingPunct="1"/>
            <a:r>
              <a:rPr lang="en-GB"/>
              <a:t>Excessive procoagulant and/or inadequate anticoagulant function - thrombosis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886200" y="4256088"/>
            <a:ext cx="1076325" cy="933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828800" y="3429000"/>
            <a:ext cx="533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57350" y="42814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F50015"/>
                </a:solidFill>
              </a:rPr>
              <a:t>Hi Pro Coag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0238" y="5029200"/>
            <a:ext cx="259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BD1C20"/>
                </a:solidFill>
              </a:rPr>
              <a:t>Thrombosis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5516563" y="3048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F50015"/>
                </a:solidFill>
              </a:rPr>
              <a:t>Lo Anti Coag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8"/>
          <p:cNvSpPr txBox="1">
            <a:spLocks noChangeArrowheads="1"/>
          </p:cNvSpPr>
          <p:nvPr/>
        </p:nvSpPr>
        <p:spPr bwMode="auto">
          <a:xfrm>
            <a:off x="2344738" y="306388"/>
            <a:ext cx="419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3600"/>
              <a:t>Protein C Activation</a:t>
            </a:r>
          </a:p>
        </p:txBody>
      </p:sp>
      <p:pic>
        <p:nvPicPr>
          <p:cNvPr id="232451" name="Picture 6" descr="PC a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1520825"/>
            <a:ext cx="7273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1828800" y="2351088"/>
            <a:ext cx="1423988" cy="842962"/>
            <a:chOff x="1152" y="1473"/>
            <a:chExt cx="897" cy="531"/>
          </a:xfrm>
        </p:grpSpPr>
        <p:sp>
          <p:nvSpPr>
            <p:cNvPr id="234499" name="Arc 3"/>
            <p:cNvSpPr>
              <a:spLocks/>
            </p:cNvSpPr>
            <p:nvPr/>
          </p:nvSpPr>
          <p:spPr bwMode="auto">
            <a:xfrm>
              <a:off x="1152" y="1473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00" name="Arc 4"/>
            <p:cNvSpPr>
              <a:spLocks/>
            </p:cNvSpPr>
            <p:nvPr/>
          </p:nvSpPr>
          <p:spPr bwMode="auto">
            <a:xfrm>
              <a:off x="1600" y="1474"/>
              <a:ext cx="449" cy="530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1600"/>
                <a:gd name="T2" fmla="*/ 21648 w 21648"/>
                <a:gd name="T3" fmla="*/ 21600 h 21600"/>
                <a:gd name="T4" fmla="*/ 48 w 21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1600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</a:path>
                <a:path w="21648" h="21600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466975" y="1760538"/>
            <a:ext cx="3000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600"/>
              <a:t>+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144838" y="3429000"/>
            <a:ext cx="3000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600"/>
              <a:t>+</a:t>
            </a:r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H="1">
            <a:off x="5259388" y="3362325"/>
            <a:ext cx="130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4" name="Arc 8"/>
          <p:cNvSpPr>
            <a:spLocks/>
          </p:cNvSpPr>
          <p:nvPr/>
        </p:nvSpPr>
        <p:spPr bwMode="auto">
          <a:xfrm>
            <a:off x="6565900" y="3749675"/>
            <a:ext cx="225425" cy="147638"/>
          </a:xfrm>
          <a:custGeom>
            <a:avLst/>
            <a:gdLst>
              <a:gd name="G0" fmla="+- 21462 0 0"/>
              <a:gd name="G1" fmla="+- 0 0 0"/>
              <a:gd name="G2" fmla="+- 21600 0 0"/>
              <a:gd name="T0" fmla="*/ 23207 w 23207"/>
              <a:gd name="T1" fmla="*/ 21529 h 21600"/>
              <a:gd name="T2" fmla="*/ 0 w 23207"/>
              <a:gd name="T3" fmla="*/ 2436 h 21600"/>
              <a:gd name="T4" fmla="*/ 21462 w 232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07" h="21600" fill="none" extrusionOk="0">
                <a:moveTo>
                  <a:pt x="23207" y="21529"/>
                </a:moveTo>
                <a:cubicBezTo>
                  <a:pt x="22626" y="21576"/>
                  <a:pt x="22044" y="21599"/>
                  <a:pt x="21462" y="21599"/>
                </a:cubicBezTo>
                <a:cubicBezTo>
                  <a:pt x="10475" y="21599"/>
                  <a:pt x="1238" y="13352"/>
                  <a:pt x="-1" y="2436"/>
                </a:cubicBezTo>
              </a:path>
              <a:path w="23207" h="21600" stroke="0" extrusionOk="0">
                <a:moveTo>
                  <a:pt x="23207" y="21529"/>
                </a:moveTo>
                <a:cubicBezTo>
                  <a:pt x="22626" y="21576"/>
                  <a:pt x="22044" y="21599"/>
                  <a:pt x="21462" y="21599"/>
                </a:cubicBezTo>
                <a:cubicBezTo>
                  <a:pt x="10475" y="21599"/>
                  <a:pt x="1238" y="13352"/>
                  <a:pt x="-1" y="2436"/>
                </a:cubicBezTo>
                <a:lnTo>
                  <a:pt x="21462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 flipH="1">
            <a:off x="6783388" y="3895725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6" name="Freeform 10"/>
          <p:cNvSpPr>
            <a:spLocks/>
          </p:cNvSpPr>
          <p:nvPr/>
        </p:nvSpPr>
        <p:spPr bwMode="auto">
          <a:xfrm>
            <a:off x="4576763" y="5221288"/>
            <a:ext cx="2968625" cy="862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" y="494"/>
              </a:cxn>
              <a:cxn ang="0">
                <a:pos x="1836" y="494"/>
              </a:cxn>
            </a:cxnLst>
            <a:rect l="0" t="0" r="r" b="b"/>
            <a:pathLst>
              <a:path w="1837" h="495">
                <a:moveTo>
                  <a:pt x="0" y="0"/>
                </a:moveTo>
                <a:lnTo>
                  <a:pt x="642" y="494"/>
                </a:lnTo>
                <a:lnTo>
                  <a:pt x="1836" y="494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4826000" y="1968500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FVIIIi</a:t>
            </a: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683250" y="36671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4559300" y="4495800"/>
            <a:ext cx="228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 b="1">
                <a:solidFill>
                  <a:srgbClr val="D60E00"/>
                </a:solidFill>
              </a:rPr>
              <a:t>Activated Protein C</a:t>
            </a: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7908925" y="4495800"/>
            <a:ext cx="1133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Protein C</a:t>
            </a: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7140575" y="3721100"/>
            <a:ext cx="1120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Protein S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6554788" y="6388100"/>
            <a:ext cx="189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Thrombomodulin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4319588" y="6235700"/>
            <a:ext cx="752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Fibrin</a:t>
            </a: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2663825" y="6235700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Fibrinogen</a:t>
            </a: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1806575" y="4878388"/>
            <a:ext cx="1425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Prothrombin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3379788" y="4878388"/>
            <a:ext cx="1146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Thrombin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2986088" y="3667125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FVa</a:t>
            </a: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1603375" y="3187700"/>
            <a:ext cx="473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FX</a:t>
            </a: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2962275" y="3225800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FXa</a:t>
            </a:r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2203450" y="1968500"/>
            <a:ext cx="790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FVIIIa</a:t>
            </a:r>
          </a:p>
        </p:txBody>
      </p:sp>
      <p:sp>
        <p:nvSpPr>
          <p:cNvPr id="234521" name="Rectangle 25"/>
          <p:cNvSpPr>
            <a:spLocks noChangeArrowheads="1"/>
          </p:cNvSpPr>
          <p:nvPr/>
        </p:nvSpPr>
        <p:spPr bwMode="auto">
          <a:xfrm>
            <a:off x="2254250" y="1511300"/>
            <a:ext cx="663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FIXa</a:t>
            </a:r>
          </a:p>
        </p:txBody>
      </p:sp>
      <p:sp>
        <p:nvSpPr>
          <p:cNvPr id="234522" name="Arc 26"/>
          <p:cNvSpPr>
            <a:spLocks/>
          </p:cNvSpPr>
          <p:nvPr/>
        </p:nvSpPr>
        <p:spPr bwMode="auto">
          <a:xfrm>
            <a:off x="1830388" y="627063"/>
            <a:ext cx="765175" cy="842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079"/>
              <a:gd name="T2" fmla="*/ 21457 w 21600"/>
              <a:gd name="T3" fmla="*/ 24079 h 24079"/>
              <a:gd name="T4" fmla="*/ 0 w 21600"/>
              <a:gd name="T5" fmla="*/ 21600 h 24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079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28"/>
                  <a:pt x="21552" y="23256"/>
                  <a:pt x="21457" y="24079"/>
                </a:cubicBezTo>
              </a:path>
              <a:path w="21600" h="24079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28"/>
                  <a:pt x="21552" y="23256"/>
                  <a:pt x="21457" y="24079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>
            <a:off x="3208338" y="2143125"/>
            <a:ext cx="161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4" name="Line 28"/>
          <p:cNvSpPr>
            <a:spLocks noChangeShapeType="1"/>
          </p:cNvSpPr>
          <p:nvPr/>
        </p:nvSpPr>
        <p:spPr bwMode="auto">
          <a:xfrm>
            <a:off x="3659188" y="3819525"/>
            <a:ext cx="2022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5" name="Line 29"/>
          <p:cNvSpPr>
            <a:spLocks noChangeShapeType="1"/>
          </p:cNvSpPr>
          <p:nvPr/>
        </p:nvSpPr>
        <p:spPr bwMode="auto">
          <a:xfrm flipH="1">
            <a:off x="6802438" y="4657725"/>
            <a:ext cx="111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flipV="1">
            <a:off x="7545388" y="46577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454025" y="444500"/>
            <a:ext cx="1266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TF + FVIIa</a:t>
            </a:r>
          </a:p>
        </p:txBody>
      </p:sp>
      <p:sp>
        <p:nvSpPr>
          <p:cNvPr id="234528" name="Freeform 32"/>
          <p:cNvSpPr>
            <a:spLocks/>
          </p:cNvSpPr>
          <p:nvPr/>
        </p:nvSpPr>
        <p:spPr bwMode="auto">
          <a:xfrm>
            <a:off x="4421188" y="1685925"/>
            <a:ext cx="2146300" cy="2781300"/>
          </a:xfrm>
          <a:custGeom>
            <a:avLst/>
            <a:gdLst/>
            <a:ahLst/>
            <a:cxnLst>
              <a:cxn ang="0">
                <a:pos x="1352" y="1752"/>
              </a:cxn>
              <a:cxn ang="0">
                <a:pos x="1352" y="0"/>
              </a:cxn>
              <a:cxn ang="0">
                <a:pos x="0" y="0"/>
              </a:cxn>
            </a:cxnLst>
            <a:rect l="0" t="0" r="r" b="b"/>
            <a:pathLst>
              <a:path w="1352" h="1752">
                <a:moveTo>
                  <a:pt x="1352" y="1752"/>
                </a:moveTo>
                <a:lnTo>
                  <a:pt x="1352" y="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>
            <a:off x="4430713" y="1681163"/>
            <a:ext cx="0" cy="461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>
            <a:off x="5268913" y="33623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4531" name="Group 35"/>
          <p:cNvGrpSpPr>
            <a:grpSpLocks/>
          </p:cNvGrpSpPr>
          <p:nvPr/>
        </p:nvGrpSpPr>
        <p:grpSpPr bwMode="auto">
          <a:xfrm>
            <a:off x="2546350" y="4056063"/>
            <a:ext cx="1423988" cy="842962"/>
            <a:chOff x="1152" y="1473"/>
            <a:chExt cx="897" cy="531"/>
          </a:xfrm>
        </p:grpSpPr>
        <p:sp>
          <p:nvSpPr>
            <p:cNvPr id="234532" name="Arc 36"/>
            <p:cNvSpPr>
              <a:spLocks/>
            </p:cNvSpPr>
            <p:nvPr/>
          </p:nvSpPr>
          <p:spPr bwMode="auto">
            <a:xfrm>
              <a:off x="1152" y="1473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33" name="Arc 37"/>
            <p:cNvSpPr>
              <a:spLocks/>
            </p:cNvSpPr>
            <p:nvPr/>
          </p:nvSpPr>
          <p:spPr bwMode="auto">
            <a:xfrm>
              <a:off x="1600" y="1474"/>
              <a:ext cx="449" cy="530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1600"/>
                <a:gd name="T2" fmla="*/ 21648 w 21648"/>
                <a:gd name="T3" fmla="*/ 21600 h 21600"/>
                <a:gd name="T4" fmla="*/ 48 w 21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1600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</a:path>
                <a:path w="21648" h="21600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534" name="Text Box 38"/>
          <p:cNvSpPr txBox="1">
            <a:spLocks noChangeArrowheads="1"/>
          </p:cNvSpPr>
          <p:nvPr/>
        </p:nvSpPr>
        <p:spPr bwMode="auto">
          <a:xfrm>
            <a:off x="7737475" y="535622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/>
              <a:t>EPCR</a:t>
            </a:r>
          </a:p>
        </p:txBody>
      </p:sp>
      <p:sp>
        <p:nvSpPr>
          <p:cNvPr id="234535" name="Arc 39"/>
          <p:cNvSpPr>
            <a:spLocks/>
          </p:cNvSpPr>
          <p:nvPr/>
        </p:nvSpPr>
        <p:spPr bwMode="auto">
          <a:xfrm>
            <a:off x="7604125" y="465455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36" name="Line 40"/>
          <p:cNvSpPr>
            <a:spLocks noChangeShapeType="1"/>
          </p:cNvSpPr>
          <p:nvPr/>
        </p:nvSpPr>
        <p:spPr bwMode="auto">
          <a:xfrm flipV="1">
            <a:off x="7908925" y="4956175"/>
            <a:ext cx="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4537" name="Group 41"/>
          <p:cNvGrpSpPr>
            <a:grpSpLocks/>
          </p:cNvGrpSpPr>
          <p:nvPr/>
        </p:nvGrpSpPr>
        <p:grpSpPr bwMode="auto">
          <a:xfrm>
            <a:off x="3284538" y="5337175"/>
            <a:ext cx="1425575" cy="879475"/>
            <a:chOff x="2189" y="3362"/>
            <a:chExt cx="898" cy="554"/>
          </a:xfrm>
        </p:grpSpPr>
        <p:sp>
          <p:nvSpPr>
            <p:cNvPr id="234538" name="Arc 42"/>
            <p:cNvSpPr>
              <a:spLocks/>
            </p:cNvSpPr>
            <p:nvPr/>
          </p:nvSpPr>
          <p:spPr bwMode="auto">
            <a:xfrm>
              <a:off x="2189" y="3362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39" name="Arc 43"/>
            <p:cNvSpPr>
              <a:spLocks/>
            </p:cNvSpPr>
            <p:nvPr/>
          </p:nvSpPr>
          <p:spPr bwMode="auto">
            <a:xfrm>
              <a:off x="2638" y="3363"/>
              <a:ext cx="449" cy="553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2536"/>
                <a:gd name="T2" fmla="*/ 21628 w 21648"/>
                <a:gd name="T3" fmla="*/ 22536 h 22536"/>
                <a:gd name="T4" fmla="*/ 48 w 21648"/>
                <a:gd name="T5" fmla="*/ 21600 h 2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2536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0"/>
                    <a:pt x="21648" y="9670"/>
                    <a:pt x="21648" y="21600"/>
                  </a:cubicBezTo>
                  <a:cubicBezTo>
                    <a:pt x="21648" y="21912"/>
                    <a:pt x="21641" y="22224"/>
                    <a:pt x="21627" y="22535"/>
                  </a:cubicBezTo>
                </a:path>
                <a:path w="21648" h="22536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0"/>
                    <a:pt x="21648" y="9670"/>
                    <a:pt x="21648" y="21600"/>
                  </a:cubicBezTo>
                  <a:cubicBezTo>
                    <a:pt x="21648" y="21912"/>
                    <a:pt x="21641" y="22224"/>
                    <a:pt x="21627" y="22535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540" name="Text Box 44"/>
          <p:cNvSpPr txBox="1">
            <a:spLocks noChangeArrowheads="1"/>
          </p:cNvSpPr>
          <p:nvPr/>
        </p:nvSpPr>
        <p:spPr bwMode="auto">
          <a:xfrm>
            <a:off x="2378075" y="244475"/>
            <a:ext cx="524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GB">
                <a:solidFill>
                  <a:schemeClr val="tx2"/>
                </a:solidFill>
              </a:rPr>
              <a:t>How is does APC inhibit coagulation?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262188" y="438150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solidFill>
                  <a:schemeClr val="tx2"/>
                </a:solidFill>
              </a:rPr>
              <a:t>Inactivation of Factor Va By APC</a:t>
            </a:r>
          </a:p>
        </p:txBody>
      </p:sp>
      <p:pic>
        <p:nvPicPr>
          <p:cNvPr id="242692" name="Picture 4" descr="FVaIn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534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943600" y="4649788"/>
            <a:ext cx="287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FVai = inactivated FVa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FVIIIaIn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09750"/>
            <a:ext cx="8686800" cy="3238500"/>
          </a:xfrm>
          <a:prstGeom prst="rect">
            <a:avLst/>
          </a:prstGeom>
          <a:noFill/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2173288" y="230188"/>
            <a:ext cx="484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solidFill>
                  <a:schemeClr val="tx2"/>
                </a:solidFill>
              </a:rPr>
              <a:t>Inactivation of Factor VIIIa by APC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5105400" y="5030788"/>
            <a:ext cx="329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FVIIIai = inactivated FVIIIa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78" name="Group 2"/>
          <p:cNvGrpSpPr>
            <a:grpSpLocks/>
          </p:cNvGrpSpPr>
          <p:nvPr/>
        </p:nvGrpSpPr>
        <p:grpSpPr bwMode="auto">
          <a:xfrm>
            <a:off x="1828800" y="2351088"/>
            <a:ext cx="1423988" cy="842962"/>
            <a:chOff x="1152" y="1473"/>
            <a:chExt cx="897" cy="531"/>
          </a:xfrm>
        </p:grpSpPr>
        <p:sp>
          <p:nvSpPr>
            <p:cNvPr id="254979" name="Arc 3"/>
            <p:cNvSpPr>
              <a:spLocks/>
            </p:cNvSpPr>
            <p:nvPr/>
          </p:nvSpPr>
          <p:spPr bwMode="auto">
            <a:xfrm>
              <a:off x="1152" y="1473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80" name="Arc 4"/>
            <p:cNvSpPr>
              <a:spLocks/>
            </p:cNvSpPr>
            <p:nvPr/>
          </p:nvSpPr>
          <p:spPr bwMode="auto">
            <a:xfrm>
              <a:off x="1600" y="1474"/>
              <a:ext cx="449" cy="530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1600"/>
                <a:gd name="T2" fmla="*/ 21648 w 21648"/>
                <a:gd name="T3" fmla="*/ 21600 h 21600"/>
                <a:gd name="T4" fmla="*/ 48 w 21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1600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</a:path>
                <a:path w="21648" h="21600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2466975" y="1760538"/>
            <a:ext cx="3000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600"/>
              <a:t>+</a:t>
            </a: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3144838" y="3429000"/>
            <a:ext cx="3000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600"/>
              <a:t>+</a:t>
            </a:r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 flipH="1">
            <a:off x="5259388" y="3362325"/>
            <a:ext cx="130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4" name="Arc 8"/>
          <p:cNvSpPr>
            <a:spLocks/>
          </p:cNvSpPr>
          <p:nvPr/>
        </p:nvSpPr>
        <p:spPr bwMode="auto">
          <a:xfrm>
            <a:off x="6565900" y="3749675"/>
            <a:ext cx="225425" cy="147638"/>
          </a:xfrm>
          <a:custGeom>
            <a:avLst/>
            <a:gdLst>
              <a:gd name="G0" fmla="+- 21462 0 0"/>
              <a:gd name="G1" fmla="+- 0 0 0"/>
              <a:gd name="G2" fmla="+- 21600 0 0"/>
              <a:gd name="T0" fmla="*/ 23207 w 23207"/>
              <a:gd name="T1" fmla="*/ 21529 h 21600"/>
              <a:gd name="T2" fmla="*/ 0 w 23207"/>
              <a:gd name="T3" fmla="*/ 2436 h 21600"/>
              <a:gd name="T4" fmla="*/ 21462 w 232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07" h="21600" fill="none" extrusionOk="0">
                <a:moveTo>
                  <a:pt x="23207" y="21529"/>
                </a:moveTo>
                <a:cubicBezTo>
                  <a:pt x="22626" y="21576"/>
                  <a:pt x="22044" y="21599"/>
                  <a:pt x="21462" y="21599"/>
                </a:cubicBezTo>
                <a:cubicBezTo>
                  <a:pt x="10475" y="21599"/>
                  <a:pt x="1238" y="13352"/>
                  <a:pt x="-1" y="2436"/>
                </a:cubicBezTo>
              </a:path>
              <a:path w="23207" h="21600" stroke="0" extrusionOk="0">
                <a:moveTo>
                  <a:pt x="23207" y="21529"/>
                </a:moveTo>
                <a:cubicBezTo>
                  <a:pt x="22626" y="21576"/>
                  <a:pt x="22044" y="21599"/>
                  <a:pt x="21462" y="21599"/>
                </a:cubicBezTo>
                <a:cubicBezTo>
                  <a:pt x="10475" y="21599"/>
                  <a:pt x="1238" y="13352"/>
                  <a:pt x="-1" y="2436"/>
                </a:cubicBezTo>
                <a:lnTo>
                  <a:pt x="21462" y="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783388" y="3895725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6" name="Freeform 10"/>
          <p:cNvSpPr>
            <a:spLocks/>
          </p:cNvSpPr>
          <p:nvPr/>
        </p:nvSpPr>
        <p:spPr bwMode="auto">
          <a:xfrm>
            <a:off x="4576763" y="5221288"/>
            <a:ext cx="2968625" cy="862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" y="494"/>
              </a:cxn>
              <a:cxn ang="0">
                <a:pos x="1836" y="494"/>
              </a:cxn>
            </a:cxnLst>
            <a:rect l="0" t="0" r="r" b="b"/>
            <a:pathLst>
              <a:path w="1837" h="495">
                <a:moveTo>
                  <a:pt x="0" y="0"/>
                </a:moveTo>
                <a:lnTo>
                  <a:pt x="642" y="494"/>
                </a:lnTo>
                <a:lnTo>
                  <a:pt x="1836" y="494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4826000" y="1968500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FVIIIi</a:t>
            </a: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5683250" y="3667125"/>
            <a:ext cx="523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</a:t>
            </a: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4559300" y="4495800"/>
            <a:ext cx="213836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Activated Protein C</a:t>
            </a: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7908925" y="4495800"/>
            <a:ext cx="1133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Protein C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7140575" y="3721100"/>
            <a:ext cx="1519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D60E00"/>
                </a:solidFill>
              </a:rPr>
              <a:t>Protein S</a:t>
            </a:r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6554788" y="6388100"/>
            <a:ext cx="189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Thrombomodulin</a:t>
            </a:r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4319588" y="6235700"/>
            <a:ext cx="752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Fibrin</a:t>
            </a:r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2663825" y="6235700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Fibrinogen</a:t>
            </a:r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1806575" y="4878388"/>
            <a:ext cx="1425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Prothrombin</a:t>
            </a:r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3379788" y="4878388"/>
            <a:ext cx="1146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Thrombin</a:t>
            </a:r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2986088" y="3667125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FVa</a:t>
            </a: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1603375" y="3187700"/>
            <a:ext cx="473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FX</a:t>
            </a:r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2962275" y="3225800"/>
            <a:ext cx="600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FXa</a:t>
            </a:r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2203450" y="1968500"/>
            <a:ext cx="790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FVIIIa</a:t>
            </a:r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2254250" y="1511300"/>
            <a:ext cx="663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FIXa</a:t>
            </a:r>
          </a:p>
        </p:txBody>
      </p:sp>
      <p:sp>
        <p:nvSpPr>
          <p:cNvPr id="255002" name="Arc 26"/>
          <p:cNvSpPr>
            <a:spLocks/>
          </p:cNvSpPr>
          <p:nvPr/>
        </p:nvSpPr>
        <p:spPr bwMode="auto">
          <a:xfrm>
            <a:off x="1830388" y="627063"/>
            <a:ext cx="765175" cy="842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079"/>
              <a:gd name="T2" fmla="*/ 21457 w 21600"/>
              <a:gd name="T3" fmla="*/ 24079 h 24079"/>
              <a:gd name="T4" fmla="*/ 0 w 21600"/>
              <a:gd name="T5" fmla="*/ 21600 h 24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079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28"/>
                  <a:pt x="21552" y="23256"/>
                  <a:pt x="21457" y="24079"/>
                </a:cubicBezTo>
              </a:path>
              <a:path w="21600" h="24079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28"/>
                  <a:pt x="21552" y="23256"/>
                  <a:pt x="21457" y="24079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3208338" y="2143125"/>
            <a:ext cx="1616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>
            <a:off x="3659188" y="3819525"/>
            <a:ext cx="2022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5" name="Line 29"/>
          <p:cNvSpPr>
            <a:spLocks noChangeShapeType="1"/>
          </p:cNvSpPr>
          <p:nvPr/>
        </p:nvSpPr>
        <p:spPr bwMode="auto">
          <a:xfrm flipH="1">
            <a:off x="6802438" y="4657725"/>
            <a:ext cx="111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6" name="Line 30"/>
          <p:cNvSpPr>
            <a:spLocks noChangeShapeType="1"/>
          </p:cNvSpPr>
          <p:nvPr/>
        </p:nvSpPr>
        <p:spPr bwMode="auto">
          <a:xfrm flipV="1">
            <a:off x="7545388" y="46577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454025" y="444500"/>
            <a:ext cx="1266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/>
              <a:t>TF + FVIIa</a:t>
            </a:r>
          </a:p>
        </p:txBody>
      </p:sp>
      <p:sp>
        <p:nvSpPr>
          <p:cNvPr id="255008" name="Freeform 32"/>
          <p:cNvSpPr>
            <a:spLocks/>
          </p:cNvSpPr>
          <p:nvPr/>
        </p:nvSpPr>
        <p:spPr bwMode="auto">
          <a:xfrm>
            <a:off x="4421188" y="1685925"/>
            <a:ext cx="2146300" cy="2781300"/>
          </a:xfrm>
          <a:custGeom>
            <a:avLst/>
            <a:gdLst/>
            <a:ahLst/>
            <a:cxnLst>
              <a:cxn ang="0">
                <a:pos x="1352" y="1752"/>
              </a:cxn>
              <a:cxn ang="0">
                <a:pos x="1352" y="0"/>
              </a:cxn>
              <a:cxn ang="0">
                <a:pos x="0" y="0"/>
              </a:cxn>
            </a:cxnLst>
            <a:rect l="0" t="0" r="r" b="b"/>
            <a:pathLst>
              <a:path w="1352" h="1752">
                <a:moveTo>
                  <a:pt x="1352" y="1752"/>
                </a:moveTo>
                <a:lnTo>
                  <a:pt x="1352" y="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9" name="Line 33"/>
          <p:cNvSpPr>
            <a:spLocks noChangeShapeType="1"/>
          </p:cNvSpPr>
          <p:nvPr/>
        </p:nvSpPr>
        <p:spPr bwMode="auto">
          <a:xfrm>
            <a:off x="4430713" y="1681163"/>
            <a:ext cx="0" cy="461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>
            <a:off x="5268913" y="336232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2546350" y="4056063"/>
            <a:ext cx="1423988" cy="842962"/>
            <a:chOff x="1152" y="1473"/>
            <a:chExt cx="897" cy="531"/>
          </a:xfrm>
        </p:grpSpPr>
        <p:sp>
          <p:nvSpPr>
            <p:cNvPr id="255012" name="Arc 36"/>
            <p:cNvSpPr>
              <a:spLocks/>
            </p:cNvSpPr>
            <p:nvPr/>
          </p:nvSpPr>
          <p:spPr bwMode="auto">
            <a:xfrm>
              <a:off x="1152" y="1473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13" name="Arc 37"/>
            <p:cNvSpPr>
              <a:spLocks/>
            </p:cNvSpPr>
            <p:nvPr/>
          </p:nvSpPr>
          <p:spPr bwMode="auto">
            <a:xfrm>
              <a:off x="1600" y="1474"/>
              <a:ext cx="449" cy="530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1600"/>
                <a:gd name="T2" fmla="*/ 21648 w 21648"/>
                <a:gd name="T3" fmla="*/ 21600 h 21600"/>
                <a:gd name="T4" fmla="*/ 48 w 216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1600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</a:path>
                <a:path w="21648" h="21600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-1"/>
                    <a:pt x="21648" y="9670"/>
                    <a:pt x="21648" y="21600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014" name="Text Box 38"/>
          <p:cNvSpPr txBox="1">
            <a:spLocks noChangeArrowheads="1"/>
          </p:cNvSpPr>
          <p:nvPr/>
        </p:nvSpPr>
        <p:spPr bwMode="auto">
          <a:xfrm>
            <a:off x="7737475" y="5332413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/>
              <a:t>EPCR</a:t>
            </a:r>
          </a:p>
        </p:txBody>
      </p:sp>
      <p:sp>
        <p:nvSpPr>
          <p:cNvPr id="255015" name="Arc 39"/>
          <p:cNvSpPr>
            <a:spLocks/>
          </p:cNvSpPr>
          <p:nvPr/>
        </p:nvSpPr>
        <p:spPr bwMode="auto">
          <a:xfrm>
            <a:off x="7604125" y="4654550"/>
            <a:ext cx="3048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7908925" y="4956175"/>
            <a:ext cx="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5017" name="Group 41"/>
          <p:cNvGrpSpPr>
            <a:grpSpLocks/>
          </p:cNvGrpSpPr>
          <p:nvPr/>
        </p:nvGrpSpPr>
        <p:grpSpPr bwMode="auto">
          <a:xfrm>
            <a:off x="3284538" y="5337175"/>
            <a:ext cx="1425575" cy="879475"/>
            <a:chOff x="2189" y="3362"/>
            <a:chExt cx="898" cy="554"/>
          </a:xfrm>
        </p:grpSpPr>
        <p:sp>
          <p:nvSpPr>
            <p:cNvPr id="255018" name="Arc 42"/>
            <p:cNvSpPr>
              <a:spLocks/>
            </p:cNvSpPr>
            <p:nvPr/>
          </p:nvSpPr>
          <p:spPr bwMode="auto">
            <a:xfrm>
              <a:off x="2189" y="3362"/>
              <a:ext cx="448" cy="475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55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688"/>
                    <a:pt x="9641" y="25"/>
                    <a:pt x="2155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19" name="Arc 43"/>
            <p:cNvSpPr>
              <a:spLocks/>
            </p:cNvSpPr>
            <p:nvPr/>
          </p:nvSpPr>
          <p:spPr bwMode="auto">
            <a:xfrm>
              <a:off x="2638" y="3363"/>
              <a:ext cx="449" cy="553"/>
            </a:xfrm>
            <a:custGeom>
              <a:avLst/>
              <a:gdLst>
                <a:gd name="G0" fmla="+- 48 0 0"/>
                <a:gd name="G1" fmla="+- 21600 0 0"/>
                <a:gd name="G2" fmla="+- 21600 0 0"/>
                <a:gd name="T0" fmla="*/ 0 w 21648"/>
                <a:gd name="T1" fmla="*/ 0 h 22536"/>
                <a:gd name="T2" fmla="*/ 21628 w 21648"/>
                <a:gd name="T3" fmla="*/ 22536 h 22536"/>
                <a:gd name="T4" fmla="*/ 48 w 21648"/>
                <a:gd name="T5" fmla="*/ 21600 h 2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8" h="22536" fill="none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0"/>
                    <a:pt x="21648" y="9670"/>
                    <a:pt x="21648" y="21600"/>
                  </a:cubicBezTo>
                  <a:cubicBezTo>
                    <a:pt x="21648" y="21912"/>
                    <a:pt x="21641" y="22224"/>
                    <a:pt x="21627" y="22535"/>
                  </a:cubicBezTo>
                </a:path>
                <a:path w="21648" h="22536" stroke="0" extrusionOk="0">
                  <a:moveTo>
                    <a:pt x="0" y="0"/>
                  </a:moveTo>
                  <a:cubicBezTo>
                    <a:pt x="16" y="0"/>
                    <a:pt x="32" y="-1"/>
                    <a:pt x="48" y="-1"/>
                  </a:cubicBezTo>
                  <a:cubicBezTo>
                    <a:pt x="11977" y="0"/>
                    <a:pt x="21648" y="9670"/>
                    <a:pt x="21648" y="21600"/>
                  </a:cubicBezTo>
                  <a:cubicBezTo>
                    <a:pt x="21648" y="21912"/>
                    <a:pt x="21641" y="22224"/>
                    <a:pt x="21627" y="22535"/>
                  </a:cubicBezTo>
                  <a:lnTo>
                    <a:pt x="48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3608388" y="280988"/>
            <a:ext cx="350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GB">
                <a:solidFill>
                  <a:schemeClr val="tx2"/>
                </a:solidFill>
              </a:rPr>
              <a:t>Protein S - APC cofactor</a:t>
            </a:r>
          </a:p>
        </p:txBody>
      </p:sp>
    </p:spTree>
    <p:extLst>
      <p:ext uri="{BB962C8B-B14F-4D97-AF65-F5344CB8AC3E}">
        <p14:creationId xmlns:p14="http://schemas.microsoft.com/office/powerpoint/2010/main" val="20794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2335213" y="153988"/>
            <a:ext cx="435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solidFill>
                  <a:schemeClr val="tx2"/>
                </a:solidFill>
              </a:rPr>
              <a:t>How Does Protein S Function?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425450" y="5094288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Font typeface="Arial" charset="0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Protein S</a:t>
            </a:r>
            <a:r>
              <a:rPr lang="en-GB" sz="1800" dirty="0" smtClean="0">
                <a:solidFill>
                  <a:schemeClr val="tx2"/>
                </a:solidFill>
              </a:rPr>
              <a:t> binds to APC on platelet and endothelial cell surfaces and enhances inactivation of </a:t>
            </a:r>
            <a:r>
              <a:rPr lang="en-GB" sz="1800" dirty="0" err="1" smtClean="0">
                <a:solidFill>
                  <a:schemeClr val="tx2"/>
                </a:solidFill>
              </a:rPr>
              <a:t>FVa</a:t>
            </a:r>
            <a:r>
              <a:rPr lang="en-GB" sz="1800" dirty="0" smtClean="0">
                <a:solidFill>
                  <a:schemeClr val="tx2"/>
                </a:solidFill>
              </a:rPr>
              <a:t> (&amp; </a:t>
            </a:r>
            <a:r>
              <a:rPr lang="en-GB" sz="1800" dirty="0" err="1" smtClean="0">
                <a:solidFill>
                  <a:schemeClr val="tx2"/>
                </a:solidFill>
              </a:rPr>
              <a:t>FVIIIa</a:t>
            </a:r>
            <a:r>
              <a:rPr lang="en-GB" sz="1800" dirty="0" smtClean="0">
                <a:solidFill>
                  <a:schemeClr val="tx2"/>
                </a:solidFill>
              </a:rPr>
              <a:t>)</a:t>
            </a: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277508" name="Picture 4" descr="FVainactPSEff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086600" cy="431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5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243263" y="1588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Coagulation Cascade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295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TFPI regulates the initiation of coagulation</a:t>
            </a:r>
          </a:p>
          <a:p>
            <a:endParaRPr lang="en-US" dirty="0" smtClean="0"/>
          </a:p>
          <a:p>
            <a:r>
              <a:rPr lang="en-US" dirty="0" smtClean="0"/>
              <a:t>Protein C pathway regulates the propagation phase of coagulation by down-regulating thrombin generation – </a:t>
            </a:r>
            <a:r>
              <a:rPr lang="en-US" dirty="0" smtClean="0">
                <a:solidFill>
                  <a:srgbClr val="FF0000"/>
                </a:solidFill>
              </a:rPr>
              <a:t>it does not inhibit thrombin</a:t>
            </a:r>
          </a:p>
          <a:p>
            <a:endParaRPr lang="en-US" dirty="0" smtClean="0"/>
          </a:p>
          <a:p>
            <a:r>
              <a:rPr lang="en-US" dirty="0" smtClean="0"/>
              <a:t>What happens to all the thrombin??</a:t>
            </a:r>
          </a:p>
          <a:p>
            <a:endParaRPr lang="en-US" dirty="0" smtClean="0"/>
          </a:p>
          <a:p>
            <a:r>
              <a:rPr lang="en-US" dirty="0" smtClean="0"/>
              <a:t>What stops coagulation occurring elsewhere??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GB" sz="4000"/>
              <a:t>Anticoagulant mechanism – 3 Antithrombin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38138" y="1530350"/>
            <a:ext cx="84677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Antithrombin (AT) is a 58kDa </a:t>
            </a:r>
            <a:r>
              <a:rPr lang="en-GB" sz="3400" b="1" u="sng"/>
              <a:t>ser</a:t>
            </a:r>
            <a:r>
              <a:rPr lang="en-GB" sz="2600"/>
              <a:t>ine </a:t>
            </a:r>
            <a:r>
              <a:rPr lang="en-GB" sz="3400" b="1" u="sng"/>
              <a:t>p</a:t>
            </a:r>
            <a:r>
              <a:rPr lang="en-GB" sz="2600"/>
              <a:t>rotease </a:t>
            </a:r>
            <a:r>
              <a:rPr lang="en-GB" sz="3400" b="1" u="sng"/>
              <a:t>in</a:t>
            </a:r>
            <a:r>
              <a:rPr lang="en-GB" sz="2600"/>
              <a:t>hibitor (</a:t>
            </a:r>
            <a:r>
              <a:rPr lang="en-GB" sz="2600" b="1">
                <a:solidFill>
                  <a:srgbClr val="ED0E26"/>
                </a:solidFill>
              </a:rPr>
              <a:t>SERPIN</a:t>
            </a:r>
            <a:r>
              <a:rPr lang="en-GB" sz="2600"/>
              <a:t>) 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AT circulates in plasma at high concentration (2.5mM)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AT inactivates many activated coagulation serine proteases (FXa, thrombin, FIXa, FXIa and FXIIa)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AT “mops up” and free serine proteases that escape the site of vessel damage.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AT is enhanced by GAGs/heparin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600"/>
              <a:t> Thrombin is the most important/significant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87338"/>
            <a:ext cx="7772400" cy="1143000"/>
          </a:xfrm>
        </p:spPr>
        <p:txBody>
          <a:bodyPr/>
          <a:lstStyle/>
          <a:p>
            <a:r>
              <a:rPr lang="en-GB" sz="4000"/>
              <a:t>Anticoagulant mechanism – 3 Antithrombin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546100" y="1922463"/>
            <a:ext cx="818832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AT presents a “bait loop” to target proteases.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Bait loop contains “mock substrate” 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Bait loop binds active site of target protease.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AT undergoes a conformational change that “locks” the target protease in an inactive complex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AT inhibits FREE proteases. </a:t>
            </a:r>
          </a:p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en-GB" sz="2800"/>
              <a:t> AT cannot inhibit proteases in complexes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2205038" y="1068388"/>
            <a:ext cx="4084637" cy="5461000"/>
            <a:chOff x="1389" y="673"/>
            <a:chExt cx="2573" cy="3440"/>
          </a:xfrm>
        </p:grpSpPr>
        <p:sp>
          <p:nvSpPr>
            <p:cNvPr id="316419" name="Rectangle 3"/>
            <p:cNvSpPr>
              <a:spLocks noChangeArrowheads="1"/>
            </p:cNvSpPr>
            <p:nvPr/>
          </p:nvSpPr>
          <p:spPr bwMode="auto">
            <a:xfrm>
              <a:off x="1389" y="673"/>
              <a:ext cx="2573" cy="3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C1A1A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642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3" y="820"/>
              <a:ext cx="1633" cy="26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6326188" y="1260475"/>
            <a:ext cx="2643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b="1" dirty="0">
                <a:solidFill>
                  <a:schemeClr val="tx2"/>
                </a:solidFill>
              </a:rPr>
              <a:t>In the active conformation, AT presents the bait loop</a:t>
            </a:r>
            <a:r>
              <a:rPr lang="en-GB" b="1" dirty="0" smtClean="0">
                <a:solidFill>
                  <a:schemeClr val="tx2"/>
                </a:solidFill>
              </a:rPr>
              <a:t> to </a:t>
            </a:r>
            <a:r>
              <a:rPr lang="en-GB" b="1" dirty="0">
                <a:solidFill>
                  <a:schemeClr val="tx2"/>
                </a:solidFill>
              </a:rPr>
              <a:t>protease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866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GB"/>
          </a:p>
          <a:p>
            <a:pPr algn="ctr" eaLnBrk="1" hangingPunct="1"/>
            <a:endParaRPr lang="en-GB"/>
          </a:p>
          <a:p>
            <a:pPr algn="ctr" eaLnBrk="1" hangingPunct="1"/>
            <a:endParaRPr lang="en-GB"/>
          </a:p>
          <a:p>
            <a:pPr algn="ctr" eaLnBrk="1" hangingPunct="1"/>
            <a:r>
              <a:rPr lang="en-GB"/>
              <a:t>Inadequate procoagulant and/or excessive anticoagulant function - bleeding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86200" y="4256088"/>
            <a:ext cx="1076325" cy="933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92300" y="3633788"/>
            <a:ext cx="5197475" cy="1243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90713" y="3267075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F50015"/>
                </a:solidFill>
              </a:rPr>
              <a:t>Lo Pro Coag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748338" y="4964113"/>
            <a:ext cx="259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BD1C20"/>
                </a:solidFill>
              </a:rPr>
              <a:t>Bleeding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619750" y="42370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F50015"/>
                </a:solidFill>
              </a:rPr>
              <a:t>Hi Anti Coag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66" name="Group 2"/>
          <p:cNvGrpSpPr>
            <a:grpSpLocks/>
          </p:cNvGrpSpPr>
          <p:nvPr/>
        </p:nvGrpSpPr>
        <p:grpSpPr bwMode="auto">
          <a:xfrm>
            <a:off x="2205038" y="1057275"/>
            <a:ext cx="4084637" cy="5461000"/>
            <a:chOff x="1389" y="666"/>
            <a:chExt cx="2573" cy="3440"/>
          </a:xfrm>
        </p:grpSpPr>
        <p:sp>
          <p:nvSpPr>
            <p:cNvPr id="318467" name="Rectangle 3"/>
            <p:cNvSpPr>
              <a:spLocks noChangeArrowheads="1"/>
            </p:cNvSpPr>
            <p:nvPr/>
          </p:nvSpPr>
          <p:spPr bwMode="auto">
            <a:xfrm>
              <a:off x="1389" y="666"/>
              <a:ext cx="2573" cy="3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C1A1A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84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5" y="827"/>
              <a:ext cx="1630" cy="26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6326188" y="1260475"/>
            <a:ext cx="26431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b="1">
                <a:solidFill>
                  <a:schemeClr val="tx2"/>
                </a:solidFill>
              </a:rPr>
              <a:t>The bait loop (P1-P1’ residues) interact with the active site of the target protease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2193925" y="1057275"/>
            <a:ext cx="4084638" cy="5572125"/>
          </a:xfrm>
          <a:prstGeom prst="rect">
            <a:avLst/>
          </a:prstGeom>
          <a:solidFill>
            <a:schemeClr val="bg1"/>
          </a:solidFill>
          <a:ln w="9525">
            <a:solidFill>
              <a:srgbClr val="EC1A1A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8713" y="1739900"/>
            <a:ext cx="3127375" cy="4787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6326188" y="1260475"/>
            <a:ext cx="26431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b="1" dirty="0">
                <a:solidFill>
                  <a:schemeClr val="tx2"/>
                </a:solidFill>
              </a:rPr>
              <a:t>A large conformational change</a:t>
            </a:r>
            <a:r>
              <a:rPr lang="en-GB" b="1" dirty="0" smtClean="0">
                <a:solidFill>
                  <a:schemeClr val="tx2"/>
                </a:solidFill>
              </a:rPr>
              <a:t> locks protease in an inactive </a:t>
            </a:r>
            <a:r>
              <a:rPr lang="en-GB" b="1" dirty="0">
                <a:solidFill>
                  <a:schemeClr val="tx2"/>
                </a:solidFill>
              </a:rPr>
              <a:t>1:1 complex (T-AT)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6410325" y="4795838"/>
            <a:ext cx="2733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b="1"/>
              <a:t>During attempted proteolysis a covalent bond is formed with active-site serine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oag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49"/>
            <a:ext cx="6912768" cy="69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Coag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050"/>
            <a:ext cx="42195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58738" y="117475"/>
            <a:ext cx="354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Inherited thrombotic disorders</a:t>
            </a:r>
          </a:p>
        </p:txBody>
      </p:sp>
      <p:sp>
        <p:nvSpPr>
          <p:cNvPr id="68611" name="Oval 4"/>
          <p:cNvSpPr>
            <a:spLocks noChangeArrowheads="1"/>
          </p:cNvSpPr>
          <p:nvPr/>
        </p:nvSpPr>
        <p:spPr bwMode="auto">
          <a:xfrm>
            <a:off x="2559050" y="2335213"/>
            <a:ext cx="303213" cy="2730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Oval 5"/>
          <p:cNvSpPr>
            <a:spLocks noChangeArrowheads="1"/>
          </p:cNvSpPr>
          <p:nvPr/>
        </p:nvSpPr>
        <p:spPr bwMode="auto">
          <a:xfrm>
            <a:off x="4854575" y="3513138"/>
            <a:ext cx="342900" cy="273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Oval 6"/>
          <p:cNvSpPr>
            <a:spLocks noChangeArrowheads="1"/>
          </p:cNvSpPr>
          <p:nvPr/>
        </p:nvSpPr>
        <p:spPr bwMode="auto">
          <a:xfrm>
            <a:off x="5157788" y="1208088"/>
            <a:ext cx="284162" cy="273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1006475" y="2940050"/>
            <a:ext cx="1800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solidFill>
                  <a:srgbClr val="FF0000"/>
                </a:solidFill>
                <a:latin typeface="Arial" charset="0"/>
                <a:cs typeface="Arial" charset="0"/>
              </a:rPr>
              <a:t>Protein C deficiency</a:t>
            </a:r>
          </a:p>
          <a:p>
            <a:pPr algn="ctr"/>
            <a:r>
              <a:rPr lang="en-US" sz="1200" b="0">
                <a:solidFill>
                  <a:srgbClr val="FF0000"/>
                </a:solidFill>
                <a:latin typeface="Arial" charset="0"/>
                <a:cs typeface="Arial" charset="0"/>
              </a:rPr>
              <a:t>(3 in 1,000)</a:t>
            </a:r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5330825" y="348297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>
                <a:solidFill>
                  <a:srgbClr val="FF0000"/>
                </a:solidFill>
                <a:latin typeface="Arial" charset="0"/>
                <a:cs typeface="Arial" charset="0"/>
              </a:rPr>
              <a:t>AT deficiency </a:t>
            </a:r>
            <a:r>
              <a:rPr lang="en-US" sz="1200" b="0">
                <a:solidFill>
                  <a:srgbClr val="FF0000"/>
                </a:solidFill>
                <a:latin typeface="Arial" charset="0"/>
                <a:cs typeface="Arial" charset="0"/>
              </a:rPr>
              <a:t>(1 in 2-5,000)</a:t>
            </a:r>
          </a:p>
        </p:txBody>
      </p:sp>
      <p:sp>
        <p:nvSpPr>
          <p:cNvPr id="68616" name="TextBox 9"/>
          <p:cNvSpPr txBox="1">
            <a:spLocks noChangeArrowheads="1"/>
          </p:cNvSpPr>
          <p:nvPr/>
        </p:nvSpPr>
        <p:spPr bwMode="auto">
          <a:xfrm>
            <a:off x="938213" y="2325688"/>
            <a:ext cx="1784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solidFill>
                  <a:srgbClr val="FF0000"/>
                </a:solidFill>
                <a:latin typeface="Arial" charset="0"/>
                <a:cs typeface="Arial" charset="0"/>
              </a:rPr>
              <a:t>FV Leiden</a:t>
            </a:r>
          </a:p>
          <a:p>
            <a:pPr algn="ctr"/>
            <a:r>
              <a:rPr lang="en-US" sz="1200" b="0">
                <a:solidFill>
                  <a:srgbClr val="FF0000"/>
                </a:solidFill>
                <a:latin typeface="Arial" charset="0"/>
                <a:cs typeface="Arial" charset="0"/>
              </a:rPr>
              <a:t>(1-5 in 100 caucasians)</a:t>
            </a:r>
          </a:p>
        </p:txBody>
      </p:sp>
      <p:sp>
        <p:nvSpPr>
          <p:cNvPr id="68619" name="Oval 14"/>
          <p:cNvSpPr>
            <a:spLocks noChangeArrowheads="1"/>
          </p:cNvSpPr>
          <p:nvPr/>
        </p:nvSpPr>
        <p:spPr bwMode="auto">
          <a:xfrm>
            <a:off x="5068888" y="2217738"/>
            <a:ext cx="501650" cy="203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064125" y="2409825"/>
            <a:ext cx="501650" cy="203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Oval 17"/>
          <p:cNvSpPr>
            <a:spLocks noChangeArrowheads="1"/>
          </p:cNvSpPr>
          <p:nvPr/>
        </p:nvSpPr>
        <p:spPr bwMode="auto">
          <a:xfrm>
            <a:off x="3335338" y="2692400"/>
            <a:ext cx="501650" cy="203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Oval 18"/>
          <p:cNvSpPr>
            <a:spLocks noChangeArrowheads="1"/>
          </p:cNvSpPr>
          <p:nvPr/>
        </p:nvSpPr>
        <p:spPr bwMode="auto">
          <a:xfrm>
            <a:off x="3330575" y="2884488"/>
            <a:ext cx="503238" cy="203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Oval 19"/>
          <p:cNvSpPr>
            <a:spLocks noChangeArrowheads="1"/>
          </p:cNvSpPr>
          <p:nvPr/>
        </p:nvSpPr>
        <p:spPr bwMode="auto">
          <a:xfrm>
            <a:off x="3405188" y="1487488"/>
            <a:ext cx="284162" cy="273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TextBox 20"/>
          <p:cNvSpPr txBox="1">
            <a:spLocks noChangeArrowheads="1"/>
          </p:cNvSpPr>
          <p:nvPr/>
        </p:nvSpPr>
        <p:spPr bwMode="auto">
          <a:xfrm>
            <a:off x="1403350" y="3698875"/>
            <a:ext cx="1800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0">
                <a:solidFill>
                  <a:srgbClr val="FF0000"/>
                </a:solidFill>
                <a:latin typeface="Arial" charset="0"/>
                <a:cs typeface="Arial" charset="0"/>
              </a:rPr>
              <a:t>Protein S deficiency</a:t>
            </a:r>
          </a:p>
          <a:p>
            <a:pPr algn="ctr"/>
            <a:r>
              <a:rPr lang="en-US" sz="1200" b="0">
                <a:solidFill>
                  <a:srgbClr val="FF0000"/>
                </a:solidFill>
                <a:latin typeface="Arial" charset="0"/>
                <a:cs typeface="Arial" charset="0"/>
              </a:rPr>
              <a:t>(1 in 20,000)</a:t>
            </a:r>
          </a:p>
        </p:txBody>
      </p:sp>
    </p:spTree>
    <p:extLst>
      <p:ext uri="{BB962C8B-B14F-4D97-AF65-F5344CB8AC3E}">
        <p14:creationId xmlns:p14="http://schemas.microsoft.com/office/powerpoint/2010/main" val="41943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Coag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9050"/>
            <a:ext cx="42195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58738" y="117475"/>
            <a:ext cx="274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Procoagulant therapies</a:t>
            </a:r>
          </a:p>
        </p:txBody>
      </p:sp>
      <p:sp>
        <p:nvSpPr>
          <p:cNvPr id="69635" name="Oval 6"/>
          <p:cNvSpPr>
            <a:spLocks noChangeArrowheads="1"/>
          </p:cNvSpPr>
          <p:nvPr/>
        </p:nvSpPr>
        <p:spPr bwMode="auto">
          <a:xfrm>
            <a:off x="4230688" y="1354138"/>
            <a:ext cx="282575" cy="273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TextBox 11"/>
          <p:cNvSpPr txBox="1">
            <a:spLocks noChangeArrowheads="1"/>
          </p:cNvSpPr>
          <p:nvPr/>
        </p:nvSpPr>
        <p:spPr bwMode="auto">
          <a:xfrm>
            <a:off x="1655763" y="1295400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0">
                <a:solidFill>
                  <a:srgbClr val="FF0000"/>
                </a:solidFill>
                <a:latin typeface="Arial" charset="0"/>
                <a:cs typeface="Arial" charset="0"/>
              </a:rPr>
              <a:t>TFPI inhibitor</a:t>
            </a:r>
            <a:endParaRPr lang="en-US" sz="1200" b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sz="1400" b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223963" y="930275"/>
            <a:ext cx="6951662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2000" u="sng">
                <a:solidFill>
                  <a:schemeClr val="tx2"/>
                </a:solidFill>
                <a:latin typeface="Comic Sans MS" charset="0"/>
              </a:rPr>
              <a:t>Useful References</a:t>
            </a:r>
            <a:endParaRPr lang="en-GB" sz="180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/>
            <a:endParaRPr lang="en-GB" sz="180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/>
            <a:r>
              <a:rPr lang="en-GB" sz="1800">
                <a:solidFill>
                  <a:schemeClr val="tx2"/>
                </a:solidFill>
                <a:latin typeface="Comic Sans MS" charset="0"/>
              </a:rPr>
              <a:t>Review of TFPI</a:t>
            </a:r>
          </a:p>
          <a:p>
            <a:pPr algn="ctr" eaLnBrk="1" hangingPunct="1"/>
            <a:r>
              <a:rPr lang="en-GB" sz="1600">
                <a:latin typeface="Comic Sans MS" charset="0"/>
              </a:rPr>
              <a:t>Crawley JT, Lane DA. The haemostatic role of tissue factor pathway inhibitor. 2007. Arterioscler Thromb Vasc Biol (In Press). Review</a:t>
            </a:r>
            <a:endParaRPr lang="en-GB" sz="180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/>
            <a:endParaRPr lang="en-GB" sz="180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/>
            <a:endParaRPr lang="en-GB" sz="1800">
              <a:solidFill>
                <a:schemeClr val="tx2"/>
              </a:solidFill>
              <a:latin typeface="Comic Sans MS" charset="0"/>
            </a:endParaRPr>
          </a:p>
          <a:p>
            <a:pPr algn="ctr" eaLnBrk="1" hangingPunct="1"/>
            <a:r>
              <a:rPr lang="en-GB" sz="1800">
                <a:solidFill>
                  <a:schemeClr val="tx2"/>
                </a:solidFill>
                <a:latin typeface="Comic Sans MS" charset="0"/>
              </a:rPr>
              <a:t>Review of the Protein C Pathway</a:t>
            </a:r>
          </a:p>
          <a:p>
            <a:pPr algn="ctr" eaLnBrk="1" hangingPunct="1"/>
            <a:r>
              <a:rPr lang="en-GB" sz="1600">
                <a:latin typeface="Comic Sans MS" charset="0"/>
              </a:rPr>
              <a:t>Esmon CT; Biochimica et Biophysica Acta, 1477, (2000); pp349-360</a:t>
            </a:r>
          </a:p>
          <a:p>
            <a:pPr algn="ctr" eaLnBrk="1" hangingPunct="1"/>
            <a:endParaRPr lang="en-GB" sz="1600">
              <a:latin typeface="Comic Sans MS" charset="0"/>
            </a:endParaRPr>
          </a:p>
          <a:p>
            <a:pPr algn="ctr" eaLnBrk="1" hangingPunct="1"/>
            <a:r>
              <a:rPr lang="en-GB" sz="1600">
                <a:latin typeface="Comic Sans MS" charset="0"/>
              </a:rPr>
              <a:t>Esmon CT; Chest, 124, (2003); pp26S-32S</a:t>
            </a:r>
          </a:p>
          <a:p>
            <a:pPr algn="ctr" eaLnBrk="1" hangingPunct="1"/>
            <a:endParaRPr lang="en-GB" sz="1600">
              <a:latin typeface="Comic Sans MS" charset="0"/>
            </a:endParaRPr>
          </a:p>
          <a:p>
            <a:pPr algn="ctr" eaLnBrk="1" hangingPunct="1"/>
            <a:endParaRPr lang="en-GB" sz="1600">
              <a:latin typeface="Comic Sans MS" charset="0"/>
            </a:endParaRPr>
          </a:p>
          <a:p>
            <a:pPr algn="ctr" eaLnBrk="1" hangingPunct="1"/>
            <a:r>
              <a:rPr lang="en-GB" sz="1800">
                <a:solidFill>
                  <a:schemeClr val="tx2"/>
                </a:solidFill>
                <a:latin typeface="Comic Sans MS" charset="0"/>
              </a:rPr>
              <a:t>Review of Antithrombin</a:t>
            </a:r>
          </a:p>
          <a:p>
            <a:pPr algn="ctr" eaLnBrk="1" hangingPunct="1"/>
            <a:r>
              <a:rPr lang="en-US" sz="1600">
                <a:latin typeface="Comic Sans MS" charset="0"/>
              </a:rPr>
              <a:t>Opal SM, Kessler CM, Roemisch J, Knaub S. Antithrombin, heparin, and heparan sulfate.</a:t>
            </a:r>
          </a:p>
          <a:p>
            <a:pPr algn="ctr" eaLnBrk="1" hangingPunct="1"/>
            <a:r>
              <a:rPr lang="en-US" sz="1600">
                <a:latin typeface="Comic Sans MS" charset="0"/>
              </a:rPr>
              <a:t>Crit Care Med. 2002 May;30(5 Suppl):S325-31. Review.</a:t>
            </a:r>
            <a:endParaRPr lang="en-GB" sz="16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81025" y="941388"/>
            <a:ext cx="7866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2800"/>
              <a:t>Haemostasis is a fine balance between procoagulant and anticoagulant activities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886200" y="4256088"/>
            <a:ext cx="1076325" cy="933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1749425" y="4214813"/>
            <a:ext cx="5468938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57350" y="38766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008040"/>
                </a:solidFill>
              </a:rPr>
              <a:t>Pro Coag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51000" y="4978400"/>
            <a:ext cx="259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1"/>
                </a:solidFill>
              </a:rPr>
              <a:t>Thrombosis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30875" y="4951413"/>
            <a:ext cx="259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1"/>
                </a:solidFill>
              </a:rPr>
              <a:t>Bleeding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56300" y="383381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>
                <a:solidFill>
                  <a:srgbClr val="008040"/>
                </a:solidFill>
              </a:rPr>
              <a:t>Anti Coag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600450" y="379253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1800" b="1"/>
              <a:t>Haemostasis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709738" y="5105400"/>
            <a:ext cx="1658937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568950" y="5089525"/>
            <a:ext cx="1658938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1758950" y="5116513"/>
            <a:ext cx="1593850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5578475" y="5113338"/>
            <a:ext cx="1593850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Haemostatic Plug Formation</a:t>
            </a: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1968500" y="4572000"/>
            <a:ext cx="51101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ym typeface="Symbol" charset="2"/>
              </a:rPr>
              <a:t></a:t>
            </a:r>
            <a:endParaRPr lang="en-US" sz="2000" b="1"/>
          </a:p>
          <a:p>
            <a:pPr algn="ctr"/>
            <a:r>
              <a:rPr lang="en-US" sz="2000" b="1"/>
              <a:t>Vessel repair and dissolution of clot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Cell migration/proliferation &amp; fibrinolysis</a:t>
            </a:r>
            <a:endParaRPr lang="en-US" sz="2000" b="1">
              <a:solidFill>
                <a:srgbClr val="66FFCC"/>
              </a:solidFill>
            </a:endParaRPr>
          </a:p>
          <a:p>
            <a:pPr algn="ctr"/>
            <a:r>
              <a:rPr lang="en-US" sz="2000" b="1">
                <a:solidFill>
                  <a:srgbClr val="EF1F32"/>
                </a:solidFill>
              </a:rPr>
              <a:t>Restores vessel integrity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498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00804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Response to injury to endothelial cell lining</a:t>
            </a:r>
          </a:p>
        </p:txBody>
      </p:sp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1252538" y="1752600"/>
            <a:ext cx="6500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Formation of an unstable platelet plug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platelet adhesion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platelet aggregation</a:t>
            </a:r>
            <a:endParaRPr lang="en-US" sz="2000" b="1">
              <a:solidFill>
                <a:srgbClr val="66FFCC"/>
              </a:solidFill>
            </a:endParaRPr>
          </a:p>
          <a:p>
            <a:pPr algn="ctr"/>
            <a:r>
              <a:rPr lang="en-US" sz="2000" b="1">
                <a:solidFill>
                  <a:srgbClr val="EF1F32"/>
                </a:solidFill>
              </a:rPr>
              <a:t>Limits blood loss + provides surface for coagulation</a:t>
            </a:r>
            <a:endParaRPr lang="en-GB" sz="2000" b="1">
              <a:solidFill>
                <a:srgbClr val="EF1F32"/>
              </a:solidFill>
            </a:endParaRPr>
          </a:p>
        </p:txBody>
      </p:sp>
      <p:sp>
        <p:nvSpPr>
          <p:cNvPr id="1008647" name="Text Box 7"/>
          <p:cNvSpPr txBox="1">
            <a:spLocks noChangeArrowheads="1"/>
          </p:cNvSpPr>
          <p:nvPr/>
        </p:nvSpPr>
        <p:spPr bwMode="auto">
          <a:xfrm>
            <a:off x="2406650" y="3124200"/>
            <a:ext cx="43465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ym typeface="Symbol" charset="2"/>
              </a:rPr>
              <a:t>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Stabilisation of the plug with fibrin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blood coagulation</a:t>
            </a:r>
            <a:endParaRPr lang="en-US" sz="2000" b="1">
              <a:solidFill>
                <a:srgbClr val="66FFCC"/>
              </a:solidFill>
            </a:endParaRPr>
          </a:p>
          <a:p>
            <a:pPr algn="ctr"/>
            <a:r>
              <a:rPr lang="en-US" sz="2000" b="1">
                <a:solidFill>
                  <a:srgbClr val="EF1F32"/>
                </a:solidFill>
              </a:rPr>
              <a:t>Stops blood loss</a:t>
            </a:r>
            <a:endParaRPr lang="en-GB" sz="2000" b="1">
              <a:solidFill>
                <a:srgbClr val="EF1F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0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0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/>
      <p:bldP spid="1008646" grpId="0"/>
      <p:bldP spid="1008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What are the requirements for the initiation of coagulation?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8016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dirty="0">
                <a:solidFill>
                  <a:srgbClr val="BD1C20"/>
                </a:solidFill>
              </a:rPr>
              <a:t>Fast</a:t>
            </a:r>
            <a:r>
              <a:rPr lang="en-US" dirty="0"/>
              <a:t> </a:t>
            </a:r>
            <a:r>
              <a:rPr lang="en-US" sz="2000" dirty="0"/>
              <a:t>(to rapidly prevent bleeding)</a:t>
            </a:r>
            <a:endParaRPr lang="en-US" dirty="0"/>
          </a:p>
          <a:p>
            <a:pPr marL="457200" indent="-457200">
              <a:buFont typeface="Arial" charset="0"/>
              <a:buAutoNum type="arabicPeriod"/>
            </a:pPr>
            <a:endParaRPr lang="en-US" dirty="0"/>
          </a:p>
          <a:p>
            <a:pPr marL="457200" indent="-457200">
              <a:buFont typeface="Arial" charset="0"/>
              <a:buAutoNum type="arabicPeriod"/>
            </a:pPr>
            <a:r>
              <a:rPr lang="en-US" dirty="0">
                <a:solidFill>
                  <a:srgbClr val="BD1C20"/>
                </a:solidFill>
              </a:rPr>
              <a:t>Specific</a:t>
            </a:r>
            <a:r>
              <a:rPr lang="en-US" dirty="0"/>
              <a:t> </a:t>
            </a:r>
            <a:r>
              <a:rPr lang="en-US" sz="2000" dirty="0"/>
              <a:t>(must only be activated upon requirement)</a:t>
            </a:r>
            <a:endParaRPr lang="en-US" dirty="0"/>
          </a:p>
          <a:p>
            <a:pPr marL="457200" indent="-457200">
              <a:buFont typeface="Arial" charset="0"/>
              <a:buAutoNum type="arabicPeriod"/>
            </a:pPr>
            <a:endParaRPr lang="en-US" dirty="0"/>
          </a:p>
          <a:p>
            <a:pPr marL="457200" indent="-457200">
              <a:buFont typeface="Arial" charset="0"/>
              <a:buAutoNum type="arabicPeriod"/>
            </a:pPr>
            <a:r>
              <a:rPr lang="en-US" b="1" u="sng" dirty="0">
                <a:solidFill>
                  <a:srgbClr val="BD1C20"/>
                </a:solidFill>
              </a:rPr>
              <a:t>Regulated</a:t>
            </a:r>
            <a:r>
              <a:rPr lang="en-US" b="1" u="sng" dirty="0"/>
              <a:t> </a:t>
            </a:r>
            <a:r>
              <a:rPr lang="en-US" sz="2000" b="1" u="sng" dirty="0"/>
              <a:t>(must be controlled to prevent thrombosis)</a:t>
            </a:r>
          </a:p>
          <a:p>
            <a:pPr marL="457200" indent="-457200">
              <a:buFont typeface="Arial" charset="0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rmal Art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852488"/>
            <a:ext cx="4983162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62400" y="838200"/>
            <a:ext cx="4975225" cy="5638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084" name="Oval 4"/>
          <p:cNvSpPr>
            <a:spLocks noChangeArrowheads="1"/>
          </p:cNvSpPr>
          <p:nvPr/>
        </p:nvSpPr>
        <p:spPr bwMode="auto">
          <a:xfrm>
            <a:off x="1524000" y="1295400"/>
            <a:ext cx="12192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Lumen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066800" y="914400"/>
            <a:ext cx="2133600" cy="1981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905000" y="2209800"/>
            <a:ext cx="457200" cy="83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0" y="3810000"/>
            <a:ext cx="411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ＭＳ Ｐゴシック" charset="-128"/>
                <a:cs typeface="ＭＳ Ｐゴシック" charset="-128"/>
              </a:rPr>
              <a:t>EC - anticoagulant barrier</a:t>
            </a:r>
          </a:p>
          <a:p>
            <a:r>
              <a:rPr lang="en-US" sz="2000" b="1">
                <a:solidFill>
                  <a:srgbClr val="008040"/>
                </a:solidFill>
                <a:ea typeface="ＭＳ Ｐゴシック" charset="-128"/>
                <a:cs typeface="ＭＳ Ｐゴシック" charset="-128"/>
              </a:rPr>
              <a:t>TM, EPCR, TFPI</a:t>
            </a:r>
            <a:r>
              <a:rPr lang="en-US" sz="2000" b="1">
                <a:solidFill>
                  <a:srgbClr val="007D5F"/>
                </a:solidFill>
                <a:ea typeface="ＭＳ Ｐゴシック" charset="-128"/>
                <a:cs typeface="ＭＳ Ｐゴシック" charset="-128"/>
              </a:rPr>
              <a:t>, GAG</a:t>
            </a:r>
            <a:endParaRPr lang="en-US" sz="2000" b="1">
              <a:ea typeface="ＭＳ Ｐゴシック" charset="-128"/>
              <a:cs typeface="ＭＳ Ｐゴシック" charset="-128"/>
            </a:endParaRPr>
          </a:p>
          <a:p>
            <a:endParaRPr lang="en-US" sz="2000" b="1">
              <a:solidFill>
                <a:srgbClr val="FFF79F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000" b="1">
                <a:ea typeface="ＭＳ Ｐゴシック" charset="-128"/>
                <a:cs typeface="ＭＳ Ｐゴシック" charset="-128"/>
              </a:rPr>
              <a:t>Subendothelium - procoagulant</a:t>
            </a:r>
          </a:p>
          <a:p>
            <a:r>
              <a:rPr lang="en-US" sz="2000" b="1">
                <a:ea typeface="ＭＳ Ｐゴシック" charset="-128"/>
                <a:cs typeface="ＭＳ Ｐゴシック" charset="-128"/>
              </a:rPr>
              <a:t>Basement membrane</a:t>
            </a:r>
          </a:p>
          <a:p>
            <a:r>
              <a:rPr lang="en-US" sz="2000" b="1">
                <a:ea typeface="ＭＳ Ｐゴシック" charset="-128"/>
                <a:cs typeface="ＭＳ Ｐゴシック" charset="-128"/>
              </a:rPr>
              <a:t>Elastin, collagen</a:t>
            </a:r>
          </a:p>
          <a:p>
            <a:r>
              <a:rPr lang="en-US" sz="2000" b="1">
                <a:ea typeface="ＭＳ Ｐゴシック" charset="-128"/>
                <a:cs typeface="ＭＳ Ｐゴシック" charset="-128"/>
              </a:rPr>
              <a:t>VSMC - </a:t>
            </a:r>
            <a:r>
              <a:rPr lang="en-U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TF</a:t>
            </a:r>
          </a:p>
          <a:p>
            <a:r>
              <a:rPr lang="en-US" sz="2000" b="1">
                <a:ea typeface="ＭＳ Ｐゴシック" charset="-128"/>
                <a:cs typeface="ＭＳ Ｐゴシック" charset="-128"/>
              </a:rPr>
              <a:t>Fibroblasts -</a:t>
            </a:r>
            <a:r>
              <a:rPr lang="en-US" sz="2000" b="1">
                <a:solidFill>
                  <a:srgbClr val="FFF79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TF-FVIIa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028950"/>
            <a:ext cx="5480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" descr="Coag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80975"/>
            <a:ext cx="180181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4869160"/>
            <a:ext cx="53640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Char char="•"/>
            </a:pPr>
            <a:r>
              <a:rPr lang="en-GB" sz="1800" dirty="0">
                <a:solidFill>
                  <a:srgbClr val="008040"/>
                </a:solidFill>
                <a:latin typeface="Arial" charset="0"/>
              </a:rPr>
              <a:t> FVII/</a:t>
            </a:r>
            <a:r>
              <a:rPr lang="en-GB" sz="1800" dirty="0" err="1">
                <a:solidFill>
                  <a:srgbClr val="008040"/>
                </a:solidFill>
                <a:latin typeface="Arial" charset="0"/>
              </a:rPr>
              <a:t>FVIIa</a:t>
            </a:r>
            <a:r>
              <a:rPr lang="en-GB" sz="1800" dirty="0">
                <a:solidFill>
                  <a:srgbClr val="008040"/>
                </a:solidFill>
                <a:latin typeface="Arial" charset="0"/>
              </a:rPr>
              <a:t> bind cell surfaces via </a:t>
            </a:r>
            <a:r>
              <a:rPr lang="en-GB" sz="1800" dirty="0" err="1">
                <a:solidFill>
                  <a:srgbClr val="008040"/>
                </a:solidFill>
                <a:latin typeface="Arial" charset="0"/>
              </a:rPr>
              <a:t>Gla</a:t>
            </a:r>
            <a:r>
              <a:rPr lang="en-GB" sz="1800" dirty="0">
                <a:solidFill>
                  <a:srgbClr val="008040"/>
                </a:solidFill>
                <a:latin typeface="Arial" charset="0"/>
              </a:rPr>
              <a:t> domain</a:t>
            </a:r>
          </a:p>
          <a:p>
            <a:pPr>
              <a:buFont typeface="Times" charset="0"/>
              <a:buChar char="•"/>
            </a:pPr>
            <a:endParaRPr lang="en-GB" sz="1800" dirty="0">
              <a:solidFill>
                <a:srgbClr val="008040"/>
              </a:solidFill>
              <a:latin typeface="Arial" charset="0"/>
            </a:endParaRPr>
          </a:p>
          <a:p>
            <a:pPr>
              <a:buFont typeface="Times" charset="0"/>
              <a:buChar char="•"/>
            </a:pPr>
            <a:r>
              <a:rPr lang="en-US" sz="1800" dirty="0">
                <a:solidFill>
                  <a:srgbClr val="008040"/>
                </a:solidFill>
                <a:latin typeface="Arial" charset="0"/>
              </a:rPr>
              <a:t> All domains of FVII/</a:t>
            </a:r>
            <a:r>
              <a:rPr lang="en-US" sz="1800" dirty="0" err="1">
                <a:solidFill>
                  <a:srgbClr val="008040"/>
                </a:solidFill>
                <a:latin typeface="Arial" charset="0"/>
              </a:rPr>
              <a:t>FVIIa</a:t>
            </a:r>
            <a:r>
              <a:rPr lang="en-US" sz="1800" dirty="0">
                <a:solidFill>
                  <a:srgbClr val="008040"/>
                </a:solidFill>
                <a:latin typeface="Arial" charset="0"/>
              </a:rPr>
              <a:t> interact with TF</a:t>
            </a:r>
          </a:p>
          <a:p>
            <a:pPr>
              <a:buFont typeface="Times" charset="0"/>
              <a:buChar char="•"/>
            </a:pPr>
            <a:endParaRPr lang="en-US" sz="1800" dirty="0">
              <a:solidFill>
                <a:srgbClr val="008040"/>
              </a:solidFill>
              <a:latin typeface="Arial" charset="0"/>
            </a:endParaRPr>
          </a:p>
          <a:p>
            <a:pPr>
              <a:buFont typeface="Times" charset="0"/>
              <a:buChar char="•"/>
            </a:pPr>
            <a:r>
              <a:rPr lang="en-US" sz="1800" dirty="0">
                <a:solidFill>
                  <a:srgbClr val="008040"/>
                </a:solidFill>
                <a:latin typeface="Arial" charset="0"/>
              </a:rPr>
              <a:t>TF makes </a:t>
            </a:r>
            <a:r>
              <a:rPr lang="en-US" sz="1800" dirty="0" err="1">
                <a:solidFill>
                  <a:srgbClr val="008040"/>
                </a:solidFill>
                <a:latin typeface="Arial" charset="0"/>
              </a:rPr>
              <a:t>FVIIa</a:t>
            </a:r>
            <a:r>
              <a:rPr lang="en-US" sz="1800" dirty="0">
                <a:solidFill>
                  <a:srgbClr val="008040"/>
                </a:solidFill>
                <a:latin typeface="Arial" charset="0"/>
              </a:rPr>
              <a:t> 2x10</a:t>
            </a:r>
            <a:r>
              <a:rPr lang="en-US" sz="1800" baseline="30000" dirty="0">
                <a:solidFill>
                  <a:srgbClr val="008040"/>
                </a:solidFill>
                <a:latin typeface="Arial" charset="0"/>
              </a:rPr>
              <a:t>6</a:t>
            </a:r>
            <a:r>
              <a:rPr lang="en-US" sz="1800" dirty="0">
                <a:solidFill>
                  <a:srgbClr val="008040"/>
                </a:solidFill>
                <a:latin typeface="Arial" charset="0"/>
              </a:rPr>
              <a:t> times more active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340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Initiation of Coagulation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1189</Words>
  <Application>Microsoft Office PowerPoint</Application>
  <PresentationFormat>On-screen Show (4:3)</PresentationFormat>
  <Paragraphs>300</Paragraphs>
  <Slides>45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TFPI</vt:lpstr>
      <vt:lpstr>TFPI</vt:lpstr>
      <vt:lpstr>Tissue Factor Pathway Inhibitor (TFPI)</vt:lpstr>
      <vt:lpstr>TFPI Function</vt:lpstr>
      <vt:lpstr>TFPI inhibits the initiation stage of coagulation</vt:lpstr>
      <vt:lpstr>PowerPoint Presentation</vt:lpstr>
      <vt:lpstr>PowerPoint Presentation</vt:lpstr>
      <vt:lpstr>PowerPoint Presentation</vt:lpstr>
      <vt:lpstr>PowerPoint Presentation</vt:lpstr>
      <vt:lpstr>Anticoagulant mechanism – 2 Protein C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Anticoagulant mechanism – 3 Antithrombin</vt:lpstr>
      <vt:lpstr>Anticoagulant mechanism – 3 Antithrombin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Crawley</dc:creator>
  <cp:lastModifiedBy>Shiel, Nuala</cp:lastModifiedBy>
  <cp:revision>26</cp:revision>
  <dcterms:created xsi:type="dcterms:W3CDTF">2010-11-25T09:43:10Z</dcterms:created>
  <dcterms:modified xsi:type="dcterms:W3CDTF">2012-09-25T10:38:58Z</dcterms:modified>
</cp:coreProperties>
</file>