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50"/>
  </p:notesMasterIdLst>
  <p:handoutMasterIdLst>
    <p:handoutMasterId r:id="rId51"/>
  </p:handoutMasterIdLst>
  <p:sldIdLst>
    <p:sldId id="332" r:id="rId2"/>
    <p:sldId id="564" r:id="rId3"/>
    <p:sldId id="565" r:id="rId4"/>
    <p:sldId id="492" r:id="rId5"/>
    <p:sldId id="522" r:id="rId6"/>
    <p:sldId id="497" r:id="rId7"/>
    <p:sldId id="493" r:id="rId8"/>
    <p:sldId id="456" r:id="rId9"/>
    <p:sldId id="386" r:id="rId10"/>
    <p:sldId id="496" r:id="rId11"/>
    <p:sldId id="554" r:id="rId12"/>
    <p:sldId id="570" r:id="rId13"/>
    <p:sldId id="426" r:id="rId14"/>
    <p:sldId id="556" r:id="rId15"/>
    <p:sldId id="580" r:id="rId16"/>
    <p:sldId id="566" r:id="rId17"/>
    <p:sldId id="563" r:id="rId18"/>
    <p:sldId id="568" r:id="rId19"/>
    <p:sldId id="579" r:id="rId20"/>
    <p:sldId id="578" r:id="rId21"/>
    <p:sldId id="575" r:id="rId22"/>
    <p:sldId id="581" r:id="rId23"/>
    <p:sldId id="582" r:id="rId24"/>
    <p:sldId id="576" r:id="rId25"/>
    <p:sldId id="427" r:id="rId26"/>
    <p:sldId id="540" r:id="rId27"/>
    <p:sldId id="508" r:id="rId28"/>
    <p:sldId id="545" r:id="rId29"/>
    <p:sldId id="514" r:id="rId30"/>
    <p:sldId id="525" r:id="rId31"/>
    <p:sldId id="528" r:id="rId32"/>
    <p:sldId id="529" r:id="rId33"/>
    <p:sldId id="523" r:id="rId34"/>
    <p:sldId id="515" r:id="rId35"/>
    <p:sldId id="546" r:id="rId36"/>
    <p:sldId id="518" r:id="rId37"/>
    <p:sldId id="544" r:id="rId38"/>
    <p:sldId id="560" r:id="rId39"/>
    <p:sldId id="567" r:id="rId40"/>
    <p:sldId id="569" r:id="rId41"/>
    <p:sldId id="573" r:id="rId42"/>
    <p:sldId id="574" r:id="rId43"/>
    <p:sldId id="562" r:id="rId44"/>
    <p:sldId id="571" r:id="rId45"/>
    <p:sldId id="577" r:id="rId46"/>
    <p:sldId id="561" r:id="rId47"/>
    <p:sldId id="572" r:id="rId48"/>
    <p:sldId id="555" r:id="rId49"/>
  </p:sldIdLst>
  <p:sldSz cx="9144000" cy="6858000" type="screen4x3"/>
  <p:notesSz cx="6858000" cy="977423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CC"/>
    <a:srgbClr val="00FFFF"/>
    <a:srgbClr val="FFFF00"/>
    <a:srgbClr val="FF0000"/>
    <a:srgbClr val="0000CC"/>
    <a:srgbClr val="FF00FF"/>
    <a:srgbClr val="FFFF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2582" autoAdjust="0"/>
  </p:normalViewPr>
  <p:slideViewPr>
    <p:cSldViewPr>
      <p:cViewPr>
        <p:scale>
          <a:sx n="50" d="100"/>
          <a:sy n="50" d="100"/>
        </p:scale>
        <p:origin x="-80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942"/>
    </p:cViewPr>
  </p:sorterViewPr>
  <p:notesViewPr>
    <p:cSldViewPr>
      <p:cViewPr varScale="1">
        <p:scale>
          <a:sx n="63" d="100"/>
          <a:sy n="63" d="100"/>
        </p:scale>
        <p:origin x="-2184" y="-120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13" Type="http://schemas.openxmlformats.org/officeDocument/2006/relationships/slide" Target="slides/slide35.xml"/><Relationship Id="rId3" Type="http://schemas.openxmlformats.org/officeDocument/2006/relationships/slide" Target="slides/slide11.xml"/><Relationship Id="rId7" Type="http://schemas.openxmlformats.org/officeDocument/2006/relationships/slide" Target="slides/slide21.xml"/><Relationship Id="rId12" Type="http://schemas.openxmlformats.org/officeDocument/2006/relationships/slide" Target="slides/slide34.xml"/><Relationship Id="rId2" Type="http://schemas.openxmlformats.org/officeDocument/2006/relationships/slide" Target="slides/slide5.xml"/><Relationship Id="rId16" Type="http://schemas.openxmlformats.org/officeDocument/2006/relationships/slide" Target="slides/slide48.xml"/><Relationship Id="rId1" Type="http://schemas.openxmlformats.org/officeDocument/2006/relationships/slide" Target="slides/slide4.xml"/><Relationship Id="rId6" Type="http://schemas.openxmlformats.org/officeDocument/2006/relationships/slide" Target="slides/slide18.xml"/><Relationship Id="rId11" Type="http://schemas.openxmlformats.org/officeDocument/2006/relationships/slide" Target="slides/slide33.xml"/><Relationship Id="rId5" Type="http://schemas.openxmlformats.org/officeDocument/2006/relationships/slide" Target="slides/slide14.xml"/><Relationship Id="rId15" Type="http://schemas.openxmlformats.org/officeDocument/2006/relationships/slide" Target="slides/slide37.xml"/><Relationship Id="rId10" Type="http://schemas.openxmlformats.org/officeDocument/2006/relationships/slide" Target="slides/slide29.xml"/><Relationship Id="rId4" Type="http://schemas.openxmlformats.org/officeDocument/2006/relationships/slide" Target="slides/slide13.xml"/><Relationship Id="rId9" Type="http://schemas.openxmlformats.org/officeDocument/2006/relationships/slide" Target="slides/slide27.xml"/><Relationship Id="rId14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913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021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2" tIns="0" rIns="19802" bIns="0" numCol="1" anchor="t" anchorCtr="0" compatLnSpc="1">
            <a:prstTxWarp prst="textNoShape">
              <a:avLst/>
            </a:prstTxWarp>
          </a:bodyPr>
          <a:lstStyle>
            <a:lvl1pPr algn="l" defTabSz="1003300">
              <a:defRPr sz="11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-1588"/>
            <a:ext cx="297021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2" tIns="0" rIns="19802" bIns="0" numCol="1" anchor="t" anchorCtr="0" compatLnSpc="1">
            <a:prstTxWarp prst="textNoShape">
              <a:avLst/>
            </a:prstTxWarp>
          </a:bodyPr>
          <a:lstStyle>
            <a:lvl1pPr algn="r" defTabSz="1003300">
              <a:defRPr sz="11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41363"/>
            <a:ext cx="4867275" cy="3649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39" tIns="47220" rIns="94439" bIns="47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2" tIns="0" rIns="19802" bIns="0" numCol="1" anchor="b" anchorCtr="0" compatLnSpc="1">
            <a:prstTxWarp prst="textNoShape">
              <a:avLst/>
            </a:prstTxWarp>
          </a:bodyPr>
          <a:lstStyle>
            <a:lvl1pPr algn="l" defTabSz="1003300">
              <a:defRPr sz="110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85288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2" tIns="0" rIns="19802" bIns="0" numCol="1" anchor="b" anchorCtr="0" compatLnSpc="1">
            <a:prstTxWarp prst="textNoShape">
              <a:avLst/>
            </a:prstTxWarp>
          </a:bodyPr>
          <a:lstStyle>
            <a:lvl1pPr algn="r" defTabSz="1003300">
              <a:defRPr sz="1100" i="1"/>
            </a:lvl1pPr>
          </a:lstStyle>
          <a:p>
            <a:pPr>
              <a:defRPr/>
            </a:pPr>
            <a:fld id="{EBCD540C-1B5F-4F99-BA93-51B9301EA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11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61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88950" algn="l" defTabSz="10461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77900" algn="l" defTabSz="10461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468438" algn="l" defTabSz="10461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957388" algn="l" defTabSz="10461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9B468D-C6EA-4BA0-B09E-556D7217E7B1}" type="slidenum">
              <a:rPr lang="en-GB" sz="1100" smtClean="0"/>
              <a:pPr/>
              <a:t>1</a:t>
            </a:fld>
            <a:endParaRPr lang="en-GB" sz="11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F7AF96-D8C0-4454-8920-1E140E432DB5}" type="slidenum">
              <a:rPr lang="en-GB" sz="1100" smtClean="0"/>
              <a:pPr/>
              <a:t>10</a:t>
            </a:fld>
            <a:endParaRPr lang="en-GB" sz="11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CEF7B6-8244-426F-B65F-F9CC785E6A10}" type="slidenum">
              <a:rPr lang="en-GB" sz="1100" smtClean="0"/>
              <a:pPr/>
              <a:t>11</a:t>
            </a:fld>
            <a:endParaRPr lang="en-GB" sz="11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61CBC5F-F284-4912-B42F-14ABCC7523FE}" type="slidenum">
              <a:rPr lang="en-GB" sz="1100" smtClean="0"/>
              <a:pPr/>
              <a:t>12</a:t>
            </a:fld>
            <a:endParaRPr lang="en-GB" sz="11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8561CD-2DD5-4C16-A74D-013D8D5E9D83}" type="slidenum">
              <a:rPr lang="en-GB" sz="1100" smtClean="0"/>
              <a:pPr/>
              <a:t>13</a:t>
            </a:fld>
            <a:endParaRPr lang="en-GB" sz="11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30F869-A609-4460-BA33-6C85A83AB1E7}" type="slidenum">
              <a:rPr lang="en-GB" sz="1100" smtClean="0"/>
              <a:pPr/>
              <a:t>14</a:t>
            </a:fld>
            <a:endParaRPr lang="en-GB" sz="11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1C0ED7-0EB7-4F96-B135-FC09739FBEFB}" type="slidenum">
              <a:rPr lang="en-GB" sz="1100" smtClean="0"/>
              <a:pPr/>
              <a:t>15</a:t>
            </a:fld>
            <a:endParaRPr lang="en-GB" sz="11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867201-DA2E-4800-BA94-B336435D6062}" type="slidenum">
              <a:rPr lang="en-GB" sz="1100" smtClean="0"/>
              <a:pPr/>
              <a:t>16</a:t>
            </a:fld>
            <a:endParaRPr lang="en-GB" sz="11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BCE868-770A-4B34-AED9-713FC4D9B780}" type="slidenum">
              <a:rPr lang="en-GB" sz="1100" smtClean="0"/>
              <a:pPr/>
              <a:t>17</a:t>
            </a:fld>
            <a:endParaRPr lang="en-GB" sz="11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A42009-E3E6-48AD-858F-47E799020DFA}" type="slidenum">
              <a:rPr lang="en-GB" sz="1100" smtClean="0"/>
              <a:pPr/>
              <a:t>18</a:t>
            </a:fld>
            <a:endParaRPr lang="en-GB" sz="11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56099D-A002-4E26-89E1-48C2E7500B51}" type="slidenum">
              <a:rPr lang="en-GB" sz="1100" smtClean="0"/>
              <a:pPr/>
              <a:t>19</a:t>
            </a:fld>
            <a:endParaRPr lang="en-GB" sz="11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D1B001-91CF-4C43-A4AA-31527FC18BF9}" type="slidenum">
              <a:rPr lang="en-GB" sz="1100" smtClean="0"/>
              <a:pPr/>
              <a:t>2</a:t>
            </a:fld>
            <a:endParaRPr lang="en-GB" sz="11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38C018-93CE-46B7-AABE-C599414F68DE}" type="slidenum">
              <a:rPr lang="en-GB" sz="1100" smtClean="0"/>
              <a:pPr/>
              <a:t>20</a:t>
            </a:fld>
            <a:endParaRPr lang="en-GB" sz="11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464775-910A-4AA7-929A-A8D26C099CB4}" type="slidenum">
              <a:rPr lang="en-GB" sz="1100" smtClean="0"/>
              <a:pPr/>
              <a:t>21</a:t>
            </a:fld>
            <a:endParaRPr lang="en-GB" sz="11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8B1661-C612-4584-964E-AE7BD98EE8E3}" type="slidenum">
              <a:rPr lang="en-GB" sz="1100" smtClean="0"/>
              <a:pPr/>
              <a:t>22</a:t>
            </a:fld>
            <a:endParaRPr lang="en-GB" sz="11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58ED3C-CB09-408F-A2B2-CE06020475FF}" type="slidenum">
              <a:rPr lang="en-GB" sz="1100" smtClean="0"/>
              <a:pPr/>
              <a:t>23</a:t>
            </a:fld>
            <a:endParaRPr lang="en-GB" sz="11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19310-BE43-4EE0-9E70-C73AFC1C291D}" type="slidenum">
              <a:rPr lang="en-GB" sz="1100" smtClean="0"/>
              <a:pPr/>
              <a:t>24</a:t>
            </a:fld>
            <a:endParaRPr lang="en-GB" sz="11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04271D-F5D3-4F5C-9F6B-5F7CE39A4BAB}" type="slidenum">
              <a:rPr lang="en-GB" sz="1100" smtClean="0"/>
              <a:pPr/>
              <a:t>25</a:t>
            </a:fld>
            <a:endParaRPr lang="en-GB" sz="11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AFE377-2CB1-46B6-A40A-09E01D787445}" type="slidenum">
              <a:rPr lang="en-GB" sz="1100" smtClean="0"/>
              <a:pPr/>
              <a:t>26</a:t>
            </a:fld>
            <a:endParaRPr lang="en-GB" sz="11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984B1-822F-4FDF-A3BE-6F3257260DDA}" type="slidenum">
              <a:rPr lang="en-GB" sz="1100" smtClean="0"/>
              <a:pPr/>
              <a:t>27</a:t>
            </a:fld>
            <a:endParaRPr lang="en-GB" sz="11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4833A0-7C71-474E-BE8C-ABF607D14772}" type="slidenum">
              <a:rPr lang="en-GB" sz="1100" smtClean="0"/>
              <a:pPr/>
              <a:t>28</a:t>
            </a:fld>
            <a:endParaRPr lang="en-GB" sz="11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AA4251-4B24-42B8-8720-0D38F84A6FCB}" type="slidenum">
              <a:rPr lang="en-GB" sz="1100" smtClean="0"/>
              <a:pPr/>
              <a:t>29</a:t>
            </a:fld>
            <a:endParaRPr lang="en-GB" sz="11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597308E-1EAA-461D-BFF4-C6925F2DE543}" type="slidenum">
              <a:rPr lang="en-GB" sz="1100" smtClean="0"/>
              <a:pPr/>
              <a:t>3</a:t>
            </a:fld>
            <a:endParaRPr lang="en-GB" sz="11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5EDCD0-523E-4599-B18A-418FDE054561}" type="slidenum">
              <a:rPr lang="en-GB" sz="1100" smtClean="0"/>
              <a:pPr/>
              <a:t>30</a:t>
            </a:fld>
            <a:endParaRPr lang="en-GB" sz="11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99FE11-5B9E-48D5-9425-EEFC7F66907E}" type="slidenum">
              <a:rPr lang="en-GB" sz="1100" smtClean="0"/>
              <a:pPr/>
              <a:t>31</a:t>
            </a:fld>
            <a:endParaRPr lang="en-GB" sz="11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65F934-F206-4AC9-AC3E-18C1AD32BD37}" type="slidenum">
              <a:rPr lang="en-GB" sz="1100" smtClean="0"/>
              <a:pPr/>
              <a:t>32</a:t>
            </a:fld>
            <a:endParaRPr lang="en-GB" sz="11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BB1A53-64C9-4B9D-93D1-9FC2402ABD5E}" type="slidenum">
              <a:rPr lang="en-GB" sz="1100" smtClean="0"/>
              <a:pPr/>
              <a:t>33</a:t>
            </a:fld>
            <a:endParaRPr lang="en-GB" sz="11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BE72F5-3263-462A-96B5-943F54638D1E}" type="slidenum">
              <a:rPr lang="en-GB" sz="1100" smtClean="0"/>
              <a:pPr/>
              <a:t>34</a:t>
            </a:fld>
            <a:endParaRPr lang="en-GB" sz="11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2CD574-C086-4F62-9D84-75E805558A51}" type="slidenum">
              <a:rPr lang="en-GB" sz="1100" smtClean="0"/>
              <a:pPr/>
              <a:t>35</a:t>
            </a:fld>
            <a:endParaRPr lang="en-GB" sz="11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32F948-7F61-40C8-B1D2-55E2513CFA6C}" type="slidenum">
              <a:rPr lang="en-GB" sz="1100" smtClean="0"/>
              <a:pPr/>
              <a:t>36</a:t>
            </a:fld>
            <a:endParaRPr lang="en-GB" sz="11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CF25B3-4789-4DCF-BECB-E6878C4094AF}" type="slidenum">
              <a:rPr lang="en-GB" sz="1100" smtClean="0"/>
              <a:pPr/>
              <a:t>37</a:t>
            </a:fld>
            <a:endParaRPr lang="en-GB" sz="11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5EE518C-D6EB-4162-8489-EC1597AADC1F}" type="slidenum">
              <a:rPr lang="en-GB" sz="1100" smtClean="0"/>
              <a:pPr/>
              <a:t>38</a:t>
            </a:fld>
            <a:endParaRPr lang="en-GB" sz="11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167095-E426-469E-93D2-12437B0693EA}" type="slidenum">
              <a:rPr lang="en-GB" sz="1100" smtClean="0"/>
              <a:pPr/>
              <a:t>39</a:t>
            </a:fld>
            <a:endParaRPr lang="en-GB" sz="11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68ED9CA-7F22-41F3-8E2F-07629351D362}" type="slidenum">
              <a:rPr lang="en-GB" sz="1100" smtClean="0"/>
              <a:pPr/>
              <a:t>4</a:t>
            </a:fld>
            <a:endParaRPr lang="en-GB" sz="11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66A495F-86AD-4E9B-A99A-12102FB861F0}" type="slidenum">
              <a:rPr lang="en-GB" sz="1100" smtClean="0"/>
              <a:pPr/>
              <a:t>40</a:t>
            </a:fld>
            <a:endParaRPr lang="en-GB" sz="11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BC88EA-E29D-42CC-969E-6DAE67C5CFBC}" type="slidenum">
              <a:rPr lang="en-GB" sz="1100" smtClean="0"/>
              <a:pPr/>
              <a:t>41</a:t>
            </a:fld>
            <a:endParaRPr lang="en-GB" sz="11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A98FD1-A836-46A6-81E0-D3E4C08F872D}" type="slidenum">
              <a:rPr lang="en-GB" sz="1100" smtClean="0"/>
              <a:pPr/>
              <a:t>42</a:t>
            </a:fld>
            <a:endParaRPr lang="en-GB" sz="11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5279EF9-3183-41F5-9E59-DB4E69E555AD}" type="slidenum">
              <a:rPr lang="en-GB" sz="1100" smtClean="0"/>
              <a:pPr/>
              <a:t>43</a:t>
            </a:fld>
            <a:endParaRPr lang="en-GB" sz="11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321363-A091-45F3-B40E-1237A192F0AA}" type="slidenum">
              <a:rPr lang="en-GB" sz="1100" smtClean="0"/>
              <a:pPr/>
              <a:t>44</a:t>
            </a:fld>
            <a:endParaRPr lang="en-GB" sz="11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024AFB-357D-4E78-B12B-775045AABACC}" type="slidenum">
              <a:rPr lang="en-GB" sz="1100" smtClean="0"/>
              <a:pPr/>
              <a:t>45</a:t>
            </a:fld>
            <a:endParaRPr lang="en-GB" sz="11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90D663-083F-4E64-8835-1BDE2A8C70D6}" type="slidenum">
              <a:rPr lang="en-GB" sz="1100" smtClean="0"/>
              <a:pPr/>
              <a:t>46</a:t>
            </a:fld>
            <a:endParaRPr lang="en-GB" sz="11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42BC49F-0616-483C-A677-EA31870176C6}" type="slidenum">
              <a:rPr lang="en-GB" sz="1100" smtClean="0"/>
              <a:pPr/>
              <a:t>47</a:t>
            </a:fld>
            <a:endParaRPr lang="en-GB" sz="11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4594D6-3FBC-41BF-BBA5-9EB48F71052B}" type="slidenum">
              <a:rPr lang="en-GB" sz="1100" smtClean="0"/>
              <a:pPr/>
              <a:t>48</a:t>
            </a:fld>
            <a:endParaRPr lang="en-GB" sz="11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C30D5A-2AE5-4B60-B348-24A5F55210B5}" type="slidenum">
              <a:rPr lang="en-GB" sz="1100" smtClean="0"/>
              <a:pPr/>
              <a:t>5</a:t>
            </a:fld>
            <a:endParaRPr lang="en-GB" sz="11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3B8210-46EB-4489-AD3F-585AA1276568}" type="slidenum">
              <a:rPr lang="en-GB" sz="1100" smtClean="0"/>
              <a:pPr/>
              <a:t>6</a:t>
            </a:fld>
            <a:endParaRPr lang="en-GB" sz="11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23EEBF-F0EA-4822-8A80-EDCB848535BC}" type="slidenum">
              <a:rPr lang="en-GB" sz="1100" smtClean="0"/>
              <a:pPr/>
              <a:t>7</a:t>
            </a:fld>
            <a:endParaRPr lang="en-GB" sz="11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9758A2-2A2C-4849-99C2-D0D488AA4274}" type="slidenum">
              <a:rPr lang="en-GB" sz="1100" smtClean="0"/>
              <a:pPr/>
              <a:t>8</a:t>
            </a:fld>
            <a:endParaRPr lang="en-GB" sz="11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42950"/>
            <a:ext cx="4865687" cy="3648075"/>
          </a:xfrm>
          <a:noFill/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41850"/>
            <a:ext cx="5030787" cy="439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3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330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33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03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96C9C3-6304-40EB-B442-D4720A0FB6FB}" type="slidenum">
              <a:rPr lang="en-GB" sz="1100" smtClean="0"/>
              <a:pPr/>
              <a:t>9</a:t>
            </a:fld>
            <a:endParaRPr lang="en-GB" sz="11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42950"/>
            <a:ext cx="4865687" cy="3648075"/>
          </a:xfrm>
          <a:noFill/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41850"/>
            <a:ext cx="5030787" cy="439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mtClean="0"/>
              <a:t>(AGA 12-45)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371475" y="3500438"/>
            <a:ext cx="8321675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8" descr="i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229350"/>
            <a:ext cx="1565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1979613" y="4005263"/>
            <a:ext cx="5345112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sz="1800" b="1" smtClean="0">
                <a:solidFill>
                  <a:schemeClr val="bg1"/>
                </a:solidFill>
              </a:rPr>
              <a:t>Julian R.F. Walters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smtClean="0">
                <a:solidFill>
                  <a:schemeClr val="bg1"/>
                </a:solidFill>
              </a:rPr>
              <a:t>Gastroenterology Section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smtClean="0">
                <a:solidFill>
                  <a:schemeClr val="bg1"/>
                </a:solidFill>
              </a:rPr>
              <a:t>Hammersmith Hospital</a:t>
            </a:r>
          </a:p>
          <a:p>
            <a:pPr algn="l"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smtClean="0">
                <a:solidFill>
                  <a:schemeClr val="bg1"/>
                </a:solidFill>
              </a:rPr>
              <a:t>Imperial College London, UK</a:t>
            </a:r>
          </a:p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sz="1800" b="1" smtClean="0">
              <a:solidFill>
                <a:schemeClr val="bg1"/>
              </a:solidFill>
            </a:endParaRPr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5988" y="549275"/>
            <a:ext cx="7312025" cy="25923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7043738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Oct-02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74663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727F-F7E1-4129-B7A0-D68EAB966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2333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193B-339D-4388-82FC-0F969FAC01B9}" type="datetime7">
              <a:rPr lang="en-GB"/>
              <a:pPr>
                <a:defRPr/>
              </a:pPr>
              <a:t>Dec-12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DEF19-36E4-42B3-B527-45B90E815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27983"/>
      </p:ext>
    </p:extLst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52400"/>
            <a:ext cx="1906587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538" y="152400"/>
            <a:ext cx="5568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7476-230C-4F51-8AA9-3254695AAD18}" type="datetime7">
              <a:rPr lang="en-GB"/>
              <a:pPr>
                <a:defRPr/>
              </a:pPr>
              <a:t>Dec-12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B689-9E68-4145-A69F-BB8EA992A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55970"/>
      </p:ext>
    </p:extLst>
  </p:cSld>
  <p:clrMapOvr>
    <a:masterClrMapping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3" y="152400"/>
            <a:ext cx="75104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4538" y="1143000"/>
            <a:ext cx="7627937" cy="4876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5CBCB-8CD1-4B46-9542-3DFD40489C97}" type="datetime7">
              <a:rPr lang="en-GB"/>
              <a:pPr>
                <a:defRPr/>
              </a:pPr>
              <a:t>Dec-12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DC49B-DD1E-46ED-A483-7259AF2F30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23677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09E5B-60A8-495D-B424-72B985E93D4C}" type="datetime7">
              <a:rPr lang="en-GB"/>
              <a:pPr>
                <a:defRPr/>
              </a:pPr>
              <a:t>Dec-12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1DD0-E427-4AE3-A135-30AA2C090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58249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10F29-1F61-4E8F-A86D-159506D864DD}" type="datetime7">
              <a:rPr lang="en-GB"/>
              <a:pPr>
                <a:defRPr/>
              </a:pPr>
              <a:t>Dec-12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C14A-6F56-4D8B-8F08-604F94786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271148"/>
      </p:ext>
    </p:extLst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538" y="1143000"/>
            <a:ext cx="37369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143000"/>
            <a:ext cx="37385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9A89-A894-4096-8F67-BF05F1E908FC}" type="datetime7">
              <a:rPr lang="en-GB"/>
              <a:pPr>
                <a:defRPr/>
              </a:pPr>
              <a:t>Dec-12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388A-9385-44BF-B09C-3CEA340FF4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41767"/>
      </p:ext>
    </p:extLst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F70BB-38D2-41BD-9F35-D61F210BECB9}" type="datetime7">
              <a:rPr lang="en-GB"/>
              <a:pPr>
                <a:defRPr/>
              </a:pPr>
              <a:t>Dec-12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94C6-1B10-42A2-AA66-4529AE7FE3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8389"/>
      </p:ext>
    </p:extLst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24A33-9C2B-40BF-9BBA-B476ACC6E9CA}" type="datetime7">
              <a:rPr lang="en-GB"/>
              <a:pPr>
                <a:defRPr/>
              </a:pPr>
              <a:t>Dec-12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DADA6-4F97-4AB6-AC7A-010D63C4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784245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E5F8-35C2-4F76-9D3F-557B0D72E5AE}" type="datetime7">
              <a:rPr lang="en-GB"/>
              <a:pPr>
                <a:defRPr/>
              </a:pPr>
              <a:t>Dec-12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8881-0395-46B5-8AB9-C21E9F4E8F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68336"/>
      </p:ext>
    </p:extLst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784B-870A-4908-AC74-F835688301A5}" type="datetime7">
              <a:rPr lang="en-GB"/>
              <a:pPr>
                <a:defRPr/>
              </a:pPr>
              <a:t>Dec-12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01593-9623-4CAC-94E7-E002A2F2CB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030809"/>
      </p:ext>
    </p:extLst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DFBC-2795-49D8-8300-EDEB2539338B}" type="datetime7">
              <a:rPr lang="en-GB"/>
              <a:pPr>
                <a:defRPr/>
              </a:pPr>
              <a:t>Dec-12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5E6E-EC43-47A2-97D5-89597CE297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48897"/>
      </p:ext>
    </p:extLst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2413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73113" y="152400"/>
            <a:ext cx="75104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1143000"/>
            <a:ext cx="76279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0" y="632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DE1083-7158-4148-9573-B1A10D69F58A}" type="datetime7">
              <a:rPr lang="en-GB"/>
              <a:pPr>
                <a:defRPr/>
              </a:pPr>
              <a:t>Dec-12</a:t>
            </a:fld>
            <a:endParaRPr lang="en-GB"/>
          </a:p>
        </p:txBody>
      </p:sp>
      <p:sp>
        <p:nvSpPr>
          <p:cNvPr id="560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0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86FDBFF-05BD-4FC8-A228-04C2BCCB7D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33413" y="1066800"/>
            <a:ext cx="7653337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</p:sldLayoutIdLst>
  <p:transition>
    <p:split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rgbClr val="009999"/>
          </a:solidFill>
          <a:latin typeface="+mn-lt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rgbClr val="009999"/>
          </a:solidFill>
          <a:latin typeface="+mn-lt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rgbClr val="009999"/>
          </a:solidFill>
          <a:latin typeface="+mn-lt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rgbClr val="009999"/>
          </a:solidFill>
          <a:latin typeface="+mn-lt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2.nejm.org/cts/click?q=137;67328639;49lXMeXV0ZcVDJDmfoGEr1JPTw2j+mKDPTxUnIwjvOg=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content.nejm.org/content/vol361/issue25/images/large/10f1.jpe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nejm.org/content/vol361/issue25/images/large/10t1.jpe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nejm.org/content/vol361/issue25/images/large/10f2.jpe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nejm.org/content/vol361/issue25/images/large/10t2.jpe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nejm.org/content/vol361/issue25/images/large/10t3.jpe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gi/content/full/96/13/7318/F2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smtClean="0"/>
              <a:t>Oct-02</a:t>
            </a:r>
            <a:endParaRPr lang="en-GB" sz="1400" smtClean="0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33413" y="549274"/>
            <a:ext cx="7899027" cy="2951733"/>
          </a:xfrm>
        </p:spPr>
        <p:txBody>
          <a:bodyPr/>
          <a:lstStyle/>
          <a:p>
            <a:r>
              <a:rPr lang="en-GB" sz="2400" dirty="0" smtClean="0"/>
              <a:t>BSc Gastroenterology &amp; </a:t>
            </a:r>
            <a:r>
              <a:rPr lang="en-GB" sz="2400" dirty="0" err="1" smtClean="0"/>
              <a:t>Hepatology</a:t>
            </a:r>
            <a:r>
              <a:rPr lang="en-GB" sz="2400" dirty="0" smtClean="0"/>
              <a:t> 2012-13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4400" dirty="0" smtClean="0"/>
              <a:t>Transcription </a:t>
            </a:r>
            <a:r>
              <a:rPr lang="en-GB" sz="4400" dirty="0" smtClean="0"/>
              <a:t>and regulatory factors </a:t>
            </a:r>
            <a:r>
              <a:rPr lang="en-GB" sz="4400" dirty="0" smtClean="0"/>
              <a:t>in GI </a:t>
            </a:r>
            <a:r>
              <a:rPr lang="en-GB" sz="4400" dirty="0" smtClean="0"/>
              <a:t>malignancy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400" dirty="0" smtClean="0"/>
              <a:t>Friday </a:t>
            </a:r>
            <a:r>
              <a:rPr lang="en-GB" sz="2400" dirty="0" smtClean="0"/>
              <a:t>7 </a:t>
            </a:r>
            <a:r>
              <a:rPr lang="en-GB" sz="2400" dirty="0" smtClean="0"/>
              <a:t>December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8F20F7-4CBA-4D50-AFCE-5A5899EFE100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Expression Profiling using cDNA Microarrays</a:t>
            </a:r>
          </a:p>
        </p:txBody>
      </p:sp>
      <p:sp>
        <p:nvSpPr>
          <p:cNvPr id="122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r>
              <a:rPr lang="en-GB" smtClean="0"/>
              <a:t>David J Duggan et al.  Nature Genetics 21, 10 – 14 (1999)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44475" y="1628775"/>
          <a:ext cx="7110413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orelPhotoPaint.Image.8" r:id="rId4" imgW="7111111" imgH="4660317" progId="CorelPhotoPaint.Image.8">
                  <p:embed/>
                </p:oleObj>
              </mc:Choice>
              <mc:Fallback>
                <p:oleObj name="CorelPhotoPaint.Image.8" r:id="rId4" imgW="7111111" imgH="4660317" progId="CorelPhotoPaint.Imag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628775"/>
                        <a:ext cx="7110413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180CFC-7153-4559-A0AB-FB8B2E69A2FE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349625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pic>
        <p:nvPicPr>
          <p:cNvPr id="13316" name="Picture 2" descr="cog-2002-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76400"/>
            <a:ext cx="4175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Microarray Study of Mice Gastrointestinal Genes</a:t>
            </a:r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064125" y="1447800"/>
            <a:ext cx="3868738" cy="4495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4"/>
            <a:endParaRPr lang="en-US" sz="1500" smtClean="0"/>
          </a:p>
          <a:p>
            <a:pPr>
              <a:buFont typeface="Wingdings" pitchFamily="2" charset="2"/>
              <a:buNone/>
            </a:pPr>
            <a:r>
              <a:rPr lang="en-US" sz="1600" smtClean="0"/>
              <a:t>	Numbers of genes highly expressed in  specific segments of the adult mouse GI tract.</a:t>
            </a:r>
            <a:r>
              <a:rPr lang="en-GB" smtClean="0"/>
              <a:t> 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572000" y="1295400"/>
            <a:ext cx="4079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US" sz="1800" b="1" i="1">
                <a:solidFill>
                  <a:srgbClr val="009999"/>
                </a:solidFill>
              </a:rPr>
              <a:t>Bates et al. Gastroenterology 2002</a:t>
            </a:r>
            <a:endParaRPr lang="en-GB" sz="1800" b="1" i="1">
              <a:solidFill>
                <a:srgbClr val="0099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349625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3657600" y="152400"/>
            <a:ext cx="4625975" cy="914400"/>
          </a:xfrm>
        </p:spPr>
        <p:txBody>
          <a:bodyPr/>
          <a:lstStyle/>
          <a:p>
            <a:r>
              <a:rPr lang="en-GB" smtClean="0"/>
              <a:t>Microarray Study of Mice Intestinal Genes Expressed in Crypt and Villous Cells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38588" y="2895600"/>
            <a:ext cx="4713287" cy="34290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4"/>
            <a:endParaRPr lang="en-US" sz="1500" smtClean="0"/>
          </a:p>
          <a:p>
            <a:pPr>
              <a:buFont typeface="Wingdings" pitchFamily="2" charset="2"/>
              <a:buNone/>
            </a:pPr>
            <a:r>
              <a:rPr lang="en-US" sz="1600" smtClean="0"/>
              <a:t>14,685 unique genes 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1113 differentially expressed genes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Changes demonstrated in genes for: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 	cell-cycle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RNA processing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cytoskeleton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Transport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Wnt pathway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(Myc </a:t>
            </a:r>
            <a:r>
              <a:rPr lang="en-US" sz="1600" smtClean="0">
                <a:sym typeface="Symbol" pitchFamily="18" charset="2"/>
              </a:rPr>
              <a:t>, MAD , MAX etc.)</a:t>
            </a:r>
            <a:endParaRPr lang="en-US" sz="1600" smtClean="0"/>
          </a:p>
          <a:p>
            <a:pPr>
              <a:buFont typeface="Wingdings" pitchFamily="2" charset="2"/>
              <a:buNone/>
            </a:pPr>
            <a:endParaRPr lang="en-GB" smtClean="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727450" y="1524000"/>
            <a:ext cx="49942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US" sz="1800" b="1" i="1">
                <a:solidFill>
                  <a:srgbClr val="009999"/>
                </a:solidFill>
              </a:rPr>
              <a:t>Gene expression profiling of intestinal epithelial cell maturation along the crypt-villus axis </a:t>
            </a:r>
          </a:p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US" sz="1800" b="1" i="1">
                <a:solidFill>
                  <a:srgbClr val="009999"/>
                </a:solidFill>
              </a:rPr>
              <a:t>Mariadason et al. Gastroenterology 2005</a:t>
            </a:r>
            <a:endParaRPr lang="en-GB" sz="1800" b="1" i="1">
              <a:solidFill>
                <a:srgbClr val="009999"/>
              </a:solidFill>
            </a:endParaRPr>
          </a:p>
        </p:txBody>
      </p:sp>
      <p:pic>
        <p:nvPicPr>
          <p:cNvPr id="14342" name="Picture 7" descr="PIIS0016508505001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04800"/>
            <a:ext cx="3306763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629DA2F-79E5-48CE-A012-FF83F6B6B143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Regulation of Gene Expression in the Intestine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627938" cy="4876800"/>
          </a:xfrm>
        </p:spPr>
        <p:txBody>
          <a:bodyPr/>
          <a:lstStyle/>
          <a:p>
            <a:r>
              <a:rPr lang="en-GB" smtClean="0"/>
              <a:t>Developmentally programmed transcription factors</a:t>
            </a:r>
          </a:p>
          <a:p>
            <a:r>
              <a:rPr lang="en-GB" smtClean="0"/>
              <a:t>Cellular Differentiation </a:t>
            </a:r>
          </a:p>
          <a:p>
            <a:pPr lvl="1"/>
            <a:r>
              <a:rPr lang="en-GB" smtClean="0"/>
              <a:t>Cell age and position</a:t>
            </a:r>
          </a:p>
          <a:p>
            <a:r>
              <a:rPr lang="en-GB" smtClean="0"/>
              <a:t>Hormones &amp; Receptors</a:t>
            </a:r>
          </a:p>
          <a:p>
            <a:pPr lvl="1"/>
            <a:r>
              <a:rPr lang="en-GB" smtClean="0"/>
              <a:t>Membrane</a:t>
            </a:r>
          </a:p>
          <a:p>
            <a:pPr lvl="2"/>
            <a:r>
              <a:rPr lang="en-GB" smtClean="0"/>
              <a:t>Kinase phosphorylation pathways</a:t>
            </a:r>
          </a:p>
          <a:p>
            <a:pPr lvl="1"/>
            <a:r>
              <a:rPr lang="en-GB" smtClean="0"/>
              <a:t>Nuclear </a:t>
            </a:r>
          </a:p>
          <a:p>
            <a:pPr lvl="2"/>
            <a:r>
              <a:rPr lang="en-GB" smtClean="0"/>
              <a:t>Steroid hormone family</a:t>
            </a:r>
          </a:p>
          <a:p>
            <a:pPr lvl="2"/>
            <a:r>
              <a:rPr lang="en-GB" smtClean="0"/>
              <a:t>Orphan receptors</a:t>
            </a:r>
          </a:p>
          <a:p>
            <a:r>
              <a:rPr lang="en-GB" smtClean="0"/>
              <a:t>Direct Nutrient effects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628EBB-3058-44E9-8DCB-29C54A51B2E0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Mechanisms of Regulation of Gene Expression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627937" cy="4876800"/>
          </a:xfrm>
        </p:spPr>
        <p:txBody>
          <a:bodyPr/>
          <a:lstStyle/>
          <a:p>
            <a:r>
              <a:rPr lang="en-GB" smtClean="0"/>
              <a:t>Chromatin structure</a:t>
            </a:r>
          </a:p>
          <a:p>
            <a:r>
              <a:rPr lang="en-GB" smtClean="0"/>
              <a:t>DNA methylation</a:t>
            </a:r>
          </a:p>
          <a:p>
            <a:r>
              <a:rPr lang="en-GB" smtClean="0"/>
              <a:t>Transcriptional activation</a:t>
            </a:r>
          </a:p>
          <a:p>
            <a:pPr lvl="1"/>
            <a:r>
              <a:rPr lang="en-GB" smtClean="0"/>
              <a:t>Promoters / Enhancers</a:t>
            </a:r>
          </a:p>
          <a:p>
            <a:r>
              <a:rPr lang="en-GB" smtClean="0"/>
              <a:t>Post-transcriptional modifications</a:t>
            </a:r>
          </a:p>
          <a:p>
            <a:pPr lvl="1"/>
            <a:r>
              <a:rPr lang="en-GB" smtClean="0"/>
              <a:t>Alternative splicing</a:t>
            </a:r>
          </a:p>
          <a:p>
            <a:pPr lvl="1"/>
            <a:r>
              <a:rPr lang="en-GB" smtClean="0"/>
              <a:t>RNA stability</a:t>
            </a:r>
          </a:p>
          <a:p>
            <a:pPr lvl="1"/>
            <a:r>
              <a:rPr lang="en-GB" smtClean="0"/>
              <a:t>Translational effects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ED25A5-BFBB-408E-8AAB-CBD2F6781084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876925"/>
            <a:ext cx="7488238" cy="50482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1600" b="1" smtClean="0">
                <a:hlinkClick r:id="rId3" tooltip="http://click2.nejm.org/cts/click?q=137%3B67328639%3B49lXMeXV0ZcVDJDmfoGEr1JPTw2j%2BmKDPTxUnIwjvOg%3D"/>
              </a:rPr>
              <a:t>Molecular Origins of Cancer: Molecular Basis of Colorectal Cancer</a:t>
            </a:r>
            <a:endParaRPr lang="en-GB" sz="1600" b="1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1600" smtClean="0"/>
              <a:t/>
            </a:r>
            <a:br>
              <a:rPr lang="en-GB" sz="1600" smtClean="0"/>
            </a:br>
            <a:r>
              <a:rPr lang="en-GB" sz="1400" smtClean="0">
                <a:solidFill>
                  <a:srgbClr val="00B050"/>
                </a:solidFill>
              </a:rPr>
              <a:t>S.D. Markowitz and M.M. Bertagnolli.  </a:t>
            </a:r>
            <a:r>
              <a:rPr lang="en-GB" sz="1400" i="1" smtClean="0">
                <a:solidFill>
                  <a:srgbClr val="00B050"/>
                </a:solidFill>
              </a:rPr>
              <a:t>N Engl J Med </a:t>
            </a:r>
            <a:r>
              <a:rPr lang="en-GB" sz="1400" smtClean="0">
                <a:solidFill>
                  <a:srgbClr val="00B050"/>
                </a:solidFill>
              </a:rPr>
              <a:t>2009;  361:2449-2460 </a:t>
            </a:r>
          </a:p>
        </p:txBody>
      </p:sp>
      <p:pic>
        <p:nvPicPr>
          <p:cNvPr id="17412" name="Picture 5" descr="Figure 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6038"/>
            <a:ext cx="7212013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362B55-EEF7-4EA7-A35B-AC04BD43933B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Changes in Gene Expression in GI Neoplasia</a:t>
            </a:r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627938" cy="4464050"/>
          </a:xfrm>
        </p:spPr>
        <p:txBody>
          <a:bodyPr/>
          <a:lstStyle/>
          <a:p>
            <a:r>
              <a:rPr lang="en-GB" smtClean="0"/>
              <a:t>Deletion / suppression of specific genes</a:t>
            </a:r>
          </a:p>
          <a:p>
            <a:r>
              <a:rPr lang="en-GB" smtClean="0"/>
              <a:t>Amplification / overexpression of specific genes</a:t>
            </a:r>
          </a:p>
          <a:p>
            <a:r>
              <a:rPr lang="en-GB" smtClean="0"/>
              <a:t>Microsatellite instability (MSI)</a:t>
            </a:r>
          </a:p>
          <a:p>
            <a:r>
              <a:rPr lang="en-GB" smtClean="0"/>
              <a:t>Chromosomal changes</a:t>
            </a:r>
          </a:p>
          <a:p>
            <a:pPr lvl="1"/>
            <a:r>
              <a:rPr lang="en-GB" smtClean="0"/>
              <a:t>DNA aneuploidy</a:t>
            </a:r>
          </a:p>
          <a:p>
            <a:pPr lvl="1"/>
            <a:r>
              <a:rPr lang="en-GB" smtClean="0"/>
              <a:t>Loss of heterozygosity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48787C-2499-43E1-8E47-A14FA4801C7F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333375"/>
            <a:ext cx="7948613" cy="914400"/>
          </a:xfrm>
        </p:spPr>
        <p:txBody>
          <a:bodyPr/>
          <a:lstStyle/>
          <a:p>
            <a:r>
              <a:rPr lang="en-GB" smtClean="0"/>
              <a:t>Genetic Abnormalities in Gastric Adenocarcinoma</a:t>
            </a:r>
            <a:br>
              <a:rPr lang="en-GB" smtClean="0"/>
            </a:br>
            <a:endParaRPr lang="en-GB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1268413"/>
            <a:ext cx="7767637" cy="4691062"/>
          </a:xfrm>
          <a:ln w="12700">
            <a:solidFill>
              <a:srgbClr val="CC00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b="1" smtClean="0">
                <a:solidFill>
                  <a:srgbClr val="000000"/>
                </a:solidFill>
              </a:rPr>
              <a:t>ABNORMALITIES		GENE		APPROXIMATE FREQUENCY (%)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sz="1400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Deletion/suppression		p53			60-70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				FHIT			60 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				APC			50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				DCC			50 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				E-cadherin			&lt;5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sz="140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Amplification/overexpression	COX-2			70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				HGF/SF			60 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				VEGF			50 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				c-met			45 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				AIB-1			40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				β-catenin			25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				k-sam			20 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				ras			10-15 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				c-erb B-2			5-7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sz="140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Microsatellite instability (MSI)				25-40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sz="140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z="1400" smtClean="0">
                <a:solidFill>
                  <a:srgbClr val="000000"/>
                </a:solidFill>
              </a:rPr>
              <a:t>DNA aneuploidy					60-75</a:t>
            </a:r>
            <a:endParaRPr lang="en-GB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A37AA4-C91B-446F-90C4-F7159A6B6341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Genetic Abnormalities in Colorectal Adenocarcinoma</a:t>
            </a:r>
            <a:br>
              <a:rPr lang="en-GB" smtClean="0"/>
            </a:br>
            <a:endParaRPr lang="en-GB" smtClean="0"/>
          </a:p>
        </p:txBody>
      </p:sp>
      <p:pic>
        <p:nvPicPr>
          <p:cNvPr id="20484" name="Picture 230" descr="200612061939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043113"/>
            <a:ext cx="78422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231"/>
          <p:cNvSpPr txBox="1">
            <a:spLocks noChangeArrowheads="1"/>
          </p:cNvSpPr>
          <p:nvPr/>
        </p:nvSpPr>
        <p:spPr bwMode="auto">
          <a:xfrm>
            <a:off x="784225" y="1557338"/>
            <a:ext cx="252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</a:rPr>
              <a:t>Classic ‘Vogelgram’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5A0BDB-54E5-4B24-A10D-B8ECB2E59649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9" name="Picture 5" descr="Table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620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FD14D5-7D90-40F6-BCA2-AE06ADA24D7F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Differentiation, Neoplasia 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813050" y="1828800"/>
            <a:ext cx="3868738" cy="1066800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GB"/>
              <a:t>Normal Differentiation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33413" y="3276600"/>
            <a:ext cx="3516312" cy="1066800"/>
          </a:xfrm>
          <a:prstGeom prst="ellipse">
            <a:avLst/>
          </a:prstGeom>
          <a:solidFill>
            <a:srgbClr val="FF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GB"/>
              <a:t>Dysplasia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5275263" y="3200400"/>
            <a:ext cx="3376612" cy="10668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GB"/>
              <a:t>Metaplasia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2954338" y="4648200"/>
            <a:ext cx="3868737" cy="1066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GB"/>
              <a:t>Neoplasia</a:t>
            </a:r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 flipH="1">
            <a:off x="3516313" y="2895600"/>
            <a:ext cx="282575" cy="304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5697538" y="2895600"/>
            <a:ext cx="211137" cy="228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 flipH="1" flipV="1">
            <a:off x="5486400" y="2971800"/>
            <a:ext cx="211138" cy="228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 flipH="1">
            <a:off x="4430713" y="3733800"/>
            <a:ext cx="563562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>
            <a:off x="3798888" y="4343400"/>
            <a:ext cx="211137" cy="228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16A494-9053-443B-B820-C65DAE0167F7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3" name="Picture 5" descr="Fig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643812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5408772-CFD6-4159-8282-ECB1C5989B4E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Genetic Abnormalities in Colorectal Adenocarcinoma</a:t>
            </a:r>
            <a:br>
              <a:rPr lang="en-GB" smtClean="0"/>
            </a:br>
            <a:endParaRPr lang="en-GB" smtClean="0"/>
          </a:p>
        </p:txBody>
      </p:sp>
      <p:graphicFrame>
        <p:nvGraphicFramePr>
          <p:cNvPr id="581695" name="Group 63"/>
          <p:cNvGraphicFramePr>
            <a:graphicFrameLocks noGrp="1"/>
          </p:cNvGraphicFramePr>
          <p:nvPr>
            <p:ph type="tbl" idx="1"/>
          </p:nvPr>
        </p:nvGraphicFramePr>
        <p:xfrm>
          <a:off x="450850" y="1143000"/>
          <a:ext cx="8201025" cy="5240339"/>
        </p:xfrm>
        <a:graphic>
          <a:graphicData uri="http://schemas.openxmlformats.org/drawingml/2006/table">
            <a:tbl>
              <a:tblPr/>
              <a:tblGrid>
                <a:gridCol w="969963"/>
                <a:gridCol w="481012"/>
                <a:gridCol w="923925"/>
                <a:gridCol w="1941513"/>
                <a:gridCol w="3884612"/>
              </a:tblGrid>
              <a:tr h="4747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FUNCTION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K-ras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Proto-oncogene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Encodes guanine nucleotide-binding protein that regulates intracellular signalling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6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APC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 MSS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MSI*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Tumour suppressor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Regulation of β-catenin* involved in activation of Wnt/TcF signalling (activates c-myc, cyclin D1);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* regulation of proliferation, apoptosis.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Interaction with E-cadherin (? cell adhesion)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DCC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 Tumour suppressor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Netrin-1 receptor; caspase substrate in apoptosis; cell adhesion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SMAD4 (DPC4, MADH4)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Tumour suppressor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Nuclear transcription factor in </a:t>
                      </a: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TGF-β1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signalling; regulation of angiogenesis; regulator of </a:t>
                      </a: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WAF1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promoter; downstream mediator of </a:t>
                      </a: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SMAD2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p53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Tumour suppressor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Transcription factor; regulator of cell cycle progression after cellular stress, of apoptosis, of gene expression, and of DNA repair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3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hMSH2/hMHL1/ hMLH6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2/3/2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 mismatch repair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Maintains fidelity of DNA replication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8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TGF-β1 RII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55-90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Tumour suppressor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Receptor for signalling in the </a:t>
                      </a:r>
                      <a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TGF-β1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pathway; inhibitor of colonic epithelial proliferation, often mutated in tumours with MSI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AFC605-59D0-4B93-88C9-7503D9301197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1" name="Picture 5" descr="Tabl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6038"/>
            <a:ext cx="7620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794730-5E11-48CE-869E-23CA7E2E611A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5" name="Picture 5" descr="Tabl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620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C491CA-2818-4715-9532-F06E9ECCBF22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Regulation of gene expression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2781300"/>
            <a:ext cx="7627937" cy="3238500"/>
          </a:xfrm>
        </p:spPr>
        <p:txBody>
          <a:bodyPr/>
          <a:lstStyle/>
          <a:p>
            <a:r>
              <a:rPr lang="en-GB" smtClean="0"/>
              <a:t>Critical role of transcription factors </a:t>
            </a:r>
          </a:p>
        </p:txBody>
      </p:sp>
    </p:spTree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58D10A-E880-4702-B851-A7892DB59B67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76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Transcription Factors studied in Intestine</a:t>
            </a:r>
          </a:p>
        </p:txBody>
      </p:sp>
      <p:sp>
        <p:nvSpPr>
          <p:cNvPr id="2765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844550" y="1447800"/>
            <a:ext cx="3938588" cy="4953000"/>
          </a:xfrm>
        </p:spPr>
        <p:txBody>
          <a:bodyPr/>
          <a:lstStyle/>
          <a:p>
            <a:r>
              <a:rPr lang="en-GB" sz="1800" b="1" smtClean="0"/>
              <a:t>Zn-finger </a:t>
            </a:r>
          </a:p>
          <a:p>
            <a:pPr marL="457200" lvl="1" indent="0"/>
            <a:r>
              <a:rPr lang="en-GB" sz="1600" smtClean="0"/>
              <a:t>Steroid hormone family</a:t>
            </a:r>
          </a:p>
          <a:p>
            <a:pPr marL="914400" lvl="2" indent="0"/>
            <a:r>
              <a:rPr lang="en-GB" sz="1600" smtClean="0"/>
              <a:t>Glucocorticoid</a:t>
            </a:r>
          </a:p>
          <a:p>
            <a:pPr marL="914400" lvl="2" indent="0"/>
            <a:r>
              <a:rPr lang="en-GB" sz="1600" smtClean="0"/>
              <a:t>Thyroid</a:t>
            </a:r>
          </a:p>
          <a:p>
            <a:pPr marL="914400" lvl="2" indent="0"/>
            <a:r>
              <a:rPr lang="en-GB" sz="1600" smtClean="0"/>
              <a:t>Vitamin D</a:t>
            </a:r>
          </a:p>
          <a:p>
            <a:pPr marL="914400" lvl="2" indent="0"/>
            <a:r>
              <a:rPr lang="en-GB" sz="1600" smtClean="0"/>
              <a:t>Retinoid, RAR, RXR, etc.</a:t>
            </a:r>
          </a:p>
          <a:p>
            <a:pPr marL="457200" lvl="1" indent="0"/>
            <a:r>
              <a:rPr lang="en-GB" sz="1600" smtClean="0"/>
              <a:t>Orphan receptors</a:t>
            </a:r>
          </a:p>
          <a:p>
            <a:pPr marL="914400" lvl="2" indent="0"/>
            <a:r>
              <a:rPr lang="en-GB" sz="1600" smtClean="0"/>
              <a:t>HNF4</a:t>
            </a:r>
          </a:p>
          <a:p>
            <a:pPr marL="914400" lvl="2" indent="0"/>
            <a:r>
              <a:rPr lang="en-GB" sz="1600" smtClean="0"/>
              <a:t>FXR</a:t>
            </a:r>
          </a:p>
          <a:p>
            <a:pPr marL="914400" lvl="2" indent="0"/>
            <a:r>
              <a:rPr lang="en-GB" sz="1600" smtClean="0"/>
              <a:t>PPAR-γ, -</a:t>
            </a:r>
            <a:r>
              <a:rPr lang="en-GB" sz="1600" smtClean="0">
                <a:sym typeface="Symbol" pitchFamily="18" charset="2"/>
              </a:rPr>
              <a:t></a:t>
            </a:r>
            <a:endParaRPr lang="en-GB" sz="1600" smtClean="0"/>
          </a:p>
          <a:p>
            <a:pPr marL="914400" lvl="2" indent="0"/>
            <a:r>
              <a:rPr lang="en-GB" sz="1600" smtClean="0"/>
              <a:t>Krüppel Like Factors</a:t>
            </a:r>
          </a:p>
          <a:p>
            <a:pPr marL="914400" lvl="2" indent="0"/>
            <a:r>
              <a:rPr lang="en-GB" sz="1600" smtClean="0"/>
              <a:t>GATA-4, -5, -6</a:t>
            </a:r>
          </a:p>
        </p:txBody>
      </p:sp>
      <p:sp>
        <p:nvSpPr>
          <p:cNvPr id="27653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708525" y="1447800"/>
            <a:ext cx="4083050" cy="5029200"/>
          </a:xfrm>
        </p:spPr>
        <p:txBody>
          <a:bodyPr/>
          <a:lstStyle/>
          <a:p>
            <a:r>
              <a:rPr lang="en-GB" sz="1800" b="1" smtClean="0"/>
              <a:t>Homeobox factors</a:t>
            </a:r>
          </a:p>
          <a:p>
            <a:pPr marL="457200" lvl="1" indent="0"/>
            <a:r>
              <a:rPr lang="en-GB" sz="1600" smtClean="0"/>
              <a:t>Hox</a:t>
            </a:r>
          </a:p>
          <a:p>
            <a:pPr marL="457200" lvl="1" indent="0"/>
            <a:r>
              <a:rPr lang="en-GB" sz="1600" smtClean="0"/>
              <a:t>Para-Hox </a:t>
            </a:r>
          </a:p>
          <a:p>
            <a:pPr marL="914400" lvl="2" indent="0"/>
            <a:r>
              <a:rPr lang="en-GB" sz="1600" smtClean="0"/>
              <a:t>Cdx2, Cdx1, Pdx-1. etc.</a:t>
            </a:r>
          </a:p>
          <a:p>
            <a:pPr marL="457200" lvl="1" indent="0"/>
            <a:r>
              <a:rPr lang="en-GB" sz="1600" smtClean="0"/>
              <a:t>HNF1</a:t>
            </a:r>
          </a:p>
          <a:p>
            <a:r>
              <a:rPr lang="en-GB" sz="1800" b="1" smtClean="0"/>
              <a:t>Others</a:t>
            </a:r>
          </a:p>
          <a:p>
            <a:pPr marL="457200" lvl="1" indent="0"/>
            <a:r>
              <a:rPr lang="en-GB" sz="1600" smtClean="0"/>
              <a:t>C/EBP</a:t>
            </a:r>
            <a:r>
              <a:rPr lang="en-GB" sz="1600" smtClean="0">
                <a:sym typeface="GreekMathSymbols" pitchFamily="34" charset="2"/>
              </a:rPr>
              <a:t>α</a:t>
            </a:r>
            <a:endParaRPr lang="en-GB" sz="1600" smtClean="0"/>
          </a:p>
          <a:p>
            <a:pPr marL="457200" lvl="1" indent="0"/>
            <a:r>
              <a:rPr lang="en-GB" sz="1600" smtClean="0"/>
              <a:t>Winged helix factors</a:t>
            </a:r>
          </a:p>
          <a:p>
            <a:pPr marL="914400" lvl="2" indent="0"/>
            <a:r>
              <a:rPr lang="en-GB" sz="1600" smtClean="0"/>
              <a:t>Fork head homologue 6, 11</a:t>
            </a:r>
          </a:p>
          <a:p>
            <a:pPr marL="914400" lvl="2" indent="0"/>
            <a:r>
              <a:rPr lang="en-GB" sz="1600" smtClean="0"/>
              <a:t>HNF3 </a:t>
            </a:r>
          </a:p>
          <a:p>
            <a:pPr marL="457200" lvl="1" indent="0"/>
            <a:r>
              <a:rPr lang="en-GB" sz="1600" smtClean="0"/>
              <a:t>Sp1, Sp3</a:t>
            </a:r>
          </a:p>
          <a:p>
            <a:pPr marL="457200" lvl="1" indent="0"/>
            <a:r>
              <a:rPr lang="en-GB" sz="1600" smtClean="0"/>
              <a:t>c-Fos, c-Jun</a:t>
            </a:r>
          </a:p>
          <a:p>
            <a:pPr marL="457200" lvl="1" indent="0"/>
            <a:r>
              <a:rPr lang="en-GB" sz="1600" smtClean="0"/>
              <a:t>TCF/SOX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parahox"/>
          <p:cNvPicPr>
            <a:picLocks noChangeAspect="1" noChangeArrowheads="1"/>
          </p:cNvPicPr>
          <p:nvPr/>
        </p:nvPicPr>
        <p:blipFill>
          <a:blip r:embed="rId3">
            <a:lum bright="-1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r="2563" b="3426"/>
          <a:stretch>
            <a:fillRect/>
          </a:stretch>
        </p:blipFill>
        <p:spPr bwMode="auto">
          <a:xfrm>
            <a:off x="633413" y="838200"/>
            <a:ext cx="52752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Hox and Parahox Gene Organization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6407C58-57D4-4974-B030-CC27B5841950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STUDIES OF HOMEOBOX GENES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Roles in development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Patterns of expression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Segmental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Developmental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Key roles in the determination of regional cellular differentiation</a:t>
            </a:r>
          </a:p>
          <a:p>
            <a:pPr>
              <a:lnSpc>
                <a:spcPct val="90000"/>
              </a:lnSpc>
            </a:pPr>
            <a:r>
              <a:rPr lang="en-GB" smtClean="0"/>
              <a:t>Activation of Gene Transcription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Identification of regulated genes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DNA-binding sites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mtClean="0"/>
              <a:t>TAAT motif as core element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Co-activator requirements </a:t>
            </a:r>
          </a:p>
          <a:p>
            <a:pPr>
              <a:lnSpc>
                <a:spcPct val="90000"/>
              </a:lnSpc>
            </a:pPr>
            <a:r>
              <a:rPr lang="en-GB" smtClean="0"/>
              <a:t>Changes in metaplasia and neoplasia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ox-d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1390" r="5948" b="12450"/>
          <a:stretch>
            <a:fillRect/>
          </a:stretch>
        </p:blipFill>
        <p:spPr bwMode="auto">
          <a:xfrm>
            <a:off x="561975" y="1143000"/>
            <a:ext cx="38687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hoxc6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r="16975"/>
          <a:stretch>
            <a:fillRect/>
          </a:stretch>
        </p:blipFill>
        <p:spPr bwMode="auto">
          <a:xfrm>
            <a:off x="5416550" y="1905000"/>
            <a:ext cx="2671763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Hox</a:t>
            </a:r>
            <a:r>
              <a:rPr lang="en-GB" smtClean="0"/>
              <a:t> Gene Expression in Development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52021C-03E6-4A94-89D8-4239D9F3252E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CDX1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Roles in Development</a:t>
            </a:r>
          </a:p>
          <a:p>
            <a:pPr lvl="1"/>
            <a:r>
              <a:rPr lang="en-GB" sz="1600" smtClean="0"/>
              <a:t>Homeotic transformation of vertebrae in KO mice</a:t>
            </a:r>
            <a:endParaRPr lang="en-GB" smtClean="0"/>
          </a:p>
          <a:p>
            <a:pPr lvl="4"/>
            <a:r>
              <a:rPr lang="en-GB" smtClean="0"/>
              <a:t>Subramanian et al 1995</a:t>
            </a:r>
          </a:p>
          <a:p>
            <a:pPr lvl="4"/>
            <a:endParaRPr lang="en-GB" i="0" smtClean="0"/>
          </a:p>
          <a:p>
            <a:r>
              <a:rPr lang="en-GB" smtClean="0"/>
              <a:t>Gene Transactivation </a:t>
            </a:r>
          </a:p>
          <a:p>
            <a:pPr lvl="1"/>
            <a:r>
              <a:rPr lang="en-GB" sz="1600" smtClean="0"/>
              <a:t>Hoxa-7</a:t>
            </a:r>
          </a:p>
          <a:p>
            <a:pPr lvl="1"/>
            <a:r>
              <a:rPr lang="en-GB" sz="1600" smtClean="0"/>
              <a:t>Sucrase-isomaltase, intestinal phospholipase A</a:t>
            </a:r>
          </a:p>
          <a:p>
            <a:pPr lvl="1">
              <a:buFontTx/>
              <a:buNone/>
            </a:pPr>
            <a:endParaRPr lang="en-GB" i="1" smtClean="0"/>
          </a:p>
          <a:p>
            <a:r>
              <a:rPr lang="en-GB" smtClean="0"/>
              <a:t>Expression in normal, metaplastic and neoplastic tissue</a:t>
            </a:r>
          </a:p>
          <a:p>
            <a:pPr lvl="4"/>
            <a:r>
              <a:rPr lang="en-GB" smtClean="0"/>
              <a:t>Silberg et al 1997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5006BA1-C0F0-461E-A0D8-6A9B78BACB77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Gastrointestinal Cell Differentiation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524000"/>
            <a:ext cx="7627937" cy="4495800"/>
          </a:xfrm>
        </p:spPr>
        <p:txBody>
          <a:bodyPr/>
          <a:lstStyle/>
          <a:p>
            <a:r>
              <a:rPr lang="en-GB" smtClean="0"/>
              <a:t>What determines normal cell differentiation?</a:t>
            </a:r>
          </a:p>
          <a:p>
            <a:r>
              <a:rPr lang="en-GB" smtClean="0"/>
              <a:t>What specifies regional differences in the GI tract?</a:t>
            </a:r>
          </a:p>
          <a:p>
            <a:r>
              <a:rPr lang="en-GB" smtClean="0"/>
              <a:t>What changes lead to cancer?</a:t>
            </a:r>
          </a:p>
          <a:p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89"/>
          <p:cNvSpPr>
            <a:spLocks/>
          </p:cNvSpPr>
          <p:nvPr/>
        </p:nvSpPr>
        <p:spPr bwMode="auto">
          <a:xfrm>
            <a:off x="4079875" y="1447800"/>
            <a:ext cx="4813300" cy="53975"/>
          </a:xfrm>
          <a:custGeom>
            <a:avLst/>
            <a:gdLst>
              <a:gd name="T0" fmla="*/ 0 w 6571"/>
              <a:gd name="T1" fmla="*/ 0 h 69"/>
              <a:gd name="T2" fmla="*/ 0 w 6571"/>
              <a:gd name="T3" fmla="*/ 42221748 h 69"/>
              <a:gd name="T4" fmla="*/ 2147483647 w 6571"/>
              <a:gd name="T5" fmla="*/ 41610032 h 69"/>
              <a:gd name="T6" fmla="*/ 2147483647 w 6571"/>
              <a:gd name="T7" fmla="*/ 611717 h 69"/>
              <a:gd name="T8" fmla="*/ 0 w 6571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71" h="69">
                <a:moveTo>
                  <a:pt x="0" y="0"/>
                </a:moveTo>
                <a:lnTo>
                  <a:pt x="0" y="69"/>
                </a:lnTo>
                <a:lnTo>
                  <a:pt x="6571" y="68"/>
                </a:lnTo>
                <a:lnTo>
                  <a:pt x="6571" y="1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2771" name="Picture 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28600"/>
            <a:ext cx="35226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74"/>
          <p:cNvSpPr>
            <a:spLocks noGrp="1" noChangeArrowheads="1"/>
          </p:cNvSpPr>
          <p:nvPr>
            <p:ph type="title"/>
          </p:nvPr>
        </p:nvSpPr>
        <p:spPr>
          <a:xfrm>
            <a:off x="3905250" y="152400"/>
            <a:ext cx="4378325" cy="914400"/>
          </a:xfrm>
        </p:spPr>
        <p:txBody>
          <a:bodyPr/>
          <a:lstStyle/>
          <a:p>
            <a:r>
              <a:rPr lang="en-GB" sz="2000" smtClean="0"/>
              <a:t>Expression of CDX1 in normal Gastrointestinal tissues</a:t>
            </a:r>
          </a:p>
        </p:txBody>
      </p:sp>
      <p:sp>
        <p:nvSpPr>
          <p:cNvPr id="32773" name="Text Box 175"/>
          <p:cNvSpPr txBox="1">
            <a:spLocks noChangeArrowheads="1"/>
          </p:cNvSpPr>
          <p:nvPr/>
        </p:nvSpPr>
        <p:spPr bwMode="auto">
          <a:xfrm>
            <a:off x="5064125" y="62484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/>
              <a:t>From Silberg </a:t>
            </a:r>
            <a:r>
              <a:rPr lang="en-GB" sz="1800" b="1" i="1"/>
              <a:t>et al., </a:t>
            </a:r>
            <a:r>
              <a:rPr lang="en-GB" sz="1800" b="1"/>
              <a:t>Gastro 1997</a:t>
            </a:r>
          </a:p>
        </p:txBody>
      </p:sp>
      <p:sp>
        <p:nvSpPr>
          <p:cNvPr id="32774" name="Text Box 176"/>
          <p:cNvSpPr txBox="1">
            <a:spLocks noChangeArrowheads="1"/>
          </p:cNvSpPr>
          <p:nvPr/>
        </p:nvSpPr>
        <p:spPr bwMode="auto">
          <a:xfrm>
            <a:off x="5064125" y="1981200"/>
            <a:ext cx="2392363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 b="1"/>
              <a:t>A = Oesophagus</a:t>
            </a:r>
          </a:p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 b="1"/>
              <a:t>B =Stomach</a:t>
            </a:r>
          </a:p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 b="1"/>
              <a:t>C = Small intestine</a:t>
            </a:r>
          </a:p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 b="1"/>
              <a:t>D = Colon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7471" r="2032" b="5232"/>
          <a:stretch>
            <a:fillRect/>
          </a:stretch>
        </p:blipFill>
        <p:spPr bwMode="auto">
          <a:xfrm>
            <a:off x="1476375" y="1066800"/>
            <a:ext cx="30622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Freeform 92"/>
          <p:cNvSpPr>
            <a:spLocks/>
          </p:cNvSpPr>
          <p:nvPr/>
        </p:nvSpPr>
        <p:spPr bwMode="auto">
          <a:xfrm>
            <a:off x="984250" y="819150"/>
            <a:ext cx="6891338" cy="74613"/>
          </a:xfrm>
          <a:custGeom>
            <a:avLst/>
            <a:gdLst>
              <a:gd name="T0" fmla="*/ 0 w 7100"/>
              <a:gd name="T1" fmla="*/ 0 h 69"/>
              <a:gd name="T2" fmla="*/ 0 w 7100"/>
              <a:gd name="T3" fmla="*/ 80682605 h 69"/>
              <a:gd name="T4" fmla="*/ 2147483647 w 7100"/>
              <a:gd name="T5" fmla="*/ 79513668 h 69"/>
              <a:gd name="T6" fmla="*/ 2147483647 w 7100"/>
              <a:gd name="T7" fmla="*/ 1168937 h 69"/>
              <a:gd name="T8" fmla="*/ 0 w 7100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00" h="69">
                <a:moveTo>
                  <a:pt x="0" y="0"/>
                </a:moveTo>
                <a:lnTo>
                  <a:pt x="0" y="69"/>
                </a:lnTo>
                <a:lnTo>
                  <a:pt x="7100" y="68"/>
                </a:lnTo>
                <a:lnTo>
                  <a:pt x="7100" y="1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3796" name="Picture 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t="1308" r="6754" b="2441"/>
          <a:stretch>
            <a:fillRect/>
          </a:stretch>
        </p:blipFill>
        <p:spPr bwMode="auto">
          <a:xfrm>
            <a:off x="4641850" y="1066800"/>
            <a:ext cx="30511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100"/>
          <p:cNvSpPr>
            <a:spLocks noGrp="1" noChangeArrowheads="1"/>
          </p:cNvSpPr>
          <p:nvPr>
            <p:ph type="title"/>
          </p:nvPr>
        </p:nvSpPr>
        <p:spPr>
          <a:xfrm>
            <a:off x="492125" y="457200"/>
            <a:ext cx="7940675" cy="381000"/>
          </a:xfrm>
        </p:spPr>
        <p:txBody>
          <a:bodyPr/>
          <a:lstStyle/>
          <a:p>
            <a:r>
              <a:rPr lang="en-GB" sz="2000" smtClean="0"/>
              <a:t>Expression of CDX1 in Gastrointestinal Metaplasia</a:t>
            </a:r>
          </a:p>
        </p:txBody>
      </p:sp>
      <p:sp>
        <p:nvSpPr>
          <p:cNvPr id="33798" name="Text Box 101"/>
          <p:cNvSpPr txBox="1">
            <a:spLocks noChangeArrowheads="1"/>
          </p:cNvSpPr>
          <p:nvPr/>
        </p:nvSpPr>
        <p:spPr bwMode="auto">
          <a:xfrm>
            <a:off x="492125" y="63246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/>
              <a:t>From Silberg </a:t>
            </a:r>
            <a:r>
              <a:rPr lang="en-GB" sz="1800" b="1" i="1"/>
              <a:t>et al., </a:t>
            </a:r>
            <a:r>
              <a:rPr lang="en-GB" sz="1800" b="1"/>
              <a:t>Gastro 1997</a:t>
            </a:r>
          </a:p>
        </p:txBody>
      </p:sp>
      <p:sp>
        <p:nvSpPr>
          <p:cNvPr id="33799" name="Text Box 102"/>
          <p:cNvSpPr txBox="1">
            <a:spLocks noChangeArrowheads="1"/>
          </p:cNvSpPr>
          <p:nvPr/>
        </p:nvSpPr>
        <p:spPr bwMode="auto">
          <a:xfrm>
            <a:off x="211138" y="1371600"/>
            <a:ext cx="1687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 b="1"/>
              <a:t>Barrett’s</a:t>
            </a:r>
          </a:p>
        </p:txBody>
      </p:sp>
      <p:sp>
        <p:nvSpPr>
          <p:cNvPr id="33800" name="Text Box 103"/>
          <p:cNvSpPr txBox="1">
            <a:spLocks noChangeArrowheads="1"/>
          </p:cNvSpPr>
          <p:nvPr/>
        </p:nvSpPr>
        <p:spPr bwMode="auto">
          <a:xfrm>
            <a:off x="7807325" y="1295400"/>
            <a:ext cx="1336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 b="1"/>
              <a:t>Gastric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2"/>
          <p:cNvSpPr>
            <a:spLocks noChangeArrowheads="1"/>
          </p:cNvSpPr>
          <p:nvPr/>
        </p:nvSpPr>
        <p:spPr bwMode="auto">
          <a:xfrm>
            <a:off x="295275" y="1290638"/>
            <a:ext cx="4427538" cy="539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19" name="Picture 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2849563"/>
            <a:ext cx="15128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/>
          <a:stretch>
            <a:fillRect/>
          </a:stretch>
        </p:blipFill>
        <p:spPr bwMode="auto">
          <a:xfrm>
            <a:off x="4814888" y="152400"/>
            <a:ext cx="36068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80"/>
          <p:cNvSpPr>
            <a:spLocks noChangeArrowheads="1"/>
          </p:cNvSpPr>
          <p:nvPr/>
        </p:nvSpPr>
        <p:spPr bwMode="auto">
          <a:xfrm>
            <a:off x="280988" y="381000"/>
            <a:ext cx="42910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4822" name="Text Box 81"/>
          <p:cNvSpPr txBox="1">
            <a:spLocks noChangeArrowheads="1"/>
          </p:cNvSpPr>
          <p:nvPr/>
        </p:nvSpPr>
        <p:spPr bwMode="auto">
          <a:xfrm>
            <a:off x="492125" y="63246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800" b="1"/>
              <a:t>From Silberg </a:t>
            </a:r>
            <a:r>
              <a:rPr lang="en-GB" sz="1800" b="1" i="1"/>
              <a:t>et al., </a:t>
            </a:r>
            <a:r>
              <a:rPr lang="en-GB" sz="1800" b="1"/>
              <a:t>Gastro 1997</a:t>
            </a:r>
          </a:p>
        </p:txBody>
      </p:sp>
      <p:sp>
        <p:nvSpPr>
          <p:cNvPr id="34823" name="Text Box 82"/>
          <p:cNvSpPr txBox="1">
            <a:spLocks noChangeArrowheads="1"/>
          </p:cNvSpPr>
          <p:nvPr/>
        </p:nvSpPr>
        <p:spPr bwMode="auto">
          <a:xfrm>
            <a:off x="1266825" y="2133600"/>
            <a:ext cx="239077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 b="1"/>
              <a:t>A = Normal &amp; adenoma</a:t>
            </a:r>
          </a:p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 b="1"/>
              <a:t>B = Adenocarcinoma</a:t>
            </a:r>
          </a:p>
          <a:p>
            <a:pPr algn="l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1600" b="1"/>
              <a:t>C &amp; D = Juvenile polyps</a:t>
            </a:r>
          </a:p>
        </p:txBody>
      </p:sp>
      <p:sp>
        <p:nvSpPr>
          <p:cNvPr id="34824" name="Rectangle 83"/>
          <p:cNvSpPr>
            <a:spLocks noGrp="1" noChangeArrowheads="1"/>
          </p:cNvSpPr>
          <p:nvPr>
            <p:ph type="title"/>
          </p:nvPr>
        </p:nvSpPr>
        <p:spPr>
          <a:xfrm>
            <a:off x="561975" y="381000"/>
            <a:ext cx="3940175" cy="685800"/>
          </a:xfrm>
        </p:spPr>
        <p:txBody>
          <a:bodyPr/>
          <a:lstStyle/>
          <a:p>
            <a:r>
              <a:rPr lang="en-GB" sz="2000" smtClean="0"/>
              <a:t>Expression of CDX1 in Colonic Neoplasia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EFDE1-2879-4E55-B09A-31F558882C09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CDX2: Intestinal Cell Differentiation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Expressed in villous cells in small and large intestine</a:t>
            </a:r>
          </a:p>
          <a:p>
            <a:r>
              <a:rPr lang="en-GB" smtClean="0"/>
              <a:t>Over-expression produces small intestinal phenotype</a:t>
            </a:r>
          </a:p>
          <a:p>
            <a:r>
              <a:rPr lang="en-GB" smtClean="0"/>
              <a:t>Knock-out in mice:</a:t>
            </a:r>
          </a:p>
          <a:p>
            <a:pPr lvl="1"/>
            <a:r>
              <a:rPr lang="en-GB" smtClean="0"/>
              <a:t>Homozygous lethal</a:t>
            </a:r>
          </a:p>
          <a:p>
            <a:pPr lvl="1"/>
            <a:r>
              <a:rPr lang="en-GB" smtClean="0"/>
              <a:t>Heterozygous: SI hamartomas</a:t>
            </a:r>
          </a:p>
          <a:p>
            <a:r>
              <a:rPr lang="en-GB" smtClean="0"/>
              <a:t>Colorectal carcinomas</a:t>
            </a:r>
          </a:p>
          <a:p>
            <a:pPr lvl="1"/>
            <a:r>
              <a:rPr lang="en-GB" smtClean="0"/>
              <a:t>No clear association with genetic differences</a:t>
            </a:r>
          </a:p>
          <a:p>
            <a:pPr lvl="4"/>
            <a:r>
              <a:rPr lang="en-GB" smtClean="0"/>
              <a:t>Sivagnanasundaram Br J Cancer 2001</a:t>
            </a:r>
          </a:p>
          <a:p>
            <a:pPr lvl="1"/>
            <a:r>
              <a:rPr lang="en-GB" smtClean="0"/>
              <a:t>Absent in large cell minimally differentiated carcinomas</a:t>
            </a:r>
          </a:p>
          <a:p>
            <a:pPr lvl="4"/>
            <a:r>
              <a:rPr lang="en-GB" smtClean="0"/>
              <a:t>Hinoi et al Am J Pathol 2001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5D3D25-8AA7-4094-B5CC-8E8276347ED0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CDX2: Roles in Development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CDX2 knock-out mice:</a:t>
            </a:r>
          </a:p>
          <a:p>
            <a:pPr lvl="1"/>
            <a:r>
              <a:rPr lang="en-GB" smtClean="0"/>
              <a:t>Homozygous lethal</a:t>
            </a:r>
          </a:p>
          <a:p>
            <a:pPr lvl="1"/>
            <a:r>
              <a:rPr lang="en-GB" smtClean="0"/>
              <a:t>Heterozygotes </a:t>
            </a:r>
          </a:p>
          <a:p>
            <a:pPr lvl="2"/>
            <a:r>
              <a:rPr lang="en-GB" smtClean="0"/>
              <a:t>Multiple intestinal tumours </a:t>
            </a:r>
          </a:p>
          <a:p>
            <a:pPr lvl="2"/>
            <a:r>
              <a:rPr lang="en-GB" smtClean="0"/>
              <a:t>Intercalary growth in polyps</a:t>
            </a:r>
          </a:p>
          <a:p>
            <a:pPr lvl="4"/>
            <a:r>
              <a:rPr lang="en-GB" smtClean="0"/>
              <a:t>Chawengsaksophak et al. Nature 1997</a:t>
            </a:r>
          </a:p>
          <a:p>
            <a:pPr lvl="4"/>
            <a:r>
              <a:rPr lang="en-GB" smtClean="0"/>
              <a:t>Beck et al. PNAS 1999</a:t>
            </a:r>
          </a:p>
        </p:txBody>
      </p:sp>
      <p:pic>
        <p:nvPicPr>
          <p:cNvPr id="36869" name="Picture 8" descr="pq12912880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886200"/>
            <a:ext cx="414972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13B57C-4F55-4D40-9114-183B986A9AC6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CDX2: Differentiation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Differentiation effects in intestinal cell lines</a:t>
            </a:r>
          </a:p>
          <a:p>
            <a:pPr lvl="2"/>
            <a:r>
              <a:rPr lang="en-GB" smtClean="0"/>
              <a:t>CDX2 expression in IEC-6, HT-29  &amp; TC7 cells </a:t>
            </a:r>
          </a:p>
          <a:p>
            <a:pPr lvl="2"/>
            <a:r>
              <a:rPr lang="en-GB" smtClean="0"/>
              <a:t>changes morphology, decreases growth</a:t>
            </a:r>
          </a:p>
          <a:p>
            <a:pPr lvl="2"/>
            <a:r>
              <a:rPr lang="en-GB" smtClean="0"/>
              <a:t>increases sucrase, APC, E-cadherin, integrin b4, laminin, HOXA9 expression</a:t>
            </a:r>
          </a:p>
          <a:p>
            <a:pPr lvl="2"/>
            <a:r>
              <a:rPr lang="en-GB" smtClean="0"/>
              <a:t>increase in extracellular matrix-mediated differentiation</a:t>
            </a:r>
          </a:p>
          <a:p>
            <a:pPr lvl="4"/>
            <a:r>
              <a:rPr lang="en-GB" smtClean="0"/>
              <a:t>Suh &amp; Traber MCB 1996</a:t>
            </a:r>
          </a:p>
          <a:p>
            <a:pPr lvl="4"/>
            <a:r>
              <a:rPr lang="en-GB" smtClean="0"/>
              <a:t>Lorentz et al JCB 1997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35D558-536C-411F-A4C2-2EA1848905C7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891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CDX2: Changes in CRC Metaplasia and Neoplasia</a:t>
            </a:r>
          </a:p>
        </p:txBody>
      </p:sp>
      <p:sp>
        <p:nvSpPr>
          <p:cNvPr id="3891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Expression studies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 in adenoma-carcinoma sequence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CRC cell lines</a:t>
            </a:r>
          </a:p>
          <a:p>
            <a:pPr>
              <a:lnSpc>
                <a:spcPct val="90000"/>
              </a:lnSpc>
            </a:pPr>
            <a:r>
              <a:rPr lang="en-GB" smtClean="0"/>
              <a:t>Mutated CDX2 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No clear association of CRC with SNPs</a:t>
            </a:r>
          </a:p>
          <a:p>
            <a:pPr lvl="4">
              <a:lnSpc>
                <a:spcPct val="90000"/>
              </a:lnSpc>
            </a:pPr>
            <a:r>
              <a:rPr lang="en-GB" smtClean="0"/>
              <a:t>Sivagnanasundaram Br J Cancer 2001</a:t>
            </a:r>
          </a:p>
          <a:p>
            <a:pPr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CDX2 is absent in large cell minimally differentiated carcinomas</a:t>
            </a:r>
          </a:p>
          <a:p>
            <a:pPr lvl="4">
              <a:lnSpc>
                <a:spcPct val="90000"/>
              </a:lnSpc>
            </a:pPr>
            <a:r>
              <a:rPr lang="en-GB" smtClean="0"/>
              <a:t>Hinoi et al Am J Pathol 2001</a:t>
            </a:r>
          </a:p>
          <a:p>
            <a:pPr>
              <a:lnSpc>
                <a:spcPct val="90000"/>
              </a:lnSpc>
            </a:pPr>
            <a:endParaRPr lang="en-GB" smtClean="0"/>
          </a:p>
          <a:p>
            <a:pPr>
              <a:lnSpc>
                <a:spcPct val="90000"/>
              </a:lnSpc>
            </a:pPr>
            <a:r>
              <a:rPr lang="en-GB" smtClean="0"/>
              <a:t>CDX2 expression downregulated by activated oncogenic ras</a:t>
            </a:r>
          </a:p>
          <a:p>
            <a:pPr lvl="2">
              <a:lnSpc>
                <a:spcPct val="90000"/>
              </a:lnSpc>
            </a:pPr>
            <a:r>
              <a:rPr lang="en-GB" smtClean="0"/>
              <a:t>Signalling via PKC activation, decreasing c-Jun		</a:t>
            </a:r>
          </a:p>
          <a:p>
            <a:pPr lvl="4">
              <a:lnSpc>
                <a:spcPct val="90000"/>
              </a:lnSpc>
            </a:pPr>
            <a:r>
              <a:rPr lang="en-GB" smtClean="0"/>
              <a:t>Lorentz et al Oncogene 1999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EF56B6-B3FE-41BA-A51F-A62F730D06AC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CDX-2:  Gene Transactivation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Experimental evidence for activation of transcription for these intestinal expressed genes :</a:t>
            </a:r>
          </a:p>
          <a:p>
            <a:pPr lvl="1"/>
            <a:r>
              <a:rPr lang="en-GB" smtClean="0"/>
              <a:t>Sucrase-isomaltase</a:t>
            </a:r>
          </a:p>
          <a:p>
            <a:pPr lvl="1"/>
            <a:r>
              <a:rPr lang="en-GB" smtClean="0"/>
              <a:t>Lactase-phlorizin hydrolase</a:t>
            </a:r>
          </a:p>
          <a:p>
            <a:pPr lvl="1"/>
            <a:r>
              <a:rPr lang="en-GB" smtClean="0"/>
              <a:t>Carbonic anhydrase 1</a:t>
            </a:r>
          </a:p>
          <a:p>
            <a:pPr lvl="1"/>
            <a:r>
              <a:rPr lang="en-GB" smtClean="0"/>
              <a:t>Apolipoprotein B</a:t>
            </a:r>
          </a:p>
          <a:p>
            <a:pPr lvl="1"/>
            <a:r>
              <a:rPr lang="en-GB" smtClean="0"/>
              <a:t>Intestinal Phospholipase A / lysophospholipase</a:t>
            </a:r>
          </a:p>
          <a:p>
            <a:pPr lvl="1"/>
            <a:r>
              <a:rPr lang="en-GB" smtClean="0"/>
              <a:t>Proglucagon</a:t>
            </a:r>
          </a:p>
          <a:p>
            <a:pPr lvl="1"/>
            <a:r>
              <a:rPr lang="en-GB" smtClean="0"/>
              <a:t>Vitamin D receptor</a:t>
            </a:r>
          </a:p>
          <a:p>
            <a:pPr lvl="1"/>
            <a:r>
              <a:rPr lang="en-GB" smtClean="0"/>
              <a:t>Calbindin-D9k</a:t>
            </a:r>
          </a:p>
          <a:p>
            <a:pPr lvl="1"/>
            <a:r>
              <a:rPr lang="en-GB" smtClean="0"/>
              <a:t>Ileal bile acid binding protein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C9C30A-B89E-4F1D-AFAA-9B56130012B6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462213" y="1524000"/>
            <a:ext cx="3235325" cy="4003675"/>
            <a:chOff x="1608" y="753"/>
            <a:chExt cx="1104" cy="1261"/>
          </a:xfrm>
        </p:grpSpPr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1608" y="753"/>
              <a:ext cx="1104" cy="1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600" b="1">
                  <a:solidFill>
                    <a:srgbClr val="3333FF"/>
                  </a:solidFill>
                </a:rPr>
                <a:t>Hedgehog</a:t>
              </a:r>
            </a:p>
            <a:p>
              <a:pPr eaLnBrk="1" hangingPunct="1"/>
              <a:r>
                <a:rPr lang="en-GB" sz="1600" b="1">
                  <a:solidFill>
                    <a:srgbClr val="3333FF"/>
                  </a:solidFill>
                </a:rPr>
                <a:t>(Shh, Ihh)</a:t>
              </a:r>
            </a:p>
            <a:p>
              <a:pPr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eaLnBrk="1" hangingPunct="1"/>
              <a:r>
                <a:rPr lang="en-GB" sz="1600" b="1">
                  <a:solidFill>
                    <a:srgbClr val="3333FF"/>
                  </a:solidFill>
                </a:rPr>
                <a:t>Patched</a:t>
              </a:r>
            </a:p>
            <a:p>
              <a:pPr algn="l"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algn="l" eaLnBrk="1" hangingPunct="1"/>
              <a:r>
                <a:rPr lang="en-GB" sz="1600" b="1">
                  <a:solidFill>
                    <a:srgbClr val="3333FF"/>
                  </a:solidFill>
                </a:rPr>
                <a:t>Cyclopamine</a:t>
              </a:r>
            </a:p>
            <a:p>
              <a:pPr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eaLnBrk="1" hangingPunct="1"/>
              <a:r>
                <a:rPr lang="en-GB" sz="1600" b="1">
                  <a:solidFill>
                    <a:srgbClr val="3333FF"/>
                  </a:solidFill>
                </a:rPr>
                <a:t>Smo            Gli</a:t>
              </a:r>
            </a:p>
            <a:p>
              <a:pPr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eaLnBrk="1" hangingPunct="1"/>
              <a:r>
                <a:rPr lang="en-GB" sz="1600" b="1">
                  <a:solidFill>
                    <a:srgbClr val="3333FF"/>
                  </a:solidFill>
                </a:rPr>
                <a:t>Many genes</a:t>
              </a:r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flipH="1">
              <a:off x="2160" y="94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flipH="1">
              <a:off x="2064" y="1185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2160" y="1185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H="1">
              <a:off x="2160" y="1473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1776" y="1329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96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Hedgehog targets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E78B53-E13F-419C-AD0B-5A92F2E8D04E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Hedgehog pathway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Activation of Hedgehog pathway in many tumours</a:t>
            </a:r>
          </a:p>
          <a:p>
            <a:pPr lvl="1"/>
            <a:r>
              <a:rPr lang="en-GB" smtClean="0"/>
              <a:t>Gorlin's syndrome (Patched receptor activation)</a:t>
            </a:r>
          </a:p>
          <a:p>
            <a:pPr lvl="2"/>
            <a:r>
              <a:rPr lang="en-GB" smtClean="0"/>
              <a:t>skin, skeletal muscle, cerebellar tumours</a:t>
            </a:r>
          </a:p>
          <a:p>
            <a:pPr lvl="1"/>
            <a:r>
              <a:rPr lang="en-GB" smtClean="0"/>
              <a:t>Digestive tract (increased SHH / IHH expression)</a:t>
            </a:r>
          </a:p>
          <a:p>
            <a:pPr lvl="2"/>
            <a:r>
              <a:rPr lang="en-GB" smtClean="0"/>
              <a:t>oesophageal</a:t>
            </a:r>
          </a:p>
          <a:p>
            <a:pPr lvl="2"/>
            <a:r>
              <a:rPr lang="en-GB" smtClean="0"/>
              <a:t>stomach</a:t>
            </a:r>
          </a:p>
          <a:p>
            <a:pPr lvl="2"/>
            <a:r>
              <a:rPr lang="en-GB" smtClean="0"/>
              <a:t>pancreatic</a:t>
            </a:r>
          </a:p>
          <a:p>
            <a:pPr lvl="2"/>
            <a:r>
              <a:rPr lang="en-GB" smtClean="0"/>
              <a:t>biliary</a:t>
            </a:r>
          </a:p>
          <a:p>
            <a:pPr lvl="2">
              <a:buFontTx/>
              <a:buNone/>
            </a:pPr>
            <a:r>
              <a:rPr lang="en-GB" smtClean="0"/>
              <a:t>	(not colonic)</a:t>
            </a:r>
          </a:p>
          <a:p>
            <a:pPr lvl="4"/>
            <a:r>
              <a:rPr lang="en-GB" smtClean="0"/>
              <a:t>Berman et al. Nature 2003</a:t>
            </a:r>
          </a:p>
          <a:p>
            <a:pPr lvl="4"/>
            <a:r>
              <a:rPr lang="en-GB" smtClean="0"/>
              <a:t>Thayer et al. Nature 2003</a:t>
            </a:r>
          </a:p>
          <a:p>
            <a:r>
              <a:rPr lang="en-GB" smtClean="0"/>
              <a:t>Interaction of the Hedgehog, Wnt and BMP4 systems </a:t>
            </a:r>
          </a:p>
          <a:p>
            <a:pPr lvl="1"/>
            <a:r>
              <a:rPr lang="en-GB" smtClean="0"/>
              <a:t>IHH in differentiated colonocytes</a:t>
            </a:r>
          </a:p>
          <a:p>
            <a:pPr lvl="1"/>
            <a:r>
              <a:rPr lang="en-GB" smtClean="0"/>
              <a:t>downregulation of Tcf4 &amp; </a:t>
            </a:r>
            <a:r>
              <a:rPr lang="en-GB" smtClean="0">
                <a:sym typeface="Symbol" pitchFamily="18" charset="2"/>
              </a:rPr>
              <a:t>-catenin</a:t>
            </a:r>
          </a:p>
          <a:p>
            <a:pPr lvl="4"/>
            <a:r>
              <a:rPr lang="en-GB" smtClean="0"/>
              <a:t>Van der Brink et al. Nat Genet 2004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95992E-D036-42EB-B78C-FCA06C521498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 Expression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The human genome contains ~23,000 genes  </a:t>
            </a:r>
          </a:p>
          <a:p>
            <a:r>
              <a:rPr lang="en-GB" smtClean="0"/>
              <a:t>Only a proportion are active at any time</a:t>
            </a:r>
          </a:p>
          <a:p>
            <a:r>
              <a:rPr lang="en-GB" smtClean="0"/>
              <a:t>Different subsets of genes are expressed</a:t>
            </a:r>
          </a:p>
          <a:p>
            <a:pPr lvl="2"/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EEFC28E-9884-428D-B3AF-C36A823E3511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APC, </a:t>
            </a:r>
            <a:r>
              <a:rPr lang="en-GB" smtClean="0">
                <a:sym typeface="Symbol" pitchFamily="18" charset="2"/>
              </a:rPr>
              <a:t>-</a:t>
            </a:r>
            <a:r>
              <a:rPr lang="en-GB" smtClean="0"/>
              <a:t>Catenin, Wnt, SOX9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APC targets </a:t>
            </a:r>
            <a:r>
              <a:rPr lang="en-GB" smtClean="0">
                <a:sym typeface="Symbol" pitchFamily="18" charset="2"/>
              </a:rPr>
              <a:t>-</a:t>
            </a:r>
            <a:r>
              <a:rPr lang="en-GB" smtClean="0"/>
              <a:t>Catenin for degradation</a:t>
            </a:r>
          </a:p>
          <a:p>
            <a:r>
              <a:rPr lang="en-GB" smtClean="0">
                <a:sym typeface="Symbol" pitchFamily="18" charset="2"/>
              </a:rPr>
              <a:t>-</a:t>
            </a:r>
            <a:r>
              <a:rPr lang="en-GB" smtClean="0"/>
              <a:t>Catenin/TCF functions as transcription factor</a:t>
            </a:r>
          </a:p>
          <a:p>
            <a:r>
              <a:rPr lang="en-GB" smtClean="0"/>
              <a:t>Loss of APC increases Wnt pathway activity</a:t>
            </a:r>
          </a:p>
          <a:p>
            <a:r>
              <a:rPr lang="en-GB" smtClean="0"/>
              <a:t>Increased Wnt pathway activity in colorectal and other GI cancer</a:t>
            </a:r>
          </a:p>
          <a:p>
            <a:endParaRPr lang="en-GB" smtClean="0"/>
          </a:p>
          <a:p>
            <a:r>
              <a:rPr lang="en-GB" smtClean="0"/>
              <a:t>SOX9 </a:t>
            </a:r>
          </a:p>
          <a:p>
            <a:pPr lvl="1"/>
            <a:r>
              <a:rPr lang="en-GB" smtClean="0"/>
              <a:t>important intestinal crypt transcription factor</a:t>
            </a:r>
          </a:p>
          <a:p>
            <a:pPr lvl="1"/>
            <a:r>
              <a:rPr lang="en-GB" smtClean="0"/>
              <a:t>increased in CRC cell-lines</a:t>
            </a:r>
          </a:p>
          <a:p>
            <a:pPr lvl="1"/>
            <a:r>
              <a:rPr lang="en-GB" smtClean="0"/>
              <a:t>reduced CDX2 and MUC2 expression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067A31-821B-46F6-9DD0-66C91BA5C91A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403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Wnt</a:t>
            </a:r>
          </a:p>
        </p:txBody>
      </p:sp>
      <p:sp>
        <p:nvSpPr>
          <p:cNvPr id="44036" name="Rectangle 17"/>
          <p:cNvSpPr>
            <a:spLocks noChangeArrowheads="1"/>
          </p:cNvSpPr>
          <p:nvPr/>
        </p:nvSpPr>
        <p:spPr bwMode="auto">
          <a:xfrm>
            <a:off x="1619250" y="1196975"/>
            <a:ext cx="6835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l"/>
            <a:r>
              <a:rPr lang="en-GB" sz="1400">
                <a:solidFill>
                  <a:srgbClr val="009999"/>
                </a:solidFill>
              </a:rPr>
              <a:t>Reya &amp; Clevers.  Wnt signalling in stem cells and cancer. </a:t>
            </a:r>
            <a:r>
              <a:rPr lang="en-GB" sz="1400" i="1">
                <a:solidFill>
                  <a:srgbClr val="009999"/>
                </a:solidFill>
              </a:rPr>
              <a:t>Nature</a:t>
            </a:r>
            <a:r>
              <a:rPr lang="en-GB" sz="1400">
                <a:solidFill>
                  <a:srgbClr val="009999"/>
                </a:solidFill>
              </a:rPr>
              <a:t> 2005; 434, 843-850</a:t>
            </a:r>
          </a:p>
          <a:p>
            <a:pPr algn="l"/>
            <a:endParaRPr lang="en-GB" b="1">
              <a:solidFill>
                <a:srgbClr val="009999"/>
              </a:solidFill>
            </a:endParaRPr>
          </a:p>
        </p:txBody>
      </p:sp>
      <p:pic>
        <p:nvPicPr>
          <p:cNvPr id="44037" name="Picture 19" descr="nature03319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700213"/>
            <a:ext cx="37052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20"/>
          <p:cNvSpPr txBox="1">
            <a:spLocks noChangeArrowheads="1"/>
          </p:cNvSpPr>
          <p:nvPr/>
        </p:nvSpPr>
        <p:spPr bwMode="auto">
          <a:xfrm>
            <a:off x="5237163" y="1916113"/>
            <a:ext cx="35893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800"/>
              <a:t>Canonical Wnt signalling pathway</a:t>
            </a:r>
          </a:p>
          <a:p>
            <a:pPr algn="l">
              <a:spcBef>
                <a:spcPct val="50000"/>
              </a:spcBef>
            </a:pPr>
            <a:endParaRPr lang="en-GB" sz="180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5FBFC2-A351-4D17-BADF-C2E3DCCE1C05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Wnt and CRC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1547813" y="1196975"/>
            <a:ext cx="6835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l"/>
            <a:r>
              <a:rPr lang="en-GB" sz="1400">
                <a:solidFill>
                  <a:srgbClr val="009999"/>
                </a:solidFill>
              </a:rPr>
              <a:t>Reya &amp; Clevers.  Wnt signalling in stem cells and cancer. </a:t>
            </a:r>
            <a:r>
              <a:rPr lang="en-GB" sz="1400" i="1">
                <a:solidFill>
                  <a:srgbClr val="009999"/>
                </a:solidFill>
              </a:rPr>
              <a:t>Nature</a:t>
            </a:r>
            <a:r>
              <a:rPr lang="en-GB" sz="1400">
                <a:solidFill>
                  <a:srgbClr val="009999"/>
                </a:solidFill>
              </a:rPr>
              <a:t> 2005; 434, 843-850</a:t>
            </a:r>
          </a:p>
          <a:p>
            <a:pPr algn="l"/>
            <a:endParaRPr lang="en-GB" b="1">
              <a:solidFill>
                <a:srgbClr val="009999"/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237163" y="1916113"/>
            <a:ext cx="3589337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GB" sz="1800"/>
          </a:p>
          <a:p>
            <a:pPr algn="l">
              <a:spcBef>
                <a:spcPct val="50000"/>
              </a:spcBef>
            </a:pPr>
            <a:r>
              <a:rPr lang="en-GB" sz="1800"/>
              <a:t>Activation of Wnt cascade in CRC</a:t>
            </a:r>
          </a:p>
          <a:p>
            <a:pPr algn="l">
              <a:spcBef>
                <a:spcPct val="50000"/>
              </a:spcBef>
            </a:pPr>
            <a:r>
              <a:rPr lang="en-GB" sz="1800"/>
              <a:t>(mutations in APC or other genes in pathway)</a:t>
            </a:r>
          </a:p>
          <a:p>
            <a:pPr algn="l">
              <a:spcBef>
                <a:spcPct val="50000"/>
              </a:spcBef>
            </a:pPr>
            <a:r>
              <a:rPr lang="en-GB" sz="1800"/>
              <a:t>Excess unregulated proliferation</a:t>
            </a:r>
          </a:p>
        </p:txBody>
      </p:sp>
      <p:pic>
        <p:nvPicPr>
          <p:cNvPr id="45062" name="Picture 8" descr="nature03319-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844675"/>
            <a:ext cx="43973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DE14968-33D7-4724-9A29-C191592D0041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608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Wnt targets in the intestine</a:t>
            </a:r>
          </a:p>
        </p:txBody>
      </p:sp>
      <p:grpSp>
        <p:nvGrpSpPr>
          <p:cNvPr id="46084" name="Group 23"/>
          <p:cNvGrpSpPr>
            <a:grpSpLocks/>
          </p:cNvGrpSpPr>
          <p:nvPr/>
        </p:nvGrpSpPr>
        <p:grpSpPr bwMode="auto">
          <a:xfrm>
            <a:off x="2555875" y="1700213"/>
            <a:ext cx="3832225" cy="4248150"/>
            <a:chOff x="1714" y="960"/>
            <a:chExt cx="2414" cy="2676"/>
          </a:xfrm>
        </p:grpSpPr>
        <p:grpSp>
          <p:nvGrpSpPr>
            <p:cNvPr id="46085" name="Group 24"/>
            <p:cNvGrpSpPr>
              <a:grpSpLocks/>
            </p:cNvGrpSpPr>
            <p:nvPr/>
          </p:nvGrpSpPr>
          <p:grpSpPr bwMode="auto">
            <a:xfrm>
              <a:off x="1920" y="960"/>
              <a:ext cx="2208" cy="2676"/>
              <a:chOff x="1920" y="960"/>
              <a:chExt cx="2208" cy="2676"/>
            </a:xfrm>
          </p:grpSpPr>
          <p:sp>
            <p:nvSpPr>
              <p:cNvPr id="46088" name="Text Box 25"/>
              <p:cNvSpPr txBox="1">
                <a:spLocks noChangeArrowheads="1"/>
              </p:cNvSpPr>
              <p:nvPr/>
            </p:nvSpPr>
            <p:spPr bwMode="auto">
              <a:xfrm>
                <a:off x="1920" y="960"/>
                <a:ext cx="2208" cy="26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sz="1600" b="1">
                    <a:solidFill>
                      <a:srgbClr val="3333FF"/>
                    </a:solidFill>
                  </a:rPr>
                  <a:t>Wnt</a:t>
                </a:r>
              </a:p>
              <a:p>
                <a:pPr eaLnBrk="1" hangingPunct="1"/>
                <a:r>
                  <a:rPr lang="en-GB" sz="1600" b="1">
                    <a:solidFill>
                      <a:srgbClr val="3333FF"/>
                    </a:solidFill>
                  </a:rPr>
                  <a:t>(4,6,11,14b, etc.)</a:t>
                </a:r>
              </a:p>
              <a:p>
                <a:pPr eaLnBrk="1" hangingPunct="1"/>
                <a:endParaRPr lang="en-GB" sz="1600" b="1">
                  <a:solidFill>
                    <a:srgbClr val="3333FF"/>
                  </a:solidFill>
                </a:endParaRPr>
              </a:p>
              <a:p>
                <a:pPr eaLnBrk="1" hangingPunct="1"/>
                <a:endParaRPr lang="en-GB" sz="1600" b="1">
                  <a:solidFill>
                    <a:srgbClr val="3333FF"/>
                  </a:solidFill>
                </a:endParaRPr>
              </a:p>
              <a:p>
                <a:pPr eaLnBrk="1" hangingPunct="1"/>
                <a:r>
                  <a:rPr lang="en-GB" sz="1600" b="1">
                    <a:solidFill>
                      <a:srgbClr val="3333FF"/>
                    </a:solidFill>
                  </a:rPr>
                  <a:t>Frizzled  +  LRP5/6              Dkk1</a:t>
                </a:r>
              </a:p>
              <a:p>
                <a:pPr eaLnBrk="1" hangingPunct="1"/>
                <a:endParaRPr lang="en-GB" sz="1600" b="1">
                  <a:solidFill>
                    <a:srgbClr val="3333FF"/>
                  </a:solidFill>
                </a:endParaRPr>
              </a:p>
              <a:p>
                <a:pPr eaLnBrk="1" hangingPunct="1"/>
                <a:endParaRPr lang="en-GB" sz="1600" b="1">
                  <a:solidFill>
                    <a:srgbClr val="3333FF"/>
                  </a:solidFill>
                </a:endParaRPr>
              </a:p>
              <a:p>
                <a:pPr eaLnBrk="1" hangingPunct="1"/>
                <a:r>
                  <a:rPr lang="en-GB" sz="1600" b="1">
                    <a:solidFill>
                      <a:srgbClr val="3333FF"/>
                    </a:solidFill>
                    <a:sym typeface="Symbol" pitchFamily="18" charset="2"/>
                  </a:rPr>
                  <a:t>-catenin                            APC</a:t>
                </a:r>
              </a:p>
              <a:p>
                <a:pPr algn="l" eaLnBrk="1" hangingPunct="1"/>
                <a:r>
                  <a:rPr lang="en-GB" sz="1600" b="1">
                    <a:solidFill>
                      <a:srgbClr val="3333FF"/>
                    </a:solidFill>
                    <a:sym typeface="Symbol" pitchFamily="18" charset="2"/>
                  </a:rPr>
                  <a:t>         +</a:t>
                </a:r>
              </a:p>
              <a:p>
                <a:pPr algn="l" eaLnBrk="1" hangingPunct="1"/>
                <a:r>
                  <a:rPr lang="en-GB" sz="1600" b="1">
                    <a:solidFill>
                      <a:srgbClr val="3333FF"/>
                    </a:solidFill>
                    <a:sym typeface="Symbol" pitchFamily="18" charset="2"/>
                  </a:rPr>
                  <a:t>Tcf4   +   Lef</a:t>
                </a:r>
              </a:p>
              <a:p>
                <a:pPr eaLnBrk="1" hangingPunct="1"/>
                <a:r>
                  <a:rPr lang="en-GB" sz="1600" b="1">
                    <a:solidFill>
                      <a:srgbClr val="3333FF"/>
                    </a:solidFill>
                  </a:rPr>
                  <a:t>                     Sox9</a:t>
                </a:r>
              </a:p>
              <a:p>
                <a:pPr eaLnBrk="1" hangingPunct="1"/>
                <a:endParaRPr lang="en-GB" sz="1600" b="1">
                  <a:solidFill>
                    <a:srgbClr val="3333FF"/>
                  </a:solidFill>
                </a:endParaRPr>
              </a:p>
              <a:p>
                <a:pPr eaLnBrk="1" hangingPunct="1"/>
                <a:endParaRPr lang="en-GB" sz="1600" b="1">
                  <a:solidFill>
                    <a:srgbClr val="3333FF"/>
                  </a:solidFill>
                </a:endParaRPr>
              </a:p>
              <a:p>
                <a:pPr algn="l" eaLnBrk="1" hangingPunct="1"/>
                <a:r>
                  <a:rPr lang="en-GB" sz="1600" b="1">
                    <a:solidFill>
                      <a:srgbClr val="3333FF"/>
                    </a:solidFill>
                  </a:rPr>
                  <a:t>c-Myc     EphB3                CDX2</a:t>
                </a:r>
              </a:p>
              <a:p>
                <a:pPr algn="l" eaLnBrk="1" hangingPunct="1"/>
                <a:r>
                  <a:rPr lang="en-GB" sz="1600" b="1">
                    <a:solidFill>
                      <a:srgbClr val="3333FF"/>
                    </a:solidFill>
                  </a:rPr>
                  <a:t>                                           MUC2</a:t>
                </a:r>
              </a:p>
              <a:p>
                <a:pPr algn="l" eaLnBrk="1" hangingPunct="1"/>
                <a:r>
                  <a:rPr lang="en-GB" sz="1600" b="1">
                    <a:solidFill>
                      <a:srgbClr val="3333FF"/>
                    </a:solidFill>
                  </a:rPr>
                  <a:t>Many other genes</a:t>
                </a:r>
              </a:p>
              <a:p>
                <a:pPr eaLnBrk="1" hangingPunct="1"/>
                <a:endParaRPr lang="en-GB" sz="16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46089" name="Line 26"/>
              <p:cNvSpPr>
                <a:spLocks noChangeShapeType="1"/>
              </p:cNvSpPr>
              <p:nvPr/>
            </p:nvSpPr>
            <p:spPr bwMode="auto">
              <a:xfrm flipH="1">
                <a:off x="2496" y="1344"/>
                <a:ext cx="38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90" name="Line 27"/>
              <p:cNvSpPr>
                <a:spLocks noChangeShapeType="1"/>
              </p:cNvSpPr>
              <p:nvPr/>
            </p:nvSpPr>
            <p:spPr bwMode="auto">
              <a:xfrm flipH="1">
                <a:off x="2208" y="1344"/>
                <a:ext cx="38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91" name="Line 28"/>
              <p:cNvSpPr>
                <a:spLocks noChangeShapeType="1"/>
              </p:cNvSpPr>
              <p:nvPr/>
            </p:nvSpPr>
            <p:spPr bwMode="auto">
              <a:xfrm flipH="1">
                <a:off x="2352" y="1344"/>
                <a:ext cx="38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92" name="Line 29"/>
              <p:cNvSpPr>
                <a:spLocks noChangeShapeType="1"/>
              </p:cNvSpPr>
              <p:nvPr/>
            </p:nvSpPr>
            <p:spPr bwMode="auto">
              <a:xfrm flipH="1">
                <a:off x="2112" y="2592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93" name="Line 30"/>
              <p:cNvSpPr>
                <a:spLocks noChangeShapeType="1"/>
              </p:cNvSpPr>
              <p:nvPr/>
            </p:nvSpPr>
            <p:spPr bwMode="auto">
              <a:xfrm flipH="1">
                <a:off x="2592" y="182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94" name="Line 31"/>
              <p:cNvSpPr>
                <a:spLocks noChangeShapeType="1"/>
              </p:cNvSpPr>
              <p:nvPr/>
            </p:nvSpPr>
            <p:spPr bwMode="auto">
              <a:xfrm>
                <a:off x="2496" y="2592"/>
                <a:ext cx="28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95" name="Line 32"/>
              <p:cNvSpPr>
                <a:spLocks noChangeShapeType="1"/>
              </p:cNvSpPr>
              <p:nvPr/>
            </p:nvSpPr>
            <p:spPr bwMode="auto">
              <a:xfrm>
                <a:off x="2496" y="259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96" name="Line 33"/>
              <p:cNvSpPr>
                <a:spLocks noChangeShapeType="1"/>
              </p:cNvSpPr>
              <p:nvPr/>
            </p:nvSpPr>
            <p:spPr bwMode="auto">
              <a:xfrm flipH="1">
                <a:off x="2496" y="259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97" name="Line 34"/>
              <p:cNvSpPr>
                <a:spLocks noChangeShapeType="1"/>
              </p:cNvSpPr>
              <p:nvPr/>
            </p:nvSpPr>
            <p:spPr bwMode="auto">
              <a:xfrm>
                <a:off x="2784" y="259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98" name="Line 35"/>
              <p:cNvSpPr>
                <a:spLocks noChangeShapeType="1"/>
              </p:cNvSpPr>
              <p:nvPr/>
            </p:nvSpPr>
            <p:spPr bwMode="auto">
              <a:xfrm flipH="1">
                <a:off x="2784" y="220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99" name="Line 36"/>
              <p:cNvSpPr>
                <a:spLocks noChangeShapeType="1"/>
              </p:cNvSpPr>
              <p:nvPr/>
            </p:nvSpPr>
            <p:spPr bwMode="auto">
              <a:xfrm>
                <a:off x="3456" y="268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00" name="Line 37"/>
              <p:cNvSpPr>
                <a:spLocks noChangeShapeType="1"/>
              </p:cNvSpPr>
              <p:nvPr/>
            </p:nvSpPr>
            <p:spPr bwMode="auto">
              <a:xfrm flipH="1">
                <a:off x="3264" y="172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6086" name="Oval 38"/>
            <p:cNvSpPr>
              <a:spLocks noChangeArrowheads="1"/>
            </p:cNvSpPr>
            <p:nvPr/>
          </p:nvSpPr>
          <p:spPr bwMode="auto">
            <a:xfrm>
              <a:off x="3528" y="1570"/>
              <a:ext cx="588" cy="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6087" name="Oval 39"/>
            <p:cNvSpPr>
              <a:spLocks noChangeArrowheads="1"/>
            </p:cNvSpPr>
            <p:nvPr/>
          </p:nvSpPr>
          <p:spPr bwMode="auto">
            <a:xfrm>
              <a:off x="1714" y="2341"/>
              <a:ext cx="1179" cy="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019999-1656-47D2-8132-64C2778EED35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Effects of Overexpression of Dickkopf-1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4067175" y="1295400"/>
            <a:ext cx="4303713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400" b="1"/>
              <a:t>Dkk1 is a secreted Wnt inhibitor.</a:t>
            </a:r>
          </a:p>
          <a:p>
            <a:pPr algn="l">
              <a:spcBef>
                <a:spcPct val="50000"/>
              </a:spcBef>
            </a:pPr>
            <a:endParaRPr lang="en-GB" sz="1400" b="1"/>
          </a:p>
          <a:p>
            <a:pPr algn="l"/>
            <a:r>
              <a:rPr lang="en-GB" sz="1400" b="1"/>
              <a:t>Transgenic mice created which overexpress DKK1.</a:t>
            </a:r>
          </a:p>
          <a:p>
            <a:pPr algn="l"/>
            <a:r>
              <a:rPr lang="en-GB" sz="1400" b="1"/>
              <a:t>Wnt signals drive proliferation in crypts</a:t>
            </a:r>
          </a:p>
          <a:p>
            <a:pPr algn="r"/>
            <a:r>
              <a:rPr lang="en-GB" sz="1600" b="1" i="1">
                <a:solidFill>
                  <a:srgbClr val="009999"/>
                </a:solidFill>
              </a:rPr>
              <a:t>Pinto et al. 2003</a:t>
            </a:r>
          </a:p>
        </p:txBody>
      </p:sp>
      <p:pic>
        <p:nvPicPr>
          <p:cNvPr id="47109" name="Picture 4" descr="66471-08f1_C4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219200"/>
            <a:ext cx="270192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4140200" y="3500438"/>
            <a:ext cx="4668838" cy="3189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400"/>
              <a:t>Dkk1 ectopic expression deleteriously affects crypt–villus organization. </a:t>
            </a:r>
          </a:p>
          <a:p>
            <a:pPr algn="l">
              <a:spcBef>
                <a:spcPct val="50000"/>
              </a:spcBef>
            </a:pPr>
            <a:r>
              <a:rPr lang="en-GB" sz="1400"/>
              <a:t>Representative sections of the small intestine from </a:t>
            </a:r>
            <a:r>
              <a:rPr lang="en-GB" sz="1400" b="1"/>
              <a:t>wild-type (</a:t>
            </a:r>
            <a:r>
              <a:rPr lang="en-GB" sz="1400" b="1" i="1"/>
              <a:t>A,C</a:t>
            </a:r>
            <a:r>
              <a:rPr lang="en-GB" sz="1400" b="1"/>
              <a:t>)</a:t>
            </a:r>
            <a:r>
              <a:rPr lang="en-GB" sz="1400"/>
              <a:t> and </a:t>
            </a:r>
            <a:r>
              <a:rPr lang="en-GB" sz="1400" b="1"/>
              <a:t>transgenic (</a:t>
            </a:r>
            <a:r>
              <a:rPr lang="en-GB" sz="1400" b="1" i="1"/>
              <a:t>B,D</a:t>
            </a:r>
            <a:r>
              <a:rPr lang="en-GB" sz="1400" b="1"/>
              <a:t>–</a:t>
            </a:r>
            <a:r>
              <a:rPr lang="en-GB" sz="1400" b="1" i="1"/>
              <a:t>F</a:t>
            </a:r>
            <a:r>
              <a:rPr lang="en-GB" sz="1400" b="1"/>
              <a:t>) </a:t>
            </a:r>
            <a:r>
              <a:rPr lang="en-GB" sz="1400"/>
              <a:t>adult animals stained with hematoxylin/eosin. </a:t>
            </a:r>
          </a:p>
          <a:p>
            <a:pPr algn="l">
              <a:spcBef>
                <a:spcPct val="50000"/>
              </a:spcBef>
            </a:pPr>
            <a:r>
              <a:rPr lang="en-GB" sz="1400"/>
              <a:t>The number and the size of crypts and villi are drastically reduced in the transgenic mucosa to rare residual crypt-like structures (arrowheads in </a:t>
            </a:r>
            <a:r>
              <a:rPr lang="en-GB" sz="1400" i="1"/>
              <a:t>D</a:t>
            </a:r>
            <a:r>
              <a:rPr lang="en-GB" sz="1400"/>
              <a:t>) or few residual villi (arrows in </a:t>
            </a:r>
            <a:r>
              <a:rPr lang="en-GB" sz="1400" i="1"/>
              <a:t>F</a:t>
            </a:r>
            <a:r>
              <a:rPr lang="en-GB" sz="1400"/>
              <a:t>). </a:t>
            </a:r>
          </a:p>
          <a:p>
            <a:pPr algn="l">
              <a:spcBef>
                <a:spcPct val="50000"/>
              </a:spcBef>
            </a:pPr>
            <a:r>
              <a:rPr lang="en-GB" sz="1400"/>
              <a:t>In situ hybridization analysis of small intestine sections from wild-type (</a:t>
            </a:r>
            <a:r>
              <a:rPr lang="en-GB" sz="1400" i="1"/>
              <a:t>G</a:t>
            </a:r>
            <a:r>
              <a:rPr lang="en-GB" sz="1400"/>
              <a:t>) and transgenic (</a:t>
            </a:r>
            <a:r>
              <a:rPr lang="en-GB" sz="1400" i="1"/>
              <a:t>H</a:t>
            </a:r>
            <a:r>
              <a:rPr lang="en-GB" sz="1400"/>
              <a:t>) mice hybridized with a Dkk1 antisense RNA probe. Note that Dkk1 is only expressed in the transgenic epithelium.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6B46C7-E024-4EE6-A62B-17AC2E2D698D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Frequent epigenetic inactivation of </a:t>
            </a:r>
            <a:r>
              <a:rPr lang="en-GB" i="1" smtClean="0"/>
              <a:t>DICKKOPF</a:t>
            </a:r>
            <a:r>
              <a:rPr lang="en-GB" smtClean="0"/>
              <a:t> family genes in human gastrointestinal tumors 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5435600" y="1196975"/>
            <a:ext cx="340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600" b="1" i="1">
                <a:solidFill>
                  <a:srgbClr val="009999"/>
                </a:solidFill>
              </a:rPr>
              <a:t>Sato et al. Carcinogenesis 2007</a:t>
            </a:r>
            <a:r>
              <a:rPr lang="en-GB"/>
              <a:t> </a:t>
            </a:r>
          </a:p>
        </p:txBody>
      </p:sp>
      <p:sp>
        <p:nvSpPr>
          <p:cNvPr id="48133" name="Rectangle 292"/>
          <p:cNvSpPr>
            <a:spLocks noChangeArrowheads="1"/>
          </p:cNvSpPr>
          <p:nvPr/>
        </p:nvSpPr>
        <p:spPr bwMode="auto">
          <a:xfrm>
            <a:off x="1042988" y="1916113"/>
            <a:ext cx="59737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l" eaLnBrk="1" hangingPunct="1"/>
            <a:r>
              <a:rPr lang="en-GB" sz="1600">
                <a:latin typeface="Times New Roman" pitchFamily="18" charset="0"/>
              </a:rPr>
              <a:t>Summary of </a:t>
            </a:r>
            <a:r>
              <a:rPr lang="en-GB" sz="1600" i="1">
                <a:latin typeface="Times New Roman" pitchFamily="18" charset="0"/>
              </a:rPr>
              <a:t>DKK</a:t>
            </a:r>
            <a:r>
              <a:rPr lang="en-GB" sz="1600">
                <a:latin typeface="Times New Roman" pitchFamily="18" charset="0"/>
              </a:rPr>
              <a:t> methylation in cancer cell lines and primary tumors </a:t>
            </a:r>
          </a:p>
          <a:p>
            <a:pPr algn="l"/>
            <a:endParaRPr lang="en-GB" sz="1600">
              <a:latin typeface="Times New Roman" pitchFamily="18" charset="0"/>
            </a:endParaRPr>
          </a:p>
        </p:txBody>
      </p:sp>
      <p:sp>
        <p:nvSpPr>
          <p:cNvPr id="48134" name="Rectangle 575"/>
          <p:cNvSpPr>
            <a:spLocks noChangeArrowheads="1"/>
          </p:cNvSpPr>
          <p:nvPr/>
        </p:nvSpPr>
        <p:spPr bwMode="auto">
          <a:xfrm>
            <a:off x="-987425" y="5899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l" eaLnBrk="1" hangingPunct="1"/>
            <a:endParaRPr lang="en-GB" sz="2400">
              <a:latin typeface="Times New Roman" pitchFamily="18" charset="0"/>
            </a:endParaRPr>
          </a:p>
          <a:p>
            <a:pPr algn="l"/>
            <a:endParaRPr lang="en-GB" sz="2400">
              <a:latin typeface="Times New Roman" pitchFamily="18" charset="0"/>
            </a:endParaRPr>
          </a:p>
        </p:txBody>
      </p:sp>
      <p:graphicFrame>
        <p:nvGraphicFramePr>
          <p:cNvPr id="587333" name="Group 581"/>
          <p:cNvGraphicFramePr>
            <a:graphicFrameLocks noGrp="1"/>
          </p:cNvGraphicFramePr>
          <p:nvPr/>
        </p:nvGraphicFramePr>
        <p:xfrm>
          <a:off x="1042988" y="2781300"/>
          <a:ext cx="6624637" cy="3298836"/>
        </p:xfrm>
        <a:graphic>
          <a:graphicData uri="http://schemas.openxmlformats.org/drawingml/2006/table">
            <a:tbl>
              <a:tblPr/>
              <a:tblGrid>
                <a:gridCol w="2616200"/>
                <a:gridCol w="1335087"/>
                <a:gridCol w="1336675"/>
                <a:gridCol w="1336675"/>
              </a:tblGrid>
              <a:tr h="305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DKK1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(%)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DKK2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(%)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DKK3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(%)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Cell lines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  Colorectal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3/9 (33)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9/9 (100)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5/9 (56)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  Stomach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6/16 (38)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15/16 (94)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10/16 (63)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  Hepatocellular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0/10 (0)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3/10 (30)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1/10 (10)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  Pancreatic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1/9 (11)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4/9 (44)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2/9 (22)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Primary tumors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  Colorectal Cancer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7/58 (12)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45/58 (78)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12/58 (21)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  Colorectal adenoma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1/29 (3)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24/29 (83)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7/29 (24)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  Gastric Cancer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15/31 (48)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26/31 (84)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12/31 (39)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CD12B6-C4CD-44C3-8390-7E9C24C9FEC6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grpSp>
        <p:nvGrpSpPr>
          <p:cNvPr id="49155" name="Group 2"/>
          <p:cNvGrpSpPr>
            <a:grpSpLocks/>
          </p:cNvGrpSpPr>
          <p:nvPr/>
        </p:nvGrpSpPr>
        <p:grpSpPr bwMode="auto">
          <a:xfrm>
            <a:off x="2743200" y="1524000"/>
            <a:ext cx="3235325" cy="4003675"/>
            <a:chOff x="2736" y="753"/>
            <a:chExt cx="1104" cy="1261"/>
          </a:xfrm>
        </p:grpSpPr>
        <p:sp>
          <p:nvSpPr>
            <p:cNvPr id="49157" name="Text Box 3"/>
            <p:cNvSpPr txBox="1">
              <a:spLocks noChangeArrowheads="1"/>
            </p:cNvSpPr>
            <p:nvPr/>
          </p:nvSpPr>
          <p:spPr bwMode="auto">
            <a:xfrm>
              <a:off x="2736" y="753"/>
              <a:ext cx="1104" cy="1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600" b="1">
                  <a:solidFill>
                    <a:srgbClr val="3333FF"/>
                  </a:solidFill>
                </a:rPr>
                <a:t>Bone morphogenetic proteins</a:t>
              </a:r>
            </a:p>
            <a:p>
              <a:pPr eaLnBrk="1" hangingPunct="1"/>
              <a:r>
                <a:rPr lang="en-GB" sz="1600" b="1">
                  <a:solidFill>
                    <a:srgbClr val="3333FF"/>
                  </a:solidFill>
                </a:rPr>
                <a:t>(BMP2, BMP4)</a:t>
              </a:r>
            </a:p>
            <a:p>
              <a:pPr algn="r" eaLnBrk="1" hangingPunct="1"/>
              <a:r>
                <a:rPr lang="en-GB" sz="1600" b="1">
                  <a:solidFill>
                    <a:srgbClr val="3333FF"/>
                  </a:solidFill>
                </a:rPr>
                <a:t>Noggin</a:t>
              </a:r>
            </a:p>
            <a:p>
              <a:pPr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eaLnBrk="1" hangingPunct="1"/>
              <a:r>
                <a:rPr lang="en-GB" sz="1600" b="1">
                  <a:solidFill>
                    <a:srgbClr val="3333FF"/>
                  </a:solidFill>
                </a:rPr>
                <a:t>BMPRIa / BMPRIb + BMPRII</a:t>
              </a:r>
            </a:p>
            <a:p>
              <a:pPr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algn="r" eaLnBrk="1" hangingPunct="1"/>
              <a:r>
                <a:rPr lang="en-GB" sz="1600" b="1">
                  <a:solidFill>
                    <a:srgbClr val="3333FF"/>
                  </a:solidFill>
                </a:rPr>
                <a:t>PTEN</a:t>
              </a:r>
            </a:p>
            <a:p>
              <a:pPr algn="l" eaLnBrk="1" hangingPunct="1"/>
              <a:r>
                <a:rPr lang="en-GB" sz="1600" b="1">
                  <a:solidFill>
                    <a:srgbClr val="3333FF"/>
                  </a:solidFill>
                </a:rPr>
                <a:t>Smad</a:t>
              </a:r>
            </a:p>
            <a:p>
              <a:pPr algn="l" eaLnBrk="1" hangingPunct="1"/>
              <a:r>
                <a:rPr lang="en-GB" sz="1600" b="1">
                  <a:solidFill>
                    <a:srgbClr val="3333FF"/>
                  </a:solidFill>
                </a:rPr>
                <a:t>(1,4,5,8)</a:t>
              </a:r>
            </a:p>
            <a:p>
              <a:pPr algn="r" eaLnBrk="1" hangingPunct="1"/>
              <a:r>
                <a:rPr lang="en-GB" sz="1600" b="1">
                  <a:solidFill>
                    <a:srgbClr val="3333FF"/>
                  </a:solidFill>
                </a:rPr>
                <a:t>PI3K</a:t>
              </a:r>
            </a:p>
            <a:p>
              <a:pPr algn="r"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algn="r" eaLnBrk="1" hangingPunct="1"/>
              <a:r>
                <a:rPr lang="en-GB" sz="1600" b="1">
                  <a:solidFill>
                    <a:srgbClr val="3333FF"/>
                  </a:solidFill>
                </a:rPr>
                <a:t>Akt</a:t>
              </a:r>
            </a:p>
            <a:p>
              <a:pPr algn="r" eaLnBrk="1" hangingPunct="1"/>
              <a:endParaRPr lang="en-GB" sz="1600" b="1">
                <a:solidFill>
                  <a:srgbClr val="3333FF"/>
                </a:solidFill>
              </a:endParaRPr>
            </a:p>
            <a:p>
              <a:pPr algn="r" eaLnBrk="1" hangingPunct="1"/>
              <a:r>
                <a:rPr lang="en-GB" sz="1600" b="1">
                  <a:solidFill>
                    <a:srgbClr val="3333FF"/>
                  </a:solidFill>
                  <a:sym typeface="Symbol" pitchFamily="18" charset="2"/>
                </a:rPr>
                <a:t>-catenin</a:t>
              </a:r>
            </a:p>
            <a:p>
              <a:pPr algn="l" eaLnBrk="1" hangingPunct="1"/>
              <a:r>
                <a:rPr lang="en-GB" sz="1600" b="1">
                  <a:solidFill>
                    <a:srgbClr val="3333FF"/>
                  </a:solidFill>
                </a:rPr>
                <a:t>Many genes </a:t>
              </a:r>
            </a:p>
          </p:txBody>
        </p:sp>
        <p:sp>
          <p:nvSpPr>
            <p:cNvPr id="49158" name="Line 4"/>
            <p:cNvSpPr>
              <a:spLocks noChangeShapeType="1"/>
            </p:cNvSpPr>
            <p:nvPr/>
          </p:nvSpPr>
          <p:spPr bwMode="auto">
            <a:xfrm flipH="1">
              <a:off x="3168" y="94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59" name="Line 5"/>
            <p:cNvSpPr>
              <a:spLocks noChangeShapeType="1"/>
            </p:cNvSpPr>
            <p:nvPr/>
          </p:nvSpPr>
          <p:spPr bwMode="auto">
            <a:xfrm flipH="1">
              <a:off x="3264" y="94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0" name="Line 6"/>
            <p:cNvSpPr>
              <a:spLocks noChangeShapeType="1"/>
            </p:cNvSpPr>
            <p:nvPr/>
          </p:nvSpPr>
          <p:spPr bwMode="auto">
            <a:xfrm flipH="1">
              <a:off x="2976" y="1185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1" name="Line 7"/>
            <p:cNvSpPr>
              <a:spLocks noChangeShapeType="1"/>
            </p:cNvSpPr>
            <p:nvPr/>
          </p:nvSpPr>
          <p:spPr bwMode="auto">
            <a:xfrm flipH="1">
              <a:off x="3600" y="180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2" name="Line 8"/>
            <p:cNvSpPr>
              <a:spLocks noChangeShapeType="1"/>
            </p:cNvSpPr>
            <p:nvPr/>
          </p:nvSpPr>
          <p:spPr bwMode="auto">
            <a:xfrm flipH="1">
              <a:off x="3696" y="161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3" name="Line 9"/>
            <p:cNvSpPr>
              <a:spLocks noChangeShapeType="1"/>
            </p:cNvSpPr>
            <p:nvPr/>
          </p:nvSpPr>
          <p:spPr bwMode="auto">
            <a:xfrm flipH="1">
              <a:off x="2976" y="1569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4" name="Line 10"/>
            <p:cNvSpPr>
              <a:spLocks noChangeShapeType="1"/>
            </p:cNvSpPr>
            <p:nvPr/>
          </p:nvSpPr>
          <p:spPr bwMode="auto">
            <a:xfrm flipH="1">
              <a:off x="3360" y="993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5" name="Line 11"/>
            <p:cNvSpPr>
              <a:spLocks noChangeShapeType="1"/>
            </p:cNvSpPr>
            <p:nvPr/>
          </p:nvSpPr>
          <p:spPr bwMode="auto">
            <a:xfrm>
              <a:off x="3696" y="142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6" name="Line 12"/>
            <p:cNvSpPr>
              <a:spLocks noChangeShapeType="1"/>
            </p:cNvSpPr>
            <p:nvPr/>
          </p:nvSpPr>
          <p:spPr bwMode="auto">
            <a:xfrm>
              <a:off x="3216" y="1281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915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Bone Morphogenetic Proteins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EB08C6-5AD9-41E7-A4CE-D32277C1878D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Bone Morphogenetic Proteins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Part of TGF-</a:t>
            </a:r>
            <a:r>
              <a:rPr lang="en-GB" smtClean="0">
                <a:sym typeface="Symbol" pitchFamily="18" charset="2"/>
              </a:rPr>
              <a:t> family</a:t>
            </a:r>
          </a:p>
          <a:p>
            <a:pPr lvl="1"/>
            <a:r>
              <a:rPr lang="en-GB" smtClean="0">
                <a:sym typeface="Symbol" pitchFamily="18" charset="2"/>
              </a:rPr>
              <a:t>BMP2 in colonocytes</a:t>
            </a:r>
          </a:p>
          <a:p>
            <a:r>
              <a:rPr lang="en-GB" smtClean="0">
                <a:sym typeface="Symbol" pitchFamily="18" charset="2"/>
              </a:rPr>
              <a:t>BMP receptors act via Smad4 and PTEN</a:t>
            </a:r>
          </a:p>
          <a:p>
            <a:endParaRPr lang="en-GB" smtClean="0">
              <a:sym typeface="Symbol" pitchFamily="18" charset="2"/>
            </a:endParaRPr>
          </a:p>
          <a:p>
            <a:r>
              <a:rPr lang="en-GB" smtClean="0">
                <a:sym typeface="Symbol" pitchFamily="18" charset="2"/>
              </a:rPr>
              <a:t>Mutations in BMPR1A, Smad4 and PTEN found in </a:t>
            </a:r>
          </a:p>
          <a:p>
            <a:pPr lvl="1"/>
            <a:r>
              <a:rPr lang="en-GB" smtClean="0">
                <a:sym typeface="Symbol" pitchFamily="18" charset="2"/>
              </a:rPr>
              <a:t>Juvenile Intestinal Polyposis syndromes </a:t>
            </a:r>
          </a:p>
          <a:p>
            <a:pPr lvl="2"/>
            <a:r>
              <a:rPr lang="en-GB" smtClean="0">
                <a:sym typeface="Symbol" pitchFamily="18" charset="2"/>
              </a:rPr>
              <a:t>(not FAP or Peutz-Jegher's syndrome)</a:t>
            </a:r>
          </a:p>
          <a:p>
            <a:endParaRPr lang="en-GB" smtClean="0">
              <a:sym typeface="Symbol" pitchFamily="18" charset="2"/>
            </a:endParaRPr>
          </a:p>
          <a:p>
            <a:r>
              <a:rPr lang="en-GB" smtClean="0">
                <a:sym typeface="Symbol" pitchFamily="18" charset="2"/>
              </a:rPr>
              <a:t>BMPs control duplication of stem cells (prevent crypt fission)</a:t>
            </a:r>
          </a:p>
          <a:p>
            <a:r>
              <a:rPr lang="en-GB" smtClean="0">
                <a:sym typeface="Symbol" pitchFamily="18" charset="2"/>
              </a:rPr>
              <a:t>Wnt required for stem cell activation and self-renewal</a:t>
            </a:r>
          </a:p>
          <a:p>
            <a:pPr lvl="4"/>
            <a:r>
              <a:rPr lang="en-GB" smtClean="0">
                <a:sym typeface="Symbol" pitchFamily="18" charset="2"/>
              </a:rPr>
              <a:t>He et al. Nat Genet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CD12D6-19AF-47A8-98B1-13EA2DA25912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Differences in Gene Expression in Intestine</a:t>
            </a:r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Tissues</a:t>
            </a:r>
          </a:p>
          <a:p>
            <a:pPr lvl="1"/>
            <a:r>
              <a:rPr lang="en-GB" smtClean="0"/>
              <a:t>Large &amp; small intestine: duodenum, jejunum &amp; ileum</a:t>
            </a:r>
          </a:p>
          <a:p>
            <a:r>
              <a:rPr lang="en-GB" smtClean="0"/>
              <a:t>Differentiation</a:t>
            </a:r>
          </a:p>
          <a:p>
            <a:pPr lvl="1"/>
            <a:r>
              <a:rPr lang="en-GB" smtClean="0"/>
              <a:t>Crypt / villus</a:t>
            </a:r>
          </a:p>
          <a:p>
            <a:pPr lvl="1"/>
            <a:r>
              <a:rPr lang="en-GB" smtClean="0"/>
              <a:t>Normal, metaplastic &amp; neoplastic</a:t>
            </a:r>
          </a:p>
          <a:p>
            <a:r>
              <a:rPr lang="en-GB" smtClean="0"/>
              <a:t>Representative Transcription Factors</a:t>
            </a:r>
          </a:p>
          <a:p>
            <a:pPr lvl="1"/>
            <a:r>
              <a:rPr lang="en-GB" smtClean="0"/>
              <a:t>Hox</a:t>
            </a:r>
          </a:p>
          <a:p>
            <a:pPr lvl="1"/>
            <a:r>
              <a:rPr lang="en-GB" smtClean="0"/>
              <a:t>CDX1 / CDX2</a:t>
            </a:r>
          </a:p>
          <a:p>
            <a:r>
              <a:rPr lang="en-GB" smtClean="0"/>
              <a:t>Signalling pathways</a:t>
            </a:r>
          </a:p>
          <a:p>
            <a:pPr lvl="1"/>
            <a:r>
              <a:rPr lang="en-GB" smtClean="0"/>
              <a:t>Hedgehog</a:t>
            </a:r>
          </a:p>
          <a:p>
            <a:pPr lvl="1"/>
            <a:r>
              <a:rPr lang="en-GB" smtClean="0"/>
              <a:t>APC / </a:t>
            </a:r>
            <a:r>
              <a:rPr lang="en-GB" smtClean="0">
                <a:sym typeface="Symbol" pitchFamily="18" charset="2"/>
              </a:rPr>
              <a:t>-catenin / </a:t>
            </a:r>
            <a:r>
              <a:rPr lang="en-GB" smtClean="0"/>
              <a:t>Wnt</a:t>
            </a:r>
          </a:p>
          <a:p>
            <a:pPr lvl="1"/>
            <a:r>
              <a:rPr lang="en-GB" smtClean="0"/>
              <a:t>BMP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58665C5-89DB-4DF7-8974-970DEDB656A8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Differences in Gene Expression in Intestine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Tissues</a:t>
            </a:r>
          </a:p>
          <a:p>
            <a:pPr lvl="1"/>
            <a:r>
              <a:rPr lang="en-GB" smtClean="0"/>
              <a:t>Large &amp; small intestine: duodenum, jejunum &amp; ileum</a:t>
            </a:r>
          </a:p>
          <a:p>
            <a:r>
              <a:rPr lang="en-GB" smtClean="0"/>
              <a:t>Cell types</a:t>
            </a:r>
          </a:p>
          <a:p>
            <a:pPr lvl="1"/>
            <a:r>
              <a:rPr lang="en-GB" smtClean="0"/>
              <a:t>Mucosal, submucosal</a:t>
            </a:r>
          </a:p>
          <a:p>
            <a:r>
              <a:rPr lang="en-GB" smtClean="0"/>
              <a:t>Development</a:t>
            </a:r>
          </a:p>
          <a:p>
            <a:pPr lvl="1"/>
            <a:r>
              <a:rPr lang="en-GB" smtClean="0"/>
              <a:t>Fetal, neonatal, adult</a:t>
            </a:r>
          </a:p>
          <a:p>
            <a:r>
              <a:rPr lang="en-GB" smtClean="0"/>
              <a:t>Differentiation</a:t>
            </a:r>
          </a:p>
          <a:p>
            <a:pPr lvl="1"/>
            <a:r>
              <a:rPr lang="en-GB" smtClean="0"/>
              <a:t>Crypt / villus</a:t>
            </a:r>
          </a:p>
          <a:p>
            <a:pPr lvl="1"/>
            <a:r>
              <a:rPr lang="en-GB" b="1" smtClean="0">
                <a:solidFill>
                  <a:srgbClr val="FF0000"/>
                </a:solidFill>
              </a:rPr>
              <a:t>Normal, metaplastic &amp; neoplastic</a:t>
            </a:r>
          </a:p>
          <a:p>
            <a:r>
              <a:rPr lang="en-GB" smtClean="0"/>
              <a:t>Physiology</a:t>
            </a:r>
          </a:p>
          <a:p>
            <a:pPr lvl="1"/>
            <a:r>
              <a:rPr lang="en-GB" smtClean="0"/>
              <a:t>Fed, fasted &amp; refed</a:t>
            </a:r>
          </a:p>
          <a:p>
            <a:r>
              <a:rPr lang="en-GB" smtClean="0"/>
              <a:t>Individual variations</a:t>
            </a:r>
          </a:p>
          <a:p>
            <a:pPr lvl="1"/>
            <a:r>
              <a:rPr lang="en-GB" smtClean="0"/>
              <a:t>Dietary factors </a:t>
            </a:r>
          </a:p>
          <a:p>
            <a:pPr lvl="1"/>
            <a:r>
              <a:rPr lang="en-GB" smtClean="0"/>
              <a:t>Genetic polymorphisms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B26835-49D7-4EA5-91EF-F502BA5583AE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8195" name="Oval 2"/>
          <p:cNvSpPr>
            <a:spLocks noChangeArrowheads="1"/>
          </p:cNvSpPr>
          <p:nvPr/>
        </p:nvSpPr>
        <p:spPr bwMode="auto">
          <a:xfrm>
            <a:off x="3454400" y="2743200"/>
            <a:ext cx="1897063" cy="2133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GB" sz="1600" b="1"/>
          </a:p>
          <a:p>
            <a:endParaRPr lang="en-GB" sz="1600" b="1"/>
          </a:p>
          <a:p>
            <a:endParaRPr lang="en-GB" sz="1600" b="1"/>
          </a:p>
          <a:p>
            <a:r>
              <a:rPr lang="en-GB" sz="1600" b="1"/>
              <a:t>BASIC</a:t>
            </a:r>
          </a:p>
          <a:p>
            <a:r>
              <a:rPr lang="en-GB" sz="1600" b="1"/>
              <a:t> METABOLISM</a:t>
            </a:r>
          </a:p>
        </p:txBody>
      </p:sp>
      <p:sp>
        <p:nvSpPr>
          <p:cNvPr id="8196" name="Oval 3"/>
          <p:cNvSpPr>
            <a:spLocks noChangeArrowheads="1"/>
          </p:cNvSpPr>
          <p:nvPr/>
        </p:nvSpPr>
        <p:spPr bwMode="auto">
          <a:xfrm>
            <a:off x="1625600" y="3252788"/>
            <a:ext cx="1557338" cy="1700212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GB" sz="1600" b="1"/>
          </a:p>
          <a:p>
            <a:endParaRPr lang="en-GB" sz="1600" b="1"/>
          </a:p>
          <a:p>
            <a:r>
              <a:rPr lang="en-GB" sz="1600" b="1"/>
              <a:t>REPLICATION</a:t>
            </a:r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5892800" y="3581400"/>
            <a:ext cx="1287463" cy="13985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r>
              <a:rPr lang="en-GB" sz="1600" b="1"/>
              <a:t>EPITHELIAL</a:t>
            </a:r>
          </a:p>
          <a:p>
            <a:r>
              <a:rPr lang="en-GB" sz="1600" b="1"/>
              <a:t>TRANSPORT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Subsets of Genes Expressed in Different Cells</a:t>
            </a:r>
          </a:p>
        </p:txBody>
      </p:sp>
      <p:sp>
        <p:nvSpPr>
          <p:cNvPr id="8199" name="Oval 6"/>
          <p:cNvSpPr>
            <a:spLocks noChangeArrowheads="1"/>
          </p:cNvSpPr>
          <p:nvPr/>
        </p:nvSpPr>
        <p:spPr bwMode="auto">
          <a:xfrm>
            <a:off x="2573338" y="5105400"/>
            <a:ext cx="1068387" cy="1165225"/>
          </a:xfrm>
          <a:prstGeom prst="ellipse">
            <a:avLst/>
          </a:prstGeom>
          <a:solidFill>
            <a:srgbClr val="008080"/>
          </a:solidFill>
          <a:ln w="3175">
            <a:solidFill>
              <a:srgbClr val="C0C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GB" sz="1600" b="1"/>
          </a:p>
          <a:p>
            <a:endParaRPr lang="en-GB" sz="1600" b="1"/>
          </a:p>
          <a:p>
            <a:r>
              <a:rPr lang="en-GB" sz="1600" b="1"/>
              <a:t>MOTILITY</a:t>
            </a:r>
          </a:p>
        </p:txBody>
      </p:sp>
      <p:sp>
        <p:nvSpPr>
          <p:cNvPr id="8200" name="Oval 7"/>
          <p:cNvSpPr>
            <a:spLocks noChangeArrowheads="1"/>
          </p:cNvSpPr>
          <p:nvPr/>
        </p:nvSpPr>
        <p:spPr bwMode="auto">
          <a:xfrm>
            <a:off x="4064000" y="5105400"/>
            <a:ext cx="1068388" cy="1165225"/>
          </a:xfrm>
          <a:prstGeom prst="ellipse">
            <a:avLst/>
          </a:prstGeom>
          <a:solidFill>
            <a:srgbClr val="808080"/>
          </a:solidFill>
          <a:ln w="6350">
            <a:solidFill>
              <a:srgbClr val="C0C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GB" sz="1600" b="1"/>
          </a:p>
          <a:p>
            <a:endParaRPr lang="en-GB" sz="1600" b="1"/>
          </a:p>
          <a:p>
            <a:r>
              <a:rPr lang="en-GB" sz="1600" b="1"/>
              <a:t>HORMONE </a:t>
            </a:r>
          </a:p>
          <a:p>
            <a:r>
              <a:rPr lang="en-GB" sz="1600" b="1"/>
              <a:t>SECRETION</a:t>
            </a:r>
          </a:p>
        </p:txBody>
      </p:sp>
      <p:sp>
        <p:nvSpPr>
          <p:cNvPr id="8201" name="Oval 8"/>
          <p:cNvSpPr>
            <a:spLocks noChangeArrowheads="1"/>
          </p:cNvSpPr>
          <p:nvPr/>
        </p:nvSpPr>
        <p:spPr bwMode="auto">
          <a:xfrm>
            <a:off x="5351463" y="5105400"/>
            <a:ext cx="1150937" cy="1219200"/>
          </a:xfrm>
          <a:prstGeom prst="ellipse">
            <a:avLst/>
          </a:prstGeom>
          <a:solidFill>
            <a:srgbClr val="FF6600">
              <a:alpha val="50195"/>
            </a:srgbClr>
          </a:solidFill>
          <a:ln w="6350">
            <a:solidFill>
              <a:srgbClr val="C0C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GB" sz="1600" b="1"/>
          </a:p>
          <a:p>
            <a:endParaRPr lang="en-GB" sz="1600" b="1"/>
          </a:p>
          <a:p>
            <a:r>
              <a:rPr lang="en-GB" sz="1600" b="1"/>
              <a:t>ANTIBODY </a:t>
            </a:r>
          </a:p>
          <a:p>
            <a:r>
              <a:rPr lang="en-GB" sz="1600" b="1"/>
              <a:t>PRODUCTION</a:t>
            </a:r>
          </a:p>
        </p:txBody>
      </p:sp>
      <p:sp>
        <p:nvSpPr>
          <p:cNvPr id="8202" name="Oval 9"/>
          <p:cNvSpPr>
            <a:spLocks noChangeArrowheads="1"/>
          </p:cNvSpPr>
          <p:nvPr/>
        </p:nvSpPr>
        <p:spPr bwMode="auto">
          <a:xfrm>
            <a:off x="1285875" y="5105400"/>
            <a:ext cx="1068388" cy="1165225"/>
          </a:xfrm>
          <a:prstGeom prst="ellipse">
            <a:avLst/>
          </a:prstGeom>
          <a:solidFill>
            <a:srgbClr val="0066CC"/>
          </a:solidFill>
          <a:ln w="3175">
            <a:solidFill>
              <a:srgbClr val="C0C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GB" sz="1600" b="1"/>
          </a:p>
          <a:p>
            <a:endParaRPr lang="en-GB" sz="1600" b="1"/>
          </a:p>
        </p:txBody>
      </p:sp>
      <p:sp>
        <p:nvSpPr>
          <p:cNvPr id="8203" name="Oval 10"/>
          <p:cNvSpPr>
            <a:spLocks noChangeArrowheads="1"/>
          </p:cNvSpPr>
          <p:nvPr/>
        </p:nvSpPr>
        <p:spPr bwMode="auto">
          <a:xfrm>
            <a:off x="271463" y="3810000"/>
            <a:ext cx="1068387" cy="1165225"/>
          </a:xfrm>
          <a:prstGeom prst="ellipse">
            <a:avLst/>
          </a:prstGeom>
          <a:solidFill>
            <a:srgbClr val="0066CC"/>
          </a:solidFill>
          <a:ln w="3175">
            <a:solidFill>
              <a:srgbClr val="C0C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GB" sz="1600" b="1"/>
          </a:p>
          <a:p>
            <a:endParaRPr lang="en-GB" sz="1600" b="1"/>
          </a:p>
        </p:txBody>
      </p:sp>
      <p:sp>
        <p:nvSpPr>
          <p:cNvPr id="8204" name="Oval 11"/>
          <p:cNvSpPr>
            <a:spLocks noChangeArrowheads="1"/>
          </p:cNvSpPr>
          <p:nvPr/>
        </p:nvSpPr>
        <p:spPr bwMode="auto">
          <a:xfrm>
            <a:off x="7653338" y="3886200"/>
            <a:ext cx="1068387" cy="1165225"/>
          </a:xfrm>
          <a:prstGeom prst="ellipse">
            <a:avLst/>
          </a:prstGeom>
          <a:solidFill>
            <a:srgbClr val="0066CC"/>
          </a:solidFill>
          <a:ln w="3175">
            <a:solidFill>
              <a:srgbClr val="C0C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GB" sz="1600" b="1"/>
          </a:p>
          <a:p>
            <a:endParaRPr lang="en-GB" sz="1600" b="1"/>
          </a:p>
        </p:txBody>
      </p:sp>
      <p:sp>
        <p:nvSpPr>
          <p:cNvPr id="8205" name="Oval 12"/>
          <p:cNvSpPr>
            <a:spLocks noChangeArrowheads="1"/>
          </p:cNvSpPr>
          <p:nvPr/>
        </p:nvSpPr>
        <p:spPr bwMode="auto">
          <a:xfrm>
            <a:off x="6908800" y="4953000"/>
            <a:ext cx="1068388" cy="1165225"/>
          </a:xfrm>
          <a:prstGeom prst="ellipse">
            <a:avLst/>
          </a:prstGeom>
          <a:solidFill>
            <a:srgbClr val="0066CC"/>
          </a:solidFill>
          <a:ln w="3175">
            <a:solidFill>
              <a:srgbClr val="C0C0C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GB" sz="1600" b="1"/>
          </a:p>
          <a:p>
            <a:endParaRPr lang="en-GB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17BF89D-F5BC-4A1B-8246-92C6CF53CFAC}" type="datetime7">
              <a:rPr lang="en-GB" sz="1000" smtClean="0">
                <a:solidFill>
                  <a:schemeClr val="accent1"/>
                </a:solidFill>
              </a:rPr>
              <a:pPr/>
              <a:t>Dec-12</a:t>
            </a:fld>
            <a:endParaRPr lang="en-GB" sz="1000" smtClean="0">
              <a:solidFill>
                <a:schemeClr val="accent1"/>
              </a:solidFill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3386138" y="2819400"/>
            <a:ext cx="1897062" cy="2133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GB" sz="1600" b="1"/>
          </a:p>
          <a:p>
            <a:endParaRPr lang="en-GB" sz="1600" b="1"/>
          </a:p>
          <a:p>
            <a:endParaRPr lang="en-GB" sz="1600" b="1"/>
          </a:p>
          <a:p>
            <a:r>
              <a:rPr lang="en-GB" sz="1600" b="1"/>
              <a:t>BASIC</a:t>
            </a:r>
          </a:p>
          <a:p>
            <a:r>
              <a:rPr lang="en-GB" sz="1600" b="1"/>
              <a:t> METABOLISM</a:t>
            </a: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1625600" y="3105150"/>
            <a:ext cx="1557338" cy="1700213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endParaRPr lang="en-GB" sz="1600" b="1"/>
          </a:p>
          <a:p>
            <a:endParaRPr lang="en-GB" sz="1600" b="1"/>
          </a:p>
          <a:p>
            <a:r>
              <a:rPr lang="en-GB" sz="1600" b="1"/>
              <a:t>REPLICATION</a:t>
            </a:r>
          </a:p>
        </p:txBody>
      </p:sp>
      <p:sp>
        <p:nvSpPr>
          <p:cNvPr id="9221" name="Oval 4"/>
          <p:cNvSpPr>
            <a:spLocks noChangeArrowheads="1"/>
          </p:cNvSpPr>
          <p:nvPr/>
        </p:nvSpPr>
        <p:spPr bwMode="auto">
          <a:xfrm>
            <a:off x="5419725" y="3581400"/>
            <a:ext cx="1285875" cy="13985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r>
              <a:rPr lang="en-GB" sz="1600" b="1"/>
              <a:t>EPITHELIAL</a:t>
            </a:r>
          </a:p>
          <a:p>
            <a:r>
              <a:rPr lang="en-GB" sz="1600" b="1"/>
              <a:t>TRANSPORT</a:t>
            </a:r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Subsets of Genes Expressed in Different Small Intestinal Cells</a:t>
            </a:r>
          </a:p>
        </p:txBody>
      </p:sp>
      <p:sp>
        <p:nvSpPr>
          <p:cNvPr id="9223" name="Oval 7"/>
          <p:cNvSpPr>
            <a:spLocks noChangeAspect="1" noChangeArrowheads="1"/>
          </p:cNvSpPr>
          <p:nvPr/>
        </p:nvSpPr>
        <p:spPr bwMode="auto">
          <a:xfrm>
            <a:off x="1125538" y="2057400"/>
            <a:ext cx="4775200" cy="3036888"/>
          </a:xfrm>
          <a:prstGeom prst="ellipse">
            <a:avLst/>
          </a:prstGeom>
          <a:solidFill>
            <a:srgbClr val="C0C0C0">
              <a:alpha val="50195"/>
            </a:srgbClr>
          </a:solidFill>
          <a:ln w="254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/>
          <a:lstStyle/>
          <a:p>
            <a:r>
              <a:rPr lang="en-GB" sz="1600" b="1"/>
              <a:t>CRYPT CELL</a:t>
            </a:r>
          </a:p>
          <a:p>
            <a:endParaRPr lang="en-GB" sz="1600" b="1">
              <a:solidFill>
                <a:schemeClr val="tx2"/>
              </a:solidFill>
            </a:endParaRPr>
          </a:p>
          <a:p>
            <a:endParaRPr lang="en-GB" sz="1600" b="1">
              <a:solidFill>
                <a:schemeClr val="accent1"/>
              </a:solidFill>
            </a:endParaRPr>
          </a:p>
          <a:p>
            <a:endParaRPr lang="en-GB" sz="1600" b="1">
              <a:solidFill>
                <a:schemeClr val="accent1"/>
              </a:solidFill>
            </a:endParaRPr>
          </a:p>
        </p:txBody>
      </p:sp>
      <p:sp>
        <p:nvSpPr>
          <p:cNvPr id="9224" name="Oval 9"/>
          <p:cNvSpPr>
            <a:spLocks noChangeAspect="1" noChangeArrowheads="1"/>
          </p:cNvSpPr>
          <p:nvPr/>
        </p:nvSpPr>
        <p:spPr bwMode="auto">
          <a:xfrm>
            <a:off x="3109913" y="2565400"/>
            <a:ext cx="4672012" cy="2971800"/>
          </a:xfrm>
          <a:prstGeom prst="ellipse">
            <a:avLst/>
          </a:prstGeom>
          <a:solidFill>
            <a:srgbClr val="C0C0C0">
              <a:alpha val="50195"/>
            </a:srgbClr>
          </a:solidFill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/>
          <a:lstStyle/>
          <a:p>
            <a:r>
              <a:rPr lang="en-GB" sz="1600" b="1"/>
              <a:t>VILLOUS CELL</a:t>
            </a:r>
          </a:p>
          <a:p>
            <a:endParaRPr lang="en-GB" sz="1600" b="1">
              <a:solidFill>
                <a:schemeClr val="tx2"/>
              </a:solidFill>
            </a:endParaRPr>
          </a:p>
          <a:p>
            <a:endParaRPr lang="en-GB" sz="1600" b="1">
              <a:solidFill>
                <a:schemeClr val="accent1"/>
              </a:solidFill>
            </a:endParaRPr>
          </a:p>
          <a:p>
            <a:endParaRPr lang="en-GB" sz="16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leum-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8095" r="56599" b="14319"/>
          <a:stretch>
            <a:fillRect/>
          </a:stretch>
        </p:blipFill>
        <p:spPr bwMode="auto">
          <a:xfrm>
            <a:off x="406400" y="304800"/>
            <a:ext cx="20843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913063" y="609600"/>
            <a:ext cx="5756275" cy="914400"/>
          </a:xfrm>
          <a:noFill/>
        </p:spPr>
        <p:txBody>
          <a:bodyPr/>
          <a:lstStyle/>
          <a:p>
            <a:r>
              <a:rPr lang="en-GB" smtClean="0"/>
              <a:t>Cells of the Intestinal Mucosa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60800" y="1828800"/>
            <a:ext cx="2006600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800"/>
              <a:t>Enterocytes		</a:t>
            </a:r>
          </a:p>
          <a:p>
            <a:pPr algn="l">
              <a:spcBef>
                <a:spcPct val="50000"/>
              </a:spcBef>
            </a:pPr>
            <a:r>
              <a:rPr lang="en-GB" sz="1800"/>
              <a:t>Goblet cells</a:t>
            </a:r>
          </a:p>
          <a:p>
            <a:pPr algn="l">
              <a:spcBef>
                <a:spcPct val="50000"/>
              </a:spcBef>
            </a:pPr>
            <a:endParaRPr lang="en-GB" sz="1800"/>
          </a:p>
          <a:p>
            <a:pPr algn="l">
              <a:spcBef>
                <a:spcPct val="50000"/>
              </a:spcBef>
            </a:pPr>
            <a:r>
              <a:rPr lang="en-GB" sz="1800"/>
              <a:t>	</a:t>
            </a:r>
          </a:p>
          <a:p>
            <a:pPr algn="l">
              <a:spcBef>
                <a:spcPct val="50000"/>
              </a:spcBef>
            </a:pPr>
            <a:r>
              <a:rPr lang="en-GB" sz="1800"/>
              <a:t>		</a:t>
            </a:r>
          </a:p>
          <a:p>
            <a:pPr algn="l">
              <a:spcBef>
                <a:spcPct val="50000"/>
              </a:spcBef>
            </a:pPr>
            <a:r>
              <a:rPr lang="en-GB" sz="1800"/>
              <a:t>Enteroendocrine cells</a:t>
            </a:r>
          </a:p>
          <a:p>
            <a:pPr algn="l">
              <a:spcBef>
                <a:spcPct val="50000"/>
              </a:spcBef>
            </a:pPr>
            <a:endParaRPr lang="en-GB" sz="1800"/>
          </a:p>
          <a:p>
            <a:pPr algn="l">
              <a:spcBef>
                <a:spcPct val="50000"/>
              </a:spcBef>
            </a:pPr>
            <a:r>
              <a:rPr lang="en-GB" sz="1800"/>
              <a:t>Paneth cells</a:t>
            </a:r>
          </a:p>
          <a:p>
            <a:pPr algn="l">
              <a:spcBef>
                <a:spcPct val="50000"/>
              </a:spcBef>
            </a:pPr>
            <a:endParaRPr lang="en-GB" sz="180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438400" y="4495800"/>
            <a:ext cx="947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/>
              <a:t>Stem cells</a:t>
            </a: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flipV="1">
            <a:off x="3114675" y="2438400"/>
            <a:ext cx="609600" cy="1905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V="1">
            <a:off x="3182938" y="3276600"/>
            <a:ext cx="541337" cy="1295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V="1">
            <a:off x="3182938" y="4800600"/>
            <a:ext cx="541337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3182938" y="5181600"/>
            <a:ext cx="609600" cy="45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 flipH="1">
            <a:off x="2913063" y="1447800"/>
            <a:ext cx="5756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533400"/>
            <a:ext cx="6907212" cy="990600"/>
          </a:xfrm>
          <a:noFill/>
        </p:spPr>
        <p:txBody>
          <a:bodyPr/>
          <a:lstStyle/>
          <a:p>
            <a:r>
              <a:rPr lang="en-GB" smtClean="0"/>
              <a:t>Rates of absorption of different nutrients along the small intestine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895475" y="1676400"/>
            <a:ext cx="6638925" cy="609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895475" y="1752600"/>
            <a:ext cx="1490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solidFill>
                  <a:srgbClr val="0000CC"/>
                </a:solidFill>
              </a:rPr>
              <a:t>Duodenum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51200" y="1752600"/>
            <a:ext cx="1287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solidFill>
                  <a:srgbClr val="0000CC"/>
                </a:solidFill>
              </a:rPr>
              <a:t>Jejunum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230938" y="1752600"/>
            <a:ext cx="1490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solidFill>
                  <a:srgbClr val="0000CC"/>
                </a:solidFill>
              </a:rPr>
              <a:t>Ileum</a:t>
            </a:r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2235200" y="2376488"/>
            <a:ext cx="6284913" cy="595312"/>
          </a:xfrm>
          <a:custGeom>
            <a:avLst/>
            <a:gdLst>
              <a:gd name="T0" fmla="*/ 2147483647 w 4454"/>
              <a:gd name="T1" fmla="*/ 945057006 h 375"/>
              <a:gd name="T2" fmla="*/ 0 w 4454"/>
              <a:gd name="T3" fmla="*/ 942537646 h 375"/>
              <a:gd name="T4" fmla="*/ 1105073685 w 4454"/>
              <a:gd name="T5" fmla="*/ 133567375 h 375"/>
              <a:gd name="T6" fmla="*/ 2147483647 w 4454"/>
              <a:gd name="T7" fmla="*/ 148688300 h 375"/>
              <a:gd name="T8" fmla="*/ 2147483647 w 4454"/>
              <a:gd name="T9" fmla="*/ 504030827 h 375"/>
              <a:gd name="T10" fmla="*/ 2147483647 w 4454"/>
              <a:gd name="T11" fmla="*/ 945057006 h 3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54" h="375">
                <a:moveTo>
                  <a:pt x="4454" y="375"/>
                </a:moveTo>
                <a:lnTo>
                  <a:pt x="0" y="374"/>
                </a:lnTo>
                <a:cubicBezTo>
                  <a:pt x="281" y="115"/>
                  <a:pt x="354" y="105"/>
                  <a:pt x="555" y="53"/>
                </a:cubicBezTo>
                <a:cubicBezTo>
                  <a:pt x="756" y="0"/>
                  <a:pt x="879" y="35"/>
                  <a:pt x="1203" y="59"/>
                </a:cubicBezTo>
                <a:cubicBezTo>
                  <a:pt x="1543" y="101"/>
                  <a:pt x="1957" y="147"/>
                  <a:pt x="2499" y="200"/>
                </a:cubicBezTo>
                <a:cubicBezTo>
                  <a:pt x="3041" y="253"/>
                  <a:pt x="4047" y="339"/>
                  <a:pt x="4454" y="375"/>
                </a:cubicBezTo>
                <a:close/>
              </a:path>
            </a:pathLst>
          </a:cu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71463" y="2514600"/>
            <a:ext cx="1692275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/>
              <a:t>Carbohydrates</a:t>
            </a:r>
          </a:p>
          <a:p>
            <a:pPr>
              <a:spcBef>
                <a:spcPct val="50000"/>
              </a:spcBef>
            </a:pPr>
            <a:endParaRPr lang="en-GB" sz="1800"/>
          </a:p>
          <a:p>
            <a:pPr>
              <a:spcBef>
                <a:spcPct val="50000"/>
              </a:spcBef>
            </a:pPr>
            <a:r>
              <a:rPr lang="en-GB" sz="1800"/>
              <a:t>Protein &amp; Lipids</a:t>
            </a:r>
          </a:p>
          <a:p>
            <a:pPr>
              <a:spcBef>
                <a:spcPct val="50000"/>
              </a:spcBef>
            </a:pPr>
            <a:endParaRPr lang="en-GB" sz="1800"/>
          </a:p>
          <a:p>
            <a:pPr>
              <a:spcBef>
                <a:spcPct val="50000"/>
              </a:spcBef>
            </a:pPr>
            <a:r>
              <a:rPr lang="en-GB" sz="1800"/>
              <a:t>Iron &amp; calcium</a:t>
            </a:r>
          </a:p>
          <a:p>
            <a:pPr>
              <a:spcBef>
                <a:spcPct val="50000"/>
              </a:spcBef>
            </a:pPr>
            <a:endParaRPr lang="en-GB" sz="1800"/>
          </a:p>
          <a:p>
            <a:pPr>
              <a:spcBef>
                <a:spcPct val="50000"/>
              </a:spcBef>
            </a:pPr>
            <a:r>
              <a:rPr lang="en-GB" sz="1800"/>
              <a:t>Bile salts</a:t>
            </a:r>
          </a:p>
          <a:p>
            <a:pPr>
              <a:spcBef>
                <a:spcPct val="50000"/>
              </a:spcBef>
            </a:pPr>
            <a:endParaRPr lang="en-GB" sz="1800"/>
          </a:p>
          <a:p>
            <a:pPr>
              <a:spcBef>
                <a:spcPct val="50000"/>
              </a:spcBef>
            </a:pPr>
            <a:r>
              <a:rPr lang="en-GB" sz="1800"/>
              <a:t>Cobalamin (B12)</a:t>
            </a:r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2757488" y="3160713"/>
            <a:ext cx="5788025" cy="471487"/>
          </a:xfrm>
          <a:custGeom>
            <a:avLst/>
            <a:gdLst>
              <a:gd name="T0" fmla="*/ 2147483647 w 4102"/>
              <a:gd name="T1" fmla="*/ 748484819 h 297"/>
              <a:gd name="T2" fmla="*/ 0 w 4102"/>
              <a:gd name="T3" fmla="*/ 735884845 h 297"/>
              <a:gd name="T4" fmla="*/ 1762027483 w 4102"/>
              <a:gd name="T5" fmla="*/ 115927065 h 297"/>
              <a:gd name="T6" fmla="*/ 2147483647 w 4102"/>
              <a:gd name="T7" fmla="*/ 37801510 h 297"/>
              <a:gd name="T8" fmla="*/ 2147483647 w 4102"/>
              <a:gd name="T9" fmla="*/ 322579658 h 297"/>
              <a:gd name="T10" fmla="*/ 2147483647 w 4102"/>
              <a:gd name="T11" fmla="*/ 554433787 h 297"/>
              <a:gd name="T12" fmla="*/ 2147483647 w 4102"/>
              <a:gd name="T13" fmla="*/ 748484819 h 2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02" h="297">
                <a:moveTo>
                  <a:pt x="4094" y="297"/>
                </a:moveTo>
                <a:cubicBezTo>
                  <a:pt x="4102" y="280"/>
                  <a:pt x="2232" y="297"/>
                  <a:pt x="0" y="292"/>
                </a:cubicBezTo>
                <a:cubicBezTo>
                  <a:pt x="679" y="96"/>
                  <a:pt x="588" y="94"/>
                  <a:pt x="885" y="46"/>
                </a:cubicBezTo>
                <a:cubicBezTo>
                  <a:pt x="1223" y="0"/>
                  <a:pt x="1695" y="1"/>
                  <a:pt x="2027" y="15"/>
                </a:cubicBezTo>
                <a:cubicBezTo>
                  <a:pt x="2367" y="57"/>
                  <a:pt x="2537" y="94"/>
                  <a:pt x="2880" y="128"/>
                </a:cubicBezTo>
                <a:cubicBezTo>
                  <a:pt x="3223" y="162"/>
                  <a:pt x="3882" y="192"/>
                  <a:pt x="4084" y="220"/>
                </a:cubicBezTo>
                <a:lnTo>
                  <a:pt x="4094" y="297"/>
                </a:lnTo>
                <a:close/>
              </a:path>
            </a:pathLst>
          </a:custGeom>
          <a:solidFill>
            <a:srgbClr val="FF9966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2017713" y="3797300"/>
            <a:ext cx="6318250" cy="595313"/>
          </a:xfrm>
          <a:custGeom>
            <a:avLst/>
            <a:gdLst>
              <a:gd name="T0" fmla="*/ 2147483647 w 4478"/>
              <a:gd name="T1" fmla="*/ 940019865 h 375"/>
              <a:gd name="T2" fmla="*/ 0 w 4478"/>
              <a:gd name="T3" fmla="*/ 945060181 h 375"/>
              <a:gd name="T4" fmla="*/ 856039629 w 4478"/>
              <a:gd name="T5" fmla="*/ 131048235 h 375"/>
              <a:gd name="T6" fmla="*/ 1592632163 w 4478"/>
              <a:gd name="T7" fmla="*/ 151209502 h 375"/>
              <a:gd name="T8" fmla="*/ 2147483647 w 4478"/>
              <a:gd name="T9" fmla="*/ 836692578 h 375"/>
              <a:gd name="T10" fmla="*/ 2147483647 w 4478"/>
              <a:gd name="T11" fmla="*/ 940019865 h 3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78" h="375">
                <a:moveTo>
                  <a:pt x="4478" y="373"/>
                </a:moveTo>
                <a:lnTo>
                  <a:pt x="0" y="375"/>
                </a:lnTo>
                <a:cubicBezTo>
                  <a:pt x="281" y="116"/>
                  <a:pt x="297" y="104"/>
                  <a:pt x="430" y="52"/>
                </a:cubicBezTo>
                <a:cubicBezTo>
                  <a:pt x="563" y="0"/>
                  <a:pt x="603" y="13"/>
                  <a:pt x="800" y="60"/>
                </a:cubicBezTo>
                <a:cubicBezTo>
                  <a:pt x="997" y="107"/>
                  <a:pt x="1002" y="280"/>
                  <a:pt x="1615" y="332"/>
                </a:cubicBezTo>
                <a:lnTo>
                  <a:pt x="4478" y="373"/>
                </a:ln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5095875" y="4672013"/>
            <a:ext cx="3235325" cy="590550"/>
          </a:xfrm>
          <a:custGeom>
            <a:avLst/>
            <a:gdLst>
              <a:gd name="T0" fmla="*/ 0 w 2292"/>
              <a:gd name="T1" fmla="*/ 899696575 h 372"/>
              <a:gd name="T2" fmla="*/ 2147483647 w 2292"/>
              <a:gd name="T3" fmla="*/ 904736888 h 372"/>
              <a:gd name="T4" fmla="*/ 2147483647 w 2292"/>
              <a:gd name="T5" fmla="*/ 234375325 h 372"/>
              <a:gd name="T6" fmla="*/ 2147483647 w 2292"/>
              <a:gd name="T7" fmla="*/ 257055938 h 372"/>
              <a:gd name="T8" fmla="*/ 2046336005 w 2292"/>
              <a:gd name="T9" fmla="*/ 801409688 h 372"/>
              <a:gd name="T10" fmla="*/ 0 w 2292"/>
              <a:gd name="T11" fmla="*/ 899696575 h 3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92" h="372">
                <a:moveTo>
                  <a:pt x="0" y="357"/>
                </a:moveTo>
                <a:cubicBezTo>
                  <a:pt x="0" y="357"/>
                  <a:pt x="252" y="359"/>
                  <a:pt x="2292" y="359"/>
                </a:cubicBezTo>
                <a:cubicBezTo>
                  <a:pt x="2292" y="359"/>
                  <a:pt x="2267" y="179"/>
                  <a:pt x="2156" y="93"/>
                </a:cubicBezTo>
                <a:cubicBezTo>
                  <a:pt x="2045" y="7"/>
                  <a:pt x="1818" y="0"/>
                  <a:pt x="1623" y="102"/>
                </a:cubicBezTo>
                <a:cubicBezTo>
                  <a:pt x="1428" y="204"/>
                  <a:pt x="1027" y="318"/>
                  <a:pt x="1027" y="318"/>
                </a:cubicBezTo>
                <a:cubicBezTo>
                  <a:pt x="449" y="372"/>
                  <a:pt x="631" y="335"/>
                  <a:pt x="0" y="357"/>
                </a:cubicBez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6723063" y="5513388"/>
            <a:ext cx="1608137" cy="776287"/>
          </a:xfrm>
          <a:custGeom>
            <a:avLst/>
            <a:gdLst>
              <a:gd name="T0" fmla="*/ 0 w 1140"/>
              <a:gd name="T1" fmla="*/ 1222274200 h 489"/>
              <a:gd name="T2" fmla="*/ 2147483647 w 1140"/>
              <a:gd name="T3" fmla="*/ 1227314509 h 489"/>
              <a:gd name="T4" fmla="*/ 2097378827 w 1140"/>
              <a:gd name="T5" fmla="*/ 226813916 h 489"/>
              <a:gd name="T6" fmla="*/ 1737202690 w 1140"/>
              <a:gd name="T7" fmla="*/ 289816988 h 489"/>
              <a:gd name="T8" fmla="*/ 1114357124 w 1140"/>
              <a:gd name="T9" fmla="*/ 1076105232 h 489"/>
              <a:gd name="T10" fmla="*/ 0 w 1140"/>
              <a:gd name="T11" fmla="*/ 1222274200 h 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40" h="489">
                <a:moveTo>
                  <a:pt x="0" y="485"/>
                </a:moveTo>
                <a:lnTo>
                  <a:pt x="1140" y="487"/>
                </a:lnTo>
                <a:cubicBezTo>
                  <a:pt x="1140" y="487"/>
                  <a:pt x="1136" y="180"/>
                  <a:pt x="1054" y="90"/>
                </a:cubicBezTo>
                <a:cubicBezTo>
                  <a:pt x="972" y="0"/>
                  <a:pt x="947" y="41"/>
                  <a:pt x="873" y="115"/>
                </a:cubicBezTo>
                <a:cubicBezTo>
                  <a:pt x="799" y="189"/>
                  <a:pt x="706" y="365"/>
                  <a:pt x="560" y="427"/>
                </a:cubicBezTo>
                <a:cubicBezTo>
                  <a:pt x="414" y="489"/>
                  <a:pt x="117" y="473"/>
                  <a:pt x="0" y="485"/>
                </a:cubicBezTo>
                <a:close/>
              </a:path>
            </a:pathLst>
          </a:custGeom>
          <a:solidFill>
            <a:srgbClr val="006600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w-lecture">
  <a:themeElements>
    <a:clrScheme name="jw-lecture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868686"/>
      </a:accent2>
      <a:accent3>
        <a:srgbClr val="FFFFFF"/>
      </a:accent3>
      <a:accent4>
        <a:srgbClr val="000000"/>
      </a:accent4>
      <a:accent5>
        <a:srgbClr val="D5D5D5"/>
      </a:accent5>
      <a:accent6>
        <a:srgbClr val="797979"/>
      </a:accent6>
      <a:hlink>
        <a:srgbClr val="5F5F5F"/>
      </a:hlink>
      <a:folHlink>
        <a:srgbClr val="DDDDDD"/>
      </a:folHlink>
    </a:clrScheme>
    <a:fontScheme name="jw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w-lect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lect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lect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lecture 4">
        <a:dk1>
          <a:srgbClr val="000000"/>
        </a:dk1>
        <a:lt1>
          <a:srgbClr val="FFFFFF"/>
        </a:lt1>
        <a:dk2>
          <a:srgbClr val="000099"/>
        </a:dk2>
        <a:lt2>
          <a:srgbClr val="FFFF66"/>
        </a:lt2>
        <a:accent1>
          <a:srgbClr val="00CCCC"/>
        </a:accent1>
        <a:accent2>
          <a:srgbClr val="CC99FF"/>
        </a:accent2>
        <a:accent3>
          <a:srgbClr val="AAAACA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FF33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w-lecture 4">
    <a:dk1>
      <a:srgbClr val="000000"/>
    </a:dk1>
    <a:lt1>
      <a:srgbClr val="FFFFFF"/>
    </a:lt1>
    <a:dk2>
      <a:srgbClr val="000099"/>
    </a:dk2>
    <a:lt2>
      <a:srgbClr val="FFFF66"/>
    </a:lt2>
    <a:accent1>
      <a:srgbClr val="00CCCC"/>
    </a:accent1>
    <a:accent2>
      <a:srgbClr val="CC99FF"/>
    </a:accent2>
    <a:accent3>
      <a:srgbClr val="AAAACA"/>
    </a:accent3>
    <a:accent4>
      <a:srgbClr val="DADADA"/>
    </a:accent4>
    <a:accent5>
      <a:srgbClr val="AAE2E2"/>
    </a:accent5>
    <a:accent6>
      <a:srgbClr val="B98AE7"/>
    </a:accent6>
    <a:hlink>
      <a:srgbClr val="FF33CC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jw-lecture</Template>
  <TotalTime>7018</TotalTime>
  <Words>1707</Words>
  <Application>Microsoft Office PowerPoint</Application>
  <PresentationFormat>On-screen Show (4:3)</PresentationFormat>
  <Paragraphs>572</Paragraphs>
  <Slides>48</Slides>
  <Notes>48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jw-lecture</vt:lpstr>
      <vt:lpstr>CorelPhotoPaint.Image.8</vt:lpstr>
      <vt:lpstr>BSc Gastroenterology &amp; Hepatology 2012-13  Transcription and regulatory factors in GI malignancy  Friday 7 December 2012</vt:lpstr>
      <vt:lpstr>Differentiation, Neoplasia </vt:lpstr>
      <vt:lpstr>Gastrointestinal Cell Differentiation</vt:lpstr>
      <vt:lpstr>Gene Expression</vt:lpstr>
      <vt:lpstr>Differences in Gene Expression in Intestine</vt:lpstr>
      <vt:lpstr>Subsets of Genes Expressed in Different Cells</vt:lpstr>
      <vt:lpstr>Subsets of Genes Expressed in Different Small Intestinal Cells</vt:lpstr>
      <vt:lpstr>Cells of the Intestinal Mucosa</vt:lpstr>
      <vt:lpstr>Rates of absorption of different nutrients along the small intestine</vt:lpstr>
      <vt:lpstr>Expression Profiling using cDNA Microarrays</vt:lpstr>
      <vt:lpstr>Microarray Study of Mice Gastrointestinal Genes</vt:lpstr>
      <vt:lpstr>Microarray Study of Mice Intestinal Genes Expressed in Crypt and Villous Cells</vt:lpstr>
      <vt:lpstr>Regulation of Gene Expression in the Intestine</vt:lpstr>
      <vt:lpstr>Mechanisms of Regulation of Gene Expression</vt:lpstr>
      <vt:lpstr>PowerPoint Presentation</vt:lpstr>
      <vt:lpstr>Changes in Gene Expression in GI Neoplasia</vt:lpstr>
      <vt:lpstr>Genetic Abnormalities in Gastric Adenocarcinoma </vt:lpstr>
      <vt:lpstr>Genetic Abnormalities in Colorectal Adenocarcinoma </vt:lpstr>
      <vt:lpstr>PowerPoint Presentation</vt:lpstr>
      <vt:lpstr>PowerPoint Presentation</vt:lpstr>
      <vt:lpstr>Genetic Abnormalities in Colorectal Adenocarcinoma </vt:lpstr>
      <vt:lpstr>PowerPoint Presentation</vt:lpstr>
      <vt:lpstr>PowerPoint Presentation</vt:lpstr>
      <vt:lpstr>Regulation of gene expression</vt:lpstr>
      <vt:lpstr>Transcription Factors studied in Intestine</vt:lpstr>
      <vt:lpstr>Hox and Parahox Gene Organization</vt:lpstr>
      <vt:lpstr>STUDIES OF HOMEOBOX GENES</vt:lpstr>
      <vt:lpstr>Hox Gene Expression in Development</vt:lpstr>
      <vt:lpstr>CDX1</vt:lpstr>
      <vt:lpstr>Expression of CDX1 in normal Gastrointestinal tissues</vt:lpstr>
      <vt:lpstr>Expression of CDX1 in Gastrointestinal Metaplasia</vt:lpstr>
      <vt:lpstr>Expression of CDX1 in Colonic Neoplasia</vt:lpstr>
      <vt:lpstr>CDX2: Intestinal Cell Differentiation</vt:lpstr>
      <vt:lpstr>CDX2: Roles in Development</vt:lpstr>
      <vt:lpstr>CDX2: Differentiation</vt:lpstr>
      <vt:lpstr>CDX2: Changes in CRC Metaplasia and Neoplasia</vt:lpstr>
      <vt:lpstr>CDX-2:  Gene Transactivation</vt:lpstr>
      <vt:lpstr>Hedgehog targets </vt:lpstr>
      <vt:lpstr>Hedgehog pathway</vt:lpstr>
      <vt:lpstr>APC, -Catenin, Wnt, SOX9</vt:lpstr>
      <vt:lpstr>Wnt</vt:lpstr>
      <vt:lpstr>Wnt and CRC</vt:lpstr>
      <vt:lpstr>Wnt targets in the intestine</vt:lpstr>
      <vt:lpstr>Effects of Overexpression of Dickkopf-1</vt:lpstr>
      <vt:lpstr>Frequent epigenetic inactivation of DICKKOPF family genes in human gastrointestinal tumors </vt:lpstr>
      <vt:lpstr>Bone Morphogenetic Proteins</vt:lpstr>
      <vt:lpstr>Bone Morphogenetic Proteins</vt:lpstr>
      <vt:lpstr>Differences in Gene Expression in Intestine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 Transcription factors</dc:title>
  <dc:creator>Julian Walters</dc:creator>
  <cp:lastModifiedBy>Shiel, Nuala</cp:lastModifiedBy>
  <cp:revision>110</cp:revision>
  <cp:lastPrinted>1997-11-28T12:34:46Z</cp:lastPrinted>
  <dcterms:created xsi:type="dcterms:W3CDTF">2000-05-09T21:17:02Z</dcterms:created>
  <dcterms:modified xsi:type="dcterms:W3CDTF">2012-12-06T15:03:39Z</dcterms:modified>
</cp:coreProperties>
</file>