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699" r:id="rId4"/>
  </p:sldMasterIdLst>
  <p:notesMasterIdLst>
    <p:notesMasterId r:id="rId55"/>
  </p:notesMasterIdLst>
  <p:sldIdLst>
    <p:sldId id="256" r:id="rId5"/>
    <p:sldId id="311" r:id="rId6"/>
    <p:sldId id="270" r:id="rId7"/>
    <p:sldId id="271" r:id="rId8"/>
    <p:sldId id="265" r:id="rId9"/>
    <p:sldId id="267" r:id="rId10"/>
    <p:sldId id="266" r:id="rId11"/>
    <p:sldId id="274" r:id="rId12"/>
    <p:sldId id="275" r:id="rId13"/>
    <p:sldId id="276" r:id="rId14"/>
    <p:sldId id="268" r:id="rId15"/>
    <p:sldId id="273" r:id="rId16"/>
    <p:sldId id="277" r:id="rId17"/>
    <p:sldId id="278" r:id="rId18"/>
    <p:sldId id="309" r:id="rId19"/>
    <p:sldId id="279" r:id="rId20"/>
    <p:sldId id="269" r:id="rId21"/>
    <p:sldId id="272" r:id="rId22"/>
    <p:sldId id="280" r:id="rId23"/>
    <p:sldId id="281" r:id="rId24"/>
    <p:sldId id="283" r:id="rId25"/>
    <p:sldId id="285" r:id="rId26"/>
    <p:sldId id="284" r:id="rId27"/>
    <p:sldId id="286" r:id="rId28"/>
    <p:sldId id="302" r:id="rId29"/>
    <p:sldId id="303" r:id="rId30"/>
    <p:sldId id="287" r:id="rId31"/>
    <p:sldId id="288" r:id="rId32"/>
    <p:sldId id="289" r:id="rId33"/>
    <p:sldId id="312" r:id="rId34"/>
    <p:sldId id="314" r:id="rId35"/>
    <p:sldId id="296" r:id="rId36"/>
    <p:sldId id="264" r:id="rId37"/>
    <p:sldId id="290" r:id="rId38"/>
    <p:sldId id="308" r:id="rId39"/>
    <p:sldId id="301" r:id="rId40"/>
    <p:sldId id="313" r:id="rId41"/>
    <p:sldId id="291" r:id="rId42"/>
    <p:sldId id="292" r:id="rId43"/>
    <p:sldId id="297" r:id="rId44"/>
    <p:sldId id="298" r:id="rId45"/>
    <p:sldId id="293" r:id="rId46"/>
    <p:sldId id="305" r:id="rId47"/>
    <p:sldId id="299" r:id="rId48"/>
    <p:sldId id="294" r:id="rId49"/>
    <p:sldId id="306" r:id="rId50"/>
    <p:sldId id="300" r:id="rId51"/>
    <p:sldId id="295" r:id="rId52"/>
    <p:sldId id="307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0339" autoAdjust="0"/>
  </p:normalViewPr>
  <p:slideViewPr>
    <p:cSldViewPr snapToObjects="1" showGuides="1">
      <p:cViewPr>
        <p:scale>
          <a:sx n="50" d="100"/>
          <a:sy n="50" d="100"/>
        </p:scale>
        <p:origin x="-774" y="-228"/>
      </p:cViewPr>
      <p:guideLst>
        <p:guide orient="horz" pos="2160"/>
        <p:guide pos="2908"/>
      </p:guideLst>
    </p:cSldViewPr>
  </p:slideViewPr>
  <p:outlineViewPr>
    <p:cViewPr>
      <p:scale>
        <a:sx n="33" d="100"/>
        <a:sy n="33" d="100"/>
      </p:scale>
      <p:origin x="0" y="4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notesViewPr>
    <p:cSldViewPr snapToObjects="1" showGuides="1"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4781-C924-4E5B-9948-2AF28CB41965}" type="datetimeFigureOut">
              <a:rPr lang="en-GB" smtClean="0"/>
              <a:pPr/>
              <a:t>26/11/2012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B488E-8099-494F-B221-4A15D1AE1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1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488E-8099-494F-B221-4A15D1AE114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CBA64-C2AD-40F3-90D7-82CE5C84CA5B}" type="slidenum">
              <a:rPr lang="en-GB"/>
              <a:pPr/>
              <a:t>16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Nevertheless whilst the presence or</a:t>
            </a:r>
            <a:r>
              <a:rPr lang="en-GB" baseline="0" dirty="0" smtClean="0"/>
              <a:t> absence of advanced fibrosis is a binary outcome, most no</a:t>
            </a:r>
            <a:r>
              <a:rPr lang="en-GB" dirty="0" smtClean="0"/>
              <a:t>n invasive tests are</a:t>
            </a:r>
            <a:r>
              <a:rPr lang="en-GB" baseline="0" dirty="0" smtClean="0"/>
              <a:t> reported as a numerical value i.e. a continuous variable.</a:t>
            </a:r>
          </a:p>
          <a:p>
            <a:r>
              <a:rPr lang="en-GB" baseline="0" dirty="0" smtClean="0"/>
              <a:t>In order to act as a surrogate for liver biopsy findings, non invasive tests results can be converted into a binary outcome b</a:t>
            </a:r>
            <a:r>
              <a:rPr lang="en-GB" dirty="0" smtClean="0"/>
              <a:t>y</a:t>
            </a:r>
            <a:r>
              <a:rPr lang="en-GB" baseline="0" dirty="0" smtClean="0"/>
              <a:t> defining diagnostic thresholds.</a:t>
            </a:r>
          </a:p>
          <a:p>
            <a:r>
              <a:rPr lang="en-GB" baseline="0" dirty="0" smtClean="0"/>
              <a:t>To maximise diagnostic accuracy, this is achieved by the use of 2 thresholds: a lower one with higher sensitivity to rule out disease and an upper one with higher specificity to rule in disease with values lying between these 2 thresholds deemed indeterminate.</a:t>
            </a:r>
          </a:p>
          <a:p>
            <a:r>
              <a:rPr lang="en-GB" baseline="0" dirty="0" smtClean="0"/>
              <a:t>It is important to emphasise that minimising the number of indeterminate results whilst maximising diagnostic accuracy is an integral part of developing non-invasive tests for clinical practice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488E-8099-494F-B221-4A15D1AE114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A85A-440F-354F-9201-03F0287DFC50}" type="slidenum">
              <a:rPr lang="en-GB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/>
              <a:t>35</a:t>
            </a:fld>
            <a:endParaRPr lang="en-GB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488E-8099-494F-B221-4A15D1AE114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066FB-AD54-8244-ABFA-2853C52A8B60}" type="slidenum">
              <a:rPr lang="en-GB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/>
              <a:t>40</a:t>
            </a:fld>
            <a:endParaRPr lang="en-GB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B727E-AE76-DE4D-A985-2B113DF097E0}" type="slidenum">
              <a:rPr lang="en-GB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/>
              <a:t>41</a:t>
            </a:fld>
            <a:endParaRPr lang="en-GB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890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650" y="4425950"/>
            <a:ext cx="4584700" cy="39655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diagnostic targets</a:t>
            </a:r>
            <a:r>
              <a:rPr lang="en-GB" baseline="0" dirty="0" smtClean="0"/>
              <a:t> of these non-invasive tests have been both NASH with progressive fibrosis and that of advanced fibrosis.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Whilst both targets are important, attempts to non invasively detect advanced fibrosis have been more successful with superior diagnostic performance. 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488E-8099-494F-B221-4A15D1AE1146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A54D-B164-40D6-8858-463A4852F719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3187A-02A5-AD4E-AD29-A908942519D3}" type="slidenum">
              <a:rPr lang="en-GB">
                <a:ea typeface="ＭＳ Ｐゴシック" charset="-128"/>
                <a:cs typeface="ＭＳ Ｐゴシック" charset="-128"/>
              </a:rPr>
              <a:pPr/>
              <a:t>4</a:t>
            </a:fld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27451-18B4-4A9B-B8DF-66D7D295D249}" type="slidenum">
              <a:rPr lang="en-GB"/>
              <a:pPr/>
              <a:t>8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D8226-568E-451D-8F05-8CBC633B2070}" type="slidenum">
              <a:rPr lang="en-GB"/>
              <a:pPr/>
              <a:t>9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FE8F7-4D23-4141-B7A2-3C7EC55A3D9F}" type="slidenum">
              <a:rPr lang="en-GB"/>
              <a:pPr/>
              <a:t>10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18D53-1C4D-4846-9665-062C8E1480BE}" type="slidenum">
              <a:rPr lang="en-GB"/>
              <a:pPr/>
              <a:t>11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5AC1E-694A-432C-9A70-DD9A2B822615}" type="slidenum">
              <a:rPr lang="en-GB"/>
              <a:pPr/>
              <a:t>12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8E0CF-2A18-45D9-99B1-BFD623F65C68}" type="slidenum">
              <a:rPr lang="en-GB"/>
              <a:pPr/>
              <a:t>13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EA39F-109C-4F19-90CC-DD638F2F4F73}" type="slidenum">
              <a:rPr lang="en-GB"/>
              <a:pPr/>
              <a:t>14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6657975"/>
            <a:ext cx="9067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tabLst>
                <a:tab pos="8861425" algn="r"/>
              </a:tabLst>
              <a:defRPr/>
            </a:pPr>
            <a:r>
              <a:rPr lang="en-US" sz="900" b="0">
                <a:solidFill>
                  <a:schemeClr val="tx1"/>
                </a:solidFill>
                <a:latin typeface="Tahoma" charset="0"/>
              </a:rPr>
              <a:t>Bruix J, et al. Presented at the 44</a:t>
            </a:r>
            <a:r>
              <a:rPr lang="en-US" sz="900" b="0" baseline="30000">
                <a:solidFill>
                  <a:schemeClr val="tx1"/>
                </a:solidFill>
                <a:latin typeface="Tahoma" charset="0"/>
              </a:rPr>
              <a:t>th</a:t>
            </a:r>
            <a:r>
              <a:rPr lang="en-US" sz="900" b="0">
                <a:solidFill>
                  <a:schemeClr val="tx1"/>
                </a:solidFill>
                <a:latin typeface="Tahoma" charset="0"/>
              </a:rPr>
              <a:t> Annual Meeting of the European Association for the Study of the Liver (EASL), April 24, 2009, Copenhagen, Denmark.	04/28/09</a:t>
            </a:r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90525" y="825500"/>
            <a:ext cx="8305800" cy="2774950"/>
          </a:xfrm>
        </p:spPr>
        <p:txBody>
          <a:bodyPr/>
          <a:lstStyle>
            <a:lvl1pPr>
              <a:defRPr smtClean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0525" y="3886200"/>
            <a:ext cx="8305800" cy="1914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-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-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47688"/>
            <a:ext cx="8489950" cy="7937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1557338"/>
            <a:ext cx="8489950" cy="4608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9D50-BF40-5349-A8D9-5D4AB282048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47688"/>
            <a:ext cx="8489950" cy="7937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1557338"/>
            <a:ext cx="8489950" cy="4608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9D50-BF40-5349-A8D9-5D4AB282048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33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76200"/>
            <a:ext cx="8305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60500"/>
            <a:ext cx="83058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0833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endParaRPr lang="en-GB"/>
          </a:p>
        </p:txBody>
      </p:sp>
      <p:sp>
        <p:nvSpPr>
          <p:cNvPr id="110614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76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BDC2627-9B47-47AB-90D2-0174ABC6B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0625" name="Rectangle 33"/>
          <p:cNvSpPr>
            <a:spLocks noChangeArrowheads="1"/>
          </p:cNvSpPr>
          <p:nvPr/>
        </p:nvSpPr>
        <p:spPr bwMode="auto">
          <a:xfrm>
            <a:off x="0" y="6657975"/>
            <a:ext cx="9067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tabLst>
                <a:tab pos="8861425" algn="r"/>
              </a:tabLst>
              <a:defRPr/>
            </a:pPr>
            <a:r>
              <a:rPr lang="en-US" sz="900" b="0">
                <a:solidFill>
                  <a:schemeClr val="tx1"/>
                </a:solidFill>
                <a:latin typeface="Tahoma" charset="0"/>
              </a:rPr>
              <a:t>Bruix J, et al. Presented at the 44</a:t>
            </a:r>
            <a:r>
              <a:rPr lang="en-US" sz="900" b="0" baseline="30000">
                <a:solidFill>
                  <a:schemeClr val="tx1"/>
                </a:solidFill>
                <a:latin typeface="Tahoma" charset="0"/>
              </a:rPr>
              <a:t>th</a:t>
            </a:r>
            <a:r>
              <a:rPr lang="en-US" sz="900" b="0">
                <a:solidFill>
                  <a:schemeClr val="tx1"/>
                </a:solidFill>
                <a:latin typeface="Tahoma" charset="0"/>
              </a:rPr>
              <a:t> Annual Meeting of the European Association for the Study of the Liver (EASL), April 24, 2009, Copenhagen, Denmark.	04/28/09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228600" indent="-228600" algn="l" rtl="0" eaLnBrk="1" fontAlgn="base" hangingPunct="1">
        <a:spcBef>
          <a:spcPct val="30000"/>
        </a:spcBef>
        <a:spcAft>
          <a:spcPct val="0"/>
        </a:spcAft>
        <a:buClr>
          <a:srgbClr val="FF0000"/>
        </a:buClr>
        <a:buSzPct val="70000"/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29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LUCIDAT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563" y="126401"/>
            <a:ext cx="1096650" cy="8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cut/>
  </p:transition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0126-8B1B-4434-AAC2-93DD7816C8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B186-23CA-41C0-B41A-0C523C555F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29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70163A-D474-814D-B340-FFCBA1ABDA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707D121-4FC0-BA42-9D3F-C2AA51AB9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LUCIDAT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563" y="126401"/>
            <a:ext cx="1096650" cy="8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cut/>
  </p:transition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0525" y="969085"/>
            <a:ext cx="8305800" cy="2144880"/>
          </a:xfrm>
        </p:spPr>
        <p:txBody>
          <a:bodyPr/>
          <a:lstStyle/>
          <a:p>
            <a:r>
              <a:rPr lang="en-GB" sz="4800" b="0" dirty="0"/>
              <a:t>Serum </a:t>
            </a:r>
            <a:r>
              <a:rPr lang="en-GB" sz="4800" b="0" dirty="0" smtClean="0"/>
              <a:t>markers </a:t>
            </a:r>
            <a:r>
              <a:rPr lang="en-GB" sz="4800" b="0" dirty="0"/>
              <a:t>in the assessment of liver </a:t>
            </a:r>
            <a:r>
              <a:rPr lang="en-GB" sz="4800" b="0" dirty="0" smtClean="0"/>
              <a:t>disease</a:t>
            </a:r>
            <a:endParaRPr lang="en-GB" sz="48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1665" y="4124765"/>
            <a:ext cx="8305800" cy="1914525"/>
          </a:xfrm>
        </p:spPr>
        <p:txBody>
          <a:bodyPr/>
          <a:lstStyle/>
          <a:p>
            <a:r>
              <a:rPr lang="en-GB" sz="3200" b="0" dirty="0" smtClean="0"/>
              <a:t>Sudeep Tanwar</a:t>
            </a:r>
          </a:p>
          <a:p>
            <a:r>
              <a:rPr lang="en-GB" b="0" dirty="0" smtClean="0"/>
              <a:t>Research Fellow &amp; Specialist Registrar </a:t>
            </a:r>
          </a:p>
          <a:p>
            <a:r>
              <a:rPr lang="en-GB" b="0" dirty="0" smtClean="0"/>
              <a:t>UCL Institute of Liver &amp; Digestive Health</a:t>
            </a:r>
            <a:endParaRPr lang="en-GB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/>
              <a:t>Sampling error</a:t>
            </a:r>
          </a:p>
        </p:txBody>
      </p:sp>
      <p:pic>
        <p:nvPicPr>
          <p:cNvPr id="40963" name="Picture 3" descr="fragm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1295763"/>
            <a:ext cx="5761037" cy="4608512"/>
          </a:xfrm>
          <a:noFill/>
          <a:ln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16450" y="6270625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1/50,000 of the Liver</a:t>
            </a:r>
          </a:p>
        </p:txBody>
      </p:sp>
      <p:pic>
        <p:nvPicPr>
          <p:cNvPr id="40965" name="Picture 5" descr="focal f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15" y="4284095"/>
            <a:ext cx="2819400" cy="2133600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77863" y="39258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Focal Fatty Sparing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1"/>
                </a:solidFill>
              </a:rPr>
              <a:t>Sampling error</a:t>
            </a:r>
          </a:p>
        </p:txBody>
      </p:sp>
      <p:pic>
        <p:nvPicPr>
          <p:cNvPr id="43022" name="Picture 14" descr="Bedeossa f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3" y="1268413"/>
            <a:ext cx="7164387" cy="5411787"/>
          </a:xfrm>
          <a:prstGeom prst="rect">
            <a:avLst/>
          </a:prstGeom>
          <a:noFill/>
        </p:spPr>
      </p:pic>
      <p:pic>
        <p:nvPicPr>
          <p:cNvPr id="43023" name="Picture 15" descr="bedossa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480" y="1268760"/>
            <a:ext cx="7200900" cy="54006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Complications  of liver biopsy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135937" cy="4824413"/>
          </a:xfrm>
        </p:spPr>
        <p:txBody>
          <a:bodyPr/>
          <a:lstStyle/>
          <a:p>
            <a:r>
              <a:rPr lang="en-GB" dirty="0"/>
              <a:t>Pain				0.056-22%</a:t>
            </a:r>
          </a:p>
          <a:p>
            <a:r>
              <a:rPr lang="en-GB" dirty="0"/>
              <a:t>Haemorrhage 		</a:t>
            </a:r>
            <a:r>
              <a:rPr lang="en-GB" dirty="0" smtClean="0"/>
              <a:t>	0.03-0.7</a:t>
            </a:r>
            <a:r>
              <a:rPr lang="en-GB" dirty="0"/>
              <a:t>%</a:t>
            </a:r>
          </a:p>
          <a:p>
            <a:r>
              <a:rPr lang="en-GB" dirty="0" err="1"/>
              <a:t>Biliary</a:t>
            </a:r>
            <a:r>
              <a:rPr lang="en-GB" dirty="0"/>
              <a:t> peritonitis		0.03-22%</a:t>
            </a:r>
          </a:p>
          <a:p>
            <a:r>
              <a:rPr lang="en-GB" dirty="0"/>
              <a:t>Lung biopsy			0.001-0.014%</a:t>
            </a:r>
          </a:p>
          <a:p>
            <a:r>
              <a:rPr lang="en-GB" dirty="0"/>
              <a:t>Gall bladder biopsy 	</a:t>
            </a:r>
            <a:r>
              <a:rPr lang="en-GB" dirty="0" smtClean="0"/>
              <a:t>	0.034-0.117</a:t>
            </a:r>
            <a:r>
              <a:rPr lang="en-GB" dirty="0"/>
              <a:t>%</a:t>
            </a:r>
          </a:p>
          <a:p>
            <a:r>
              <a:rPr lang="en-GB" dirty="0"/>
              <a:t>Kidney biopsy		</a:t>
            </a:r>
            <a:r>
              <a:rPr lang="en-GB" dirty="0" smtClean="0"/>
              <a:t>	0.096-0.29</a:t>
            </a:r>
            <a:r>
              <a:rPr lang="en-GB" dirty="0"/>
              <a:t>%</a:t>
            </a:r>
          </a:p>
          <a:p>
            <a:r>
              <a:rPr lang="en-GB" dirty="0" err="1"/>
              <a:t>Haemothorax</a:t>
            </a:r>
            <a:r>
              <a:rPr lang="en-GB" dirty="0"/>
              <a:t>		</a:t>
            </a:r>
            <a:r>
              <a:rPr lang="en-GB" dirty="0" smtClean="0"/>
              <a:t>	0.18-0.49</a:t>
            </a:r>
            <a:r>
              <a:rPr lang="en-GB" dirty="0"/>
              <a:t>%</a:t>
            </a:r>
          </a:p>
          <a:p>
            <a:r>
              <a:rPr lang="en-GB" dirty="0"/>
              <a:t>Mortality			</a:t>
            </a:r>
            <a:r>
              <a:rPr lang="en-GB" dirty="0" smtClean="0"/>
              <a:t>	0.008-0.3</a:t>
            </a:r>
            <a:r>
              <a:rPr lang="en-GB" dirty="0"/>
              <a:t>%</a:t>
            </a:r>
          </a:p>
          <a:p>
            <a:endParaRPr lang="en-GB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Agreement between Histologists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Expertise counts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solidFill>
                  <a:srgbClr val="FFC000"/>
                </a:solidFill>
              </a:rPr>
              <a:t>Experts v “Routine Pathology”   K=0.48 v 0.15</a:t>
            </a:r>
            <a:r>
              <a:rPr lang="en-GB" sz="2400" dirty="0">
                <a:solidFill>
                  <a:srgbClr val="0066FF"/>
                </a:solidFill>
              </a:rPr>
              <a:t/>
            </a:r>
            <a:br>
              <a:rPr lang="en-GB" sz="2400" dirty="0">
                <a:solidFill>
                  <a:srgbClr val="0066FF"/>
                </a:solidFill>
              </a:rPr>
            </a:br>
            <a:endParaRPr lang="en-GB" sz="2400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Experience counts 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solidFill>
                  <a:srgbClr val="FFC000"/>
                </a:solidFill>
              </a:rPr>
              <a:t>Senior v Junior experts  K=0.6 v 0.5 </a:t>
            </a:r>
          </a:p>
          <a:p>
            <a:pPr lvl="1" algn="r">
              <a:lnSpc>
                <a:spcPct val="80000"/>
              </a:lnSpc>
              <a:buFontTx/>
              <a:buNone/>
            </a:pPr>
            <a:r>
              <a:rPr lang="en-GB" sz="2000" i="1" dirty="0" err="1">
                <a:solidFill>
                  <a:srgbClr val="FFC000"/>
                </a:solidFill>
              </a:rPr>
              <a:t>Rousselet</a:t>
            </a:r>
            <a:r>
              <a:rPr lang="en-GB" sz="2000" i="1" dirty="0">
                <a:solidFill>
                  <a:srgbClr val="FFC000"/>
                </a:solidFill>
              </a:rPr>
              <a:t> MC </a:t>
            </a:r>
            <a:r>
              <a:rPr lang="en-GB" sz="2000" i="1" dirty="0" err="1">
                <a:solidFill>
                  <a:srgbClr val="FFC000"/>
                </a:solidFill>
              </a:rPr>
              <a:t>Hepatol</a:t>
            </a:r>
            <a:r>
              <a:rPr lang="en-GB" sz="2000" i="1" dirty="0">
                <a:solidFill>
                  <a:srgbClr val="FFC000"/>
                </a:solidFill>
              </a:rPr>
              <a:t> 2005 41:252-64</a:t>
            </a:r>
          </a:p>
          <a:p>
            <a:pPr>
              <a:lnSpc>
                <a:spcPct val="80000"/>
              </a:lnSpc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Size matters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solidFill>
                  <a:srgbClr val="FFC000"/>
                </a:solidFill>
              </a:rPr>
              <a:t>65% correct classification of stage with 15mm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solidFill>
                  <a:srgbClr val="FFC000"/>
                </a:solidFill>
              </a:rPr>
              <a:t>75% correct with 25mm</a:t>
            </a:r>
          </a:p>
          <a:p>
            <a:pPr lvl="1" algn="r">
              <a:lnSpc>
                <a:spcPct val="80000"/>
              </a:lnSpc>
              <a:buFontTx/>
              <a:buNone/>
            </a:pPr>
            <a:r>
              <a:rPr lang="en-GB" sz="2000" i="1" dirty="0" err="1">
                <a:solidFill>
                  <a:srgbClr val="FFC000"/>
                </a:solidFill>
              </a:rPr>
              <a:t>Bedossa</a:t>
            </a:r>
            <a:r>
              <a:rPr lang="en-GB" sz="2000" i="1" dirty="0">
                <a:solidFill>
                  <a:srgbClr val="FFC000"/>
                </a:solidFill>
              </a:rPr>
              <a:t> P Hepatology 2005 38:1356-8</a:t>
            </a:r>
          </a:p>
          <a:p>
            <a:pPr>
              <a:lnSpc>
                <a:spcPct val="80000"/>
              </a:lnSpc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Errors in NAFLD</a:t>
            </a:r>
            <a:r>
              <a:rPr lang="en-GB" sz="2800" dirty="0">
                <a:solidFill>
                  <a:srgbClr val="0066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solidFill>
                  <a:srgbClr val="FFC000"/>
                </a:solidFill>
              </a:rPr>
              <a:t>30% by &gt;2 Stages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GB" sz="2000" dirty="0">
                <a:solidFill>
                  <a:srgbClr val="FFC000"/>
                </a:solidFill>
              </a:rPr>
              <a:t>				</a:t>
            </a:r>
            <a:r>
              <a:rPr lang="en-GB" sz="2000" i="1" dirty="0" err="1">
                <a:solidFill>
                  <a:srgbClr val="FFC000"/>
                </a:solidFill>
              </a:rPr>
              <a:t>Ratziu</a:t>
            </a:r>
            <a:r>
              <a:rPr lang="en-GB" sz="2000" i="1" dirty="0">
                <a:solidFill>
                  <a:srgbClr val="FFC000"/>
                </a:solidFill>
              </a:rPr>
              <a:t> Gastro 2005 128:1898-1906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Staging Systems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GB"/>
              <a:t>Ordinal categorical variables</a:t>
            </a:r>
          </a:p>
          <a:p>
            <a:r>
              <a:rPr lang="en-GB"/>
              <a:t>Categories are not evenly distributed</a:t>
            </a:r>
          </a:p>
        </p:txBody>
      </p:sp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90825"/>
            <a:ext cx="748823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5" name="Freeform 13"/>
          <p:cNvSpPr>
            <a:spLocks/>
          </p:cNvSpPr>
          <p:nvPr/>
        </p:nvSpPr>
        <p:spPr bwMode="auto">
          <a:xfrm>
            <a:off x="1979613" y="4508500"/>
            <a:ext cx="4032250" cy="600075"/>
          </a:xfrm>
          <a:custGeom>
            <a:avLst/>
            <a:gdLst/>
            <a:ahLst/>
            <a:cxnLst>
              <a:cxn ang="0">
                <a:pos x="0" y="378"/>
              </a:cxn>
              <a:cxn ang="0">
                <a:pos x="680" y="332"/>
              </a:cxn>
              <a:cxn ang="0">
                <a:pos x="1270" y="287"/>
              </a:cxn>
              <a:cxn ang="0">
                <a:pos x="1814" y="105"/>
              </a:cxn>
              <a:cxn ang="0">
                <a:pos x="2404" y="15"/>
              </a:cxn>
              <a:cxn ang="0">
                <a:pos x="2540" y="15"/>
              </a:cxn>
            </a:cxnLst>
            <a:rect l="0" t="0" r="r" b="b"/>
            <a:pathLst>
              <a:path w="2540" h="378">
                <a:moveTo>
                  <a:pt x="0" y="378"/>
                </a:moveTo>
                <a:cubicBezTo>
                  <a:pt x="234" y="362"/>
                  <a:pt x="468" y="347"/>
                  <a:pt x="680" y="332"/>
                </a:cubicBezTo>
                <a:cubicBezTo>
                  <a:pt x="892" y="317"/>
                  <a:pt x="1081" y="325"/>
                  <a:pt x="1270" y="287"/>
                </a:cubicBezTo>
                <a:cubicBezTo>
                  <a:pt x="1459" y="249"/>
                  <a:pt x="1625" y="150"/>
                  <a:pt x="1814" y="105"/>
                </a:cubicBezTo>
                <a:cubicBezTo>
                  <a:pt x="2003" y="60"/>
                  <a:pt x="2283" y="30"/>
                  <a:pt x="2404" y="15"/>
                </a:cubicBezTo>
                <a:cubicBezTo>
                  <a:pt x="2525" y="0"/>
                  <a:pt x="2532" y="7"/>
                  <a:pt x="2540" y="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769" name="Freeform 17"/>
          <p:cNvSpPr>
            <a:spLocks/>
          </p:cNvSpPr>
          <p:nvPr/>
        </p:nvSpPr>
        <p:spPr bwMode="auto">
          <a:xfrm>
            <a:off x="3779838" y="3357563"/>
            <a:ext cx="1871662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680" y="0"/>
              </a:cxn>
              <a:cxn ang="0">
                <a:pos x="1179" y="1678"/>
              </a:cxn>
            </a:cxnLst>
            <a:rect l="0" t="0" r="r" b="b"/>
            <a:pathLst>
              <a:path w="1179" h="1678">
                <a:moveTo>
                  <a:pt x="0" y="1678"/>
                </a:moveTo>
                <a:cubicBezTo>
                  <a:pt x="242" y="839"/>
                  <a:pt x="484" y="0"/>
                  <a:pt x="680" y="0"/>
                </a:cubicBezTo>
                <a:cubicBezTo>
                  <a:pt x="876" y="0"/>
                  <a:pt x="1096" y="1398"/>
                  <a:pt x="1179" y="1678"/>
                </a:cubicBez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770" name="Freeform 18"/>
          <p:cNvSpPr>
            <a:spLocks/>
          </p:cNvSpPr>
          <p:nvPr/>
        </p:nvSpPr>
        <p:spPr bwMode="auto">
          <a:xfrm>
            <a:off x="5076825" y="3213100"/>
            <a:ext cx="1223963" cy="2808288"/>
          </a:xfrm>
          <a:custGeom>
            <a:avLst/>
            <a:gdLst/>
            <a:ahLst/>
            <a:cxnLst>
              <a:cxn ang="0">
                <a:pos x="0" y="1769"/>
              </a:cxn>
              <a:cxn ang="0">
                <a:pos x="453" y="0"/>
              </a:cxn>
              <a:cxn ang="0">
                <a:pos x="771" y="1769"/>
              </a:cxn>
            </a:cxnLst>
            <a:rect l="0" t="0" r="r" b="b"/>
            <a:pathLst>
              <a:path w="771" h="1769">
                <a:moveTo>
                  <a:pt x="0" y="1769"/>
                </a:moveTo>
                <a:cubicBezTo>
                  <a:pt x="162" y="884"/>
                  <a:pt x="325" y="0"/>
                  <a:pt x="453" y="0"/>
                </a:cubicBezTo>
                <a:cubicBezTo>
                  <a:pt x="581" y="0"/>
                  <a:pt x="718" y="1474"/>
                  <a:pt x="771" y="1769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771" name="Freeform 19"/>
          <p:cNvSpPr>
            <a:spLocks/>
          </p:cNvSpPr>
          <p:nvPr/>
        </p:nvSpPr>
        <p:spPr bwMode="auto">
          <a:xfrm>
            <a:off x="2051050" y="3789363"/>
            <a:ext cx="2233613" cy="2232025"/>
          </a:xfrm>
          <a:custGeom>
            <a:avLst/>
            <a:gdLst/>
            <a:ahLst/>
            <a:cxnLst>
              <a:cxn ang="0">
                <a:pos x="0" y="1406"/>
              </a:cxn>
              <a:cxn ang="0">
                <a:pos x="590" y="0"/>
              </a:cxn>
              <a:cxn ang="0">
                <a:pos x="1407" y="1406"/>
              </a:cxn>
            </a:cxnLst>
            <a:rect l="0" t="0" r="r" b="b"/>
            <a:pathLst>
              <a:path w="1407" h="1406">
                <a:moveTo>
                  <a:pt x="0" y="1406"/>
                </a:moveTo>
                <a:cubicBezTo>
                  <a:pt x="178" y="703"/>
                  <a:pt x="356" y="0"/>
                  <a:pt x="590" y="0"/>
                </a:cubicBezTo>
                <a:cubicBezTo>
                  <a:pt x="824" y="0"/>
                  <a:pt x="1271" y="1172"/>
                  <a:pt x="1407" y="140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22250" y="1052512"/>
            <a:ext cx="2160588" cy="1152525"/>
            <a:chOff x="4286" y="2160"/>
            <a:chExt cx="1361" cy="726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364" y="2218"/>
              <a:ext cx="1101" cy="577"/>
              <a:chOff x="4364" y="2218"/>
              <a:chExt cx="1101" cy="577"/>
            </a:xfrm>
          </p:grpSpPr>
          <p:sp>
            <p:nvSpPr>
              <p:cNvPr id="74772" name="Text Box 20"/>
              <p:cNvSpPr txBox="1">
                <a:spLocks noChangeArrowheads="1"/>
              </p:cNvSpPr>
              <p:nvPr/>
            </p:nvSpPr>
            <p:spPr bwMode="auto">
              <a:xfrm>
                <a:off x="4364" y="2218"/>
                <a:ext cx="724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Mild</a:t>
                </a:r>
              </a:p>
              <a:p>
                <a:r>
                  <a:rPr lang="en-GB"/>
                  <a:t>Moderate</a:t>
                </a:r>
              </a:p>
              <a:p>
                <a:r>
                  <a:rPr lang="en-GB"/>
                  <a:t>severe</a:t>
                </a:r>
              </a:p>
            </p:txBody>
          </p:sp>
          <p:sp>
            <p:nvSpPr>
              <p:cNvPr id="74773" name="Line 21"/>
              <p:cNvSpPr>
                <a:spLocks noChangeShapeType="1"/>
              </p:cNvSpPr>
              <p:nvPr/>
            </p:nvSpPr>
            <p:spPr bwMode="auto">
              <a:xfrm>
                <a:off x="5102" y="2523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774" name="Line 22"/>
              <p:cNvSpPr>
                <a:spLocks noChangeShapeType="1"/>
              </p:cNvSpPr>
              <p:nvPr/>
            </p:nvSpPr>
            <p:spPr bwMode="auto">
              <a:xfrm>
                <a:off x="5102" y="2341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775" name="Line 23"/>
              <p:cNvSpPr>
                <a:spLocks noChangeShapeType="1"/>
              </p:cNvSpPr>
              <p:nvPr/>
            </p:nvSpPr>
            <p:spPr bwMode="auto">
              <a:xfrm>
                <a:off x="5148" y="2704"/>
                <a:ext cx="317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4777" name="Rectangle 25"/>
            <p:cNvSpPr>
              <a:spLocks noChangeArrowheads="1"/>
            </p:cNvSpPr>
            <p:nvPr/>
          </p:nvSpPr>
          <p:spPr bwMode="auto">
            <a:xfrm>
              <a:off x="4286" y="2160"/>
              <a:ext cx="1361" cy="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80" y="1957756"/>
            <a:ext cx="6423155" cy="37214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515" y="2235730"/>
            <a:ext cx="2085975" cy="30384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at Risk of Liver Fibrosis, Cirrhosis and HCC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Ideal Test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Safe</a:t>
            </a:r>
          </a:p>
          <a:p>
            <a:r>
              <a:rPr lang="en-GB"/>
              <a:t>Accurate assessment of the whole liver</a:t>
            </a:r>
          </a:p>
          <a:p>
            <a:r>
              <a:rPr lang="en-GB"/>
              <a:t>Reproducible</a:t>
            </a:r>
          </a:p>
          <a:p>
            <a:r>
              <a:rPr lang="en-GB"/>
              <a:t>Repeatable</a:t>
            </a:r>
          </a:p>
          <a:p>
            <a:r>
              <a:rPr lang="en-GB"/>
              <a:t>Generates a continuous variable</a:t>
            </a:r>
          </a:p>
          <a:p>
            <a:r>
              <a:rPr lang="en-GB"/>
              <a:t>Remote from specialist and patient </a:t>
            </a:r>
          </a:p>
          <a:p>
            <a:r>
              <a:rPr lang="en-GB"/>
              <a:t>Cheap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808" y="274638"/>
            <a:ext cx="8229600" cy="1143000"/>
          </a:xfrm>
        </p:spPr>
        <p:txBody>
          <a:bodyPr/>
          <a:lstStyle/>
          <a:p>
            <a:r>
              <a:rPr lang="en-US" dirty="0" smtClean="0"/>
              <a:t>Non-Invasive Tests for Liver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67"/>
          </a:xfrm>
        </p:spPr>
        <p:txBody>
          <a:bodyPr>
            <a:normAutofit/>
          </a:bodyPr>
          <a:lstStyle/>
          <a:p>
            <a:r>
              <a:rPr lang="en-US" dirty="0" smtClean="0"/>
              <a:t>Imaging e.g. </a:t>
            </a:r>
            <a:r>
              <a:rPr lang="en-US" dirty="0" err="1" smtClean="0"/>
              <a:t>Elastography</a:t>
            </a:r>
            <a:endParaRPr lang="en-US" dirty="0" smtClean="0"/>
          </a:p>
          <a:p>
            <a:pPr lvl="1"/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Time consuming</a:t>
            </a:r>
          </a:p>
          <a:p>
            <a:pPr lvl="1"/>
            <a:r>
              <a:rPr lang="en-US" dirty="0" smtClean="0"/>
              <a:t>Fails in 10-20% of cases</a:t>
            </a:r>
          </a:p>
          <a:p>
            <a:pPr lvl="1"/>
            <a:r>
              <a:rPr lang="en-US" dirty="0" smtClean="0"/>
              <a:t>Not widely available or </a:t>
            </a:r>
          </a:p>
          <a:p>
            <a:pPr lvl="1"/>
            <a:r>
              <a:rPr lang="en-US" dirty="0" smtClean="0"/>
              <a:t>systematically applied</a:t>
            </a:r>
          </a:p>
          <a:p>
            <a:r>
              <a:rPr lang="en-US" dirty="0" smtClean="0"/>
              <a:t>Blood tests</a:t>
            </a:r>
          </a:p>
          <a:p>
            <a:pPr lvl="1"/>
            <a:r>
              <a:rPr lang="en-US" dirty="0" smtClean="0"/>
              <a:t>Non –invasive serum markers</a:t>
            </a:r>
          </a:p>
        </p:txBody>
      </p:sp>
      <p:pic>
        <p:nvPicPr>
          <p:cNvPr id="4" name="Picture 4" descr="Fat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655" y="1431571"/>
            <a:ext cx="2861417" cy="366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Non-invasive serum Marker 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Candidate Approach</a:t>
            </a:r>
          </a:p>
          <a:p>
            <a:pPr lvl="1"/>
            <a:r>
              <a:rPr lang="en-GB" dirty="0" smtClean="0"/>
              <a:t>Identifying targets known to be involved in the biological process in question</a:t>
            </a:r>
          </a:p>
          <a:p>
            <a:pPr lvl="2"/>
            <a:r>
              <a:rPr lang="en-GB" dirty="0" smtClean="0"/>
              <a:t>Indirect e.g.  AST, </a:t>
            </a:r>
            <a:r>
              <a:rPr lang="en-GB" dirty="0" err="1" smtClean="0"/>
              <a:t>Billirubin</a:t>
            </a:r>
            <a:r>
              <a:rPr lang="en-GB" dirty="0" smtClean="0"/>
              <a:t>, INR</a:t>
            </a:r>
          </a:p>
          <a:p>
            <a:pPr lvl="2"/>
            <a:r>
              <a:rPr lang="en-GB" dirty="0" smtClean="0"/>
              <a:t>Direct e.g. HA, Collagen</a:t>
            </a:r>
          </a:p>
          <a:p>
            <a:r>
              <a:rPr lang="en-GB" dirty="0" smtClean="0"/>
              <a:t>Discovery Approach</a:t>
            </a:r>
          </a:p>
          <a:p>
            <a:pPr lvl="1"/>
            <a:r>
              <a:rPr lang="en-GB" dirty="0" smtClean="0"/>
              <a:t>Aims to identify novel markers by techniques such as MR spectroscopy</a:t>
            </a:r>
          </a:p>
          <a:p>
            <a:pPr lvl="1"/>
            <a:r>
              <a:rPr lang="en-GB" dirty="0" smtClean="0"/>
              <a:t>Little clinical success thus far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Indirect Biomarkers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Cheap </a:t>
            </a:r>
          </a:p>
          <a:p>
            <a:r>
              <a:rPr lang="en-GB" dirty="0" smtClean="0"/>
              <a:t>Composed of Standard Demographic and Laboratory variables</a:t>
            </a:r>
          </a:p>
          <a:p>
            <a:r>
              <a:rPr lang="en-GB" dirty="0" smtClean="0"/>
              <a:t>Can be calculated without the need for expensive &amp; patented assays</a:t>
            </a:r>
          </a:p>
          <a:p>
            <a:r>
              <a:rPr lang="en-GB" dirty="0" smtClean="0"/>
              <a:t>Examples:</a:t>
            </a:r>
          </a:p>
          <a:p>
            <a:r>
              <a:rPr lang="en-GB" dirty="0" smtClean="0"/>
              <a:t>APRI </a:t>
            </a:r>
            <a:r>
              <a:rPr lang="en-GB" sz="2000" dirty="0" smtClean="0"/>
              <a:t>(ALT /PLT x 1000)</a:t>
            </a:r>
            <a:endParaRPr lang="en-GB" dirty="0" smtClean="0"/>
          </a:p>
          <a:p>
            <a:r>
              <a:rPr lang="en-GB" dirty="0" smtClean="0"/>
              <a:t>Fib-4 </a:t>
            </a:r>
            <a:r>
              <a:rPr lang="en-GB" sz="2000" dirty="0" smtClean="0"/>
              <a:t>(age [yr] x AST [U/L]) / ((PLT [109/L]) x (ALT [U/L])1/2)</a:t>
            </a:r>
          </a:p>
          <a:p>
            <a:endParaRPr lang="en-GB" sz="2400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Role of quantifying fibrosis in the assessment of CLD</a:t>
            </a:r>
          </a:p>
          <a:p>
            <a:r>
              <a:rPr lang="en-GB" dirty="0" smtClean="0"/>
              <a:t>“Problems” of the reference standard</a:t>
            </a:r>
          </a:p>
          <a:p>
            <a:r>
              <a:rPr lang="en-GB" dirty="0" smtClean="0"/>
              <a:t>Serum marker development</a:t>
            </a:r>
          </a:p>
          <a:p>
            <a:r>
              <a:rPr lang="en-GB" dirty="0" smtClean="0"/>
              <a:t>Assessing diagnostic accuracy</a:t>
            </a:r>
          </a:p>
          <a:p>
            <a:r>
              <a:rPr lang="en-GB" dirty="0" smtClean="0"/>
              <a:t>Use of diagnostic thresholds</a:t>
            </a:r>
          </a:p>
          <a:p>
            <a:r>
              <a:rPr lang="en-GB" dirty="0" smtClean="0"/>
              <a:t>Alternative uses of serum markers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Biomarkers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Expensive</a:t>
            </a:r>
          </a:p>
          <a:p>
            <a:r>
              <a:rPr lang="en-GB" dirty="0" smtClean="0"/>
              <a:t>Composed of measurement of proteins involved in hepatic </a:t>
            </a:r>
            <a:r>
              <a:rPr lang="en-GB" dirty="0" err="1" smtClean="0"/>
              <a:t>fibrogenesis</a:t>
            </a:r>
            <a:endParaRPr lang="en-GB" dirty="0" smtClean="0"/>
          </a:p>
          <a:p>
            <a:r>
              <a:rPr lang="en-GB" dirty="0" smtClean="0"/>
              <a:t>Assays more expensive and formulae often patented</a:t>
            </a:r>
          </a:p>
          <a:p>
            <a:r>
              <a:rPr lang="en-GB" dirty="0" smtClean="0"/>
              <a:t>Examples:</a:t>
            </a:r>
          </a:p>
          <a:p>
            <a:pPr lvl="1"/>
            <a:r>
              <a:rPr lang="en-GB" dirty="0" err="1" smtClean="0"/>
              <a:t>Hyaluronic</a:t>
            </a:r>
            <a:r>
              <a:rPr lang="en-GB" dirty="0" smtClean="0"/>
              <a:t> Acid (HA)</a:t>
            </a:r>
          </a:p>
          <a:p>
            <a:pPr lvl="1"/>
            <a:r>
              <a:rPr lang="en-GB" dirty="0" smtClean="0"/>
              <a:t>ELF (HA,TIMP1, PIINP)</a:t>
            </a:r>
          </a:p>
          <a:p>
            <a:pPr lvl="1"/>
            <a:r>
              <a:rPr lang="en-GB" dirty="0" err="1" smtClean="0"/>
              <a:t>Fibrospect</a:t>
            </a:r>
            <a:r>
              <a:rPr lang="en-GB" dirty="0" smtClean="0"/>
              <a:t> II (HA, TIMP1, A2M)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Targets</a:t>
            </a:r>
            <a:endParaRPr lang="en-GB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84" y="1279525"/>
            <a:ext cx="8719506" cy="53451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 bwMode="auto">
          <a:xfrm rot="10800000">
            <a:off x="1852355" y="2978950"/>
            <a:ext cx="1459505" cy="675075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 rot="10800000">
            <a:off x="1871701" y="3699030"/>
            <a:ext cx="1459505" cy="675075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10800000">
            <a:off x="1871701" y="4419110"/>
            <a:ext cx="1459505" cy="675075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 rot="10800000">
            <a:off x="1871701" y="5139190"/>
            <a:ext cx="1459505" cy="675075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Targets in </a:t>
            </a:r>
            <a:br>
              <a:rPr lang="en-GB" dirty="0" smtClean="0"/>
            </a:br>
            <a:r>
              <a:rPr lang="en-GB" dirty="0" smtClean="0"/>
              <a:t>Clinical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Requires dichotomising the diagnostic target:</a:t>
            </a:r>
          </a:p>
          <a:p>
            <a:pPr lvl="1"/>
            <a:r>
              <a:rPr lang="en-GB" dirty="0" smtClean="0"/>
              <a:t>Detection of any fibrosis: F0 Vs. F1-F4</a:t>
            </a:r>
          </a:p>
          <a:p>
            <a:pPr lvl="1"/>
            <a:r>
              <a:rPr lang="en-GB" dirty="0" smtClean="0"/>
              <a:t>Detection of mild fibrosis: F0-1 Vs. F2-4</a:t>
            </a:r>
          </a:p>
          <a:p>
            <a:pPr lvl="1"/>
            <a:r>
              <a:rPr lang="en-GB" dirty="0" smtClean="0"/>
              <a:t>Detection of advanced fibrosis: F0-2 Vs. F3-4</a:t>
            </a:r>
          </a:p>
          <a:p>
            <a:pPr lvl="1"/>
            <a:r>
              <a:rPr lang="en-GB" dirty="0" smtClean="0"/>
              <a:t>Detection of cirrhosis: F0-3 Vs. F4</a:t>
            </a:r>
          </a:p>
          <a:p>
            <a:r>
              <a:rPr lang="en-GB" dirty="0" smtClean="0"/>
              <a:t>In truth these categories are artificial as liver fibrosis is a continuous phenomenon 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of Test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3508790"/>
            <a:ext cx="8305800" cy="4330700"/>
          </a:xfrm>
        </p:spPr>
        <p:txBody>
          <a:bodyPr/>
          <a:lstStyle/>
          <a:p>
            <a:r>
              <a:rPr lang="en-GB" sz="2400" dirty="0" smtClean="0"/>
              <a:t>Ideal situation: e.g. 100 patients tested for cirrhosis</a:t>
            </a:r>
          </a:p>
          <a:p>
            <a:r>
              <a:rPr lang="en-GB" sz="2400" dirty="0" smtClean="0"/>
              <a:t>50 with cirrhosis and 50 without</a:t>
            </a:r>
          </a:p>
          <a:p>
            <a:r>
              <a:rPr lang="en-GB" sz="2400" dirty="0" smtClean="0"/>
              <a:t>A=50, B=0, C= 0, D=50</a:t>
            </a:r>
          </a:p>
          <a:p>
            <a:r>
              <a:rPr lang="en-GB" sz="2400" dirty="0" smtClean="0"/>
              <a:t>Terminology:</a:t>
            </a:r>
          </a:p>
          <a:p>
            <a:r>
              <a:rPr lang="en-GB" sz="2400" dirty="0" smtClean="0"/>
              <a:t>True Positive=A 		False Positive=B</a:t>
            </a:r>
          </a:p>
          <a:p>
            <a:r>
              <a:rPr lang="en-GB" sz="2400" dirty="0" smtClean="0"/>
              <a:t>True Negative=D		False Negative=C 	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40260" y="1325880"/>
          <a:ext cx="4572000" cy="21031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Marker Result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Truth State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of Test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08920"/>
            <a:ext cx="8305800" cy="4330700"/>
          </a:xfrm>
        </p:spPr>
        <p:txBody>
          <a:bodyPr/>
          <a:lstStyle/>
          <a:p>
            <a:r>
              <a:rPr lang="en-GB" sz="1800" dirty="0" smtClean="0"/>
              <a:t>Sensitivity: A / (A+C)</a:t>
            </a:r>
          </a:p>
          <a:p>
            <a:pPr lvl="1"/>
            <a:r>
              <a:rPr lang="en-GB" sz="1800" dirty="0" smtClean="0"/>
              <a:t>The ability of the test to detect the target condition in patients with the disease </a:t>
            </a:r>
          </a:p>
          <a:p>
            <a:r>
              <a:rPr lang="en-GB" sz="1800" dirty="0" smtClean="0"/>
              <a:t>Specificity: D/ (D+B)</a:t>
            </a:r>
          </a:p>
          <a:p>
            <a:pPr lvl="1"/>
            <a:r>
              <a:rPr lang="en-GB" sz="1800" dirty="0" smtClean="0"/>
              <a:t>The ability of the test to exclude the target condition in patients without the disease</a:t>
            </a:r>
          </a:p>
          <a:p>
            <a:r>
              <a:rPr lang="en-GB" sz="2000" dirty="0" smtClean="0"/>
              <a:t>Positive Predictive Value: A/(A+B)</a:t>
            </a:r>
          </a:p>
          <a:p>
            <a:pPr lvl="1"/>
            <a:r>
              <a:rPr lang="en-GB" sz="1800" dirty="0" smtClean="0"/>
              <a:t>The proportion of patients who test positive who really are positive in the population studied</a:t>
            </a:r>
          </a:p>
          <a:p>
            <a:r>
              <a:rPr lang="en-GB" sz="2000" dirty="0" smtClean="0"/>
              <a:t>Negative Predictive Value: D/(C+D)</a:t>
            </a:r>
          </a:p>
          <a:p>
            <a:pPr lvl="1"/>
            <a:r>
              <a:rPr lang="en-GB" sz="1800" dirty="0" smtClean="0"/>
              <a:t>The proportion of patients who test negative who really are negative in the population studied</a:t>
            </a:r>
          </a:p>
          <a:p>
            <a:pPr lvl="1"/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91980" y="1279525"/>
          <a:ext cx="4572000" cy="16560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Marker Result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Truth State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and Negative Predictive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PPV: </a:t>
            </a:r>
          </a:p>
          <a:p>
            <a:pPr lvl="1"/>
            <a:r>
              <a:rPr lang="en-GB" sz="2200" dirty="0" smtClean="0"/>
              <a:t>Proportion of Positive Results that are true positive</a:t>
            </a:r>
          </a:p>
          <a:p>
            <a:r>
              <a:rPr lang="en-GB" sz="2400" dirty="0" smtClean="0"/>
              <a:t>NPV: </a:t>
            </a:r>
          </a:p>
          <a:p>
            <a:pPr lvl="1"/>
            <a:r>
              <a:rPr lang="en-GB" sz="2200" dirty="0" smtClean="0"/>
              <a:t>Proportion of Negative Results that are true negative</a:t>
            </a:r>
          </a:p>
          <a:p>
            <a:r>
              <a:rPr lang="en-GB" sz="2400" dirty="0" smtClean="0"/>
              <a:t>Dependant on:</a:t>
            </a:r>
          </a:p>
          <a:p>
            <a:pPr lvl="1"/>
            <a:r>
              <a:rPr lang="en-GB" sz="2200" dirty="0" smtClean="0"/>
              <a:t>sensitivity and specificity of biomarker</a:t>
            </a:r>
          </a:p>
          <a:p>
            <a:pPr lvl="1"/>
            <a:r>
              <a:rPr lang="en-GB" sz="2200" dirty="0" smtClean="0"/>
              <a:t>Prevalence of condition in a population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65" y="4689140"/>
            <a:ext cx="7058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65" y="5791200"/>
            <a:ext cx="7058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PPV &amp; NPV are influenced by the Prevalence of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Examples:</a:t>
            </a:r>
          </a:p>
          <a:p>
            <a:endParaRPr lang="en-GB" sz="2400" dirty="0" smtClean="0"/>
          </a:p>
          <a:p>
            <a:r>
              <a:rPr lang="en-GB" sz="2400" dirty="0" smtClean="0"/>
              <a:t>Biomarker with 80% Sensitivity and 80% Specificity:</a:t>
            </a:r>
          </a:p>
          <a:p>
            <a:endParaRPr lang="en-GB" sz="2400" dirty="0" smtClean="0"/>
          </a:p>
          <a:p>
            <a:pPr lvl="1"/>
            <a:r>
              <a:rPr lang="en-GB" sz="2200" dirty="0" smtClean="0"/>
              <a:t>Prevalence of condition 10%: </a:t>
            </a:r>
          </a:p>
          <a:p>
            <a:pPr lvl="1"/>
            <a:r>
              <a:rPr lang="en-GB" sz="2200" dirty="0" smtClean="0"/>
              <a:t>PPV 31%, NPV 97%</a:t>
            </a:r>
          </a:p>
          <a:p>
            <a:pPr lvl="1"/>
            <a:endParaRPr lang="en-GB" sz="2200" dirty="0" smtClean="0"/>
          </a:p>
          <a:p>
            <a:pPr lvl="1"/>
            <a:r>
              <a:rPr lang="en-GB" sz="2200" dirty="0" smtClean="0"/>
              <a:t>Prevalence of condition 50%: </a:t>
            </a:r>
          </a:p>
          <a:p>
            <a:pPr lvl="1"/>
            <a:r>
              <a:rPr lang="en-GB" sz="2200" dirty="0" smtClean="0"/>
              <a:t>PPV 80%, NPV 80%</a:t>
            </a:r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Positive Marker Result?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Non-invasive serum markers are reported as continuous variables</a:t>
            </a:r>
          </a:p>
          <a:p>
            <a:r>
              <a:rPr lang="en-GB" dirty="0" smtClean="0"/>
              <a:t>E.g. 2,5,6,3,1,7,8,9,5,7,5,6....</a:t>
            </a:r>
          </a:p>
          <a:p>
            <a:r>
              <a:rPr lang="en-GB" dirty="0" smtClean="0"/>
              <a:t>Not as a binary outcome like the presence of cirrhosis:</a:t>
            </a:r>
          </a:p>
          <a:p>
            <a:r>
              <a:rPr lang="en-GB" dirty="0" smtClean="0"/>
              <a:t>E.g. Cirrhotic, Cirrhotic, Non-cirrhotic ....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Diagnostic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3600" dirty="0" smtClean="0"/>
              <a:t>AUROC</a:t>
            </a:r>
          </a:p>
          <a:p>
            <a:r>
              <a:rPr lang="en-GB" dirty="0" smtClean="0"/>
              <a:t>Area under receiver operating characteristic curve</a:t>
            </a:r>
          </a:p>
          <a:p>
            <a:r>
              <a:rPr lang="en-GB" dirty="0" smtClean="0"/>
              <a:t>Sensitivity Vs. False Positive Rate </a:t>
            </a:r>
            <a:r>
              <a:rPr lang="en-GB" sz="2400" dirty="0" smtClean="0"/>
              <a:t>(1-Specificity)</a:t>
            </a:r>
          </a:p>
          <a:p>
            <a:r>
              <a:rPr lang="en-GB" sz="2400" dirty="0" smtClean="0"/>
              <a:t>Value Between 0-1</a:t>
            </a:r>
          </a:p>
          <a:p>
            <a:r>
              <a:rPr lang="en-GB" sz="2400" dirty="0" smtClean="0"/>
              <a:t>Value of 0.5 = no better than chance</a:t>
            </a:r>
          </a:p>
          <a:p>
            <a:r>
              <a:rPr lang="en-GB" sz="2400" dirty="0" smtClean="0"/>
              <a:t>Aim of test is to have AUROC = 1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AUROC curve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82090" y="5410347"/>
          <a:ext cx="3671899" cy="116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30"/>
                <a:gridCol w="1277803"/>
                <a:gridCol w="1223966"/>
              </a:tblGrid>
              <a:tr h="4984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Threshold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Sensitivity</a:t>
                      </a:r>
                      <a:endParaRPr lang="en-GB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Specificity</a:t>
                      </a:r>
                      <a:endParaRPr lang="en-GB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22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0.240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22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0.909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95%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 descr="C:\Users\Sudeep Tanwar\Desktop\101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8810"/>
            <a:ext cx="4950550" cy="39588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60640" y="1178750"/>
            <a:ext cx="293568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r>
              <a:rPr lang="pt-BR" sz="2800" b="1" dirty="0" smtClean="0"/>
              <a:t>AUROC   0.858</a:t>
            </a:r>
          </a:p>
          <a:p>
            <a:endParaRPr lang="pt-BR" b="1" dirty="0" smtClean="0"/>
          </a:p>
          <a:p>
            <a:r>
              <a:rPr lang="pt-BR" b="1" dirty="0" smtClean="0"/>
              <a:t>Can determine threshold for clinical use</a:t>
            </a:r>
          </a:p>
          <a:p>
            <a:endParaRPr lang="pt-BR" b="1" dirty="0" smtClean="0"/>
          </a:p>
          <a:p>
            <a:r>
              <a:rPr lang="pt-BR" b="1" dirty="0" smtClean="0"/>
              <a:t>To ‘rule out’ disease:</a:t>
            </a:r>
          </a:p>
          <a:p>
            <a:r>
              <a:rPr lang="pt-BR" b="1" dirty="0" smtClean="0"/>
              <a:t>Need threshold with higher sensitivity</a:t>
            </a:r>
          </a:p>
          <a:p>
            <a:endParaRPr lang="pt-BR" b="1" dirty="0" smtClean="0"/>
          </a:p>
          <a:p>
            <a:r>
              <a:rPr lang="pt-BR" b="1" dirty="0" smtClean="0"/>
              <a:t>To  ‘rule in’ disease:</a:t>
            </a:r>
          </a:p>
          <a:p>
            <a:r>
              <a:rPr lang="pt-BR" b="1" dirty="0" smtClean="0"/>
              <a:t>Need threshold with higher specifity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CLD now 5</a:t>
            </a:r>
            <a:r>
              <a:rPr lang="en-US" baseline="30000" dirty="0" smtClean="0"/>
              <a:t>th</a:t>
            </a:r>
            <a:r>
              <a:rPr lang="en-US" dirty="0" smtClean="0"/>
              <a:t> commonest cause of death in UK</a:t>
            </a:r>
          </a:p>
          <a:p>
            <a:r>
              <a:rPr lang="en-US" dirty="0" smtClean="0"/>
              <a:t>Due to:</a:t>
            </a:r>
          </a:p>
          <a:p>
            <a:pPr lvl="6"/>
            <a:r>
              <a:rPr lang="en-US" sz="3000" dirty="0" smtClean="0"/>
              <a:t>Obesity</a:t>
            </a:r>
          </a:p>
          <a:p>
            <a:pPr lvl="6"/>
            <a:r>
              <a:rPr lang="en-US" sz="3000" dirty="0" err="1" smtClean="0"/>
              <a:t>EtOH</a:t>
            </a:r>
            <a:endParaRPr lang="en-US" sz="3000" dirty="0" smtClean="0"/>
          </a:p>
          <a:p>
            <a:pPr lvl="6"/>
            <a:r>
              <a:rPr lang="en-US" sz="3000" dirty="0" smtClean="0"/>
              <a:t>Viruses- HBV, HCV</a:t>
            </a:r>
          </a:p>
          <a:p>
            <a:pPr lvl="6"/>
            <a:r>
              <a:rPr lang="en-US" sz="3000" dirty="0" smtClean="0"/>
              <a:t>Autoimmune</a:t>
            </a:r>
          </a:p>
          <a:p>
            <a:pPr lvl="6"/>
            <a:r>
              <a:rPr lang="en-US" sz="3000" dirty="0" smtClean="0"/>
              <a:t>Metabolic </a:t>
            </a:r>
          </a:p>
          <a:p>
            <a:pPr lvl="6"/>
            <a:r>
              <a:rPr lang="en-US" sz="3000" dirty="0" smtClean="0"/>
              <a:t>Vascular</a:t>
            </a:r>
          </a:p>
          <a:p>
            <a:pPr lvl="6"/>
            <a:r>
              <a:rPr lang="en-US" sz="3000" dirty="0" smtClean="0"/>
              <a:t>Toxins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Interpretation of AUROC values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68450" y="1683550"/>
          <a:ext cx="60960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AUROC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Interpretation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&lt;0.7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0.7-0.8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Fair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0.8-0.9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&gt;0.9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8950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Determining Diagnostic Thresholds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Non-invasive Tests: </a:t>
            </a:r>
            <a:br>
              <a:rPr lang="en-GB" dirty="0" smtClean="0"/>
            </a:br>
            <a:r>
              <a:rPr lang="en-GB" dirty="0" smtClean="0"/>
              <a:t>Categorical Conversion 1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26613" y="6257346"/>
            <a:ext cx="239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Guha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et al. 2008 Hepatology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udeep\Desktop\AASLD Abstracts\NAFLD Sequential pathway\Guha Diagram 1 thresh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85" y="1415813"/>
            <a:ext cx="7261420" cy="47087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76200"/>
            <a:ext cx="8726980" cy="1203325"/>
          </a:xfrm>
        </p:spPr>
        <p:txBody>
          <a:bodyPr/>
          <a:lstStyle/>
          <a:p>
            <a:r>
              <a:rPr lang="en-GB" dirty="0" smtClean="0"/>
              <a:t>Non-invasive Tests: </a:t>
            </a:r>
            <a:br>
              <a:rPr lang="en-GB" dirty="0" smtClean="0"/>
            </a:br>
            <a:r>
              <a:rPr lang="en-GB" dirty="0" smtClean="0"/>
              <a:t>Categorical Conversion 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726613" y="6257346"/>
            <a:ext cx="239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Guha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et al. 2008 Hepatology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udeep\Desktop\AASLD Abstracts\NAFLD Sequential pathway\Guha Diagram 2 threshol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605" y="1414540"/>
            <a:ext cx="7201268" cy="466975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serum Markers Compare?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91580" y="1279525"/>
          <a:ext cx="7560839" cy="4377949"/>
        </p:xfrm>
        <a:graphic>
          <a:graphicData uri="http://schemas.openxmlformats.org/drawingml/2006/table">
            <a:tbl>
              <a:tblPr/>
              <a:tblGrid>
                <a:gridCol w="1521866"/>
                <a:gridCol w="1502472"/>
                <a:gridCol w="1512167"/>
                <a:gridCol w="1512167"/>
                <a:gridCol w="1512167"/>
              </a:tblGrid>
              <a:tr h="799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Test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F0 v F1-4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AUROC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F0-1 </a:t>
                      </a:r>
                      <a:r>
                        <a:rPr lang="en-GB" sz="16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F2-4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AUROC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F0-2 </a:t>
                      </a:r>
                      <a:r>
                        <a:rPr lang="en-GB" sz="16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F3-4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AUROC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F0-3 </a:t>
                      </a:r>
                      <a:r>
                        <a:rPr lang="en-GB" sz="16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F4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AUROC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Fib4</a:t>
                      </a:r>
                      <a:endParaRPr lang="en-GB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0.69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0.78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0.83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0.85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APRI</a:t>
                      </a:r>
                      <a:endParaRPr lang="en-GB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0.70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0.72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0.78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0.81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NAFLD Fibrosis Score</a:t>
                      </a:r>
                      <a:endParaRPr lang="en-GB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0.67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0.75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0.83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0.85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CDS</a:t>
                      </a:r>
                      <a:endParaRPr lang="en-GB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0.58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0.58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BARD</a:t>
                      </a:r>
                      <a:endParaRPr lang="en-GB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0.64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0.61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0.73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0.73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0.71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0.80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0.88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0.91</a:t>
                      </a:r>
                      <a:endParaRPr lang="en-GB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ELF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0.75</a:t>
                      </a:r>
                      <a:endParaRPr lang="en-GB" sz="18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0.81</a:t>
                      </a:r>
                      <a:endParaRPr lang="en-GB" sz="18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0.89</a:t>
                      </a:r>
                      <a:endParaRPr lang="en-GB" sz="18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0.93</a:t>
                      </a:r>
                      <a:endParaRPr lang="en-GB" sz="18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" marR="3640" marT="255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5825" y="6169659"/>
            <a:ext cx="45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Tanwar et al. DDF Annual Meeting 2012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791580" y="5657474"/>
            <a:ext cx="7904745" cy="512185"/>
          </a:xfrm>
          <a:prstGeom prst="rightArrow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5" y="4644134"/>
            <a:ext cx="7961894" cy="9233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49250"/>
            <a:ext cx="8489950" cy="793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C000"/>
                </a:solidFill>
                <a:effectLst/>
              </a:rPr>
              <a:t>ELF and </a:t>
            </a:r>
            <a:r>
              <a:rPr lang="en-GB" dirty="0" err="1">
                <a:solidFill>
                  <a:srgbClr val="FFC000"/>
                </a:solidFill>
                <a:effectLst/>
              </a:rPr>
              <a:t>Fibroscan</a:t>
            </a:r>
            <a:r>
              <a:rPr lang="en-GB" sz="2800" i="1" dirty="0">
                <a:solidFill>
                  <a:srgbClr val="FFC000"/>
                </a:solidFill>
                <a:effectLst/>
              </a:rPr>
              <a:t/>
            </a:r>
            <a:br>
              <a:rPr lang="en-GB" sz="2800" i="1" dirty="0">
                <a:solidFill>
                  <a:srgbClr val="FFC000"/>
                </a:solidFill>
                <a:effectLst/>
              </a:rPr>
            </a:br>
            <a:r>
              <a:rPr lang="en-GB" sz="2400" i="1" dirty="0" err="1">
                <a:solidFill>
                  <a:srgbClr val="FFC000"/>
                </a:solidFill>
                <a:effectLst/>
              </a:rPr>
              <a:t>Bantel</a:t>
            </a:r>
            <a:r>
              <a:rPr lang="en-GB" sz="2400" i="1" dirty="0">
                <a:solidFill>
                  <a:srgbClr val="FFC000"/>
                </a:solidFill>
                <a:effectLst/>
              </a:rPr>
              <a:t> et al Hannover       </a:t>
            </a:r>
            <a:r>
              <a:rPr lang="en-GB" sz="2400" dirty="0">
                <a:solidFill>
                  <a:srgbClr val="FFC000"/>
                </a:solidFill>
                <a:effectLst/>
              </a:rPr>
              <a:t>Mixed CLD</a:t>
            </a:r>
            <a:endParaRPr lang="en-GB" sz="2800" dirty="0"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5043489"/>
        </p:xfrm>
        <a:graphic>
          <a:graphicData uri="http://schemas.openxmlformats.org/drawingml/2006/table">
            <a:tbl>
              <a:tblPr/>
              <a:tblGrid>
                <a:gridCol w="2209800"/>
                <a:gridCol w="2211388"/>
                <a:gridCol w="2208212"/>
                <a:gridCol w="2209800"/>
              </a:tblGrid>
              <a:tr h="923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n=104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AUROC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95% CI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Times New Roman" charset="0"/>
                          <a:cs typeface="Times New Roman" charset="0"/>
                        </a:rPr>
                        <a:t>AUROC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Times New Roman" charset="0"/>
                          <a:cs typeface="Times New Roman" charset="0"/>
                        </a:rPr>
                        <a:t>95% CI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Times New Roman" charset="0"/>
                          <a:cs typeface="Times New Roman" charset="0"/>
                        </a:rPr>
                        <a:t>AUROC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Times New Roman" charset="0"/>
                          <a:cs typeface="Times New Roman" charset="0"/>
                        </a:rPr>
                        <a:t>95% CI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Ishak Stage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ELF</a:t>
                      </a:r>
                      <a:endParaRPr kumimoji="0" lang="en-GB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Fibroscan</a:t>
                      </a:r>
                      <a:endParaRPr kumimoji="0" lang="en-GB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ELF&amp;F/S</a:t>
                      </a:r>
                      <a:endParaRPr kumimoji="0" lang="en-GB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1,2,3,4,5,6</a:t>
                      </a:r>
                      <a:endParaRPr kumimoji="0" lang="en-GB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0.735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0.640,0.830</a:t>
                      </a:r>
                      <a:endParaRPr kumimoji="0" lang="en-GB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0.737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0.642,0.833</a:t>
                      </a:r>
                      <a:endParaRPr kumimoji="0" lang="en-GB" sz="3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0.776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0.687,0.865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2,3,4,5,6</a:t>
                      </a:r>
                      <a:endParaRPr kumimoji="0" lang="en-GB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0.793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0.694,0.893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0.869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0.802,0.936</a:t>
                      </a:r>
                      <a:endParaRPr kumimoji="0" lang="en-GB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0.860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0.786,0.935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3,4,5,6</a:t>
                      </a:r>
                      <a:endParaRPr kumimoji="0" lang="en-GB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0.766,0.947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0.887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0.810,0.964</a:t>
                      </a:r>
                      <a:endParaRPr kumimoji="0" lang="en-GB" sz="3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0.905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0.833,0.976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4,5,6</a:t>
                      </a:r>
                      <a:endParaRPr kumimoji="0" lang="en-GB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0.889,0.983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0.878,1.00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0.913,1.00</a:t>
                      </a:r>
                      <a:endParaRPr kumimoji="0" lang="en-GB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5,6</a:t>
                      </a:r>
                      <a:endParaRPr kumimoji="0" lang="en-GB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0.867, 0.980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0.939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0.858,1.00</a:t>
                      </a:r>
                      <a:endParaRPr kumimoji="0" lang="en-GB" sz="3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0.952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charset="0"/>
                          <a:cs typeface="Times New Roman" charset="0"/>
                        </a:rPr>
                        <a:t>0.898,1.00</a:t>
                      </a:r>
                      <a:endParaRPr kumimoji="0" lang="en-GB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Fibrosis Biomarkers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Numerous problems associated with reference standard</a:t>
            </a:r>
          </a:p>
          <a:p>
            <a:r>
              <a:rPr lang="en-GB" dirty="0" smtClean="0"/>
              <a:t>Serum markers more suited than biopsy as the primary method to assess fibrosis</a:t>
            </a:r>
          </a:p>
          <a:p>
            <a:r>
              <a:rPr lang="en-GB" dirty="0" smtClean="0"/>
              <a:t>Better performance at detecting advanced fibrosis ≥F3</a:t>
            </a:r>
          </a:p>
          <a:p>
            <a:r>
              <a:rPr lang="en-GB" dirty="0" smtClean="0"/>
              <a:t>Poorer performance at detecting minimal fibrosis</a:t>
            </a:r>
          </a:p>
          <a:p>
            <a:r>
              <a:rPr lang="en-GB" dirty="0" smtClean="0"/>
              <a:t>Comparable performance with imaging modalities e.g. </a:t>
            </a:r>
            <a:r>
              <a:rPr lang="en-GB" dirty="0" err="1" smtClean="0"/>
              <a:t>fibroscan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Serum Markers Replace Biopsy?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Serum markers fibrosis markers do not offer information on:</a:t>
            </a:r>
          </a:p>
          <a:p>
            <a:pPr lvl="1"/>
            <a:r>
              <a:rPr lang="en-GB" dirty="0" smtClean="0"/>
              <a:t>Inflammatory grade</a:t>
            </a:r>
          </a:p>
          <a:p>
            <a:pPr lvl="1"/>
            <a:r>
              <a:rPr lang="en-GB" dirty="0" smtClean="0"/>
              <a:t>Aetiology</a:t>
            </a:r>
          </a:p>
          <a:p>
            <a:pPr lvl="2"/>
            <a:r>
              <a:rPr lang="en-GB" dirty="0" smtClean="0"/>
              <a:t>The relative contribution of 2 pathologies</a:t>
            </a:r>
          </a:p>
          <a:p>
            <a:pPr lvl="1"/>
            <a:r>
              <a:rPr lang="en-GB" dirty="0" smtClean="0"/>
              <a:t>Coexisting pathology e.g. iron overload</a:t>
            </a:r>
          </a:p>
          <a:p>
            <a:pPr lvl="1"/>
            <a:r>
              <a:rPr lang="en-GB" dirty="0" smtClean="0"/>
              <a:t>Portal Hypertension e.g. HVPG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Other uses of Serum Markers of Liver Disease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Serum markers can be used to provide prognostic information</a:t>
            </a:r>
          </a:p>
          <a:p>
            <a:r>
              <a:rPr lang="en-GB" dirty="0" smtClean="0"/>
              <a:t>Analogous to serum cholesterol for the prediction of cardiovascular risk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291" y="12886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C000"/>
                </a:solidFill>
              </a:rPr>
              <a:t>Mortality from CLD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97283" name="Picture 3" descr="bleedingVar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4" y="1258888"/>
            <a:ext cx="1497012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asciti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8638" y="981075"/>
            <a:ext cx="18716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 descr="cirrho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0" y="2392362"/>
            <a:ext cx="3175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 descr="HC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856" y="5013325"/>
            <a:ext cx="2286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7" descr="as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1503" y="5213350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asterix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0728" y="5238750"/>
            <a:ext cx="19351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9" name="WordArt 9"/>
          <p:cNvSpPr>
            <a:spLocks noChangeArrowheads="1" noChangeShapeType="1" noTextEdit="1"/>
          </p:cNvSpPr>
          <p:nvPr/>
        </p:nvSpPr>
        <p:spPr bwMode="auto">
          <a:xfrm>
            <a:off x="1404937" y="2827337"/>
            <a:ext cx="6334125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  <a:ea typeface="Arial Black"/>
                <a:cs typeface="Arial Black"/>
              </a:rPr>
              <a:t>Complications of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  <a:ea typeface="Arial Black"/>
                <a:cs typeface="Arial Black"/>
              </a:rPr>
              <a:t>Cirrhosis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489075" y="555625"/>
            <a:ext cx="5206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r>
              <a:rPr lang="en-GB" sz="360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Liver Biopsy: LRE at 7 years</a:t>
            </a:r>
            <a:endParaRPr lang="en-GB" sz="3600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4350" y="1557338"/>
            <a:ext cx="8629650" cy="4989512"/>
            <a:chOff x="211" y="1022"/>
            <a:chExt cx="5436" cy="3143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39" y="1071"/>
              <a:ext cx="4808" cy="3094"/>
              <a:chOff x="295" y="1071"/>
              <a:chExt cx="4808" cy="3094"/>
            </a:xfrm>
          </p:grpSpPr>
          <p:sp>
            <p:nvSpPr>
              <p:cNvPr id="99336" name="Rectangle 13"/>
              <p:cNvSpPr>
                <a:spLocks noChangeArrowheads="1"/>
              </p:cNvSpPr>
              <p:nvPr/>
            </p:nvSpPr>
            <p:spPr bwMode="auto">
              <a:xfrm>
                <a:off x="4059" y="1253"/>
                <a:ext cx="1044" cy="18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37" name="Text Box 14"/>
              <p:cNvSpPr txBox="1">
                <a:spLocks noChangeArrowheads="1"/>
              </p:cNvSpPr>
              <p:nvPr/>
            </p:nvSpPr>
            <p:spPr bwMode="auto">
              <a:xfrm>
                <a:off x="4178" y="1434"/>
                <a:ext cx="3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prstClr val="black"/>
                    </a:solidFill>
                    <a:ea typeface="Arial" charset="0"/>
                    <a:cs typeface="Arial" charset="0"/>
                  </a:rPr>
                  <a:t>Mild</a:t>
                </a:r>
              </a:p>
            </p:txBody>
          </p:sp>
          <p:sp>
            <p:nvSpPr>
              <p:cNvPr id="99338" name="Text Box 15"/>
              <p:cNvSpPr txBox="1">
                <a:spLocks noChangeArrowheads="1"/>
              </p:cNvSpPr>
              <p:nvPr/>
            </p:nvSpPr>
            <p:spPr bwMode="auto">
              <a:xfrm>
                <a:off x="4195" y="1797"/>
                <a:ext cx="7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prstClr val="black"/>
                    </a:solidFill>
                    <a:ea typeface="Arial" charset="0"/>
                    <a:cs typeface="Arial" charset="0"/>
                  </a:rPr>
                  <a:t>Moderate</a:t>
                </a:r>
              </a:p>
            </p:txBody>
          </p:sp>
          <p:sp>
            <p:nvSpPr>
              <p:cNvPr id="99339" name="Text Box 16"/>
              <p:cNvSpPr txBox="1">
                <a:spLocks noChangeArrowheads="1"/>
              </p:cNvSpPr>
              <p:nvPr/>
            </p:nvSpPr>
            <p:spPr bwMode="auto">
              <a:xfrm>
                <a:off x="4195" y="2296"/>
                <a:ext cx="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prstClr val="black"/>
                    </a:solidFill>
                    <a:ea typeface="Arial" charset="0"/>
                    <a:cs typeface="Arial" charset="0"/>
                  </a:rPr>
                  <a:t>Severe</a:t>
                </a:r>
              </a:p>
            </p:txBody>
          </p:sp>
          <p:sp>
            <p:nvSpPr>
              <p:cNvPr id="99340" name="Rectangle 17"/>
              <p:cNvSpPr>
                <a:spLocks noChangeArrowheads="1"/>
              </p:cNvSpPr>
              <p:nvPr/>
            </p:nvSpPr>
            <p:spPr bwMode="auto">
              <a:xfrm>
                <a:off x="612" y="1117"/>
                <a:ext cx="2812" cy="2658"/>
              </a:xfrm>
              <a:prstGeom prst="rect">
                <a:avLst/>
              </a:prstGeom>
              <a:noFill/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41" name="Line 18"/>
              <p:cNvSpPr>
                <a:spLocks noChangeShapeType="1"/>
              </p:cNvSpPr>
              <p:nvPr/>
            </p:nvSpPr>
            <p:spPr bwMode="auto">
              <a:xfrm>
                <a:off x="612" y="3793"/>
                <a:ext cx="0" cy="54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42" name="Line 19"/>
              <p:cNvSpPr>
                <a:spLocks noChangeShapeType="1"/>
              </p:cNvSpPr>
              <p:nvPr/>
            </p:nvSpPr>
            <p:spPr bwMode="auto">
              <a:xfrm>
                <a:off x="1309" y="3793"/>
                <a:ext cx="0" cy="54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43" name="Line 20"/>
              <p:cNvSpPr>
                <a:spLocks noChangeShapeType="1"/>
              </p:cNvSpPr>
              <p:nvPr/>
            </p:nvSpPr>
            <p:spPr bwMode="auto">
              <a:xfrm>
                <a:off x="1995" y="3793"/>
                <a:ext cx="0" cy="54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44" name="Line 21"/>
              <p:cNvSpPr>
                <a:spLocks noChangeShapeType="1"/>
              </p:cNvSpPr>
              <p:nvPr/>
            </p:nvSpPr>
            <p:spPr bwMode="auto">
              <a:xfrm>
                <a:off x="2683" y="3793"/>
                <a:ext cx="0" cy="54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45" name="Rectangle 22"/>
              <p:cNvSpPr>
                <a:spLocks noChangeArrowheads="1"/>
              </p:cNvSpPr>
              <p:nvPr/>
            </p:nvSpPr>
            <p:spPr bwMode="auto">
              <a:xfrm>
                <a:off x="3295" y="3879"/>
                <a:ext cx="2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8.00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46" name="Rectangle 23"/>
              <p:cNvSpPr>
                <a:spLocks noChangeArrowheads="1"/>
              </p:cNvSpPr>
              <p:nvPr/>
            </p:nvSpPr>
            <p:spPr bwMode="auto">
              <a:xfrm>
                <a:off x="2609" y="3879"/>
                <a:ext cx="2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6.00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47" name="Rectangle 24"/>
              <p:cNvSpPr>
                <a:spLocks noChangeArrowheads="1"/>
              </p:cNvSpPr>
              <p:nvPr/>
            </p:nvSpPr>
            <p:spPr bwMode="auto">
              <a:xfrm>
                <a:off x="1922" y="3879"/>
                <a:ext cx="2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4.00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48" name="Rectangle 25"/>
              <p:cNvSpPr>
                <a:spLocks noChangeArrowheads="1"/>
              </p:cNvSpPr>
              <p:nvPr/>
            </p:nvSpPr>
            <p:spPr bwMode="auto">
              <a:xfrm>
                <a:off x="1234" y="3879"/>
                <a:ext cx="2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2.00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49" name="Rectangle 26"/>
              <p:cNvSpPr>
                <a:spLocks noChangeArrowheads="1"/>
              </p:cNvSpPr>
              <p:nvPr/>
            </p:nvSpPr>
            <p:spPr bwMode="auto">
              <a:xfrm>
                <a:off x="547" y="3879"/>
                <a:ext cx="2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0.00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50" name="Line 27"/>
              <p:cNvSpPr>
                <a:spLocks noChangeShapeType="1"/>
              </p:cNvSpPr>
              <p:nvPr/>
            </p:nvSpPr>
            <p:spPr bwMode="auto">
              <a:xfrm>
                <a:off x="3370" y="3793"/>
                <a:ext cx="0" cy="54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51" name="Rectangle 28"/>
              <p:cNvSpPr>
                <a:spLocks noChangeArrowheads="1"/>
              </p:cNvSpPr>
              <p:nvPr/>
            </p:nvSpPr>
            <p:spPr bwMode="auto">
              <a:xfrm>
                <a:off x="1859" y="4011"/>
                <a:ext cx="80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Time (years)</a:t>
                </a:r>
                <a:endParaRPr lang="en-GB" sz="2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52" name="Line 29"/>
              <p:cNvSpPr>
                <a:spLocks noChangeShapeType="1"/>
              </p:cNvSpPr>
              <p:nvPr/>
            </p:nvSpPr>
            <p:spPr bwMode="auto">
              <a:xfrm flipH="1">
                <a:off x="561" y="3793"/>
                <a:ext cx="51" cy="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53" name="Line 30"/>
              <p:cNvSpPr>
                <a:spLocks noChangeShapeType="1"/>
              </p:cNvSpPr>
              <p:nvPr/>
            </p:nvSpPr>
            <p:spPr bwMode="auto">
              <a:xfrm flipH="1">
                <a:off x="561" y="3249"/>
                <a:ext cx="51" cy="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54" name="Line 31"/>
              <p:cNvSpPr>
                <a:spLocks noChangeShapeType="1"/>
              </p:cNvSpPr>
              <p:nvPr/>
            </p:nvSpPr>
            <p:spPr bwMode="auto">
              <a:xfrm flipH="1">
                <a:off x="561" y="2704"/>
                <a:ext cx="51" cy="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55" name="Line 32"/>
              <p:cNvSpPr>
                <a:spLocks noChangeShapeType="1"/>
              </p:cNvSpPr>
              <p:nvPr/>
            </p:nvSpPr>
            <p:spPr bwMode="auto">
              <a:xfrm flipH="1">
                <a:off x="561" y="2205"/>
                <a:ext cx="51" cy="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56" name="Line 33"/>
              <p:cNvSpPr>
                <a:spLocks noChangeShapeType="1"/>
              </p:cNvSpPr>
              <p:nvPr/>
            </p:nvSpPr>
            <p:spPr bwMode="auto">
              <a:xfrm flipH="1">
                <a:off x="561" y="1661"/>
                <a:ext cx="51" cy="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57" name="Rectangle 34"/>
              <p:cNvSpPr>
                <a:spLocks noChangeArrowheads="1"/>
              </p:cNvSpPr>
              <p:nvPr/>
            </p:nvSpPr>
            <p:spPr bwMode="auto">
              <a:xfrm>
                <a:off x="321" y="1071"/>
                <a:ext cx="15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1.0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58" name="Rectangle 35"/>
              <p:cNvSpPr>
                <a:spLocks noChangeArrowheads="1"/>
              </p:cNvSpPr>
              <p:nvPr/>
            </p:nvSpPr>
            <p:spPr bwMode="auto">
              <a:xfrm>
                <a:off x="321" y="1570"/>
                <a:ext cx="15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0.8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59" name="Rectangle 36"/>
              <p:cNvSpPr>
                <a:spLocks noChangeArrowheads="1"/>
              </p:cNvSpPr>
              <p:nvPr/>
            </p:nvSpPr>
            <p:spPr bwMode="auto">
              <a:xfrm>
                <a:off x="321" y="2117"/>
                <a:ext cx="15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0.6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60" name="Rectangle 37"/>
              <p:cNvSpPr>
                <a:spLocks noChangeArrowheads="1"/>
              </p:cNvSpPr>
              <p:nvPr/>
            </p:nvSpPr>
            <p:spPr bwMode="auto">
              <a:xfrm>
                <a:off x="321" y="2681"/>
                <a:ext cx="15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0.4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61" name="Rectangle 38"/>
              <p:cNvSpPr>
                <a:spLocks noChangeArrowheads="1"/>
              </p:cNvSpPr>
              <p:nvPr/>
            </p:nvSpPr>
            <p:spPr bwMode="auto">
              <a:xfrm>
                <a:off x="321" y="3203"/>
                <a:ext cx="15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0.2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62" name="Rectangle 39"/>
              <p:cNvSpPr>
                <a:spLocks noChangeArrowheads="1"/>
              </p:cNvSpPr>
              <p:nvPr/>
            </p:nvSpPr>
            <p:spPr bwMode="auto">
              <a:xfrm>
                <a:off x="295" y="3755"/>
                <a:ext cx="15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 sz="14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0.0</a:t>
                </a:r>
                <a:endParaRPr lang="en-GB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63" name="Line 40"/>
              <p:cNvSpPr>
                <a:spLocks noChangeShapeType="1"/>
              </p:cNvSpPr>
              <p:nvPr/>
            </p:nvSpPr>
            <p:spPr bwMode="auto">
              <a:xfrm flipH="1">
                <a:off x="561" y="1117"/>
                <a:ext cx="51" cy="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64" name="Rectangle 41"/>
              <p:cNvSpPr>
                <a:spLocks noChangeArrowheads="1"/>
              </p:cNvSpPr>
              <p:nvPr/>
            </p:nvSpPr>
            <p:spPr bwMode="auto">
              <a:xfrm rot="-5400000">
                <a:off x="110" y="2202"/>
                <a:ext cx="422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endParaRPr lang="en-US" sz="4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99365" name="Freeform 42"/>
              <p:cNvSpPr>
                <a:spLocks/>
              </p:cNvSpPr>
              <p:nvPr/>
            </p:nvSpPr>
            <p:spPr bwMode="auto">
              <a:xfrm>
                <a:off x="622" y="1110"/>
                <a:ext cx="2748" cy="66"/>
              </a:xfrm>
              <a:custGeom>
                <a:avLst/>
                <a:gdLst>
                  <a:gd name="T0" fmla="*/ 0 w 7721"/>
                  <a:gd name="T1" fmla="*/ 0 h 170"/>
                  <a:gd name="T2" fmla="*/ 0 w 7721"/>
                  <a:gd name="T3" fmla="*/ 0 h 170"/>
                  <a:gd name="T4" fmla="*/ 0 w 7721"/>
                  <a:gd name="T5" fmla="*/ 0 h 170"/>
                  <a:gd name="T6" fmla="*/ 0 w 7721"/>
                  <a:gd name="T7" fmla="*/ 0 h 170"/>
                  <a:gd name="T8" fmla="*/ 0 w 7721"/>
                  <a:gd name="T9" fmla="*/ 0 h 170"/>
                  <a:gd name="T10" fmla="*/ 0 w 7721"/>
                  <a:gd name="T11" fmla="*/ 0 h 170"/>
                  <a:gd name="T12" fmla="*/ 0 w 7721"/>
                  <a:gd name="T13" fmla="*/ 0 h 170"/>
                  <a:gd name="T14" fmla="*/ 0 w 7721"/>
                  <a:gd name="T15" fmla="*/ 0 h 170"/>
                  <a:gd name="T16" fmla="*/ 0 w 7721"/>
                  <a:gd name="T17" fmla="*/ 0 h 170"/>
                  <a:gd name="T18" fmla="*/ 0 w 7721"/>
                  <a:gd name="T19" fmla="*/ 0 h 170"/>
                  <a:gd name="T20" fmla="*/ 0 w 7721"/>
                  <a:gd name="T21" fmla="*/ 0 h 170"/>
                  <a:gd name="T22" fmla="*/ 0 w 7721"/>
                  <a:gd name="T23" fmla="*/ 0 h 170"/>
                  <a:gd name="T24" fmla="*/ 0 w 7721"/>
                  <a:gd name="T25" fmla="*/ 0 h 170"/>
                  <a:gd name="T26" fmla="*/ 0 w 7721"/>
                  <a:gd name="T27" fmla="*/ 0 h 170"/>
                  <a:gd name="T28" fmla="*/ 0 w 7721"/>
                  <a:gd name="T29" fmla="*/ 0 h 1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21"/>
                  <a:gd name="T46" fmla="*/ 0 h 170"/>
                  <a:gd name="T47" fmla="*/ 7721 w 7721"/>
                  <a:gd name="T48" fmla="*/ 170 h 1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21" h="170">
                    <a:moveTo>
                      <a:pt x="0" y="0"/>
                    </a:moveTo>
                    <a:lnTo>
                      <a:pt x="1534" y="0"/>
                    </a:lnTo>
                    <a:lnTo>
                      <a:pt x="1534" y="26"/>
                    </a:lnTo>
                    <a:lnTo>
                      <a:pt x="4072" y="26"/>
                    </a:lnTo>
                    <a:lnTo>
                      <a:pt x="4072" y="54"/>
                    </a:lnTo>
                    <a:lnTo>
                      <a:pt x="4085" y="54"/>
                    </a:lnTo>
                    <a:lnTo>
                      <a:pt x="4086" y="81"/>
                    </a:lnTo>
                    <a:lnTo>
                      <a:pt x="4189" y="81"/>
                    </a:lnTo>
                    <a:lnTo>
                      <a:pt x="4189" y="110"/>
                    </a:lnTo>
                    <a:lnTo>
                      <a:pt x="4879" y="110"/>
                    </a:lnTo>
                    <a:lnTo>
                      <a:pt x="4879" y="139"/>
                    </a:lnTo>
                    <a:lnTo>
                      <a:pt x="5566" y="139"/>
                    </a:lnTo>
                    <a:lnTo>
                      <a:pt x="5566" y="170"/>
                    </a:lnTo>
                    <a:lnTo>
                      <a:pt x="7721" y="170"/>
                    </a:lnTo>
                  </a:path>
                </a:pathLst>
              </a:custGeom>
              <a:noFill/>
              <a:ln w="28575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66" name="Freeform 43"/>
              <p:cNvSpPr>
                <a:spLocks/>
              </p:cNvSpPr>
              <p:nvPr/>
            </p:nvSpPr>
            <p:spPr bwMode="auto">
              <a:xfrm>
                <a:off x="622" y="1110"/>
                <a:ext cx="2748" cy="504"/>
              </a:xfrm>
              <a:custGeom>
                <a:avLst/>
                <a:gdLst>
                  <a:gd name="T0" fmla="*/ 0 w 7721"/>
                  <a:gd name="T1" fmla="*/ 0 h 1305"/>
                  <a:gd name="T2" fmla="*/ 0 w 7721"/>
                  <a:gd name="T3" fmla="*/ 0 h 1305"/>
                  <a:gd name="T4" fmla="*/ 0 w 7721"/>
                  <a:gd name="T5" fmla="*/ 0 h 1305"/>
                  <a:gd name="T6" fmla="*/ 0 w 7721"/>
                  <a:gd name="T7" fmla="*/ 0 h 1305"/>
                  <a:gd name="T8" fmla="*/ 0 w 7721"/>
                  <a:gd name="T9" fmla="*/ 0 h 1305"/>
                  <a:gd name="T10" fmla="*/ 0 w 7721"/>
                  <a:gd name="T11" fmla="*/ 0 h 1305"/>
                  <a:gd name="T12" fmla="*/ 0 w 7721"/>
                  <a:gd name="T13" fmla="*/ 0 h 1305"/>
                  <a:gd name="T14" fmla="*/ 0 w 7721"/>
                  <a:gd name="T15" fmla="*/ 0 h 1305"/>
                  <a:gd name="T16" fmla="*/ 0 w 7721"/>
                  <a:gd name="T17" fmla="*/ 0 h 1305"/>
                  <a:gd name="T18" fmla="*/ 0 w 7721"/>
                  <a:gd name="T19" fmla="*/ 0 h 1305"/>
                  <a:gd name="T20" fmla="*/ 0 w 7721"/>
                  <a:gd name="T21" fmla="*/ 0 h 1305"/>
                  <a:gd name="T22" fmla="*/ 0 w 7721"/>
                  <a:gd name="T23" fmla="*/ 0 h 1305"/>
                  <a:gd name="T24" fmla="*/ 0 w 7721"/>
                  <a:gd name="T25" fmla="*/ 0 h 1305"/>
                  <a:gd name="T26" fmla="*/ 0 w 7721"/>
                  <a:gd name="T27" fmla="*/ 0 h 1305"/>
                  <a:gd name="T28" fmla="*/ 0 w 7721"/>
                  <a:gd name="T29" fmla="*/ 0 h 1305"/>
                  <a:gd name="T30" fmla="*/ 0 w 7721"/>
                  <a:gd name="T31" fmla="*/ 0 h 1305"/>
                  <a:gd name="T32" fmla="*/ 0 w 7721"/>
                  <a:gd name="T33" fmla="*/ 0 h 1305"/>
                  <a:gd name="T34" fmla="*/ 0 w 7721"/>
                  <a:gd name="T35" fmla="*/ 0 h 1305"/>
                  <a:gd name="T36" fmla="*/ 0 w 7721"/>
                  <a:gd name="T37" fmla="*/ 0 h 1305"/>
                  <a:gd name="T38" fmla="*/ 0 w 7721"/>
                  <a:gd name="T39" fmla="*/ 0 h 1305"/>
                  <a:gd name="T40" fmla="*/ 0 w 7721"/>
                  <a:gd name="T41" fmla="*/ 0 h 1305"/>
                  <a:gd name="T42" fmla="*/ 0 w 7721"/>
                  <a:gd name="T43" fmla="*/ 0 h 1305"/>
                  <a:gd name="T44" fmla="*/ 0 w 7721"/>
                  <a:gd name="T45" fmla="*/ 0 h 1305"/>
                  <a:gd name="T46" fmla="*/ 0 w 7721"/>
                  <a:gd name="T47" fmla="*/ 0 h 1305"/>
                  <a:gd name="T48" fmla="*/ 0 w 7721"/>
                  <a:gd name="T49" fmla="*/ 0 h 1305"/>
                  <a:gd name="T50" fmla="*/ 0 w 7721"/>
                  <a:gd name="T51" fmla="*/ 0 h 1305"/>
                  <a:gd name="T52" fmla="*/ 0 w 7721"/>
                  <a:gd name="T53" fmla="*/ 0 h 1305"/>
                  <a:gd name="T54" fmla="*/ 0 w 7721"/>
                  <a:gd name="T55" fmla="*/ 0 h 1305"/>
                  <a:gd name="T56" fmla="*/ 0 w 7721"/>
                  <a:gd name="T57" fmla="*/ 0 h 1305"/>
                  <a:gd name="T58" fmla="*/ 0 w 7721"/>
                  <a:gd name="T59" fmla="*/ 0 h 1305"/>
                  <a:gd name="T60" fmla="*/ 0 w 7721"/>
                  <a:gd name="T61" fmla="*/ 0 h 1305"/>
                  <a:gd name="T62" fmla="*/ 0 w 7721"/>
                  <a:gd name="T63" fmla="*/ 0 h 1305"/>
                  <a:gd name="T64" fmla="*/ 0 w 7721"/>
                  <a:gd name="T65" fmla="*/ 0 h 13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21"/>
                  <a:gd name="T100" fmla="*/ 0 h 1305"/>
                  <a:gd name="T101" fmla="*/ 7721 w 7721"/>
                  <a:gd name="T102" fmla="*/ 1305 h 13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21" h="1305">
                    <a:moveTo>
                      <a:pt x="0" y="0"/>
                    </a:moveTo>
                    <a:lnTo>
                      <a:pt x="1024" y="0"/>
                    </a:lnTo>
                    <a:lnTo>
                      <a:pt x="1024" y="73"/>
                    </a:lnTo>
                    <a:lnTo>
                      <a:pt x="1143" y="73"/>
                    </a:lnTo>
                    <a:lnTo>
                      <a:pt x="1143" y="146"/>
                    </a:lnTo>
                    <a:lnTo>
                      <a:pt x="1272" y="146"/>
                    </a:lnTo>
                    <a:lnTo>
                      <a:pt x="1272" y="221"/>
                    </a:lnTo>
                    <a:lnTo>
                      <a:pt x="1719" y="221"/>
                    </a:lnTo>
                    <a:lnTo>
                      <a:pt x="1719" y="296"/>
                    </a:lnTo>
                    <a:lnTo>
                      <a:pt x="2444" y="296"/>
                    </a:lnTo>
                    <a:lnTo>
                      <a:pt x="2444" y="372"/>
                    </a:lnTo>
                    <a:lnTo>
                      <a:pt x="2541" y="372"/>
                    </a:lnTo>
                    <a:lnTo>
                      <a:pt x="2541" y="449"/>
                    </a:lnTo>
                    <a:lnTo>
                      <a:pt x="2874" y="449"/>
                    </a:lnTo>
                    <a:lnTo>
                      <a:pt x="2875" y="526"/>
                    </a:lnTo>
                    <a:lnTo>
                      <a:pt x="2893" y="526"/>
                    </a:lnTo>
                    <a:lnTo>
                      <a:pt x="2893" y="602"/>
                    </a:lnTo>
                    <a:lnTo>
                      <a:pt x="3028" y="602"/>
                    </a:lnTo>
                    <a:lnTo>
                      <a:pt x="3028" y="679"/>
                    </a:lnTo>
                    <a:lnTo>
                      <a:pt x="3062" y="679"/>
                    </a:lnTo>
                    <a:lnTo>
                      <a:pt x="3062" y="755"/>
                    </a:lnTo>
                    <a:lnTo>
                      <a:pt x="3922" y="755"/>
                    </a:lnTo>
                    <a:lnTo>
                      <a:pt x="3922" y="833"/>
                    </a:lnTo>
                    <a:lnTo>
                      <a:pt x="4707" y="833"/>
                    </a:lnTo>
                    <a:lnTo>
                      <a:pt x="4707" y="915"/>
                    </a:lnTo>
                    <a:lnTo>
                      <a:pt x="5117" y="915"/>
                    </a:lnTo>
                    <a:lnTo>
                      <a:pt x="5117" y="999"/>
                    </a:lnTo>
                    <a:lnTo>
                      <a:pt x="6870" y="999"/>
                    </a:lnTo>
                    <a:lnTo>
                      <a:pt x="6870" y="1148"/>
                    </a:lnTo>
                    <a:lnTo>
                      <a:pt x="6920" y="1148"/>
                    </a:lnTo>
                    <a:lnTo>
                      <a:pt x="6920" y="1305"/>
                    </a:lnTo>
                    <a:lnTo>
                      <a:pt x="7721" y="1305"/>
                    </a:lnTo>
                  </a:path>
                </a:pathLst>
              </a:custGeom>
              <a:noFill/>
              <a:ln w="28575">
                <a:solidFill>
                  <a:srgbClr val="2EB848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67" name="Freeform 44"/>
              <p:cNvSpPr>
                <a:spLocks/>
              </p:cNvSpPr>
              <p:nvPr/>
            </p:nvSpPr>
            <p:spPr bwMode="auto">
              <a:xfrm>
                <a:off x="640" y="1117"/>
                <a:ext cx="2748" cy="1446"/>
              </a:xfrm>
              <a:custGeom>
                <a:avLst/>
                <a:gdLst>
                  <a:gd name="T0" fmla="*/ 0 w 7721"/>
                  <a:gd name="T1" fmla="*/ 0 h 3752"/>
                  <a:gd name="T2" fmla="*/ 0 w 7721"/>
                  <a:gd name="T3" fmla="*/ 0 h 3752"/>
                  <a:gd name="T4" fmla="*/ 0 w 7721"/>
                  <a:gd name="T5" fmla="*/ 0 h 3752"/>
                  <a:gd name="T6" fmla="*/ 0 w 7721"/>
                  <a:gd name="T7" fmla="*/ 0 h 3752"/>
                  <a:gd name="T8" fmla="*/ 0 w 7721"/>
                  <a:gd name="T9" fmla="*/ 0 h 3752"/>
                  <a:gd name="T10" fmla="*/ 0 w 7721"/>
                  <a:gd name="T11" fmla="*/ 0 h 3752"/>
                  <a:gd name="T12" fmla="*/ 0 w 7721"/>
                  <a:gd name="T13" fmla="*/ 0 h 3752"/>
                  <a:gd name="T14" fmla="*/ 0 w 7721"/>
                  <a:gd name="T15" fmla="*/ 0 h 3752"/>
                  <a:gd name="T16" fmla="*/ 0 w 7721"/>
                  <a:gd name="T17" fmla="*/ 0 h 3752"/>
                  <a:gd name="T18" fmla="*/ 0 w 7721"/>
                  <a:gd name="T19" fmla="*/ 0 h 3752"/>
                  <a:gd name="T20" fmla="*/ 0 w 7721"/>
                  <a:gd name="T21" fmla="*/ 0 h 3752"/>
                  <a:gd name="T22" fmla="*/ 0 w 7721"/>
                  <a:gd name="T23" fmla="*/ 0 h 3752"/>
                  <a:gd name="T24" fmla="*/ 0 w 7721"/>
                  <a:gd name="T25" fmla="*/ 0 h 3752"/>
                  <a:gd name="T26" fmla="*/ 0 w 7721"/>
                  <a:gd name="T27" fmla="*/ 0 h 3752"/>
                  <a:gd name="T28" fmla="*/ 0 w 7721"/>
                  <a:gd name="T29" fmla="*/ 0 h 3752"/>
                  <a:gd name="T30" fmla="*/ 0 w 7721"/>
                  <a:gd name="T31" fmla="*/ 0 h 3752"/>
                  <a:gd name="T32" fmla="*/ 0 w 7721"/>
                  <a:gd name="T33" fmla="*/ 0 h 3752"/>
                  <a:gd name="T34" fmla="*/ 0 w 7721"/>
                  <a:gd name="T35" fmla="*/ 0 h 3752"/>
                  <a:gd name="T36" fmla="*/ 0 w 7721"/>
                  <a:gd name="T37" fmla="*/ 0 h 3752"/>
                  <a:gd name="T38" fmla="*/ 0 w 7721"/>
                  <a:gd name="T39" fmla="*/ 0 h 3752"/>
                  <a:gd name="T40" fmla="*/ 0 w 7721"/>
                  <a:gd name="T41" fmla="*/ 0 h 3752"/>
                  <a:gd name="T42" fmla="*/ 0 w 7721"/>
                  <a:gd name="T43" fmla="*/ 0 h 3752"/>
                  <a:gd name="T44" fmla="*/ 0 w 7721"/>
                  <a:gd name="T45" fmla="*/ 0 h 3752"/>
                  <a:gd name="T46" fmla="*/ 0 w 7721"/>
                  <a:gd name="T47" fmla="*/ 0 h 3752"/>
                  <a:gd name="T48" fmla="*/ 0 w 7721"/>
                  <a:gd name="T49" fmla="*/ 0 h 3752"/>
                  <a:gd name="T50" fmla="*/ 0 w 7721"/>
                  <a:gd name="T51" fmla="*/ 0 h 3752"/>
                  <a:gd name="T52" fmla="*/ 0 w 7721"/>
                  <a:gd name="T53" fmla="*/ 0 h 3752"/>
                  <a:gd name="T54" fmla="*/ 0 w 7721"/>
                  <a:gd name="T55" fmla="*/ 0 h 3752"/>
                  <a:gd name="T56" fmla="*/ 0 w 7721"/>
                  <a:gd name="T57" fmla="*/ 0 h 3752"/>
                  <a:gd name="T58" fmla="*/ 0 w 7721"/>
                  <a:gd name="T59" fmla="*/ 0 h 3752"/>
                  <a:gd name="T60" fmla="*/ 0 w 7721"/>
                  <a:gd name="T61" fmla="*/ 0 h 3752"/>
                  <a:gd name="T62" fmla="*/ 0 w 7721"/>
                  <a:gd name="T63" fmla="*/ 0 h 3752"/>
                  <a:gd name="T64" fmla="*/ 0 w 7721"/>
                  <a:gd name="T65" fmla="*/ 0 h 3752"/>
                  <a:gd name="T66" fmla="*/ 0 w 7721"/>
                  <a:gd name="T67" fmla="*/ 0 h 3752"/>
                  <a:gd name="T68" fmla="*/ 0 w 7721"/>
                  <a:gd name="T69" fmla="*/ 0 h 3752"/>
                  <a:gd name="T70" fmla="*/ 0 w 7721"/>
                  <a:gd name="T71" fmla="*/ 0 h 3752"/>
                  <a:gd name="T72" fmla="*/ 0 w 7721"/>
                  <a:gd name="T73" fmla="*/ 0 h 37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721"/>
                  <a:gd name="T112" fmla="*/ 0 h 3752"/>
                  <a:gd name="T113" fmla="*/ 7721 w 7721"/>
                  <a:gd name="T114" fmla="*/ 3752 h 37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721" h="3752">
                    <a:moveTo>
                      <a:pt x="0" y="0"/>
                    </a:moveTo>
                    <a:lnTo>
                      <a:pt x="66" y="0"/>
                    </a:lnTo>
                    <a:lnTo>
                      <a:pt x="66" y="90"/>
                    </a:lnTo>
                    <a:lnTo>
                      <a:pt x="151" y="90"/>
                    </a:lnTo>
                    <a:lnTo>
                      <a:pt x="151" y="182"/>
                    </a:lnTo>
                    <a:lnTo>
                      <a:pt x="371" y="182"/>
                    </a:lnTo>
                    <a:lnTo>
                      <a:pt x="371" y="273"/>
                    </a:lnTo>
                    <a:lnTo>
                      <a:pt x="386" y="273"/>
                    </a:lnTo>
                    <a:lnTo>
                      <a:pt x="386" y="365"/>
                    </a:lnTo>
                    <a:lnTo>
                      <a:pt x="471" y="365"/>
                    </a:lnTo>
                    <a:lnTo>
                      <a:pt x="471" y="456"/>
                    </a:lnTo>
                    <a:lnTo>
                      <a:pt x="505" y="456"/>
                    </a:lnTo>
                    <a:lnTo>
                      <a:pt x="505" y="548"/>
                    </a:lnTo>
                    <a:lnTo>
                      <a:pt x="548" y="548"/>
                    </a:lnTo>
                    <a:lnTo>
                      <a:pt x="548" y="640"/>
                    </a:lnTo>
                    <a:lnTo>
                      <a:pt x="608" y="640"/>
                    </a:lnTo>
                    <a:lnTo>
                      <a:pt x="609" y="731"/>
                    </a:lnTo>
                    <a:lnTo>
                      <a:pt x="1002" y="731"/>
                    </a:lnTo>
                    <a:lnTo>
                      <a:pt x="1002" y="823"/>
                    </a:lnTo>
                    <a:lnTo>
                      <a:pt x="1156" y="823"/>
                    </a:lnTo>
                    <a:lnTo>
                      <a:pt x="1156" y="914"/>
                    </a:lnTo>
                    <a:lnTo>
                      <a:pt x="1277" y="914"/>
                    </a:lnTo>
                    <a:lnTo>
                      <a:pt x="1277" y="1006"/>
                    </a:lnTo>
                    <a:lnTo>
                      <a:pt x="1314" y="1006"/>
                    </a:lnTo>
                    <a:lnTo>
                      <a:pt x="1314" y="1098"/>
                    </a:lnTo>
                    <a:lnTo>
                      <a:pt x="1396" y="1098"/>
                    </a:lnTo>
                    <a:lnTo>
                      <a:pt x="1396" y="1189"/>
                    </a:lnTo>
                    <a:lnTo>
                      <a:pt x="1489" y="1189"/>
                    </a:lnTo>
                    <a:lnTo>
                      <a:pt x="1489" y="1282"/>
                    </a:lnTo>
                    <a:lnTo>
                      <a:pt x="1727" y="1282"/>
                    </a:lnTo>
                    <a:lnTo>
                      <a:pt x="1727" y="1375"/>
                    </a:lnTo>
                    <a:lnTo>
                      <a:pt x="2597" y="1375"/>
                    </a:lnTo>
                    <a:lnTo>
                      <a:pt x="2597" y="1470"/>
                    </a:lnTo>
                    <a:lnTo>
                      <a:pt x="2766" y="1470"/>
                    </a:lnTo>
                    <a:lnTo>
                      <a:pt x="2766" y="1566"/>
                    </a:lnTo>
                    <a:lnTo>
                      <a:pt x="2782" y="1566"/>
                    </a:lnTo>
                    <a:lnTo>
                      <a:pt x="2782" y="1663"/>
                    </a:lnTo>
                    <a:lnTo>
                      <a:pt x="3009" y="1663"/>
                    </a:lnTo>
                    <a:lnTo>
                      <a:pt x="3009" y="1759"/>
                    </a:lnTo>
                    <a:lnTo>
                      <a:pt x="3123" y="1759"/>
                    </a:lnTo>
                    <a:lnTo>
                      <a:pt x="3123" y="1855"/>
                    </a:lnTo>
                    <a:lnTo>
                      <a:pt x="3224" y="1855"/>
                    </a:lnTo>
                    <a:lnTo>
                      <a:pt x="3224" y="1952"/>
                    </a:lnTo>
                    <a:lnTo>
                      <a:pt x="3549" y="1952"/>
                    </a:lnTo>
                    <a:lnTo>
                      <a:pt x="3549" y="2050"/>
                    </a:lnTo>
                    <a:lnTo>
                      <a:pt x="4054" y="2050"/>
                    </a:lnTo>
                    <a:lnTo>
                      <a:pt x="4054" y="2150"/>
                    </a:lnTo>
                    <a:lnTo>
                      <a:pt x="4506" y="2150"/>
                    </a:lnTo>
                    <a:lnTo>
                      <a:pt x="4506" y="2250"/>
                    </a:lnTo>
                    <a:lnTo>
                      <a:pt x="4699" y="2250"/>
                    </a:lnTo>
                    <a:lnTo>
                      <a:pt x="4699" y="2351"/>
                    </a:lnTo>
                    <a:lnTo>
                      <a:pt x="4942" y="2351"/>
                    </a:lnTo>
                    <a:lnTo>
                      <a:pt x="4942" y="2453"/>
                    </a:lnTo>
                    <a:lnTo>
                      <a:pt x="5006" y="2453"/>
                    </a:lnTo>
                    <a:lnTo>
                      <a:pt x="5006" y="2555"/>
                    </a:lnTo>
                    <a:lnTo>
                      <a:pt x="5146" y="2555"/>
                    </a:lnTo>
                    <a:lnTo>
                      <a:pt x="5146" y="2658"/>
                    </a:lnTo>
                    <a:lnTo>
                      <a:pt x="5209" y="2658"/>
                    </a:lnTo>
                    <a:lnTo>
                      <a:pt x="5209" y="2760"/>
                    </a:lnTo>
                    <a:lnTo>
                      <a:pt x="5289" y="2760"/>
                    </a:lnTo>
                    <a:lnTo>
                      <a:pt x="5289" y="2863"/>
                    </a:lnTo>
                    <a:lnTo>
                      <a:pt x="5405" y="2863"/>
                    </a:lnTo>
                    <a:lnTo>
                      <a:pt x="5405" y="2965"/>
                    </a:lnTo>
                    <a:lnTo>
                      <a:pt x="5466" y="2965"/>
                    </a:lnTo>
                    <a:lnTo>
                      <a:pt x="5466" y="3068"/>
                    </a:lnTo>
                    <a:lnTo>
                      <a:pt x="5767" y="3068"/>
                    </a:lnTo>
                    <a:lnTo>
                      <a:pt x="5767" y="3170"/>
                    </a:lnTo>
                    <a:lnTo>
                      <a:pt x="6246" y="3170"/>
                    </a:lnTo>
                    <a:lnTo>
                      <a:pt x="6246" y="3301"/>
                    </a:lnTo>
                    <a:lnTo>
                      <a:pt x="6296" y="3301"/>
                    </a:lnTo>
                    <a:lnTo>
                      <a:pt x="6296" y="3432"/>
                    </a:lnTo>
                    <a:lnTo>
                      <a:pt x="7718" y="3432"/>
                    </a:lnTo>
                    <a:lnTo>
                      <a:pt x="7718" y="3752"/>
                    </a:lnTo>
                    <a:lnTo>
                      <a:pt x="7721" y="3752"/>
                    </a:lnTo>
                  </a:path>
                </a:pathLst>
              </a:custGeom>
              <a:noFill/>
              <a:ln w="28575">
                <a:solidFill>
                  <a:srgbClr val="EF3338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68" name="Freeform 45"/>
              <p:cNvSpPr>
                <a:spLocks noEditPoints="1"/>
              </p:cNvSpPr>
              <p:nvPr/>
            </p:nvSpPr>
            <p:spPr bwMode="auto">
              <a:xfrm>
                <a:off x="531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69" name="Freeform 46"/>
              <p:cNvSpPr>
                <a:spLocks noEditPoints="1"/>
              </p:cNvSpPr>
              <p:nvPr/>
            </p:nvSpPr>
            <p:spPr bwMode="auto">
              <a:xfrm>
                <a:off x="533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0" name="Freeform 47"/>
              <p:cNvSpPr>
                <a:spLocks noEditPoints="1"/>
              </p:cNvSpPr>
              <p:nvPr/>
            </p:nvSpPr>
            <p:spPr bwMode="auto">
              <a:xfrm>
                <a:off x="564" y="1110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1" y="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1" name="Freeform 48"/>
              <p:cNvSpPr>
                <a:spLocks noEditPoints="1"/>
              </p:cNvSpPr>
              <p:nvPr/>
            </p:nvSpPr>
            <p:spPr bwMode="auto">
              <a:xfrm>
                <a:off x="590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2" name="Freeform 49"/>
              <p:cNvSpPr>
                <a:spLocks noEditPoints="1"/>
              </p:cNvSpPr>
              <p:nvPr/>
            </p:nvSpPr>
            <p:spPr bwMode="auto">
              <a:xfrm>
                <a:off x="608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3" name="Freeform 50"/>
              <p:cNvSpPr>
                <a:spLocks noEditPoints="1"/>
              </p:cNvSpPr>
              <p:nvPr/>
            </p:nvSpPr>
            <p:spPr bwMode="auto">
              <a:xfrm>
                <a:off x="637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4" name="Freeform 51"/>
              <p:cNvSpPr>
                <a:spLocks noEditPoints="1"/>
              </p:cNvSpPr>
              <p:nvPr/>
            </p:nvSpPr>
            <p:spPr bwMode="auto">
              <a:xfrm>
                <a:off x="642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5" name="Freeform 52"/>
              <p:cNvSpPr>
                <a:spLocks noEditPoints="1"/>
              </p:cNvSpPr>
              <p:nvPr/>
            </p:nvSpPr>
            <p:spPr bwMode="auto">
              <a:xfrm>
                <a:off x="766" y="1110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1" y="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6" name="Freeform 53"/>
              <p:cNvSpPr>
                <a:spLocks noEditPoints="1"/>
              </p:cNvSpPr>
              <p:nvPr/>
            </p:nvSpPr>
            <p:spPr bwMode="auto">
              <a:xfrm>
                <a:off x="779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7" name="Freeform 54"/>
              <p:cNvSpPr>
                <a:spLocks noEditPoints="1"/>
              </p:cNvSpPr>
              <p:nvPr/>
            </p:nvSpPr>
            <p:spPr bwMode="auto">
              <a:xfrm>
                <a:off x="793" y="1110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1" y="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8" name="Freeform 55"/>
              <p:cNvSpPr>
                <a:spLocks noEditPoints="1"/>
              </p:cNvSpPr>
              <p:nvPr/>
            </p:nvSpPr>
            <p:spPr bwMode="auto">
              <a:xfrm>
                <a:off x="797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79" name="Freeform 56"/>
              <p:cNvSpPr>
                <a:spLocks noEditPoints="1"/>
              </p:cNvSpPr>
              <p:nvPr/>
            </p:nvSpPr>
            <p:spPr bwMode="auto">
              <a:xfrm>
                <a:off x="819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0" name="Freeform 57"/>
              <p:cNvSpPr>
                <a:spLocks noEditPoints="1"/>
              </p:cNvSpPr>
              <p:nvPr/>
            </p:nvSpPr>
            <p:spPr bwMode="auto">
              <a:xfrm>
                <a:off x="850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1" name="Freeform 58"/>
              <p:cNvSpPr>
                <a:spLocks noEditPoints="1"/>
              </p:cNvSpPr>
              <p:nvPr/>
            </p:nvSpPr>
            <p:spPr bwMode="auto">
              <a:xfrm>
                <a:off x="886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2" name="Freeform 59"/>
              <p:cNvSpPr>
                <a:spLocks noEditPoints="1"/>
              </p:cNvSpPr>
              <p:nvPr/>
            </p:nvSpPr>
            <p:spPr bwMode="auto">
              <a:xfrm>
                <a:off x="1055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3" name="Freeform 60"/>
              <p:cNvSpPr>
                <a:spLocks noEditPoints="1"/>
              </p:cNvSpPr>
              <p:nvPr/>
            </p:nvSpPr>
            <p:spPr bwMode="auto">
              <a:xfrm>
                <a:off x="1080" y="111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4" name="Freeform 61"/>
              <p:cNvSpPr>
                <a:spLocks noEditPoints="1"/>
              </p:cNvSpPr>
              <p:nvPr/>
            </p:nvSpPr>
            <p:spPr bwMode="auto">
              <a:xfrm>
                <a:off x="1227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5" name="Freeform 62"/>
              <p:cNvSpPr>
                <a:spLocks noEditPoints="1"/>
              </p:cNvSpPr>
              <p:nvPr/>
            </p:nvSpPr>
            <p:spPr bwMode="auto">
              <a:xfrm>
                <a:off x="1292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6" name="Freeform 63"/>
              <p:cNvSpPr>
                <a:spLocks noEditPoints="1"/>
              </p:cNvSpPr>
              <p:nvPr/>
            </p:nvSpPr>
            <p:spPr bwMode="auto">
              <a:xfrm>
                <a:off x="1380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7" name="Freeform 64"/>
              <p:cNvSpPr>
                <a:spLocks noEditPoints="1"/>
              </p:cNvSpPr>
              <p:nvPr/>
            </p:nvSpPr>
            <p:spPr bwMode="auto">
              <a:xfrm>
                <a:off x="1408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8" name="Freeform 65"/>
              <p:cNvSpPr>
                <a:spLocks noEditPoints="1"/>
              </p:cNvSpPr>
              <p:nvPr/>
            </p:nvSpPr>
            <p:spPr bwMode="auto">
              <a:xfrm>
                <a:off x="1410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89" name="Freeform 66"/>
              <p:cNvSpPr>
                <a:spLocks noEditPoints="1"/>
              </p:cNvSpPr>
              <p:nvPr/>
            </p:nvSpPr>
            <p:spPr bwMode="auto">
              <a:xfrm>
                <a:off x="1418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0" name="Freeform 67"/>
              <p:cNvSpPr>
                <a:spLocks noEditPoints="1"/>
              </p:cNvSpPr>
              <p:nvPr/>
            </p:nvSpPr>
            <p:spPr bwMode="auto">
              <a:xfrm>
                <a:off x="1497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1" name="Freeform 68"/>
              <p:cNvSpPr>
                <a:spLocks noEditPoints="1"/>
              </p:cNvSpPr>
              <p:nvPr/>
            </p:nvSpPr>
            <p:spPr bwMode="auto">
              <a:xfrm>
                <a:off x="1515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2" name="Freeform 69"/>
              <p:cNvSpPr>
                <a:spLocks noEditPoints="1"/>
              </p:cNvSpPr>
              <p:nvPr/>
            </p:nvSpPr>
            <p:spPr bwMode="auto">
              <a:xfrm>
                <a:off x="1728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3" name="Freeform 70"/>
              <p:cNvSpPr>
                <a:spLocks noEditPoints="1"/>
              </p:cNvSpPr>
              <p:nvPr/>
            </p:nvSpPr>
            <p:spPr bwMode="auto">
              <a:xfrm>
                <a:off x="1747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4" name="Freeform 71"/>
              <p:cNvSpPr>
                <a:spLocks noEditPoints="1"/>
              </p:cNvSpPr>
              <p:nvPr/>
            </p:nvSpPr>
            <p:spPr bwMode="auto">
              <a:xfrm>
                <a:off x="1794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5" name="Freeform 72"/>
              <p:cNvSpPr>
                <a:spLocks noEditPoints="1"/>
              </p:cNvSpPr>
              <p:nvPr/>
            </p:nvSpPr>
            <p:spPr bwMode="auto">
              <a:xfrm>
                <a:off x="1853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6" name="Freeform 73"/>
              <p:cNvSpPr>
                <a:spLocks noEditPoints="1"/>
              </p:cNvSpPr>
              <p:nvPr/>
            </p:nvSpPr>
            <p:spPr bwMode="auto">
              <a:xfrm>
                <a:off x="1860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7" name="Freeform 74"/>
              <p:cNvSpPr>
                <a:spLocks noEditPoints="1"/>
              </p:cNvSpPr>
              <p:nvPr/>
            </p:nvSpPr>
            <p:spPr bwMode="auto">
              <a:xfrm>
                <a:off x="1886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8" name="Freeform 75"/>
              <p:cNvSpPr>
                <a:spLocks noEditPoints="1"/>
              </p:cNvSpPr>
              <p:nvPr/>
            </p:nvSpPr>
            <p:spPr bwMode="auto">
              <a:xfrm>
                <a:off x="1992" y="1121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1" y="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99" name="Freeform 76"/>
              <p:cNvSpPr>
                <a:spLocks noEditPoints="1"/>
              </p:cNvSpPr>
              <p:nvPr/>
            </p:nvSpPr>
            <p:spPr bwMode="auto">
              <a:xfrm>
                <a:off x="1997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0" name="Freeform 77"/>
              <p:cNvSpPr>
                <a:spLocks noEditPoints="1"/>
              </p:cNvSpPr>
              <p:nvPr/>
            </p:nvSpPr>
            <p:spPr bwMode="auto">
              <a:xfrm>
                <a:off x="2013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1" name="Freeform 78"/>
              <p:cNvSpPr>
                <a:spLocks noEditPoints="1"/>
              </p:cNvSpPr>
              <p:nvPr/>
            </p:nvSpPr>
            <p:spPr bwMode="auto">
              <a:xfrm>
                <a:off x="2043" y="112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2" name="Freeform 79"/>
              <p:cNvSpPr>
                <a:spLocks noEditPoints="1"/>
              </p:cNvSpPr>
              <p:nvPr/>
            </p:nvSpPr>
            <p:spPr bwMode="auto">
              <a:xfrm>
                <a:off x="2090" y="1142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3" name="Freeform 80"/>
              <p:cNvSpPr>
                <a:spLocks noEditPoints="1"/>
              </p:cNvSpPr>
              <p:nvPr/>
            </p:nvSpPr>
            <p:spPr bwMode="auto">
              <a:xfrm>
                <a:off x="2114" y="1152"/>
                <a:ext cx="0" cy="2"/>
              </a:xfrm>
              <a:custGeom>
                <a:avLst/>
                <a:gdLst>
                  <a:gd name="T0" fmla="*/ 1024 h 1"/>
                  <a:gd name="T1" fmla="*/ 1024 h 1"/>
                  <a:gd name="T2" fmla="*/ 0 h 1"/>
                  <a:gd name="T3" fmla="*/ 1024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4" name="Freeform 81"/>
              <p:cNvSpPr>
                <a:spLocks noEditPoints="1"/>
              </p:cNvSpPr>
              <p:nvPr/>
            </p:nvSpPr>
            <p:spPr bwMode="auto">
              <a:xfrm>
                <a:off x="2179" y="1152"/>
                <a:ext cx="0" cy="2"/>
              </a:xfrm>
              <a:custGeom>
                <a:avLst/>
                <a:gdLst>
                  <a:gd name="T0" fmla="*/ 1024 h 1"/>
                  <a:gd name="T1" fmla="*/ 1024 h 1"/>
                  <a:gd name="T2" fmla="*/ 0 h 1"/>
                  <a:gd name="T3" fmla="*/ 1024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5" name="Freeform 82"/>
              <p:cNvSpPr>
                <a:spLocks noEditPoints="1"/>
              </p:cNvSpPr>
              <p:nvPr/>
            </p:nvSpPr>
            <p:spPr bwMode="auto">
              <a:xfrm>
                <a:off x="2206" y="1152"/>
                <a:ext cx="0" cy="2"/>
              </a:xfrm>
              <a:custGeom>
                <a:avLst/>
                <a:gdLst>
                  <a:gd name="T0" fmla="*/ 1024 h 1"/>
                  <a:gd name="T1" fmla="*/ 1024 h 1"/>
                  <a:gd name="T2" fmla="*/ 0 h 1"/>
                  <a:gd name="T3" fmla="*/ 1024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6" name="Freeform 83"/>
              <p:cNvSpPr>
                <a:spLocks noEditPoints="1"/>
              </p:cNvSpPr>
              <p:nvPr/>
            </p:nvSpPr>
            <p:spPr bwMode="auto">
              <a:xfrm>
                <a:off x="2245" y="1152"/>
                <a:ext cx="0" cy="2"/>
              </a:xfrm>
              <a:custGeom>
                <a:avLst/>
                <a:gdLst>
                  <a:gd name="T0" fmla="*/ 0 w 1"/>
                  <a:gd name="T1" fmla="*/ 1024 h 1"/>
                  <a:gd name="T2" fmla="*/ 0 w 1"/>
                  <a:gd name="T3" fmla="*/ 1024 h 1"/>
                  <a:gd name="T4" fmla="*/ 0 w 1"/>
                  <a:gd name="T5" fmla="*/ 0 h 1"/>
                  <a:gd name="T6" fmla="*/ 0 w 1"/>
                  <a:gd name="T7" fmla="*/ 1024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0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7" name="Freeform 84"/>
              <p:cNvSpPr>
                <a:spLocks noEditPoints="1"/>
              </p:cNvSpPr>
              <p:nvPr/>
            </p:nvSpPr>
            <p:spPr bwMode="auto">
              <a:xfrm>
                <a:off x="2255" y="1152"/>
                <a:ext cx="2" cy="2"/>
              </a:xfrm>
              <a:custGeom>
                <a:avLst/>
                <a:gdLst>
                  <a:gd name="T0" fmla="*/ 0 w 1"/>
                  <a:gd name="T1" fmla="*/ 1024 h 1"/>
                  <a:gd name="T2" fmla="*/ 1024 w 1"/>
                  <a:gd name="T3" fmla="*/ 1024 h 1"/>
                  <a:gd name="T4" fmla="*/ 1024 w 1"/>
                  <a:gd name="T5" fmla="*/ 0 h 1"/>
                  <a:gd name="T6" fmla="*/ 1024 w 1"/>
                  <a:gd name="T7" fmla="*/ 1024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1" y="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8" name="Freeform 85"/>
              <p:cNvSpPr>
                <a:spLocks noEditPoints="1"/>
              </p:cNvSpPr>
              <p:nvPr/>
            </p:nvSpPr>
            <p:spPr bwMode="auto">
              <a:xfrm>
                <a:off x="2272" y="1152"/>
                <a:ext cx="0" cy="2"/>
              </a:xfrm>
              <a:custGeom>
                <a:avLst/>
                <a:gdLst>
                  <a:gd name="T0" fmla="*/ 0 w 1"/>
                  <a:gd name="T1" fmla="*/ 1024 h 1"/>
                  <a:gd name="T2" fmla="*/ 0 w 1"/>
                  <a:gd name="T3" fmla="*/ 1024 h 1"/>
                  <a:gd name="T4" fmla="*/ 0 w 1"/>
                  <a:gd name="T5" fmla="*/ 0 h 1"/>
                  <a:gd name="T6" fmla="*/ 0 w 1"/>
                  <a:gd name="T7" fmla="*/ 1024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0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09" name="Freeform 86"/>
              <p:cNvSpPr>
                <a:spLocks noEditPoints="1"/>
              </p:cNvSpPr>
              <p:nvPr/>
            </p:nvSpPr>
            <p:spPr bwMode="auto">
              <a:xfrm>
                <a:off x="2324" y="1152"/>
                <a:ext cx="1" cy="2"/>
              </a:xfrm>
              <a:custGeom>
                <a:avLst/>
                <a:gdLst>
                  <a:gd name="T0" fmla="*/ 0 w 1"/>
                  <a:gd name="T1" fmla="*/ 1024 h 1"/>
                  <a:gd name="T2" fmla="*/ 1 w 1"/>
                  <a:gd name="T3" fmla="*/ 1024 h 1"/>
                  <a:gd name="T4" fmla="*/ 1 w 1"/>
                  <a:gd name="T5" fmla="*/ 0 h 1"/>
                  <a:gd name="T6" fmla="*/ 1 w 1"/>
                  <a:gd name="T7" fmla="*/ 1024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1" y="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0" name="Freeform 87"/>
              <p:cNvSpPr>
                <a:spLocks noEditPoints="1"/>
              </p:cNvSpPr>
              <p:nvPr/>
            </p:nvSpPr>
            <p:spPr bwMode="auto">
              <a:xfrm>
                <a:off x="2337" y="1152"/>
                <a:ext cx="1" cy="2"/>
              </a:xfrm>
              <a:custGeom>
                <a:avLst/>
                <a:gdLst>
                  <a:gd name="T0" fmla="*/ 0 w 1"/>
                  <a:gd name="T1" fmla="*/ 1024 h 1"/>
                  <a:gd name="T2" fmla="*/ 1 w 1"/>
                  <a:gd name="T3" fmla="*/ 1024 h 1"/>
                  <a:gd name="T4" fmla="*/ 1 w 1"/>
                  <a:gd name="T5" fmla="*/ 0 h 1"/>
                  <a:gd name="T6" fmla="*/ 1 w 1"/>
                  <a:gd name="T7" fmla="*/ 1024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moveTo>
                      <a:pt x="1" y="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1" name="Freeform 88"/>
              <p:cNvSpPr>
                <a:spLocks noEditPoints="1"/>
              </p:cNvSpPr>
              <p:nvPr/>
            </p:nvSpPr>
            <p:spPr bwMode="auto">
              <a:xfrm>
                <a:off x="2344" y="1152"/>
                <a:ext cx="0" cy="2"/>
              </a:xfrm>
              <a:custGeom>
                <a:avLst/>
                <a:gdLst>
                  <a:gd name="T0" fmla="*/ 1024 h 1"/>
                  <a:gd name="T1" fmla="*/ 1024 h 1"/>
                  <a:gd name="T2" fmla="*/ 0 h 1"/>
                  <a:gd name="T3" fmla="*/ 1024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2" name="Freeform 89"/>
              <p:cNvSpPr>
                <a:spLocks noEditPoints="1"/>
              </p:cNvSpPr>
              <p:nvPr/>
            </p:nvSpPr>
            <p:spPr bwMode="auto">
              <a:xfrm>
                <a:off x="2361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3" name="Freeform 90"/>
              <p:cNvSpPr>
                <a:spLocks noEditPoints="1"/>
              </p:cNvSpPr>
              <p:nvPr/>
            </p:nvSpPr>
            <p:spPr bwMode="auto">
              <a:xfrm>
                <a:off x="2383" y="1164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4" name="Freeform 91"/>
              <p:cNvSpPr>
                <a:spLocks noEditPoints="1"/>
              </p:cNvSpPr>
              <p:nvPr/>
            </p:nvSpPr>
            <p:spPr bwMode="auto">
              <a:xfrm>
                <a:off x="2418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5" name="Freeform 92"/>
              <p:cNvSpPr>
                <a:spLocks noEditPoints="1"/>
              </p:cNvSpPr>
              <p:nvPr/>
            </p:nvSpPr>
            <p:spPr bwMode="auto">
              <a:xfrm>
                <a:off x="2467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6" name="Freeform 93"/>
              <p:cNvSpPr>
                <a:spLocks noEditPoints="1"/>
              </p:cNvSpPr>
              <p:nvPr/>
            </p:nvSpPr>
            <p:spPr bwMode="auto">
              <a:xfrm>
                <a:off x="2468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7" name="Freeform 94"/>
              <p:cNvSpPr>
                <a:spLocks noEditPoints="1"/>
              </p:cNvSpPr>
              <p:nvPr/>
            </p:nvSpPr>
            <p:spPr bwMode="auto">
              <a:xfrm>
                <a:off x="2478" y="1164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8" name="Freeform 95"/>
              <p:cNvSpPr>
                <a:spLocks noEditPoints="1"/>
              </p:cNvSpPr>
              <p:nvPr/>
            </p:nvSpPr>
            <p:spPr bwMode="auto">
              <a:xfrm>
                <a:off x="2500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19" name="Freeform 96"/>
              <p:cNvSpPr>
                <a:spLocks noEditPoints="1"/>
              </p:cNvSpPr>
              <p:nvPr/>
            </p:nvSpPr>
            <p:spPr bwMode="auto">
              <a:xfrm>
                <a:off x="2533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0" name="Freeform 97"/>
              <p:cNvSpPr>
                <a:spLocks noEditPoints="1"/>
              </p:cNvSpPr>
              <p:nvPr/>
            </p:nvSpPr>
            <p:spPr bwMode="auto">
              <a:xfrm>
                <a:off x="2565" y="1164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1" name="Freeform 98"/>
              <p:cNvSpPr>
                <a:spLocks noEditPoints="1"/>
              </p:cNvSpPr>
              <p:nvPr/>
            </p:nvSpPr>
            <p:spPr bwMode="auto">
              <a:xfrm>
                <a:off x="2569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2" name="Freeform 99"/>
              <p:cNvSpPr>
                <a:spLocks noEditPoints="1"/>
              </p:cNvSpPr>
              <p:nvPr/>
            </p:nvSpPr>
            <p:spPr bwMode="auto">
              <a:xfrm>
                <a:off x="2571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3" name="Freeform 100"/>
              <p:cNvSpPr>
                <a:spLocks noEditPoints="1"/>
              </p:cNvSpPr>
              <p:nvPr/>
            </p:nvSpPr>
            <p:spPr bwMode="auto">
              <a:xfrm>
                <a:off x="2579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4" name="Freeform 101"/>
              <p:cNvSpPr>
                <a:spLocks noEditPoints="1"/>
              </p:cNvSpPr>
              <p:nvPr/>
            </p:nvSpPr>
            <p:spPr bwMode="auto">
              <a:xfrm>
                <a:off x="2579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5" name="Freeform 102"/>
              <p:cNvSpPr>
                <a:spLocks noEditPoints="1"/>
              </p:cNvSpPr>
              <p:nvPr/>
            </p:nvSpPr>
            <p:spPr bwMode="auto">
              <a:xfrm>
                <a:off x="2592" y="1164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6" name="Freeform 103"/>
              <p:cNvSpPr>
                <a:spLocks noEditPoints="1"/>
              </p:cNvSpPr>
              <p:nvPr/>
            </p:nvSpPr>
            <p:spPr bwMode="auto">
              <a:xfrm>
                <a:off x="2593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7" name="Freeform 104"/>
              <p:cNvSpPr>
                <a:spLocks noEditPoints="1"/>
              </p:cNvSpPr>
              <p:nvPr/>
            </p:nvSpPr>
            <p:spPr bwMode="auto">
              <a:xfrm>
                <a:off x="2595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8" name="Freeform 105"/>
              <p:cNvSpPr>
                <a:spLocks noEditPoints="1"/>
              </p:cNvSpPr>
              <p:nvPr/>
            </p:nvSpPr>
            <p:spPr bwMode="auto">
              <a:xfrm>
                <a:off x="2599" y="116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29" name="Freeform 106"/>
              <p:cNvSpPr>
                <a:spLocks noEditPoints="1"/>
              </p:cNvSpPr>
              <p:nvPr/>
            </p:nvSpPr>
            <p:spPr bwMode="auto">
              <a:xfrm>
                <a:off x="264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0" name="Freeform 107"/>
              <p:cNvSpPr>
                <a:spLocks noEditPoints="1"/>
              </p:cNvSpPr>
              <p:nvPr/>
            </p:nvSpPr>
            <p:spPr bwMode="auto">
              <a:xfrm>
                <a:off x="265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1" name="Freeform 108"/>
              <p:cNvSpPr>
                <a:spLocks noEditPoints="1"/>
              </p:cNvSpPr>
              <p:nvPr/>
            </p:nvSpPr>
            <p:spPr bwMode="auto">
              <a:xfrm>
                <a:off x="2671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2" name="Freeform 109"/>
              <p:cNvSpPr>
                <a:spLocks noEditPoints="1"/>
              </p:cNvSpPr>
              <p:nvPr/>
            </p:nvSpPr>
            <p:spPr bwMode="auto">
              <a:xfrm>
                <a:off x="2686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3" name="Freeform 110"/>
              <p:cNvSpPr>
                <a:spLocks noEditPoints="1"/>
              </p:cNvSpPr>
              <p:nvPr/>
            </p:nvSpPr>
            <p:spPr bwMode="auto">
              <a:xfrm>
                <a:off x="2686" y="11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4" name="Freeform 111"/>
              <p:cNvSpPr>
                <a:spLocks noEditPoints="1"/>
              </p:cNvSpPr>
              <p:nvPr/>
            </p:nvSpPr>
            <p:spPr bwMode="auto">
              <a:xfrm>
                <a:off x="270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5" name="Freeform 112"/>
              <p:cNvSpPr>
                <a:spLocks noEditPoints="1"/>
              </p:cNvSpPr>
              <p:nvPr/>
            </p:nvSpPr>
            <p:spPr bwMode="auto">
              <a:xfrm>
                <a:off x="271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6" name="Freeform 113"/>
              <p:cNvSpPr>
                <a:spLocks noEditPoints="1"/>
              </p:cNvSpPr>
              <p:nvPr/>
            </p:nvSpPr>
            <p:spPr bwMode="auto">
              <a:xfrm>
                <a:off x="271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7" name="Freeform 114"/>
              <p:cNvSpPr>
                <a:spLocks noEditPoints="1"/>
              </p:cNvSpPr>
              <p:nvPr/>
            </p:nvSpPr>
            <p:spPr bwMode="auto">
              <a:xfrm>
                <a:off x="2755" y="11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8" name="Freeform 115"/>
              <p:cNvSpPr>
                <a:spLocks noEditPoints="1"/>
              </p:cNvSpPr>
              <p:nvPr/>
            </p:nvSpPr>
            <p:spPr bwMode="auto">
              <a:xfrm>
                <a:off x="2758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39" name="Freeform 116"/>
              <p:cNvSpPr>
                <a:spLocks noEditPoints="1"/>
              </p:cNvSpPr>
              <p:nvPr/>
            </p:nvSpPr>
            <p:spPr bwMode="auto">
              <a:xfrm>
                <a:off x="2758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0" name="Freeform 117"/>
              <p:cNvSpPr>
                <a:spLocks noEditPoints="1"/>
              </p:cNvSpPr>
              <p:nvPr/>
            </p:nvSpPr>
            <p:spPr bwMode="auto">
              <a:xfrm>
                <a:off x="276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1" name="Freeform 118"/>
              <p:cNvSpPr>
                <a:spLocks noEditPoints="1"/>
              </p:cNvSpPr>
              <p:nvPr/>
            </p:nvSpPr>
            <p:spPr bwMode="auto">
              <a:xfrm>
                <a:off x="277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2" name="Freeform 119"/>
              <p:cNvSpPr>
                <a:spLocks noEditPoints="1"/>
              </p:cNvSpPr>
              <p:nvPr/>
            </p:nvSpPr>
            <p:spPr bwMode="auto">
              <a:xfrm>
                <a:off x="277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3" name="Freeform 120"/>
              <p:cNvSpPr>
                <a:spLocks noEditPoints="1"/>
              </p:cNvSpPr>
              <p:nvPr/>
            </p:nvSpPr>
            <p:spPr bwMode="auto">
              <a:xfrm>
                <a:off x="277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4" name="Freeform 121"/>
              <p:cNvSpPr>
                <a:spLocks noEditPoints="1"/>
              </p:cNvSpPr>
              <p:nvPr/>
            </p:nvSpPr>
            <p:spPr bwMode="auto">
              <a:xfrm>
                <a:off x="277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5" name="Freeform 122"/>
              <p:cNvSpPr>
                <a:spLocks noEditPoints="1"/>
              </p:cNvSpPr>
              <p:nvPr/>
            </p:nvSpPr>
            <p:spPr bwMode="auto">
              <a:xfrm>
                <a:off x="279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6" name="Freeform 123"/>
              <p:cNvSpPr>
                <a:spLocks noEditPoints="1"/>
              </p:cNvSpPr>
              <p:nvPr/>
            </p:nvSpPr>
            <p:spPr bwMode="auto">
              <a:xfrm>
                <a:off x="279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7" name="Freeform 124"/>
              <p:cNvSpPr>
                <a:spLocks noEditPoints="1"/>
              </p:cNvSpPr>
              <p:nvPr/>
            </p:nvSpPr>
            <p:spPr bwMode="auto">
              <a:xfrm>
                <a:off x="2821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8" name="Freeform 125"/>
              <p:cNvSpPr>
                <a:spLocks noEditPoints="1"/>
              </p:cNvSpPr>
              <p:nvPr/>
            </p:nvSpPr>
            <p:spPr bwMode="auto">
              <a:xfrm>
                <a:off x="2826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49" name="Freeform 126"/>
              <p:cNvSpPr>
                <a:spLocks noEditPoints="1"/>
              </p:cNvSpPr>
              <p:nvPr/>
            </p:nvSpPr>
            <p:spPr bwMode="auto">
              <a:xfrm>
                <a:off x="285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0" name="Freeform 127"/>
              <p:cNvSpPr>
                <a:spLocks noEditPoints="1"/>
              </p:cNvSpPr>
              <p:nvPr/>
            </p:nvSpPr>
            <p:spPr bwMode="auto">
              <a:xfrm>
                <a:off x="286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1" name="Freeform 128"/>
              <p:cNvSpPr>
                <a:spLocks noEditPoints="1"/>
              </p:cNvSpPr>
              <p:nvPr/>
            </p:nvSpPr>
            <p:spPr bwMode="auto">
              <a:xfrm>
                <a:off x="2867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2" name="Freeform 129"/>
              <p:cNvSpPr>
                <a:spLocks noEditPoints="1"/>
              </p:cNvSpPr>
              <p:nvPr/>
            </p:nvSpPr>
            <p:spPr bwMode="auto">
              <a:xfrm>
                <a:off x="286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3" name="Freeform 130"/>
              <p:cNvSpPr>
                <a:spLocks noEditPoints="1"/>
              </p:cNvSpPr>
              <p:nvPr/>
            </p:nvSpPr>
            <p:spPr bwMode="auto">
              <a:xfrm>
                <a:off x="287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4" name="Freeform 131"/>
              <p:cNvSpPr>
                <a:spLocks noEditPoints="1"/>
              </p:cNvSpPr>
              <p:nvPr/>
            </p:nvSpPr>
            <p:spPr bwMode="auto">
              <a:xfrm>
                <a:off x="287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5" name="Freeform 132"/>
              <p:cNvSpPr>
                <a:spLocks noEditPoints="1"/>
              </p:cNvSpPr>
              <p:nvPr/>
            </p:nvSpPr>
            <p:spPr bwMode="auto">
              <a:xfrm>
                <a:off x="288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6" name="Freeform 133"/>
              <p:cNvSpPr>
                <a:spLocks noEditPoints="1"/>
              </p:cNvSpPr>
              <p:nvPr/>
            </p:nvSpPr>
            <p:spPr bwMode="auto">
              <a:xfrm>
                <a:off x="289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7" name="Freeform 134"/>
              <p:cNvSpPr>
                <a:spLocks noEditPoints="1"/>
              </p:cNvSpPr>
              <p:nvPr/>
            </p:nvSpPr>
            <p:spPr bwMode="auto">
              <a:xfrm>
                <a:off x="289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8" name="Freeform 135"/>
              <p:cNvSpPr>
                <a:spLocks noEditPoints="1"/>
              </p:cNvSpPr>
              <p:nvPr/>
            </p:nvSpPr>
            <p:spPr bwMode="auto">
              <a:xfrm>
                <a:off x="2892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59" name="Freeform 136"/>
              <p:cNvSpPr>
                <a:spLocks noEditPoints="1"/>
              </p:cNvSpPr>
              <p:nvPr/>
            </p:nvSpPr>
            <p:spPr bwMode="auto">
              <a:xfrm>
                <a:off x="2901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0" name="Freeform 137"/>
              <p:cNvSpPr>
                <a:spLocks noEditPoints="1"/>
              </p:cNvSpPr>
              <p:nvPr/>
            </p:nvSpPr>
            <p:spPr bwMode="auto">
              <a:xfrm>
                <a:off x="2906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1" name="Freeform 138"/>
              <p:cNvSpPr>
                <a:spLocks noEditPoints="1"/>
              </p:cNvSpPr>
              <p:nvPr/>
            </p:nvSpPr>
            <p:spPr bwMode="auto">
              <a:xfrm>
                <a:off x="2911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2" name="Freeform 139"/>
              <p:cNvSpPr>
                <a:spLocks noEditPoints="1"/>
              </p:cNvSpPr>
              <p:nvPr/>
            </p:nvSpPr>
            <p:spPr bwMode="auto">
              <a:xfrm>
                <a:off x="291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3" name="Freeform 140"/>
              <p:cNvSpPr>
                <a:spLocks noEditPoints="1"/>
              </p:cNvSpPr>
              <p:nvPr/>
            </p:nvSpPr>
            <p:spPr bwMode="auto">
              <a:xfrm>
                <a:off x="291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4" name="Freeform 141"/>
              <p:cNvSpPr>
                <a:spLocks noEditPoints="1"/>
              </p:cNvSpPr>
              <p:nvPr/>
            </p:nvSpPr>
            <p:spPr bwMode="auto">
              <a:xfrm>
                <a:off x="291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5" name="Freeform 142"/>
              <p:cNvSpPr>
                <a:spLocks noEditPoints="1"/>
              </p:cNvSpPr>
              <p:nvPr/>
            </p:nvSpPr>
            <p:spPr bwMode="auto">
              <a:xfrm>
                <a:off x="291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6" name="Freeform 143"/>
              <p:cNvSpPr>
                <a:spLocks noEditPoints="1"/>
              </p:cNvSpPr>
              <p:nvPr/>
            </p:nvSpPr>
            <p:spPr bwMode="auto">
              <a:xfrm>
                <a:off x="291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7" name="Freeform 144"/>
              <p:cNvSpPr>
                <a:spLocks noEditPoints="1"/>
              </p:cNvSpPr>
              <p:nvPr/>
            </p:nvSpPr>
            <p:spPr bwMode="auto">
              <a:xfrm>
                <a:off x="2923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8" name="Freeform 145"/>
              <p:cNvSpPr>
                <a:spLocks noEditPoints="1"/>
              </p:cNvSpPr>
              <p:nvPr/>
            </p:nvSpPr>
            <p:spPr bwMode="auto">
              <a:xfrm>
                <a:off x="2928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69" name="Freeform 146"/>
              <p:cNvSpPr>
                <a:spLocks noEditPoints="1"/>
              </p:cNvSpPr>
              <p:nvPr/>
            </p:nvSpPr>
            <p:spPr bwMode="auto">
              <a:xfrm>
                <a:off x="293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0" name="Freeform 147"/>
              <p:cNvSpPr>
                <a:spLocks noEditPoints="1"/>
              </p:cNvSpPr>
              <p:nvPr/>
            </p:nvSpPr>
            <p:spPr bwMode="auto">
              <a:xfrm>
                <a:off x="2932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1" name="Freeform 148"/>
              <p:cNvSpPr>
                <a:spLocks noEditPoints="1"/>
              </p:cNvSpPr>
              <p:nvPr/>
            </p:nvSpPr>
            <p:spPr bwMode="auto">
              <a:xfrm>
                <a:off x="293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2" name="Freeform 149"/>
              <p:cNvSpPr>
                <a:spLocks noEditPoints="1"/>
              </p:cNvSpPr>
              <p:nvPr/>
            </p:nvSpPr>
            <p:spPr bwMode="auto">
              <a:xfrm>
                <a:off x="293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3" name="Freeform 150"/>
              <p:cNvSpPr>
                <a:spLocks noEditPoints="1"/>
              </p:cNvSpPr>
              <p:nvPr/>
            </p:nvSpPr>
            <p:spPr bwMode="auto">
              <a:xfrm>
                <a:off x="293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4" name="Freeform 151"/>
              <p:cNvSpPr>
                <a:spLocks noEditPoints="1"/>
              </p:cNvSpPr>
              <p:nvPr/>
            </p:nvSpPr>
            <p:spPr bwMode="auto">
              <a:xfrm>
                <a:off x="2937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5" name="Freeform 152"/>
              <p:cNvSpPr>
                <a:spLocks noEditPoints="1"/>
              </p:cNvSpPr>
              <p:nvPr/>
            </p:nvSpPr>
            <p:spPr bwMode="auto">
              <a:xfrm>
                <a:off x="2953" y="1176"/>
                <a:ext cx="2" cy="0"/>
              </a:xfrm>
              <a:custGeom>
                <a:avLst/>
                <a:gdLst>
                  <a:gd name="T0" fmla="*/ 0 w 1"/>
                  <a:gd name="T1" fmla="*/ 1024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6" name="Freeform 153"/>
              <p:cNvSpPr>
                <a:spLocks noEditPoints="1"/>
              </p:cNvSpPr>
              <p:nvPr/>
            </p:nvSpPr>
            <p:spPr bwMode="auto">
              <a:xfrm>
                <a:off x="295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7" name="Freeform 154"/>
              <p:cNvSpPr>
                <a:spLocks noEditPoints="1"/>
              </p:cNvSpPr>
              <p:nvPr/>
            </p:nvSpPr>
            <p:spPr bwMode="auto">
              <a:xfrm>
                <a:off x="296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8" name="Freeform 155"/>
              <p:cNvSpPr>
                <a:spLocks noEditPoints="1"/>
              </p:cNvSpPr>
              <p:nvPr/>
            </p:nvSpPr>
            <p:spPr bwMode="auto">
              <a:xfrm>
                <a:off x="296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79" name="Freeform 156"/>
              <p:cNvSpPr>
                <a:spLocks noEditPoints="1"/>
              </p:cNvSpPr>
              <p:nvPr/>
            </p:nvSpPr>
            <p:spPr bwMode="auto">
              <a:xfrm>
                <a:off x="297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0" name="Freeform 157"/>
              <p:cNvSpPr>
                <a:spLocks noEditPoints="1"/>
              </p:cNvSpPr>
              <p:nvPr/>
            </p:nvSpPr>
            <p:spPr bwMode="auto">
              <a:xfrm>
                <a:off x="298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1" name="Freeform 158"/>
              <p:cNvSpPr>
                <a:spLocks noEditPoints="1"/>
              </p:cNvSpPr>
              <p:nvPr/>
            </p:nvSpPr>
            <p:spPr bwMode="auto">
              <a:xfrm>
                <a:off x="298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2" name="Freeform 159"/>
              <p:cNvSpPr>
                <a:spLocks noEditPoints="1"/>
              </p:cNvSpPr>
              <p:nvPr/>
            </p:nvSpPr>
            <p:spPr bwMode="auto">
              <a:xfrm>
                <a:off x="2980" y="11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3" name="Freeform 160"/>
              <p:cNvSpPr>
                <a:spLocks noEditPoints="1"/>
              </p:cNvSpPr>
              <p:nvPr/>
            </p:nvSpPr>
            <p:spPr bwMode="auto">
              <a:xfrm>
                <a:off x="2980" y="11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4" name="Freeform 161"/>
              <p:cNvSpPr>
                <a:spLocks noEditPoints="1"/>
              </p:cNvSpPr>
              <p:nvPr/>
            </p:nvSpPr>
            <p:spPr bwMode="auto">
              <a:xfrm>
                <a:off x="298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5" name="Freeform 162"/>
              <p:cNvSpPr>
                <a:spLocks noEditPoints="1"/>
              </p:cNvSpPr>
              <p:nvPr/>
            </p:nvSpPr>
            <p:spPr bwMode="auto">
              <a:xfrm>
                <a:off x="298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6" name="Freeform 163"/>
              <p:cNvSpPr>
                <a:spLocks noEditPoints="1"/>
              </p:cNvSpPr>
              <p:nvPr/>
            </p:nvSpPr>
            <p:spPr bwMode="auto">
              <a:xfrm>
                <a:off x="298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7" name="Freeform 164"/>
              <p:cNvSpPr>
                <a:spLocks noEditPoints="1"/>
              </p:cNvSpPr>
              <p:nvPr/>
            </p:nvSpPr>
            <p:spPr bwMode="auto">
              <a:xfrm>
                <a:off x="298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8" name="Freeform 165"/>
              <p:cNvSpPr>
                <a:spLocks noEditPoints="1"/>
              </p:cNvSpPr>
              <p:nvPr/>
            </p:nvSpPr>
            <p:spPr bwMode="auto">
              <a:xfrm>
                <a:off x="299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89" name="Freeform 166"/>
              <p:cNvSpPr>
                <a:spLocks noEditPoints="1"/>
              </p:cNvSpPr>
              <p:nvPr/>
            </p:nvSpPr>
            <p:spPr bwMode="auto">
              <a:xfrm>
                <a:off x="299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0" name="Freeform 167"/>
              <p:cNvSpPr>
                <a:spLocks noEditPoints="1"/>
              </p:cNvSpPr>
              <p:nvPr/>
            </p:nvSpPr>
            <p:spPr bwMode="auto">
              <a:xfrm>
                <a:off x="2997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1" name="Freeform 168"/>
              <p:cNvSpPr>
                <a:spLocks noEditPoints="1"/>
              </p:cNvSpPr>
              <p:nvPr/>
            </p:nvSpPr>
            <p:spPr bwMode="auto">
              <a:xfrm>
                <a:off x="299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2" name="Freeform 169"/>
              <p:cNvSpPr>
                <a:spLocks noEditPoints="1"/>
              </p:cNvSpPr>
              <p:nvPr/>
            </p:nvSpPr>
            <p:spPr bwMode="auto">
              <a:xfrm>
                <a:off x="299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3" name="Freeform 170"/>
              <p:cNvSpPr>
                <a:spLocks noEditPoints="1"/>
              </p:cNvSpPr>
              <p:nvPr/>
            </p:nvSpPr>
            <p:spPr bwMode="auto">
              <a:xfrm>
                <a:off x="300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4" name="Freeform 171"/>
              <p:cNvSpPr>
                <a:spLocks noEditPoints="1"/>
              </p:cNvSpPr>
              <p:nvPr/>
            </p:nvSpPr>
            <p:spPr bwMode="auto">
              <a:xfrm>
                <a:off x="3002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5" name="Freeform 172"/>
              <p:cNvSpPr>
                <a:spLocks noEditPoints="1"/>
              </p:cNvSpPr>
              <p:nvPr/>
            </p:nvSpPr>
            <p:spPr bwMode="auto">
              <a:xfrm>
                <a:off x="3004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6" name="Freeform 173"/>
              <p:cNvSpPr>
                <a:spLocks noEditPoints="1"/>
              </p:cNvSpPr>
              <p:nvPr/>
            </p:nvSpPr>
            <p:spPr bwMode="auto">
              <a:xfrm>
                <a:off x="3004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7" name="Freeform 174"/>
              <p:cNvSpPr>
                <a:spLocks noEditPoints="1"/>
              </p:cNvSpPr>
              <p:nvPr/>
            </p:nvSpPr>
            <p:spPr bwMode="auto">
              <a:xfrm>
                <a:off x="3007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8" name="Freeform 175"/>
              <p:cNvSpPr>
                <a:spLocks noEditPoints="1"/>
              </p:cNvSpPr>
              <p:nvPr/>
            </p:nvSpPr>
            <p:spPr bwMode="auto">
              <a:xfrm>
                <a:off x="300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99" name="Freeform 176"/>
              <p:cNvSpPr>
                <a:spLocks noEditPoints="1"/>
              </p:cNvSpPr>
              <p:nvPr/>
            </p:nvSpPr>
            <p:spPr bwMode="auto">
              <a:xfrm>
                <a:off x="300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0" name="Freeform 177"/>
              <p:cNvSpPr>
                <a:spLocks noEditPoints="1"/>
              </p:cNvSpPr>
              <p:nvPr/>
            </p:nvSpPr>
            <p:spPr bwMode="auto">
              <a:xfrm>
                <a:off x="301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1" name="Freeform 178"/>
              <p:cNvSpPr>
                <a:spLocks noEditPoints="1"/>
              </p:cNvSpPr>
              <p:nvPr/>
            </p:nvSpPr>
            <p:spPr bwMode="auto">
              <a:xfrm>
                <a:off x="3016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2" name="Freeform 179"/>
              <p:cNvSpPr>
                <a:spLocks noEditPoints="1"/>
              </p:cNvSpPr>
              <p:nvPr/>
            </p:nvSpPr>
            <p:spPr bwMode="auto">
              <a:xfrm>
                <a:off x="302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3" name="Freeform 180"/>
              <p:cNvSpPr>
                <a:spLocks noEditPoints="1"/>
              </p:cNvSpPr>
              <p:nvPr/>
            </p:nvSpPr>
            <p:spPr bwMode="auto">
              <a:xfrm>
                <a:off x="3020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4" name="Freeform 181"/>
              <p:cNvSpPr>
                <a:spLocks noEditPoints="1"/>
              </p:cNvSpPr>
              <p:nvPr/>
            </p:nvSpPr>
            <p:spPr bwMode="auto">
              <a:xfrm>
                <a:off x="3023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5" name="Freeform 182"/>
              <p:cNvSpPr>
                <a:spLocks noEditPoints="1"/>
              </p:cNvSpPr>
              <p:nvPr/>
            </p:nvSpPr>
            <p:spPr bwMode="auto">
              <a:xfrm>
                <a:off x="3023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6" name="Freeform 183"/>
              <p:cNvSpPr>
                <a:spLocks noEditPoints="1"/>
              </p:cNvSpPr>
              <p:nvPr/>
            </p:nvSpPr>
            <p:spPr bwMode="auto">
              <a:xfrm>
                <a:off x="303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7" name="Freeform 184"/>
              <p:cNvSpPr>
                <a:spLocks noEditPoints="1"/>
              </p:cNvSpPr>
              <p:nvPr/>
            </p:nvSpPr>
            <p:spPr bwMode="auto">
              <a:xfrm>
                <a:off x="303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8" name="Freeform 185"/>
              <p:cNvSpPr>
                <a:spLocks noEditPoints="1"/>
              </p:cNvSpPr>
              <p:nvPr/>
            </p:nvSpPr>
            <p:spPr bwMode="auto">
              <a:xfrm>
                <a:off x="304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09" name="Freeform 186"/>
              <p:cNvSpPr>
                <a:spLocks noEditPoints="1"/>
              </p:cNvSpPr>
              <p:nvPr/>
            </p:nvSpPr>
            <p:spPr bwMode="auto">
              <a:xfrm>
                <a:off x="304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0" name="Freeform 187"/>
              <p:cNvSpPr>
                <a:spLocks noEditPoints="1"/>
              </p:cNvSpPr>
              <p:nvPr/>
            </p:nvSpPr>
            <p:spPr bwMode="auto">
              <a:xfrm>
                <a:off x="3048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1" name="Freeform 188"/>
              <p:cNvSpPr>
                <a:spLocks noEditPoints="1"/>
              </p:cNvSpPr>
              <p:nvPr/>
            </p:nvSpPr>
            <p:spPr bwMode="auto">
              <a:xfrm>
                <a:off x="3049" y="11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2" name="Freeform 189"/>
              <p:cNvSpPr>
                <a:spLocks noEditPoints="1"/>
              </p:cNvSpPr>
              <p:nvPr/>
            </p:nvSpPr>
            <p:spPr bwMode="auto">
              <a:xfrm>
                <a:off x="3051" y="1176"/>
                <a:ext cx="2" cy="0"/>
              </a:xfrm>
              <a:custGeom>
                <a:avLst/>
                <a:gdLst>
                  <a:gd name="T0" fmla="*/ 0 w 1"/>
                  <a:gd name="T1" fmla="*/ 1024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3" name="Freeform 190"/>
              <p:cNvSpPr>
                <a:spLocks noEditPoints="1"/>
              </p:cNvSpPr>
              <p:nvPr/>
            </p:nvSpPr>
            <p:spPr bwMode="auto">
              <a:xfrm>
                <a:off x="3056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4" name="Freeform 191"/>
              <p:cNvSpPr>
                <a:spLocks noEditPoints="1"/>
              </p:cNvSpPr>
              <p:nvPr/>
            </p:nvSpPr>
            <p:spPr bwMode="auto">
              <a:xfrm>
                <a:off x="3062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5" name="Freeform 192"/>
              <p:cNvSpPr>
                <a:spLocks noEditPoints="1"/>
              </p:cNvSpPr>
              <p:nvPr/>
            </p:nvSpPr>
            <p:spPr bwMode="auto">
              <a:xfrm>
                <a:off x="306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6" name="Freeform 193"/>
              <p:cNvSpPr>
                <a:spLocks noEditPoints="1"/>
              </p:cNvSpPr>
              <p:nvPr/>
            </p:nvSpPr>
            <p:spPr bwMode="auto">
              <a:xfrm>
                <a:off x="3082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7" name="Freeform 194"/>
              <p:cNvSpPr>
                <a:spLocks noEditPoints="1"/>
              </p:cNvSpPr>
              <p:nvPr/>
            </p:nvSpPr>
            <p:spPr bwMode="auto">
              <a:xfrm>
                <a:off x="3091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8" name="Freeform 195"/>
              <p:cNvSpPr>
                <a:spLocks noEditPoints="1"/>
              </p:cNvSpPr>
              <p:nvPr/>
            </p:nvSpPr>
            <p:spPr bwMode="auto">
              <a:xfrm>
                <a:off x="3092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19" name="Freeform 196"/>
              <p:cNvSpPr>
                <a:spLocks noEditPoints="1"/>
              </p:cNvSpPr>
              <p:nvPr/>
            </p:nvSpPr>
            <p:spPr bwMode="auto">
              <a:xfrm>
                <a:off x="310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0" name="Freeform 197"/>
              <p:cNvSpPr>
                <a:spLocks noEditPoints="1"/>
              </p:cNvSpPr>
              <p:nvPr/>
            </p:nvSpPr>
            <p:spPr bwMode="auto">
              <a:xfrm>
                <a:off x="3105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1" name="Freeform 198"/>
              <p:cNvSpPr>
                <a:spLocks noEditPoints="1"/>
              </p:cNvSpPr>
              <p:nvPr/>
            </p:nvSpPr>
            <p:spPr bwMode="auto">
              <a:xfrm>
                <a:off x="310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2" name="Freeform 199"/>
              <p:cNvSpPr>
                <a:spLocks noEditPoints="1"/>
              </p:cNvSpPr>
              <p:nvPr/>
            </p:nvSpPr>
            <p:spPr bwMode="auto">
              <a:xfrm>
                <a:off x="310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3" name="Freeform 200"/>
              <p:cNvSpPr>
                <a:spLocks noEditPoints="1"/>
              </p:cNvSpPr>
              <p:nvPr/>
            </p:nvSpPr>
            <p:spPr bwMode="auto">
              <a:xfrm>
                <a:off x="3111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4" name="Freeform 201"/>
              <p:cNvSpPr>
                <a:spLocks noEditPoints="1"/>
              </p:cNvSpPr>
              <p:nvPr/>
            </p:nvSpPr>
            <p:spPr bwMode="auto">
              <a:xfrm>
                <a:off x="311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5" name="Freeform 202"/>
              <p:cNvSpPr>
                <a:spLocks noEditPoints="1"/>
              </p:cNvSpPr>
              <p:nvPr/>
            </p:nvSpPr>
            <p:spPr bwMode="auto">
              <a:xfrm>
                <a:off x="311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6" name="Freeform 203"/>
              <p:cNvSpPr>
                <a:spLocks noEditPoints="1"/>
              </p:cNvSpPr>
              <p:nvPr/>
            </p:nvSpPr>
            <p:spPr bwMode="auto">
              <a:xfrm>
                <a:off x="3124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7" name="Freeform 204"/>
              <p:cNvSpPr>
                <a:spLocks noEditPoints="1"/>
              </p:cNvSpPr>
              <p:nvPr/>
            </p:nvSpPr>
            <p:spPr bwMode="auto">
              <a:xfrm>
                <a:off x="3127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8" name="Freeform 205"/>
              <p:cNvSpPr>
                <a:spLocks noEditPoints="1"/>
              </p:cNvSpPr>
              <p:nvPr/>
            </p:nvSpPr>
            <p:spPr bwMode="auto">
              <a:xfrm>
                <a:off x="3132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29" name="Freeform 206"/>
              <p:cNvSpPr>
                <a:spLocks noEditPoints="1"/>
              </p:cNvSpPr>
              <p:nvPr/>
            </p:nvSpPr>
            <p:spPr bwMode="auto">
              <a:xfrm>
                <a:off x="3139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0" name="Freeform 207"/>
              <p:cNvSpPr>
                <a:spLocks noEditPoints="1"/>
              </p:cNvSpPr>
              <p:nvPr/>
            </p:nvSpPr>
            <p:spPr bwMode="auto">
              <a:xfrm>
                <a:off x="314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1" name="Freeform 208"/>
              <p:cNvSpPr>
                <a:spLocks noEditPoints="1"/>
              </p:cNvSpPr>
              <p:nvPr/>
            </p:nvSpPr>
            <p:spPr bwMode="auto">
              <a:xfrm>
                <a:off x="3143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2" name="Freeform 209"/>
              <p:cNvSpPr>
                <a:spLocks noEditPoints="1"/>
              </p:cNvSpPr>
              <p:nvPr/>
            </p:nvSpPr>
            <p:spPr bwMode="auto">
              <a:xfrm>
                <a:off x="3144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3" name="Freeform 210"/>
              <p:cNvSpPr>
                <a:spLocks noEditPoints="1"/>
              </p:cNvSpPr>
              <p:nvPr/>
            </p:nvSpPr>
            <p:spPr bwMode="auto">
              <a:xfrm>
                <a:off x="3147" y="1176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4" name="Freeform 211"/>
              <p:cNvSpPr>
                <a:spLocks noEditPoints="1"/>
              </p:cNvSpPr>
              <p:nvPr/>
            </p:nvSpPr>
            <p:spPr bwMode="auto">
              <a:xfrm>
                <a:off x="3162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5" name="Freeform 212"/>
              <p:cNvSpPr>
                <a:spLocks noEditPoints="1"/>
              </p:cNvSpPr>
              <p:nvPr/>
            </p:nvSpPr>
            <p:spPr bwMode="auto">
              <a:xfrm>
                <a:off x="3165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6" name="Freeform 213"/>
              <p:cNvSpPr>
                <a:spLocks noEditPoints="1"/>
              </p:cNvSpPr>
              <p:nvPr/>
            </p:nvSpPr>
            <p:spPr bwMode="auto">
              <a:xfrm>
                <a:off x="3170" y="11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E58AC"/>
              </a:solidFill>
              <a:ln w="6350">
                <a:solidFill>
                  <a:srgbClr val="3E58A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37" name="Text Box 214"/>
              <p:cNvSpPr txBox="1">
                <a:spLocks noChangeArrowheads="1"/>
              </p:cNvSpPr>
              <p:nvPr/>
            </p:nvSpPr>
            <p:spPr bwMode="auto">
              <a:xfrm>
                <a:off x="3638" y="1447"/>
                <a:ext cx="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prstClr val="black"/>
                    </a:solidFill>
                    <a:ea typeface="Arial" charset="0"/>
                    <a:cs typeface="Arial" charset="0"/>
                  </a:rPr>
                  <a:t>0 - 1</a:t>
                </a:r>
              </a:p>
            </p:txBody>
          </p:sp>
          <p:sp>
            <p:nvSpPr>
              <p:cNvPr id="99538" name="Text Box 215"/>
              <p:cNvSpPr txBox="1">
                <a:spLocks noChangeArrowheads="1"/>
              </p:cNvSpPr>
              <p:nvPr/>
            </p:nvSpPr>
            <p:spPr bwMode="auto">
              <a:xfrm>
                <a:off x="3638" y="1810"/>
                <a:ext cx="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prstClr val="black"/>
                    </a:solidFill>
                    <a:ea typeface="Arial" charset="0"/>
                    <a:cs typeface="Arial" charset="0"/>
                  </a:rPr>
                  <a:t>2 - 4</a:t>
                </a:r>
              </a:p>
            </p:txBody>
          </p:sp>
          <p:sp>
            <p:nvSpPr>
              <p:cNvPr id="99539" name="Text Box 216"/>
              <p:cNvSpPr txBox="1">
                <a:spLocks noChangeArrowheads="1"/>
              </p:cNvSpPr>
              <p:nvPr/>
            </p:nvSpPr>
            <p:spPr bwMode="auto">
              <a:xfrm>
                <a:off x="3684" y="2309"/>
                <a:ext cx="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prstClr val="black"/>
                    </a:solidFill>
                    <a:ea typeface="Arial" charset="0"/>
                    <a:cs typeface="Arial" charset="0"/>
                  </a:rPr>
                  <a:t>4 - 6</a:t>
                </a:r>
              </a:p>
            </p:txBody>
          </p:sp>
          <p:sp>
            <p:nvSpPr>
              <p:cNvPr id="99540" name="Text Box 217"/>
              <p:cNvSpPr txBox="1">
                <a:spLocks noChangeArrowheads="1"/>
              </p:cNvSpPr>
              <p:nvPr/>
            </p:nvSpPr>
            <p:spPr bwMode="auto">
              <a:xfrm>
                <a:off x="3638" y="1084"/>
                <a:ext cx="8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200"/>
                <a:r>
                  <a:rPr lang="en-GB">
                    <a:solidFill>
                      <a:prstClr val="black"/>
                    </a:solidFill>
                    <a:ea typeface="Arial" charset="0"/>
                    <a:cs typeface="Arial" charset="0"/>
                  </a:rPr>
                  <a:t>Ishak Stage</a:t>
                </a:r>
              </a:p>
            </p:txBody>
          </p:sp>
        </p:grpSp>
        <p:sp>
          <p:nvSpPr>
            <p:cNvPr id="99335" name="Text Box 218"/>
            <p:cNvSpPr txBox="1">
              <a:spLocks noChangeArrowheads="1"/>
            </p:cNvSpPr>
            <p:nvPr/>
          </p:nvSpPr>
          <p:spPr bwMode="auto">
            <a:xfrm>
              <a:off x="211" y="1022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GB">
                  <a:solidFill>
                    <a:prstClr val="black"/>
                  </a:solidFill>
                  <a:ea typeface="Arial" charset="0"/>
                  <a:cs typeface="Arial" charset="0"/>
                </a:rPr>
                <a:t>Survival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547688"/>
            <a:ext cx="91440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GB" sz="3500">
                <a:solidFill>
                  <a:srgbClr val="000000"/>
                </a:solidFill>
              </a:rPr>
              <a:t>ELF - liver related events at 7 yrs</a:t>
            </a:r>
          </a:p>
        </p:txBody>
      </p:sp>
      <p:sp>
        <p:nvSpPr>
          <p:cNvPr id="101379" name="AutoShape 3"/>
          <p:cNvSpPr>
            <a:spLocks noChangeAspect="1" noChangeArrowheads="1"/>
          </p:cNvSpPr>
          <p:nvPr/>
        </p:nvSpPr>
        <p:spPr bwMode="auto">
          <a:xfrm>
            <a:off x="146050" y="1612900"/>
            <a:ext cx="10763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r>
              <a:rPr lang="en-GB">
                <a:solidFill>
                  <a:srgbClr val="000000"/>
                </a:solidFill>
                <a:ea typeface="Arial" charset="0"/>
                <a:cs typeface="Arial" charset="0"/>
              </a:rPr>
              <a:t>Survival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547813" y="1844675"/>
            <a:ext cx="4873625" cy="4341813"/>
          </a:xfrm>
          <a:prstGeom prst="rect">
            <a:avLst/>
          </a:prstGeom>
          <a:noFill/>
          <a:ln w="508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81" name="Line 6"/>
          <p:cNvSpPr>
            <a:spLocks noChangeShapeType="1"/>
          </p:cNvSpPr>
          <p:nvPr/>
        </p:nvSpPr>
        <p:spPr bwMode="auto">
          <a:xfrm>
            <a:off x="1525588" y="6218238"/>
            <a:ext cx="0" cy="87312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82" name="Line 7"/>
          <p:cNvSpPr>
            <a:spLocks noChangeShapeType="1"/>
          </p:cNvSpPr>
          <p:nvPr/>
        </p:nvSpPr>
        <p:spPr bwMode="auto">
          <a:xfrm>
            <a:off x="2743200" y="6218238"/>
            <a:ext cx="0" cy="87312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83" name="Line 8"/>
          <p:cNvSpPr>
            <a:spLocks noChangeShapeType="1"/>
          </p:cNvSpPr>
          <p:nvPr/>
        </p:nvSpPr>
        <p:spPr bwMode="auto">
          <a:xfrm>
            <a:off x="3962400" y="6218238"/>
            <a:ext cx="0" cy="87312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84" name="Line 9"/>
          <p:cNvSpPr>
            <a:spLocks noChangeShapeType="1"/>
          </p:cNvSpPr>
          <p:nvPr/>
        </p:nvSpPr>
        <p:spPr bwMode="auto">
          <a:xfrm>
            <a:off x="5180013" y="6218238"/>
            <a:ext cx="0" cy="87312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85" name="Rectangle 10"/>
          <p:cNvSpPr>
            <a:spLocks noChangeArrowheads="1"/>
          </p:cNvSpPr>
          <p:nvPr/>
        </p:nvSpPr>
        <p:spPr bwMode="auto">
          <a:xfrm>
            <a:off x="6275388" y="6354763"/>
            <a:ext cx="295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8.00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86" name="Rectangle 11"/>
          <p:cNvSpPr>
            <a:spLocks noChangeArrowheads="1"/>
          </p:cNvSpPr>
          <p:nvPr/>
        </p:nvSpPr>
        <p:spPr bwMode="auto">
          <a:xfrm>
            <a:off x="5056188" y="6354763"/>
            <a:ext cx="293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6.00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87" name="Rectangle 12"/>
          <p:cNvSpPr>
            <a:spLocks noChangeArrowheads="1"/>
          </p:cNvSpPr>
          <p:nvPr/>
        </p:nvSpPr>
        <p:spPr bwMode="auto">
          <a:xfrm>
            <a:off x="3836988" y="6354763"/>
            <a:ext cx="295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4.00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88" name="Rectangle 13"/>
          <p:cNvSpPr>
            <a:spLocks noChangeArrowheads="1"/>
          </p:cNvSpPr>
          <p:nvPr/>
        </p:nvSpPr>
        <p:spPr bwMode="auto">
          <a:xfrm>
            <a:off x="2617788" y="6354763"/>
            <a:ext cx="296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2.00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89" name="Rectangle 14"/>
          <p:cNvSpPr>
            <a:spLocks noChangeArrowheads="1"/>
          </p:cNvSpPr>
          <p:nvPr/>
        </p:nvSpPr>
        <p:spPr bwMode="auto">
          <a:xfrm>
            <a:off x="1400175" y="6354763"/>
            <a:ext cx="296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0.00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90" name="Line 15"/>
          <p:cNvSpPr>
            <a:spLocks noChangeShapeType="1"/>
          </p:cNvSpPr>
          <p:nvPr/>
        </p:nvSpPr>
        <p:spPr bwMode="auto">
          <a:xfrm>
            <a:off x="6372225" y="6237288"/>
            <a:ext cx="0" cy="87312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91" name="Rectangle 16"/>
          <p:cNvSpPr>
            <a:spLocks noChangeArrowheads="1"/>
          </p:cNvSpPr>
          <p:nvPr/>
        </p:nvSpPr>
        <p:spPr bwMode="auto">
          <a:xfrm>
            <a:off x="3452813" y="6524625"/>
            <a:ext cx="1263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900">
                <a:solidFill>
                  <a:srgbClr val="000000"/>
                </a:solidFill>
                <a:ea typeface="Arial" charset="0"/>
                <a:cs typeface="Arial" charset="0"/>
              </a:rPr>
              <a:t>Time </a:t>
            </a:r>
            <a:r>
              <a:rPr lang="en-GB" sz="1900" i="1">
                <a:solidFill>
                  <a:srgbClr val="000000"/>
                </a:solidFill>
                <a:ea typeface="Arial" charset="0"/>
                <a:cs typeface="Arial" charset="0"/>
              </a:rPr>
              <a:t>years</a:t>
            </a:r>
            <a:endParaRPr lang="en-GB" sz="3200" i="1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92" name="Line 18"/>
          <p:cNvSpPr>
            <a:spLocks noChangeShapeType="1"/>
          </p:cNvSpPr>
          <p:nvPr/>
        </p:nvSpPr>
        <p:spPr bwMode="auto">
          <a:xfrm flipH="1">
            <a:off x="1441450" y="6218238"/>
            <a:ext cx="84138" cy="0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93" name="Line 19"/>
          <p:cNvSpPr>
            <a:spLocks noChangeShapeType="1"/>
          </p:cNvSpPr>
          <p:nvPr/>
        </p:nvSpPr>
        <p:spPr bwMode="auto">
          <a:xfrm flipH="1">
            <a:off x="1441450" y="5349875"/>
            <a:ext cx="84138" cy="0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94" name="Line 20"/>
          <p:cNvSpPr>
            <a:spLocks noChangeShapeType="1"/>
          </p:cNvSpPr>
          <p:nvPr/>
        </p:nvSpPr>
        <p:spPr bwMode="auto">
          <a:xfrm flipH="1">
            <a:off x="1441450" y="4479925"/>
            <a:ext cx="84138" cy="0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95" name="Line 21"/>
          <p:cNvSpPr>
            <a:spLocks noChangeShapeType="1"/>
          </p:cNvSpPr>
          <p:nvPr/>
        </p:nvSpPr>
        <p:spPr bwMode="auto">
          <a:xfrm flipH="1">
            <a:off x="1441450" y="3613150"/>
            <a:ext cx="84138" cy="0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96" name="Line 22"/>
          <p:cNvSpPr>
            <a:spLocks noChangeShapeType="1"/>
          </p:cNvSpPr>
          <p:nvPr/>
        </p:nvSpPr>
        <p:spPr bwMode="auto">
          <a:xfrm flipH="1">
            <a:off x="1441450" y="2743200"/>
            <a:ext cx="84138" cy="0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97" name="Rectangle 23"/>
          <p:cNvSpPr>
            <a:spLocks noChangeArrowheads="1"/>
          </p:cNvSpPr>
          <p:nvPr/>
        </p:nvSpPr>
        <p:spPr bwMode="auto">
          <a:xfrm>
            <a:off x="1239838" y="1812925"/>
            <a:ext cx="2111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1.0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98" name="Rectangle 24"/>
          <p:cNvSpPr>
            <a:spLocks noChangeArrowheads="1"/>
          </p:cNvSpPr>
          <p:nvPr/>
        </p:nvSpPr>
        <p:spPr bwMode="auto">
          <a:xfrm>
            <a:off x="1239838" y="2679700"/>
            <a:ext cx="211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0.8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399" name="Rectangle 25"/>
          <p:cNvSpPr>
            <a:spLocks noChangeArrowheads="1"/>
          </p:cNvSpPr>
          <p:nvPr/>
        </p:nvSpPr>
        <p:spPr bwMode="auto">
          <a:xfrm>
            <a:off x="1239838" y="3549650"/>
            <a:ext cx="211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0.6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400" name="Rectangle 26"/>
          <p:cNvSpPr>
            <a:spLocks noChangeArrowheads="1"/>
          </p:cNvSpPr>
          <p:nvPr/>
        </p:nvSpPr>
        <p:spPr bwMode="auto">
          <a:xfrm>
            <a:off x="1239838" y="4418013"/>
            <a:ext cx="211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0.4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401" name="Rectangle 27"/>
          <p:cNvSpPr>
            <a:spLocks noChangeArrowheads="1"/>
          </p:cNvSpPr>
          <p:nvPr/>
        </p:nvSpPr>
        <p:spPr bwMode="auto">
          <a:xfrm>
            <a:off x="1239838" y="5284788"/>
            <a:ext cx="211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0.2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402" name="Rectangle 28"/>
          <p:cNvSpPr>
            <a:spLocks noChangeArrowheads="1"/>
          </p:cNvSpPr>
          <p:nvPr/>
        </p:nvSpPr>
        <p:spPr bwMode="auto">
          <a:xfrm>
            <a:off x="1187450" y="6054725"/>
            <a:ext cx="211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0.0</a:t>
            </a:r>
            <a:endParaRPr lang="en-GB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403" name="Line 29"/>
          <p:cNvSpPr>
            <a:spLocks noChangeShapeType="1"/>
          </p:cNvSpPr>
          <p:nvPr/>
        </p:nvSpPr>
        <p:spPr bwMode="auto">
          <a:xfrm flipH="1">
            <a:off x="1476375" y="1844675"/>
            <a:ext cx="84138" cy="0"/>
          </a:xfrm>
          <a:prstGeom prst="line">
            <a:avLst/>
          </a:pr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04" name="Rectangle 30"/>
          <p:cNvSpPr>
            <a:spLocks noChangeArrowheads="1"/>
          </p:cNvSpPr>
          <p:nvPr/>
        </p:nvSpPr>
        <p:spPr bwMode="auto">
          <a:xfrm rot="-5400000">
            <a:off x="727869" y="3513931"/>
            <a:ext cx="4889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endParaRPr lang="en-US" sz="3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405" name="Freeform 31"/>
          <p:cNvSpPr>
            <a:spLocks/>
          </p:cNvSpPr>
          <p:nvPr/>
        </p:nvSpPr>
        <p:spPr bwMode="auto">
          <a:xfrm>
            <a:off x="1547813" y="1844675"/>
            <a:ext cx="4873625" cy="73025"/>
          </a:xfrm>
          <a:custGeom>
            <a:avLst/>
            <a:gdLst>
              <a:gd name="T0" fmla="*/ 0 w 8128"/>
              <a:gd name="T1" fmla="*/ 0 h 116"/>
              <a:gd name="T2" fmla="*/ 2147483647 w 8128"/>
              <a:gd name="T3" fmla="*/ 0 h 116"/>
              <a:gd name="T4" fmla="*/ 2147483647 w 8128"/>
              <a:gd name="T5" fmla="*/ 2147483647 h 116"/>
              <a:gd name="T6" fmla="*/ 2147483647 w 8128"/>
              <a:gd name="T7" fmla="*/ 2147483647 h 116"/>
              <a:gd name="T8" fmla="*/ 2147483647 w 8128"/>
              <a:gd name="T9" fmla="*/ 2147483647 h 116"/>
              <a:gd name="T10" fmla="*/ 2147483647 w 8128"/>
              <a:gd name="T11" fmla="*/ 2147483647 h 116"/>
              <a:gd name="T12" fmla="*/ 2147483647 w 8128"/>
              <a:gd name="T13" fmla="*/ 2147483647 h 116"/>
              <a:gd name="T14" fmla="*/ 2147483647 w 8128"/>
              <a:gd name="T15" fmla="*/ 2147483647 h 116"/>
              <a:gd name="T16" fmla="*/ 2147483647 w 8128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28"/>
              <a:gd name="T28" fmla="*/ 0 h 116"/>
              <a:gd name="T29" fmla="*/ 8128 w 8128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28" h="116">
                <a:moveTo>
                  <a:pt x="0" y="0"/>
                </a:moveTo>
                <a:lnTo>
                  <a:pt x="1809" y="0"/>
                </a:lnTo>
                <a:lnTo>
                  <a:pt x="1809" y="36"/>
                </a:lnTo>
                <a:lnTo>
                  <a:pt x="4409" y="36"/>
                </a:lnTo>
                <a:lnTo>
                  <a:pt x="4409" y="75"/>
                </a:lnTo>
                <a:lnTo>
                  <a:pt x="5656" y="75"/>
                </a:lnTo>
                <a:lnTo>
                  <a:pt x="5656" y="116"/>
                </a:lnTo>
                <a:lnTo>
                  <a:pt x="8127" y="116"/>
                </a:lnTo>
                <a:lnTo>
                  <a:pt x="8128" y="116"/>
                </a:lnTo>
              </a:path>
            </a:pathLst>
          </a:custGeom>
          <a:noFill/>
          <a:ln w="28575">
            <a:solidFill>
              <a:srgbClr val="3E58AC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06" name="Freeform 32"/>
          <p:cNvSpPr>
            <a:spLocks/>
          </p:cNvSpPr>
          <p:nvPr/>
        </p:nvSpPr>
        <p:spPr bwMode="auto">
          <a:xfrm>
            <a:off x="1525588" y="1876425"/>
            <a:ext cx="4873625" cy="561975"/>
          </a:xfrm>
          <a:custGeom>
            <a:avLst/>
            <a:gdLst>
              <a:gd name="T0" fmla="*/ 0 w 8128"/>
              <a:gd name="T1" fmla="*/ 0 h 901"/>
              <a:gd name="T2" fmla="*/ 2147483647 w 8128"/>
              <a:gd name="T3" fmla="*/ 0 h 901"/>
              <a:gd name="T4" fmla="*/ 2147483647 w 8128"/>
              <a:gd name="T5" fmla="*/ 2147483647 h 901"/>
              <a:gd name="T6" fmla="*/ 2147483647 w 8128"/>
              <a:gd name="T7" fmla="*/ 2147483647 h 901"/>
              <a:gd name="T8" fmla="*/ 2147483647 w 8128"/>
              <a:gd name="T9" fmla="*/ 2147483647 h 901"/>
              <a:gd name="T10" fmla="*/ 2147483647 w 8128"/>
              <a:gd name="T11" fmla="*/ 2147483647 h 901"/>
              <a:gd name="T12" fmla="*/ 2147483647 w 8128"/>
              <a:gd name="T13" fmla="*/ 2147483647 h 901"/>
              <a:gd name="T14" fmla="*/ 2147483647 w 8128"/>
              <a:gd name="T15" fmla="*/ 2147483647 h 901"/>
              <a:gd name="T16" fmla="*/ 2147483647 w 8128"/>
              <a:gd name="T17" fmla="*/ 2147483647 h 901"/>
              <a:gd name="T18" fmla="*/ 2147483647 w 8128"/>
              <a:gd name="T19" fmla="*/ 2147483647 h 901"/>
              <a:gd name="T20" fmla="*/ 2147483647 w 8128"/>
              <a:gd name="T21" fmla="*/ 2147483647 h 901"/>
              <a:gd name="T22" fmla="*/ 2147483647 w 8128"/>
              <a:gd name="T23" fmla="*/ 2147483647 h 901"/>
              <a:gd name="T24" fmla="*/ 2147483647 w 8128"/>
              <a:gd name="T25" fmla="*/ 2147483647 h 901"/>
              <a:gd name="T26" fmla="*/ 2147483647 w 8128"/>
              <a:gd name="T27" fmla="*/ 2147483647 h 901"/>
              <a:gd name="T28" fmla="*/ 2147483647 w 8128"/>
              <a:gd name="T29" fmla="*/ 2147483647 h 901"/>
              <a:gd name="T30" fmla="*/ 2147483647 w 8128"/>
              <a:gd name="T31" fmla="*/ 2147483647 h 901"/>
              <a:gd name="T32" fmla="*/ 2147483647 w 8128"/>
              <a:gd name="T33" fmla="*/ 2147483647 h 901"/>
              <a:gd name="T34" fmla="*/ 2147483647 w 8128"/>
              <a:gd name="T35" fmla="*/ 2147483647 h 901"/>
              <a:gd name="T36" fmla="*/ 2147483647 w 8128"/>
              <a:gd name="T37" fmla="*/ 2147483647 h 901"/>
              <a:gd name="T38" fmla="*/ 2147483647 w 8128"/>
              <a:gd name="T39" fmla="*/ 2147483647 h 901"/>
              <a:gd name="T40" fmla="*/ 2147483647 w 8128"/>
              <a:gd name="T41" fmla="*/ 2147483647 h 901"/>
              <a:gd name="T42" fmla="*/ 2147483647 w 8128"/>
              <a:gd name="T43" fmla="*/ 2147483647 h 901"/>
              <a:gd name="T44" fmla="*/ 2147483647 w 8128"/>
              <a:gd name="T45" fmla="*/ 2147483647 h 901"/>
              <a:gd name="T46" fmla="*/ 2147483647 w 8128"/>
              <a:gd name="T47" fmla="*/ 2147483647 h 901"/>
              <a:gd name="T48" fmla="*/ 2147483647 w 8128"/>
              <a:gd name="T49" fmla="*/ 2147483647 h 901"/>
              <a:gd name="T50" fmla="*/ 2147483647 w 8128"/>
              <a:gd name="T51" fmla="*/ 2147483647 h 901"/>
              <a:gd name="T52" fmla="*/ 2147483647 w 8128"/>
              <a:gd name="T53" fmla="*/ 2147483647 h 901"/>
              <a:gd name="T54" fmla="*/ 2147483647 w 8128"/>
              <a:gd name="T55" fmla="*/ 2147483647 h 901"/>
              <a:gd name="T56" fmla="*/ 2147483647 w 8128"/>
              <a:gd name="T57" fmla="*/ 2147483647 h 901"/>
              <a:gd name="T58" fmla="*/ 2147483647 w 8128"/>
              <a:gd name="T59" fmla="*/ 2147483647 h 901"/>
              <a:gd name="T60" fmla="*/ 2147483647 w 8128"/>
              <a:gd name="T61" fmla="*/ 2147483647 h 901"/>
              <a:gd name="T62" fmla="*/ 2147483647 w 8128"/>
              <a:gd name="T63" fmla="*/ 2147483647 h 901"/>
              <a:gd name="T64" fmla="*/ 2147483647 w 8128"/>
              <a:gd name="T65" fmla="*/ 2147483647 h 901"/>
              <a:gd name="T66" fmla="*/ 2147483647 w 8128"/>
              <a:gd name="T67" fmla="*/ 2147483647 h 901"/>
              <a:gd name="T68" fmla="*/ 2147483647 w 8128"/>
              <a:gd name="T69" fmla="*/ 2147483647 h 901"/>
              <a:gd name="T70" fmla="*/ 2147483647 w 8128"/>
              <a:gd name="T71" fmla="*/ 2147483647 h 901"/>
              <a:gd name="T72" fmla="*/ 2147483647 w 8128"/>
              <a:gd name="T73" fmla="*/ 2147483647 h 901"/>
              <a:gd name="T74" fmla="*/ 2147483647 w 8128"/>
              <a:gd name="T75" fmla="*/ 2147483647 h 901"/>
              <a:gd name="T76" fmla="*/ 2147483647 w 8128"/>
              <a:gd name="T77" fmla="*/ 2147483647 h 901"/>
              <a:gd name="T78" fmla="*/ 2147483647 w 8128"/>
              <a:gd name="T79" fmla="*/ 2147483647 h 901"/>
              <a:gd name="T80" fmla="*/ 2147483647 w 8128"/>
              <a:gd name="T81" fmla="*/ 2147483647 h 901"/>
              <a:gd name="T82" fmla="*/ 2147483647 w 8128"/>
              <a:gd name="T83" fmla="*/ 2147483647 h 901"/>
              <a:gd name="T84" fmla="*/ 2147483647 w 8128"/>
              <a:gd name="T85" fmla="*/ 2147483647 h 901"/>
              <a:gd name="T86" fmla="*/ 2147483647 w 8128"/>
              <a:gd name="T87" fmla="*/ 2147483647 h 901"/>
              <a:gd name="T88" fmla="*/ 2147483647 w 8128"/>
              <a:gd name="T89" fmla="*/ 2147483647 h 901"/>
              <a:gd name="T90" fmla="*/ 2147483647 w 8128"/>
              <a:gd name="T91" fmla="*/ 2147483647 h 901"/>
              <a:gd name="T92" fmla="*/ 2147483647 w 8128"/>
              <a:gd name="T93" fmla="*/ 2147483647 h 901"/>
              <a:gd name="T94" fmla="*/ 2147483647 w 8128"/>
              <a:gd name="T95" fmla="*/ 2147483647 h 901"/>
              <a:gd name="T96" fmla="*/ 2147483647 w 8128"/>
              <a:gd name="T97" fmla="*/ 2147483647 h 901"/>
              <a:gd name="T98" fmla="*/ 2147483647 w 8128"/>
              <a:gd name="T99" fmla="*/ 2147483647 h 901"/>
              <a:gd name="T100" fmla="*/ 2147483647 w 8128"/>
              <a:gd name="T101" fmla="*/ 2147483647 h 90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128"/>
              <a:gd name="T154" fmla="*/ 0 h 901"/>
              <a:gd name="T155" fmla="*/ 8128 w 8128"/>
              <a:gd name="T156" fmla="*/ 901 h 90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128" h="901">
                <a:moveTo>
                  <a:pt x="0" y="0"/>
                </a:moveTo>
                <a:lnTo>
                  <a:pt x="1077" y="0"/>
                </a:lnTo>
                <a:lnTo>
                  <a:pt x="1077" y="32"/>
                </a:lnTo>
                <a:lnTo>
                  <a:pt x="1217" y="32"/>
                </a:lnTo>
                <a:lnTo>
                  <a:pt x="1217" y="65"/>
                </a:lnTo>
                <a:lnTo>
                  <a:pt x="1339" y="65"/>
                </a:lnTo>
                <a:lnTo>
                  <a:pt x="1339" y="97"/>
                </a:lnTo>
                <a:lnTo>
                  <a:pt x="1615" y="97"/>
                </a:lnTo>
                <a:lnTo>
                  <a:pt x="1615" y="130"/>
                </a:lnTo>
                <a:lnTo>
                  <a:pt x="2912" y="130"/>
                </a:lnTo>
                <a:lnTo>
                  <a:pt x="2912" y="163"/>
                </a:lnTo>
                <a:lnTo>
                  <a:pt x="2928" y="163"/>
                </a:lnTo>
                <a:lnTo>
                  <a:pt x="2928" y="197"/>
                </a:lnTo>
                <a:lnTo>
                  <a:pt x="3026" y="197"/>
                </a:lnTo>
                <a:lnTo>
                  <a:pt x="3026" y="231"/>
                </a:lnTo>
                <a:lnTo>
                  <a:pt x="3223" y="231"/>
                </a:lnTo>
                <a:lnTo>
                  <a:pt x="3223" y="265"/>
                </a:lnTo>
                <a:lnTo>
                  <a:pt x="3735" y="265"/>
                </a:lnTo>
                <a:lnTo>
                  <a:pt x="3736" y="299"/>
                </a:lnTo>
                <a:lnTo>
                  <a:pt x="4128" y="299"/>
                </a:lnTo>
                <a:lnTo>
                  <a:pt x="4128" y="334"/>
                </a:lnTo>
                <a:lnTo>
                  <a:pt x="4300" y="334"/>
                </a:lnTo>
                <a:lnTo>
                  <a:pt x="4301" y="368"/>
                </a:lnTo>
                <a:lnTo>
                  <a:pt x="4743" y="368"/>
                </a:lnTo>
                <a:lnTo>
                  <a:pt x="4743" y="404"/>
                </a:lnTo>
                <a:lnTo>
                  <a:pt x="4877" y="404"/>
                </a:lnTo>
                <a:lnTo>
                  <a:pt x="4877" y="440"/>
                </a:lnTo>
                <a:lnTo>
                  <a:pt x="4946" y="440"/>
                </a:lnTo>
                <a:lnTo>
                  <a:pt x="4946" y="476"/>
                </a:lnTo>
                <a:lnTo>
                  <a:pt x="5135" y="476"/>
                </a:lnTo>
                <a:lnTo>
                  <a:pt x="5135" y="512"/>
                </a:lnTo>
                <a:lnTo>
                  <a:pt x="5202" y="512"/>
                </a:lnTo>
                <a:lnTo>
                  <a:pt x="5202" y="548"/>
                </a:lnTo>
                <a:lnTo>
                  <a:pt x="5483" y="548"/>
                </a:lnTo>
                <a:lnTo>
                  <a:pt x="5483" y="585"/>
                </a:lnTo>
                <a:lnTo>
                  <a:pt x="5567" y="585"/>
                </a:lnTo>
                <a:lnTo>
                  <a:pt x="5567" y="623"/>
                </a:lnTo>
                <a:lnTo>
                  <a:pt x="5689" y="623"/>
                </a:lnTo>
                <a:lnTo>
                  <a:pt x="5689" y="661"/>
                </a:lnTo>
                <a:lnTo>
                  <a:pt x="5753" y="661"/>
                </a:lnTo>
                <a:lnTo>
                  <a:pt x="5753" y="699"/>
                </a:lnTo>
                <a:lnTo>
                  <a:pt x="5859" y="699"/>
                </a:lnTo>
                <a:lnTo>
                  <a:pt x="5859" y="737"/>
                </a:lnTo>
                <a:lnTo>
                  <a:pt x="5898" y="737"/>
                </a:lnTo>
                <a:lnTo>
                  <a:pt x="5898" y="776"/>
                </a:lnTo>
                <a:lnTo>
                  <a:pt x="7231" y="776"/>
                </a:lnTo>
                <a:lnTo>
                  <a:pt x="7231" y="839"/>
                </a:lnTo>
                <a:lnTo>
                  <a:pt x="7234" y="839"/>
                </a:lnTo>
                <a:lnTo>
                  <a:pt x="7234" y="901"/>
                </a:lnTo>
                <a:lnTo>
                  <a:pt x="8127" y="901"/>
                </a:lnTo>
                <a:lnTo>
                  <a:pt x="8128" y="901"/>
                </a:lnTo>
              </a:path>
            </a:pathLst>
          </a:custGeom>
          <a:noFill/>
          <a:ln w="28575">
            <a:solidFill>
              <a:srgbClr val="2EB84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07" name="Freeform 33"/>
          <p:cNvSpPr>
            <a:spLocks/>
          </p:cNvSpPr>
          <p:nvPr/>
        </p:nvSpPr>
        <p:spPr bwMode="auto">
          <a:xfrm>
            <a:off x="1525588" y="1876425"/>
            <a:ext cx="4873625" cy="2489200"/>
          </a:xfrm>
          <a:custGeom>
            <a:avLst/>
            <a:gdLst>
              <a:gd name="T0" fmla="*/ 0 w 8128"/>
              <a:gd name="T1" fmla="*/ 0 h 3992"/>
              <a:gd name="T2" fmla="*/ 2147483647 w 8128"/>
              <a:gd name="T3" fmla="*/ 0 h 3992"/>
              <a:gd name="T4" fmla="*/ 2147483647 w 8128"/>
              <a:gd name="T5" fmla="*/ 2147483647 h 3992"/>
              <a:gd name="T6" fmla="*/ 2147483647 w 8128"/>
              <a:gd name="T7" fmla="*/ 2147483647 h 3992"/>
              <a:gd name="T8" fmla="*/ 2147483647 w 8128"/>
              <a:gd name="T9" fmla="*/ 2147483647 h 3992"/>
              <a:gd name="T10" fmla="*/ 2147483647 w 8128"/>
              <a:gd name="T11" fmla="*/ 2147483647 h 3992"/>
              <a:gd name="T12" fmla="*/ 2147483647 w 8128"/>
              <a:gd name="T13" fmla="*/ 2147483647 h 3992"/>
              <a:gd name="T14" fmla="*/ 2147483647 w 8128"/>
              <a:gd name="T15" fmla="*/ 2147483647 h 3992"/>
              <a:gd name="T16" fmla="*/ 2147483647 w 8128"/>
              <a:gd name="T17" fmla="*/ 2147483647 h 3992"/>
              <a:gd name="T18" fmla="*/ 2147483647 w 8128"/>
              <a:gd name="T19" fmla="*/ 2147483647 h 3992"/>
              <a:gd name="T20" fmla="*/ 2147483647 w 8128"/>
              <a:gd name="T21" fmla="*/ 2147483647 h 3992"/>
              <a:gd name="T22" fmla="*/ 2147483647 w 8128"/>
              <a:gd name="T23" fmla="*/ 2147483647 h 3992"/>
              <a:gd name="T24" fmla="*/ 2147483647 w 8128"/>
              <a:gd name="T25" fmla="*/ 2147483647 h 3992"/>
              <a:gd name="T26" fmla="*/ 2147483647 w 8128"/>
              <a:gd name="T27" fmla="*/ 2147483647 h 3992"/>
              <a:gd name="T28" fmla="*/ 2147483647 w 8128"/>
              <a:gd name="T29" fmla="*/ 2147483647 h 3992"/>
              <a:gd name="T30" fmla="*/ 2147483647 w 8128"/>
              <a:gd name="T31" fmla="*/ 2147483647 h 3992"/>
              <a:gd name="T32" fmla="*/ 2147483647 w 8128"/>
              <a:gd name="T33" fmla="*/ 2147483647 h 3992"/>
              <a:gd name="T34" fmla="*/ 2147483647 w 8128"/>
              <a:gd name="T35" fmla="*/ 2147483647 h 3992"/>
              <a:gd name="T36" fmla="*/ 2147483647 w 8128"/>
              <a:gd name="T37" fmla="*/ 2147483647 h 3992"/>
              <a:gd name="T38" fmla="*/ 2147483647 w 8128"/>
              <a:gd name="T39" fmla="*/ 2147483647 h 3992"/>
              <a:gd name="T40" fmla="*/ 2147483647 w 8128"/>
              <a:gd name="T41" fmla="*/ 2147483647 h 3992"/>
              <a:gd name="T42" fmla="*/ 2147483647 w 8128"/>
              <a:gd name="T43" fmla="*/ 2147483647 h 3992"/>
              <a:gd name="T44" fmla="*/ 2147483647 w 8128"/>
              <a:gd name="T45" fmla="*/ 2147483647 h 3992"/>
              <a:gd name="T46" fmla="*/ 2147483647 w 8128"/>
              <a:gd name="T47" fmla="*/ 2147483647 h 3992"/>
              <a:gd name="T48" fmla="*/ 2147483647 w 8128"/>
              <a:gd name="T49" fmla="*/ 2147483647 h 3992"/>
              <a:gd name="T50" fmla="*/ 2147483647 w 8128"/>
              <a:gd name="T51" fmla="*/ 2147483647 h 3992"/>
              <a:gd name="T52" fmla="*/ 2147483647 w 8128"/>
              <a:gd name="T53" fmla="*/ 2147483647 h 3992"/>
              <a:gd name="T54" fmla="*/ 2147483647 w 8128"/>
              <a:gd name="T55" fmla="*/ 2147483647 h 3992"/>
              <a:gd name="T56" fmla="*/ 2147483647 w 8128"/>
              <a:gd name="T57" fmla="*/ 2147483647 h 3992"/>
              <a:gd name="T58" fmla="*/ 2147483647 w 8128"/>
              <a:gd name="T59" fmla="*/ 2147483647 h 3992"/>
              <a:gd name="T60" fmla="*/ 2147483647 w 8128"/>
              <a:gd name="T61" fmla="*/ 2147483647 h 3992"/>
              <a:gd name="T62" fmla="*/ 2147483647 w 8128"/>
              <a:gd name="T63" fmla="*/ 2147483647 h 3992"/>
              <a:gd name="T64" fmla="*/ 2147483647 w 8128"/>
              <a:gd name="T65" fmla="*/ 2147483647 h 3992"/>
              <a:gd name="T66" fmla="*/ 2147483647 w 8128"/>
              <a:gd name="T67" fmla="*/ 2147483647 h 3992"/>
              <a:gd name="T68" fmla="*/ 2147483647 w 8128"/>
              <a:gd name="T69" fmla="*/ 2147483647 h 3992"/>
              <a:gd name="T70" fmla="*/ 2147483647 w 8128"/>
              <a:gd name="T71" fmla="*/ 2147483647 h 3992"/>
              <a:gd name="T72" fmla="*/ 2147483647 w 8128"/>
              <a:gd name="T73" fmla="*/ 2147483647 h 3992"/>
              <a:gd name="T74" fmla="*/ 2147483647 w 8128"/>
              <a:gd name="T75" fmla="*/ 2147483647 h 3992"/>
              <a:gd name="T76" fmla="*/ 2147483647 w 8128"/>
              <a:gd name="T77" fmla="*/ 2147483647 h 3992"/>
              <a:gd name="T78" fmla="*/ 2147483647 w 8128"/>
              <a:gd name="T79" fmla="*/ 2147483647 h 3992"/>
              <a:gd name="T80" fmla="*/ 2147483647 w 8128"/>
              <a:gd name="T81" fmla="*/ 2147483647 h 3992"/>
              <a:gd name="T82" fmla="*/ 2147483647 w 8128"/>
              <a:gd name="T83" fmla="*/ 2147483647 h 3992"/>
              <a:gd name="T84" fmla="*/ 2147483647 w 8128"/>
              <a:gd name="T85" fmla="*/ 2147483647 h 3992"/>
              <a:gd name="T86" fmla="*/ 2147483647 w 8128"/>
              <a:gd name="T87" fmla="*/ 2147483647 h 3992"/>
              <a:gd name="T88" fmla="*/ 2147483647 w 8128"/>
              <a:gd name="T89" fmla="*/ 2147483647 h 3992"/>
              <a:gd name="T90" fmla="*/ 2147483647 w 8128"/>
              <a:gd name="T91" fmla="*/ 2147483647 h 3992"/>
              <a:gd name="T92" fmla="*/ 2147483647 w 8128"/>
              <a:gd name="T93" fmla="*/ 2147483647 h 3992"/>
              <a:gd name="T94" fmla="*/ 2147483647 w 8128"/>
              <a:gd name="T95" fmla="*/ 2147483647 h 3992"/>
              <a:gd name="T96" fmla="*/ 2147483647 w 8128"/>
              <a:gd name="T97" fmla="*/ 2147483647 h 3992"/>
              <a:gd name="T98" fmla="*/ 2147483647 w 8128"/>
              <a:gd name="T99" fmla="*/ 2147483647 h 3992"/>
              <a:gd name="T100" fmla="*/ 2147483647 w 8128"/>
              <a:gd name="T101" fmla="*/ 2147483647 h 3992"/>
              <a:gd name="T102" fmla="*/ 2147483647 w 8128"/>
              <a:gd name="T103" fmla="*/ 2147483647 h 3992"/>
              <a:gd name="T104" fmla="*/ 2147483647 w 8128"/>
              <a:gd name="T105" fmla="*/ 2147483647 h 39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128"/>
              <a:gd name="T160" fmla="*/ 0 h 3992"/>
              <a:gd name="T161" fmla="*/ 8128 w 8128"/>
              <a:gd name="T162" fmla="*/ 3992 h 39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128" h="3992">
                <a:moveTo>
                  <a:pt x="0" y="0"/>
                </a:moveTo>
                <a:lnTo>
                  <a:pt x="70" y="0"/>
                </a:lnTo>
                <a:lnTo>
                  <a:pt x="70" y="122"/>
                </a:lnTo>
                <a:lnTo>
                  <a:pt x="159" y="122"/>
                </a:lnTo>
                <a:lnTo>
                  <a:pt x="159" y="246"/>
                </a:lnTo>
                <a:lnTo>
                  <a:pt x="167" y="246"/>
                </a:lnTo>
                <a:lnTo>
                  <a:pt x="167" y="370"/>
                </a:lnTo>
                <a:lnTo>
                  <a:pt x="496" y="370"/>
                </a:lnTo>
                <a:lnTo>
                  <a:pt x="496" y="495"/>
                </a:lnTo>
                <a:lnTo>
                  <a:pt x="1203" y="495"/>
                </a:lnTo>
                <a:lnTo>
                  <a:pt x="1203" y="619"/>
                </a:lnTo>
                <a:lnTo>
                  <a:pt x="1345" y="619"/>
                </a:lnTo>
                <a:lnTo>
                  <a:pt x="1345" y="746"/>
                </a:lnTo>
                <a:lnTo>
                  <a:pt x="1470" y="746"/>
                </a:lnTo>
                <a:lnTo>
                  <a:pt x="1470" y="873"/>
                </a:lnTo>
                <a:lnTo>
                  <a:pt x="1567" y="873"/>
                </a:lnTo>
                <a:lnTo>
                  <a:pt x="1567" y="999"/>
                </a:lnTo>
                <a:lnTo>
                  <a:pt x="1818" y="999"/>
                </a:lnTo>
                <a:lnTo>
                  <a:pt x="1818" y="1126"/>
                </a:lnTo>
                <a:lnTo>
                  <a:pt x="1876" y="1126"/>
                </a:lnTo>
                <a:lnTo>
                  <a:pt x="1876" y="1256"/>
                </a:lnTo>
                <a:lnTo>
                  <a:pt x="2675" y="1256"/>
                </a:lnTo>
                <a:lnTo>
                  <a:pt x="2675" y="1386"/>
                </a:lnTo>
                <a:lnTo>
                  <a:pt x="3045" y="1386"/>
                </a:lnTo>
                <a:lnTo>
                  <a:pt x="3045" y="1515"/>
                </a:lnTo>
                <a:lnTo>
                  <a:pt x="3168" y="1515"/>
                </a:lnTo>
                <a:lnTo>
                  <a:pt x="3168" y="1645"/>
                </a:lnTo>
                <a:lnTo>
                  <a:pt x="3187" y="1645"/>
                </a:lnTo>
                <a:lnTo>
                  <a:pt x="3187" y="1775"/>
                </a:lnTo>
                <a:lnTo>
                  <a:pt x="4267" y="1775"/>
                </a:lnTo>
                <a:lnTo>
                  <a:pt x="4267" y="1908"/>
                </a:lnTo>
                <a:lnTo>
                  <a:pt x="4287" y="1908"/>
                </a:lnTo>
                <a:lnTo>
                  <a:pt x="4287" y="2041"/>
                </a:lnTo>
                <a:lnTo>
                  <a:pt x="4955" y="2041"/>
                </a:lnTo>
                <a:lnTo>
                  <a:pt x="4955" y="2185"/>
                </a:lnTo>
                <a:lnTo>
                  <a:pt x="5135" y="2185"/>
                </a:lnTo>
                <a:lnTo>
                  <a:pt x="5135" y="2330"/>
                </a:lnTo>
                <a:lnTo>
                  <a:pt x="5269" y="2330"/>
                </a:lnTo>
                <a:lnTo>
                  <a:pt x="5269" y="2475"/>
                </a:lnTo>
                <a:lnTo>
                  <a:pt x="5386" y="2475"/>
                </a:lnTo>
                <a:lnTo>
                  <a:pt x="5386" y="2619"/>
                </a:lnTo>
                <a:lnTo>
                  <a:pt x="5417" y="2619"/>
                </a:lnTo>
                <a:lnTo>
                  <a:pt x="5417" y="2764"/>
                </a:lnTo>
                <a:lnTo>
                  <a:pt x="6071" y="2764"/>
                </a:lnTo>
                <a:lnTo>
                  <a:pt x="6071" y="2909"/>
                </a:lnTo>
                <a:lnTo>
                  <a:pt x="6574" y="2909"/>
                </a:lnTo>
                <a:lnTo>
                  <a:pt x="6574" y="3102"/>
                </a:lnTo>
                <a:lnTo>
                  <a:pt x="7284" y="3102"/>
                </a:lnTo>
                <a:lnTo>
                  <a:pt x="7284" y="3399"/>
                </a:lnTo>
                <a:lnTo>
                  <a:pt x="8125" y="3399"/>
                </a:lnTo>
                <a:lnTo>
                  <a:pt x="8125" y="3992"/>
                </a:lnTo>
                <a:lnTo>
                  <a:pt x="8127" y="3992"/>
                </a:lnTo>
                <a:lnTo>
                  <a:pt x="8128" y="3992"/>
                </a:lnTo>
              </a:path>
            </a:pathLst>
          </a:custGeom>
          <a:noFill/>
          <a:ln w="28575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08" name="Freeform 34"/>
          <p:cNvSpPr>
            <a:spLocks/>
          </p:cNvSpPr>
          <p:nvPr/>
        </p:nvSpPr>
        <p:spPr bwMode="auto">
          <a:xfrm>
            <a:off x="1525588" y="1876425"/>
            <a:ext cx="4873625" cy="3616325"/>
          </a:xfrm>
          <a:custGeom>
            <a:avLst/>
            <a:gdLst>
              <a:gd name="T0" fmla="*/ 0 w 8128"/>
              <a:gd name="T1" fmla="*/ 0 h 5800"/>
              <a:gd name="T2" fmla="*/ 2147483647 w 8128"/>
              <a:gd name="T3" fmla="*/ 0 h 5800"/>
              <a:gd name="T4" fmla="*/ 2147483647 w 8128"/>
              <a:gd name="T5" fmla="*/ 2147483647 h 5800"/>
              <a:gd name="T6" fmla="*/ 2147483647 w 8128"/>
              <a:gd name="T7" fmla="*/ 2147483647 h 5800"/>
              <a:gd name="T8" fmla="*/ 2147483647 w 8128"/>
              <a:gd name="T9" fmla="*/ 2147483647 h 5800"/>
              <a:gd name="T10" fmla="*/ 2147483647 w 8128"/>
              <a:gd name="T11" fmla="*/ 2147483647 h 5800"/>
              <a:gd name="T12" fmla="*/ 2147483647 w 8128"/>
              <a:gd name="T13" fmla="*/ 2147483647 h 5800"/>
              <a:gd name="T14" fmla="*/ 2147483647 w 8128"/>
              <a:gd name="T15" fmla="*/ 2147483647 h 5800"/>
              <a:gd name="T16" fmla="*/ 2147483647 w 8128"/>
              <a:gd name="T17" fmla="*/ 2147483647 h 5800"/>
              <a:gd name="T18" fmla="*/ 2147483647 w 8128"/>
              <a:gd name="T19" fmla="*/ 2147483647 h 5800"/>
              <a:gd name="T20" fmla="*/ 2147483647 w 8128"/>
              <a:gd name="T21" fmla="*/ 2147483647 h 5800"/>
              <a:gd name="T22" fmla="*/ 2147483647 w 8128"/>
              <a:gd name="T23" fmla="*/ 2147483647 h 5800"/>
              <a:gd name="T24" fmla="*/ 2147483647 w 8128"/>
              <a:gd name="T25" fmla="*/ 2147483647 h 5800"/>
              <a:gd name="T26" fmla="*/ 2147483647 w 8128"/>
              <a:gd name="T27" fmla="*/ 2147483647 h 5800"/>
              <a:gd name="T28" fmla="*/ 2147483647 w 8128"/>
              <a:gd name="T29" fmla="*/ 2147483647 h 5800"/>
              <a:gd name="T30" fmla="*/ 2147483647 w 8128"/>
              <a:gd name="T31" fmla="*/ 2147483647 h 5800"/>
              <a:gd name="T32" fmla="*/ 2147483647 w 8128"/>
              <a:gd name="T33" fmla="*/ 2147483647 h 5800"/>
              <a:gd name="T34" fmla="*/ 2147483647 w 8128"/>
              <a:gd name="T35" fmla="*/ 2147483647 h 5800"/>
              <a:gd name="T36" fmla="*/ 2147483647 w 8128"/>
              <a:gd name="T37" fmla="*/ 2147483647 h 5800"/>
              <a:gd name="T38" fmla="*/ 2147483647 w 8128"/>
              <a:gd name="T39" fmla="*/ 2147483647 h 5800"/>
              <a:gd name="T40" fmla="*/ 2147483647 w 8128"/>
              <a:gd name="T41" fmla="*/ 2147483647 h 5800"/>
              <a:gd name="T42" fmla="*/ 2147483647 w 8128"/>
              <a:gd name="T43" fmla="*/ 2147483647 h 5800"/>
              <a:gd name="T44" fmla="*/ 2147483647 w 8128"/>
              <a:gd name="T45" fmla="*/ 2147483647 h 5800"/>
              <a:gd name="T46" fmla="*/ 2147483647 w 8128"/>
              <a:gd name="T47" fmla="*/ 2147483647 h 5800"/>
              <a:gd name="T48" fmla="*/ 2147483647 w 8128"/>
              <a:gd name="T49" fmla="*/ 2147483647 h 5800"/>
              <a:gd name="T50" fmla="*/ 2147483647 w 8128"/>
              <a:gd name="T51" fmla="*/ 2147483647 h 5800"/>
              <a:gd name="T52" fmla="*/ 2147483647 w 8128"/>
              <a:gd name="T53" fmla="*/ 2147483647 h 5800"/>
              <a:gd name="T54" fmla="*/ 2147483647 w 8128"/>
              <a:gd name="T55" fmla="*/ 2147483647 h 5800"/>
              <a:gd name="T56" fmla="*/ 2147483647 w 8128"/>
              <a:gd name="T57" fmla="*/ 2147483647 h 5800"/>
              <a:gd name="T58" fmla="*/ 2147483647 w 8128"/>
              <a:gd name="T59" fmla="*/ 2147483647 h 5800"/>
              <a:gd name="T60" fmla="*/ 2147483647 w 8128"/>
              <a:gd name="T61" fmla="*/ 2147483647 h 5800"/>
              <a:gd name="T62" fmla="*/ 2147483647 w 8128"/>
              <a:gd name="T63" fmla="*/ 2147483647 h 5800"/>
              <a:gd name="T64" fmla="*/ 2147483647 w 8128"/>
              <a:gd name="T65" fmla="*/ 2147483647 h 5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28"/>
              <a:gd name="T100" fmla="*/ 0 h 5800"/>
              <a:gd name="T101" fmla="*/ 8128 w 8128"/>
              <a:gd name="T102" fmla="*/ 5800 h 5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28" h="5800">
                <a:moveTo>
                  <a:pt x="0" y="0"/>
                </a:moveTo>
                <a:lnTo>
                  <a:pt x="120" y="0"/>
                </a:lnTo>
                <a:lnTo>
                  <a:pt x="120" y="386"/>
                </a:lnTo>
                <a:lnTo>
                  <a:pt x="220" y="386"/>
                </a:lnTo>
                <a:lnTo>
                  <a:pt x="220" y="773"/>
                </a:lnTo>
                <a:lnTo>
                  <a:pt x="390" y="773"/>
                </a:lnTo>
                <a:lnTo>
                  <a:pt x="390" y="1160"/>
                </a:lnTo>
                <a:lnTo>
                  <a:pt x="407" y="1160"/>
                </a:lnTo>
                <a:lnTo>
                  <a:pt x="407" y="1546"/>
                </a:lnTo>
                <a:lnTo>
                  <a:pt x="532" y="1546"/>
                </a:lnTo>
                <a:lnTo>
                  <a:pt x="532" y="1933"/>
                </a:lnTo>
                <a:lnTo>
                  <a:pt x="576" y="1933"/>
                </a:lnTo>
                <a:lnTo>
                  <a:pt x="577" y="2320"/>
                </a:lnTo>
                <a:lnTo>
                  <a:pt x="640" y="2320"/>
                </a:lnTo>
                <a:lnTo>
                  <a:pt x="641" y="2707"/>
                </a:lnTo>
                <a:lnTo>
                  <a:pt x="1055" y="2707"/>
                </a:lnTo>
                <a:lnTo>
                  <a:pt x="1055" y="3093"/>
                </a:lnTo>
                <a:lnTo>
                  <a:pt x="1384" y="3093"/>
                </a:lnTo>
                <a:lnTo>
                  <a:pt x="1384" y="3480"/>
                </a:lnTo>
                <a:lnTo>
                  <a:pt x="2244" y="3480"/>
                </a:lnTo>
                <a:lnTo>
                  <a:pt x="2244" y="3867"/>
                </a:lnTo>
                <a:lnTo>
                  <a:pt x="2572" y="3867"/>
                </a:lnTo>
                <a:lnTo>
                  <a:pt x="2572" y="4253"/>
                </a:lnTo>
                <a:lnTo>
                  <a:pt x="2734" y="4253"/>
                </a:lnTo>
                <a:lnTo>
                  <a:pt x="2734" y="4640"/>
                </a:lnTo>
                <a:lnTo>
                  <a:pt x="3287" y="4640"/>
                </a:lnTo>
                <a:lnTo>
                  <a:pt x="3287" y="5027"/>
                </a:lnTo>
                <a:lnTo>
                  <a:pt x="3393" y="5027"/>
                </a:lnTo>
                <a:lnTo>
                  <a:pt x="3393" y="5414"/>
                </a:lnTo>
                <a:lnTo>
                  <a:pt x="6627" y="5414"/>
                </a:lnTo>
                <a:lnTo>
                  <a:pt x="6627" y="5800"/>
                </a:lnTo>
                <a:lnTo>
                  <a:pt x="8127" y="5800"/>
                </a:lnTo>
                <a:lnTo>
                  <a:pt x="8128" y="5800"/>
                </a:lnTo>
              </a:path>
            </a:pathLst>
          </a:custGeom>
          <a:noFill/>
          <a:ln w="38100">
            <a:solidFill>
              <a:srgbClr val="7C287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09" name="Freeform 35"/>
          <p:cNvSpPr>
            <a:spLocks noEditPoints="1"/>
          </p:cNvSpPr>
          <p:nvPr/>
        </p:nvSpPr>
        <p:spPr bwMode="auto">
          <a:xfrm>
            <a:off x="1525588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0" name="Freeform 36"/>
          <p:cNvSpPr>
            <a:spLocks noEditPoints="1"/>
          </p:cNvSpPr>
          <p:nvPr/>
        </p:nvSpPr>
        <p:spPr bwMode="auto">
          <a:xfrm>
            <a:off x="1528763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1" name="Freeform 37"/>
          <p:cNvSpPr>
            <a:spLocks noEditPoints="1"/>
          </p:cNvSpPr>
          <p:nvPr/>
        </p:nvSpPr>
        <p:spPr bwMode="auto">
          <a:xfrm>
            <a:off x="1585913" y="1876425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1"/>
                </a:lnTo>
                <a:moveTo>
                  <a:pt x="1" y="0"/>
                </a:moveTo>
                <a:lnTo>
                  <a:pt x="1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2" name="Freeform 38"/>
          <p:cNvSpPr>
            <a:spLocks noEditPoints="1"/>
          </p:cNvSpPr>
          <p:nvPr/>
        </p:nvSpPr>
        <p:spPr bwMode="auto">
          <a:xfrm>
            <a:off x="1631950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3" name="Freeform 39"/>
          <p:cNvSpPr>
            <a:spLocks noEditPoints="1"/>
          </p:cNvSpPr>
          <p:nvPr/>
        </p:nvSpPr>
        <p:spPr bwMode="auto">
          <a:xfrm>
            <a:off x="1662113" y="1876425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1"/>
                </a:lnTo>
                <a:moveTo>
                  <a:pt x="1" y="0"/>
                </a:moveTo>
                <a:lnTo>
                  <a:pt x="1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4" name="Freeform 40"/>
          <p:cNvSpPr>
            <a:spLocks noEditPoints="1"/>
          </p:cNvSpPr>
          <p:nvPr/>
        </p:nvSpPr>
        <p:spPr bwMode="auto">
          <a:xfrm>
            <a:off x="1716088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5" name="Freeform 41"/>
          <p:cNvSpPr>
            <a:spLocks noEditPoints="1"/>
          </p:cNvSpPr>
          <p:nvPr/>
        </p:nvSpPr>
        <p:spPr bwMode="auto">
          <a:xfrm>
            <a:off x="1784350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6" name="Freeform 42"/>
          <p:cNvSpPr>
            <a:spLocks noEditPoints="1"/>
          </p:cNvSpPr>
          <p:nvPr/>
        </p:nvSpPr>
        <p:spPr bwMode="auto">
          <a:xfrm>
            <a:off x="1804988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7" name="Freeform 43"/>
          <p:cNvSpPr>
            <a:spLocks noEditPoints="1"/>
          </p:cNvSpPr>
          <p:nvPr/>
        </p:nvSpPr>
        <p:spPr bwMode="auto">
          <a:xfrm>
            <a:off x="1874838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8" name="Freeform 44"/>
          <p:cNvSpPr>
            <a:spLocks noEditPoints="1"/>
          </p:cNvSpPr>
          <p:nvPr/>
        </p:nvSpPr>
        <p:spPr bwMode="auto">
          <a:xfrm>
            <a:off x="2263775" y="1876425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1"/>
                </a:lnTo>
                <a:moveTo>
                  <a:pt x="1" y="0"/>
                </a:moveTo>
                <a:lnTo>
                  <a:pt x="1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19" name="Freeform 45"/>
          <p:cNvSpPr>
            <a:spLocks noEditPoints="1"/>
          </p:cNvSpPr>
          <p:nvPr/>
        </p:nvSpPr>
        <p:spPr bwMode="auto">
          <a:xfrm>
            <a:off x="2295525" y="1876425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0" name="Freeform 46"/>
          <p:cNvSpPr>
            <a:spLocks noEditPoints="1"/>
          </p:cNvSpPr>
          <p:nvPr/>
        </p:nvSpPr>
        <p:spPr bwMode="auto">
          <a:xfrm>
            <a:off x="2338388" y="1876425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1" name="Freeform 47"/>
          <p:cNvSpPr>
            <a:spLocks noEditPoints="1"/>
          </p:cNvSpPr>
          <p:nvPr/>
        </p:nvSpPr>
        <p:spPr bwMode="auto">
          <a:xfrm>
            <a:off x="2868613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2" name="Freeform 48"/>
          <p:cNvSpPr>
            <a:spLocks noEditPoints="1"/>
          </p:cNvSpPr>
          <p:nvPr/>
        </p:nvSpPr>
        <p:spPr bwMode="auto">
          <a:xfrm>
            <a:off x="2917825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3" name="Freeform 49"/>
          <p:cNvSpPr>
            <a:spLocks noEditPoints="1"/>
          </p:cNvSpPr>
          <p:nvPr/>
        </p:nvSpPr>
        <p:spPr bwMode="auto">
          <a:xfrm>
            <a:off x="3059113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4" name="Freeform 50"/>
          <p:cNvSpPr>
            <a:spLocks noEditPoints="1"/>
          </p:cNvSpPr>
          <p:nvPr/>
        </p:nvSpPr>
        <p:spPr bwMode="auto">
          <a:xfrm>
            <a:off x="3079750" y="18986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5" name="Freeform 51"/>
          <p:cNvSpPr>
            <a:spLocks noEditPoints="1"/>
          </p:cNvSpPr>
          <p:nvPr/>
        </p:nvSpPr>
        <p:spPr bwMode="auto">
          <a:xfrm>
            <a:off x="3109913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6" name="Freeform 52"/>
          <p:cNvSpPr>
            <a:spLocks noEditPoints="1"/>
          </p:cNvSpPr>
          <p:nvPr/>
        </p:nvSpPr>
        <p:spPr bwMode="auto">
          <a:xfrm>
            <a:off x="3487738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7" name="Freeform 53"/>
          <p:cNvSpPr>
            <a:spLocks noEditPoints="1"/>
          </p:cNvSpPr>
          <p:nvPr/>
        </p:nvSpPr>
        <p:spPr bwMode="auto">
          <a:xfrm>
            <a:off x="3521075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8" name="Freeform 54"/>
          <p:cNvSpPr>
            <a:spLocks noEditPoints="1"/>
          </p:cNvSpPr>
          <p:nvPr/>
        </p:nvSpPr>
        <p:spPr bwMode="auto">
          <a:xfrm>
            <a:off x="3722688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29" name="Freeform 55"/>
          <p:cNvSpPr>
            <a:spLocks noEditPoints="1"/>
          </p:cNvSpPr>
          <p:nvPr/>
        </p:nvSpPr>
        <p:spPr bwMode="auto">
          <a:xfrm>
            <a:off x="3767138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0" name="Freeform 56"/>
          <p:cNvSpPr>
            <a:spLocks noEditPoints="1"/>
          </p:cNvSpPr>
          <p:nvPr/>
        </p:nvSpPr>
        <p:spPr bwMode="auto">
          <a:xfrm>
            <a:off x="3949700" y="18986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1" name="Freeform 57"/>
          <p:cNvSpPr>
            <a:spLocks noEditPoints="1"/>
          </p:cNvSpPr>
          <p:nvPr/>
        </p:nvSpPr>
        <p:spPr bwMode="auto">
          <a:xfrm>
            <a:off x="3954463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2" name="Freeform 58"/>
          <p:cNvSpPr>
            <a:spLocks noEditPoints="1"/>
          </p:cNvSpPr>
          <p:nvPr/>
        </p:nvSpPr>
        <p:spPr bwMode="auto">
          <a:xfrm>
            <a:off x="3992563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3" name="Freeform 59"/>
          <p:cNvSpPr>
            <a:spLocks noEditPoints="1"/>
          </p:cNvSpPr>
          <p:nvPr/>
        </p:nvSpPr>
        <p:spPr bwMode="auto">
          <a:xfrm>
            <a:off x="4043363" y="18986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4" name="Freeform 60"/>
          <p:cNvSpPr>
            <a:spLocks noEditPoints="1"/>
          </p:cNvSpPr>
          <p:nvPr/>
        </p:nvSpPr>
        <p:spPr bwMode="auto">
          <a:xfrm>
            <a:off x="4403725" y="1924050"/>
            <a:ext cx="1588" cy="0"/>
          </a:xfrm>
          <a:custGeom>
            <a:avLst/>
            <a:gdLst>
              <a:gd name="T0" fmla="*/ 0 w 1"/>
              <a:gd name="T1" fmla="*/ 2147483647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5" name="Freeform 61"/>
          <p:cNvSpPr>
            <a:spLocks noEditPoints="1"/>
          </p:cNvSpPr>
          <p:nvPr/>
        </p:nvSpPr>
        <p:spPr bwMode="auto">
          <a:xfrm>
            <a:off x="4451350" y="19240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6" name="Freeform 62"/>
          <p:cNvSpPr>
            <a:spLocks noEditPoints="1"/>
          </p:cNvSpPr>
          <p:nvPr/>
        </p:nvSpPr>
        <p:spPr bwMode="auto">
          <a:xfrm>
            <a:off x="4545013" y="19240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7" name="Freeform 63"/>
          <p:cNvSpPr>
            <a:spLocks noEditPoints="1"/>
          </p:cNvSpPr>
          <p:nvPr/>
        </p:nvSpPr>
        <p:spPr bwMode="auto">
          <a:xfrm>
            <a:off x="4568825" y="19240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8" name="Freeform 64"/>
          <p:cNvSpPr>
            <a:spLocks noEditPoints="1"/>
          </p:cNvSpPr>
          <p:nvPr/>
        </p:nvSpPr>
        <p:spPr bwMode="auto">
          <a:xfrm>
            <a:off x="4678363" y="19240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39" name="Freeform 65"/>
          <p:cNvSpPr>
            <a:spLocks noEditPoints="1"/>
          </p:cNvSpPr>
          <p:nvPr/>
        </p:nvSpPr>
        <p:spPr bwMode="auto">
          <a:xfrm>
            <a:off x="4710113" y="19240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0" name="Freeform 66"/>
          <p:cNvSpPr>
            <a:spLocks noEditPoints="1"/>
          </p:cNvSpPr>
          <p:nvPr/>
        </p:nvSpPr>
        <p:spPr bwMode="auto">
          <a:xfrm>
            <a:off x="4795838" y="19240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1" name="Freeform 67"/>
          <p:cNvSpPr>
            <a:spLocks noEditPoints="1"/>
          </p:cNvSpPr>
          <p:nvPr/>
        </p:nvSpPr>
        <p:spPr bwMode="auto">
          <a:xfrm>
            <a:off x="4800600" y="19240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2" name="Freeform 68"/>
          <p:cNvSpPr>
            <a:spLocks noEditPoints="1"/>
          </p:cNvSpPr>
          <p:nvPr/>
        </p:nvSpPr>
        <p:spPr bwMode="auto">
          <a:xfrm>
            <a:off x="4857750" y="19240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3" name="Freeform 69"/>
          <p:cNvSpPr>
            <a:spLocks noEditPoints="1"/>
          </p:cNvSpPr>
          <p:nvPr/>
        </p:nvSpPr>
        <p:spPr bwMode="auto">
          <a:xfrm>
            <a:off x="497840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4" name="Freeform 70"/>
          <p:cNvSpPr>
            <a:spLocks noEditPoints="1"/>
          </p:cNvSpPr>
          <p:nvPr/>
        </p:nvSpPr>
        <p:spPr bwMode="auto">
          <a:xfrm>
            <a:off x="4997450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5" name="Freeform 71"/>
          <p:cNvSpPr>
            <a:spLocks noEditPoints="1"/>
          </p:cNvSpPr>
          <p:nvPr/>
        </p:nvSpPr>
        <p:spPr bwMode="auto">
          <a:xfrm>
            <a:off x="4997450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6" name="Freeform 72"/>
          <p:cNvSpPr>
            <a:spLocks noEditPoints="1"/>
          </p:cNvSpPr>
          <p:nvPr/>
        </p:nvSpPr>
        <p:spPr bwMode="auto">
          <a:xfrm>
            <a:off x="50228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7" name="Freeform 73"/>
          <p:cNvSpPr>
            <a:spLocks noEditPoints="1"/>
          </p:cNvSpPr>
          <p:nvPr/>
        </p:nvSpPr>
        <p:spPr bwMode="auto">
          <a:xfrm>
            <a:off x="50260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8" name="Freeform 74"/>
          <p:cNvSpPr>
            <a:spLocks noEditPoints="1"/>
          </p:cNvSpPr>
          <p:nvPr/>
        </p:nvSpPr>
        <p:spPr bwMode="auto">
          <a:xfrm>
            <a:off x="50323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49" name="Freeform 75"/>
          <p:cNvSpPr>
            <a:spLocks noEditPoints="1"/>
          </p:cNvSpPr>
          <p:nvPr/>
        </p:nvSpPr>
        <p:spPr bwMode="auto">
          <a:xfrm>
            <a:off x="5119688" y="1949450"/>
            <a:ext cx="1587" cy="0"/>
          </a:xfrm>
          <a:custGeom>
            <a:avLst/>
            <a:gdLst>
              <a:gd name="T0" fmla="*/ 0 w 1"/>
              <a:gd name="T1" fmla="*/ 2147483647 w 1"/>
              <a:gd name="T2" fmla="*/ 2147483647 w 1"/>
              <a:gd name="T3" fmla="*/ 2147483647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0" name="Freeform 76"/>
          <p:cNvSpPr>
            <a:spLocks noEditPoints="1"/>
          </p:cNvSpPr>
          <p:nvPr/>
        </p:nvSpPr>
        <p:spPr bwMode="auto">
          <a:xfrm>
            <a:off x="51387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1" name="Freeform 77"/>
          <p:cNvSpPr>
            <a:spLocks noEditPoints="1"/>
          </p:cNvSpPr>
          <p:nvPr/>
        </p:nvSpPr>
        <p:spPr bwMode="auto">
          <a:xfrm>
            <a:off x="51863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2" name="Freeform 78"/>
          <p:cNvSpPr>
            <a:spLocks noEditPoints="1"/>
          </p:cNvSpPr>
          <p:nvPr/>
        </p:nvSpPr>
        <p:spPr bwMode="auto">
          <a:xfrm>
            <a:off x="52276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3" name="Freeform 79"/>
          <p:cNvSpPr>
            <a:spLocks noEditPoints="1"/>
          </p:cNvSpPr>
          <p:nvPr/>
        </p:nvSpPr>
        <p:spPr bwMode="auto">
          <a:xfrm>
            <a:off x="5235575" y="1949450"/>
            <a:ext cx="1588" cy="0"/>
          </a:xfrm>
          <a:custGeom>
            <a:avLst/>
            <a:gdLst>
              <a:gd name="T0" fmla="*/ 0 w 1"/>
              <a:gd name="T1" fmla="*/ 2147483647 w 1"/>
              <a:gd name="T2" fmla="*/ 2147483647 w 1"/>
              <a:gd name="T3" fmla="*/ 2147483647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4" name="Freeform 80"/>
          <p:cNvSpPr>
            <a:spLocks noEditPoints="1"/>
          </p:cNvSpPr>
          <p:nvPr/>
        </p:nvSpPr>
        <p:spPr bwMode="auto">
          <a:xfrm>
            <a:off x="52419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5" name="Freeform 81"/>
          <p:cNvSpPr>
            <a:spLocks noEditPoints="1"/>
          </p:cNvSpPr>
          <p:nvPr/>
        </p:nvSpPr>
        <p:spPr bwMode="auto">
          <a:xfrm>
            <a:off x="52482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6" name="Freeform 82"/>
          <p:cNvSpPr>
            <a:spLocks noEditPoints="1"/>
          </p:cNvSpPr>
          <p:nvPr/>
        </p:nvSpPr>
        <p:spPr bwMode="auto">
          <a:xfrm>
            <a:off x="530860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7" name="Freeform 83"/>
          <p:cNvSpPr>
            <a:spLocks noEditPoints="1"/>
          </p:cNvSpPr>
          <p:nvPr/>
        </p:nvSpPr>
        <p:spPr bwMode="auto">
          <a:xfrm>
            <a:off x="53149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8" name="Freeform 84"/>
          <p:cNvSpPr>
            <a:spLocks noEditPoints="1"/>
          </p:cNvSpPr>
          <p:nvPr/>
        </p:nvSpPr>
        <p:spPr bwMode="auto">
          <a:xfrm>
            <a:off x="53149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59" name="Freeform 85"/>
          <p:cNvSpPr>
            <a:spLocks noEditPoints="1"/>
          </p:cNvSpPr>
          <p:nvPr/>
        </p:nvSpPr>
        <p:spPr bwMode="auto">
          <a:xfrm>
            <a:off x="5343525" y="1949450"/>
            <a:ext cx="1588" cy="0"/>
          </a:xfrm>
          <a:custGeom>
            <a:avLst/>
            <a:gdLst>
              <a:gd name="T0" fmla="*/ 0 w 1"/>
              <a:gd name="T1" fmla="*/ 2147483647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0" name="Freeform 86"/>
          <p:cNvSpPr>
            <a:spLocks noEditPoints="1"/>
          </p:cNvSpPr>
          <p:nvPr/>
        </p:nvSpPr>
        <p:spPr bwMode="auto">
          <a:xfrm>
            <a:off x="53625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1" name="Freeform 87"/>
          <p:cNvSpPr>
            <a:spLocks noEditPoints="1"/>
          </p:cNvSpPr>
          <p:nvPr/>
        </p:nvSpPr>
        <p:spPr bwMode="auto">
          <a:xfrm>
            <a:off x="53768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2" name="Freeform 88"/>
          <p:cNvSpPr>
            <a:spLocks noEditPoints="1"/>
          </p:cNvSpPr>
          <p:nvPr/>
        </p:nvSpPr>
        <p:spPr bwMode="auto">
          <a:xfrm>
            <a:off x="53816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3" name="Freeform 89"/>
          <p:cNvSpPr>
            <a:spLocks noEditPoints="1"/>
          </p:cNvSpPr>
          <p:nvPr/>
        </p:nvSpPr>
        <p:spPr bwMode="auto">
          <a:xfrm>
            <a:off x="54260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4" name="Freeform 90"/>
          <p:cNvSpPr>
            <a:spLocks noEditPoints="1"/>
          </p:cNvSpPr>
          <p:nvPr/>
        </p:nvSpPr>
        <p:spPr bwMode="auto">
          <a:xfrm>
            <a:off x="54340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5" name="Freeform 91"/>
          <p:cNvSpPr>
            <a:spLocks noEditPoints="1"/>
          </p:cNvSpPr>
          <p:nvPr/>
        </p:nvSpPr>
        <p:spPr bwMode="auto">
          <a:xfrm>
            <a:off x="5435600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6" name="Freeform 92"/>
          <p:cNvSpPr>
            <a:spLocks noEditPoints="1"/>
          </p:cNvSpPr>
          <p:nvPr/>
        </p:nvSpPr>
        <p:spPr bwMode="auto">
          <a:xfrm>
            <a:off x="549116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7" name="Freeform 93"/>
          <p:cNvSpPr>
            <a:spLocks noEditPoints="1"/>
          </p:cNvSpPr>
          <p:nvPr/>
        </p:nvSpPr>
        <p:spPr bwMode="auto">
          <a:xfrm>
            <a:off x="55022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8" name="Freeform 94"/>
          <p:cNvSpPr>
            <a:spLocks noEditPoints="1"/>
          </p:cNvSpPr>
          <p:nvPr/>
        </p:nvSpPr>
        <p:spPr bwMode="auto">
          <a:xfrm>
            <a:off x="5505450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69" name="Freeform 95"/>
          <p:cNvSpPr>
            <a:spLocks noEditPoints="1"/>
          </p:cNvSpPr>
          <p:nvPr/>
        </p:nvSpPr>
        <p:spPr bwMode="auto">
          <a:xfrm>
            <a:off x="55181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0" name="Freeform 96"/>
          <p:cNvSpPr>
            <a:spLocks noEditPoints="1"/>
          </p:cNvSpPr>
          <p:nvPr/>
        </p:nvSpPr>
        <p:spPr bwMode="auto">
          <a:xfrm>
            <a:off x="55467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1" name="Freeform 97"/>
          <p:cNvSpPr>
            <a:spLocks noEditPoints="1"/>
          </p:cNvSpPr>
          <p:nvPr/>
        </p:nvSpPr>
        <p:spPr bwMode="auto">
          <a:xfrm>
            <a:off x="55467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2" name="Freeform 98"/>
          <p:cNvSpPr>
            <a:spLocks noEditPoints="1"/>
          </p:cNvSpPr>
          <p:nvPr/>
        </p:nvSpPr>
        <p:spPr bwMode="auto">
          <a:xfrm>
            <a:off x="55514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3" name="Freeform 99"/>
          <p:cNvSpPr>
            <a:spLocks noEditPoints="1"/>
          </p:cNvSpPr>
          <p:nvPr/>
        </p:nvSpPr>
        <p:spPr bwMode="auto">
          <a:xfrm>
            <a:off x="55514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4" name="Freeform 100"/>
          <p:cNvSpPr>
            <a:spLocks noEditPoints="1"/>
          </p:cNvSpPr>
          <p:nvPr/>
        </p:nvSpPr>
        <p:spPr bwMode="auto">
          <a:xfrm>
            <a:off x="55673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5" name="Freeform 101"/>
          <p:cNvSpPr>
            <a:spLocks noEditPoints="1"/>
          </p:cNvSpPr>
          <p:nvPr/>
        </p:nvSpPr>
        <p:spPr bwMode="auto">
          <a:xfrm>
            <a:off x="55784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6" name="Freeform 102"/>
          <p:cNvSpPr>
            <a:spLocks noEditPoints="1"/>
          </p:cNvSpPr>
          <p:nvPr/>
        </p:nvSpPr>
        <p:spPr bwMode="auto">
          <a:xfrm>
            <a:off x="55895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7" name="Freeform 103"/>
          <p:cNvSpPr>
            <a:spLocks noEditPoints="1"/>
          </p:cNvSpPr>
          <p:nvPr/>
        </p:nvSpPr>
        <p:spPr bwMode="auto">
          <a:xfrm>
            <a:off x="5597525" y="1949450"/>
            <a:ext cx="1588" cy="0"/>
          </a:xfrm>
          <a:custGeom>
            <a:avLst/>
            <a:gdLst>
              <a:gd name="T0" fmla="*/ 0 w 1"/>
              <a:gd name="T1" fmla="*/ 2147483647 w 1"/>
              <a:gd name="T2" fmla="*/ 2147483647 w 1"/>
              <a:gd name="T3" fmla="*/ 2147483647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8" name="Freeform 104"/>
          <p:cNvSpPr>
            <a:spLocks noEditPoints="1"/>
          </p:cNvSpPr>
          <p:nvPr/>
        </p:nvSpPr>
        <p:spPr bwMode="auto">
          <a:xfrm>
            <a:off x="55991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79" name="Freeform 105"/>
          <p:cNvSpPr>
            <a:spLocks noEditPoints="1"/>
          </p:cNvSpPr>
          <p:nvPr/>
        </p:nvSpPr>
        <p:spPr bwMode="auto">
          <a:xfrm>
            <a:off x="56054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0" name="Freeform 106"/>
          <p:cNvSpPr>
            <a:spLocks noEditPoints="1"/>
          </p:cNvSpPr>
          <p:nvPr/>
        </p:nvSpPr>
        <p:spPr bwMode="auto">
          <a:xfrm>
            <a:off x="56149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1" name="Freeform 107"/>
          <p:cNvSpPr>
            <a:spLocks noEditPoints="1"/>
          </p:cNvSpPr>
          <p:nvPr/>
        </p:nvSpPr>
        <p:spPr bwMode="auto">
          <a:xfrm>
            <a:off x="56197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2" name="Freeform 108"/>
          <p:cNvSpPr>
            <a:spLocks noEditPoints="1"/>
          </p:cNvSpPr>
          <p:nvPr/>
        </p:nvSpPr>
        <p:spPr bwMode="auto">
          <a:xfrm>
            <a:off x="5619750" y="1949450"/>
            <a:ext cx="1588" cy="0"/>
          </a:xfrm>
          <a:custGeom>
            <a:avLst/>
            <a:gdLst>
              <a:gd name="T0" fmla="*/ 0 w 1"/>
              <a:gd name="T1" fmla="*/ 2147483647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3" name="Freeform 109"/>
          <p:cNvSpPr>
            <a:spLocks noEditPoints="1"/>
          </p:cNvSpPr>
          <p:nvPr/>
        </p:nvSpPr>
        <p:spPr bwMode="auto">
          <a:xfrm>
            <a:off x="56245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4" name="Freeform 110"/>
          <p:cNvSpPr>
            <a:spLocks noEditPoints="1"/>
          </p:cNvSpPr>
          <p:nvPr/>
        </p:nvSpPr>
        <p:spPr bwMode="auto">
          <a:xfrm>
            <a:off x="5629275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5" name="Freeform 111"/>
          <p:cNvSpPr>
            <a:spLocks noEditPoints="1"/>
          </p:cNvSpPr>
          <p:nvPr/>
        </p:nvSpPr>
        <p:spPr bwMode="auto">
          <a:xfrm>
            <a:off x="56626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6" name="Freeform 112"/>
          <p:cNvSpPr>
            <a:spLocks noEditPoints="1"/>
          </p:cNvSpPr>
          <p:nvPr/>
        </p:nvSpPr>
        <p:spPr bwMode="auto">
          <a:xfrm>
            <a:off x="566420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7" name="Freeform 113"/>
          <p:cNvSpPr>
            <a:spLocks noEditPoints="1"/>
          </p:cNvSpPr>
          <p:nvPr/>
        </p:nvSpPr>
        <p:spPr bwMode="auto">
          <a:xfrm>
            <a:off x="56657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8" name="Freeform 114"/>
          <p:cNvSpPr>
            <a:spLocks noEditPoints="1"/>
          </p:cNvSpPr>
          <p:nvPr/>
        </p:nvSpPr>
        <p:spPr bwMode="auto">
          <a:xfrm>
            <a:off x="56689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89" name="Freeform 115"/>
          <p:cNvSpPr>
            <a:spLocks noEditPoints="1"/>
          </p:cNvSpPr>
          <p:nvPr/>
        </p:nvSpPr>
        <p:spPr bwMode="auto">
          <a:xfrm>
            <a:off x="56959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0" name="Freeform 116"/>
          <p:cNvSpPr>
            <a:spLocks noEditPoints="1"/>
          </p:cNvSpPr>
          <p:nvPr/>
        </p:nvSpPr>
        <p:spPr bwMode="auto">
          <a:xfrm>
            <a:off x="57070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1" name="Freeform 117"/>
          <p:cNvSpPr>
            <a:spLocks noEditPoints="1"/>
          </p:cNvSpPr>
          <p:nvPr/>
        </p:nvSpPr>
        <p:spPr bwMode="auto">
          <a:xfrm>
            <a:off x="57070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2" name="Freeform 118"/>
          <p:cNvSpPr>
            <a:spLocks noEditPoints="1"/>
          </p:cNvSpPr>
          <p:nvPr/>
        </p:nvSpPr>
        <p:spPr bwMode="auto">
          <a:xfrm>
            <a:off x="5721350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3" name="Freeform 119"/>
          <p:cNvSpPr>
            <a:spLocks noEditPoints="1"/>
          </p:cNvSpPr>
          <p:nvPr/>
        </p:nvSpPr>
        <p:spPr bwMode="auto">
          <a:xfrm>
            <a:off x="5735638" y="1949450"/>
            <a:ext cx="1587" cy="0"/>
          </a:xfrm>
          <a:custGeom>
            <a:avLst/>
            <a:gdLst>
              <a:gd name="T0" fmla="*/ 0 w 1"/>
              <a:gd name="T1" fmla="*/ 2147483647 w 1"/>
              <a:gd name="T2" fmla="*/ 2147483647 w 1"/>
              <a:gd name="T3" fmla="*/ 2147483647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4" name="Freeform 120"/>
          <p:cNvSpPr>
            <a:spLocks noEditPoints="1"/>
          </p:cNvSpPr>
          <p:nvPr/>
        </p:nvSpPr>
        <p:spPr bwMode="auto">
          <a:xfrm>
            <a:off x="57435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5" name="Freeform 121"/>
          <p:cNvSpPr>
            <a:spLocks noEditPoints="1"/>
          </p:cNvSpPr>
          <p:nvPr/>
        </p:nvSpPr>
        <p:spPr bwMode="auto">
          <a:xfrm>
            <a:off x="574516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6" name="Freeform 122"/>
          <p:cNvSpPr>
            <a:spLocks noEditPoints="1"/>
          </p:cNvSpPr>
          <p:nvPr/>
        </p:nvSpPr>
        <p:spPr bwMode="auto">
          <a:xfrm>
            <a:off x="57515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7" name="Freeform 123"/>
          <p:cNvSpPr>
            <a:spLocks noEditPoints="1"/>
          </p:cNvSpPr>
          <p:nvPr/>
        </p:nvSpPr>
        <p:spPr bwMode="auto">
          <a:xfrm>
            <a:off x="57546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8" name="Freeform 124"/>
          <p:cNvSpPr>
            <a:spLocks noEditPoints="1"/>
          </p:cNvSpPr>
          <p:nvPr/>
        </p:nvSpPr>
        <p:spPr bwMode="auto">
          <a:xfrm>
            <a:off x="57578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499" name="Freeform 125"/>
          <p:cNvSpPr>
            <a:spLocks noEditPoints="1"/>
          </p:cNvSpPr>
          <p:nvPr/>
        </p:nvSpPr>
        <p:spPr bwMode="auto">
          <a:xfrm>
            <a:off x="57578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0" name="Freeform 126"/>
          <p:cNvSpPr>
            <a:spLocks noEditPoints="1"/>
          </p:cNvSpPr>
          <p:nvPr/>
        </p:nvSpPr>
        <p:spPr bwMode="auto">
          <a:xfrm>
            <a:off x="576580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1" name="Freeform 127"/>
          <p:cNvSpPr>
            <a:spLocks noEditPoints="1"/>
          </p:cNvSpPr>
          <p:nvPr/>
        </p:nvSpPr>
        <p:spPr bwMode="auto">
          <a:xfrm>
            <a:off x="57769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2" name="Freeform 128"/>
          <p:cNvSpPr>
            <a:spLocks noEditPoints="1"/>
          </p:cNvSpPr>
          <p:nvPr/>
        </p:nvSpPr>
        <p:spPr bwMode="auto">
          <a:xfrm>
            <a:off x="578326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3" name="Freeform 129"/>
          <p:cNvSpPr>
            <a:spLocks noEditPoints="1"/>
          </p:cNvSpPr>
          <p:nvPr/>
        </p:nvSpPr>
        <p:spPr bwMode="auto">
          <a:xfrm>
            <a:off x="580390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4" name="Freeform 130"/>
          <p:cNvSpPr>
            <a:spLocks noEditPoints="1"/>
          </p:cNvSpPr>
          <p:nvPr/>
        </p:nvSpPr>
        <p:spPr bwMode="auto">
          <a:xfrm>
            <a:off x="58245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5" name="Freeform 131"/>
          <p:cNvSpPr>
            <a:spLocks noEditPoints="1"/>
          </p:cNvSpPr>
          <p:nvPr/>
        </p:nvSpPr>
        <p:spPr bwMode="auto">
          <a:xfrm>
            <a:off x="58261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6" name="Freeform 132"/>
          <p:cNvSpPr>
            <a:spLocks noEditPoints="1"/>
          </p:cNvSpPr>
          <p:nvPr/>
        </p:nvSpPr>
        <p:spPr bwMode="auto">
          <a:xfrm>
            <a:off x="58451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7" name="Freeform 133"/>
          <p:cNvSpPr>
            <a:spLocks noEditPoints="1"/>
          </p:cNvSpPr>
          <p:nvPr/>
        </p:nvSpPr>
        <p:spPr bwMode="auto">
          <a:xfrm>
            <a:off x="5851525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8" name="Freeform 134"/>
          <p:cNvSpPr>
            <a:spLocks noEditPoints="1"/>
          </p:cNvSpPr>
          <p:nvPr/>
        </p:nvSpPr>
        <p:spPr bwMode="auto">
          <a:xfrm>
            <a:off x="58896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09" name="Freeform 135"/>
          <p:cNvSpPr>
            <a:spLocks noEditPoints="1"/>
          </p:cNvSpPr>
          <p:nvPr/>
        </p:nvSpPr>
        <p:spPr bwMode="auto">
          <a:xfrm>
            <a:off x="58912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0" name="Freeform 136"/>
          <p:cNvSpPr>
            <a:spLocks noEditPoints="1"/>
          </p:cNvSpPr>
          <p:nvPr/>
        </p:nvSpPr>
        <p:spPr bwMode="auto">
          <a:xfrm>
            <a:off x="59277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1" name="Freeform 137"/>
          <p:cNvSpPr>
            <a:spLocks noEditPoints="1"/>
          </p:cNvSpPr>
          <p:nvPr/>
        </p:nvSpPr>
        <p:spPr bwMode="auto">
          <a:xfrm>
            <a:off x="59293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2" name="Freeform 138"/>
          <p:cNvSpPr>
            <a:spLocks noEditPoints="1"/>
          </p:cNvSpPr>
          <p:nvPr/>
        </p:nvSpPr>
        <p:spPr bwMode="auto">
          <a:xfrm>
            <a:off x="59293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3" name="Freeform 139"/>
          <p:cNvSpPr>
            <a:spLocks noEditPoints="1"/>
          </p:cNvSpPr>
          <p:nvPr/>
        </p:nvSpPr>
        <p:spPr bwMode="auto">
          <a:xfrm>
            <a:off x="59356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4" name="Freeform 140"/>
          <p:cNvSpPr>
            <a:spLocks noEditPoints="1"/>
          </p:cNvSpPr>
          <p:nvPr/>
        </p:nvSpPr>
        <p:spPr bwMode="auto">
          <a:xfrm>
            <a:off x="59388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5" name="Freeform 141"/>
          <p:cNvSpPr>
            <a:spLocks noEditPoints="1"/>
          </p:cNvSpPr>
          <p:nvPr/>
        </p:nvSpPr>
        <p:spPr bwMode="auto">
          <a:xfrm>
            <a:off x="5951538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6" name="Freeform 142"/>
          <p:cNvSpPr>
            <a:spLocks noEditPoints="1"/>
          </p:cNvSpPr>
          <p:nvPr/>
        </p:nvSpPr>
        <p:spPr bwMode="auto">
          <a:xfrm>
            <a:off x="59578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7" name="Freeform 143"/>
          <p:cNvSpPr>
            <a:spLocks noEditPoints="1"/>
          </p:cNvSpPr>
          <p:nvPr/>
        </p:nvSpPr>
        <p:spPr bwMode="auto">
          <a:xfrm>
            <a:off x="59610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8" name="Freeform 144"/>
          <p:cNvSpPr>
            <a:spLocks noEditPoints="1"/>
          </p:cNvSpPr>
          <p:nvPr/>
        </p:nvSpPr>
        <p:spPr bwMode="auto">
          <a:xfrm>
            <a:off x="59674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19" name="Freeform 145"/>
          <p:cNvSpPr>
            <a:spLocks noEditPoints="1"/>
          </p:cNvSpPr>
          <p:nvPr/>
        </p:nvSpPr>
        <p:spPr bwMode="auto">
          <a:xfrm>
            <a:off x="59769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0" name="Freeform 146"/>
          <p:cNvSpPr>
            <a:spLocks noEditPoints="1"/>
          </p:cNvSpPr>
          <p:nvPr/>
        </p:nvSpPr>
        <p:spPr bwMode="auto">
          <a:xfrm>
            <a:off x="59896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1" name="Freeform 147"/>
          <p:cNvSpPr>
            <a:spLocks noEditPoints="1"/>
          </p:cNvSpPr>
          <p:nvPr/>
        </p:nvSpPr>
        <p:spPr bwMode="auto">
          <a:xfrm>
            <a:off x="59896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2" name="Freeform 148"/>
          <p:cNvSpPr>
            <a:spLocks noEditPoints="1"/>
          </p:cNvSpPr>
          <p:nvPr/>
        </p:nvSpPr>
        <p:spPr bwMode="auto">
          <a:xfrm>
            <a:off x="59959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3" name="Freeform 149"/>
          <p:cNvSpPr>
            <a:spLocks noEditPoints="1"/>
          </p:cNvSpPr>
          <p:nvPr/>
        </p:nvSpPr>
        <p:spPr bwMode="auto">
          <a:xfrm>
            <a:off x="5997575" y="1949450"/>
            <a:ext cx="1588" cy="0"/>
          </a:xfrm>
          <a:custGeom>
            <a:avLst/>
            <a:gdLst>
              <a:gd name="T0" fmla="*/ 0 w 1"/>
              <a:gd name="T1" fmla="*/ 2147483647 w 1"/>
              <a:gd name="T2" fmla="*/ 2147483647 w 1"/>
              <a:gd name="T3" fmla="*/ 2147483647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4" name="Freeform 150"/>
          <p:cNvSpPr>
            <a:spLocks noEditPoints="1"/>
          </p:cNvSpPr>
          <p:nvPr/>
        </p:nvSpPr>
        <p:spPr bwMode="auto">
          <a:xfrm>
            <a:off x="60039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5" name="Freeform 151"/>
          <p:cNvSpPr>
            <a:spLocks noEditPoints="1"/>
          </p:cNvSpPr>
          <p:nvPr/>
        </p:nvSpPr>
        <p:spPr bwMode="auto">
          <a:xfrm>
            <a:off x="60293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6" name="Freeform 152"/>
          <p:cNvSpPr>
            <a:spLocks noEditPoints="1"/>
          </p:cNvSpPr>
          <p:nvPr/>
        </p:nvSpPr>
        <p:spPr bwMode="auto">
          <a:xfrm>
            <a:off x="60340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7" name="Freeform 153"/>
          <p:cNvSpPr>
            <a:spLocks noEditPoints="1"/>
          </p:cNvSpPr>
          <p:nvPr/>
        </p:nvSpPr>
        <p:spPr bwMode="auto">
          <a:xfrm>
            <a:off x="60436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8" name="Freeform 154"/>
          <p:cNvSpPr>
            <a:spLocks noEditPoints="1"/>
          </p:cNvSpPr>
          <p:nvPr/>
        </p:nvSpPr>
        <p:spPr bwMode="auto">
          <a:xfrm>
            <a:off x="6045200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29" name="Freeform 155"/>
          <p:cNvSpPr>
            <a:spLocks noEditPoints="1"/>
          </p:cNvSpPr>
          <p:nvPr/>
        </p:nvSpPr>
        <p:spPr bwMode="auto">
          <a:xfrm>
            <a:off x="60483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0" name="Freeform 156"/>
          <p:cNvSpPr>
            <a:spLocks noEditPoints="1"/>
          </p:cNvSpPr>
          <p:nvPr/>
        </p:nvSpPr>
        <p:spPr bwMode="auto">
          <a:xfrm>
            <a:off x="60531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1" name="Freeform 157"/>
          <p:cNvSpPr>
            <a:spLocks noEditPoints="1"/>
          </p:cNvSpPr>
          <p:nvPr/>
        </p:nvSpPr>
        <p:spPr bwMode="auto">
          <a:xfrm>
            <a:off x="60658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2" name="Freeform 158"/>
          <p:cNvSpPr>
            <a:spLocks noEditPoints="1"/>
          </p:cNvSpPr>
          <p:nvPr/>
        </p:nvSpPr>
        <p:spPr bwMode="auto">
          <a:xfrm>
            <a:off x="60674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3" name="Freeform 159"/>
          <p:cNvSpPr>
            <a:spLocks noEditPoints="1"/>
          </p:cNvSpPr>
          <p:nvPr/>
        </p:nvSpPr>
        <p:spPr bwMode="auto">
          <a:xfrm>
            <a:off x="60769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4" name="Freeform 160"/>
          <p:cNvSpPr>
            <a:spLocks noEditPoints="1"/>
          </p:cNvSpPr>
          <p:nvPr/>
        </p:nvSpPr>
        <p:spPr bwMode="auto">
          <a:xfrm>
            <a:off x="60848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5" name="Freeform 161"/>
          <p:cNvSpPr>
            <a:spLocks noEditPoints="1"/>
          </p:cNvSpPr>
          <p:nvPr/>
        </p:nvSpPr>
        <p:spPr bwMode="auto">
          <a:xfrm>
            <a:off x="60848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6" name="Freeform 162"/>
          <p:cNvSpPr>
            <a:spLocks noEditPoints="1"/>
          </p:cNvSpPr>
          <p:nvPr/>
        </p:nvSpPr>
        <p:spPr bwMode="auto">
          <a:xfrm>
            <a:off x="6097588" y="1949450"/>
            <a:ext cx="3175" cy="0"/>
          </a:xfrm>
          <a:custGeom>
            <a:avLst/>
            <a:gdLst>
              <a:gd name="T0" fmla="*/ 0 w 1"/>
              <a:gd name="T1" fmla="*/ 2147483647 w 1"/>
              <a:gd name="T2" fmla="*/ 2147483647 w 1"/>
              <a:gd name="T3" fmla="*/ 2147483647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7" name="Freeform 163"/>
          <p:cNvSpPr>
            <a:spLocks noEditPoints="1"/>
          </p:cNvSpPr>
          <p:nvPr/>
        </p:nvSpPr>
        <p:spPr bwMode="auto">
          <a:xfrm>
            <a:off x="61039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8" name="Freeform 164"/>
          <p:cNvSpPr>
            <a:spLocks noEditPoints="1"/>
          </p:cNvSpPr>
          <p:nvPr/>
        </p:nvSpPr>
        <p:spPr bwMode="auto">
          <a:xfrm>
            <a:off x="61102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39" name="Freeform 165"/>
          <p:cNvSpPr>
            <a:spLocks noEditPoints="1"/>
          </p:cNvSpPr>
          <p:nvPr/>
        </p:nvSpPr>
        <p:spPr bwMode="auto">
          <a:xfrm>
            <a:off x="61245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0" name="Freeform 166"/>
          <p:cNvSpPr>
            <a:spLocks noEditPoints="1"/>
          </p:cNvSpPr>
          <p:nvPr/>
        </p:nvSpPr>
        <p:spPr bwMode="auto">
          <a:xfrm>
            <a:off x="61261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1" name="Freeform 167"/>
          <p:cNvSpPr>
            <a:spLocks noEditPoints="1"/>
          </p:cNvSpPr>
          <p:nvPr/>
        </p:nvSpPr>
        <p:spPr bwMode="auto">
          <a:xfrm>
            <a:off x="61261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2" name="Freeform 168"/>
          <p:cNvSpPr>
            <a:spLocks noEditPoints="1"/>
          </p:cNvSpPr>
          <p:nvPr/>
        </p:nvSpPr>
        <p:spPr bwMode="auto">
          <a:xfrm>
            <a:off x="613410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3" name="Freeform 169"/>
          <p:cNvSpPr>
            <a:spLocks noEditPoints="1"/>
          </p:cNvSpPr>
          <p:nvPr/>
        </p:nvSpPr>
        <p:spPr bwMode="auto">
          <a:xfrm>
            <a:off x="61372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4" name="Freeform 170"/>
          <p:cNvSpPr>
            <a:spLocks noEditPoints="1"/>
          </p:cNvSpPr>
          <p:nvPr/>
        </p:nvSpPr>
        <p:spPr bwMode="auto">
          <a:xfrm>
            <a:off x="61372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5" name="Freeform 171"/>
          <p:cNvSpPr>
            <a:spLocks noEditPoints="1"/>
          </p:cNvSpPr>
          <p:nvPr/>
        </p:nvSpPr>
        <p:spPr bwMode="auto">
          <a:xfrm>
            <a:off x="61499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6" name="Freeform 172"/>
          <p:cNvSpPr>
            <a:spLocks noEditPoints="1"/>
          </p:cNvSpPr>
          <p:nvPr/>
        </p:nvSpPr>
        <p:spPr bwMode="auto">
          <a:xfrm>
            <a:off x="61499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7" name="Freeform 173"/>
          <p:cNvSpPr>
            <a:spLocks noEditPoints="1"/>
          </p:cNvSpPr>
          <p:nvPr/>
        </p:nvSpPr>
        <p:spPr bwMode="auto">
          <a:xfrm>
            <a:off x="6199188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8" name="Freeform 174"/>
          <p:cNvSpPr>
            <a:spLocks noEditPoints="1"/>
          </p:cNvSpPr>
          <p:nvPr/>
        </p:nvSpPr>
        <p:spPr bwMode="auto">
          <a:xfrm>
            <a:off x="6199188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49" name="Freeform 175"/>
          <p:cNvSpPr>
            <a:spLocks noEditPoints="1"/>
          </p:cNvSpPr>
          <p:nvPr/>
        </p:nvSpPr>
        <p:spPr bwMode="auto">
          <a:xfrm>
            <a:off x="6199188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0" name="Freeform 176"/>
          <p:cNvSpPr>
            <a:spLocks noEditPoints="1"/>
          </p:cNvSpPr>
          <p:nvPr/>
        </p:nvSpPr>
        <p:spPr bwMode="auto">
          <a:xfrm>
            <a:off x="62007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1" name="Freeform 177"/>
          <p:cNvSpPr>
            <a:spLocks noEditPoints="1"/>
          </p:cNvSpPr>
          <p:nvPr/>
        </p:nvSpPr>
        <p:spPr bwMode="auto">
          <a:xfrm>
            <a:off x="62087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2" name="Freeform 178"/>
          <p:cNvSpPr>
            <a:spLocks noEditPoints="1"/>
          </p:cNvSpPr>
          <p:nvPr/>
        </p:nvSpPr>
        <p:spPr bwMode="auto">
          <a:xfrm>
            <a:off x="62118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3" name="Freeform 179"/>
          <p:cNvSpPr>
            <a:spLocks noEditPoints="1"/>
          </p:cNvSpPr>
          <p:nvPr/>
        </p:nvSpPr>
        <p:spPr bwMode="auto">
          <a:xfrm>
            <a:off x="62118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4" name="Freeform 180"/>
          <p:cNvSpPr>
            <a:spLocks noEditPoints="1"/>
          </p:cNvSpPr>
          <p:nvPr/>
        </p:nvSpPr>
        <p:spPr bwMode="auto">
          <a:xfrm>
            <a:off x="6229350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5" name="Freeform 181"/>
          <p:cNvSpPr>
            <a:spLocks noEditPoints="1"/>
          </p:cNvSpPr>
          <p:nvPr/>
        </p:nvSpPr>
        <p:spPr bwMode="auto">
          <a:xfrm>
            <a:off x="623411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6" name="Freeform 182"/>
          <p:cNvSpPr>
            <a:spLocks noEditPoints="1"/>
          </p:cNvSpPr>
          <p:nvPr/>
        </p:nvSpPr>
        <p:spPr bwMode="auto">
          <a:xfrm>
            <a:off x="62404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7" name="Freeform 183"/>
          <p:cNvSpPr>
            <a:spLocks noEditPoints="1"/>
          </p:cNvSpPr>
          <p:nvPr/>
        </p:nvSpPr>
        <p:spPr bwMode="auto">
          <a:xfrm>
            <a:off x="62563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8" name="Freeform 184"/>
          <p:cNvSpPr>
            <a:spLocks noEditPoints="1"/>
          </p:cNvSpPr>
          <p:nvPr/>
        </p:nvSpPr>
        <p:spPr bwMode="auto">
          <a:xfrm>
            <a:off x="62579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59" name="Freeform 185"/>
          <p:cNvSpPr>
            <a:spLocks noEditPoints="1"/>
          </p:cNvSpPr>
          <p:nvPr/>
        </p:nvSpPr>
        <p:spPr bwMode="auto">
          <a:xfrm>
            <a:off x="62658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0" name="Freeform 186"/>
          <p:cNvSpPr>
            <a:spLocks noEditPoints="1"/>
          </p:cNvSpPr>
          <p:nvPr/>
        </p:nvSpPr>
        <p:spPr bwMode="auto">
          <a:xfrm>
            <a:off x="6269038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1" name="Freeform 187"/>
          <p:cNvSpPr>
            <a:spLocks noEditPoints="1"/>
          </p:cNvSpPr>
          <p:nvPr/>
        </p:nvSpPr>
        <p:spPr bwMode="auto">
          <a:xfrm>
            <a:off x="62753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2" name="Freeform 188"/>
          <p:cNvSpPr>
            <a:spLocks noEditPoints="1"/>
          </p:cNvSpPr>
          <p:nvPr/>
        </p:nvSpPr>
        <p:spPr bwMode="auto">
          <a:xfrm>
            <a:off x="627697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3" name="Freeform 189"/>
          <p:cNvSpPr>
            <a:spLocks noEditPoints="1"/>
          </p:cNvSpPr>
          <p:nvPr/>
        </p:nvSpPr>
        <p:spPr bwMode="auto">
          <a:xfrm>
            <a:off x="630078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4" name="Freeform 190"/>
          <p:cNvSpPr>
            <a:spLocks noEditPoints="1"/>
          </p:cNvSpPr>
          <p:nvPr/>
        </p:nvSpPr>
        <p:spPr bwMode="auto">
          <a:xfrm>
            <a:off x="6311900" y="1949450"/>
            <a:ext cx="3175" cy="0"/>
          </a:xfrm>
          <a:custGeom>
            <a:avLst/>
            <a:gdLst>
              <a:gd name="T0" fmla="*/ 0 w 1"/>
              <a:gd name="T1" fmla="*/ 2147483647 w 1"/>
              <a:gd name="T2" fmla="*/ 2147483647 w 1"/>
              <a:gd name="T3" fmla="*/ 2147483647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5" name="Freeform 191"/>
          <p:cNvSpPr>
            <a:spLocks noEditPoints="1"/>
          </p:cNvSpPr>
          <p:nvPr/>
        </p:nvSpPr>
        <p:spPr bwMode="auto">
          <a:xfrm>
            <a:off x="6316663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6" name="Freeform 192"/>
          <p:cNvSpPr>
            <a:spLocks noEditPoints="1"/>
          </p:cNvSpPr>
          <p:nvPr/>
        </p:nvSpPr>
        <p:spPr bwMode="auto">
          <a:xfrm>
            <a:off x="6369050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7" name="Freeform 193"/>
          <p:cNvSpPr>
            <a:spLocks noEditPoints="1"/>
          </p:cNvSpPr>
          <p:nvPr/>
        </p:nvSpPr>
        <p:spPr bwMode="auto">
          <a:xfrm>
            <a:off x="63722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8" name="Freeform 194"/>
          <p:cNvSpPr>
            <a:spLocks noEditPoints="1"/>
          </p:cNvSpPr>
          <p:nvPr/>
        </p:nvSpPr>
        <p:spPr bwMode="auto">
          <a:xfrm>
            <a:off x="6383338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69" name="Freeform 195"/>
          <p:cNvSpPr>
            <a:spLocks noEditPoints="1"/>
          </p:cNvSpPr>
          <p:nvPr/>
        </p:nvSpPr>
        <p:spPr bwMode="auto">
          <a:xfrm>
            <a:off x="6384925" y="1949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0" name="Freeform 196"/>
          <p:cNvSpPr>
            <a:spLocks noEditPoints="1"/>
          </p:cNvSpPr>
          <p:nvPr/>
        </p:nvSpPr>
        <p:spPr bwMode="auto">
          <a:xfrm>
            <a:off x="63992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1" name="Freeform 197"/>
          <p:cNvSpPr>
            <a:spLocks noEditPoints="1"/>
          </p:cNvSpPr>
          <p:nvPr/>
        </p:nvSpPr>
        <p:spPr bwMode="auto">
          <a:xfrm>
            <a:off x="63992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2" name="Freeform 198"/>
          <p:cNvSpPr>
            <a:spLocks noEditPoints="1"/>
          </p:cNvSpPr>
          <p:nvPr/>
        </p:nvSpPr>
        <p:spPr bwMode="auto">
          <a:xfrm>
            <a:off x="63992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3" name="Freeform 199"/>
          <p:cNvSpPr>
            <a:spLocks noEditPoints="1"/>
          </p:cNvSpPr>
          <p:nvPr/>
        </p:nvSpPr>
        <p:spPr bwMode="auto">
          <a:xfrm>
            <a:off x="63992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4" name="Freeform 200"/>
          <p:cNvSpPr>
            <a:spLocks noEditPoints="1"/>
          </p:cNvSpPr>
          <p:nvPr/>
        </p:nvSpPr>
        <p:spPr bwMode="auto">
          <a:xfrm>
            <a:off x="63992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5" name="Freeform 201"/>
          <p:cNvSpPr>
            <a:spLocks noEditPoints="1"/>
          </p:cNvSpPr>
          <p:nvPr/>
        </p:nvSpPr>
        <p:spPr bwMode="auto">
          <a:xfrm>
            <a:off x="63992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6" name="Freeform 202"/>
          <p:cNvSpPr>
            <a:spLocks noEditPoints="1"/>
          </p:cNvSpPr>
          <p:nvPr/>
        </p:nvSpPr>
        <p:spPr bwMode="auto">
          <a:xfrm>
            <a:off x="6399213" y="194945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noFill/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1568450" y="1711325"/>
            <a:ext cx="4846638" cy="561975"/>
            <a:chOff x="808" y="1208"/>
            <a:chExt cx="5042" cy="565"/>
          </a:xfrm>
        </p:grpSpPr>
        <p:sp>
          <p:nvSpPr>
            <p:cNvPr id="101655" name="Freeform 204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56" name="Freeform 205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57" name="Freeform 206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58" name="Freeform 207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59" name="Freeform 208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0" name="Freeform 209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1" name="Freeform 210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2" name="Freeform 211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3" name="Freeform 212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4" name="Freeform 213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5" name="Freeform 214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6" name="Freeform 215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7" name="Freeform 216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8" name="Freeform 217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69" name="Freeform 218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0" name="Freeform 219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1" name="Freeform 220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2" name="Freeform 221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3" name="Freeform 222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4" name="Freeform 223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5" name="Freeform 224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6" name="Freeform 225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7" name="Freeform 226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8" name="Freeform 227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79" name="Freeform 228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0" name="Freeform 229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1" name="Freeform 230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2" name="Freeform 231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3" name="Freeform 232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4" name="Freeform 233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5" name="Freeform 234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6" name="Freeform 235"/>
            <p:cNvSpPr>
              <a:spLocks noEditPoints="1"/>
            </p:cNvSpPr>
            <p:nvPr/>
          </p:nvSpPr>
          <p:spPr bwMode="auto">
            <a:xfrm>
              <a:off x="5850" y="1281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7" name="Freeform 236"/>
            <p:cNvSpPr>
              <a:spLocks noEditPoints="1"/>
            </p:cNvSpPr>
            <p:nvPr/>
          </p:nvSpPr>
          <p:spPr bwMode="auto">
            <a:xfrm>
              <a:off x="808" y="1208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1"/>
                  </a:moveTo>
                  <a:lnTo>
                    <a:pt x="0" y="1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8" name="Freeform 237"/>
            <p:cNvSpPr>
              <a:spLocks noEditPoints="1"/>
            </p:cNvSpPr>
            <p:nvPr/>
          </p:nvSpPr>
          <p:spPr bwMode="auto">
            <a:xfrm>
              <a:off x="983" y="1208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1"/>
                  </a:moveTo>
                  <a:lnTo>
                    <a:pt x="0" y="1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89" name="Freeform 238"/>
            <p:cNvSpPr>
              <a:spLocks noEditPoints="1"/>
            </p:cNvSpPr>
            <p:nvPr/>
          </p:nvSpPr>
          <p:spPr bwMode="auto">
            <a:xfrm>
              <a:off x="1095" y="1208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1"/>
                  </a:moveTo>
                  <a:lnTo>
                    <a:pt x="0" y="1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0" name="Freeform 239"/>
            <p:cNvSpPr>
              <a:spLocks noEditPoints="1"/>
            </p:cNvSpPr>
            <p:nvPr/>
          </p:nvSpPr>
          <p:spPr bwMode="auto">
            <a:xfrm>
              <a:off x="1101" y="1208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1"/>
                  </a:moveTo>
                  <a:lnTo>
                    <a:pt x="0" y="1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1" name="Freeform 240"/>
            <p:cNvSpPr>
              <a:spLocks noEditPoints="1"/>
            </p:cNvSpPr>
            <p:nvPr/>
          </p:nvSpPr>
          <p:spPr bwMode="auto">
            <a:xfrm>
              <a:off x="1201" y="1208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1"/>
                  </a:moveTo>
                  <a:lnTo>
                    <a:pt x="0" y="1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2" name="Freeform 241"/>
            <p:cNvSpPr>
              <a:spLocks noEditPoints="1"/>
            </p:cNvSpPr>
            <p:nvPr/>
          </p:nvSpPr>
          <p:spPr bwMode="auto">
            <a:xfrm>
              <a:off x="1266" y="1208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3" name="Freeform 242"/>
            <p:cNvSpPr>
              <a:spLocks noEditPoints="1"/>
            </p:cNvSpPr>
            <p:nvPr/>
          </p:nvSpPr>
          <p:spPr bwMode="auto">
            <a:xfrm>
              <a:off x="1734" y="126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4" name="Freeform 243"/>
            <p:cNvSpPr>
              <a:spLocks noEditPoints="1"/>
            </p:cNvSpPr>
            <p:nvPr/>
          </p:nvSpPr>
          <p:spPr bwMode="auto">
            <a:xfrm>
              <a:off x="1897" y="129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5" name="Freeform 244"/>
            <p:cNvSpPr>
              <a:spLocks noEditPoints="1"/>
            </p:cNvSpPr>
            <p:nvPr/>
          </p:nvSpPr>
          <p:spPr bwMode="auto">
            <a:xfrm>
              <a:off x="2017" y="129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6" name="Freeform 245"/>
            <p:cNvSpPr>
              <a:spLocks noEditPoints="1"/>
            </p:cNvSpPr>
            <p:nvPr/>
          </p:nvSpPr>
          <p:spPr bwMode="auto">
            <a:xfrm>
              <a:off x="2034" y="129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7" name="Freeform 246"/>
            <p:cNvSpPr>
              <a:spLocks noEditPoints="1"/>
            </p:cNvSpPr>
            <p:nvPr/>
          </p:nvSpPr>
          <p:spPr bwMode="auto">
            <a:xfrm>
              <a:off x="2230" y="129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8" name="Freeform 247"/>
            <p:cNvSpPr>
              <a:spLocks noEditPoints="1"/>
            </p:cNvSpPr>
            <p:nvPr/>
          </p:nvSpPr>
          <p:spPr bwMode="auto">
            <a:xfrm>
              <a:off x="2250" y="129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99" name="Freeform 248"/>
            <p:cNvSpPr>
              <a:spLocks noEditPoints="1"/>
            </p:cNvSpPr>
            <p:nvPr/>
          </p:nvSpPr>
          <p:spPr bwMode="auto">
            <a:xfrm>
              <a:off x="2541" y="129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0" name="Freeform 249"/>
            <p:cNvSpPr>
              <a:spLocks noEditPoints="1"/>
            </p:cNvSpPr>
            <p:nvPr/>
          </p:nvSpPr>
          <p:spPr bwMode="auto">
            <a:xfrm>
              <a:off x="2595" y="1311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1" name="Freeform 250"/>
            <p:cNvSpPr>
              <a:spLocks noEditPoints="1"/>
            </p:cNvSpPr>
            <p:nvPr/>
          </p:nvSpPr>
          <p:spPr bwMode="auto">
            <a:xfrm>
              <a:off x="2967" y="137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2" name="Freeform 251"/>
            <p:cNvSpPr>
              <a:spLocks noEditPoints="1"/>
            </p:cNvSpPr>
            <p:nvPr/>
          </p:nvSpPr>
          <p:spPr bwMode="auto">
            <a:xfrm>
              <a:off x="3050" y="137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3" name="Freeform 252"/>
            <p:cNvSpPr>
              <a:spLocks noEditPoints="1"/>
            </p:cNvSpPr>
            <p:nvPr/>
          </p:nvSpPr>
          <p:spPr bwMode="auto">
            <a:xfrm>
              <a:off x="3191" y="139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4" name="Freeform 253"/>
            <p:cNvSpPr>
              <a:spLocks noEditPoints="1"/>
            </p:cNvSpPr>
            <p:nvPr/>
          </p:nvSpPr>
          <p:spPr bwMode="auto">
            <a:xfrm>
              <a:off x="3316" y="139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5" name="Freeform 254"/>
            <p:cNvSpPr>
              <a:spLocks noEditPoints="1"/>
            </p:cNvSpPr>
            <p:nvPr/>
          </p:nvSpPr>
          <p:spPr bwMode="auto">
            <a:xfrm>
              <a:off x="3316" y="139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6" name="Freeform 255"/>
            <p:cNvSpPr>
              <a:spLocks noEditPoints="1"/>
            </p:cNvSpPr>
            <p:nvPr/>
          </p:nvSpPr>
          <p:spPr bwMode="auto">
            <a:xfrm>
              <a:off x="3488" y="143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7" name="Freeform 256"/>
            <p:cNvSpPr>
              <a:spLocks noEditPoints="1"/>
            </p:cNvSpPr>
            <p:nvPr/>
          </p:nvSpPr>
          <p:spPr bwMode="auto">
            <a:xfrm>
              <a:off x="3531" y="143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8" name="Freeform 257"/>
            <p:cNvSpPr>
              <a:spLocks noEditPoints="1"/>
            </p:cNvSpPr>
            <p:nvPr/>
          </p:nvSpPr>
          <p:spPr bwMode="auto">
            <a:xfrm>
              <a:off x="3587" y="143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09" name="Freeform 258"/>
            <p:cNvSpPr>
              <a:spLocks noEditPoints="1"/>
            </p:cNvSpPr>
            <p:nvPr/>
          </p:nvSpPr>
          <p:spPr bwMode="auto">
            <a:xfrm>
              <a:off x="3653" y="143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0" name="Freeform 259"/>
            <p:cNvSpPr>
              <a:spLocks noEditPoints="1"/>
            </p:cNvSpPr>
            <p:nvPr/>
          </p:nvSpPr>
          <p:spPr bwMode="auto">
            <a:xfrm>
              <a:off x="3794" y="146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1" name="Freeform 260"/>
            <p:cNvSpPr>
              <a:spLocks noEditPoints="1"/>
            </p:cNvSpPr>
            <p:nvPr/>
          </p:nvSpPr>
          <p:spPr bwMode="auto">
            <a:xfrm>
              <a:off x="3809" y="146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2" name="Freeform 261"/>
            <p:cNvSpPr>
              <a:spLocks noEditPoints="1"/>
            </p:cNvSpPr>
            <p:nvPr/>
          </p:nvSpPr>
          <p:spPr bwMode="auto">
            <a:xfrm>
              <a:off x="3905" y="1506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1"/>
                  </a:moveTo>
                  <a:lnTo>
                    <a:pt x="0" y="1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3" name="Freeform 262"/>
            <p:cNvSpPr>
              <a:spLocks noEditPoints="1"/>
            </p:cNvSpPr>
            <p:nvPr/>
          </p:nvSpPr>
          <p:spPr bwMode="auto">
            <a:xfrm>
              <a:off x="3958" y="150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moveTo>
                    <a:pt x="1" y="0"/>
                  </a:moveTo>
                  <a:lnTo>
                    <a:pt x="1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4" name="Freeform 263"/>
            <p:cNvSpPr>
              <a:spLocks noEditPoints="1"/>
            </p:cNvSpPr>
            <p:nvPr/>
          </p:nvSpPr>
          <p:spPr bwMode="auto">
            <a:xfrm>
              <a:off x="3986" y="152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5" name="Freeform 264"/>
            <p:cNvSpPr>
              <a:spLocks noEditPoints="1"/>
            </p:cNvSpPr>
            <p:nvPr/>
          </p:nvSpPr>
          <p:spPr bwMode="auto">
            <a:xfrm>
              <a:off x="4028" y="155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6" name="Freeform 265"/>
            <p:cNvSpPr>
              <a:spLocks noEditPoints="1"/>
            </p:cNvSpPr>
            <p:nvPr/>
          </p:nvSpPr>
          <p:spPr bwMode="auto">
            <a:xfrm>
              <a:off x="4108" y="155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7" name="Freeform 266"/>
            <p:cNvSpPr>
              <a:spLocks noEditPoints="1"/>
            </p:cNvSpPr>
            <p:nvPr/>
          </p:nvSpPr>
          <p:spPr bwMode="auto">
            <a:xfrm>
              <a:off x="4144" y="155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8" name="Freeform 267"/>
            <p:cNvSpPr>
              <a:spLocks noEditPoints="1"/>
            </p:cNvSpPr>
            <p:nvPr/>
          </p:nvSpPr>
          <p:spPr bwMode="auto">
            <a:xfrm>
              <a:off x="4188" y="155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19" name="Freeform 268"/>
            <p:cNvSpPr>
              <a:spLocks noEditPoints="1"/>
            </p:cNvSpPr>
            <p:nvPr/>
          </p:nvSpPr>
          <p:spPr bwMode="auto">
            <a:xfrm>
              <a:off x="4204" y="1575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0" name="Freeform 269"/>
            <p:cNvSpPr>
              <a:spLocks noEditPoints="1"/>
            </p:cNvSpPr>
            <p:nvPr/>
          </p:nvSpPr>
          <p:spPr bwMode="auto">
            <a:xfrm>
              <a:off x="4304" y="159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1" name="Freeform 270"/>
            <p:cNvSpPr>
              <a:spLocks noEditPoints="1"/>
            </p:cNvSpPr>
            <p:nvPr/>
          </p:nvSpPr>
          <p:spPr bwMode="auto">
            <a:xfrm>
              <a:off x="4365" y="162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2" name="Freeform 271"/>
            <p:cNvSpPr>
              <a:spLocks noEditPoints="1"/>
            </p:cNvSpPr>
            <p:nvPr/>
          </p:nvSpPr>
          <p:spPr bwMode="auto">
            <a:xfrm>
              <a:off x="4375" y="1646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3" name="Freeform 272"/>
            <p:cNvSpPr>
              <a:spLocks noEditPoints="1"/>
            </p:cNvSpPr>
            <p:nvPr/>
          </p:nvSpPr>
          <p:spPr bwMode="auto">
            <a:xfrm>
              <a:off x="4377" y="164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4" name="Freeform 273"/>
            <p:cNvSpPr>
              <a:spLocks noEditPoints="1"/>
            </p:cNvSpPr>
            <p:nvPr/>
          </p:nvSpPr>
          <p:spPr bwMode="auto">
            <a:xfrm>
              <a:off x="4414" y="164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5" name="Freeform 274"/>
            <p:cNvSpPr>
              <a:spLocks noEditPoints="1"/>
            </p:cNvSpPr>
            <p:nvPr/>
          </p:nvSpPr>
          <p:spPr bwMode="auto">
            <a:xfrm>
              <a:off x="4452" y="167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6" name="Freeform 275"/>
            <p:cNvSpPr>
              <a:spLocks noEditPoints="1"/>
            </p:cNvSpPr>
            <p:nvPr/>
          </p:nvSpPr>
          <p:spPr bwMode="auto">
            <a:xfrm>
              <a:off x="4552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7" name="Freeform 276"/>
            <p:cNvSpPr>
              <a:spLocks noEditPoints="1"/>
            </p:cNvSpPr>
            <p:nvPr/>
          </p:nvSpPr>
          <p:spPr bwMode="auto">
            <a:xfrm>
              <a:off x="4559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8" name="Freeform 277"/>
            <p:cNvSpPr>
              <a:spLocks noEditPoints="1"/>
            </p:cNvSpPr>
            <p:nvPr/>
          </p:nvSpPr>
          <p:spPr bwMode="auto">
            <a:xfrm>
              <a:off x="4561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29" name="Freeform 278"/>
            <p:cNvSpPr>
              <a:spLocks noEditPoints="1"/>
            </p:cNvSpPr>
            <p:nvPr/>
          </p:nvSpPr>
          <p:spPr bwMode="auto">
            <a:xfrm>
              <a:off x="4589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0" name="Freeform 279"/>
            <p:cNvSpPr>
              <a:spLocks noEditPoints="1"/>
            </p:cNvSpPr>
            <p:nvPr/>
          </p:nvSpPr>
          <p:spPr bwMode="auto">
            <a:xfrm>
              <a:off x="4598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1" name="Freeform 280"/>
            <p:cNvSpPr>
              <a:spLocks noEditPoints="1"/>
            </p:cNvSpPr>
            <p:nvPr/>
          </p:nvSpPr>
          <p:spPr bwMode="auto">
            <a:xfrm>
              <a:off x="4620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2" name="Freeform 281"/>
            <p:cNvSpPr>
              <a:spLocks noEditPoints="1"/>
            </p:cNvSpPr>
            <p:nvPr/>
          </p:nvSpPr>
          <p:spPr bwMode="auto">
            <a:xfrm>
              <a:off x="4692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3" name="Freeform 282"/>
            <p:cNvSpPr>
              <a:spLocks noEditPoints="1"/>
            </p:cNvSpPr>
            <p:nvPr/>
          </p:nvSpPr>
          <p:spPr bwMode="auto">
            <a:xfrm>
              <a:off x="4730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4" name="Freeform 283"/>
            <p:cNvSpPr>
              <a:spLocks noEditPoints="1"/>
            </p:cNvSpPr>
            <p:nvPr/>
          </p:nvSpPr>
          <p:spPr bwMode="auto">
            <a:xfrm>
              <a:off x="4731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5" name="Freeform 284"/>
            <p:cNvSpPr>
              <a:spLocks noEditPoints="1"/>
            </p:cNvSpPr>
            <p:nvPr/>
          </p:nvSpPr>
          <p:spPr bwMode="auto">
            <a:xfrm>
              <a:off x="4745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6" name="Freeform 285"/>
            <p:cNvSpPr>
              <a:spLocks noEditPoints="1"/>
            </p:cNvSpPr>
            <p:nvPr/>
          </p:nvSpPr>
          <p:spPr bwMode="auto">
            <a:xfrm>
              <a:off x="4749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7" name="Freeform 286"/>
            <p:cNvSpPr>
              <a:spLocks noEditPoints="1"/>
            </p:cNvSpPr>
            <p:nvPr/>
          </p:nvSpPr>
          <p:spPr bwMode="auto">
            <a:xfrm>
              <a:off x="4752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8" name="Freeform 287"/>
            <p:cNvSpPr>
              <a:spLocks noEditPoints="1"/>
            </p:cNvSpPr>
            <p:nvPr/>
          </p:nvSpPr>
          <p:spPr bwMode="auto">
            <a:xfrm>
              <a:off x="4752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39" name="Freeform 288"/>
            <p:cNvSpPr>
              <a:spLocks noEditPoints="1"/>
            </p:cNvSpPr>
            <p:nvPr/>
          </p:nvSpPr>
          <p:spPr bwMode="auto">
            <a:xfrm>
              <a:off x="4765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0" name="Freeform 289"/>
            <p:cNvSpPr>
              <a:spLocks noEditPoints="1"/>
            </p:cNvSpPr>
            <p:nvPr/>
          </p:nvSpPr>
          <p:spPr bwMode="auto">
            <a:xfrm>
              <a:off x="4789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1" name="Freeform 290"/>
            <p:cNvSpPr>
              <a:spLocks noEditPoints="1"/>
            </p:cNvSpPr>
            <p:nvPr/>
          </p:nvSpPr>
          <p:spPr bwMode="auto">
            <a:xfrm>
              <a:off x="4816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2" name="Freeform 291"/>
            <p:cNvSpPr>
              <a:spLocks noEditPoints="1"/>
            </p:cNvSpPr>
            <p:nvPr/>
          </p:nvSpPr>
          <p:spPr bwMode="auto">
            <a:xfrm>
              <a:off x="4827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3" name="Freeform 292"/>
            <p:cNvSpPr>
              <a:spLocks noEditPoints="1"/>
            </p:cNvSpPr>
            <p:nvPr/>
          </p:nvSpPr>
          <p:spPr bwMode="auto">
            <a:xfrm>
              <a:off x="4836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4" name="Freeform 293"/>
            <p:cNvSpPr>
              <a:spLocks noEditPoints="1"/>
            </p:cNvSpPr>
            <p:nvPr/>
          </p:nvSpPr>
          <p:spPr bwMode="auto">
            <a:xfrm>
              <a:off x="4853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5" name="Freeform 294"/>
            <p:cNvSpPr>
              <a:spLocks noEditPoints="1"/>
            </p:cNvSpPr>
            <p:nvPr/>
          </p:nvSpPr>
          <p:spPr bwMode="auto">
            <a:xfrm>
              <a:off x="4922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6" name="Freeform 295"/>
            <p:cNvSpPr>
              <a:spLocks noEditPoints="1"/>
            </p:cNvSpPr>
            <p:nvPr/>
          </p:nvSpPr>
          <p:spPr bwMode="auto">
            <a:xfrm>
              <a:off x="4952" y="1695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7" name="Freeform 296"/>
            <p:cNvSpPr>
              <a:spLocks noEditPoints="1"/>
            </p:cNvSpPr>
            <p:nvPr/>
          </p:nvSpPr>
          <p:spPr bwMode="auto">
            <a:xfrm>
              <a:off x="4960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8" name="Freeform 297"/>
            <p:cNvSpPr>
              <a:spLocks noEditPoints="1"/>
            </p:cNvSpPr>
            <p:nvPr/>
          </p:nvSpPr>
          <p:spPr bwMode="auto">
            <a:xfrm>
              <a:off x="4999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49" name="Freeform 298"/>
            <p:cNvSpPr>
              <a:spLocks noEditPoints="1"/>
            </p:cNvSpPr>
            <p:nvPr/>
          </p:nvSpPr>
          <p:spPr bwMode="auto">
            <a:xfrm>
              <a:off x="5002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0" name="Freeform 299"/>
            <p:cNvSpPr>
              <a:spLocks noEditPoints="1"/>
            </p:cNvSpPr>
            <p:nvPr/>
          </p:nvSpPr>
          <p:spPr bwMode="auto">
            <a:xfrm>
              <a:off x="5004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1" name="Freeform 300"/>
            <p:cNvSpPr>
              <a:spLocks noEditPoints="1"/>
            </p:cNvSpPr>
            <p:nvPr/>
          </p:nvSpPr>
          <p:spPr bwMode="auto">
            <a:xfrm>
              <a:off x="5009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2" name="Freeform 301"/>
            <p:cNvSpPr>
              <a:spLocks noEditPoints="1"/>
            </p:cNvSpPr>
            <p:nvPr/>
          </p:nvSpPr>
          <p:spPr bwMode="auto">
            <a:xfrm>
              <a:off x="5018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3" name="Freeform 302"/>
            <p:cNvSpPr>
              <a:spLocks noEditPoints="1"/>
            </p:cNvSpPr>
            <p:nvPr/>
          </p:nvSpPr>
          <p:spPr bwMode="auto">
            <a:xfrm>
              <a:off x="5032" y="1695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4" name="Freeform 303"/>
            <p:cNvSpPr>
              <a:spLocks noEditPoints="1"/>
            </p:cNvSpPr>
            <p:nvPr/>
          </p:nvSpPr>
          <p:spPr bwMode="auto">
            <a:xfrm>
              <a:off x="5032" y="1695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5" name="Freeform 304"/>
            <p:cNvSpPr>
              <a:spLocks noEditPoints="1"/>
            </p:cNvSpPr>
            <p:nvPr/>
          </p:nvSpPr>
          <p:spPr bwMode="auto">
            <a:xfrm>
              <a:off x="5044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6" name="Freeform 305"/>
            <p:cNvSpPr>
              <a:spLocks noEditPoints="1"/>
            </p:cNvSpPr>
            <p:nvPr/>
          </p:nvSpPr>
          <p:spPr bwMode="auto">
            <a:xfrm>
              <a:off x="5046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7" name="Freeform 306"/>
            <p:cNvSpPr>
              <a:spLocks noEditPoints="1"/>
            </p:cNvSpPr>
            <p:nvPr/>
          </p:nvSpPr>
          <p:spPr bwMode="auto">
            <a:xfrm>
              <a:off x="5056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8" name="Freeform 307"/>
            <p:cNvSpPr>
              <a:spLocks noEditPoints="1"/>
            </p:cNvSpPr>
            <p:nvPr/>
          </p:nvSpPr>
          <p:spPr bwMode="auto">
            <a:xfrm>
              <a:off x="5100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59" name="Freeform 308"/>
            <p:cNvSpPr>
              <a:spLocks noEditPoints="1"/>
            </p:cNvSpPr>
            <p:nvPr/>
          </p:nvSpPr>
          <p:spPr bwMode="auto">
            <a:xfrm>
              <a:off x="5129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0" name="Freeform 309"/>
            <p:cNvSpPr>
              <a:spLocks noEditPoints="1"/>
            </p:cNvSpPr>
            <p:nvPr/>
          </p:nvSpPr>
          <p:spPr bwMode="auto">
            <a:xfrm>
              <a:off x="5129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1" name="Freeform 310"/>
            <p:cNvSpPr>
              <a:spLocks noEditPoints="1"/>
            </p:cNvSpPr>
            <p:nvPr/>
          </p:nvSpPr>
          <p:spPr bwMode="auto">
            <a:xfrm>
              <a:off x="5135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2" name="Freeform 311"/>
            <p:cNvSpPr>
              <a:spLocks noEditPoints="1"/>
            </p:cNvSpPr>
            <p:nvPr/>
          </p:nvSpPr>
          <p:spPr bwMode="auto">
            <a:xfrm>
              <a:off x="5135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3" name="Freeform 312"/>
            <p:cNvSpPr>
              <a:spLocks noEditPoints="1"/>
            </p:cNvSpPr>
            <p:nvPr/>
          </p:nvSpPr>
          <p:spPr bwMode="auto">
            <a:xfrm>
              <a:off x="5140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4" name="Freeform 313"/>
            <p:cNvSpPr>
              <a:spLocks noEditPoints="1"/>
            </p:cNvSpPr>
            <p:nvPr/>
          </p:nvSpPr>
          <p:spPr bwMode="auto">
            <a:xfrm>
              <a:off x="5145" y="1695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5" name="Freeform 314"/>
            <p:cNvSpPr>
              <a:spLocks noEditPoints="1"/>
            </p:cNvSpPr>
            <p:nvPr/>
          </p:nvSpPr>
          <p:spPr bwMode="auto">
            <a:xfrm>
              <a:off x="5153" y="16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6" name="Freeform 315"/>
            <p:cNvSpPr>
              <a:spLocks noEditPoints="1"/>
            </p:cNvSpPr>
            <p:nvPr/>
          </p:nvSpPr>
          <p:spPr bwMode="auto">
            <a:xfrm>
              <a:off x="5155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7" name="Freeform 316"/>
            <p:cNvSpPr>
              <a:spLocks noEditPoints="1"/>
            </p:cNvSpPr>
            <p:nvPr/>
          </p:nvSpPr>
          <p:spPr bwMode="auto">
            <a:xfrm>
              <a:off x="5157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8" name="Freeform 317"/>
            <p:cNvSpPr>
              <a:spLocks noEditPoints="1"/>
            </p:cNvSpPr>
            <p:nvPr/>
          </p:nvSpPr>
          <p:spPr bwMode="auto">
            <a:xfrm>
              <a:off x="5164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69" name="Freeform 318"/>
            <p:cNvSpPr>
              <a:spLocks noEditPoints="1"/>
            </p:cNvSpPr>
            <p:nvPr/>
          </p:nvSpPr>
          <p:spPr bwMode="auto">
            <a:xfrm>
              <a:off x="5166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0" name="Freeform 319"/>
            <p:cNvSpPr>
              <a:spLocks noEditPoints="1"/>
            </p:cNvSpPr>
            <p:nvPr/>
          </p:nvSpPr>
          <p:spPr bwMode="auto">
            <a:xfrm>
              <a:off x="5175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1" name="Freeform 320"/>
            <p:cNvSpPr>
              <a:spLocks noEditPoints="1"/>
            </p:cNvSpPr>
            <p:nvPr/>
          </p:nvSpPr>
          <p:spPr bwMode="auto">
            <a:xfrm>
              <a:off x="5178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2" name="Freeform 321"/>
            <p:cNvSpPr>
              <a:spLocks noEditPoints="1"/>
            </p:cNvSpPr>
            <p:nvPr/>
          </p:nvSpPr>
          <p:spPr bwMode="auto">
            <a:xfrm>
              <a:off x="5197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3" name="Freeform 322"/>
            <p:cNvSpPr>
              <a:spLocks noEditPoints="1"/>
            </p:cNvSpPr>
            <p:nvPr/>
          </p:nvSpPr>
          <p:spPr bwMode="auto">
            <a:xfrm>
              <a:off x="5202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4" name="Freeform 323"/>
            <p:cNvSpPr>
              <a:spLocks noEditPoints="1"/>
            </p:cNvSpPr>
            <p:nvPr/>
          </p:nvSpPr>
          <p:spPr bwMode="auto">
            <a:xfrm>
              <a:off x="5204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5" name="Freeform 324"/>
            <p:cNvSpPr>
              <a:spLocks noEditPoints="1"/>
            </p:cNvSpPr>
            <p:nvPr/>
          </p:nvSpPr>
          <p:spPr bwMode="auto">
            <a:xfrm>
              <a:off x="5209" y="1695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6" name="Freeform 325"/>
            <p:cNvSpPr>
              <a:spLocks noEditPoints="1"/>
            </p:cNvSpPr>
            <p:nvPr/>
          </p:nvSpPr>
          <p:spPr bwMode="auto">
            <a:xfrm>
              <a:off x="5213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7" name="Freeform 326"/>
            <p:cNvSpPr>
              <a:spLocks noEditPoints="1"/>
            </p:cNvSpPr>
            <p:nvPr/>
          </p:nvSpPr>
          <p:spPr bwMode="auto">
            <a:xfrm>
              <a:off x="5232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8" name="Freeform 327"/>
            <p:cNvSpPr>
              <a:spLocks noEditPoints="1"/>
            </p:cNvSpPr>
            <p:nvPr/>
          </p:nvSpPr>
          <p:spPr bwMode="auto">
            <a:xfrm>
              <a:off x="5254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79" name="Freeform 328"/>
            <p:cNvSpPr>
              <a:spLocks noEditPoints="1"/>
            </p:cNvSpPr>
            <p:nvPr/>
          </p:nvSpPr>
          <p:spPr bwMode="auto">
            <a:xfrm>
              <a:off x="5256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0" name="Freeform 329"/>
            <p:cNvSpPr>
              <a:spLocks noEditPoints="1"/>
            </p:cNvSpPr>
            <p:nvPr/>
          </p:nvSpPr>
          <p:spPr bwMode="auto">
            <a:xfrm>
              <a:off x="5258" y="1695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1" name="Freeform 330"/>
            <p:cNvSpPr>
              <a:spLocks noEditPoints="1"/>
            </p:cNvSpPr>
            <p:nvPr/>
          </p:nvSpPr>
          <p:spPr bwMode="auto">
            <a:xfrm>
              <a:off x="5263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2" name="Freeform 331"/>
            <p:cNvSpPr>
              <a:spLocks noEditPoints="1"/>
            </p:cNvSpPr>
            <p:nvPr/>
          </p:nvSpPr>
          <p:spPr bwMode="auto">
            <a:xfrm>
              <a:off x="5272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3" name="Freeform 332"/>
            <p:cNvSpPr>
              <a:spLocks noEditPoints="1"/>
            </p:cNvSpPr>
            <p:nvPr/>
          </p:nvSpPr>
          <p:spPr bwMode="auto">
            <a:xfrm>
              <a:off x="5282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4" name="Freeform 333"/>
            <p:cNvSpPr>
              <a:spLocks noEditPoints="1"/>
            </p:cNvSpPr>
            <p:nvPr/>
          </p:nvSpPr>
          <p:spPr bwMode="auto">
            <a:xfrm>
              <a:off x="5284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5" name="Freeform 334"/>
            <p:cNvSpPr>
              <a:spLocks noEditPoints="1"/>
            </p:cNvSpPr>
            <p:nvPr/>
          </p:nvSpPr>
          <p:spPr bwMode="auto">
            <a:xfrm>
              <a:off x="5289" y="1695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6" name="Freeform 335"/>
            <p:cNvSpPr>
              <a:spLocks noEditPoints="1"/>
            </p:cNvSpPr>
            <p:nvPr/>
          </p:nvSpPr>
          <p:spPr bwMode="auto">
            <a:xfrm>
              <a:off x="5294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7" name="Freeform 336"/>
            <p:cNvSpPr>
              <a:spLocks noEditPoints="1"/>
            </p:cNvSpPr>
            <p:nvPr/>
          </p:nvSpPr>
          <p:spPr bwMode="auto">
            <a:xfrm>
              <a:off x="5301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8" name="Freeform 337"/>
            <p:cNvSpPr>
              <a:spLocks noEditPoints="1"/>
            </p:cNvSpPr>
            <p:nvPr/>
          </p:nvSpPr>
          <p:spPr bwMode="auto">
            <a:xfrm>
              <a:off x="532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89" name="Freeform 338"/>
            <p:cNvSpPr>
              <a:spLocks noEditPoints="1"/>
            </p:cNvSpPr>
            <p:nvPr/>
          </p:nvSpPr>
          <p:spPr bwMode="auto">
            <a:xfrm>
              <a:off x="533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0" name="Freeform 339"/>
            <p:cNvSpPr>
              <a:spLocks noEditPoints="1"/>
            </p:cNvSpPr>
            <p:nvPr/>
          </p:nvSpPr>
          <p:spPr bwMode="auto">
            <a:xfrm>
              <a:off x="5337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1" name="Freeform 340"/>
            <p:cNvSpPr>
              <a:spLocks noEditPoints="1"/>
            </p:cNvSpPr>
            <p:nvPr/>
          </p:nvSpPr>
          <p:spPr bwMode="auto">
            <a:xfrm>
              <a:off x="5350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2" name="Freeform 341"/>
            <p:cNvSpPr>
              <a:spLocks noEditPoints="1"/>
            </p:cNvSpPr>
            <p:nvPr/>
          </p:nvSpPr>
          <p:spPr bwMode="auto">
            <a:xfrm>
              <a:off x="5364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3" name="Freeform 342"/>
            <p:cNvSpPr>
              <a:spLocks noEditPoints="1"/>
            </p:cNvSpPr>
            <p:nvPr/>
          </p:nvSpPr>
          <p:spPr bwMode="auto">
            <a:xfrm>
              <a:off x="5365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4" name="Freeform 343"/>
            <p:cNvSpPr>
              <a:spLocks noEditPoints="1"/>
            </p:cNvSpPr>
            <p:nvPr/>
          </p:nvSpPr>
          <p:spPr bwMode="auto">
            <a:xfrm>
              <a:off x="537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5" name="Freeform 344"/>
            <p:cNvSpPr>
              <a:spLocks noEditPoints="1"/>
            </p:cNvSpPr>
            <p:nvPr/>
          </p:nvSpPr>
          <p:spPr bwMode="auto">
            <a:xfrm>
              <a:off x="5384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6" name="Freeform 345"/>
            <p:cNvSpPr>
              <a:spLocks noEditPoints="1"/>
            </p:cNvSpPr>
            <p:nvPr/>
          </p:nvSpPr>
          <p:spPr bwMode="auto">
            <a:xfrm>
              <a:off x="538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7" name="Freeform 346"/>
            <p:cNvSpPr>
              <a:spLocks noEditPoints="1"/>
            </p:cNvSpPr>
            <p:nvPr/>
          </p:nvSpPr>
          <p:spPr bwMode="auto">
            <a:xfrm>
              <a:off x="5405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8" name="Freeform 347"/>
            <p:cNvSpPr>
              <a:spLocks noEditPoints="1"/>
            </p:cNvSpPr>
            <p:nvPr/>
          </p:nvSpPr>
          <p:spPr bwMode="auto">
            <a:xfrm>
              <a:off x="5409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99" name="Freeform 348"/>
            <p:cNvSpPr>
              <a:spLocks noEditPoints="1"/>
            </p:cNvSpPr>
            <p:nvPr/>
          </p:nvSpPr>
          <p:spPr bwMode="auto">
            <a:xfrm>
              <a:off x="5423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0" name="Freeform 349"/>
            <p:cNvSpPr>
              <a:spLocks noEditPoints="1"/>
            </p:cNvSpPr>
            <p:nvPr/>
          </p:nvSpPr>
          <p:spPr bwMode="auto">
            <a:xfrm>
              <a:off x="5432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1" name="Freeform 350"/>
            <p:cNvSpPr>
              <a:spLocks noEditPoints="1"/>
            </p:cNvSpPr>
            <p:nvPr/>
          </p:nvSpPr>
          <p:spPr bwMode="auto">
            <a:xfrm>
              <a:off x="5442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2" name="Freeform 351"/>
            <p:cNvSpPr>
              <a:spLocks noEditPoints="1"/>
            </p:cNvSpPr>
            <p:nvPr/>
          </p:nvSpPr>
          <p:spPr bwMode="auto">
            <a:xfrm>
              <a:off x="546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3" name="Freeform 352"/>
            <p:cNvSpPr>
              <a:spLocks noEditPoints="1"/>
            </p:cNvSpPr>
            <p:nvPr/>
          </p:nvSpPr>
          <p:spPr bwMode="auto">
            <a:xfrm>
              <a:off x="5472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4" name="Freeform 353"/>
            <p:cNvSpPr>
              <a:spLocks noEditPoints="1"/>
            </p:cNvSpPr>
            <p:nvPr/>
          </p:nvSpPr>
          <p:spPr bwMode="auto">
            <a:xfrm>
              <a:off x="5478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5" name="Freeform 354"/>
            <p:cNvSpPr>
              <a:spLocks noEditPoints="1"/>
            </p:cNvSpPr>
            <p:nvPr/>
          </p:nvSpPr>
          <p:spPr bwMode="auto">
            <a:xfrm>
              <a:off x="5487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6" name="Freeform 355"/>
            <p:cNvSpPr>
              <a:spLocks noEditPoints="1"/>
            </p:cNvSpPr>
            <p:nvPr/>
          </p:nvSpPr>
          <p:spPr bwMode="auto">
            <a:xfrm>
              <a:off x="5487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7" name="Freeform 356"/>
            <p:cNvSpPr>
              <a:spLocks noEditPoints="1"/>
            </p:cNvSpPr>
            <p:nvPr/>
          </p:nvSpPr>
          <p:spPr bwMode="auto">
            <a:xfrm>
              <a:off x="5487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8" name="Freeform 357"/>
            <p:cNvSpPr>
              <a:spLocks noEditPoints="1"/>
            </p:cNvSpPr>
            <p:nvPr/>
          </p:nvSpPr>
          <p:spPr bwMode="auto">
            <a:xfrm>
              <a:off x="5488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09" name="Freeform 358"/>
            <p:cNvSpPr>
              <a:spLocks noEditPoints="1"/>
            </p:cNvSpPr>
            <p:nvPr/>
          </p:nvSpPr>
          <p:spPr bwMode="auto">
            <a:xfrm>
              <a:off x="549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0" name="Freeform 359"/>
            <p:cNvSpPr>
              <a:spLocks noEditPoints="1"/>
            </p:cNvSpPr>
            <p:nvPr/>
          </p:nvSpPr>
          <p:spPr bwMode="auto">
            <a:xfrm>
              <a:off x="5497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1" name="Freeform 360"/>
            <p:cNvSpPr>
              <a:spLocks noEditPoints="1"/>
            </p:cNvSpPr>
            <p:nvPr/>
          </p:nvSpPr>
          <p:spPr bwMode="auto">
            <a:xfrm>
              <a:off x="5508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2" name="Freeform 361"/>
            <p:cNvSpPr>
              <a:spLocks noEditPoints="1"/>
            </p:cNvSpPr>
            <p:nvPr/>
          </p:nvSpPr>
          <p:spPr bwMode="auto">
            <a:xfrm>
              <a:off x="5518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3" name="Freeform 362"/>
            <p:cNvSpPr>
              <a:spLocks noEditPoints="1"/>
            </p:cNvSpPr>
            <p:nvPr/>
          </p:nvSpPr>
          <p:spPr bwMode="auto">
            <a:xfrm>
              <a:off x="5520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4" name="Freeform 363"/>
            <p:cNvSpPr>
              <a:spLocks noEditPoints="1"/>
            </p:cNvSpPr>
            <p:nvPr/>
          </p:nvSpPr>
          <p:spPr bwMode="auto">
            <a:xfrm>
              <a:off x="5537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5" name="Freeform 364"/>
            <p:cNvSpPr>
              <a:spLocks noEditPoints="1"/>
            </p:cNvSpPr>
            <p:nvPr/>
          </p:nvSpPr>
          <p:spPr bwMode="auto">
            <a:xfrm>
              <a:off x="5545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6" name="Freeform 365"/>
            <p:cNvSpPr>
              <a:spLocks noEditPoints="1"/>
            </p:cNvSpPr>
            <p:nvPr/>
          </p:nvSpPr>
          <p:spPr bwMode="auto">
            <a:xfrm>
              <a:off x="5545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7" name="Freeform 366"/>
            <p:cNvSpPr>
              <a:spLocks noEditPoints="1"/>
            </p:cNvSpPr>
            <p:nvPr/>
          </p:nvSpPr>
          <p:spPr bwMode="auto">
            <a:xfrm>
              <a:off x="5558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8" name="Freeform 367"/>
            <p:cNvSpPr>
              <a:spLocks noEditPoints="1"/>
            </p:cNvSpPr>
            <p:nvPr/>
          </p:nvSpPr>
          <p:spPr bwMode="auto">
            <a:xfrm>
              <a:off x="5567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19" name="Freeform 368"/>
            <p:cNvSpPr>
              <a:spLocks noEditPoints="1"/>
            </p:cNvSpPr>
            <p:nvPr/>
          </p:nvSpPr>
          <p:spPr bwMode="auto">
            <a:xfrm>
              <a:off x="5586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0" name="Freeform 369"/>
            <p:cNvSpPr>
              <a:spLocks noEditPoints="1"/>
            </p:cNvSpPr>
            <p:nvPr/>
          </p:nvSpPr>
          <p:spPr bwMode="auto">
            <a:xfrm>
              <a:off x="5605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1" name="Freeform 370"/>
            <p:cNvSpPr>
              <a:spLocks noEditPoints="1"/>
            </p:cNvSpPr>
            <p:nvPr/>
          </p:nvSpPr>
          <p:spPr bwMode="auto">
            <a:xfrm>
              <a:off x="5614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2" name="Freeform 371"/>
            <p:cNvSpPr>
              <a:spLocks noEditPoints="1"/>
            </p:cNvSpPr>
            <p:nvPr/>
          </p:nvSpPr>
          <p:spPr bwMode="auto">
            <a:xfrm>
              <a:off x="561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3" name="Freeform 372"/>
            <p:cNvSpPr>
              <a:spLocks noEditPoints="1"/>
            </p:cNvSpPr>
            <p:nvPr/>
          </p:nvSpPr>
          <p:spPr bwMode="auto">
            <a:xfrm>
              <a:off x="5617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4" name="Freeform 373"/>
            <p:cNvSpPr>
              <a:spLocks noEditPoints="1"/>
            </p:cNvSpPr>
            <p:nvPr/>
          </p:nvSpPr>
          <p:spPr bwMode="auto">
            <a:xfrm>
              <a:off x="5621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5" name="Freeform 374"/>
            <p:cNvSpPr>
              <a:spLocks noEditPoints="1"/>
            </p:cNvSpPr>
            <p:nvPr/>
          </p:nvSpPr>
          <p:spPr bwMode="auto">
            <a:xfrm>
              <a:off x="5623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6" name="Freeform 375"/>
            <p:cNvSpPr>
              <a:spLocks noEditPoints="1"/>
            </p:cNvSpPr>
            <p:nvPr/>
          </p:nvSpPr>
          <p:spPr bwMode="auto">
            <a:xfrm>
              <a:off x="5624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7" name="Freeform 376"/>
            <p:cNvSpPr>
              <a:spLocks noEditPoints="1"/>
            </p:cNvSpPr>
            <p:nvPr/>
          </p:nvSpPr>
          <p:spPr bwMode="auto">
            <a:xfrm>
              <a:off x="5633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8" name="Freeform 377"/>
            <p:cNvSpPr>
              <a:spLocks noEditPoints="1"/>
            </p:cNvSpPr>
            <p:nvPr/>
          </p:nvSpPr>
          <p:spPr bwMode="auto">
            <a:xfrm>
              <a:off x="5641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29" name="Freeform 378"/>
            <p:cNvSpPr>
              <a:spLocks noEditPoints="1"/>
            </p:cNvSpPr>
            <p:nvPr/>
          </p:nvSpPr>
          <p:spPr bwMode="auto">
            <a:xfrm>
              <a:off x="5650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0" name="Freeform 379"/>
            <p:cNvSpPr>
              <a:spLocks noEditPoints="1"/>
            </p:cNvSpPr>
            <p:nvPr/>
          </p:nvSpPr>
          <p:spPr bwMode="auto">
            <a:xfrm>
              <a:off x="5659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1" name="Freeform 380"/>
            <p:cNvSpPr>
              <a:spLocks noEditPoints="1"/>
            </p:cNvSpPr>
            <p:nvPr/>
          </p:nvSpPr>
          <p:spPr bwMode="auto">
            <a:xfrm>
              <a:off x="5664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2" name="Freeform 381"/>
            <p:cNvSpPr>
              <a:spLocks noEditPoints="1"/>
            </p:cNvSpPr>
            <p:nvPr/>
          </p:nvSpPr>
          <p:spPr bwMode="auto">
            <a:xfrm>
              <a:off x="5681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3" name="Freeform 382"/>
            <p:cNvSpPr>
              <a:spLocks noEditPoints="1"/>
            </p:cNvSpPr>
            <p:nvPr/>
          </p:nvSpPr>
          <p:spPr bwMode="auto">
            <a:xfrm>
              <a:off x="5689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4" name="Freeform 383"/>
            <p:cNvSpPr>
              <a:spLocks noEditPoints="1"/>
            </p:cNvSpPr>
            <p:nvPr/>
          </p:nvSpPr>
          <p:spPr bwMode="auto">
            <a:xfrm>
              <a:off x="5692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5" name="Freeform 384"/>
            <p:cNvSpPr>
              <a:spLocks noEditPoints="1"/>
            </p:cNvSpPr>
            <p:nvPr/>
          </p:nvSpPr>
          <p:spPr bwMode="auto">
            <a:xfrm>
              <a:off x="5692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6" name="Freeform 385"/>
            <p:cNvSpPr>
              <a:spLocks noEditPoints="1"/>
            </p:cNvSpPr>
            <p:nvPr/>
          </p:nvSpPr>
          <p:spPr bwMode="auto">
            <a:xfrm>
              <a:off x="5701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7" name="Freeform 386"/>
            <p:cNvSpPr>
              <a:spLocks noEditPoints="1"/>
            </p:cNvSpPr>
            <p:nvPr/>
          </p:nvSpPr>
          <p:spPr bwMode="auto">
            <a:xfrm>
              <a:off x="5714" y="177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8" name="Freeform 387"/>
            <p:cNvSpPr>
              <a:spLocks noEditPoints="1"/>
            </p:cNvSpPr>
            <p:nvPr/>
          </p:nvSpPr>
          <p:spPr bwMode="auto">
            <a:xfrm>
              <a:off x="571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39" name="Freeform 388"/>
            <p:cNvSpPr>
              <a:spLocks noEditPoints="1"/>
            </p:cNvSpPr>
            <p:nvPr/>
          </p:nvSpPr>
          <p:spPr bwMode="auto">
            <a:xfrm>
              <a:off x="5725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0" name="Freeform 389"/>
            <p:cNvSpPr>
              <a:spLocks noEditPoints="1"/>
            </p:cNvSpPr>
            <p:nvPr/>
          </p:nvSpPr>
          <p:spPr bwMode="auto">
            <a:xfrm>
              <a:off x="5737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1" name="Freeform 390"/>
            <p:cNvSpPr>
              <a:spLocks noEditPoints="1"/>
            </p:cNvSpPr>
            <p:nvPr/>
          </p:nvSpPr>
          <p:spPr bwMode="auto">
            <a:xfrm>
              <a:off x="5749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2" name="Freeform 391"/>
            <p:cNvSpPr>
              <a:spLocks noEditPoints="1"/>
            </p:cNvSpPr>
            <p:nvPr/>
          </p:nvSpPr>
          <p:spPr bwMode="auto">
            <a:xfrm>
              <a:off x="5770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3" name="Freeform 392"/>
            <p:cNvSpPr>
              <a:spLocks noEditPoints="1"/>
            </p:cNvSpPr>
            <p:nvPr/>
          </p:nvSpPr>
          <p:spPr bwMode="auto">
            <a:xfrm>
              <a:off x="5772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4" name="Freeform 393"/>
            <p:cNvSpPr>
              <a:spLocks noEditPoints="1"/>
            </p:cNvSpPr>
            <p:nvPr/>
          </p:nvSpPr>
          <p:spPr bwMode="auto">
            <a:xfrm>
              <a:off x="5775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5" name="Freeform 394"/>
            <p:cNvSpPr>
              <a:spLocks noEditPoints="1"/>
            </p:cNvSpPr>
            <p:nvPr/>
          </p:nvSpPr>
          <p:spPr bwMode="auto">
            <a:xfrm>
              <a:off x="5787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6" name="Freeform 395"/>
            <p:cNvSpPr>
              <a:spLocks noEditPoints="1"/>
            </p:cNvSpPr>
            <p:nvPr/>
          </p:nvSpPr>
          <p:spPr bwMode="auto">
            <a:xfrm>
              <a:off x="5793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7" name="Freeform 396"/>
            <p:cNvSpPr>
              <a:spLocks noEditPoints="1"/>
            </p:cNvSpPr>
            <p:nvPr/>
          </p:nvSpPr>
          <p:spPr bwMode="auto">
            <a:xfrm>
              <a:off x="5796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8" name="Freeform 397"/>
            <p:cNvSpPr>
              <a:spLocks noEditPoints="1"/>
            </p:cNvSpPr>
            <p:nvPr/>
          </p:nvSpPr>
          <p:spPr bwMode="auto">
            <a:xfrm>
              <a:off x="5814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49" name="Freeform 398"/>
            <p:cNvSpPr>
              <a:spLocks noEditPoints="1"/>
            </p:cNvSpPr>
            <p:nvPr/>
          </p:nvSpPr>
          <p:spPr bwMode="auto">
            <a:xfrm>
              <a:off x="5814" y="177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50" name="Freeform 399"/>
            <p:cNvSpPr>
              <a:spLocks noEditPoints="1"/>
            </p:cNvSpPr>
            <p:nvPr/>
          </p:nvSpPr>
          <p:spPr bwMode="auto">
            <a:xfrm>
              <a:off x="5850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51" name="Freeform 400"/>
            <p:cNvSpPr>
              <a:spLocks noEditPoints="1"/>
            </p:cNvSpPr>
            <p:nvPr/>
          </p:nvSpPr>
          <p:spPr bwMode="auto">
            <a:xfrm>
              <a:off x="5850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52" name="Freeform 401"/>
            <p:cNvSpPr>
              <a:spLocks noEditPoints="1"/>
            </p:cNvSpPr>
            <p:nvPr/>
          </p:nvSpPr>
          <p:spPr bwMode="auto">
            <a:xfrm>
              <a:off x="5850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53" name="Freeform 402"/>
            <p:cNvSpPr>
              <a:spLocks noEditPoints="1"/>
            </p:cNvSpPr>
            <p:nvPr/>
          </p:nvSpPr>
          <p:spPr bwMode="auto">
            <a:xfrm>
              <a:off x="5850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54" name="Freeform 403"/>
            <p:cNvSpPr>
              <a:spLocks noEditPoints="1"/>
            </p:cNvSpPr>
            <p:nvPr/>
          </p:nvSpPr>
          <p:spPr bwMode="auto">
            <a:xfrm>
              <a:off x="5850" y="1773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"/>
                <a:gd name="T9" fmla="*/ 1 w 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EF3338"/>
            </a:solidFill>
            <a:ln w="7620">
              <a:solidFill>
                <a:srgbClr val="EF333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1578" name="Freeform 404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79" name="Freeform 405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0" name="Freeform 406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1" name="Freeform 407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2" name="Freeform 408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3" name="Freeform 409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4" name="Freeform 410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5" name="Freeform 411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6" name="Freeform 412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7" name="Freeform 413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8" name="Freeform 414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89" name="Freeform 415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0" name="Freeform 416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1" name="Freeform 417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2" name="Freeform 418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3" name="Freeform 419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4" name="Freeform 420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5" name="Freeform 421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6" name="Freeform 422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7" name="Freeform 423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8" name="Freeform 424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599" name="Freeform 425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0" name="Freeform 426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1" name="Freeform 427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2" name="Freeform 428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3" name="Freeform 429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4" name="Freeform 430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5" name="Freeform 431"/>
          <p:cNvSpPr>
            <a:spLocks noEditPoints="1"/>
          </p:cNvSpPr>
          <p:nvPr/>
        </p:nvSpPr>
        <p:spPr bwMode="auto">
          <a:xfrm>
            <a:off x="6415088" y="2273300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6" name="Freeform 432"/>
          <p:cNvSpPr>
            <a:spLocks noEditPoints="1"/>
          </p:cNvSpPr>
          <p:nvPr/>
        </p:nvSpPr>
        <p:spPr bwMode="auto">
          <a:xfrm>
            <a:off x="1624013" y="178752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7" name="Freeform 433"/>
          <p:cNvSpPr>
            <a:spLocks noEditPoints="1"/>
          </p:cNvSpPr>
          <p:nvPr/>
        </p:nvSpPr>
        <p:spPr bwMode="auto">
          <a:xfrm>
            <a:off x="2287588" y="20970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8" name="Freeform 434"/>
          <p:cNvSpPr>
            <a:spLocks noEditPoints="1"/>
          </p:cNvSpPr>
          <p:nvPr/>
        </p:nvSpPr>
        <p:spPr bwMode="auto">
          <a:xfrm>
            <a:off x="2662238" y="24130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09" name="Freeform 435"/>
          <p:cNvSpPr>
            <a:spLocks noEditPoints="1"/>
          </p:cNvSpPr>
          <p:nvPr/>
        </p:nvSpPr>
        <p:spPr bwMode="auto">
          <a:xfrm>
            <a:off x="3619500" y="2817813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0" name="Freeform 436"/>
          <p:cNvSpPr>
            <a:spLocks noEditPoints="1"/>
          </p:cNvSpPr>
          <p:nvPr/>
        </p:nvSpPr>
        <p:spPr bwMode="auto">
          <a:xfrm>
            <a:off x="4133850" y="2984500"/>
            <a:ext cx="0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0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1"/>
                </a:lnTo>
                <a:moveTo>
                  <a:pt x="1" y="0"/>
                </a:moveTo>
                <a:lnTo>
                  <a:pt x="1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1" name="Freeform 437"/>
          <p:cNvSpPr>
            <a:spLocks noEditPoints="1"/>
          </p:cNvSpPr>
          <p:nvPr/>
        </p:nvSpPr>
        <p:spPr bwMode="auto">
          <a:xfrm>
            <a:off x="4314825" y="2984500"/>
            <a:ext cx="0" cy="1588"/>
          </a:xfrm>
          <a:custGeom>
            <a:avLst/>
            <a:gdLst>
              <a:gd name="T0" fmla="*/ 2147483647 h 1"/>
              <a:gd name="T1" fmla="*/ 2147483647 h 1"/>
              <a:gd name="T2" fmla="*/ 0 h 1"/>
              <a:gd name="T3" fmla="*/ 2147483647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2" name="Freeform 438"/>
          <p:cNvSpPr>
            <a:spLocks noEditPoints="1"/>
          </p:cNvSpPr>
          <p:nvPr/>
        </p:nvSpPr>
        <p:spPr bwMode="auto">
          <a:xfrm>
            <a:off x="4348163" y="2984500"/>
            <a:ext cx="0" cy="1588"/>
          </a:xfrm>
          <a:custGeom>
            <a:avLst/>
            <a:gdLst>
              <a:gd name="T0" fmla="*/ 2147483647 h 1"/>
              <a:gd name="T1" fmla="*/ 2147483647 h 1"/>
              <a:gd name="T2" fmla="*/ 0 h 1"/>
              <a:gd name="T3" fmla="*/ 2147483647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3" name="Freeform 439"/>
          <p:cNvSpPr>
            <a:spLocks noEditPoints="1"/>
          </p:cNvSpPr>
          <p:nvPr/>
        </p:nvSpPr>
        <p:spPr bwMode="auto">
          <a:xfrm>
            <a:off x="5232400" y="35258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4" name="Freeform 440"/>
          <p:cNvSpPr>
            <a:spLocks noEditPoints="1"/>
          </p:cNvSpPr>
          <p:nvPr/>
        </p:nvSpPr>
        <p:spPr bwMode="auto">
          <a:xfrm>
            <a:off x="5246688" y="35258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5" name="Freeform 441"/>
          <p:cNvSpPr>
            <a:spLocks noEditPoints="1"/>
          </p:cNvSpPr>
          <p:nvPr/>
        </p:nvSpPr>
        <p:spPr bwMode="auto">
          <a:xfrm>
            <a:off x="5270500" y="35258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6" name="Freeform 442"/>
          <p:cNvSpPr>
            <a:spLocks noEditPoints="1"/>
          </p:cNvSpPr>
          <p:nvPr/>
        </p:nvSpPr>
        <p:spPr bwMode="auto">
          <a:xfrm>
            <a:off x="5337175" y="35258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7" name="Freeform 443"/>
          <p:cNvSpPr>
            <a:spLocks noEditPoints="1"/>
          </p:cNvSpPr>
          <p:nvPr/>
        </p:nvSpPr>
        <p:spPr bwMode="auto">
          <a:xfrm>
            <a:off x="5381625" y="35258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8" name="Freeform 444"/>
          <p:cNvSpPr>
            <a:spLocks noEditPoints="1"/>
          </p:cNvSpPr>
          <p:nvPr/>
        </p:nvSpPr>
        <p:spPr bwMode="auto">
          <a:xfrm>
            <a:off x="5391150" y="35258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19" name="Freeform 445"/>
          <p:cNvSpPr>
            <a:spLocks noEditPoints="1"/>
          </p:cNvSpPr>
          <p:nvPr/>
        </p:nvSpPr>
        <p:spPr bwMode="auto">
          <a:xfrm>
            <a:off x="5402263" y="35258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0" name="Freeform 446"/>
          <p:cNvSpPr>
            <a:spLocks noEditPoints="1"/>
          </p:cNvSpPr>
          <p:nvPr/>
        </p:nvSpPr>
        <p:spPr bwMode="auto">
          <a:xfrm>
            <a:off x="5534025" y="36464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1" name="Freeform 447"/>
          <p:cNvSpPr>
            <a:spLocks noEditPoints="1"/>
          </p:cNvSpPr>
          <p:nvPr/>
        </p:nvSpPr>
        <p:spPr bwMode="auto">
          <a:xfrm>
            <a:off x="5683250" y="36464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2" name="Freeform 448"/>
          <p:cNvSpPr>
            <a:spLocks noEditPoints="1"/>
          </p:cNvSpPr>
          <p:nvPr/>
        </p:nvSpPr>
        <p:spPr bwMode="auto">
          <a:xfrm>
            <a:off x="5697538" y="3646488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3" name="Freeform 449"/>
          <p:cNvSpPr>
            <a:spLocks noEditPoints="1"/>
          </p:cNvSpPr>
          <p:nvPr/>
        </p:nvSpPr>
        <p:spPr bwMode="auto">
          <a:xfrm>
            <a:off x="5697538" y="3646488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4" name="Freeform 450"/>
          <p:cNvSpPr>
            <a:spLocks noEditPoints="1"/>
          </p:cNvSpPr>
          <p:nvPr/>
        </p:nvSpPr>
        <p:spPr bwMode="auto">
          <a:xfrm>
            <a:off x="5702300" y="36464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5" name="Freeform 451"/>
          <p:cNvSpPr>
            <a:spLocks noEditPoints="1"/>
          </p:cNvSpPr>
          <p:nvPr/>
        </p:nvSpPr>
        <p:spPr bwMode="auto">
          <a:xfrm>
            <a:off x="5726113" y="36464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6" name="Freeform 452"/>
          <p:cNvSpPr>
            <a:spLocks noEditPoints="1"/>
          </p:cNvSpPr>
          <p:nvPr/>
        </p:nvSpPr>
        <p:spPr bwMode="auto">
          <a:xfrm>
            <a:off x="5881688" y="36464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7" name="Freeform 453"/>
          <p:cNvSpPr>
            <a:spLocks noEditPoints="1"/>
          </p:cNvSpPr>
          <p:nvPr/>
        </p:nvSpPr>
        <p:spPr bwMode="auto">
          <a:xfrm>
            <a:off x="5989638" y="3830638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1"/>
                </a:lnTo>
                <a:moveTo>
                  <a:pt x="1" y="0"/>
                </a:moveTo>
                <a:lnTo>
                  <a:pt x="1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8" name="Freeform 454"/>
          <p:cNvSpPr>
            <a:spLocks noEditPoints="1"/>
          </p:cNvSpPr>
          <p:nvPr/>
        </p:nvSpPr>
        <p:spPr bwMode="auto">
          <a:xfrm>
            <a:off x="6164263" y="3830638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29" name="Freeform 455"/>
          <p:cNvSpPr>
            <a:spLocks noEditPoints="1"/>
          </p:cNvSpPr>
          <p:nvPr/>
        </p:nvSpPr>
        <p:spPr bwMode="auto">
          <a:xfrm>
            <a:off x="6310313" y="3830638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0" name="Freeform 456"/>
          <p:cNvSpPr>
            <a:spLocks noEditPoints="1"/>
          </p:cNvSpPr>
          <p:nvPr/>
        </p:nvSpPr>
        <p:spPr bwMode="auto">
          <a:xfrm>
            <a:off x="6340475" y="3830638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1" name="Freeform 457"/>
          <p:cNvSpPr>
            <a:spLocks noEditPoints="1"/>
          </p:cNvSpPr>
          <p:nvPr/>
        </p:nvSpPr>
        <p:spPr bwMode="auto">
          <a:xfrm>
            <a:off x="6348413" y="3830638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2" name="Freeform 458"/>
          <p:cNvSpPr>
            <a:spLocks noEditPoints="1"/>
          </p:cNvSpPr>
          <p:nvPr/>
        </p:nvSpPr>
        <p:spPr bwMode="auto">
          <a:xfrm>
            <a:off x="6364288" y="3830638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lnTo>
                  <a:pt x="0" y="1"/>
                </a:lnTo>
                <a:moveTo>
                  <a:pt x="0" y="0"/>
                </a:moveTo>
                <a:lnTo>
                  <a:pt x="0" y="1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3" name="Freeform 459"/>
          <p:cNvSpPr>
            <a:spLocks noEditPoints="1"/>
          </p:cNvSpPr>
          <p:nvPr/>
        </p:nvSpPr>
        <p:spPr bwMode="auto">
          <a:xfrm>
            <a:off x="6415088" y="4200525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4" name="Freeform 460"/>
          <p:cNvSpPr>
            <a:spLocks noEditPoints="1"/>
          </p:cNvSpPr>
          <p:nvPr/>
        </p:nvSpPr>
        <p:spPr bwMode="auto">
          <a:xfrm>
            <a:off x="6415088" y="4200525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5" name="Freeform 461"/>
          <p:cNvSpPr>
            <a:spLocks noEditPoints="1"/>
          </p:cNvSpPr>
          <p:nvPr/>
        </p:nvSpPr>
        <p:spPr bwMode="auto">
          <a:xfrm>
            <a:off x="6415088" y="4200525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6" name="Freeform 462"/>
          <p:cNvSpPr>
            <a:spLocks noEditPoints="1"/>
          </p:cNvSpPr>
          <p:nvPr/>
        </p:nvSpPr>
        <p:spPr bwMode="auto">
          <a:xfrm>
            <a:off x="6415088" y="4200525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7" name="Freeform 463"/>
          <p:cNvSpPr>
            <a:spLocks noEditPoints="1"/>
          </p:cNvSpPr>
          <p:nvPr/>
        </p:nvSpPr>
        <p:spPr bwMode="auto">
          <a:xfrm>
            <a:off x="6415088" y="4200525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8" name="Freeform 464"/>
          <p:cNvSpPr>
            <a:spLocks noEditPoints="1"/>
          </p:cNvSpPr>
          <p:nvPr/>
        </p:nvSpPr>
        <p:spPr bwMode="auto">
          <a:xfrm>
            <a:off x="6097588" y="5329238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39" name="Freeform 465"/>
          <p:cNvSpPr>
            <a:spLocks noEditPoints="1"/>
          </p:cNvSpPr>
          <p:nvPr/>
        </p:nvSpPr>
        <p:spPr bwMode="auto">
          <a:xfrm>
            <a:off x="6319838" y="53292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40" name="Freeform 466"/>
          <p:cNvSpPr>
            <a:spLocks noEditPoints="1"/>
          </p:cNvSpPr>
          <p:nvPr/>
        </p:nvSpPr>
        <p:spPr bwMode="auto">
          <a:xfrm>
            <a:off x="6415088" y="5329238"/>
            <a:ext cx="0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  <a:gd name="T8" fmla="*/ 0 w 1"/>
              <a:gd name="T9" fmla="*/ 1 w 1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">
                <a:moveTo>
                  <a:pt x="0" y="0"/>
                </a:moveTo>
                <a:lnTo>
                  <a:pt x="1" y="0"/>
                </a:lnTo>
                <a:moveTo>
                  <a:pt x="1" y="0"/>
                </a:moveTo>
                <a:lnTo>
                  <a:pt x="1" y="0"/>
                </a:lnTo>
              </a:path>
            </a:pathLst>
          </a:custGeom>
          <a:solidFill>
            <a:srgbClr val="EF3338"/>
          </a:solidFill>
          <a:ln w="7620">
            <a:solidFill>
              <a:srgbClr val="EF333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41" name="Rectangle 467"/>
          <p:cNvSpPr>
            <a:spLocks noChangeArrowheads="1"/>
          </p:cNvSpPr>
          <p:nvPr/>
        </p:nvSpPr>
        <p:spPr bwMode="auto">
          <a:xfrm>
            <a:off x="4597400" y="215900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endParaRPr lang="en-GB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01642" name="Line 468"/>
          <p:cNvSpPr>
            <a:spLocks noChangeShapeType="1"/>
          </p:cNvSpPr>
          <p:nvPr/>
        </p:nvSpPr>
        <p:spPr bwMode="auto">
          <a:xfrm>
            <a:off x="6896100" y="3376613"/>
            <a:ext cx="1714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43" name="Line 469"/>
          <p:cNvSpPr>
            <a:spLocks noChangeShapeType="1"/>
          </p:cNvSpPr>
          <p:nvPr/>
        </p:nvSpPr>
        <p:spPr bwMode="auto">
          <a:xfrm>
            <a:off x="6896100" y="3738563"/>
            <a:ext cx="17145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44" name="Line 470"/>
          <p:cNvSpPr>
            <a:spLocks noChangeShapeType="1"/>
          </p:cNvSpPr>
          <p:nvPr/>
        </p:nvSpPr>
        <p:spPr bwMode="auto">
          <a:xfrm>
            <a:off x="6896100" y="4040188"/>
            <a:ext cx="1714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45" name="Line 471"/>
          <p:cNvSpPr>
            <a:spLocks noChangeShapeType="1"/>
          </p:cNvSpPr>
          <p:nvPr/>
        </p:nvSpPr>
        <p:spPr bwMode="auto">
          <a:xfrm>
            <a:off x="6932613" y="4402138"/>
            <a:ext cx="171450" cy="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646" name="Rectangle 472"/>
          <p:cNvSpPr>
            <a:spLocks noChangeArrowheads="1"/>
          </p:cNvSpPr>
          <p:nvPr/>
        </p:nvSpPr>
        <p:spPr bwMode="auto">
          <a:xfrm>
            <a:off x="7361238" y="3284538"/>
            <a:ext cx="1379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1 .0 ELF score 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&lt;8.4</a:t>
            </a:r>
            <a:endParaRPr lang="en-GB" sz="32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647" name="Rectangle 473"/>
          <p:cNvSpPr>
            <a:spLocks noChangeArrowheads="1"/>
          </p:cNvSpPr>
          <p:nvPr/>
        </p:nvSpPr>
        <p:spPr bwMode="auto">
          <a:xfrm>
            <a:off x="7342188" y="3644900"/>
            <a:ext cx="1647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2.0 ELF score 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8.4 – 9.5</a:t>
            </a:r>
          </a:p>
          <a:p>
            <a:pPr defTabSz="457200"/>
            <a:endParaRPr lang="en-GB" sz="32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648" name="Rectangle 474"/>
          <p:cNvSpPr>
            <a:spLocks noChangeArrowheads="1"/>
          </p:cNvSpPr>
          <p:nvPr/>
        </p:nvSpPr>
        <p:spPr bwMode="auto">
          <a:xfrm>
            <a:off x="7342187" y="3963988"/>
            <a:ext cx="1838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3.0 ELF 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score &gt;9.5</a:t>
            </a:r>
            <a:endParaRPr lang="en-GB" sz="32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649" name="Rectangle 475"/>
          <p:cNvSpPr>
            <a:spLocks noChangeArrowheads="1"/>
          </p:cNvSpPr>
          <p:nvPr/>
        </p:nvSpPr>
        <p:spPr bwMode="auto">
          <a:xfrm>
            <a:off x="7342188" y="4292600"/>
            <a:ext cx="1430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4.0 ELF score 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&gt;12.5</a:t>
            </a:r>
          </a:p>
          <a:p>
            <a:pPr defTabSz="457200"/>
            <a:endParaRPr lang="en-GB" sz="32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1654" name="Text Box 481"/>
          <p:cNvSpPr txBox="1">
            <a:spLocks noChangeArrowheads="1"/>
          </p:cNvSpPr>
          <p:nvPr/>
        </p:nvSpPr>
        <p:spPr bwMode="auto">
          <a:xfrm>
            <a:off x="7359650" y="20081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GB">
                <a:solidFill>
                  <a:prstClr val="black"/>
                </a:solidFill>
                <a:ea typeface="Arial" charset="0"/>
                <a:cs typeface="Arial" charset="0"/>
              </a:rPr>
              <a:t>n=500</a:t>
            </a:r>
          </a:p>
        </p:txBody>
      </p:sp>
      <p:cxnSp>
        <p:nvCxnSpPr>
          <p:cNvPr id="480" name="Straight Connector 479"/>
          <p:cNvCxnSpPr>
            <a:stCxn id="101408" idx="0"/>
            <a:endCxn id="101407" idx="0"/>
          </p:cNvCxnSpPr>
          <p:nvPr/>
        </p:nvCxnSpPr>
        <p:spPr>
          <a:xfrm>
            <a:off x="1525588" y="187642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anti fibrotic therapy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Serum markers could be used to monitor the outcome of ant fibrotic therapy instead of relying on serial liver biopsy</a:t>
            </a:r>
          </a:p>
          <a:p>
            <a:r>
              <a:rPr lang="en-GB" dirty="0" smtClean="0"/>
              <a:t>Less success thus far particularly because of the absence of reliable and robust anti-fibrotic therapies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anti fibrotic therapy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763815"/>
            <a:ext cx="5409829" cy="43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67155" y="1872692"/>
            <a:ext cx="33322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70 Patients treated with IFN with or without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Silymarin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 RCT for 24 months: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∆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ELF</a:t>
            </a:r>
            <a:r>
              <a:rPr lang="en-GB" sz="2000" b="1" baseline="-25000" dirty="0" smtClean="0">
                <a:latin typeface="Arial" pitchFamily="34" charset="0"/>
                <a:cs typeface="Arial" pitchFamily="34" charset="0"/>
              </a:rPr>
              <a:t>0-24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=0.882+0.882(ELF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)+0.707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(∆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ELF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0-12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i="1" dirty="0" smtClean="0">
                <a:latin typeface="Arial" pitchFamily="34" charset="0"/>
                <a:cs typeface="Arial" pitchFamily="34" charset="0"/>
              </a:rPr>
              <a:t>R=0.626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p-value&lt;10</a:t>
            </a:r>
            <a:r>
              <a:rPr lang="en-GB" sz="1600" i="1" baseline="30000" dirty="0" smtClean="0">
                <a:latin typeface="Arial" pitchFamily="34" charset="0"/>
                <a:cs typeface="Arial" pitchFamily="34" charset="0"/>
              </a:rPr>
              <a:t>-8</a:t>
            </a:r>
            <a:endParaRPr lang="en-GB" sz="1600" i="1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↑ ELF- AUC 0.81-0.85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↓ ELF- AUC 0.80-0.85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00354" y="6096360"/>
            <a:ext cx="31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Tanwar et al. EASL 2011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anti fibrotic therapy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70" y="1898830"/>
            <a:ext cx="52270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47175" y="1700808"/>
            <a:ext cx="280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70 Patients treated with IFN with or without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Silymarin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 RCT for 24 months: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∆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Ishak</a:t>
            </a:r>
            <a:r>
              <a:rPr lang="en-GB" sz="2000" b="1" baseline="-25000" dirty="0" smtClean="0">
                <a:latin typeface="Arial" pitchFamily="34" charset="0"/>
                <a:cs typeface="Arial" pitchFamily="34" charset="0"/>
              </a:rPr>
              <a:t>0-24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=-5.786-0.601(Ishak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)+0.762(ELF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)+ 0.665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(∆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ELF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0-12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= 0.645, 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p-value&lt; 10</a:t>
            </a:r>
            <a:r>
              <a:rPr lang="en-GB" sz="1600" i="1" baseline="30000" dirty="0" smtClean="0">
                <a:latin typeface="Arial" pitchFamily="34" charset="0"/>
                <a:cs typeface="Arial" pitchFamily="34" charset="0"/>
              </a:rPr>
              <a:t>-8</a:t>
            </a:r>
            <a:endParaRPr lang="en-GB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↑ Ishak- AUC 0.86-0.91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↓ Ishak- AUC 0.81-0.84</a:t>
            </a:r>
          </a:p>
          <a:p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47175" y="6075294"/>
            <a:ext cx="31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Tanwar et al. EASL 2011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Diagnostic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Inflammation</a:t>
            </a:r>
          </a:p>
          <a:p>
            <a:r>
              <a:rPr lang="en-GB" dirty="0" smtClean="0"/>
              <a:t>Important for prognostication </a:t>
            </a:r>
          </a:p>
          <a:p>
            <a:r>
              <a:rPr lang="en-GB" dirty="0" smtClean="0"/>
              <a:t>Important in liver diseases as the patients with inflammation will inevitably develop  progressive fibrosis</a:t>
            </a:r>
          </a:p>
          <a:p>
            <a:r>
              <a:rPr lang="en-GB" dirty="0" smtClean="0"/>
              <a:t>The alternative approach to detect minimal and mild fibrosis is less successful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30"/>
            <a:ext cx="8305800" cy="1203325"/>
          </a:xfrm>
        </p:spPr>
        <p:txBody>
          <a:bodyPr/>
          <a:lstStyle/>
          <a:p>
            <a:r>
              <a:rPr lang="en-GB" dirty="0" smtClean="0"/>
              <a:t>Natural History of NAFLD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176845" y="1628800"/>
            <a:ext cx="2835316" cy="630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Steatosis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6695" y="2888940"/>
            <a:ext cx="5490610" cy="5400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NASH &amp; Progressive Fibrosis (F0-2)</a:t>
            </a:r>
            <a:endParaRPr lang="en-GB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1780" y="4149080"/>
            <a:ext cx="3960440" cy="5400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Advanced Fibrosis (F3-4)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1850" y="5589240"/>
            <a:ext cx="2700300" cy="5400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Decompensation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602" y="5634245"/>
            <a:ext cx="1692188" cy="5400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HCC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206" y="5589240"/>
            <a:ext cx="2251593" cy="5400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Liver Failure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2400000">
            <a:off x="2852214" y="4862791"/>
            <a:ext cx="199629" cy="6029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9200000">
            <a:off x="6002147" y="4817786"/>
            <a:ext cx="199629" cy="6029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4436985" y="4919286"/>
            <a:ext cx="247528" cy="49505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4436985" y="3564015"/>
            <a:ext cx="247528" cy="49505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4436985" y="2348880"/>
            <a:ext cx="247528" cy="49505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Arrow 19"/>
          <p:cNvSpPr/>
          <p:nvPr/>
        </p:nvSpPr>
        <p:spPr bwMode="auto">
          <a:xfrm>
            <a:off x="7387970" y="4149080"/>
            <a:ext cx="1459505" cy="675075"/>
          </a:xfrm>
          <a:prstGeom prst="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7185" y="6365940"/>
            <a:ext cx="2906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37185" y="6365940"/>
            <a:ext cx="2906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Adams et al 2005. Gastroenterology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eft Arrow 22"/>
          <p:cNvSpPr/>
          <p:nvPr/>
        </p:nvSpPr>
        <p:spPr bwMode="auto">
          <a:xfrm>
            <a:off x="7432975" y="2798930"/>
            <a:ext cx="1459505" cy="675075"/>
          </a:xfrm>
          <a:prstGeom prst="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545" y="1673805"/>
            <a:ext cx="185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100%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6015" y="2860775"/>
            <a:ext cx="185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6%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1550" y="4149080"/>
            <a:ext cx="185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3%</a:t>
            </a:r>
            <a:endParaRPr lang="en-GB" sz="28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62694"/>
            <a:ext cx="3240360" cy="45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6984776" cy="21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26369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177 Patients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Derivation and Validation Cohort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552" y="3573016"/>
          <a:ext cx="5112568" cy="26211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144"/>
                <a:gridCol w="2448272"/>
                <a:gridCol w="1368152"/>
              </a:tblGrid>
              <a:tr h="3942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Population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Discrimination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AUROC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112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F0-2: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Simple </a:t>
                      </a:r>
                      <a:r>
                        <a:rPr lang="en-GB" dirty="0" err="1" smtClean="0"/>
                        <a:t>Steatosis</a:t>
                      </a:r>
                      <a:r>
                        <a:rPr lang="en-GB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vs. NASH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0.77-0.82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7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F0-3: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Simple </a:t>
                      </a:r>
                      <a:r>
                        <a:rPr lang="en-GB" dirty="0" err="1" smtClean="0"/>
                        <a:t>Steatosis</a:t>
                      </a:r>
                      <a:r>
                        <a:rPr lang="en-GB" baseline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smtClean="0"/>
                        <a:t>vs</a:t>
                      </a:r>
                      <a:r>
                        <a:rPr lang="en-GB" baseline="0" dirty="0" smtClean="0"/>
                        <a:t>. NASH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0.82-0.84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873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F0-4:</a:t>
                      </a:r>
                    </a:p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Simple </a:t>
                      </a:r>
                      <a:r>
                        <a:rPr lang="en-GB" dirty="0" err="1" smtClean="0"/>
                        <a:t>Steatosis</a:t>
                      </a:r>
                      <a:r>
                        <a:rPr lang="en-GB" dirty="0" smtClean="0"/>
                        <a:t> or F0-2</a:t>
                      </a:r>
                    </a:p>
                    <a:p>
                      <a:pPr algn="ctr"/>
                      <a:r>
                        <a:rPr lang="en-GB" dirty="0" smtClean="0"/>
                        <a:t> vs. NASH or F3-4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0.85-0.87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0272" y="119675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HEPATOLOGY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press</a:t>
            </a:r>
            <a:endParaRPr lang="en-GB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Serum markers developed over past decade</a:t>
            </a:r>
          </a:p>
          <a:p>
            <a:r>
              <a:rPr lang="en-GB" dirty="0" smtClean="0"/>
              <a:t>2 types: direct and indirect</a:t>
            </a:r>
          </a:p>
          <a:p>
            <a:r>
              <a:rPr lang="en-GB" dirty="0" smtClean="0"/>
              <a:t>Differential price</a:t>
            </a:r>
          </a:p>
          <a:p>
            <a:r>
              <a:rPr lang="en-GB" dirty="0" smtClean="0"/>
              <a:t>Better performance in detection of advanced fibrosis than mild fibrosis</a:t>
            </a:r>
          </a:p>
          <a:p>
            <a:r>
              <a:rPr lang="en-GB" dirty="0" smtClean="0"/>
              <a:t>Direct markers more accurate than indirect</a:t>
            </a:r>
          </a:p>
          <a:p>
            <a:r>
              <a:rPr lang="en-GB" dirty="0" smtClean="0"/>
              <a:t>Complex models more accurate</a:t>
            </a:r>
          </a:p>
          <a:p>
            <a:r>
              <a:rPr lang="en-GB" dirty="0" smtClean="0"/>
              <a:t>Comparable performance to imaging modalities e.g. </a:t>
            </a:r>
            <a:r>
              <a:rPr lang="en-GB" dirty="0" err="1" smtClean="0"/>
              <a:t>fibroscan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Diagnostic performance related to the prevalence of underlying disease</a:t>
            </a:r>
          </a:p>
          <a:p>
            <a:r>
              <a:rPr lang="en-GB" dirty="0" smtClean="0"/>
              <a:t>Use of 2 thresholds increases performance</a:t>
            </a:r>
          </a:p>
          <a:p>
            <a:r>
              <a:rPr lang="en-GB" dirty="0" smtClean="0"/>
              <a:t>Other uses:</a:t>
            </a:r>
          </a:p>
          <a:p>
            <a:pPr lvl="1"/>
            <a:r>
              <a:rPr lang="en-GB" dirty="0" smtClean="0"/>
              <a:t>Prognostication</a:t>
            </a:r>
          </a:p>
          <a:p>
            <a:pPr lvl="1"/>
            <a:r>
              <a:rPr lang="en-GB" dirty="0" smtClean="0"/>
              <a:t>Monitoring anti-fibrotic therapy</a:t>
            </a:r>
          </a:p>
          <a:p>
            <a:r>
              <a:rPr lang="en-GB" dirty="0" smtClean="0"/>
              <a:t>Alternative targets:</a:t>
            </a:r>
          </a:p>
          <a:p>
            <a:pPr lvl="1"/>
            <a:r>
              <a:rPr lang="en-GB" dirty="0" smtClean="0"/>
              <a:t>Inflammation </a:t>
            </a:r>
          </a:p>
          <a:p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Fibrosis Progression</a:t>
            </a:r>
            <a:endParaRPr lang="en-GB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87" y="1448497"/>
            <a:ext cx="8369983" cy="513085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Increasing development of serum markers predominantly in research setting</a:t>
            </a:r>
          </a:p>
          <a:p>
            <a:r>
              <a:rPr lang="en-GB" dirty="0" smtClean="0"/>
              <a:t>Offer information that is complementary to that obtained from liver biopsy</a:t>
            </a:r>
          </a:p>
          <a:p>
            <a:r>
              <a:rPr lang="en-GB" dirty="0" smtClean="0"/>
              <a:t>Uses: </a:t>
            </a:r>
          </a:p>
          <a:p>
            <a:pPr lvl="1"/>
            <a:r>
              <a:rPr lang="en-GB" dirty="0" smtClean="0"/>
              <a:t>Primary care: “rule out” disease </a:t>
            </a:r>
          </a:p>
          <a:p>
            <a:pPr lvl="1"/>
            <a:r>
              <a:rPr lang="en-GB" dirty="0" smtClean="0"/>
              <a:t>Secondary Care: “rule in” disease</a:t>
            </a:r>
          </a:p>
          <a:p>
            <a:r>
              <a:rPr lang="en-GB" dirty="0" smtClean="0"/>
              <a:t>Dedicated studies in these settings are currently ongoing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of Fibrosis</a:t>
            </a:r>
            <a:br>
              <a:rPr lang="en-US" dirty="0" smtClean="0"/>
            </a:br>
            <a:r>
              <a:rPr lang="en-US" dirty="0" smtClean="0"/>
              <a:t>&amp; Liver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of progressive fibrosis in chronic liver disease requires systematic testing of at risk individuals</a:t>
            </a:r>
          </a:p>
          <a:p>
            <a:r>
              <a:rPr lang="en-US" dirty="0" smtClean="0"/>
              <a:t>Routine clinical criteria are insensitive (&lt;20%)</a:t>
            </a:r>
          </a:p>
          <a:p>
            <a:r>
              <a:rPr lang="en-US" dirty="0" smtClean="0"/>
              <a:t>Standard blood tests are insensitive (&lt;20%)</a:t>
            </a:r>
          </a:p>
          <a:p>
            <a:r>
              <a:rPr lang="en-US" dirty="0" smtClean="0"/>
              <a:t>Standard imaging e.g. CT, MRI, ultrasound are insensitive (&lt;20%)</a:t>
            </a:r>
          </a:p>
          <a:p>
            <a:r>
              <a:rPr lang="en-US" dirty="0" smtClean="0"/>
              <a:t>Reference test is liver biopsy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78650"/>
            <a:ext cx="8915400" cy="64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Liver biopsy – the process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Problems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Complex and Costly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Admit the patient</a:t>
            </a:r>
          </a:p>
          <a:p>
            <a:pPr>
              <a:lnSpc>
                <a:spcPct val="90000"/>
              </a:lnSpc>
            </a:pPr>
            <a:r>
              <a:rPr lang="en-GB" sz="2800"/>
              <a:t>Imaging</a:t>
            </a:r>
          </a:p>
          <a:p>
            <a:pPr>
              <a:lnSpc>
                <a:spcPct val="90000"/>
              </a:lnSpc>
            </a:pPr>
            <a:r>
              <a:rPr lang="en-GB" sz="2800"/>
              <a:t>Obtain the biopsy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Hepatologist or radiologist</a:t>
            </a:r>
          </a:p>
          <a:p>
            <a:pPr>
              <a:lnSpc>
                <a:spcPct val="90000"/>
              </a:lnSpc>
            </a:pPr>
            <a:r>
              <a:rPr lang="en-GB" sz="2800"/>
              <a:t>Transport the biopsy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Porters</a:t>
            </a:r>
          </a:p>
          <a:p>
            <a:pPr>
              <a:lnSpc>
                <a:spcPct val="90000"/>
              </a:lnSpc>
            </a:pPr>
            <a:r>
              <a:rPr lang="en-GB" sz="2800"/>
              <a:t>Processing and staining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Pathology technicians</a:t>
            </a:r>
          </a:p>
          <a:p>
            <a:pPr>
              <a:lnSpc>
                <a:spcPct val="90000"/>
              </a:lnSpc>
            </a:pPr>
            <a:r>
              <a:rPr lang="en-GB" sz="2800"/>
              <a:t>Examine and score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Pathologists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3069250"/>
            <a:ext cx="2584630" cy="5847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£1500-£2000</a:t>
            </a:r>
            <a:endParaRPr lang="en-GB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6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9|7.5|6"/>
</p:tagLst>
</file>

<file path=ppt/theme/theme1.xml><?xml version="1.0" encoding="utf-8"?>
<a:theme xmlns:a="http://schemas.openxmlformats.org/drawingml/2006/main" name="Blue">
  <a:themeElements>
    <a:clrScheme name="Shimmer 11">
      <a:dk1>
        <a:srgbClr val="000000"/>
      </a:dk1>
      <a:lt1>
        <a:srgbClr val="FFFFFF"/>
      </a:lt1>
      <a:dk2>
        <a:srgbClr val="000066"/>
      </a:dk2>
      <a:lt2>
        <a:srgbClr val="EAEAEA"/>
      </a:lt2>
      <a:accent1>
        <a:srgbClr val="FFCC00"/>
      </a:accent1>
      <a:accent2>
        <a:srgbClr val="CC3300"/>
      </a:accent2>
      <a:accent3>
        <a:srgbClr val="AAAAB8"/>
      </a:accent3>
      <a:accent4>
        <a:srgbClr val="DADADA"/>
      </a:accent4>
      <a:accent5>
        <a:srgbClr val="FFE2AA"/>
      </a:accent5>
      <a:accent6>
        <a:srgbClr val="B92D00"/>
      </a:accent6>
      <a:hlink>
        <a:srgbClr val="339933"/>
      </a:hlink>
      <a:folHlink>
        <a:srgbClr val="3366FF"/>
      </a:folHlink>
    </a:clrScheme>
    <a:fontScheme name="Shimm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5">
          <a:fgClr>
            <a:schemeClr val="accent1"/>
          </a:fgClr>
          <a:bgClr>
            <a:srgbClr val="FFFFFF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5">
          <a:fgClr>
            <a:schemeClr val="accent1"/>
          </a:fgClr>
          <a:bgClr>
            <a:srgbClr val="FFFFFF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FFCC00"/>
        </a:accent1>
        <a:accent2>
          <a:srgbClr val="CC3300"/>
        </a:accent2>
        <a:accent3>
          <a:srgbClr val="AAAAB8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3399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11">
        <a:dk1>
          <a:srgbClr val="000000"/>
        </a:dk1>
        <a:lt1>
          <a:srgbClr val="FFFFFF"/>
        </a:lt1>
        <a:dk2>
          <a:srgbClr val="000066"/>
        </a:dk2>
        <a:lt2>
          <a:srgbClr val="EAEAEA"/>
        </a:lt2>
        <a:accent1>
          <a:srgbClr val="FFCC00"/>
        </a:accent1>
        <a:accent2>
          <a:srgbClr val="CC3300"/>
        </a:accent2>
        <a:accent3>
          <a:srgbClr val="AAAAB8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3399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19951</TotalTime>
  <Words>1756</Words>
  <Application>Microsoft Office PowerPoint</Application>
  <PresentationFormat>On-screen Show (4:3)</PresentationFormat>
  <Paragraphs>498</Paragraphs>
  <Slides>50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Blue</vt:lpstr>
      <vt:lpstr>Office Theme</vt:lpstr>
      <vt:lpstr>1_Office Theme</vt:lpstr>
      <vt:lpstr>2_Office Theme</vt:lpstr>
      <vt:lpstr>Serum markers in the assessment of liver disease</vt:lpstr>
      <vt:lpstr>Overview</vt:lpstr>
      <vt:lpstr>Background</vt:lpstr>
      <vt:lpstr>Mortality from CLD</vt:lpstr>
      <vt:lpstr>Fibrosis Progression</vt:lpstr>
      <vt:lpstr>Assessment of Fibrosis &amp; Liver Biopsy</vt:lpstr>
      <vt:lpstr>PowerPoint Presentation</vt:lpstr>
      <vt:lpstr>Liver biopsy – the process</vt:lpstr>
      <vt:lpstr>Complex and Costly</vt:lpstr>
      <vt:lpstr>Sampling error</vt:lpstr>
      <vt:lpstr>Sampling error</vt:lpstr>
      <vt:lpstr>Complications  of liver biopsy</vt:lpstr>
      <vt:lpstr>Agreement between Histologists </vt:lpstr>
      <vt:lpstr>Staging Systems</vt:lpstr>
      <vt:lpstr>Population at Risk of Liver Fibrosis, Cirrhosis and HCC</vt:lpstr>
      <vt:lpstr>The Ideal Test</vt:lpstr>
      <vt:lpstr>Non-Invasive Tests for Liver Fibrosis</vt:lpstr>
      <vt:lpstr>Non-invasive serum Marker Discovery</vt:lpstr>
      <vt:lpstr>Indirect Biomarkers</vt:lpstr>
      <vt:lpstr>Direct Biomarkers</vt:lpstr>
      <vt:lpstr>Diagnostic Targets</vt:lpstr>
      <vt:lpstr>Diagnostic Targets in  Clinical Practice</vt:lpstr>
      <vt:lpstr>Assessment of Test Performance</vt:lpstr>
      <vt:lpstr>Assessment of Test Performance</vt:lpstr>
      <vt:lpstr>Positive and Negative Predictive Values</vt:lpstr>
      <vt:lpstr>PPV &amp; NPV are influenced by the Prevalence of Disease</vt:lpstr>
      <vt:lpstr>What is a Positive Marker Result?</vt:lpstr>
      <vt:lpstr>Assessing Diagnostic Performance</vt:lpstr>
      <vt:lpstr>Example AUROC curve</vt:lpstr>
      <vt:lpstr>Interpretation of AUROC values</vt:lpstr>
      <vt:lpstr>Determining Diagnostic Thresholds</vt:lpstr>
      <vt:lpstr>Non-invasive Tests:  Categorical Conversion 1</vt:lpstr>
      <vt:lpstr>Non-invasive Tests:  Categorical Conversion 2</vt:lpstr>
      <vt:lpstr>How do serum Markers Compare?</vt:lpstr>
      <vt:lpstr>ELF and Fibroscan Bantel et al Hannover       Mixed CLD</vt:lpstr>
      <vt:lpstr>Summary of Fibrosis Biomarkers</vt:lpstr>
      <vt:lpstr>Can Serum Markers Replace Biopsy?</vt:lpstr>
      <vt:lpstr>Other uses of Serum Markers of Liver Disease</vt:lpstr>
      <vt:lpstr>Prognostication</vt:lpstr>
      <vt:lpstr>PowerPoint Presentation</vt:lpstr>
      <vt:lpstr>ELF - liver related events at 7 yrs</vt:lpstr>
      <vt:lpstr>Monitoring anti fibrotic therapy</vt:lpstr>
      <vt:lpstr>Monitoring anti fibrotic therapy</vt:lpstr>
      <vt:lpstr>Monitoring anti fibrotic therapy</vt:lpstr>
      <vt:lpstr>Alternative Diagnostic Targets</vt:lpstr>
      <vt:lpstr>Natural History of NAFLD</vt:lpstr>
      <vt:lpstr>PowerPoint Presentation</vt:lpstr>
      <vt:lpstr>Summary</vt:lpstr>
      <vt:lpstr>Summary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ELF score during treatment with Pegylated Interferon and Silymarin are associated with progression of histological liver disease in non-responder patients with chronic hepatitis C</dc:title>
  <dc:creator>Sudeep Tanwar</dc:creator>
  <cp:lastModifiedBy>Shiel, Nuala</cp:lastModifiedBy>
  <cp:revision>617</cp:revision>
  <dcterms:created xsi:type="dcterms:W3CDTF">2011-03-23T15:20:57Z</dcterms:created>
  <dcterms:modified xsi:type="dcterms:W3CDTF">2012-11-26T10:57:47Z</dcterms:modified>
</cp:coreProperties>
</file>