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32"/>
  </p:notesMasterIdLst>
  <p:sldIdLst>
    <p:sldId id="256" r:id="rId2"/>
    <p:sldId id="432" r:id="rId3"/>
    <p:sldId id="429" r:id="rId4"/>
    <p:sldId id="430" r:id="rId5"/>
    <p:sldId id="431" r:id="rId6"/>
    <p:sldId id="278" r:id="rId7"/>
    <p:sldId id="279" r:id="rId8"/>
    <p:sldId id="280" r:id="rId9"/>
    <p:sldId id="281" r:id="rId10"/>
    <p:sldId id="282" r:id="rId11"/>
    <p:sldId id="283" r:id="rId12"/>
    <p:sldId id="365" r:id="rId13"/>
    <p:sldId id="284" r:id="rId14"/>
    <p:sldId id="366" r:id="rId15"/>
    <p:sldId id="367" r:id="rId16"/>
    <p:sldId id="368" r:id="rId17"/>
    <p:sldId id="369" r:id="rId18"/>
    <p:sldId id="285" r:id="rId19"/>
    <p:sldId id="370" r:id="rId20"/>
    <p:sldId id="371" r:id="rId21"/>
    <p:sldId id="372" r:id="rId22"/>
    <p:sldId id="373" r:id="rId23"/>
    <p:sldId id="374" r:id="rId24"/>
    <p:sldId id="286" r:id="rId25"/>
    <p:sldId id="287" r:id="rId26"/>
    <p:sldId id="288" r:id="rId27"/>
    <p:sldId id="289" r:id="rId28"/>
    <p:sldId id="290" r:id="rId29"/>
    <p:sldId id="291" r:id="rId30"/>
    <p:sldId id="292" r:id="rId31"/>
    <p:sldId id="433" r:id="rId32"/>
    <p:sldId id="293" r:id="rId33"/>
    <p:sldId id="375" r:id="rId34"/>
    <p:sldId id="376" r:id="rId35"/>
    <p:sldId id="377" r:id="rId36"/>
    <p:sldId id="378" r:id="rId37"/>
    <p:sldId id="294" r:id="rId38"/>
    <p:sldId id="295" r:id="rId39"/>
    <p:sldId id="379" r:id="rId40"/>
    <p:sldId id="380" r:id="rId41"/>
    <p:sldId id="296" r:id="rId42"/>
    <p:sldId id="381" r:id="rId43"/>
    <p:sldId id="382" r:id="rId44"/>
    <p:sldId id="297" r:id="rId45"/>
    <p:sldId id="298" r:id="rId46"/>
    <p:sldId id="434" r:id="rId47"/>
    <p:sldId id="299" r:id="rId48"/>
    <p:sldId id="301" r:id="rId49"/>
    <p:sldId id="383" r:id="rId50"/>
    <p:sldId id="384" r:id="rId51"/>
    <p:sldId id="302" r:id="rId52"/>
    <p:sldId id="385" r:id="rId53"/>
    <p:sldId id="386" r:id="rId54"/>
    <p:sldId id="304" r:id="rId55"/>
    <p:sldId id="387" r:id="rId56"/>
    <p:sldId id="388" r:id="rId57"/>
    <p:sldId id="305" r:id="rId58"/>
    <p:sldId id="389" r:id="rId59"/>
    <p:sldId id="307" r:id="rId60"/>
    <p:sldId id="390" r:id="rId61"/>
    <p:sldId id="391" r:id="rId62"/>
    <p:sldId id="392" r:id="rId63"/>
    <p:sldId id="306" r:id="rId64"/>
    <p:sldId id="308" r:id="rId65"/>
    <p:sldId id="393" r:id="rId66"/>
    <p:sldId id="309" r:id="rId67"/>
    <p:sldId id="310" r:id="rId68"/>
    <p:sldId id="311" r:id="rId69"/>
    <p:sldId id="312" r:id="rId70"/>
    <p:sldId id="394" r:id="rId71"/>
    <p:sldId id="395" r:id="rId72"/>
    <p:sldId id="313" r:id="rId73"/>
    <p:sldId id="396" r:id="rId74"/>
    <p:sldId id="397" r:id="rId75"/>
    <p:sldId id="398" r:id="rId76"/>
    <p:sldId id="399" r:id="rId77"/>
    <p:sldId id="400" r:id="rId78"/>
    <p:sldId id="314" r:id="rId79"/>
    <p:sldId id="315" r:id="rId80"/>
    <p:sldId id="437" r:id="rId81"/>
    <p:sldId id="438" r:id="rId82"/>
    <p:sldId id="316" r:id="rId83"/>
    <p:sldId id="317" r:id="rId84"/>
    <p:sldId id="401" r:id="rId85"/>
    <p:sldId id="319" r:id="rId86"/>
    <p:sldId id="318" r:id="rId87"/>
    <p:sldId id="402" r:id="rId88"/>
    <p:sldId id="403" r:id="rId89"/>
    <p:sldId id="320" r:id="rId90"/>
    <p:sldId id="410" r:id="rId91"/>
    <p:sldId id="411" r:id="rId92"/>
    <p:sldId id="412" r:id="rId93"/>
    <p:sldId id="413" r:id="rId94"/>
    <p:sldId id="321" r:id="rId95"/>
    <p:sldId id="414" r:id="rId96"/>
    <p:sldId id="415" r:id="rId97"/>
    <p:sldId id="404" r:id="rId98"/>
    <p:sldId id="405" r:id="rId99"/>
    <p:sldId id="406" r:id="rId100"/>
    <p:sldId id="322" r:id="rId101"/>
    <p:sldId id="416" r:id="rId102"/>
    <p:sldId id="323" r:id="rId103"/>
    <p:sldId id="417" r:id="rId104"/>
    <p:sldId id="418" r:id="rId105"/>
    <p:sldId id="419" r:id="rId106"/>
    <p:sldId id="420" r:id="rId107"/>
    <p:sldId id="407" r:id="rId108"/>
    <p:sldId id="408" r:id="rId109"/>
    <p:sldId id="409" r:id="rId110"/>
    <p:sldId id="324" r:id="rId111"/>
    <p:sldId id="325" r:id="rId112"/>
    <p:sldId id="326" r:id="rId113"/>
    <p:sldId id="327" r:id="rId114"/>
    <p:sldId id="328" r:id="rId115"/>
    <p:sldId id="329" r:id="rId116"/>
    <p:sldId id="330" r:id="rId117"/>
    <p:sldId id="428" r:id="rId118"/>
    <p:sldId id="331" r:id="rId119"/>
    <p:sldId id="332" r:id="rId120"/>
    <p:sldId id="333" r:id="rId121"/>
    <p:sldId id="334" r:id="rId122"/>
    <p:sldId id="421" r:id="rId123"/>
    <p:sldId id="422" r:id="rId124"/>
    <p:sldId id="423" r:id="rId125"/>
    <p:sldId id="424" r:id="rId126"/>
    <p:sldId id="425" r:id="rId127"/>
    <p:sldId id="335" r:id="rId128"/>
    <p:sldId id="336" r:id="rId129"/>
    <p:sldId id="426" r:id="rId130"/>
    <p:sldId id="427" r:id="rId13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006699"/>
    <a:srgbClr val="154A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64" autoAdjust="0"/>
    <p:restoredTop sz="82948" autoAdjust="0"/>
  </p:normalViewPr>
  <p:slideViewPr>
    <p:cSldViewPr>
      <p:cViewPr>
        <p:scale>
          <a:sx n="50" d="100"/>
          <a:sy n="50" d="100"/>
        </p:scale>
        <p:origin x="-774" y="-120"/>
      </p:cViewPr>
      <p:guideLst>
        <p:guide orient="horz" pos="2160"/>
        <p:guide pos="2880"/>
      </p:guideLst>
    </p:cSldViewPr>
  </p:slideViewPr>
  <p:notesTextViewPr>
    <p:cViewPr>
      <p:scale>
        <a:sx n="200" d="100"/>
        <a:sy n="200" d="100"/>
      </p:scale>
      <p:origin x="0" y="0"/>
    </p:cViewPr>
  </p:notesTextViewPr>
  <p:sorterViewPr>
    <p:cViewPr>
      <p:scale>
        <a:sx n="100" d="100"/>
        <a:sy n="100" d="100"/>
      </p:scale>
      <p:origin x="0" y="2358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2C494C4A-F6A0-4878-9F7E-D548C356FD2F}" type="datetimeFigureOut">
              <a:rPr lang="en-GB"/>
              <a:pPr>
                <a:defRPr/>
              </a:pPr>
              <a:t>22/11/2012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8F5DCFA8-A39E-4F70-A41F-D26283C8CB97}" type="slidenum">
              <a:rPr lang="en-GB"/>
              <a:pPr>
                <a:defRPr/>
              </a:pPr>
              <a:t>‹#›</a:t>
            </a:fld>
            <a:endParaRPr lang="en-GB"/>
          </a:p>
        </p:txBody>
      </p:sp>
    </p:spTree>
    <p:extLst>
      <p:ext uri="{BB962C8B-B14F-4D97-AF65-F5344CB8AC3E}">
        <p14:creationId xmlns:p14="http://schemas.microsoft.com/office/powerpoint/2010/main" val="41626719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993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9FD44A-2657-43AE-A976-455A7B4FFED8}" type="slidenum">
              <a:rPr lang="en-GB"/>
              <a:pPr fontAlgn="base">
                <a:spcBef>
                  <a:spcPct val="0"/>
                </a:spcBef>
                <a:spcAft>
                  <a:spcPct val="0"/>
                </a:spcAft>
                <a:defRPr/>
              </a:pPr>
              <a:t>8</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p:cNvSpPr>
          <p:nvPr>
            <p:ph type="sldImg"/>
          </p:nvPr>
        </p:nvSpPr>
        <p:spPr bwMode="auto">
          <a:noFill/>
          <a:ln>
            <a:solidFill>
              <a:srgbClr val="000000"/>
            </a:solidFill>
            <a:miter lim="800000"/>
            <a:headEnd/>
            <a:tailEnd/>
          </a:ln>
        </p:spPr>
      </p:sp>
      <p:sp>
        <p:nvSpPr>
          <p:cNvPr id="1228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Immediate juxtaposition of glands to adipocytes is also a very helpful finding.</a:t>
            </a:r>
          </a:p>
        </p:txBody>
      </p:sp>
      <p:sp>
        <p:nvSpPr>
          <p:cNvPr id="1228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C5D610-12C8-4379-91F6-A26241ACE735}" type="slidenum">
              <a:rPr lang="en-GB"/>
              <a:pPr fontAlgn="base">
                <a:spcBef>
                  <a:spcPct val="0"/>
                </a:spcBef>
                <a:spcAft>
                  <a:spcPct val="0"/>
                </a:spcAft>
                <a:defRPr/>
              </a:pPr>
              <a:t>22</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p:cNvSpPr>
          <p:nvPr>
            <p:ph type="sldImg"/>
          </p:nvPr>
        </p:nvSpPr>
        <p:spPr bwMode="auto">
          <a:noFill/>
          <a:ln>
            <a:solidFill>
              <a:srgbClr val="000000"/>
            </a:solidFill>
            <a:miter lim="800000"/>
            <a:headEnd/>
            <a:tailEnd/>
          </a:ln>
        </p:spPr>
      </p:sp>
      <p:sp>
        <p:nvSpPr>
          <p:cNvPr id="1249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Pancreatic atrophy with aggregation of islets. The endocrine cells in this focus exhibit a trabecular configuration, suggesting they originated from the diffuse islets located in the post HOP. The pseudoinfiltrative nature of these endocrine cells may simulate an invasive Ca.</a:t>
            </a:r>
          </a:p>
        </p:txBody>
      </p:sp>
      <p:sp>
        <p:nvSpPr>
          <p:cNvPr id="1249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7DD685-BB0D-4C64-AACD-9A06C1E2F2DC}" type="slidenum">
              <a:rPr lang="en-GB"/>
              <a:pPr fontAlgn="base">
                <a:spcBef>
                  <a:spcPct val="0"/>
                </a:spcBef>
                <a:spcAft>
                  <a:spcPct val="0"/>
                </a:spcAft>
                <a:defRPr/>
              </a:pPr>
              <a:t>23</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p:cNvSpPr>
          <p:nvPr>
            <p:ph type="sldImg"/>
          </p:nvPr>
        </p:nvSpPr>
        <p:spPr bwMode="auto">
          <a:noFill/>
          <a:ln>
            <a:solidFill>
              <a:srgbClr val="000000"/>
            </a:solidFill>
            <a:miter lim="800000"/>
            <a:headEnd/>
            <a:tailEnd/>
          </a:ln>
        </p:spPr>
      </p:sp>
      <p:sp>
        <p:nvSpPr>
          <p:cNvPr id="1310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310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DDE673D-1A3F-4A7E-A73E-7BE49F77E5F7}" type="slidenum">
              <a:rPr lang="en-GB"/>
              <a:pPr fontAlgn="base">
                <a:spcBef>
                  <a:spcPct val="0"/>
                </a:spcBef>
                <a:spcAft>
                  <a:spcPct val="0"/>
                </a:spcAft>
                <a:defRPr/>
              </a:pPr>
              <a:t>28</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p:cNvSpPr>
          <p:nvPr>
            <p:ph type="sldImg"/>
          </p:nvPr>
        </p:nvSpPr>
        <p:spPr bwMode="auto">
          <a:noFill/>
          <a:ln>
            <a:solidFill>
              <a:srgbClr val="000000"/>
            </a:solidFill>
            <a:miter lim="800000"/>
            <a:headEnd/>
            <a:tailEnd/>
          </a:ln>
        </p:spPr>
      </p:sp>
      <p:sp>
        <p:nvSpPr>
          <p:cNvPr id="1331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331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2AEDF16-C286-495F-9F17-A186D678F9D7}" type="slidenum">
              <a:rPr lang="en-GB"/>
              <a:pPr fontAlgn="base">
                <a:spcBef>
                  <a:spcPct val="0"/>
                </a:spcBef>
                <a:spcAft>
                  <a:spcPct val="0"/>
                </a:spcAft>
                <a:defRPr/>
              </a:pPr>
              <a:t>29</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bwMode="auto">
          <a:noFill/>
          <a:ln>
            <a:solidFill>
              <a:srgbClr val="000000"/>
            </a:solidFill>
            <a:miter lim="800000"/>
            <a:headEnd/>
            <a:tailEnd/>
          </a:ln>
        </p:spPr>
      </p:sp>
      <p:sp>
        <p:nvSpPr>
          <p:cNvPr id="1351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351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44FE4E-92B8-4F31-9FC9-B06353A72B70}" type="slidenum">
              <a:rPr lang="en-GB"/>
              <a:pPr fontAlgn="base">
                <a:spcBef>
                  <a:spcPct val="0"/>
                </a:spcBef>
                <a:spcAft>
                  <a:spcPct val="0"/>
                </a:spcAft>
                <a:defRPr/>
              </a:pPr>
              <a:t>30</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bwMode="auto">
          <a:noFill/>
          <a:ln>
            <a:solidFill>
              <a:srgbClr val="000000"/>
            </a:solidFill>
            <a:miter lim="800000"/>
            <a:headEnd/>
            <a:tailEnd/>
          </a:ln>
        </p:spPr>
      </p:sp>
      <p:sp>
        <p:nvSpPr>
          <p:cNvPr id="1372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372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6C95809-8ACF-46ED-92A0-8CE17C8D8780}" type="slidenum">
              <a:rPr lang="en-GB"/>
              <a:pPr fontAlgn="base">
                <a:spcBef>
                  <a:spcPct val="0"/>
                </a:spcBef>
                <a:spcAft>
                  <a:spcPct val="0"/>
                </a:spcAft>
                <a:defRPr/>
              </a:pPr>
              <a:t>32</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bwMode="auto">
          <a:noFill/>
          <a:ln>
            <a:solidFill>
              <a:srgbClr val="000000"/>
            </a:solidFill>
            <a:miter lim="800000"/>
            <a:headEnd/>
            <a:tailEnd/>
          </a:ln>
        </p:spPr>
      </p:sp>
      <p:sp>
        <p:nvSpPr>
          <p:cNvPr id="1392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Colloid Ca (mucinous non cystic Ca). The tumour is composed of large stromal mucin lakes in which are suspended relatively scanty strips and clusters of cells with individual cells having a signet ring configuration.</a:t>
            </a:r>
          </a:p>
        </p:txBody>
      </p:sp>
      <p:sp>
        <p:nvSpPr>
          <p:cNvPr id="1392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A9AB16-8A73-4E82-9349-BEC11951155E}" type="slidenum">
              <a:rPr lang="en-GB"/>
              <a:pPr fontAlgn="base">
                <a:spcBef>
                  <a:spcPct val="0"/>
                </a:spcBef>
                <a:spcAft>
                  <a:spcPct val="0"/>
                </a:spcAft>
                <a:defRPr/>
              </a:pPr>
              <a:t>33</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bwMode="auto">
          <a:noFill/>
          <a:ln>
            <a:solidFill>
              <a:srgbClr val="000000"/>
            </a:solidFill>
            <a:miter lim="800000"/>
            <a:headEnd/>
            <a:tailEnd/>
          </a:ln>
        </p:spPr>
      </p:sp>
      <p:sp>
        <p:nvSpPr>
          <p:cNvPr id="1413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Medullary Ca the tumour is poorly differentiated, lacks gland formation &amp; has a pushing growth pattern at the periphery. The tumour cells are large &amp; appear syncytial. There is a lymphocytic infiltrate between tumour cells.</a:t>
            </a:r>
          </a:p>
        </p:txBody>
      </p:sp>
      <p:sp>
        <p:nvSpPr>
          <p:cNvPr id="1413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D9E888-3A4A-4589-82C4-8352414451A7}" type="slidenum">
              <a:rPr lang="en-GB"/>
              <a:pPr fontAlgn="base">
                <a:spcBef>
                  <a:spcPct val="0"/>
                </a:spcBef>
                <a:spcAft>
                  <a:spcPct val="0"/>
                </a:spcAft>
                <a:defRPr/>
              </a:pPr>
              <a:t>34</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p:cNvSpPr>
          <p:nvPr>
            <p:ph type="sldImg"/>
          </p:nvPr>
        </p:nvSpPr>
        <p:spPr bwMode="auto">
          <a:noFill/>
          <a:ln>
            <a:solidFill>
              <a:srgbClr val="000000"/>
            </a:solidFill>
            <a:miter lim="800000"/>
            <a:headEnd/>
            <a:tailEnd/>
          </a:ln>
        </p:spPr>
      </p:sp>
      <p:sp>
        <p:nvSpPr>
          <p:cNvPr id="143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Adenosquamous Ca – the tumour contains neoplastic glands resembling conventional ductal adenoCa</a:t>
            </a:r>
          </a:p>
          <a:p>
            <a:pPr eaLnBrk="1" hangingPunct="1">
              <a:spcBef>
                <a:spcPct val="0"/>
              </a:spcBef>
            </a:pPr>
            <a:r>
              <a:rPr lang="en-GB" smtClean="0"/>
              <a:t>As well as large nests of cells with squamous differentiation.</a:t>
            </a:r>
          </a:p>
        </p:txBody>
      </p:sp>
      <p:sp>
        <p:nvSpPr>
          <p:cNvPr id="143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82366B-7F54-4E6F-BD8C-9887973DB8B6}" type="slidenum">
              <a:rPr lang="en-GB"/>
              <a:pPr fontAlgn="base">
                <a:spcBef>
                  <a:spcPct val="0"/>
                </a:spcBef>
                <a:spcAft>
                  <a:spcPct val="0"/>
                </a:spcAft>
                <a:defRPr/>
              </a:pPr>
              <a:t>35</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Image Placeholder 1"/>
          <p:cNvSpPr>
            <a:spLocks noGrp="1" noRot="1" noChangeAspect="1"/>
          </p:cNvSpPr>
          <p:nvPr>
            <p:ph type="sldImg"/>
          </p:nvPr>
        </p:nvSpPr>
        <p:spPr bwMode="auto">
          <a:noFill/>
          <a:ln>
            <a:solidFill>
              <a:srgbClr val="000000"/>
            </a:solidFill>
            <a:miter lim="800000"/>
            <a:headEnd/>
            <a:tailEnd/>
          </a:ln>
        </p:spPr>
      </p:sp>
      <p:sp>
        <p:nvSpPr>
          <p:cNvPr id="145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Undifferentiated Ca with enormous tumour cells growing in solid sheets &amp; having mkdly atypical nuclei</a:t>
            </a:r>
          </a:p>
        </p:txBody>
      </p:sp>
      <p:sp>
        <p:nvSpPr>
          <p:cNvPr id="145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B42E22B-1C1C-4095-AE36-136D0A505A3C}" type="slidenum">
              <a:rPr lang="en-GB"/>
              <a:pPr fontAlgn="base">
                <a:spcBef>
                  <a:spcPct val="0"/>
                </a:spcBef>
                <a:spcAft>
                  <a:spcPct val="0"/>
                </a:spcAft>
                <a:defRPr/>
              </a:pPr>
              <a:t>36</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bwMode="auto">
          <a:noFill/>
          <a:ln>
            <a:solidFill>
              <a:srgbClr val="000000"/>
            </a:solidFill>
            <a:miter lim="800000"/>
            <a:headEnd/>
            <a:tailEnd/>
          </a:ln>
        </p:spPr>
      </p:sp>
      <p:sp>
        <p:nvSpPr>
          <p:cNvPr id="1044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Gross appearance of ductal adenoCa. The tumour is solid, white to yellow, and ill-defined, occupying much of the head of the gland.</a:t>
            </a:r>
          </a:p>
        </p:txBody>
      </p:sp>
      <p:sp>
        <p:nvSpPr>
          <p:cNvPr id="1044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1D7E0C-63DD-444B-BBB2-113BD1EFC5C0}" type="slidenum">
              <a:rPr lang="en-GB"/>
              <a:pPr fontAlgn="base">
                <a:spcBef>
                  <a:spcPct val="0"/>
                </a:spcBef>
                <a:spcAft>
                  <a:spcPct val="0"/>
                </a:spcAft>
                <a:defRPr/>
              </a:pPr>
              <a:t>12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p:cNvSpPr>
          <p:nvPr>
            <p:ph type="sldImg"/>
          </p:nvPr>
        </p:nvSpPr>
        <p:spPr bwMode="auto">
          <a:noFill/>
          <a:ln>
            <a:solidFill>
              <a:srgbClr val="000000"/>
            </a:solidFill>
            <a:miter lim="800000"/>
            <a:headEnd/>
            <a:tailEnd/>
          </a:ln>
        </p:spPr>
      </p:sp>
      <p:sp>
        <p:nvSpPr>
          <p:cNvPr id="1474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47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CE9FA69-10C8-4BF2-9D74-A21FD0C15B48}" type="slidenum">
              <a:rPr lang="en-GB"/>
              <a:pPr fontAlgn="base">
                <a:spcBef>
                  <a:spcPct val="0"/>
                </a:spcBef>
                <a:spcAft>
                  <a:spcPct val="0"/>
                </a:spcAft>
                <a:defRPr/>
              </a:pPr>
              <a:t>37</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p:cNvSpPr>
          <p:nvPr>
            <p:ph type="sldImg"/>
          </p:nvPr>
        </p:nvSpPr>
        <p:spPr bwMode="auto">
          <a:noFill/>
          <a:ln>
            <a:solidFill>
              <a:srgbClr val="000000"/>
            </a:solidFill>
            <a:miter lim="800000"/>
            <a:headEnd/>
            <a:tailEnd/>
          </a:ln>
        </p:spPr>
      </p:sp>
      <p:sp>
        <p:nvSpPr>
          <p:cNvPr id="1495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49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90D2354-EF31-403E-B171-75EDA6DD7E2A}" type="slidenum">
              <a:rPr lang="en-GB"/>
              <a:pPr fontAlgn="base">
                <a:spcBef>
                  <a:spcPct val="0"/>
                </a:spcBef>
                <a:spcAft>
                  <a:spcPct val="0"/>
                </a:spcAft>
                <a:defRPr/>
              </a:pPr>
              <a:t>38</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bwMode="auto">
          <a:noFill/>
          <a:ln>
            <a:solidFill>
              <a:srgbClr val="000000"/>
            </a:solidFill>
            <a:miter lim="800000"/>
            <a:headEnd/>
            <a:tailEnd/>
          </a:ln>
        </p:spPr>
      </p:sp>
      <p:sp>
        <p:nvSpPr>
          <p:cNvPr id="1515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PanIN 1A – small ductules are lined by tall columnar mucinous epithelial cells without loss of polarization or nuclear atypia</a:t>
            </a:r>
          </a:p>
        </p:txBody>
      </p:sp>
      <p:sp>
        <p:nvSpPr>
          <p:cNvPr id="151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92A9B2B-3EA1-4DB3-9BCF-A4D19F75976E}" type="slidenum">
              <a:rPr lang="en-GB"/>
              <a:pPr fontAlgn="base">
                <a:spcBef>
                  <a:spcPct val="0"/>
                </a:spcBef>
                <a:spcAft>
                  <a:spcPct val="0"/>
                </a:spcAft>
                <a:defRPr/>
              </a:pPr>
              <a:t>39</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bwMode="auto">
          <a:noFill/>
          <a:ln>
            <a:solidFill>
              <a:srgbClr val="000000"/>
            </a:solidFill>
            <a:miter lim="800000"/>
            <a:headEnd/>
            <a:tailEnd/>
          </a:ln>
        </p:spPr>
      </p:sp>
      <p:sp>
        <p:nvSpPr>
          <p:cNvPr id="1536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PanIN 1B is cytologically similar to PanIN 1A but has papillae and micropapillae.</a:t>
            </a:r>
          </a:p>
        </p:txBody>
      </p:sp>
      <p:sp>
        <p:nvSpPr>
          <p:cNvPr id="153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2CA159-7C82-4E14-82EC-FACC7E67C896}" type="slidenum">
              <a:rPr lang="en-GB"/>
              <a:pPr fontAlgn="base">
                <a:spcBef>
                  <a:spcPct val="0"/>
                </a:spcBef>
                <a:spcAft>
                  <a:spcPct val="0"/>
                </a:spcAft>
                <a:defRPr/>
              </a:pPr>
              <a:t>40</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bwMode="auto">
          <a:noFill/>
          <a:ln>
            <a:solidFill>
              <a:srgbClr val="000000"/>
            </a:solidFill>
            <a:miter lim="800000"/>
            <a:headEnd/>
            <a:tailEnd/>
          </a:ln>
        </p:spPr>
      </p:sp>
      <p:sp>
        <p:nvSpPr>
          <p:cNvPr id="1556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55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80A9069-B9AC-4B42-BC86-9B8F2DC893B4}" type="slidenum">
              <a:rPr lang="en-GB"/>
              <a:pPr fontAlgn="base">
                <a:spcBef>
                  <a:spcPct val="0"/>
                </a:spcBef>
                <a:spcAft>
                  <a:spcPct val="0"/>
                </a:spcAft>
                <a:defRPr/>
              </a:pPr>
              <a:t>41</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p:cNvSpPr>
          <p:nvPr>
            <p:ph type="sldImg"/>
          </p:nvPr>
        </p:nvSpPr>
        <p:spPr bwMode="auto">
          <a:noFill/>
          <a:ln>
            <a:solidFill>
              <a:srgbClr val="000000"/>
            </a:solidFill>
            <a:miter lim="800000"/>
            <a:headEnd/>
            <a:tailEnd/>
          </a:ln>
        </p:spPr>
      </p:sp>
      <p:sp>
        <p:nvSpPr>
          <p:cNvPr id="1576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PanIN 2 also shows tall columnar cells but in addition exhibits full-thickness nuclear pseudostratification &amp; mild to mod nuclear atypia.</a:t>
            </a:r>
          </a:p>
        </p:txBody>
      </p:sp>
      <p:sp>
        <p:nvSpPr>
          <p:cNvPr id="157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717BE8-FCF2-44C1-9CB6-C4B74DA43BF3}" type="slidenum">
              <a:rPr lang="en-GB"/>
              <a:pPr fontAlgn="base">
                <a:spcBef>
                  <a:spcPct val="0"/>
                </a:spcBef>
                <a:spcAft>
                  <a:spcPct val="0"/>
                </a:spcAft>
                <a:defRPr/>
              </a:pPr>
              <a:t>42</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p:cNvSpPr>
          <p:nvPr>
            <p:ph type="sldImg"/>
          </p:nvPr>
        </p:nvSpPr>
        <p:spPr bwMode="auto">
          <a:noFill/>
          <a:ln>
            <a:solidFill>
              <a:srgbClr val="000000"/>
            </a:solidFill>
            <a:miter lim="800000"/>
            <a:headEnd/>
            <a:tailEnd/>
          </a:ln>
        </p:spPr>
      </p:sp>
      <p:sp>
        <p:nvSpPr>
          <p:cNvPr id="159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PanIN 3 exhibits more substantial cytoarchitectural abnormalities including complete loss of nuclear polarity with budding of unsupported epithelial tufts into the gland lumen. Mkd nuclear atypia is also present.</a:t>
            </a:r>
          </a:p>
        </p:txBody>
      </p:sp>
      <p:sp>
        <p:nvSpPr>
          <p:cNvPr id="159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3253FC0-32FC-4A31-A30A-AF3F9B91EC78}" type="slidenum">
              <a:rPr lang="en-GB"/>
              <a:pPr fontAlgn="base">
                <a:spcBef>
                  <a:spcPct val="0"/>
                </a:spcBef>
                <a:spcAft>
                  <a:spcPct val="0"/>
                </a:spcAft>
                <a:defRPr/>
              </a:pPr>
              <a:t>43</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p:cNvSpPr>
            <a:spLocks noGrp="1" noRot="1" noChangeAspect="1"/>
          </p:cNvSpPr>
          <p:nvPr>
            <p:ph type="sldImg"/>
          </p:nvPr>
        </p:nvSpPr>
        <p:spPr bwMode="auto">
          <a:noFill/>
          <a:ln>
            <a:solidFill>
              <a:srgbClr val="000000"/>
            </a:solidFill>
            <a:miter lim="800000"/>
            <a:headEnd/>
            <a:tailEnd/>
          </a:ln>
        </p:spPr>
      </p:sp>
      <p:sp>
        <p:nvSpPr>
          <p:cNvPr id="1617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617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50B9DC8-7F71-45EC-80F1-F4FFA383E494}" type="slidenum">
              <a:rPr lang="en-GB"/>
              <a:pPr fontAlgn="base">
                <a:spcBef>
                  <a:spcPct val="0"/>
                </a:spcBef>
                <a:spcAft>
                  <a:spcPct val="0"/>
                </a:spcAft>
                <a:defRPr/>
              </a:pPr>
              <a:t>44</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p:cNvSpPr>
            <a:spLocks noGrp="1" noRot="1" noChangeAspect="1"/>
          </p:cNvSpPr>
          <p:nvPr>
            <p:ph type="sldImg"/>
          </p:nvPr>
        </p:nvSpPr>
        <p:spPr bwMode="auto">
          <a:noFill/>
          <a:ln>
            <a:solidFill>
              <a:srgbClr val="000000"/>
            </a:solidFill>
            <a:miter lim="800000"/>
            <a:headEnd/>
            <a:tailEnd/>
          </a:ln>
        </p:spPr>
      </p:sp>
      <p:sp>
        <p:nvSpPr>
          <p:cNvPr id="1638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638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30CE53-CB23-4D56-B703-A3D624C846CA}" type="slidenum">
              <a:rPr lang="en-GB"/>
              <a:pPr fontAlgn="base">
                <a:spcBef>
                  <a:spcPct val="0"/>
                </a:spcBef>
                <a:spcAft>
                  <a:spcPct val="0"/>
                </a:spcAft>
                <a:defRPr/>
              </a:pPr>
              <a:t>45</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Image Placeholder 1"/>
          <p:cNvSpPr>
            <a:spLocks noGrp="1" noRot="1" noChangeAspect="1"/>
          </p:cNvSpPr>
          <p:nvPr>
            <p:ph type="sldImg"/>
          </p:nvPr>
        </p:nvSpPr>
        <p:spPr bwMode="auto">
          <a:noFill/>
          <a:ln>
            <a:solidFill>
              <a:srgbClr val="000000"/>
            </a:solidFill>
            <a:miter lim="800000"/>
            <a:headEnd/>
            <a:tailEnd/>
          </a:ln>
        </p:spPr>
      </p:sp>
      <p:sp>
        <p:nvSpPr>
          <p:cNvPr id="1658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658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E1C96FA-F89E-400C-AA7C-EB027A243945}" type="slidenum">
              <a:rPr lang="en-GB"/>
              <a:pPr fontAlgn="base">
                <a:spcBef>
                  <a:spcPct val="0"/>
                </a:spcBef>
                <a:spcAft>
                  <a:spcPct val="0"/>
                </a:spcAft>
                <a:defRPr/>
              </a:pPr>
              <a:t>47</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bwMode="auto">
          <a:noFill/>
          <a:ln>
            <a:solidFill>
              <a:srgbClr val="000000"/>
            </a:solidFill>
            <a:miter lim="800000"/>
            <a:headEnd/>
            <a:tailEnd/>
          </a:ln>
        </p:spPr>
      </p:sp>
      <p:sp>
        <p:nvSpPr>
          <p:cNvPr id="1075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Ductal adenoCa. The tumour consists of variably sized, well formed glands surr by abundant desmoplastic stroma.</a:t>
            </a:r>
          </a:p>
        </p:txBody>
      </p:sp>
      <p:sp>
        <p:nvSpPr>
          <p:cNvPr id="1075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0882549-5B58-4B87-AF7F-188E5E522537}" type="slidenum">
              <a:rPr lang="en-GB"/>
              <a:pPr fontAlgn="base">
                <a:spcBef>
                  <a:spcPct val="0"/>
                </a:spcBef>
                <a:spcAft>
                  <a:spcPct val="0"/>
                </a:spcAft>
                <a:defRPr/>
              </a:pPr>
              <a:t>14</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p:cNvSpPr>
          <p:nvPr>
            <p:ph type="sldImg"/>
          </p:nvPr>
        </p:nvSpPr>
        <p:spPr bwMode="auto">
          <a:noFill/>
          <a:ln>
            <a:solidFill>
              <a:srgbClr val="000000"/>
            </a:solidFill>
            <a:miter lim="800000"/>
            <a:headEnd/>
            <a:tailEnd/>
          </a:ln>
        </p:spPr>
      </p:sp>
      <p:sp>
        <p:nvSpPr>
          <p:cNvPr id="1689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Gross appearance of microcystic serous cystadenoma. The lesion is well circumscribed &amp; composed of small cysts, each measuring &lt;1cm, separated by thin translucent septa</a:t>
            </a:r>
          </a:p>
        </p:txBody>
      </p:sp>
      <p:sp>
        <p:nvSpPr>
          <p:cNvPr id="1689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4748187-CA0F-4B44-830B-DFE5826CA08E}" type="slidenum">
              <a:rPr lang="en-GB"/>
              <a:pPr fontAlgn="base">
                <a:spcBef>
                  <a:spcPct val="0"/>
                </a:spcBef>
                <a:spcAft>
                  <a:spcPct val="0"/>
                </a:spcAft>
                <a:defRPr/>
              </a:pPr>
              <a:t>49</a:t>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p:cNvSpPr>
            <a:spLocks noGrp="1" noRot="1" noChangeAspect="1"/>
          </p:cNvSpPr>
          <p:nvPr>
            <p:ph type="sldImg"/>
          </p:nvPr>
        </p:nvSpPr>
        <p:spPr bwMode="auto">
          <a:noFill/>
          <a:ln>
            <a:solidFill>
              <a:srgbClr val="000000"/>
            </a:solidFill>
            <a:miter lim="800000"/>
            <a:headEnd/>
            <a:tailEnd/>
          </a:ln>
        </p:spPr>
      </p:sp>
      <p:sp>
        <p:nvSpPr>
          <p:cNvPr id="1710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Gross appearance of macrocystic serous cystadenoma. The cysts are much larger than those of the microcystic counterpart.</a:t>
            </a:r>
          </a:p>
        </p:txBody>
      </p:sp>
      <p:sp>
        <p:nvSpPr>
          <p:cNvPr id="1710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148F9F-FB10-472E-ABB8-1BCA47A93835}" type="slidenum">
              <a:rPr lang="en-GB"/>
              <a:pPr fontAlgn="base">
                <a:spcBef>
                  <a:spcPct val="0"/>
                </a:spcBef>
                <a:spcAft>
                  <a:spcPct val="0"/>
                </a:spcAft>
                <a:defRPr/>
              </a:pPr>
              <a:t>50</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p:cNvSpPr>
          <p:nvPr>
            <p:ph type="sldImg"/>
          </p:nvPr>
        </p:nvSpPr>
        <p:spPr bwMode="auto">
          <a:noFill/>
          <a:ln>
            <a:solidFill>
              <a:srgbClr val="000000"/>
            </a:solidFill>
            <a:miter lim="800000"/>
            <a:headEnd/>
            <a:tailEnd/>
          </a:ln>
        </p:spPr>
      </p:sp>
      <p:sp>
        <p:nvSpPr>
          <p:cNvPr id="1740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Microcystic serous cystadenoma at LP each small cyst is lined by a flattened layer of epithelium</a:t>
            </a:r>
          </a:p>
        </p:txBody>
      </p:sp>
      <p:sp>
        <p:nvSpPr>
          <p:cNvPr id="1740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334B8D-25F3-4BFF-81BD-87195E4DBEE4}" type="slidenum">
              <a:rPr lang="en-GB"/>
              <a:pPr fontAlgn="base">
                <a:spcBef>
                  <a:spcPct val="0"/>
                </a:spcBef>
                <a:spcAft>
                  <a:spcPct val="0"/>
                </a:spcAft>
                <a:defRPr/>
              </a:pPr>
              <a:t>52</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p:cNvSpPr>
          <p:nvPr>
            <p:ph type="sldImg"/>
          </p:nvPr>
        </p:nvSpPr>
        <p:spPr bwMode="auto">
          <a:noFill/>
          <a:ln>
            <a:solidFill>
              <a:srgbClr val="000000"/>
            </a:solidFill>
            <a:miter lim="800000"/>
            <a:headEnd/>
            <a:tailEnd/>
          </a:ln>
        </p:spPr>
      </p:sp>
      <p:sp>
        <p:nvSpPr>
          <p:cNvPr id="176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Cytologically the lining cells show clear cytoplasm and small uniform hyperchromatic nuclei</a:t>
            </a:r>
          </a:p>
        </p:txBody>
      </p:sp>
      <p:sp>
        <p:nvSpPr>
          <p:cNvPr id="1761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F5116B-D883-43E9-90F1-38D1EE8116DF}" type="slidenum">
              <a:rPr lang="en-GB"/>
              <a:pPr fontAlgn="base">
                <a:spcBef>
                  <a:spcPct val="0"/>
                </a:spcBef>
                <a:spcAft>
                  <a:spcPct val="0"/>
                </a:spcAft>
                <a:defRPr/>
              </a:pPr>
              <a:t>53</a:t>
            </a:fld>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bwMode="auto">
          <a:noFill/>
          <a:ln>
            <a:solidFill>
              <a:srgbClr val="000000"/>
            </a:solidFill>
            <a:miter lim="800000"/>
            <a:headEnd/>
            <a:tailEnd/>
          </a:ln>
        </p:spPr>
      </p:sp>
      <p:sp>
        <p:nvSpPr>
          <p:cNvPr id="1792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z="1400" smtClean="0"/>
              <a:t>Gross MCN – circumscribed tumour involves tail of pancreas &amp; contains numer large 1-5cm cysts – septa are fibrotic &amp; show no gross evid of solid tumour nodules in this eg. </a:t>
            </a:r>
          </a:p>
          <a:p>
            <a:pPr eaLnBrk="1" hangingPunct="1">
              <a:spcBef>
                <a:spcPct val="0"/>
              </a:spcBef>
            </a:pPr>
            <a:endParaRPr lang="en-GB" sz="1400" smtClean="0"/>
          </a:p>
        </p:txBody>
      </p:sp>
      <p:sp>
        <p:nvSpPr>
          <p:cNvPr id="1792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4D82D2-FA87-484A-A4BA-A37C1F8F751C}" type="slidenum">
              <a:rPr lang="en-GB"/>
              <a:pPr fontAlgn="base">
                <a:spcBef>
                  <a:spcPct val="0"/>
                </a:spcBef>
                <a:spcAft>
                  <a:spcPct val="0"/>
                </a:spcAft>
                <a:defRPr/>
              </a:pPr>
              <a:t>55</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bwMode="auto">
          <a:noFill/>
          <a:ln>
            <a:solidFill>
              <a:srgbClr val="000000"/>
            </a:solidFill>
            <a:miter lim="800000"/>
            <a:headEnd/>
            <a:tailEnd/>
          </a:ln>
        </p:spPr>
      </p:sp>
      <p:sp>
        <p:nvSpPr>
          <p:cNvPr id="1812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MCN – LP lesion is surr by thick fibrous capsule. The large cysts are lined by mucinous epithelium &amp; stroma of the septa is hypercellular</a:t>
            </a:r>
          </a:p>
        </p:txBody>
      </p:sp>
      <p:sp>
        <p:nvSpPr>
          <p:cNvPr id="1812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E6420D-B86B-463F-946D-3DEB45C7B35F}" type="slidenum">
              <a:rPr lang="en-GB"/>
              <a:pPr fontAlgn="base">
                <a:spcBef>
                  <a:spcPct val="0"/>
                </a:spcBef>
                <a:spcAft>
                  <a:spcPct val="0"/>
                </a:spcAft>
                <a:defRPr/>
              </a:pPr>
              <a:t>56</a:t>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p:cNvSpPr>
          <p:nvPr>
            <p:ph type="sldImg"/>
          </p:nvPr>
        </p:nvSpPr>
        <p:spPr bwMode="auto">
          <a:noFill/>
          <a:ln>
            <a:solidFill>
              <a:srgbClr val="000000"/>
            </a:solidFill>
            <a:miter lim="800000"/>
            <a:headEnd/>
            <a:tailEnd/>
          </a:ln>
        </p:spPr>
      </p:sp>
      <p:sp>
        <p:nvSpPr>
          <p:cNvPr id="1843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MCN – epith lining is composed of tall columnar mucin-containing cells. In this region there is no significant nuclear atypia, loss of polarity or architectural complexity (MCN, LGD). The subepith stroma is hypercell resembling the stroma of the ovary.</a:t>
            </a:r>
          </a:p>
        </p:txBody>
      </p:sp>
      <p:sp>
        <p:nvSpPr>
          <p:cNvPr id="1843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18F8E21-D706-4F12-8EE5-2B8E703F054C}" type="slidenum">
              <a:rPr lang="en-GB"/>
              <a:pPr fontAlgn="base">
                <a:spcBef>
                  <a:spcPct val="0"/>
                </a:spcBef>
                <a:spcAft>
                  <a:spcPct val="0"/>
                </a:spcAft>
                <a:defRPr/>
              </a:pPr>
              <a:t>58</a:t>
            </a:fld>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p:cNvSpPr>
            <a:spLocks noGrp="1" noRot="1" noChangeAspect="1"/>
          </p:cNvSpPr>
          <p:nvPr>
            <p:ph type="sldImg"/>
          </p:nvPr>
        </p:nvSpPr>
        <p:spPr bwMode="auto">
          <a:noFill/>
          <a:ln>
            <a:solidFill>
              <a:srgbClr val="000000"/>
            </a:solidFill>
            <a:miter lim="800000"/>
            <a:headEnd/>
            <a:tailEnd/>
          </a:ln>
        </p:spPr>
      </p:sp>
      <p:sp>
        <p:nvSpPr>
          <p:cNvPr id="1863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Foetal pancreas – similar hypercellular stroma surrounding developing ducts – recapitulation of fetal periductal mesenchyme</a:t>
            </a:r>
          </a:p>
        </p:txBody>
      </p:sp>
      <p:sp>
        <p:nvSpPr>
          <p:cNvPr id="1863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8DC59C-3FD4-406A-823E-B32F78F451FC}" type="slidenum">
              <a:rPr lang="en-GB"/>
              <a:pPr fontAlgn="base">
                <a:spcBef>
                  <a:spcPct val="0"/>
                </a:spcBef>
                <a:spcAft>
                  <a:spcPct val="0"/>
                </a:spcAft>
                <a:defRPr/>
              </a:pPr>
              <a:t>59</a:t>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Image Placeholder 1"/>
          <p:cNvSpPr>
            <a:spLocks noGrp="1" noRot="1" noChangeAspect="1"/>
          </p:cNvSpPr>
          <p:nvPr>
            <p:ph type="sldImg"/>
          </p:nvPr>
        </p:nvSpPr>
        <p:spPr bwMode="auto">
          <a:noFill/>
          <a:ln>
            <a:solidFill>
              <a:srgbClr val="000000"/>
            </a:solidFill>
            <a:miter lim="800000"/>
            <a:headEnd/>
            <a:tailEnd/>
          </a:ln>
        </p:spPr>
      </p:sp>
      <p:sp>
        <p:nvSpPr>
          <p:cNvPr id="1884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MCN – HGD may be focal with an abrupt transition from bland mucinous epith. In this case there is mkd nuclear atypia &amp; complete loss of polarity but no inv ca (MCN HGD)</a:t>
            </a:r>
          </a:p>
        </p:txBody>
      </p:sp>
      <p:sp>
        <p:nvSpPr>
          <p:cNvPr id="1884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08428D-B548-45B8-AE4F-8CF9C8022FA3}" type="slidenum">
              <a:rPr lang="en-GB"/>
              <a:pPr fontAlgn="base">
                <a:spcBef>
                  <a:spcPct val="0"/>
                </a:spcBef>
                <a:spcAft>
                  <a:spcPct val="0"/>
                </a:spcAft>
                <a:defRPr/>
              </a:pPr>
              <a:t>60</a:t>
            </a:fld>
            <a:endParaRPr 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Slide Image Placeholder 1"/>
          <p:cNvSpPr>
            <a:spLocks noGrp="1" noRot="1" noChangeAspect="1"/>
          </p:cNvSpPr>
          <p:nvPr>
            <p:ph type="sldImg"/>
          </p:nvPr>
        </p:nvSpPr>
        <p:spPr bwMode="auto">
          <a:noFill/>
          <a:ln>
            <a:solidFill>
              <a:srgbClr val="000000"/>
            </a:solidFill>
            <a:miter lim="800000"/>
            <a:headEnd/>
            <a:tailEnd/>
          </a:ln>
        </p:spPr>
      </p:sp>
      <p:sp>
        <p:nvSpPr>
          <p:cNvPr id="1904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Stroma of MCN. In addition to the hypercellular spindle cell component there may be clusters of epithelioid cells resembling the luteinized stroma of the ovary</a:t>
            </a:r>
          </a:p>
        </p:txBody>
      </p:sp>
      <p:sp>
        <p:nvSpPr>
          <p:cNvPr id="1904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80F0D7-8549-4B19-95B1-3B1A859AB25D}" type="slidenum">
              <a:rPr lang="en-GB"/>
              <a:pPr fontAlgn="base">
                <a:spcBef>
                  <a:spcPct val="0"/>
                </a:spcBef>
                <a:spcAft>
                  <a:spcPct val="0"/>
                </a:spcAft>
                <a:defRPr/>
              </a:pPr>
              <a:t>61</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bwMode="auto">
          <a:noFill/>
          <a:ln>
            <a:solidFill>
              <a:srgbClr val="000000"/>
            </a:solidFill>
            <a:miter lim="800000"/>
            <a:headEnd/>
            <a:tailEnd/>
          </a:ln>
        </p:spPr>
      </p:sp>
      <p:sp>
        <p:nvSpPr>
          <p:cNvPr id="1095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W-d ductal adenoCa. Some infiltrating Ca’s consist of remarkably well formed glands &amp; exhibit relatively minimal cytologic atypia, mimicking benign ductules.</a:t>
            </a:r>
          </a:p>
        </p:txBody>
      </p:sp>
      <p:sp>
        <p:nvSpPr>
          <p:cNvPr id="1095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6720A8-7148-4C4D-A088-369872B96DAA}" type="slidenum">
              <a:rPr lang="en-GB"/>
              <a:pPr fontAlgn="base">
                <a:spcBef>
                  <a:spcPct val="0"/>
                </a:spcBef>
                <a:spcAft>
                  <a:spcPct val="0"/>
                </a:spcAft>
                <a:defRPr/>
              </a:pPr>
              <a:t>15</a:t>
            </a:fld>
            <a:endParaRPr lang="en-GB"/>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Slide Image Placeholder 1"/>
          <p:cNvSpPr>
            <a:spLocks noGrp="1" noRot="1" noChangeAspect="1"/>
          </p:cNvSpPr>
          <p:nvPr>
            <p:ph type="sldImg"/>
          </p:nvPr>
        </p:nvSpPr>
        <p:spPr bwMode="auto">
          <a:noFill/>
          <a:ln>
            <a:solidFill>
              <a:srgbClr val="000000"/>
            </a:solidFill>
            <a:miter lim="800000"/>
            <a:headEnd/>
            <a:tailEnd/>
          </a:ln>
        </p:spPr>
      </p:sp>
      <p:sp>
        <p:nvSpPr>
          <p:cNvPr id="1925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IHC for inhibin – positive in the epithelioid cell nests</a:t>
            </a:r>
          </a:p>
        </p:txBody>
      </p:sp>
      <p:sp>
        <p:nvSpPr>
          <p:cNvPr id="1925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2B826A-2C8D-4041-A403-9E1FCFC4B544}" type="slidenum">
              <a:rPr lang="en-GB"/>
              <a:pPr fontAlgn="base">
                <a:spcBef>
                  <a:spcPct val="0"/>
                </a:spcBef>
                <a:spcAft>
                  <a:spcPct val="0"/>
                </a:spcAft>
                <a:defRPr/>
              </a:pPr>
              <a:t>62</a:t>
            </a:fld>
            <a:endParaRPr lang="en-GB"/>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p:cNvSpPr>
            <a:spLocks noGrp="1" noRot="1" noChangeAspect="1"/>
          </p:cNvSpPr>
          <p:nvPr>
            <p:ph type="sldImg"/>
          </p:nvPr>
        </p:nvSpPr>
        <p:spPr bwMode="auto">
          <a:noFill/>
          <a:ln>
            <a:solidFill>
              <a:srgbClr val="000000"/>
            </a:solidFill>
            <a:miter lim="800000"/>
            <a:headEnd/>
            <a:tailEnd/>
          </a:ln>
        </p:spPr>
      </p:sp>
      <p:sp>
        <p:nvSpPr>
          <p:cNvPr id="1945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945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E9DE16F-F495-4C32-A6A3-31B020C6B677}" type="slidenum">
              <a:rPr lang="en-GB"/>
              <a:pPr fontAlgn="base">
                <a:spcBef>
                  <a:spcPct val="0"/>
                </a:spcBef>
                <a:spcAft>
                  <a:spcPct val="0"/>
                </a:spcAft>
                <a:defRPr/>
              </a:pPr>
              <a:t>63</a:t>
            </a:fld>
            <a:endParaRPr lang="en-GB"/>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Slide Image Placeholder 1"/>
          <p:cNvSpPr>
            <a:spLocks noGrp="1" noRot="1" noChangeAspect="1"/>
          </p:cNvSpPr>
          <p:nvPr>
            <p:ph type="sldImg"/>
          </p:nvPr>
        </p:nvSpPr>
        <p:spPr bwMode="auto">
          <a:noFill/>
          <a:ln>
            <a:solidFill>
              <a:srgbClr val="000000"/>
            </a:solidFill>
            <a:miter lim="800000"/>
            <a:headEnd/>
            <a:tailEnd/>
          </a:ln>
        </p:spPr>
      </p:sp>
      <p:sp>
        <p:nvSpPr>
          <p:cNvPr id="1966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966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329AF4-C82B-4056-9F05-DF88E0DBE65A}" type="slidenum">
              <a:rPr lang="en-GB"/>
              <a:pPr fontAlgn="base">
                <a:spcBef>
                  <a:spcPct val="0"/>
                </a:spcBef>
                <a:spcAft>
                  <a:spcPct val="0"/>
                </a:spcAft>
                <a:defRPr/>
              </a:pPr>
              <a:t>64</a:t>
            </a:fld>
            <a:endParaRPr lang="en-GB"/>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Slide Image Placeholder 1"/>
          <p:cNvSpPr>
            <a:spLocks noGrp="1" noRot="1" noChangeAspect="1"/>
          </p:cNvSpPr>
          <p:nvPr>
            <p:ph type="sldImg"/>
          </p:nvPr>
        </p:nvSpPr>
        <p:spPr bwMode="auto">
          <a:noFill/>
          <a:ln>
            <a:solidFill>
              <a:srgbClr val="000000"/>
            </a:solidFill>
            <a:miter lim="800000"/>
            <a:headEnd/>
            <a:tailEnd/>
          </a:ln>
        </p:spPr>
      </p:sp>
      <p:sp>
        <p:nvSpPr>
          <p:cNvPr id="1986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MCN with inv Ca. Within a septum of this tumour there is a component of undifferentiated anaplastic giant cell Ca, one of several types of inv Ca that may arise in MCN.</a:t>
            </a:r>
          </a:p>
        </p:txBody>
      </p:sp>
      <p:sp>
        <p:nvSpPr>
          <p:cNvPr id="1986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D03DCE4-2F13-4CCA-B9CF-B6139C4957CD}" type="slidenum">
              <a:rPr lang="en-GB"/>
              <a:pPr fontAlgn="base">
                <a:spcBef>
                  <a:spcPct val="0"/>
                </a:spcBef>
                <a:spcAft>
                  <a:spcPct val="0"/>
                </a:spcAft>
                <a:defRPr/>
              </a:pPr>
              <a:t>65</a:t>
            </a:fld>
            <a:endParaRPr lang="en-GB"/>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Slide Image Placeholder 1"/>
          <p:cNvSpPr>
            <a:spLocks noGrp="1" noRot="1" noChangeAspect="1"/>
          </p:cNvSpPr>
          <p:nvPr>
            <p:ph type="sldImg"/>
          </p:nvPr>
        </p:nvSpPr>
        <p:spPr bwMode="auto">
          <a:noFill/>
          <a:ln>
            <a:solidFill>
              <a:srgbClr val="000000"/>
            </a:solidFill>
            <a:miter lim="800000"/>
            <a:headEnd/>
            <a:tailEnd/>
          </a:ln>
        </p:spPr>
      </p:sp>
      <p:sp>
        <p:nvSpPr>
          <p:cNvPr id="2048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G</a:t>
            </a:r>
            <a:r>
              <a:rPr lang="en-GB" sz="1000" smtClean="0"/>
              <a:t>ross – intraduct papill mucinous neopl (IPMN) – pancr ducts are signific dilated – gross papilla form can be seen – with extens involv of main PDs and cystic dilatation of branch ducts.</a:t>
            </a:r>
          </a:p>
        </p:txBody>
      </p:sp>
      <p:sp>
        <p:nvSpPr>
          <p:cNvPr id="2048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5206A6-0B1C-4171-B836-E75D6064472B}" type="slidenum">
              <a:rPr lang="en-GB"/>
              <a:pPr fontAlgn="base">
                <a:spcBef>
                  <a:spcPct val="0"/>
                </a:spcBef>
                <a:spcAft>
                  <a:spcPct val="0"/>
                </a:spcAft>
                <a:defRPr/>
              </a:pPr>
              <a:t>70</a:t>
            </a:fld>
            <a:endParaRPr lang="en-GB"/>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Slide Image Placeholder 1"/>
          <p:cNvSpPr>
            <a:spLocks noGrp="1" noRot="1" noChangeAspect="1"/>
          </p:cNvSpPr>
          <p:nvPr>
            <p:ph type="sldImg"/>
          </p:nvPr>
        </p:nvSpPr>
        <p:spPr bwMode="auto">
          <a:noFill/>
          <a:ln>
            <a:solidFill>
              <a:srgbClr val="000000"/>
            </a:solidFill>
            <a:miter lim="800000"/>
            <a:headEnd/>
            <a:tailEnd/>
          </a:ln>
        </p:spPr>
      </p:sp>
      <p:sp>
        <p:nvSpPr>
          <p:cNvPr id="2068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z="1000" smtClean="0"/>
              <a:t>Intraduct papillae are inconspicuous, the lesion appearing largely as cystic dilat of branch ducts.</a:t>
            </a:r>
          </a:p>
        </p:txBody>
      </p:sp>
      <p:sp>
        <p:nvSpPr>
          <p:cNvPr id="2068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40D57EA-90EF-428C-8065-FCB5C35884F5}" type="slidenum">
              <a:rPr lang="en-GB"/>
              <a:pPr fontAlgn="base">
                <a:spcBef>
                  <a:spcPct val="0"/>
                </a:spcBef>
                <a:spcAft>
                  <a:spcPct val="0"/>
                </a:spcAft>
                <a:defRPr/>
              </a:pPr>
              <a:t>71</a:t>
            </a:fld>
            <a:endParaRPr lang="en-GB"/>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p:cNvSpPr>
          <p:nvPr>
            <p:ph type="sldImg"/>
          </p:nvPr>
        </p:nvSpPr>
        <p:spPr bwMode="auto">
          <a:noFill/>
          <a:ln>
            <a:solidFill>
              <a:srgbClr val="000000"/>
            </a:solidFill>
            <a:miter lim="800000"/>
            <a:headEnd/>
            <a:tailEnd/>
          </a:ln>
        </p:spPr>
      </p:sp>
      <p:sp>
        <p:nvSpPr>
          <p:cNvPr id="2099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IPMN – at LP ducts are filled with variably complex papillary projections lined by tall columnar mucinous epith </a:t>
            </a:r>
            <a:r>
              <a:rPr lang="en-GB" sz="1000" smtClean="0"/>
              <a:t>cells.</a:t>
            </a:r>
          </a:p>
        </p:txBody>
      </p:sp>
      <p:sp>
        <p:nvSpPr>
          <p:cNvPr id="2099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EB8CF1C-3981-4059-9BD4-996B944A038C}" type="slidenum">
              <a:rPr lang="en-GB"/>
              <a:pPr fontAlgn="base">
                <a:spcBef>
                  <a:spcPct val="0"/>
                </a:spcBef>
                <a:spcAft>
                  <a:spcPct val="0"/>
                </a:spcAft>
                <a:defRPr/>
              </a:pPr>
              <a:t>73</a:t>
            </a:fld>
            <a:endParaRPr lang="en-GB"/>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p:cNvSpPr>
          <p:nvPr>
            <p:ph type="sldImg"/>
          </p:nvPr>
        </p:nvSpPr>
        <p:spPr bwMode="auto">
          <a:noFill/>
          <a:ln>
            <a:solidFill>
              <a:srgbClr val="000000"/>
            </a:solidFill>
            <a:miter lim="800000"/>
            <a:headEnd/>
            <a:tailEnd/>
          </a:ln>
        </p:spPr>
      </p:sp>
      <p:sp>
        <p:nvSpPr>
          <p:cNvPr id="2119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IPMN – different types of papillae may be found.  A. gastric foveolar type papillae have uniform columnar cells with abund apical mucin. B. most cases exhibit intestinal type papillae which resemble VA </a:t>
            </a:r>
          </a:p>
        </p:txBody>
      </p:sp>
      <p:sp>
        <p:nvSpPr>
          <p:cNvPr id="2119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66BA98-9A75-49A1-B578-91374EF41B6D}" type="slidenum">
              <a:rPr lang="en-GB"/>
              <a:pPr fontAlgn="base">
                <a:spcBef>
                  <a:spcPct val="0"/>
                </a:spcBef>
                <a:spcAft>
                  <a:spcPct val="0"/>
                </a:spcAft>
                <a:defRPr/>
              </a:pPr>
              <a:t>74</a:t>
            </a:fld>
            <a:endParaRPr lang="en-GB"/>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Slide Image Placeholder 1"/>
          <p:cNvSpPr>
            <a:spLocks noGrp="1" noRot="1" noChangeAspect="1"/>
          </p:cNvSpPr>
          <p:nvPr>
            <p:ph type="sldImg"/>
          </p:nvPr>
        </p:nvSpPr>
        <p:spPr bwMode="auto">
          <a:noFill/>
          <a:ln>
            <a:solidFill>
              <a:srgbClr val="000000"/>
            </a:solidFill>
            <a:miter lim="800000"/>
            <a:headEnd/>
            <a:tailEnd/>
          </a:ln>
        </p:spPr>
      </p:sp>
      <p:sp>
        <p:nvSpPr>
          <p:cNvPr id="2140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Pancr-biliary type papillae in which the lining epith shows mkd architect complexity with cribriforming &amp; micropapillae form &amp; nuclei are round &amp; lack signif pseudostratific.</a:t>
            </a:r>
          </a:p>
        </p:txBody>
      </p:sp>
      <p:sp>
        <p:nvSpPr>
          <p:cNvPr id="2140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4841A-5029-4C3C-B0B9-C9F6434C21DA}" type="slidenum">
              <a:rPr lang="en-GB"/>
              <a:pPr fontAlgn="base">
                <a:spcBef>
                  <a:spcPct val="0"/>
                </a:spcBef>
                <a:spcAft>
                  <a:spcPct val="0"/>
                </a:spcAft>
                <a:defRPr/>
              </a:pPr>
              <a:t>75</a:t>
            </a:fld>
            <a:endParaRPr lang="en-GB"/>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Slide Image Placeholder 1"/>
          <p:cNvSpPr>
            <a:spLocks noGrp="1" noRot="1" noChangeAspect="1"/>
          </p:cNvSpPr>
          <p:nvPr>
            <p:ph type="sldImg"/>
          </p:nvPr>
        </p:nvSpPr>
        <p:spPr bwMode="auto">
          <a:noFill/>
          <a:ln>
            <a:solidFill>
              <a:srgbClr val="000000"/>
            </a:solidFill>
            <a:miter lim="800000"/>
            <a:headEnd/>
            <a:tailEnd/>
          </a:ln>
        </p:spPr>
      </p:sp>
      <p:sp>
        <p:nvSpPr>
          <p:cNvPr id="2160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IPMN with assoc inv Ca. Two distinct types of inv Ca may arise – A. colloid ca consist of paucicell stromal mucin pools with stips &amp; clusters of floating epith cells.</a:t>
            </a:r>
          </a:p>
        </p:txBody>
      </p:sp>
      <p:sp>
        <p:nvSpPr>
          <p:cNvPr id="2160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55F2D41-6DB8-436A-88EF-CF5D8BBE553D}" type="slidenum">
              <a:rPr lang="en-GB"/>
              <a:pPr fontAlgn="base">
                <a:spcBef>
                  <a:spcPct val="0"/>
                </a:spcBef>
                <a:spcAft>
                  <a:spcPct val="0"/>
                </a:spcAft>
                <a:defRPr/>
              </a:pPr>
              <a:t>76</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bwMode="auto">
          <a:noFill/>
          <a:ln>
            <a:solidFill>
              <a:srgbClr val="000000"/>
            </a:solidFill>
            <a:miter lim="800000"/>
            <a:headEnd/>
            <a:tailEnd/>
          </a:ln>
        </p:spPr>
      </p:sp>
      <p:sp>
        <p:nvSpPr>
          <p:cNvPr id="1116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M-d ductal adenoCa. The nuclei show variability in size, shape &amp; location within the cells.</a:t>
            </a:r>
          </a:p>
        </p:txBody>
      </p:sp>
      <p:sp>
        <p:nvSpPr>
          <p:cNvPr id="1116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6A9DF50-BDEA-437B-9C90-629D80378449}" type="slidenum">
              <a:rPr lang="en-GB"/>
              <a:pPr fontAlgn="base">
                <a:spcBef>
                  <a:spcPct val="0"/>
                </a:spcBef>
                <a:spcAft>
                  <a:spcPct val="0"/>
                </a:spcAft>
                <a:defRPr/>
              </a:pPr>
              <a:t>16</a:t>
            </a:fld>
            <a:endParaRPr lang="en-GB"/>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Slide Image Placeholder 1"/>
          <p:cNvSpPr>
            <a:spLocks noGrp="1" noRot="1" noChangeAspect="1"/>
          </p:cNvSpPr>
          <p:nvPr>
            <p:ph type="sldImg"/>
          </p:nvPr>
        </p:nvSpPr>
        <p:spPr bwMode="auto">
          <a:noFill/>
          <a:ln>
            <a:solidFill>
              <a:srgbClr val="000000"/>
            </a:solidFill>
            <a:miter lim="800000"/>
            <a:headEnd/>
            <a:tailEnd/>
          </a:ln>
        </p:spPr>
      </p:sp>
      <p:sp>
        <p:nvSpPr>
          <p:cNvPr id="2181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In other cases the inv component is of tubular type resembling conventional ductal adenoCa</a:t>
            </a:r>
          </a:p>
        </p:txBody>
      </p:sp>
      <p:sp>
        <p:nvSpPr>
          <p:cNvPr id="2181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087903-6C4B-4CF0-9D4F-5DD95FE05367}" type="slidenum">
              <a:rPr lang="en-GB"/>
              <a:pPr fontAlgn="base">
                <a:spcBef>
                  <a:spcPct val="0"/>
                </a:spcBef>
                <a:spcAft>
                  <a:spcPct val="0"/>
                </a:spcAft>
                <a:defRPr/>
              </a:pPr>
              <a:t>77</a:t>
            </a:fld>
            <a:endParaRPr lang="en-GB"/>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Slide Image Placeholder 1"/>
          <p:cNvSpPr>
            <a:spLocks noGrp="1" noRot="1" noChangeAspect="1"/>
          </p:cNvSpPr>
          <p:nvPr>
            <p:ph type="sldImg"/>
          </p:nvPr>
        </p:nvSpPr>
        <p:spPr bwMode="auto">
          <a:noFill/>
          <a:ln>
            <a:solidFill>
              <a:srgbClr val="000000"/>
            </a:solidFill>
            <a:miter lim="800000"/>
            <a:headEnd/>
            <a:tailEnd/>
          </a:ln>
        </p:spPr>
      </p:sp>
      <p:sp>
        <p:nvSpPr>
          <p:cNvPr id="2242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 inv adenoca of ampull arising in adenoma – may prod an indurated polypoid lesion which on slicing obstructs the bile duct</a:t>
            </a:r>
          </a:p>
        </p:txBody>
      </p:sp>
      <p:sp>
        <p:nvSpPr>
          <p:cNvPr id="2242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EC6C417-6899-4538-A886-79C102E422B7}" type="slidenum">
              <a:rPr lang="en-GB"/>
              <a:pPr fontAlgn="base">
                <a:spcBef>
                  <a:spcPct val="0"/>
                </a:spcBef>
                <a:spcAft>
                  <a:spcPct val="0"/>
                </a:spcAft>
                <a:defRPr/>
              </a:pPr>
              <a:t>84</a:t>
            </a:fld>
            <a:endParaRPr lang="en-GB"/>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Slide Image Placeholder 1"/>
          <p:cNvSpPr>
            <a:spLocks noGrp="1" noRot="1" noChangeAspect="1"/>
          </p:cNvSpPr>
          <p:nvPr>
            <p:ph type="sldImg"/>
          </p:nvPr>
        </p:nvSpPr>
        <p:spPr bwMode="auto">
          <a:noFill/>
          <a:ln>
            <a:solidFill>
              <a:srgbClr val="000000"/>
            </a:solidFill>
            <a:miter lim="800000"/>
            <a:headEnd/>
            <a:tailEnd/>
          </a:ln>
        </p:spPr>
      </p:sp>
      <p:sp>
        <p:nvSpPr>
          <p:cNvPr id="2283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VA of ampulla – these lesions may appear as ‘carpet’ adenomas composed of velvety papillary &amp; polypoid excrescences surr ampull OR</a:t>
            </a:r>
          </a:p>
        </p:txBody>
      </p:sp>
      <p:sp>
        <p:nvSpPr>
          <p:cNvPr id="2283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37DEF57-2EB4-4E6D-9150-784572B3B5EB}" type="slidenum">
              <a:rPr lang="en-GB"/>
              <a:pPr fontAlgn="base">
                <a:spcBef>
                  <a:spcPct val="0"/>
                </a:spcBef>
                <a:spcAft>
                  <a:spcPct val="0"/>
                </a:spcAft>
                <a:defRPr/>
              </a:pPr>
              <a:t>87</a:t>
            </a:fld>
            <a:endParaRPr lang="en-GB"/>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p:cNvSpPr>
            <a:spLocks noGrp="1" noRot="1" noChangeAspect="1"/>
          </p:cNvSpPr>
          <p:nvPr>
            <p:ph type="sldImg"/>
          </p:nvPr>
        </p:nvSpPr>
        <p:spPr bwMode="auto">
          <a:noFill/>
          <a:ln>
            <a:solidFill>
              <a:srgbClr val="000000"/>
            </a:solidFill>
            <a:miter lim="800000"/>
            <a:headEnd/>
            <a:tailEnd/>
          </a:ln>
        </p:spPr>
      </p:sp>
      <p:sp>
        <p:nvSpPr>
          <p:cNvPr id="2304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latin typeface="Arial Narrow" pitchFamily="34" charset="0"/>
              </a:rPr>
              <a:t>exophytic or smooth nodule or bulge beneath mucosa of major papilla</a:t>
            </a:r>
          </a:p>
          <a:p>
            <a:pPr eaLnBrk="1" hangingPunct="1">
              <a:spcBef>
                <a:spcPct val="0"/>
              </a:spcBef>
            </a:pPr>
            <a:endParaRPr lang="en-GB" smtClean="0"/>
          </a:p>
        </p:txBody>
      </p:sp>
      <p:sp>
        <p:nvSpPr>
          <p:cNvPr id="2304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50C910-C276-401B-A7B3-DE2DC8069AFD}" type="slidenum">
              <a:rPr lang="en-GB"/>
              <a:pPr fontAlgn="base">
                <a:spcBef>
                  <a:spcPct val="0"/>
                </a:spcBef>
                <a:spcAft>
                  <a:spcPct val="0"/>
                </a:spcAft>
                <a:defRPr/>
              </a:pPr>
              <a:t>88</a:t>
            </a:fld>
            <a:endParaRPr lang="en-GB"/>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Slide Image Placeholder 1"/>
          <p:cNvSpPr>
            <a:spLocks noGrp="1" noRot="1" noChangeAspect="1"/>
          </p:cNvSpPr>
          <p:nvPr>
            <p:ph type="sldImg"/>
          </p:nvPr>
        </p:nvSpPr>
        <p:spPr bwMode="auto">
          <a:noFill/>
          <a:ln>
            <a:solidFill>
              <a:srgbClr val="000000"/>
            </a:solidFill>
            <a:miter lim="800000"/>
            <a:headEnd/>
            <a:tailEnd/>
          </a:ln>
        </p:spPr>
      </p:sp>
      <p:sp>
        <p:nvSpPr>
          <p:cNvPr id="2334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Gross ampull adenoma – A. luminal aspect – ampulla is prominent and granular in this pt with FAP.  There are also multiple small polyps in the surr duod mucosa. </a:t>
            </a:r>
          </a:p>
        </p:txBody>
      </p:sp>
      <p:sp>
        <p:nvSpPr>
          <p:cNvPr id="2334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4E26F2-F332-4324-A39A-A919B11B7EEB}" type="slidenum">
              <a:rPr lang="en-GB"/>
              <a:pPr fontAlgn="base">
                <a:spcBef>
                  <a:spcPct val="0"/>
                </a:spcBef>
                <a:spcAft>
                  <a:spcPct val="0"/>
                </a:spcAft>
                <a:defRPr/>
              </a:pPr>
              <a:t>90</a:t>
            </a:fld>
            <a:endParaRPr lang="en-GB"/>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Slide Image Placeholder 1"/>
          <p:cNvSpPr>
            <a:spLocks noGrp="1" noRot="1" noChangeAspect="1"/>
          </p:cNvSpPr>
          <p:nvPr>
            <p:ph type="sldImg"/>
          </p:nvPr>
        </p:nvSpPr>
        <p:spPr bwMode="auto">
          <a:noFill/>
          <a:ln>
            <a:solidFill>
              <a:srgbClr val="000000"/>
            </a:solidFill>
            <a:miter lim="800000"/>
            <a:headEnd/>
            <a:tailEnd/>
          </a:ln>
        </p:spPr>
      </p:sp>
      <p:sp>
        <p:nvSpPr>
          <p:cNvPr id="2355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B. thickened granular adenomatous mucosa extends from the duod surf of the papilla into the common channel.</a:t>
            </a:r>
          </a:p>
        </p:txBody>
      </p:sp>
      <p:sp>
        <p:nvSpPr>
          <p:cNvPr id="2355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85C1BEA-C12F-481D-B60F-21EC26EFD5F8}" type="slidenum">
              <a:rPr lang="en-GB"/>
              <a:pPr fontAlgn="base">
                <a:spcBef>
                  <a:spcPct val="0"/>
                </a:spcBef>
                <a:spcAft>
                  <a:spcPct val="0"/>
                </a:spcAft>
                <a:defRPr/>
              </a:pPr>
              <a:t>91</a:t>
            </a:fld>
            <a:endParaRPr lang="en-GB"/>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Slide Image Placeholder 1"/>
          <p:cNvSpPr>
            <a:spLocks noGrp="1" noRot="1" noChangeAspect="1"/>
          </p:cNvSpPr>
          <p:nvPr>
            <p:ph type="sldImg"/>
          </p:nvPr>
        </p:nvSpPr>
        <p:spPr bwMode="auto">
          <a:noFill/>
          <a:ln>
            <a:solidFill>
              <a:srgbClr val="000000"/>
            </a:solidFill>
            <a:miter lim="800000"/>
            <a:headEnd/>
            <a:tailEnd/>
          </a:ln>
        </p:spPr>
      </p:sp>
      <p:sp>
        <p:nvSpPr>
          <p:cNvPr id="2375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Adenoma of the ampulla – low power of TVA with complex branching pattern extending into the dilated ampullary lumen.</a:t>
            </a:r>
          </a:p>
        </p:txBody>
      </p:sp>
      <p:sp>
        <p:nvSpPr>
          <p:cNvPr id="2375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E1E2250-71FA-4410-A8E0-F8512051731A}" type="slidenum">
              <a:rPr lang="en-GB"/>
              <a:pPr fontAlgn="base">
                <a:spcBef>
                  <a:spcPct val="0"/>
                </a:spcBef>
                <a:spcAft>
                  <a:spcPct val="0"/>
                </a:spcAft>
                <a:defRPr/>
              </a:pPr>
              <a:t>92</a:t>
            </a:fld>
            <a:endParaRPr lang="en-GB"/>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Slide Image Placeholder 1"/>
          <p:cNvSpPr>
            <a:spLocks noGrp="1" noRot="1" noChangeAspect="1"/>
          </p:cNvSpPr>
          <p:nvPr>
            <p:ph type="sldImg"/>
          </p:nvPr>
        </p:nvSpPr>
        <p:spPr bwMode="auto">
          <a:noFill/>
          <a:ln>
            <a:solidFill>
              <a:srgbClr val="000000"/>
            </a:solidFill>
            <a:miter lim="800000"/>
            <a:headEnd/>
            <a:tailEnd/>
          </a:ln>
        </p:spPr>
      </p:sp>
      <p:sp>
        <p:nvSpPr>
          <p:cNvPr id="2396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Cytologic features are typical of intestinal type adenomas with pseudostratified elongated nuclei.</a:t>
            </a:r>
          </a:p>
        </p:txBody>
      </p:sp>
      <p:sp>
        <p:nvSpPr>
          <p:cNvPr id="2396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E373D1-B930-4E08-BBAA-9AC19A0411B0}" type="slidenum">
              <a:rPr lang="en-GB"/>
              <a:pPr fontAlgn="base">
                <a:spcBef>
                  <a:spcPct val="0"/>
                </a:spcBef>
                <a:spcAft>
                  <a:spcPct val="0"/>
                </a:spcAft>
                <a:defRPr/>
              </a:pPr>
              <a:t>93</a:t>
            </a:fld>
            <a:endParaRPr lang="en-GB"/>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Slide Image Placeholder 1"/>
          <p:cNvSpPr>
            <a:spLocks noGrp="1" noRot="1" noChangeAspect="1"/>
          </p:cNvSpPr>
          <p:nvPr>
            <p:ph type="sldImg"/>
          </p:nvPr>
        </p:nvSpPr>
        <p:spPr bwMode="auto">
          <a:noFill/>
          <a:ln>
            <a:solidFill>
              <a:srgbClr val="000000"/>
            </a:solidFill>
            <a:miter lim="800000"/>
            <a:headEnd/>
            <a:tailEnd/>
          </a:ln>
        </p:spPr>
      </p:sp>
      <p:sp>
        <p:nvSpPr>
          <p:cNvPr id="241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416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3D8822-7070-47B1-B23F-E978E069B479}" type="slidenum">
              <a:rPr lang="en-GB"/>
              <a:pPr fontAlgn="base">
                <a:spcBef>
                  <a:spcPct val="0"/>
                </a:spcBef>
                <a:spcAft>
                  <a:spcPct val="0"/>
                </a:spcAft>
                <a:defRPr/>
              </a:pPr>
              <a:t>94</a:t>
            </a:fld>
            <a:endParaRPr lang="en-GB"/>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Slide Image Placeholder 1"/>
          <p:cNvSpPr>
            <a:spLocks noGrp="1" noRot="1" noChangeAspect="1"/>
          </p:cNvSpPr>
          <p:nvPr>
            <p:ph type="sldImg"/>
          </p:nvPr>
        </p:nvSpPr>
        <p:spPr bwMode="auto">
          <a:noFill/>
          <a:ln>
            <a:solidFill>
              <a:srgbClr val="000000"/>
            </a:solidFill>
            <a:miter lim="800000"/>
            <a:headEnd/>
            <a:tailEnd/>
          </a:ln>
        </p:spPr>
      </p:sp>
      <p:sp>
        <p:nvSpPr>
          <p:cNvPr id="2437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Adenoma of the ampulla – there is ext of adenomatous epithelium into peri-ampullary glands, simulating inv into muscle. Note adj uninvolved ductules.</a:t>
            </a:r>
          </a:p>
        </p:txBody>
      </p:sp>
      <p:sp>
        <p:nvSpPr>
          <p:cNvPr id="2437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2C50BD-6D77-4FA2-B882-8A7545A9486B}" type="slidenum">
              <a:rPr lang="en-GB"/>
              <a:pPr fontAlgn="base">
                <a:spcBef>
                  <a:spcPct val="0"/>
                </a:spcBef>
                <a:spcAft>
                  <a:spcPct val="0"/>
                </a:spcAft>
                <a:defRPr/>
              </a:pPr>
              <a:t>95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bwMode="auto">
          <a:noFill/>
          <a:ln>
            <a:solidFill>
              <a:srgbClr val="000000"/>
            </a:solidFill>
            <a:miter lim="800000"/>
            <a:headEnd/>
            <a:tailEnd/>
          </a:ln>
        </p:spPr>
      </p:sp>
      <p:sp>
        <p:nvSpPr>
          <p:cNvPr id="113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P-d ductal adenoCa. The tumour exhibits minimal gland formation, instead growing as clusters and individual cells with mkd cytologic atypia.</a:t>
            </a:r>
          </a:p>
        </p:txBody>
      </p:sp>
      <p:sp>
        <p:nvSpPr>
          <p:cNvPr id="1136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A91620-5B40-46E5-A9BF-5B309912C86F}" type="slidenum">
              <a:rPr lang="en-GB"/>
              <a:pPr fontAlgn="base">
                <a:spcBef>
                  <a:spcPct val="0"/>
                </a:spcBef>
                <a:spcAft>
                  <a:spcPct val="0"/>
                </a:spcAft>
                <a:defRPr/>
              </a:pPr>
              <a:t>17</a:t>
            </a:fld>
            <a:endParaRPr lang="en-GB"/>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Slide Image Placeholder 1"/>
          <p:cNvSpPr>
            <a:spLocks noGrp="1" noRot="1" noChangeAspect="1"/>
          </p:cNvSpPr>
          <p:nvPr>
            <p:ph type="sldImg"/>
          </p:nvPr>
        </p:nvSpPr>
        <p:spPr bwMode="auto">
          <a:noFill/>
          <a:ln>
            <a:solidFill>
              <a:srgbClr val="000000"/>
            </a:solidFill>
            <a:miter lim="800000"/>
            <a:headEnd/>
            <a:tailEnd/>
          </a:ln>
        </p:spPr>
      </p:sp>
      <p:sp>
        <p:nvSpPr>
          <p:cNvPr id="2457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Ampullary mucosal colonization by underlying invasive ductal adenoCa of the pancreas. The malign cells are growing along the bm, resembling the pattern of a prim ampull adenoma.</a:t>
            </a:r>
          </a:p>
        </p:txBody>
      </p:sp>
      <p:sp>
        <p:nvSpPr>
          <p:cNvPr id="2457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B22471-7FB5-4A68-A779-D880936FEC83}" type="slidenum">
              <a:rPr lang="en-GB"/>
              <a:pPr fontAlgn="base">
                <a:spcBef>
                  <a:spcPct val="0"/>
                </a:spcBef>
                <a:spcAft>
                  <a:spcPct val="0"/>
                </a:spcAft>
                <a:defRPr/>
              </a:pPr>
              <a:t>96</a:t>
            </a:fld>
            <a:endParaRPr lang="en-GB"/>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Slide Image Placeholder 1"/>
          <p:cNvSpPr>
            <a:spLocks noGrp="1" noRot="1" noChangeAspect="1"/>
          </p:cNvSpPr>
          <p:nvPr>
            <p:ph type="sldImg"/>
          </p:nvPr>
        </p:nvSpPr>
        <p:spPr bwMode="auto">
          <a:noFill/>
          <a:ln>
            <a:solidFill>
              <a:srgbClr val="000000"/>
            </a:solidFill>
            <a:miter lim="800000"/>
            <a:headEnd/>
            <a:tailEnd/>
          </a:ln>
        </p:spPr>
      </p:sp>
      <p:sp>
        <p:nvSpPr>
          <p:cNvPr id="2478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AMPULL ADENOMA INVOLV PERI-AMPULL GLANDS.  A. adenomatous epith extends into underlying peri-ampull glands which are enmeshed in smooth muscle.  B. at HP there is admixt of adenomatous glands &amp; non-neopl periampull glands assoc with a rim of LP</a:t>
            </a:r>
          </a:p>
        </p:txBody>
      </p:sp>
      <p:sp>
        <p:nvSpPr>
          <p:cNvPr id="2478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681FE7C-BB49-4284-A665-FA5CF2066A7E}" type="slidenum">
              <a:rPr lang="en-GB"/>
              <a:pPr fontAlgn="base">
                <a:spcBef>
                  <a:spcPct val="0"/>
                </a:spcBef>
                <a:spcAft>
                  <a:spcPct val="0"/>
                </a:spcAft>
                <a:defRPr/>
              </a:pPr>
              <a:t>97</a:t>
            </a:fld>
            <a:endParaRPr lang="en-GB"/>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Slide Image Placeholder 1"/>
          <p:cNvSpPr>
            <a:spLocks noGrp="1" noRot="1" noChangeAspect="1"/>
          </p:cNvSpPr>
          <p:nvPr>
            <p:ph type="sldImg"/>
          </p:nvPr>
        </p:nvSpPr>
        <p:spPr bwMode="auto">
          <a:noFill/>
          <a:ln>
            <a:solidFill>
              <a:srgbClr val="000000"/>
            </a:solidFill>
            <a:miter lim="800000"/>
            <a:headEnd/>
            <a:tailEnd/>
          </a:ln>
        </p:spPr>
      </p:sp>
      <p:sp>
        <p:nvSpPr>
          <p:cNvPr id="2498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Regener epith changes second to biliary stenting – LP – duod crypts appear crowded &amp; surf epith cells are mucin depleted.</a:t>
            </a:r>
          </a:p>
        </p:txBody>
      </p:sp>
      <p:sp>
        <p:nvSpPr>
          <p:cNvPr id="2498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BFD6B1-4345-4378-89B4-B85319CD5B65}" type="slidenum">
              <a:rPr lang="en-GB"/>
              <a:pPr fontAlgn="base">
                <a:spcBef>
                  <a:spcPct val="0"/>
                </a:spcBef>
                <a:spcAft>
                  <a:spcPct val="0"/>
                </a:spcAft>
                <a:defRPr/>
              </a:pPr>
              <a:t>98</a:t>
            </a:fld>
            <a:endParaRPr lang="en-GB"/>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Slide Image Placeholder 1"/>
          <p:cNvSpPr>
            <a:spLocks noGrp="1" noRot="1" noChangeAspect="1"/>
          </p:cNvSpPr>
          <p:nvPr>
            <p:ph type="sldImg"/>
          </p:nvPr>
        </p:nvSpPr>
        <p:spPr bwMode="auto">
          <a:noFill/>
          <a:ln>
            <a:solidFill>
              <a:srgbClr val="000000"/>
            </a:solidFill>
            <a:miter lim="800000"/>
            <a:headEnd/>
            <a:tailEnd/>
          </a:ln>
        </p:spPr>
      </p:sp>
      <p:sp>
        <p:nvSpPr>
          <p:cNvPr id="2519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HP duod epith – cells with enlarged hyperchrom nuclei &amp; numerous mitotic figs.</a:t>
            </a:r>
          </a:p>
        </p:txBody>
      </p:sp>
      <p:sp>
        <p:nvSpPr>
          <p:cNvPr id="2519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BB7896-DD99-47D4-8110-3A14DD4B4846}" type="slidenum">
              <a:rPr lang="en-GB"/>
              <a:pPr fontAlgn="base">
                <a:spcBef>
                  <a:spcPct val="0"/>
                </a:spcBef>
                <a:spcAft>
                  <a:spcPct val="0"/>
                </a:spcAft>
                <a:defRPr/>
              </a:pPr>
              <a:t>99</a:t>
            </a:fld>
            <a:endParaRPr lang="en-GB"/>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Slide Image Placeholder 1"/>
          <p:cNvSpPr>
            <a:spLocks noGrp="1" noRot="1" noChangeAspect="1"/>
          </p:cNvSpPr>
          <p:nvPr>
            <p:ph type="sldImg"/>
          </p:nvPr>
        </p:nvSpPr>
        <p:spPr bwMode="auto">
          <a:noFill/>
          <a:ln>
            <a:solidFill>
              <a:srgbClr val="000000"/>
            </a:solidFill>
            <a:miter lim="800000"/>
            <a:headEnd/>
            <a:tailEnd/>
          </a:ln>
        </p:spPr>
      </p:sp>
      <p:sp>
        <p:nvSpPr>
          <p:cNvPr id="2539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539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6D18DB-699D-40BA-87FF-3A599601B33C}" type="slidenum">
              <a:rPr lang="en-GB"/>
              <a:pPr fontAlgn="base">
                <a:spcBef>
                  <a:spcPct val="0"/>
                </a:spcBef>
                <a:spcAft>
                  <a:spcPct val="0"/>
                </a:spcAft>
                <a:defRPr/>
              </a:pPr>
              <a:t>100</a:t>
            </a:fld>
            <a:endParaRPr lang="en-GB"/>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Slide Image Placeholder 1"/>
          <p:cNvSpPr>
            <a:spLocks noGrp="1" noRot="1" noChangeAspect="1"/>
          </p:cNvSpPr>
          <p:nvPr>
            <p:ph type="sldImg"/>
          </p:nvPr>
        </p:nvSpPr>
        <p:spPr bwMode="auto">
          <a:noFill/>
          <a:ln>
            <a:solidFill>
              <a:srgbClr val="000000"/>
            </a:solidFill>
            <a:miter lim="800000"/>
            <a:headEnd/>
            <a:tailEnd/>
          </a:ln>
        </p:spPr>
      </p:sp>
      <p:sp>
        <p:nvSpPr>
          <p:cNvPr id="2560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Ampull adenoca – rel small ca invades thru spinctre of Oddi into submucosa</a:t>
            </a:r>
          </a:p>
        </p:txBody>
      </p:sp>
      <p:sp>
        <p:nvSpPr>
          <p:cNvPr id="2560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43A3EA-33AE-49B9-BC32-F2D43A66090D}" type="slidenum">
              <a:rPr lang="en-GB"/>
              <a:pPr fontAlgn="base">
                <a:spcBef>
                  <a:spcPct val="0"/>
                </a:spcBef>
                <a:spcAft>
                  <a:spcPct val="0"/>
                </a:spcAft>
                <a:defRPr/>
              </a:pPr>
              <a:t>101</a:t>
            </a:fld>
            <a:endParaRPr lang="en-GB"/>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Slide Image Placeholder 1"/>
          <p:cNvSpPr>
            <a:spLocks noGrp="1" noRot="1" noChangeAspect="1"/>
          </p:cNvSpPr>
          <p:nvPr>
            <p:ph type="sldImg"/>
          </p:nvPr>
        </p:nvSpPr>
        <p:spPr bwMode="auto">
          <a:noFill/>
          <a:ln>
            <a:solidFill>
              <a:srgbClr val="000000"/>
            </a:solidFill>
            <a:miter lim="800000"/>
            <a:headEnd/>
            <a:tailEnd/>
          </a:ln>
        </p:spPr>
      </p:sp>
      <p:sp>
        <p:nvSpPr>
          <p:cNvPr id="2580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580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9232AC6-C71B-492F-B654-108A5971B826}" type="slidenum">
              <a:rPr lang="en-GB"/>
              <a:pPr fontAlgn="base">
                <a:spcBef>
                  <a:spcPct val="0"/>
                </a:spcBef>
                <a:spcAft>
                  <a:spcPct val="0"/>
                </a:spcAft>
                <a:defRPr/>
              </a:pPr>
              <a:t>102</a:t>
            </a:fld>
            <a:endParaRPr lang="en-GB"/>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Slide Image Placeholder 1"/>
          <p:cNvSpPr>
            <a:spLocks noGrp="1" noRot="1" noChangeAspect="1"/>
          </p:cNvSpPr>
          <p:nvPr>
            <p:ph type="sldImg"/>
          </p:nvPr>
        </p:nvSpPr>
        <p:spPr bwMode="auto">
          <a:noFill/>
          <a:ln>
            <a:solidFill>
              <a:srgbClr val="000000"/>
            </a:solidFill>
            <a:miter lim="800000"/>
            <a:headEnd/>
            <a:tailEnd/>
          </a:ln>
        </p:spPr>
      </p:sp>
      <p:sp>
        <p:nvSpPr>
          <p:cNvPr id="2600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Amull adenoca intest type – glandular pattern with abund necrosis, resembling CRC</a:t>
            </a:r>
          </a:p>
        </p:txBody>
      </p:sp>
      <p:sp>
        <p:nvSpPr>
          <p:cNvPr id="2600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FD788B8-EDCE-4997-944C-3AF5AB3B46CD}" type="slidenum">
              <a:rPr lang="en-GB"/>
              <a:pPr fontAlgn="base">
                <a:spcBef>
                  <a:spcPct val="0"/>
                </a:spcBef>
                <a:spcAft>
                  <a:spcPct val="0"/>
                </a:spcAft>
                <a:defRPr/>
              </a:pPr>
              <a:t>103</a:t>
            </a:fld>
            <a:endParaRPr lang="en-GB"/>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lide Image Placeholder 1"/>
          <p:cNvSpPr>
            <a:spLocks noGrp="1" noRot="1" noChangeAspect="1"/>
          </p:cNvSpPr>
          <p:nvPr>
            <p:ph type="sldImg"/>
          </p:nvPr>
        </p:nvSpPr>
        <p:spPr bwMode="auto">
          <a:noFill/>
          <a:ln>
            <a:solidFill>
              <a:srgbClr val="000000"/>
            </a:solidFill>
            <a:miter lim="800000"/>
            <a:headEnd/>
            <a:tailEnd/>
          </a:ln>
        </p:spPr>
      </p:sp>
      <p:sp>
        <p:nvSpPr>
          <p:cNvPr id="2621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HP nuclei are pseudostrat, glands are complex &amp; modest amt desmopl stroma.</a:t>
            </a:r>
          </a:p>
        </p:txBody>
      </p:sp>
      <p:sp>
        <p:nvSpPr>
          <p:cNvPr id="2621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18C94C-C58F-474C-A8DC-441947C05164}" type="slidenum">
              <a:rPr lang="en-GB"/>
              <a:pPr fontAlgn="base">
                <a:spcBef>
                  <a:spcPct val="0"/>
                </a:spcBef>
                <a:spcAft>
                  <a:spcPct val="0"/>
                </a:spcAft>
                <a:defRPr/>
              </a:pPr>
              <a:t>104</a:t>
            </a:fld>
            <a:endParaRPr lang="en-GB"/>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bwMode="auto">
          <a:noFill/>
          <a:ln>
            <a:solidFill>
              <a:srgbClr val="000000"/>
            </a:solidFill>
            <a:miter lim="800000"/>
            <a:headEnd/>
            <a:tailEnd/>
          </a:ln>
        </p:spPr>
      </p:sp>
      <p:sp>
        <p:nvSpPr>
          <p:cNvPr id="2641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Ampull adenoca pancr-biliary type – rel simple glands lined by single layer of cells with rounded nuclei –  glands have abund mucin cytopl and are remarkably well formed.</a:t>
            </a:r>
          </a:p>
        </p:txBody>
      </p:sp>
      <p:sp>
        <p:nvSpPr>
          <p:cNvPr id="2641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CC68FD-3E21-47FC-907E-F7175427A1FF}" type="slidenum">
              <a:rPr lang="en-GB"/>
              <a:pPr fontAlgn="base">
                <a:spcBef>
                  <a:spcPct val="0"/>
                </a:spcBef>
                <a:spcAft>
                  <a:spcPct val="0"/>
                </a:spcAft>
                <a:defRPr/>
              </a:pPr>
              <a:t>105</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bwMode="auto">
          <a:noFill/>
          <a:ln>
            <a:solidFill>
              <a:srgbClr val="000000"/>
            </a:solidFill>
            <a:miter lim="800000"/>
            <a:headEnd/>
            <a:tailEnd/>
          </a:ln>
        </p:spPr>
      </p:sp>
      <p:sp>
        <p:nvSpPr>
          <p:cNvPr id="1167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Comparison between atrophic chronic pancreatitis and w-d ductal adenoca.</a:t>
            </a:r>
          </a:p>
          <a:p>
            <a:pPr eaLnBrk="1" hangingPunct="1">
              <a:spcBef>
                <a:spcPct val="0"/>
              </a:spcBef>
            </a:pPr>
            <a:r>
              <a:rPr lang="en-GB" smtClean="0"/>
              <a:t>LP of chronic pancreatitis shows retention of lobular architecture of the gland with larger dilated central ducts surr by smaller round ductules. The stroma separating each lobule is somewhat more dense than the intralobular stroma.</a:t>
            </a:r>
          </a:p>
        </p:txBody>
      </p:sp>
      <p:sp>
        <p:nvSpPr>
          <p:cNvPr id="1167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BF33FF3-2D19-4A6E-86E6-5D1A2F912362}" type="slidenum">
              <a:rPr lang="en-GB"/>
              <a:pPr fontAlgn="base">
                <a:spcBef>
                  <a:spcPct val="0"/>
                </a:spcBef>
                <a:spcAft>
                  <a:spcPct val="0"/>
                </a:spcAft>
                <a:defRPr/>
              </a:pPr>
              <a:t>19</a:t>
            </a:fld>
            <a:endParaRPr lang="en-GB"/>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bwMode="auto">
          <a:noFill/>
          <a:ln>
            <a:solidFill>
              <a:srgbClr val="000000"/>
            </a:solidFill>
            <a:miter lim="800000"/>
            <a:headEnd/>
            <a:tailEnd/>
          </a:ln>
        </p:spPr>
      </p:sp>
      <p:sp>
        <p:nvSpPr>
          <p:cNvPr id="2662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Ampull adenoca pancr-biliary type – abund desmopl stroma – this pattern resembles Ca of pancr &amp; bile ducts.</a:t>
            </a:r>
          </a:p>
        </p:txBody>
      </p:sp>
      <p:sp>
        <p:nvSpPr>
          <p:cNvPr id="2662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4CB20D-8AF4-409B-BDA1-22271E5A22D9}" type="slidenum">
              <a:rPr lang="en-GB"/>
              <a:pPr fontAlgn="base">
                <a:spcBef>
                  <a:spcPct val="0"/>
                </a:spcBef>
                <a:spcAft>
                  <a:spcPct val="0"/>
                </a:spcAft>
                <a:defRPr/>
              </a:pPr>
              <a:t>106</a:t>
            </a:fld>
            <a:endParaRPr lang="en-GB"/>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p:cNvSpPr>
          <p:nvPr>
            <p:ph type="sldImg"/>
          </p:nvPr>
        </p:nvSpPr>
        <p:spPr bwMode="auto">
          <a:noFill/>
          <a:ln>
            <a:solidFill>
              <a:srgbClr val="000000"/>
            </a:solidFill>
            <a:miter lim="800000"/>
            <a:headEnd/>
            <a:tailEnd/>
          </a:ln>
        </p:spPr>
      </p:sp>
      <p:sp>
        <p:nvSpPr>
          <p:cNvPr id="2682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Inv adenoca ampulla. A. Intestinal type adenoca – infiltr glands reminiscent of intest Ca (CRC). – the malignant glands contain cells with enlarged hyperchromatic nuclei and luminal necrosis. B. Pancr-biliary type Ca are often HG lesions showing a greater degree of cytologic atypia and less glandular differentiation with single infiltrating cells.</a:t>
            </a:r>
          </a:p>
        </p:txBody>
      </p:sp>
      <p:sp>
        <p:nvSpPr>
          <p:cNvPr id="2682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9EE45B-545A-4589-9BBF-21A5CCE727A2}" type="slidenum">
              <a:rPr lang="en-GB"/>
              <a:pPr fontAlgn="base">
                <a:spcBef>
                  <a:spcPct val="0"/>
                </a:spcBef>
                <a:spcAft>
                  <a:spcPct val="0"/>
                </a:spcAft>
                <a:defRPr/>
              </a:pPr>
              <a:t>107</a:t>
            </a:fld>
            <a:endParaRPr lang="en-GB"/>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Slide Image Placeholder 1"/>
          <p:cNvSpPr>
            <a:spLocks noGrp="1" noRot="1" noChangeAspect="1"/>
          </p:cNvSpPr>
          <p:nvPr>
            <p:ph type="sldImg"/>
          </p:nvPr>
        </p:nvSpPr>
        <p:spPr bwMode="auto">
          <a:noFill/>
          <a:ln>
            <a:solidFill>
              <a:srgbClr val="000000"/>
            </a:solidFill>
            <a:miter lim="800000"/>
            <a:headEnd/>
            <a:tailEnd/>
          </a:ln>
        </p:spPr>
      </p:sp>
      <p:sp>
        <p:nvSpPr>
          <p:cNvPr id="2703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Pancr-biliary type ampullary adenoca – infiltr small angulated glands resembling those of pancreatic adenoCa present in the mp of the ampulla</a:t>
            </a:r>
          </a:p>
        </p:txBody>
      </p:sp>
      <p:sp>
        <p:nvSpPr>
          <p:cNvPr id="2703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33E5CA-67D8-449F-A096-4B0D2C776EC4}" type="slidenum">
              <a:rPr lang="en-GB"/>
              <a:pPr fontAlgn="base">
                <a:spcBef>
                  <a:spcPct val="0"/>
                </a:spcBef>
                <a:spcAft>
                  <a:spcPct val="0"/>
                </a:spcAft>
                <a:defRPr/>
              </a:pPr>
              <a:t>108</a:t>
            </a:fld>
            <a:endParaRPr lang="en-GB"/>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Slide Image Placeholder 1"/>
          <p:cNvSpPr>
            <a:spLocks noGrp="1" noRot="1" noChangeAspect="1"/>
          </p:cNvSpPr>
          <p:nvPr>
            <p:ph type="sldImg"/>
          </p:nvPr>
        </p:nvSpPr>
        <p:spPr bwMode="auto">
          <a:noFill/>
          <a:ln>
            <a:solidFill>
              <a:srgbClr val="000000"/>
            </a:solidFill>
            <a:miter lim="800000"/>
            <a:headEnd/>
            <a:tailEnd/>
          </a:ln>
        </p:spPr>
      </p:sp>
      <p:sp>
        <p:nvSpPr>
          <p:cNvPr id="272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HP view of some of the infiltr glands – mod cytologic atypia</a:t>
            </a:r>
          </a:p>
        </p:txBody>
      </p:sp>
      <p:sp>
        <p:nvSpPr>
          <p:cNvPr id="2723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2F5A539-7731-430B-AD24-103ADF7570CA}" type="slidenum">
              <a:rPr lang="en-GB"/>
              <a:pPr fontAlgn="base">
                <a:spcBef>
                  <a:spcPct val="0"/>
                </a:spcBef>
                <a:spcAft>
                  <a:spcPct val="0"/>
                </a:spcAft>
                <a:defRPr/>
              </a:pPr>
              <a:t>109</a:t>
            </a:fld>
            <a:endParaRPr lang="en-GB"/>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lide Image Placeholder 1"/>
          <p:cNvSpPr>
            <a:spLocks noGrp="1" noRot="1" noChangeAspect="1"/>
          </p:cNvSpPr>
          <p:nvPr>
            <p:ph type="sldImg"/>
          </p:nvPr>
        </p:nvSpPr>
        <p:spPr bwMode="auto">
          <a:noFill/>
          <a:ln>
            <a:solidFill>
              <a:srgbClr val="000000"/>
            </a:solidFill>
            <a:miter lim="800000"/>
            <a:headEnd/>
            <a:tailEnd/>
          </a:ln>
        </p:spPr>
      </p:sp>
      <p:sp>
        <p:nvSpPr>
          <p:cNvPr id="274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744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B54452-5717-4C23-BA26-E19A6402A9DE}" type="slidenum">
              <a:rPr lang="en-GB"/>
              <a:pPr fontAlgn="base">
                <a:spcBef>
                  <a:spcPct val="0"/>
                </a:spcBef>
                <a:spcAft>
                  <a:spcPct val="0"/>
                </a:spcAft>
                <a:defRPr/>
              </a:pPr>
              <a:t>110</a:t>
            </a:fld>
            <a:endParaRPr lang="en-GB"/>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Slide Image Placeholder 1"/>
          <p:cNvSpPr>
            <a:spLocks noGrp="1" noRot="1" noChangeAspect="1"/>
          </p:cNvSpPr>
          <p:nvPr>
            <p:ph type="sldImg"/>
          </p:nvPr>
        </p:nvSpPr>
        <p:spPr bwMode="auto">
          <a:noFill/>
          <a:ln>
            <a:solidFill>
              <a:srgbClr val="000000"/>
            </a:solidFill>
            <a:miter lim="800000"/>
            <a:headEnd/>
            <a:tailEnd/>
          </a:ln>
        </p:spPr>
      </p:sp>
      <p:sp>
        <p:nvSpPr>
          <p:cNvPr id="2764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764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77C1286-D7D5-446C-AAD4-2DB6BA4B9B35}" type="slidenum">
              <a:rPr lang="en-GB"/>
              <a:pPr fontAlgn="base">
                <a:spcBef>
                  <a:spcPct val="0"/>
                </a:spcBef>
                <a:spcAft>
                  <a:spcPct val="0"/>
                </a:spcAft>
                <a:defRPr/>
              </a:pPr>
              <a:t>111</a:t>
            </a:fld>
            <a:endParaRPr lang="en-GB"/>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p:cNvSpPr>
          <p:nvPr>
            <p:ph type="sldImg"/>
          </p:nvPr>
        </p:nvSpPr>
        <p:spPr bwMode="auto">
          <a:noFill/>
          <a:ln>
            <a:solidFill>
              <a:srgbClr val="000000"/>
            </a:solidFill>
            <a:miter lim="800000"/>
            <a:headEnd/>
            <a:tailEnd/>
          </a:ln>
        </p:spPr>
      </p:sp>
      <p:sp>
        <p:nvSpPr>
          <p:cNvPr id="278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78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239563-478E-407C-9F24-E2B7450481F4}" type="slidenum">
              <a:rPr lang="en-GB"/>
              <a:pPr fontAlgn="base">
                <a:spcBef>
                  <a:spcPct val="0"/>
                </a:spcBef>
                <a:spcAft>
                  <a:spcPct val="0"/>
                </a:spcAft>
                <a:defRPr/>
              </a:pPr>
              <a:t>112</a:t>
            </a:fld>
            <a:endParaRPr lang="en-GB"/>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Slide Image Placeholder 1"/>
          <p:cNvSpPr>
            <a:spLocks noGrp="1" noRot="1" noChangeAspect="1"/>
          </p:cNvSpPr>
          <p:nvPr>
            <p:ph type="sldImg"/>
          </p:nvPr>
        </p:nvSpPr>
        <p:spPr bwMode="auto">
          <a:noFill/>
          <a:ln>
            <a:solidFill>
              <a:srgbClr val="000000"/>
            </a:solidFill>
            <a:miter lim="800000"/>
            <a:headEnd/>
            <a:tailEnd/>
          </a:ln>
        </p:spPr>
      </p:sp>
      <p:sp>
        <p:nvSpPr>
          <p:cNvPr id="2805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80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8ABEBAC-8745-4E69-9B2C-C756CD46B6D2}" type="slidenum">
              <a:rPr lang="en-GB"/>
              <a:pPr fontAlgn="base">
                <a:spcBef>
                  <a:spcPct val="0"/>
                </a:spcBef>
                <a:spcAft>
                  <a:spcPct val="0"/>
                </a:spcAft>
                <a:defRPr/>
              </a:pPr>
              <a:t>113</a:t>
            </a:fld>
            <a:endParaRPr lang="en-GB"/>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Slide Image Placeholder 1"/>
          <p:cNvSpPr>
            <a:spLocks noGrp="1" noRot="1" noChangeAspect="1"/>
          </p:cNvSpPr>
          <p:nvPr>
            <p:ph type="sldImg"/>
          </p:nvPr>
        </p:nvSpPr>
        <p:spPr bwMode="auto">
          <a:noFill/>
          <a:ln>
            <a:solidFill>
              <a:srgbClr val="000000"/>
            </a:solidFill>
            <a:miter lim="800000"/>
            <a:headEnd/>
            <a:tailEnd/>
          </a:ln>
        </p:spPr>
      </p:sp>
      <p:sp>
        <p:nvSpPr>
          <p:cNvPr id="2826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826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BA5998-3901-408A-B9D5-62E6F09D80E3}" type="slidenum">
              <a:rPr lang="en-GB"/>
              <a:pPr fontAlgn="base">
                <a:spcBef>
                  <a:spcPct val="0"/>
                </a:spcBef>
                <a:spcAft>
                  <a:spcPct val="0"/>
                </a:spcAft>
                <a:defRPr/>
              </a:pPr>
              <a:t>114</a:t>
            </a:fld>
            <a:endParaRPr lang="en-GB"/>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Slide Image Placeholder 1"/>
          <p:cNvSpPr>
            <a:spLocks noGrp="1" noRot="1" noChangeAspect="1"/>
          </p:cNvSpPr>
          <p:nvPr>
            <p:ph type="sldImg"/>
          </p:nvPr>
        </p:nvSpPr>
        <p:spPr bwMode="auto">
          <a:noFill/>
          <a:ln>
            <a:solidFill>
              <a:srgbClr val="000000"/>
            </a:solidFill>
            <a:miter lim="800000"/>
            <a:headEnd/>
            <a:tailEnd/>
          </a:ln>
        </p:spPr>
      </p:sp>
      <p:sp>
        <p:nvSpPr>
          <p:cNvPr id="2846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846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C721A3C-ECB2-4704-A533-A4B2C335E78E}" type="slidenum">
              <a:rPr lang="en-GB"/>
              <a:pPr fontAlgn="base">
                <a:spcBef>
                  <a:spcPct val="0"/>
                </a:spcBef>
                <a:spcAft>
                  <a:spcPct val="0"/>
                </a:spcAft>
                <a:defRPr/>
              </a:pPr>
              <a:t>115</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p:cNvSpPr>
          <p:nvPr>
            <p:ph type="sldImg"/>
          </p:nvPr>
        </p:nvSpPr>
        <p:spPr bwMode="auto">
          <a:noFill/>
          <a:ln>
            <a:solidFill>
              <a:srgbClr val="000000"/>
            </a:solidFill>
            <a:miter lim="800000"/>
            <a:headEnd/>
            <a:tailEnd/>
          </a:ln>
        </p:spPr>
      </p:sp>
      <p:sp>
        <p:nvSpPr>
          <p:cNvPr id="1187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In contrast, adenoCa shows a haphazard arrangement of neoplastic glands &amp; lacks a lobular configuration.</a:t>
            </a:r>
          </a:p>
        </p:txBody>
      </p:sp>
      <p:sp>
        <p:nvSpPr>
          <p:cNvPr id="1187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DD443F0-1367-465A-B989-6EE25FD590B6}" type="slidenum">
              <a:rPr lang="en-GB"/>
              <a:pPr fontAlgn="base">
                <a:spcBef>
                  <a:spcPct val="0"/>
                </a:spcBef>
                <a:spcAft>
                  <a:spcPct val="0"/>
                </a:spcAft>
                <a:defRPr/>
              </a:pPr>
              <a:t>20</a:t>
            </a:fld>
            <a:endParaRPr lang="en-GB"/>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Slide Image Placeholder 1"/>
          <p:cNvSpPr>
            <a:spLocks noGrp="1" noRot="1" noChangeAspect="1"/>
          </p:cNvSpPr>
          <p:nvPr>
            <p:ph type="sldImg"/>
          </p:nvPr>
        </p:nvSpPr>
        <p:spPr bwMode="auto">
          <a:noFill/>
          <a:ln>
            <a:solidFill>
              <a:srgbClr val="000000"/>
            </a:solidFill>
            <a:miter lim="800000"/>
            <a:headEnd/>
            <a:tailEnd/>
          </a:ln>
        </p:spPr>
      </p:sp>
      <p:sp>
        <p:nvSpPr>
          <p:cNvPr id="2867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86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AE78DA-5054-4BCC-8851-86B89424228E}" type="slidenum">
              <a:rPr lang="en-GB"/>
              <a:pPr fontAlgn="base">
                <a:spcBef>
                  <a:spcPct val="0"/>
                </a:spcBef>
                <a:spcAft>
                  <a:spcPct val="0"/>
                </a:spcAft>
                <a:defRPr/>
              </a:pPr>
              <a:t>116</a:t>
            </a:fld>
            <a:endParaRPr lang="en-GB"/>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bwMode="auto">
          <a:noFill/>
          <a:ln>
            <a:solidFill>
              <a:srgbClr val="000000"/>
            </a:solidFill>
            <a:miter lim="800000"/>
            <a:headEnd/>
            <a:tailEnd/>
          </a:ln>
        </p:spPr>
      </p:sp>
      <p:sp>
        <p:nvSpPr>
          <p:cNvPr id="2887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Endocrine microadenoma – 0.3cm endocrine neoplasm cytoarchitecturally similar to larger endocrine neoplasms but is defined as a microadenoma based on size &lt;0.5cm</a:t>
            </a:r>
          </a:p>
        </p:txBody>
      </p:sp>
      <p:sp>
        <p:nvSpPr>
          <p:cNvPr id="288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00AF63-74FB-44D3-9068-C6B8163287BB}" type="slidenum">
              <a:rPr lang="en-GB"/>
              <a:pPr fontAlgn="base">
                <a:spcBef>
                  <a:spcPct val="0"/>
                </a:spcBef>
                <a:spcAft>
                  <a:spcPct val="0"/>
                </a:spcAft>
                <a:defRPr/>
              </a:pPr>
              <a:t>117</a:t>
            </a:fld>
            <a:endParaRPr lang="en-GB"/>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Slide Image Placeholder 1"/>
          <p:cNvSpPr>
            <a:spLocks noGrp="1" noRot="1" noChangeAspect="1"/>
          </p:cNvSpPr>
          <p:nvPr>
            <p:ph type="sldImg"/>
          </p:nvPr>
        </p:nvSpPr>
        <p:spPr bwMode="auto">
          <a:noFill/>
          <a:ln>
            <a:solidFill>
              <a:srgbClr val="000000"/>
            </a:solidFill>
            <a:miter lim="800000"/>
            <a:headEnd/>
            <a:tailEnd/>
          </a:ln>
        </p:spPr>
      </p:sp>
      <p:sp>
        <p:nvSpPr>
          <p:cNvPr id="2908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908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C965DF-BA16-46AB-859E-E3003FC26DAB}" type="slidenum">
              <a:rPr lang="en-GB"/>
              <a:pPr fontAlgn="base">
                <a:spcBef>
                  <a:spcPct val="0"/>
                </a:spcBef>
                <a:spcAft>
                  <a:spcPct val="0"/>
                </a:spcAft>
                <a:defRPr/>
              </a:pPr>
              <a:t>118</a:t>
            </a:fld>
            <a:endParaRPr lang="en-GB"/>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Slide Image Placeholder 1"/>
          <p:cNvSpPr>
            <a:spLocks noGrp="1" noRot="1" noChangeAspect="1"/>
          </p:cNvSpPr>
          <p:nvPr>
            <p:ph type="sldImg"/>
          </p:nvPr>
        </p:nvSpPr>
        <p:spPr bwMode="auto">
          <a:noFill/>
          <a:ln>
            <a:solidFill>
              <a:srgbClr val="000000"/>
            </a:solidFill>
            <a:miter lim="800000"/>
            <a:headEnd/>
            <a:tailEnd/>
          </a:ln>
        </p:spPr>
      </p:sp>
      <p:sp>
        <p:nvSpPr>
          <p:cNvPr id="2928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928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8D7CE3F-3024-4BC6-876D-2A8BF89DC339}" type="slidenum">
              <a:rPr lang="en-GB"/>
              <a:pPr fontAlgn="base">
                <a:spcBef>
                  <a:spcPct val="0"/>
                </a:spcBef>
                <a:spcAft>
                  <a:spcPct val="0"/>
                </a:spcAft>
                <a:defRPr/>
              </a:pPr>
              <a:t>119</a:t>
            </a:fld>
            <a:endParaRPr lang="en-GB"/>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Slide Image Placeholder 1"/>
          <p:cNvSpPr>
            <a:spLocks noGrp="1" noRot="1" noChangeAspect="1"/>
          </p:cNvSpPr>
          <p:nvPr>
            <p:ph type="sldImg"/>
          </p:nvPr>
        </p:nvSpPr>
        <p:spPr bwMode="auto">
          <a:noFill/>
          <a:ln>
            <a:solidFill>
              <a:srgbClr val="000000"/>
            </a:solidFill>
            <a:miter lim="800000"/>
            <a:headEnd/>
            <a:tailEnd/>
          </a:ln>
        </p:spPr>
      </p:sp>
      <p:sp>
        <p:nvSpPr>
          <p:cNvPr id="2949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949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3272A58-8385-4DB0-B3E6-84023DBED798}" type="slidenum">
              <a:rPr lang="en-GB"/>
              <a:pPr fontAlgn="base">
                <a:spcBef>
                  <a:spcPct val="0"/>
                </a:spcBef>
                <a:spcAft>
                  <a:spcPct val="0"/>
                </a:spcAft>
                <a:defRPr/>
              </a:pPr>
              <a:t>120</a:t>
            </a:fld>
            <a:endParaRPr lang="en-GB"/>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Slide Image Placeholder 1"/>
          <p:cNvSpPr>
            <a:spLocks noGrp="1" noRot="1" noChangeAspect="1"/>
          </p:cNvSpPr>
          <p:nvPr>
            <p:ph type="sldImg"/>
          </p:nvPr>
        </p:nvSpPr>
        <p:spPr bwMode="auto">
          <a:noFill/>
          <a:ln>
            <a:solidFill>
              <a:srgbClr val="000000"/>
            </a:solidFill>
            <a:miter lim="800000"/>
            <a:headEnd/>
            <a:tailEnd/>
          </a:ln>
        </p:spPr>
      </p:sp>
      <p:sp>
        <p:nvSpPr>
          <p:cNvPr id="2969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969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6C7034C-5FA0-439E-B4C4-3792BB1A9E7F}" type="slidenum">
              <a:rPr lang="en-GB"/>
              <a:pPr fontAlgn="base">
                <a:spcBef>
                  <a:spcPct val="0"/>
                </a:spcBef>
                <a:spcAft>
                  <a:spcPct val="0"/>
                </a:spcAft>
                <a:defRPr/>
              </a:pPr>
              <a:t>121</a:t>
            </a:fld>
            <a:endParaRPr lang="en-GB"/>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Slide Image Placeholder 1"/>
          <p:cNvSpPr>
            <a:spLocks noGrp="1" noRot="1" noChangeAspect="1"/>
          </p:cNvSpPr>
          <p:nvPr>
            <p:ph type="sldImg"/>
          </p:nvPr>
        </p:nvSpPr>
        <p:spPr bwMode="auto">
          <a:noFill/>
          <a:ln>
            <a:solidFill>
              <a:srgbClr val="000000"/>
            </a:solidFill>
            <a:miter lim="800000"/>
            <a:headEnd/>
            <a:tailEnd/>
          </a:ln>
        </p:spPr>
      </p:sp>
      <p:sp>
        <p:nvSpPr>
          <p:cNvPr id="2990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Gross appearance of PEN – relatively well circumscribed exhibiting lobules of soft tan homogeneous tissue.</a:t>
            </a:r>
          </a:p>
        </p:txBody>
      </p:sp>
      <p:sp>
        <p:nvSpPr>
          <p:cNvPr id="2990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31B423-DE4D-4F58-8720-AFFDE0FF1434}" type="slidenum">
              <a:rPr lang="en-GB"/>
              <a:pPr fontAlgn="base">
                <a:spcBef>
                  <a:spcPct val="0"/>
                </a:spcBef>
                <a:spcAft>
                  <a:spcPct val="0"/>
                </a:spcAft>
                <a:defRPr/>
              </a:pPr>
              <a:t>122</a:t>
            </a:fld>
            <a:endParaRPr lang="en-GB"/>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Slide Image Placeholder 1"/>
          <p:cNvSpPr>
            <a:spLocks noGrp="1" noRot="1" noChangeAspect="1"/>
          </p:cNvSpPr>
          <p:nvPr>
            <p:ph type="sldImg"/>
          </p:nvPr>
        </p:nvSpPr>
        <p:spPr bwMode="auto">
          <a:noFill/>
          <a:ln>
            <a:solidFill>
              <a:srgbClr val="000000"/>
            </a:solidFill>
            <a:miter lim="800000"/>
            <a:headEnd/>
            <a:tailEnd/>
          </a:ln>
        </p:spPr>
      </p:sp>
      <p:sp>
        <p:nvSpPr>
          <p:cNvPr id="3010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Nested pattern</a:t>
            </a:r>
          </a:p>
        </p:txBody>
      </p:sp>
      <p:sp>
        <p:nvSpPr>
          <p:cNvPr id="3010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BFBB92-8AB3-4546-9093-5A18B104DD3E}" type="slidenum">
              <a:rPr lang="en-GB"/>
              <a:pPr fontAlgn="base">
                <a:spcBef>
                  <a:spcPct val="0"/>
                </a:spcBef>
                <a:spcAft>
                  <a:spcPct val="0"/>
                </a:spcAft>
                <a:defRPr/>
              </a:pPr>
              <a:t>123</a:t>
            </a:fld>
            <a:endParaRPr lang="en-GB"/>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Slide Image Placeholder 1"/>
          <p:cNvSpPr>
            <a:spLocks noGrp="1" noRot="1" noChangeAspect="1"/>
          </p:cNvSpPr>
          <p:nvPr>
            <p:ph type="sldImg"/>
          </p:nvPr>
        </p:nvSpPr>
        <p:spPr bwMode="auto">
          <a:noFill/>
          <a:ln>
            <a:solidFill>
              <a:srgbClr val="000000"/>
            </a:solidFill>
            <a:miter lim="800000"/>
            <a:headEnd/>
            <a:tailEnd/>
          </a:ln>
        </p:spPr>
      </p:sp>
      <p:sp>
        <p:nvSpPr>
          <p:cNvPr id="3031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Trabecular pattern of relatively uniform epithelial cells separated by scant fibrovascular stroma.</a:t>
            </a:r>
          </a:p>
        </p:txBody>
      </p:sp>
      <p:sp>
        <p:nvSpPr>
          <p:cNvPr id="303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40ED19-25B6-4499-9FB6-F39F46BBAA25}" type="slidenum">
              <a:rPr lang="en-GB"/>
              <a:pPr fontAlgn="base">
                <a:spcBef>
                  <a:spcPct val="0"/>
                </a:spcBef>
                <a:spcAft>
                  <a:spcPct val="0"/>
                </a:spcAft>
                <a:defRPr/>
              </a:pPr>
              <a:t>124</a:t>
            </a:fld>
            <a:endParaRPr lang="en-GB"/>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Slide Image Placeholder 1"/>
          <p:cNvSpPr>
            <a:spLocks noGrp="1" noRot="1" noChangeAspect="1"/>
          </p:cNvSpPr>
          <p:nvPr>
            <p:ph type="sldImg"/>
          </p:nvPr>
        </p:nvSpPr>
        <p:spPr bwMode="auto">
          <a:noFill/>
          <a:ln>
            <a:solidFill>
              <a:srgbClr val="000000"/>
            </a:solidFill>
            <a:miter lim="800000"/>
            <a:headEnd/>
            <a:tailEnd/>
          </a:ln>
        </p:spPr>
      </p:sp>
      <p:sp>
        <p:nvSpPr>
          <p:cNvPr id="3051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Typical salt &amp; pepper chromatin pattern – mitoses and necrosis are inconspicuous.</a:t>
            </a:r>
          </a:p>
        </p:txBody>
      </p:sp>
      <p:sp>
        <p:nvSpPr>
          <p:cNvPr id="3051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E9A086-F7B3-4364-A0DA-C1173B39A231}" type="slidenum">
              <a:rPr lang="en-GB"/>
              <a:pPr fontAlgn="base">
                <a:spcBef>
                  <a:spcPct val="0"/>
                </a:spcBef>
                <a:spcAft>
                  <a:spcPct val="0"/>
                </a:spcAft>
                <a:defRPr/>
              </a:pPr>
              <a:t>125</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p:cNvSpPr>
          <p:nvPr>
            <p:ph type="sldImg"/>
          </p:nvPr>
        </p:nvSpPr>
        <p:spPr bwMode="auto">
          <a:noFill/>
          <a:ln>
            <a:solidFill>
              <a:srgbClr val="000000"/>
            </a:solidFill>
            <a:miter lim="800000"/>
            <a:headEnd/>
            <a:tailEnd/>
          </a:ln>
        </p:spPr>
      </p:sp>
      <p:sp>
        <p:nvSpPr>
          <p:cNvPr id="1208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Findings diagnostic of ductal adenoCa. Perineural invasion is virtually diagnostic of invasive Ca provided the epithelial structures are gland forming.</a:t>
            </a:r>
          </a:p>
        </p:txBody>
      </p:sp>
      <p:sp>
        <p:nvSpPr>
          <p:cNvPr id="1208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799848-C779-4A6C-8798-552A4E53E590}" type="slidenum">
              <a:rPr lang="en-GB"/>
              <a:pPr fontAlgn="base">
                <a:spcBef>
                  <a:spcPct val="0"/>
                </a:spcBef>
                <a:spcAft>
                  <a:spcPct val="0"/>
                </a:spcAft>
                <a:defRPr/>
              </a:pPr>
              <a:t>21</a:t>
            </a:fld>
            <a:endParaRPr lang="en-GB"/>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Slide Image Placeholder 1"/>
          <p:cNvSpPr>
            <a:spLocks noGrp="1" noRot="1" noChangeAspect="1"/>
          </p:cNvSpPr>
          <p:nvPr>
            <p:ph type="sldImg"/>
          </p:nvPr>
        </p:nvSpPr>
        <p:spPr bwMode="auto">
          <a:noFill/>
          <a:ln>
            <a:solidFill>
              <a:srgbClr val="000000"/>
            </a:solidFill>
            <a:miter lim="800000"/>
            <a:headEnd/>
            <a:tailEnd/>
          </a:ln>
        </p:spPr>
      </p:sp>
      <p:sp>
        <p:nvSpPr>
          <p:cNvPr id="3072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PEN with lumina. Gland formation is not uncommon and often consists of multiple lumina within larger nests of tumour cells, each lined by endocrine cells indistinguishable from those in solid regions of the tumour.</a:t>
            </a:r>
          </a:p>
        </p:txBody>
      </p:sp>
      <p:sp>
        <p:nvSpPr>
          <p:cNvPr id="3072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AE79D28-4EA7-4655-8DC8-7127FA0BBA69}" type="slidenum">
              <a:rPr lang="en-GB"/>
              <a:pPr fontAlgn="base">
                <a:spcBef>
                  <a:spcPct val="0"/>
                </a:spcBef>
                <a:spcAft>
                  <a:spcPct val="0"/>
                </a:spcAft>
                <a:defRPr/>
              </a:pPr>
              <a:t>126</a:t>
            </a:fld>
            <a:endParaRPr lang="en-GB"/>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Slide Image Placeholder 1"/>
          <p:cNvSpPr>
            <a:spLocks noGrp="1" noRot="1" noChangeAspect="1"/>
          </p:cNvSpPr>
          <p:nvPr>
            <p:ph type="sldImg"/>
          </p:nvPr>
        </p:nvSpPr>
        <p:spPr bwMode="auto">
          <a:noFill/>
          <a:ln>
            <a:solidFill>
              <a:srgbClr val="000000"/>
            </a:solidFill>
            <a:miter lim="800000"/>
            <a:headEnd/>
            <a:tailEnd/>
          </a:ln>
        </p:spPr>
      </p:sp>
      <p:sp>
        <p:nvSpPr>
          <p:cNvPr id="3092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092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58A4BC-43C8-456D-825F-A5907E5EA875}" type="slidenum">
              <a:rPr lang="en-GB"/>
              <a:pPr fontAlgn="base">
                <a:spcBef>
                  <a:spcPct val="0"/>
                </a:spcBef>
                <a:spcAft>
                  <a:spcPct val="0"/>
                </a:spcAft>
                <a:defRPr/>
              </a:pPr>
              <a:t>127</a:t>
            </a:fld>
            <a:endParaRPr lang="en-GB"/>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Image Placeholder 1"/>
          <p:cNvSpPr>
            <a:spLocks noGrp="1" noRot="1" noChangeAspect="1"/>
          </p:cNvSpPr>
          <p:nvPr>
            <p:ph type="sldImg"/>
          </p:nvPr>
        </p:nvSpPr>
        <p:spPr bwMode="auto">
          <a:noFill/>
          <a:ln>
            <a:solidFill>
              <a:srgbClr val="000000"/>
            </a:solidFill>
            <a:miter lim="800000"/>
            <a:headEnd/>
            <a:tailEnd/>
          </a:ln>
        </p:spPr>
      </p:sp>
      <p:sp>
        <p:nvSpPr>
          <p:cNvPr id="3112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112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8095345-C6A8-426E-94C6-B08CD4CF5272}" type="slidenum">
              <a:rPr lang="en-GB"/>
              <a:pPr fontAlgn="base">
                <a:spcBef>
                  <a:spcPct val="0"/>
                </a:spcBef>
                <a:spcAft>
                  <a:spcPct val="0"/>
                </a:spcAft>
                <a:defRPr/>
              </a:pPr>
              <a:t>128</a:t>
            </a:fld>
            <a:endParaRPr lang="en-GB"/>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Slide Image Placeholder 1"/>
          <p:cNvSpPr>
            <a:spLocks noGrp="1" noRot="1" noChangeAspect="1"/>
          </p:cNvSpPr>
          <p:nvPr>
            <p:ph type="sldImg"/>
          </p:nvPr>
        </p:nvSpPr>
        <p:spPr bwMode="auto">
          <a:noFill/>
          <a:ln>
            <a:solidFill>
              <a:srgbClr val="000000"/>
            </a:solidFill>
            <a:miter lim="800000"/>
            <a:headEnd/>
            <a:tailEnd/>
          </a:ln>
        </p:spPr>
      </p:sp>
      <p:sp>
        <p:nvSpPr>
          <p:cNvPr id="3133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PEN with nuclear pleomorphism – enlarged bizarre in cells with abundant cytoplasm.  No increase in mitotic rate to suggest that the tumour is high grade. Prognosis is similar to conventional w-d PEN.</a:t>
            </a:r>
          </a:p>
        </p:txBody>
      </p:sp>
      <p:sp>
        <p:nvSpPr>
          <p:cNvPr id="3133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5B2B8A6-7E22-4818-9B90-A597FDC5B84D}" type="slidenum">
              <a:rPr lang="en-GB"/>
              <a:pPr fontAlgn="base">
                <a:spcBef>
                  <a:spcPct val="0"/>
                </a:spcBef>
                <a:spcAft>
                  <a:spcPct val="0"/>
                </a:spcAft>
                <a:defRPr/>
              </a:pPr>
              <a:t>129</a:t>
            </a:fld>
            <a:endParaRPr lang="en-GB"/>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Slide Image Placeholder 1"/>
          <p:cNvSpPr>
            <a:spLocks noGrp="1" noRot="1" noChangeAspect="1"/>
          </p:cNvSpPr>
          <p:nvPr>
            <p:ph type="sldImg"/>
          </p:nvPr>
        </p:nvSpPr>
        <p:spPr bwMode="auto">
          <a:noFill/>
          <a:ln>
            <a:solidFill>
              <a:srgbClr val="000000"/>
            </a:solidFill>
            <a:miter lim="800000"/>
            <a:headEnd/>
            <a:tailEnd/>
          </a:ln>
        </p:spPr>
      </p:sp>
      <p:sp>
        <p:nvSpPr>
          <p:cNvPr id="3153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P-d endocrine Ca – this tumour shows monotonous small cells cytologically resembling small cell Ca. There is abundant necrosis &amp; innumerable mitotic figs.</a:t>
            </a:r>
          </a:p>
        </p:txBody>
      </p:sp>
      <p:sp>
        <p:nvSpPr>
          <p:cNvPr id="3153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64D783-F4B8-44EB-8C87-CC57C8C4BFE4}" type="slidenum">
              <a:rPr lang="en-GB"/>
              <a:pPr fontAlgn="base">
                <a:spcBef>
                  <a:spcPct val="0"/>
                </a:spcBef>
                <a:spcAft>
                  <a:spcPct val="0"/>
                </a:spcAft>
                <a:defRPr/>
              </a:pPr>
              <a:t>130</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9"/>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grpSp>
        <p:nvGrpSpPr>
          <p:cNvPr id="5" name="Group 1"/>
          <p:cNvGrpSpPr>
            <a:grpSpLocks/>
          </p:cNvGrpSpPr>
          <p:nvPr/>
        </p:nvGrpSpPr>
        <p:grpSpPr bwMode="auto">
          <a:xfrm>
            <a:off x="-3175" y="4953000"/>
            <a:ext cx="9147175" cy="1911350"/>
            <a:chOff x="-3765" y="4832896"/>
            <a:chExt cx="9147765" cy="2032192"/>
          </a:xfrm>
        </p:grpSpPr>
        <p:sp>
          <p:nvSpPr>
            <p:cNvPr id="6" name="Freeform 6"/>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7" name="Freeform 7"/>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8"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10"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1" name="Date Placeholder 29"/>
          <p:cNvSpPr>
            <a:spLocks noGrp="1"/>
          </p:cNvSpPr>
          <p:nvPr>
            <p:ph type="dt" sz="half" idx="10"/>
          </p:nvPr>
        </p:nvSpPr>
        <p:spPr/>
        <p:txBody>
          <a:bodyPr/>
          <a:lstStyle>
            <a:lvl1pPr>
              <a:defRPr>
                <a:solidFill>
                  <a:srgbClr val="FFFFFF"/>
                </a:solidFill>
              </a:defRPr>
            </a:lvl1pPr>
            <a:extLst/>
          </a:lstStyle>
          <a:p>
            <a:pPr>
              <a:defRPr/>
            </a:pPr>
            <a:fld id="{FFDBB282-90D2-4BAB-BAEB-98AD87E7C1CB}" type="datetimeFigureOut">
              <a:rPr lang="en-GB"/>
              <a:pPr>
                <a:defRPr/>
              </a:pPr>
              <a:t>22/11/2012</a:t>
            </a:fld>
            <a:endParaRPr lang="en-GB"/>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GB"/>
          </a:p>
        </p:txBody>
      </p:sp>
      <p:sp>
        <p:nvSpPr>
          <p:cNvPr id="13" name="Slide Number Placeholder 26"/>
          <p:cNvSpPr>
            <a:spLocks noGrp="1"/>
          </p:cNvSpPr>
          <p:nvPr>
            <p:ph type="sldNum" sz="quarter" idx="12"/>
          </p:nvPr>
        </p:nvSpPr>
        <p:spPr/>
        <p:txBody>
          <a:bodyPr/>
          <a:lstStyle>
            <a:lvl1pPr>
              <a:defRPr>
                <a:solidFill>
                  <a:srgbClr val="FFFFFF"/>
                </a:solidFill>
              </a:defRPr>
            </a:lvl1pPr>
            <a:extLst/>
          </a:lstStyle>
          <a:p>
            <a:pPr>
              <a:defRPr/>
            </a:pPr>
            <a:fld id="{821FAE87-FA5D-4FD6-99D5-07830A3736DD}"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153400D2-E429-4D81-9DFC-4C133DD7F1B0}" type="datetimeFigureOut">
              <a:rPr lang="en-GB"/>
              <a:pPr>
                <a:defRPr/>
              </a:pPr>
              <a:t>22/11/2012</a:t>
            </a:fld>
            <a:endParaRPr lang="en-GB"/>
          </a:p>
        </p:txBody>
      </p:sp>
      <p:sp>
        <p:nvSpPr>
          <p:cNvPr id="5" name="Footer Placeholder 21"/>
          <p:cNvSpPr>
            <a:spLocks noGrp="1"/>
          </p:cNvSpPr>
          <p:nvPr>
            <p:ph type="ftr" sz="quarter" idx="11"/>
          </p:nvPr>
        </p:nvSpPr>
        <p:spPr/>
        <p:txBody>
          <a:bodyPr/>
          <a:lstStyle>
            <a:lvl1pPr>
              <a:defRPr/>
            </a:lvl1pPr>
          </a:lstStyle>
          <a:p>
            <a:pPr>
              <a:defRPr/>
            </a:pPr>
            <a:endParaRPr lang="en-GB"/>
          </a:p>
        </p:txBody>
      </p:sp>
      <p:sp>
        <p:nvSpPr>
          <p:cNvPr id="6" name="Slide Number Placeholder 17"/>
          <p:cNvSpPr>
            <a:spLocks noGrp="1"/>
          </p:cNvSpPr>
          <p:nvPr>
            <p:ph type="sldNum" sz="quarter" idx="12"/>
          </p:nvPr>
        </p:nvSpPr>
        <p:spPr/>
        <p:txBody>
          <a:bodyPr/>
          <a:lstStyle>
            <a:lvl1pPr>
              <a:defRPr/>
            </a:lvl1pPr>
          </a:lstStyle>
          <a:p>
            <a:pPr>
              <a:defRPr/>
            </a:pPr>
            <a:fld id="{F78B8354-C945-4744-BBBC-6CE583756DC1}"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B5A67C20-598D-4500-BF2A-C89535360D39}" type="datetimeFigureOut">
              <a:rPr lang="en-GB"/>
              <a:pPr>
                <a:defRPr/>
              </a:pPr>
              <a:t>22/11/2012</a:t>
            </a:fld>
            <a:endParaRPr lang="en-GB"/>
          </a:p>
        </p:txBody>
      </p:sp>
      <p:sp>
        <p:nvSpPr>
          <p:cNvPr id="5" name="Footer Placeholder 21"/>
          <p:cNvSpPr>
            <a:spLocks noGrp="1"/>
          </p:cNvSpPr>
          <p:nvPr>
            <p:ph type="ftr" sz="quarter" idx="11"/>
          </p:nvPr>
        </p:nvSpPr>
        <p:spPr/>
        <p:txBody>
          <a:bodyPr/>
          <a:lstStyle>
            <a:lvl1pPr>
              <a:defRPr/>
            </a:lvl1pPr>
          </a:lstStyle>
          <a:p>
            <a:pPr>
              <a:defRPr/>
            </a:pPr>
            <a:endParaRPr lang="en-GB"/>
          </a:p>
        </p:txBody>
      </p:sp>
      <p:sp>
        <p:nvSpPr>
          <p:cNvPr id="6" name="Slide Number Placeholder 17"/>
          <p:cNvSpPr>
            <a:spLocks noGrp="1"/>
          </p:cNvSpPr>
          <p:nvPr>
            <p:ph type="sldNum" sz="quarter" idx="12"/>
          </p:nvPr>
        </p:nvSpPr>
        <p:spPr/>
        <p:txBody>
          <a:bodyPr/>
          <a:lstStyle>
            <a:lvl1pPr>
              <a:defRPr/>
            </a:lvl1pPr>
          </a:lstStyle>
          <a:p>
            <a:pPr>
              <a:defRPr/>
            </a:pPr>
            <a:fld id="{6409FC4A-D857-41BC-A793-2B9E7EA221E7}"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extLst/>
          </a:lstStyle>
          <a:p>
            <a:r>
              <a:rPr lang="en-US" smtClean="0"/>
              <a:t>Click to edit Master title style</a:t>
            </a:r>
            <a:endParaRPr lang="en-US"/>
          </a:p>
        </p:txBody>
      </p:sp>
      <p:sp>
        <p:nvSpPr>
          <p:cNvPr id="4" name="Date Placeholder 9"/>
          <p:cNvSpPr>
            <a:spLocks noGrp="1"/>
          </p:cNvSpPr>
          <p:nvPr>
            <p:ph type="dt" sz="half" idx="10"/>
          </p:nvPr>
        </p:nvSpPr>
        <p:spPr/>
        <p:txBody>
          <a:bodyPr/>
          <a:lstStyle>
            <a:lvl1pPr>
              <a:defRPr/>
            </a:lvl1pPr>
          </a:lstStyle>
          <a:p>
            <a:pPr>
              <a:defRPr/>
            </a:pPr>
            <a:fld id="{BECCDD52-926B-4D6C-AC3B-1BE521E9B8F2}" type="datetimeFigureOut">
              <a:rPr lang="en-GB"/>
              <a:pPr>
                <a:defRPr/>
              </a:pPr>
              <a:t>22/11/2012</a:t>
            </a:fld>
            <a:endParaRPr lang="en-GB"/>
          </a:p>
        </p:txBody>
      </p:sp>
      <p:sp>
        <p:nvSpPr>
          <p:cNvPr id="5" name="Footer Placeholder 21"/>
          <p:cNvSpPr>
            <a:spLocks noGrp="1"/>
          </p:cNvSpPr>
          <p:nvPr>
            <p:ph type="ftr" sz="quarter" idx="11"/>
          </p:nvPr>
        </p:nvSpPr>
        <p:spPr/>
        <p:txBody>
          <a:bodyPr/>
          <a:lstStyle>
            <a:lvl1pPr>
              <a:defRPr/>
            </a:lvl1pPr>
          </a:lstStyle>
          <a:p>
            <a:pPr>
              <a:defRPr/>
            </a:pPr>
            <a:endParaRPr lang="en-GB"/>
          </a:p>
        </p:txBody>
      </p:sp>
      <p:sp>
        <p:nvSpPr>
          <p:cNvPr id="6" name="Slide Number Placeholder 17"/>
          <p:cNvSpPr>
            <a:spLocks noGrp="1"/>
          </p:cNvSpPr>
          <p:nvPr>
            <p:ph type="sldNum" sz="quarter" idx="12"/>
          </p:nvPr>
        </p:nvSpPr>
        <p:spPr/>
        <p:txBody>
          <a:bodyPr/>
          <a:lstStyle>
            <a:lvl1pPr>
              <a:defRPr/>
            </a:lvl1pPr>
          </a:lstStyle>
          <a:p>
            <a:pPr>
              <a:defRPr/>
            </a:pPr>
            <a:fld id="{C6B10A79-7472-4199-8DC8-545D9DE09C7F}"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6"/>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5" name="Chevron 7"/>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extLst/>
          </a:lstStyle>
          <a:p>
            <a:pPr>
              <a:defRPr/>
            </a:pPr>
            <a:fld id="{BD7D501C-392D-40EC-BB01-C166DC9B3BAE}" type="datetimeFigureOut">
              <a:rPr lang="en-GB"/>
              <a:pPr>
                <a:defRPr/>
              </a:pPr>
              <a:t>22/11/2012</a:t>
            </a:fld>
            <a:endParaRPr lang="en-GB"/>
          </a:p>
        </p:txBody>
      </p:sp>
      <p:sp>
        <p:nvSpPr>
          <p:cNvPr id="7" name="Footer Placeholder 4"/>
          <p:cNvSpPr>
            <a:spLocks noGrp="1"/>
          </p:cNvSpPr>
          <p:nvPr>
            <p:ph type="ftr" sz="quarter" idx="11"/>
          </p:nvPr>
        </p:nvSpPr>
        <p:spPr/>
        <p:txBody>
          <a:bodyPr/>
          <a:lstStyle>
            <a:lvl1pPr>
              <a:defRPr/>
            </a:lvl1pPr>
            <a:extLst/>
          </a:lstStyle>
          <a:p>
            <a:pPr>
              <a:defRPr/>
            </a:pPr>
            <a:endParaRPr lang="en-GB"/>
          </a:p>
        </p:txBody>
      </p:sp>
      <p:sp>
        <p:nvSpPr>
          <p:cNvPr id="8" name="Slide Number Placeholder 5"/>
          <p:cNvSpPr>
            <a:spLocks noGrp="1"/>
          </p:cNvSpPr>
          <p:nvPr>
            <p:ph type="sldNum" sz="quarter" idx="12"/>
          </p:nvPr>
        </p:nvSpPr>
        <p:spPr/>
        <p:txBody>
          <a:bodyPr/>
          <a:lstStyle>
            <a:lvl1pPr>
              <a:defRPr/>
            </a:lvl1pPr>
            <a:extLst/>
          </a:lstStyle>
          <a:p>
            <a:pPr>
              <a:defRPr/>
            </a:pPr>
            <a:fld id="{E10CBFB2-6522-481A-9F1E-692FAF8689AF}" type="slidenum">
              <a:rPr lang="en-GB"/>
              <a:pPr>
                <a:defRPr/>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extLst/>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a:defRPr/>
            </a:lvl1pPr>
            <a:extLst/>
          </a:lstStyle>
          <a:p>
            <a:pPr>
              <a:defRPr/>
            </a:pPr>
            <a:fld id="{A6E48AFA-C969-44D5-A8AF-11783CE8D0BC}" type="datetimeFigureOut">
              <a:rPr lang="en-GB"/>
              <a:pPr>
                <a:defRPr/>
              </a:pPr>
              <a:t>22/11/2012</a:t>
            </a:fld>
            <a:endParaRPr lang="en-GB"/>
          </a:p>
        </p:txBody>
      </p:sp>
      <p:sp>
        <p:nvSpPr>
          <p:cNvPr id="6" name="Footer Placeholder 5"/>
          <p:cNvSpPr>
            <a:spLocks noGrp="1"/>
          </p:cNvSpPr>
          <p:nvPr>
            <p:ph type="ftr" sz="quarter" idx="11"/>
          </p:nvPr>
        </p:nvSpPr>
        <p:spPr/>
        <p:txBody>
          <a:bodyPr/>
          <a:lstStyle>
            <a:lvl1pPr>
              <a:defRPr/>
            </a:lvl1pPr>
            <a:extLst/>
          </a:lstStyle>
          <a:p>
            <a:pPr>
              <a:defRPr/>
            </a:pPr>
            <a:endParaRPr lang="en-GB"/>
          </a:p>
        </p:txBody>
      </p:sp>
      <p:sp>
        <p:nvSpPr>
          <p:cNvPr id="7" name="Slide Number Placeholder 6"/>
          <p:cNvSpPr>
            <a:spLocks noGrp="1"/>
          </p:cNvSpPr>
          <p:nvPr>
            <p:ph type="sldNum" sz="quarter" idx="12"/>
          </p:nvPr>
        </p:nvSpPr>
        <p:spPr/>
        <p:txBody>
          <a:bodyPr/>
          <a:lstStyle>
            <a:lvl1pPr>
              <a:defRPr/>
            </a:lvl1pPr>
            <a:extLst/>
          </a:lstStyle>
          <a:p>
            <a:pPr>
              <a:defRPr/>
            </a:pPr>
            <a:fld id="{57E1D56B-6B84-41CF-B817-6832B9A3B6C2}" type="slidenum">
              <a:rPr lang="en-GB"/>
              <a:pPr>
                <a:defRPr/>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extLst/>
          </a:lstStyle>
          <a:p>
            <a:pPr>
              <a:defRPr/>
            </a:pPr>
            <a:fld id="{808491F6-A28C-4AD3-B69C-7B909B69BF2A}" type="datetimeFigureOut">
              <a:rPr lang="en-GB"/>
              <a:pPr>
                <a:defRPr/>
              </a:pPr>
              <a:t>22/11/2012</a:t>
            </a:fld>
            <a:endParaRPr lang="en-GB"/>
          </a:p>
        </p:txBody>
      </p:sp>
      <p:sp>
        <p:nvSpPr>
          <p:cNvPr id="8" name="Footer Placeholder 7"/>
          <p:cNvSpPr>
            <a:spLocks noGrp="1"/>
          </p:cNvSpPr>
          <p:nvPr>
            <p:ph type="ftr" sz="quarter" idx="11"/>
          </p:nvPr>
        </p:nvSpPr>
        <p:spPr/>
        <p:txBody>
          <a:bodyPr/>
          <a:lstStyle>
            <a:lvl1pPr>
              <a:defRPr/>
            </a:lvl1pPr>
            <a:extLst/>
          </a:lstStyle>
          <a:p>
            <a:pPr>
              <a:defRPr/>
            </a:pPr>
            <a:endParaRPr lang="en-GB"/>
          </a:p>
        </p:txBody>
      </p:sp>
      <p:sp>
        <p:nvSpPr>
          <p:cNvPr id="9" name="Slide Number Placeholder 8"/>
          <p:cNvSpPr>
            <a:spLocks noGrp="1"/>
          </p:cNvSpPr>
          <p:nvPr>
            <p:ph type="sldNum" sz="quarter" idx="12"/>
          </p:nvPr>
        </p:nvSpPr>
        <p:spPr/>
        <p:txBody>
          <a:bodyPr/>
          <a:lstStyle>
            <a:lvl1pPr>
              <a:defRPr/>
            </a:lvl1pPr>
            <a:extLst/>
          </a:lstStyle>
          <a:p>
            <a:pPr>
              <a:defRPr/>
            </a:pPr>
            <a:fld id="{C232B296-0A64-4A4F-BB2A-A244412B9C7A}" type="slidenum">
              <a:rPr lang="en-GB"/>
              <a:pPr>
                <a:defRPr/>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extLst/>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extLst/>
          </a:lstStyle>
          <a:p>
            <a:pPr>
              <a:defRPr/>
            </a:pPr>
            <a:fld id="{95E5E011-0BBF-4F11-8805-564937679AB3}" type="datetimeFigureOut">
              <a:rPr lang="en-GB"/>
              <a:pPr>
                <a:defRPr/>
              </a:pPr>
              <a:t>22/11/2012</a:t>
            </a:fld>
            <a:endParaRPr lang="en-GB"/>
          </a:p>
        </p:txBody>
      </p:sp>
      <p:sp>
        <p:nvSpPr>
          <p:cNvPr id="4" name="Footer Placeholder 3"/>
          <p:cNvSpPr>
            <a:spLocks noGrp="1"/>
          </p:cNvSpPr>
          <p:nvPr>
            <p:ph type="ftr" sz="quarter" idx="11"/>
          </p:nvPr>
        </p:nvSpPr>
        <p:spPr/>
        <p:txBody>
          <a:bodyPr/>
          <a:lstStyle>
            <a:lvl1pPr>
              <a:defRPr/>
            </a:lvl1pPr>
            <a:extLst/>
          </a:lstStyle>
          <a:p>
            <a:pPr>
              <a:defRPr/>
            </a:pPr>
            <a:endParaRPr lang="en-GB"/>
          </a:p>
        </p:txBody>
      </p:sp>
      <p:sp>
        <p:nvSpPr>
          <p:cNvPr id="5" name="Slide Number Placeholder 4"/>
          <p:cNvSpPr>
            <a:spLocks noGrp="1"/>
          </p:cNvSpPr>
          <p:nvPr>
            <p:ph type="sldNum" sz="quarter" idx="12"/>
          </p:nvPr>
        </p:nvSpPr>
        <p:spPr/>
        <p:txBody>
          <a:bodyPr/>
          <a:lstStyle>
            <a:lvl1pPr>
              <a:defRPr/>
            </a:lvl1pPr>
            <a:extLst/>
          </a:lstStyle>
          <a:p>
            <a:pPr>
              <a:defRPr/>
            </a:pPr>
            <a:fld id="{86AE4D03-0820-4482-A0F9-368CC8DA0C62}" type="slidenum">
              <a:rPr lang="en-GB"/>
              <a:pPr>
                <a:defRPr/>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FFCC5D45-DF45-4ED2-8D50-7F2664A608D5}" type="datetimeFigureOut">
              <a:rPr lang="en-GB"/>
              <a:pPr>
                <a:defRPr/>
              </a:pPr>
              <a:t>22/11/2012</a:t>
            </a:fld>
            <a:endParaRPr lang="en-GB"/>
          </a:p>
        </p:txBody>
      </p:sp>
      <p:sp>
        <p:nvSpPr>
          <p:cNvPr id="3" name="Footer Placeholder 21"/>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fld id="{23A3129E-23E3-4E19-AE72-370A0EBBCA30}"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smtClean="0"/>
              <a:t>Click to edit Master title style</a:t>
            </a:r>
            <a:endParaRPr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FA9C1B6E-C36B-4E31-8237-84A1B2EE4FB4}" type="datetimeFigureOut">
              <a:rPr lang="en-GB"/>
              <a:pPr>
                <a:defRPr/>
              </a:pPr>
              <a:t>22/11/2012</a:t>
            </a:fld>
            <a:endParaRPr lang="en-GB"/>
          </a:p>
        </p:txBody>
      </p:sp>
      <p:sp>
        <p:nvSpPr>
          <p:cNvPr id="6" name="Footer Placeholder 5"/>
          <p:cNvSpPr>
            <a:spLocks noGrp="1"/>
          </p:cNvSpPr>
          <p:nvPr>
            <p:ph type="ftr" sz="quarter" idx="11"/>
          </p:nvPr>
        </p:nvSpPr>
        <p:spPr/>
        <p:txBody>
          <a:bodyPr/>
          <a:lstStyle>
            <a:lvl1pPr>
              <a:defRPr/>
            </a:lvl1pPr>
            <a:extLst/>
          </a:lstStyle>
          <a:p>
            <a:pPr>
              <a:defRPr/>
            </a:pPr>
            <a:endParaRPr lang="en-GB"/>
          </a:p>
        </p:txBody>
      </p:sp>
      <p:sp>
        <p:nvSpPr>
          <p:cNvPr id="7" name="Slide Number Placeholder 6"/>
          <p:cNvSpPr>
            <a:spLocks noGrp="1"/>
          </p:cNvSpPr>
          <p:nvPr>
            <p:ph type="sldNum" sz="quarter" idx="12"/>
          </p:nvPr>
        </p:nvSpPr>
        <p:spPr/>
        <p:txBody>
          <a:bodyPr/>
          <a:lstStyle>
            <a:lvl1pPr>
              <a:defRPr/>
            </a:lvl1pPr>
            <a:extLst/>
          </a:lstStyle>
          <a:p>
            <a:pPr>
              <a:defRPr/>
            </a:pPr>
            <a:fld id="{715CAD64-2CF7-493D-A3F5-9DAF28ADF0E3}" type="slidenum">
              <a:rPr lang="en-GB"/>
              <a:pPr>
                <a:defRPr/>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7"/>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6" name="Freeform 8"/>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7" name="Right Triangle 9"/>
          <p:cNvSpPr>
            <a:spLocks/>
          </p:cNvSpPr>
          <p:nvPr/>
        </p:nvSpPr>
        <p:spPr bwMode="auto">
          <a:xfrm>
            <a:off x="-6042" y="5791253"/>
            <a:ext cx="3402314" cy="1080868"/>
          </a:xfrm>
          <a:prstGeom prst="rtTriangle">
            <a:avLst/>
          </a:prstGeom>
          <a:blipFill>
            <a:blip r:embed="rId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8"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11"/>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10" name="Chevron 12"/>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smtClean="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smtClean="0"/>
              <a:t>Click to edit Master title style</a:t>
            </a:r>
            <a:endParaRPr lang="en-US"/>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fld id="{E474A3A8-143C-49F2-860E-053857B63314}" type="datetimeFigureOut">
              <a:rPr lang="en-GB"/>
              <a:pPr>
                <a:defRPr/>
              </a:pPr>
              <a:t>22/11/2012</a:t>
            </a:fld>
            <a:endParaRPr lang="en-GB"/>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GB"/>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7947FFA5-BA2F-4A9F-AE0C-A007739532C0}" type="slidenum">
              <a:rPr lang="en-GB"/>
              <a:pPr>
                <a:defRPr/>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smtClean="0"/>
              <a:t>Click to edit Master title style</a:t>
            </a:r>
            <a:endParaRPr lang="en-US"/>
          </a:p>
        </p:txBody>
      </p:sp>
      <p:sp>
        <p:nvSpPr>
          <p:cNvPr id="1033"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defRPr>
            </a:lvl1pPr>
            <a:extLst/>
          </a:lstStyle>
          <a:p>
            <a:pPr>
              <a:defRPr/>
            </a:pPr>
            <a:fld id="{8E4CDDD9-1003-4C11-8997-2BC4A8093A17}" type="datetimeFigureOut">
              <a:rPr lang="en-GB"/>
              <a:pPr>
                <a:defRPr/>
              </a:pPr>
              <a:t>22/11/2012</a:t>
            </a:fld>
            <a:endParaRPr lang="en-GB"/>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defRPr>
            </a:lvl1pPr>
            <a:extLst/>
          </a:lstStyle>
          <a:p>
            <a:pPr>
              <a:defRPr/>
            </a:pPr>
            <a:endParaRPr lang="en-GB"/>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defRPr>
            </a:lvl1pPr>
            <a:extLst/>
          </a:lstStyle>
          <a:p>
            <a:pPr>
              <a:defRPr/>
            </a:pPr>
            <a:fld id="{554B232E-DDB9-425F-BC36-2151292A3495}"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96" r:id="rId1"/>
    <p:sldLayoutId id="2147483695" r:id="rId2"/>
    <p:sldLayoutId id="2147483697" r:id="rId3"/>
    <p:sldLayoutId id="2147483698" r:id="rId4"/>
    <p:sldLayoutId id="2147483699" r:id="rId5"/>
    <p:sldLayoutId id="2147483700" r:id="rId6"/>
    <p:sldLayoutId id="2147483694" r:id="rId7"/>
    <p:sldLayoutId id="2147483701" r:id="rId8"/>
    <p:sldLayoutId id="2147483702" r:id="rId9"/>
    <p:sldLayoutId id="2147483693" r:id="rId10"/>
    <p:sldLayoutId id="2147483692" r:id="rId11"/>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10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7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9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p:cNvSpPr>
          <p:nvPr>
            <p:ph type="ctrTitle" idx="4294967295"/>
          </p:nvPr>
        </p:nvSpPr>
        <p:spPr bwMode="auto">
          <a:xfrm>
            <a:off x="685800" y="2130425"/>
            <a:ext cx="7772400" cy="1470025"/>
          </a:xfrm>
          <a:noFill/>
        </p:spPr>
        <p:txBody>
          <a:bodyPr wrap="square" lIns="91440" tIns="45720" rIns="91440" bIns="45720" numCol="1" anchorCtr="0" compatLnSpc="1">
            <a:prstTxWarp prst="textNoShape">
              <a:avLst/>
            </a:prstTxWarp>
            <a:normAutofit/>
          </a:bodyPr>
          <a:lstStyle/>
          <a:p>
            <a:pPr algn="ctr"/>
            <a:r>
              <a:rPr lang="en-GB" sz="6000" b="0" dirty="0" smtClean="0">
                <a:solidFill>
                  <a:srgbClr val="006699"/>
                </a:solidFill>
                <a:effectLst/>
                <a:latin typeface="Arial" pitchFamily="34" charset="0"/>
                <a:cs typeface="Arial" pitchFamily="34" charset="0"/>
              </a:rPr>
              <a:t>Pancreatic neoplasms</a:t>
            </a:r>
            <a:endParaRPr lang="en-GB" sz="6000" b="0" dirty="0" smtClean="0">
              <a:solidFill>
                <a:srgbClr val="006699"/>
              </a:solidFill>
              <a:effectLst/>
              <a:latin typeface="Arial" pitchFamily="34" charset="0"/>
              <a:cs typeface="Arial" pitchFamily="34" charset="0"/>
            </a:endParaRPr>
          </a:p>
        </p:txBody>
      </p:sp>
      <p:sp>
        <p:nvSpPr>
          <p:cNvPr id="14338" name="Subtitle 2"/>
          <p:cNvSpPr>
            <a:spLocks noGrp="1"/>
          </p:cNvSpPr>
          <p:nvPr>
            <p:ph type="subTitle" idx="1"/>
          </p:nvPr>
        </p:nvSpPr>
        <p:spPr>
          <a:xfrm>
            <a:off x="1371600" y="3886200"/>
            <a:ext cx="6800800" cy="1752600"/>
          </a:xfrm>
        </p:spPr>
        <p:txBody>
          <a:bodyPr/>
          <a:lstStyle/>
          <a:p>
            <a:pPr marR="0" eaLnBrk="1" hangingPunct="1">
              <a:lnSpc>
                <a:spcPct val="80000"/>
              </a:lnSpc>
            </a:pPr>
            <a:endParaRPr lang="en-GB" sz="2500" dirty="0" smtClean="0"/>
          </a:p>
          <a:p>
            <a:pPr marR="0" eaLnBrk="1" hangingPunct="1">
              <a:lnSpc>
                <a:spcPct val="80000"/>
              </a:lnSpc>
            </a:pPr>
            <a:endParaRPr lang="en-GB" sz="2500" dirty="0" smtClean="0"/>
          </a:p>
          <a:p>
            <a:pPr marR="0" eaLnBrk="1" hangingPunct="1">
              <a:lnSpc>
                <a:spcPct val="80000"/>
              </a:lnSpc>
            </a:pPr>
            <a:r>
              <a:rPr lang="en-GB" sz="3200" dirty="0" smtClean="0">
                <a:solidFill>
                  <a:srgbClr val="2B4A76"/>
                </a:solidFill>
                <a:latin typeface="Arial" pitchFamily="34" charset="0"/>
                <a:cs typeface="Arial" pitchFamily="34" charset="0"/>
              </a:rPr>
              <a:t>Dr </a:t>
            </a:r>
            <a:r>
              <a:rPr lang="en-GB" sz="3200" dirty="0" smtClean="0">
                <a:solidFill>
                  <a:srgbClr val="2B4A76"/>
                </a:solidFill>
                <a:latin typeface="Arial" pitchFamily="34" charset="0"/>
                <a:cs typeface="Arial" pitchFamily="34" charset="0"/>
              </a:rPr>
              <a:t>R Ahmad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Content Placeholder 1"/>
          <p:cNvSpPr>
            <a:spLocks noGrp="1"/>
          </p:cNvSpPr>
          <p:nvPr>
            <p:ph idx="1"/>
          </p:nvPr>
        </p:nvSpPr>
        <p:spPr>
          <a:xfrm>
            <a:off x="457200" y="1423988"/>
            <a:ext cx="8229600" cy="4525962"/>
          </a:xfrm>
        </p:spPr>
        <p:txBody>
          <a:bodyPr/>
          <a:lstStyle/>
          <a:p>
            <a:pPr eaLnBrk="1" hangingPunct="1"/>
            <a:r>
              <a:rPr lang="en-GB" sz="2800" smtClean="0">
                <a:latin typeface="Arial Narrow" pitchFamily="34" charset="0"/>
              </a:rPr>
              <a:t>&gt;75% solid tumours</a:t>
            </a:r>
          </a:p>
          <a:p>
            <a:pPr eaLnBrk="1" hangingPunct="1"/>
            <a:r>
              <a:rPr lang="en-GB" sz="2800" smtClean="0">
                <a:latin typeface="Arial Narrow" pitchFamily="34" charset="0"/>
              </a:rPr>
              <a:t>60-70% in head of pancreas</a:t>
            </a:r>
          </a:p>
          <a:p>
            <a:pPr eaLnBrk="1" hangingPunct="1"/>
            <a:r>
              <a:rPr lang="en-GB" sz="2800" smtClean="0">
                <a:latin typeface="Arial Narrow" pitchFamily="34" charset="0"/>
              </a:rPr>
              <a:t>typically involve surrounding structures, especially CBD and duodenum</a:t>
            </a:r>
          </a:p>
          <a:p>
            <a:pPr eaLnBrk="1" hangingPunct="1"/>
            <a:r>
              <a:rPr lang="en-GB" sz="2800" smtClean="0">
                <a:latin typeface="Arial Narrow" pitchFamily="34" charset="0"/>
              </a:rPr>
              <a:t>tail cancers spread to spleen, kidney, stomach &amp; colon</a:t>
            </a:r>
          </a:p>
          <a:p>
            <a:pPr eaLnBrk="1" hangingPunct="1"/>
            <a:r>
              <a:rPr lang="en-GB" sz="2800" smtClean="0">
                <a:latin typeface="Arial Narrow" pitchFamily="34" charset="0"/>
              </a:rPr>
              <a:t>80% unresectable at time of diagnosis</a:t>
            </a:r>
          </a:p>
          <a:p>
            <a:pPr eaLnBrk="1" hangingPunct="1"/>
            <a:r>
              <a:rPr lang="en-GB" sz="2800" smtClean="0">
                <a:latin typeface="Arial Narrow" pitchFamily="34" charset="0"/>
              </a:rPr>
              <a:t>encasement of major mesenteric vessels</a:t>
            </a:r>
          </a:p>
          <a:p>
            <a:pPr eaLnBrk="1" hangingPunct="1"/>
            <a:r>
              <a:rPr lang="en-GB" sz="2800" smtClean="0">
                <a:latin typeface="Arial Narrow" pitchFamily="34" charset="0"/>
              </a:rPr>
              <a:t>metastases to liver, peritoneum or other distant site</a:t>
            </a:r>
          </a:p>
          <a:p>
            <a:pPr eaLnBrk="1" hangingPunct="1"/>
            <a:r>
              <a:rPr lang="en-GB" sz="2800" smtClean="0">
                <a:latin typeface="Arial Narrow" pitchFamily="34" charset="0"/>
              </a:rPr>
              <a:t>often disseminates very early</a:t>
            </a:r>
          </a:p>
        </p:txBody>
      </p:sp>
      <p:sp>
        <p:nvSpPr>
          <p:cNvPr id="3" name="Title 2"/>
          <p:cNvSpPr>
            <a:spLocks noGrp="1"/>
          </p:cNvSpPr>
          <p:nvPr>
            <p:ph type="title"/>
          </p:nvPr>
        </p:nvSpPr>
        <p:spPr>
          <a:xfrm>
            <a:off x="457200" y="197768"/>
            <a:ext cx="8229600" cy="1143000"/>
          </a:xfrm>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Conventional Ductal </a:t>
            </a:r>
            <a:r>
              <a:rPr lang="en-GB" dirty="0" err="1" smtClean="0">
                <a:solidFill>
                  <a:schemeClr val="accent4">
                    <a:lumMod val="75000"/>
                  </a:schemeClr>
                </a:solidFill>
                <a:latin typeface="Arial Narrow" pitchFamily="34" charset="0"/>
              </a:rPr>
              <a:t>AdenoCa</a:t>
            </a:r>
            <a:r>
              <a:rPr lang="en-GB" dirty="0" smtClean="0">
                <a:solidFill>
                  <a:schemeClr val="accent4">
                    <a:lumMod val="75000"/>
                  </a:schemeClr>
                </a:solidFill>
                <a:latin typeface="Arial Narrow" pitchFamily="34" charset="0"/>
              </a:rPr>
              <a:t> </a:t>
            </a:r>
            <a:endParaRPr lang="en-GB" dirty="0">
              <a:solidFill>
                <a:schemeClr val="accent4">
                  <a:lumMod val="75000"/>
                </a:schemeClr>
              </a:solidFill>
              <a:latin typeface="Arial Narrow" pitchFamily="34"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Content Placeholder 1"/>
          <p:cNvSpPr>
            <a:spLocks noGrp="1"/>
          </p:cNvSpPr>
          <p:nvPr>
            <p:ph idx="1"/>
          </p:nvPr>
        </p:nvSpPr>
        <p:spPr>
          <a:xfrm>
            <a:off x="457200" y="1700213"/>
            <a:ext cx="8435975" cy="4525962"/>
          </a:xfrm>
        </p:spPr>
        <p:txBody>
          <a:bodyPr/>
          <a:lstStyle/>
          <a:p>
            <a:pPr eaLnBrk="1" hangingPunct="1">
              <a:buFont typeface="Wingdings" pitchFamily="2" charset="2"/>
              <a:buChar char="Ø"/>
            </a:pPr>
            <a:r>
              <a:rPr lang="en-GB" smtClean="0">
                <a:latin typeface="Arial Narrow" pitchFamily="34" charset="0"/>
              </a:rPr>
              <a:t>ampulla most common site of small intestinal adenoCa</a:t>
            </a:r>
          </a:p>
          <a:p>
            <a:pPr eaLnBrk="1" hangingPunct="1">
              <a:buFont typeface="Wingdings" pitchFamily="2" charset="2"/>
              <a:buChar char="Ø"/>
            </a:pPr>
            <a:r>
              <a:rPr lang="en-GB" smtClean="0">
                <a:latin typeface="Arial Narrow" pitchFamily="34" charset="0"/>
              </a:rPr>
              <a:t>~5% of all GI Ca arise from ampulla</a:t>
            </a:r>
          </a:p>
          <a:p>
            <a:pPr eaLnBrk="1" hangingPunct="1">
              <a:buFont typeface="Wingdings" pitchFamily="2" charset="2"/>
              <a:buChar char="Ø"/>
            </a:pPr>
            <a:r>
              <a:rPr lang="en-GB" smtClean="0">
                <a:latin typeface="Arial Narrow" pitchFamily="34" charset="0"/>
              </a:rPr>
              <a:t>mean age 62 yr</a:t>
            </a:r>
          </a:p>
          <a:p>
            <a:pPr eaLnBrk="1" hangingPunct="1">
              <a:buFont typeface="Wingdings" pitchFamily="2" charset="2"/>
              <a:buChar char="Ø"/>
            </a:pPr>
            <a:r>
              <a:rPr lang="en-GB" smtClean="0">
                <a:latin typeface="Arial Narrow" pitchFamily="34" charset="0"/>
              </a:rPr>
              <a:t>more common in men</a:t>
            </a:r>
          </a:p>
          <a:p>
            <a:pPr eaLnBrk="1" hangingPunct="1">
              <a:buFont typeface="Wingdings" pitchFamily="2" charset="2"/>
              <a:buChar char="Ø"/>
            </a:pPr>
            <a:r>
              <a:rPr lang="en-GB" smtClean="0">
                <a:latin typeface="Arial Narrow" pitchFamily="34" charset="0"/>
              </a:rPr>
              <a:t>FAP ampullary adenoCa younger mean age (47 yr)</a:t>
            </a:r>
          </a:p>
          <a:p>
            <a:pPr eaLnBrk="1" hangingPunct="1">
              <a:buFont typeface="Wingdings" pitchFamily="2" charset="2"/>
              <a:buChar char="Ø"/>
            </a:pPr>
            <a:r>
              <a:rPr lang="en-GB" smtClean="0">
                <a:latin typeface="Arial Narrow" pitchFamily="34" charset="0"/>
              </a:rPr>
              <a:t>symptoms of biliary obstruction</a:t>
            </a:r>
          </a:p>
          <a:p>
            <a:pPr eaLnBrk="1" hangingPunct="1">
              <a:buFont typeface="Wingdings" pitchFamily="2" charset="2"/>
              <a:buChar char="Ø"/>
            </a:pPr>
            <a:r>
              <a:rPr lang="en-GB" smtClean="0">
                <a:latin typeface="Arial Narrow" pitchFamily="34" charset="0"/>
              </a:rPr>
              <a:t>jaundice accompanied by Courvoisier’s sign (palpable  distended gallbladder)</a:t>
            </a:r>
          </a:p>
          <a:p>
            <a:pPr eaLnBrk="1" hangingPunct="1">
              <a:buFont typeface="Wingdings" pitchFamily="2" charset="2"/>
              <a:buChar char="Ø"/>
            </a:pPr>
            <a:r>
              <a:rPr lang="en-GB" smtClean="0">
                <a:latin typeface="Arial Narrow" pitchFamily="34" charset="0"/>
              </a:rPr>
              <a:t>often measure &lt;2cm at time of diagnosis</a:t>
            </a:r>
          </a:p>
          <a:p>
            <a:pPr eaLnBrk="1" hangingPunct="1">
              <a:buFont typeface="Wingdings" pitchFamily="2" charset="2"/>
              <a:buChar char="Ø"/>
            </a:pPr>
            <a:endParaRPr lang="en-GB" smtClean="0">
              <a:latin typeface="Arial Narrow" pitchFamily="34" charset="0"/>
            </a:endParaRPr>
          </a:p>
          <a:p>
            <a:pPr eaLnBrk="1" hangingPunct="1">
              <a:buFont typeface="Wingdings" pitchFamily="2" charset="2"/>
              <a:buChar char="Ø"/>
            </a:pPr>
            <a:endParaRPr lang="en-GB" smtClean="0">
              <a:latin typeface="Arial Narrow" pitchFamily="34" charset="0"/>
            </a:endParaRPr>
          </a:p>
        </p:txBody>
      </p:sp>
      <p:sp>
        <p:nvSpPr>
          <p:cNvPr id="3" name="Title 2"/>
          <p:cNvSpPr>
            <a:spLocks noGrp="1"/>
          </p:cNvSpPr>
          <p:nvPr>
            <p:ph type="title"/>
          </p:nvPr>
        </p:nvSpPr>
        <p:spPr/>
        <p:txBody>
          <a:bodyPr/>
          <a:lstStyle/>
          <a:p>
            <a:pPr eaLnBrk="1" fontAlgn="auto" hangingPunct="1">
              <a:spcAft>
                <a:spcPts val="0"/>
              </a:spcAft>
              <a:defRPr/>
            </a:pPr>
            <a:r>
              <a:rPr lang="en-GB" dirty="0" err="1" smtClean="0">
                <a:solidFill>
                  <a:schemeClr val="accent4">
                    <a:lumMod val="75000"/>
                  </a:schemeClr>
                </a:solidFill>
                <a:latin typeface="Arial Narrow" pitchFamily="34" charset="0"/>
              </a:rPr>
              <a:t>Ampullary</a:t>
            </a:r>
            <a:r>
              <a:rPr lang="en-GB" dirty="0" smtClean="0">
                <a:solidFill>
                  <a:schemeClr val="accent4">
                    <a:lumMod val="75000"/>
                  </a:schemeClr>
                </a:solidFill>
                <a:latin typeface="Arial Narrow" pitchFamily="34" charset="0"/>
              </a:rPr>
              <a:t> </a:t>
            </a:r>
            <a:r>
              <a:rPr lang="en-GB" dirty="0" err="1" smtClean="0">
                <a:solidFill>
                  <a:schemeClr val="accent4">
                    <a:lumMod val="75000"/>
                  </a:schemeClr>
                </a:solidFill>
                <a:latin typeface="Arial Narrow" pitchFamily="34" charset="0"/>
              </a:rPr>
              <a:t>AdenoCa</a:t>
            </a:r>
            <a:endParaRPr lang="en-GB"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Content Placeholder 3"/>
          <p:cNvPicPr>
            <a:picLocks noGrp="1" noChangeAspect="1"/>
          </p:cNvPicPr>
          <p:nvPr>
            <p:ph idx="1"/>
          </p:nvPr>
        </p:nvPicPr>
        <p:blipFill>
          <a:blip r:embed="rId3"/>
          <a:srcRect/>
          <a:stretch>
            <a:fillRect/>
          </a:stretch>
        </p:blipFill>
        <p:spPr>
          <a:xfrm>
            <a:off x="22225" y="14288"/>
            <a:ext cx="9121775" cy="6843712"/>
          </a:xfr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Content Placeholder 1"/>
          <p:cNvSpPr>
            <a:spLocks noGrp="1"/>
          </p:cNvSpPr>
          <p:nvPr>
            <p:ph idx="1"/>
          </p:nvPr>
        </p:nvSpPr>
        <p:spPr>
          <a:xfrm>
            <a:off x="457200" y="1700213"/>
            <a:ext cx="8435975" cy="4525962"/>
          </a:xfrm>
        </p:spPr>
        <p:txBody>
          <a:bodyPr/>
          <a:lstStyle/>
          <a:p>
            <a:pPr eaLnBrk="1" hangingPunct="1">
              <a:buFont typeface="Wingdings" pitchFamily="2" charset="2"/>
              <a:buChar char="Ø"/>
            </a:pPr>
            <a:r>
              <a:rPr lang="en-GB" smtClean="0">
                <a:latin typeface="Arial Narrow" pitchFamily="34" charset="0"/>
              </a:rPr>
              <a:t>intra-ampullary or peri-ampullary duodenal or mixed pattern</a:t>
            </a:r>
          </a:p>
          <a:p>
            <a:pPr eaLnBrk="1" hangingPunct="1">
              <a:buFont typeface="Wingdings" pitchFamily="2" charset="2"/>
              <a:buChar char="Ø"/>
            </a:pPr>
            <a:r>
              <a:rPr lang="en-GB" smtClean="0">
                <a:latin typeface="Arial Narrow" pitchFamily="34" charset="0"/>
              </a:rPr>
              <a:t>exophytic or ulcerated</a:t>
            </a:r>
          </a:p>
          <a:p>
            <a:pPr eaLnBrk="1" hangingPunct="1">
              <a:buFont typeface="Wingdings" pitchFamily="2" charset="2"/>
              <a:buChar char="Ø"/>
            </a:pPr>
            <a:r>
              <a:rPr lang="en-GB" smtClean="0">
                <a:latin typeface="Arial Narrow" pitchFamily="34" charset="0"/>
              </a:rPr>
              <a:t>residual polypoid adenoma components may be found</a:t>
            </a:r>
          </a:p>
          <a:p>
            <a:pPr eaLnBrk="1" hangingPunct="1">
              <a:buFont typeface="Wingdings" pitchFamily="2" charset="2"/>
              <a:buChar char="Ø"/>
            </a:pPr>
            <a:r>
              <a:rPr lang="en-GB" smtClean="0">
                <a:latin typeface="Arial Narrow" pitchFamily="34" charset="0"/>
              </a:rPr>
              <a:t>invade through the muscle of sphinctre of Oddi into duodenal muscularis &amp; underlying pancreas &amp; peri-pancreatic tissues</a:t>
            </a:r>
          </a:p>
          <a:p>
            <a:pPr eaLnBrk="1" hangingPunct="1">
              <a:buFont typeface="Wingdings" pitchFamily="2" charset="2"/>
              <a:buChar char="Ø"/>
            </a:pPr>
            <a:r>
              <a:rPr lang="en-GB" smtClean="0">
                <a:latin typeface="Arial Narrow" pitchFamily="34" charset="0"/>
              </a:rPr>
              <a:t>microscopically reflects origin from both intestinal &amp; biliary epithelium</a:t>
            </a:r>
          </a:p>
          <a:p>
            <a:pPr eaLnBrk="1" hangingPunct="1">
              <a:buFont typeface="Wingdings" pitchFamily="2" charset="2"/>
              <a:buChar char="Ø"/>
            </a:pPr>
            <a:r>
              <a:rPr lang="en-GB" smtClean="0">
                <a:latin typeface="Arial Narrow" pitchFamily="34" charset="0"/>
              </a:rPr>
              <a:t>70% intestinal type resembling CRC</a:t>
            </a:r>
          </a:p>
          <a:p>
            <a:pPr eaLnBrk="1" hangingPunct="1">
              <a:buFont typeface="Wingdings" pitchFamily="2" charset="2"/>
              <a:buChar char="Ø"/>
            </a:pPr>
            <a:r>
              <a:rPr lang="en-GB" smtClean="0">
                <a:latin typeface="Arial Narrow" pitchFamily="34" charset="0"/>
              </a:rPr>
              <a:t>30% pancreato-biliary type resembling pancretic &amp; bile duct Ca</a:t>
            </a:r>
          </a:p>
        </p:txBody>
      </p:sp>
      <p:sp>
        <p:nvSpPr>
          <p:cNvPr id="3" name="Title 2"/>
          <p:cNvSpPr>
            <a:spLocks noGrp="1"/>
          </p:cNvSpPr>
          <p:nvPr>
            <p:ph type="title"/>
          </p:nvPr>
        </p:nvSpPr>
        <p:spPr/>
        <p:txBody>
          <a:bodyPr/>
          <a:lstStyle/>
          <a:p>
            <a:pPr eaLnBrk="1" fontAlgn="auto" hangingPunct="1">
              <a:spcAft>
                <a:spcPts val="0"/>
              </a:spcAft>
              <a:defRPr/>
            </a:pPr>
            <a:r>
              <a:rPr lang="en-GB" dirty="0" err="1" smtClean="0">
                <a:solidFill>
                  <a:schemeClr val="accent4">
                    <a:lumMod val="75000"/>
                  </a:schemeClr>
                </a:solidFill>
                <a:latin typeface="Arial Narrow" pitchFamily="34" charset="0"/>
              </a:rPr>
              <a:t>Ampullary</a:t>
            </a:r>
            <a:r>
              <a:rPr lang="en-GB" dirty="0" smtClean="0">
                <a:solidFill>
                  <a:schemeClr val="accent4">
                    <a:lumMod val="75000"/>
                  </a:schemeClr>
                </a:solidFill>
                <a:latin typeface="Arial Narrow" pitchFamily="34" charset="0"/>
              </a:rPr>
              <a:t> </a:t>
            </a:r>
            <a:r>
              <a:rPr lang="en-GB" dirty="0" err="1" smtClean="0">
                <a:solidFill>
                  <a:schemeClr val="accent4">
                    <a:lumMod val="75000"/>
                  </a:schemeClr>
                </a:solidFill>
                <a:latin typeface="Arial Narrow" pitchFamily="34" charset="0"/>
              </a:rPr>
              <a:t>AdenoCa</a:t>
            </a:r>
            <a:endParaRPr lang="en-GB"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Content Placeholder 3"/>
          <p:cNvPicPr>
            <a:picLocks noGrp="1" noChangeAspect="1"/>
          </p:cNvPicPr>
          <p:nvPr>
            <p:ph idx="1"/>
          </p:nvPr>
        </p:nvPicPr>
        <p:blipFill>
          <a:blip r:embed="rId3"/>
          <a:srcRect/>
          <a:stretch>
            <a:fillRect/>
          </a:stretch>
        </p:blipFill>
        <p:spPr>
          <a:xfrm>
            <a:off x="6350" y="-4763"/>
            <a:ext cx="9136063" cy="6862763"/>
          </a:xfr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Content Placeholder 3"/>
          <p:cNvPicPr>
            <a:picLocks noGrp="1" noChangeAspect="1"/>
          </p:cNvPicPr>
          <p:nvPr>
            <p:ph idx="1"/>
          </p:nvPr>
        </p:nvPicPr>
        <p:blipFill>
          <a:blip r:embed="rId3"/>
          <a:srcRect/>
          <a:stretch>
            <a:fillRect/>
          </a:stretch>
        </p:blipFill>
        <p:spPr>
          <a:xfrm>
            <a:off x="0" y="0"/>
            <a:ext cx="9155113" cy="6858000"/>
          </a:xfr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Content Placeholder 3"/>
          <p:cNvPicPr>
            <a:picLocks noGrp="1" noChangeAspect="1"/>
          </p:cNvPicPr>
          <p:nvPr>
            <p:ph idx="1"/>
          </p:nvPr>
        </p:nvPicPr>
        <p:blipFill>
          <a:blip r:embed="rId3"/>
          <a:srcRect/>
          <a:stretch>
            <a:fillRect/>
          </a:stretch>
        </p:blipFill>
        <p:spPr>
          <a:xfrm>
            <a:off x="0" y="0"/>
            <a:ext cx="9144000" cy="6858000"/>
          </a:xfr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Content Placeholder 3"/>
          <p:cNvPicPr>
            <a:picLocks noGrp="1" noChangeAspect="1"/>
          </p:cNvPicPr>
          <p:nvPr>
            <p:ph idx="1"/>
          </p:nvPr>
        </p:nvPicPr>
        <p:blipFill>
          <a:blip r:embed="rId3"/>
          <a:srcRect/>
          <a:stretch>
            <a:fillRect/>
          </a:stretch>
        </p:blipFill>
        <p:spPr>
          <a:xfrm>
            <a:off x="17463" y="-23813"/>
            <a:ext cx="9126537" cy="6881813"/>
          </a:xfr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Content Placeholder 3"/>
          <p:cNvPicPr>
            <a:picLocks noGrp="1" noChangeAspect="1"/>
          </p:cNvPicPr>
          <p:nvPr>
            <p:ph idx="1"/>
          </p:nvPr>
        </p:nvPicPr>
        <p:blipFill>
          <a:blip r:embed="rId3"/>
          <a:srcRect/>
          <a:stretch>
            <a:fillRect/>
          </a:stretch>
        </p:blipFill>
        <p:spPr>
          <a:xfrm>
            <a:off x="0" y="4763"/>
            <a:ext cx="4427538" cy="6853237"/>
          </a:xfrm>
        </p:spPr>
      </p:pic>
      <p:pic>
        <p:nvPicPr>
          <p:cNvPr id="267266" name="Picture 4"/>
          <p:cNvPicPr>
            <a:picLocks noChangeAspect="1"/>
          </p:cNvPicPr>
          <p:nvPr/>
        </p:nvPicPr>
        <p:blipFill>
          <a:blip r:embed="rId4"/>
          <a:srcRect/>
          <a:stretch>
            <a:fillRect/>
          </a:stretch>
        </p:blipFill>
        <p:spPr bwMode="auto">
          <a:xfrm>
            <a:off x="4572000" y="-12700"/>
            <a:ext cx="4572000" cy="6858000"/>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Content Placeholder 3"/>
          <p:cNvPicPr>
            <a:picLocks noGrp="1" noChangeAspect="1"/>
          </p:cNvPicPr>
          <p:nvPr>
            <p:ph idx="1"/>
          </p:nvPr>
        </p:nvPicPr>
        <p:blipFill>
          <a:blip r:embed="rId3"/>
          <a:srcRect/>
          <a:stretch>
            <a:fillRect/>
          </a:stretch>
        </p:blipFill>
        <p:spPr>
          <a:xfrm>
            <a:off x="0" y="0"/>
            <a:ext cx="9144000" cy="6858000"/>
          </a:xfr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Content Placeholder 3"/>
          <p:cNvPicPr>
            <a:picLocks noGrp="1" noChangeAspect="1"/>
          </p:cNvPicPr>
          <p:nvPr>
            <p:ph idx="1"/>
          </p:nvPr>
        </p:nvPicPr>
        <p:blipFill>
          <a:blip r:embed="rId3"/>
          <a:srcRect/>
          <a:stretch>
            <a:fillRect/>
          </a:stretch>
        </p:blipFill>
        <p:spPr>
          <a:xfrm>
            <a:off x="-36513" y="0"/>
            <a:ext cx="9180513" cy="685800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Content Placeholder 1"/>
          <p:cNvSpPr>
            <a:spLocks noGrp="1"/>
          </p:cNvSpPr>
          <p:nvPr>
            <p:ph idx="1"/>
          </p:nvPr>
        </p:nvSpPr>
        <p:spPr>
          <a:xfrm>
            <a:off x="457200" y="1423988"/>
            <a:ext cx="8229600" cy="4525962"/>
          </a:xfrm>
        </p:spPr>
        <p:txBody>
          <a:bodyPr/>
          <a:lstStyle/>
          <a:p>
            <a:pPr marL="109538" indent="0" eaLnBrk="1" hangingPunct="1">
              <a:buFont typeface="Wingdings 3" pitchFamily="18" charset="2"/>
              <a:buNone/>
            </a:pPr>
            <a:r>
              <a:rPr lang="en-GB" sz="2800" b="1" smtClean="0">
                <a:latin typeface="Arial Narrow" pitchFamily="34" charset="0"/>
              </a:rPr>
              <a:t>Pathologic features</a:t>
            </a:r>
          </a:p>
          <a:p>
            <a:pPr marL="109538" indent="0" eaLnBrk="1" hangingPunct="1"/>
            <a:r>
              <a:rPr lang="en-GB" sz="2800" smtClean="0">
                <a:latin typeface="Arial Narrow" pitchFamily="34" charset="0"/>
              </a:rPr>
              <a:t>solid firm infiltrative tumour</a:t>
            </a:r>
          </a:p>
          <a:p>
            <a:pPr marL="109538" indent="0" eaLnBrk="1" hangingPunct="1"/>
            <a:r>
              <a:rPr lang="en-GB" sz="2800" smtClean="0">
                <a:latin typeface="Arial Narrow" pitchFamily="34" charset="0"/>
              </a:rPr>
              <a:t>gritty or slightly gelatinous cut surface</a:t>
            </a:r>
          </a:p>
          <a:p>
            <a:pPr marL="109538" indent="0" eaLnBrk="1" hangingPunct="1"/>
            <a:r>
              <a:rPr lang="en-GB" sz="2800" smtClean="0">
                <a:latin typeface="Arial Narrow" pitchFamily="34" charset="0"/>
              </a:rPr>
              <a:t>gross areas of necrosis may be present</a:t>
            </a:r>
          </a:p>
          <a:p>
            <a:pPr marL="109538" indent="0" eaLnBrk="1" hangingPunct="1"/>
            <a:r>
              <a:rPr lang="en-GB" sz="2800" smtClean="0">
                <a:latin typeface="Arial Narrow" pitchFamily="34" charset="0"/>
              </a:rPr>
              <a:t>often difficult to distinguish from adjacent areas of fibrosing </a:t>
            </a:r>
          </a:p>
          <a:p>
            <a:pPr marL="109538" indent="0" eaLnBrk="1" hangingPunct="1">
              <a:buFont typeface="Wingdings 3" pitchFamily="18" charset="2"/>
              <a:buNone/>
            </a:pPr>
            <a:r>
              <a:rPr lang="en-GB" sz="2800" smtClean="0">
                <a:latin typeface="Arial Narrow" pitchFamily="34" charset="0"/>
              </a:rPr>
              <a:t>  chronic pancreatitis</a:t>
            </a:r>
          </a:p>
          <a:p>
            <a:pPr marL="109538" indent="0" eaLnBrk="1" hangingPunct="1"/>
            <a:r>
              <a:rPr lang="en-GB" sz="2800" smtClean="0">
                <a:latin typeface="Arial Narrow" pitchFamily="34" charset="0"/>
              </a:rPr>
              <a:t>direct invasion of CBD &amp; duodenum common - HOP </a:t>
            </a:r>
          </a:p>
          <a:p>
            <a:pPr marL="109538" indent="0" eaLnBrk="1" hangingPunct="1"/>
            <a:r>
              <a:rPr lang="en-GB" sz="2800" smtClean="0">
                <a:latin typeface="Arial Narrow" pitchFamily="34" charset="0"/>
              </a:rPr>
              <a:t>recognition that centre of tumour is located within HOP is </a:t>
            </a:r>
          </a:p>
          <a:p>
            <a:pPr marL="109538" indent="0" eaLnBrk="1" hangingPunct="1">
              <a:buFont typeface="Wingdings 3" pitchFamily="18" charset="2"/>
              <a:buNone/>
            </a:pPr>
            <a:r>
              <a:rPr lang="en-GB" sz="2800" smtClean="0">
                <a:latin typeface="Arial Narrow" pitchFamily="34" charset="0"/>
              </a:rPr>
              <a:t>  helpful in distinguishing ductal adenoCa from primary Ca of </a:t>
            </a:r>
          </a:p>
          <a:p>
            <a:pPr marL="109538" indent="0" eaLnBrk="1" hangingPunct="1">
              <a:buFont typeface="Wingdings 3" pitchFamily="18" charset="2"/>
              <a:buNone/>
            </a:pPr>
            <a:r>
              <a:rPr lang="en-GB" sz="2800" smtClean="0">
                <a:latin typeface="Arial Narrow" pitchFamily="34" charset="0"/>
              </a:rPr>
              <a:t>  CBD, duodenum or ampulla</a:t>
            </a:r>
          </a:p>
          <a:p>
            <a:pPr marL="109538" indent="0" eaLnBrk="1" hangingPunct="1"/>
            <a:endParaRPr lang="en-GB" sz="2800" smtClean="0">
              <a:latin typeface="Arial Narrow" pitchFamily="34" charset="0"/>
            </a:endParaRPr>
          </a:p>
        </p:txBody>
      </p:sp>
      <p:sp>
        <p:nvSpPr>
          <p:cNvPr id="3" name="Title 2"/>
          <p:cNvSpPr>
            <a:spLocks noGrp="1"/>
          </p:cNvSpPr>
          <p:nvPr>
            <p:ph type="title"/>
          </p:nvPr>
        </p:nvSpPr>
        <p:spPr>
          <a:xfrm>
            <a:off x="457200" y="197768"/>
            <a:ext cx="8229600" cy="1143000"/>
          </a:xfrm>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Conventional Ductal </a:t>
            </a:r>
            <a:r>
              <a:rPr lang="en-GB" dirty="0" err="1" smtClean="0">
                <a:solidFill>
                  <a:schemeClr val="accent4">
                    <a:lumMod val="75000"/>
                  </a:schemeClr>
                </a:solidFill>
                <a:latin typeface="Arial Narrow" pitchFamily="34" charset="0"/>
              </a:rPr>
              <a:t>AdenoCa</a:t>
            </a:r>
            <a:r>
              <a:rPr lang="en-GB" dirty="0" smtClean="0">
                <a:solidFill>
                  <a:schemeClr val="accent4">
                    <a:lumMod val="75000"/>
                  </a:schemeClr>
                </a:solidFill>
                <a:latin typeface="Arial Narrow" pitchFamily="34" charset="0"/>
              </a:rPr>
              <a:t> </a:t>
            </a:r>
            <a:endParaRPr lang="en-GB" dirty="0">
              <a:solidFill>
                <a:schemeClr val="accent4">
                  <a:lumMod val="75000"/>
                </a:schemeClr>
              </a:solidFill>
              <a:latin typeface="Arial Narrow" pitchFamily="34"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00213"/>
            <a:ext cx="8435975" cy="4525962"/>
          </a:xfrm>
        </p:spPr>
        <p:txBody>
          <a:bodyPr>
            <a:normAutofit/>
          </a:bodyPr>
          <a:lstStyle/>
          <a:p>
            <a:pPr marL="109728" indent="0" eaLnBrk="1" fontAlgn="auto" hangingPunct="1">
              <a:spcAft>
                <a:spcPts val="0"/>
              </a:spcAft>
              <a:buFont typeface="Wingdings 3"/>
              <a:buNone/>
              <a:defRPr/>
            </a:pPr>
            <a:r>
              <a:rPr lang="en-GB" dirty="0" smtClean="0">
                <a:latin typeface="Arial Narrow" pitchFamily="34" charset="0"/>
              </a:rPr>
              <a:t>Differential Diagnosis</a:t>
            </a:r>
          </a:p>
          <a:p>
            <a:pPr marL="365760" indent="-256032" eaLnBrk="1" fontAlgn="auto" hangingPunct="1">
              <a:spcAft>
                <a:spcPts val="0"/>
              </a:spcAft>
              <a:buFont typeface="Wingdings" pitchFamily="2" charset="2"/>
              <a:buChar char="Ø"/>
              <a:defRPr/>
            </a:pPr>
            <a:r>
              <a:rPr lang="en-GB" dirty="0" smtClean="0">
                <a:latin typeface="Arial Narrow" pitchFamily="34" charset="0"/>
              </a:rPr>
              <a:t>gross evaluation is critical in determining primary origin</a:t>
            </a:r>
          </a:p>
          <a:p>
            <a:pPr marL="365760" indent="-256032" eaLnBrk="1" fontAlgn="auto" hangingPunct="1">
              <a:spcAft>
                <a:spcPts val="0"/>
              </a:spcAft>
              <a:buFont typeface="Wingdings" pitchFamily="2" charset="2"/>
              <a:buChar char="Ø"/>
              <a:defRPr/>
            </a:pPr>
            <a:r>
              <a:rPr lang="en-GB" dirty="0">
                <a:latin typeface="Arial Narrow" pitchFamily="34" charset="0"/>
              </a:rPr>
              <a:t>m</a:t>
            </a:r>
            <a:r>
              <a:rPr lang="en-GB" dirty="0" smtClean="0">
                <a:latin typeface="Arial Narrow" pitchFamily="34" charset="0"/>
              </a:rPr>
              <a:t>ost tumours expand uniformly from their site of origin</a:t>
            </a:r>
          </a:p>
          <a:p>
            <a:pPr marL="365760" indent="-256032" eaLnBrk="1" fontAlgn="auto" hangingPunct="1">
              <a:spcAft>
                <a:spcPts val="0"/>
              </a:spcAft>
              <a:buFont typeface="Wingdings" pitchFamily="2" charset="2"/>
              <a:buChar char="Ø"/>
              <a:defRPr/>
            </a:pPr>
            <a:r>
              <a:rPr lang="en-GB" dirty="0" smtClean="0">
                <a:latin typeface="Arial Narrow" pitchFamily="34" charset="0"/>
              </a:rPr>
              <a:t>presumed that centre of neoplasm likely represents true primary site</a:t>
            </a:r>
          </a:p>
          <a:p>
            <a:pPr marL="365760" indent="-256032" eaLnBrk="1" fontAlgn="auto" hangingPunct="1">
              <a:spcAft>
                <a:spcPts val="0"/>
              </a:spcAft>
              <a:buFont typeface="Wingdings" pitchFamily="2" charset="2"/>
              <a:buChar char="Ø"/>
              <a:defRPr/>
            </a:pPr>
            <a:r>
              <a:rPr lang="en-GB" dirty="0">
                <a:latin typeface="Arial Narrow" pitchFamily="34" charset="0"/>
              </a:rPr>
              <a:t>c</a:t>
            </a:r>
            <a:r>
              <a:rPr lang="en-GB" dirty="0" smtClean="0">
                <a:latin typeface="Arial Narrow" pitchFamily="34" charset="0"/>
              </a:rPr>
              <a:t>areful examination of the luminal aspect of the duodenum</a:t>
            </a:r>
          </a:p>
          <a:p>
            <a:pPr marL="365760" indent="-256032" eaLnBrk="1" fontAlgn="auto" hangingPunct="1">
              <a:spcAft>
                <a:spcPts val="0"/>
              </a:spcAft>
              <a:buFont typeface="Wingdings" pitchFamily="2" charset="2"/>
              <a:buChar char="Ø"/>
              <a:defRPr/>
            </a:pPr>
            <a:r>
              <a:rPr lang="en-GB" dirty="0" smtClean="0">
                <a:latin typeface="Arial Narrow" pitchFamily="34" charset="0"/>
              </a:rPr>
              <a:t>along with identifying the ampulla on the axial slices</a:t>
            </a:r>
          </a:p>
          <a:p>
            <a:pPr marL="365760" indent="-256032" eaLnBrk="1" fontAlgn="auto" hangingPunct="1">
              <a:spcAft>
                <a:spcPts val="0"/>
              </a:spcAft>
              <a:buFont typeface="Wingdings" pitchFamily="2" charset="2"/>
              <a:buChar char="Ø"/>
              <a:defRPr/>
            </a:pPr>
            <a:r>
              <a:rPr lang="en-GB" dirty="0">
                <a:latin typeface="Arial Narrow" pitchFamily="34" charset="0"/>
              </a:rPr>
              <a:t>h</a:t>
            </a:r>
            <a:r>
              <a:rPr lang="en-GB" dirty="0" smtClean="0">
                <a:latin typeface="Arial Narrow" pitchFamily="34" charset="0"/>
              </a:rPr>
              <a:t>elps outline the relationship of the tumour to the normal anatomic structures</a:t>
            </a:r>
            <a:endParaRPr lang="en-GB" dirty="0">
              <a:latin typeface="Arial Narrow" pitchFamily="34" charset="0"/>
            </a:endParaRPr>
          </a:p>
        </p:txBody>
      </p:sp>
      <p:sp>
        <p:nvSpPr>
          <p:cNvPr id="3" name="Title 2"/>
          <p:cNvSpPr>
            <a:spLocks noGrp="1"/>
          </p:cNvSpPr>
          <p:nvPr>
            <p:ph type="title"/>
          </p:nvPr>
        </p:nvSpPr>
        <p:spPr/>
        <p:txBody>
          <a:bodyPr/>
          <a:lstStyle/>
          <a:p>
            <a:pPr eaLnBrk="1" fontAlgn="auto" hangingPunct="1">
              <a:spcAft>
                <a:spcPts val="0"/>
              </a:spcAft>
              <a:defRPr/>
            </a:pPr>
            <a:r>
              <a:rPr lang="en-GB" dirty="0" err="1" smtClean="0">
                <a:solidFill>
                  <a:schemeClr val="accent4">
                    <a:lumMod val="75000"/>
                  </a:schemeClr>
                </a:solidFill>
                <a:latin typeface="Arial Narrow" pitchFamily="34" charset="0"/>
              </a:rPr>
              <a:t>Ampullary</a:t>
            </a:r>
            <a:r>
              <a:rPr lang="en-GB" dirty="0" smtClean="0">
                <a:solidFill>
                  <a:schemeClr val="accent4">
                    <a:lumMod val="75000"/>
                  </a:schemeClr>
                </a:solidFill>
                <a:latin typeface="Arial Narrow" pitchFamily="34" charset="0"/>
              </a:rPr>
              <a:t> </a:t>
            </a:r>
            <a:r>
              <a:rPr lang="en-GB" dirty="0" err="1" smtClean="0">
                <a:solidFill>
                  <a:schemeClr val="accent4">
                    <a:lumMod val="75000"/>
                  </a:schemeClr>
                </a:solidFill>
                <a:latin typeface="Arial Narrow" pitchFamily="34" charset="0"/>
              </a:rPr>
              <a:t>AdenoCa</a:t>
            </a:r>
            <a:endParaRPr lang="en-GB"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Content Placeholder 1"/>
          <p:cNvSpPr>
            <a:spLocks noGrp="1"/>
          </p:cNvSpPr>
          <p:nvPr>
            <p:ph idx="1"/>
          </p:nvPr>
        </p:nvSpPr>
        <p:spPr>
          <a:xfrm>
            <a:off x="457200" y="1700213"/>
            <a:ext cx="8435975" cy="4525962"/>
          </a:xfrm>
        </p:spPr>
        <p:txBody>
          <a:bodyPr/>
          <a:lstStyle/>
          <a:p>
            <a:pPr eaLnBrk="1" hangingPunct="1">
              <a:buFont typeface="Wingdings" pitchFamily="2" charset="2"/>
              <a:buChar char="Ø"/>
            </a:pPr>
            <a:r>
              <a:rPr lang="en-GB" smtClean="0">
                <a:latin typeface="Arial Narrow" pitchFamily="34" charset="0"/>
              </a:rPr>
              <a:t>median survival 23 months</a:t>
            </a:r>
          </a:p>
          <a:p>
            <a:pPr eaLnBrk="1" hangingPunct="1">
              <a:buFont typeface="Wingdings" pitchFamily="2" charset="2"/>
              <a:buChar char="Ø"/>
            </a:pPr>
            <a:r>
              <a:rPr lang="en-GB" smtClean="0">
                <a:latin typeface="Arial Narrow" pitchFamily="34" charset="0"/>
              </a:rPr>
              <a:t> 5yr survival rate 50%</a:t>
            </a:r>
          </a:p>
          <a:p>
            <a:pPr eaLnBrk="1" hangingPunct="1">
              <a:buFont typeface="Wingdings" pitchFamily="2" charset="2"/>
              <a:buChar char="Ø"/>
            </a:pPr>
            <a:r>
              <a:rPr lang="en-GB" smtClean="0">
                <a:latin typeface="Arial Narrow" pitchFamily="34" charset="0"/>
              </a:rPr>
              <a:t>amenable to complete surgical resection</a:t>
            </a:r>
          </a:p>
          <a:p>
            <a:pPr eaLnBrk="1" hangingPunct="1">
              <a:buFont typeface="Wingdings" pitchFamily="2" charset="2"/>
              <a:buChar char="Ø"/>
            </a:pPr>
            <a:r>
              <a:rPr lang="en-GB" smtClean="0">
                <a:latin typeface="Arial Narrow" pitchFamily="34" charset="0"/>
              </a:rPr>
              <a:t>better survival rates than pancreatic adenoCa</a:t>
            </a:r>
          </a:p>
          <a:p>
            <a:pPr eaLnBrk="1" hangingPunct="1">
              <a:buFont typeface="Wingdings" pitchFamily="2" charset="2"/>
              <a:buChar char="Ø"/>
            </a:pPr>
            <a:r>
              <a:rPr lang="en-GB" smtClean="0">
                <a:latin typeface="Arial Narrow" pitchFamily="34" charset="0"/>
              </a:rPr>
              <a:t>detected at earlier stage</a:t>
            </a:r>
          </a:p>
          <a:p>
            <a:pPr eaLnBrk="1" hangingPunct="1">
              <a:buFont typeface="Wingdings" pitchFamily="2" charset="2"/>
              <a:buChar char="Ø"/>
            </a:pPr>
            <a:r>
              <a:rPr lang="en-GB" smtClean="0">
                <a:latin typeface="Arial Narrow" pitchFamily="34" charset="0"/>
              </a:rPr>
              <a:t>more favourable outcome</a:t>
            </a:r>
          </a:p>
          <a:p>
            <a:pPr eaLnBrk="1" hangingPunct="1">
              <a:buFont typeface="Wingdings" pitchFamily="2" charset="2"/>
              <a:buChar char="Ø"/>
            </a:pPr>
            <a:endParaRPr lang="en-GB" smtClean="0">
              <a:latin typeface="Arial Narrow" pitchFamily="34" charset="0"/>
            </a:endParaRPr>
          </a:p>
        </p:txBody>
      </p:sp>
      <p:sp>
        <p:nvSpPr>
          <p:cNvPr id="3" name="Title 2"/>
          <p:cNvSpPr>
            <a:spLocks noGrp="1"/>
          </p:cNvSpPr>
          <p:nvPr>
            <p:ph type="title"/>
          </p:nvPr>
        </p:nvSpPr>
        <p:spPr/>
        <p:txBody>
          <a:bodyPr/>
          <a:lstStyle/>
          <a:p>
            <a:pPr eaLnBrk="1" fontAlgn="auto" hangingPunct="1">
              <a:spcAft>
                <a:spcPts val="0"/>
              </a:spcAft>
              <a:defRPr/>
            </a:pPr>
            <a:r>
              <a:rPr lang="en-GB" dirty="0" err="1" smtClean="0">
                <a:solidFill>
                  <a:schemeClr val="accent4">
                    <a:lumMod val="75000"/>
                  </a:schemeClr>
                </a:solidFill>
                <a:latin typeface="Arial Narrow" pitchFamily="34" charset="0"/>
              </a:rPr>
              <a:t>Ampullary</a:t>
            </a:r>
            <a:r>
              <a:rPr lang="en-GB" dirty="0" smtClean="0">
                <a:solidFill>
                  <a:schemeClr val="accent4">
                    <a:lumMod val="75000"/>
                  </a:schemeClr>
                </a:solidFill>
                <a:latin typeface="Arial Narrow" pitchFamily="34" charset="0"/>
              </a:rPr>
              <a:t> </a:t>
            </a:r>
            <a:r>
              <a:rPr lang="en-GB" dirty="0" err="1" smtClean="0">
                <a:solidFill>
                  <a:schemeClr val="accent4">
                    <a:lumMod val="75000"/>
                  </a:schemeClr>
                </a:solidFill>
                <a:latin typeface="Arial Narrow" pitchFamily="34" charset="0"/>
              </a:rPr>
              <a:t>AdenoCa</a:t>
            </a:r>
            <a:endParaRPr lang="en-GB"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Content Placeholder 1"/>
          <p:cNvSpPr>
            <a:spLocks noGrp="1"/>
          </p:cNvSpPr>
          <p:nvPr>
            <p:ph idx="1"/>
          </p:nvPr>
        </p:nvSpPr>
        <p:spPr>
          <a:xfrm>
            <a:off x="457200" y="1700213"/>
            <a:ext cx="8507413" cy="4525962"/>
          </a:xfrm>
        </p:spPr>
        <p:txBody>
          <a:bodyPr/>
          <a:lstStyle/>
          <a:p>
            <a:pPr eaLnBrk="1" hangingPunct="1">
              <a:buFont typeface="Wingdings" pitchFamily="2" charset="2"/>
              <a:buChar char="Ø"/>
            </a:pPr>
            <a:r>
              <a:rPr lang="en-GB" smtClean="0">
                <a:latin typeface="Arial Narrow" pitchFamily="34" charset="0"/>
              </a:rPr>
              <a:t>5-8% of pancreatic tumours</a:t>
            </a:r>
          </a:p>
          <a:p>
            <a:pPr eaLnBrk="1" hangingPunct="1">
              <a:buFont typeface="Wingdings" pitchFamily="2" charset="2"/>
              <a:buChar char="Ø"/>
            </a:pPr>
            <a:r>
              <a:rPr lang="en-GB" smtClean="0">
                <a:latin typeface="Arial Narrow" pitchFamily="34" charset="0"/>
              </a:rPr>
              <a:t>majority w-d, low to intermediate grade tumours </a:t>
            </a:r>
          </a:p>
          <a:p>
            <a:pPr eaLnBrk="1" hangingPunct="1">
              <a:buFont typeface="Wingdings" pitchFamily="2" charset="2"/>
              <a:buChar char="Ø"/>
            </a:pPr>
            <a:r>
              <a:rPr lang="en-GB" smtClean="0">
                <a:latin typeface="Arial Narrow" pitchFamily="34" charset="0"/>
              </a:rPr>
              <a:t>exhibiting well-developed endocrine differentiation</a:t>
            </a:r>
          </a:p>
          <a:p>
            <a:pPr eaLnBrk="1" hangingPunct="1">
              <a:buFont typeface="Wingdings" pitchFamily="2" charset="2"/>
              <a:buChar char="Ø"/>
            </a:pPr>
            <a:r>
              <a:rPr lang="en-GB" smtClean="0">
                <a:latin typeface="Arial Narrow" pitchFamily="34" charset="0"/>
              </a:rPr>
              <a:t>rarely p-d (high grade) – simil to small &amp; large cell endocrine Ca</a:t>
            </a:r>
          </a:p>
        </p:txBody>
      </p:sp>
      <p:sp>
        <p:nvSpPr>
          <p:cNvPr id="3" name="Title 2"/>
          <p:cNvSpPr>
            <a:spLocks noGrp="1"/>
          </p:cNvSpPr>
          <p:nvPr>
            <p:ph type="title"/>
          </p:nvPr>
        </p:nvSpPr>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Pancreatic Endocrine Neoplasm</a:t>
            </a:r>
            <a:endParaRPr lang="en-GB"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00213"/>
            <a:ext cx="8507413" cy="4525962"/>
          </a:xfrm>
        </p:spPr>
        <p:txBody>
          <a:bodyPr>
            <a:normAutofit/>
          </a:bodyPr>
          <a:lstStyle/>
          <a:p>
            <a:pPr marL="109728" indent="0" eaLnBrk="1" fontAlgn="auto" hangingPunct="1">
              <a:spcAft>
                <a:spcPts val="0"/>
              </a:spcAft>
              <a:buFont typeface="Wingdings 3"/>
              <a:buNone/>
              <a:defRPr/>
            </a:pPr>
            <a:r>
              <a:rPr lang="en-GB" b="1" dirty="0" smtClean="0">
                <a:latin typeface="Arial Narrow" pitchFamily="34" charset="0"/>
              </a:rPr>
              <a:t>Well differentiated PEN</a:t>
            </a:r>
          </a:p>
          <a:p>
            <a:pPr marL="365760" indent="-256032" eaLnBrk="1" fontAlgn="auto" hangingPunct="1">
              <a:spcAft>
                <a:spcPts val="0"/>
              </a:spcAft>
              <a:buFont typeface="Wingdings" pitchFamily="2" charset="2"/>
              <a:buChar char="Ø"/>
              <a:defRPr/>
            </a:pPr>
            <a:r>
              <a:rPr lang="en-GB" dirty="0" smtClean="0">
                <a:latin typeface="Arial Narrow" pitchFamily="34" charset="0"/>
              </a:rPr>
              <a:t>55-60yr</a:t>
            </a:r>
          </a:p>
          <a:p>
            <a:pPr marL="365760" indent="-256032" eaLnBrk="1" fontAlgn="auto" hangingPunct="1">
              <a:spcAft>
                <a:spcPts val="0"/>
              </a:spcAft>
              <a:buFont typeface="Wingdings" pitchFamily="2" charset="2"/>
              <a:buChar char="Ø"/>
              <a:defRPr/>
            </a:pPr>
            <a:r>
              <a:rPr lang="en-GB" dirty="0">
                <a:latin typeface="Arial Narrow" pitchFamily="34" charset="0"/>
              </a:rPr>
              <a:t>f</a:t>
            </a:r>
            <a:r>
              <a:rPr lang="en-GB" dirty="0" smtClean="0">
                <a:latin typeface="Arial Narrow" pitchFamily="34" charset="0"/>
              </a:rPr>
              <a:t>unctional &amp; non functional categories</a:t>
            </a:r>
          </a:p>
          <a:p>
            <a:pPr marL="365760" indent="-256032" eaLnBrk="1" fontAlgn="auto" hangingPunct="1">
              <a:spcAft>
                <a:spcPts val="0"/>
              </a:spcAft>
              <a:buFont typeface="Wingdings" pitchFamily="2" charset="2"/>
              <a:buChar char="Ø"/>
              <a:defRPr/>
            </a:pPr>
            <a:r>
              <a:rPr lang="en-GB" dirty="0" smtClean="0">
                <a:latin typeface="Arial Narrow" pitchFamily="34" charset="0"/>
              </a:rPr>
              <a:t>presence or absence of </a:t>
            </a:r>
            <a:r>
              <a:rPr lang="en-GB" dirty="0" err="1" smtClean="0">
                <a:latin typeface="Arial Narrow" pitchFamily="34" charset="0"/>
              </a:rPr>
              <a:t>para</a:t>
            </a:r>
            <a:r>
              <a:rPr lang="en-GB" dirty="0" smtClean="0">
                <a:latin typeface="Arial Narrow" pitchFamily="34" charset="0"/>
              </a:rPr>
              <a:t>-neoplastic syndrome</a:t>
            </a:r>
          </a:p>
          <a:p>
            <a:pPr marL="365760" indent="-256032" eaLnBrk="1" fontAlgn="auto" hangingPunct="1">
              <a:spcAft>
                <a:spcPts val="0"/>
              </a:spcAft>
              <a:buFont typeface="Wingdings" pitchFamily="2" charset="2"/>
              <a:buChar char="Ø"/>
              <a:defRPr/>
            </a:pPr>
            <a:r>
              <a:rPr lang="en-GB" dirty="0">
                <a:latin typeface="Arial Narrow" pitchFamily="34" charset="0"/>
              </a:rPr>
              <a:t>b</a:t>
            </a:r>
            <a:r>
              <a:rPr lang="en-GB" dirty="0" smtClean="0">
                <a:latin typeface="Arial Narrow" pitchFamily="34" charset="0"/>
              </a:rPr>
              <a:t>ased on type of hormone secretion (</a:t>
            </a:r>
            <a:r>
              <a:rPr lang="en-GB" dirty="0" err="1" smtClean="0">
                <a:latin typeface="Arial Narrow" pitchFamily="34" charset="0"/>
              </a:rPr>
              <a:t>insulinoma</a:t>
            </a:r>
            <a:r>
              <a:rPr lang="en-GB" dirty="0" smtClean="0">
                <a:latin typeface="Arial Narrow" pitchFamily="34" charset="0"/>
              </a:rPr>
              <a:t>, </a:t>
            </a:r>
            <a:r>
              <a:rPr lang="en-GB" dirty="0" err="1" smtClean="0">
                <a:latin typeface="Arial Narrow" pitchFamily="34" charset="0"/>
              </a:rPr>
              <a:t>gastrinoma</a:t>
            </a:r>
            <a:r>
              <a:rPr lang="en-GB" dirty="0" smtClean="0">
                <a:latin typeface="Arial Narrow" pitchFamily="34" charset="0"/>
              </a:rPr>
              <a:t>)</a:t>
            </a:r>
          </a:p>
          <a:p>
            <a:pPr marL="365760" indent="-256032" eaLnBrk="1" fontAlgn="auto" hangingPunct="1">
              <a:spcAft>
                <a:spcPts val="0"/>
              </a:spcAft>
              <a:buFont typeface="Wingdings" pitchFamily="2" charset="2"/>
              <a:buChar char="Ø"/>
              <a:defRPr/>
            </a:pPr>
            <a:r>
              <a:rPr lang="en-GB" dirty="0">
                <a:latin typeface="Arial Narrow" pitchFamily="34" charset="0"/>
              </a:rPr>
              <a:t>g</a:t>
            </a:r>
            <a:r>
              <a:rPr lang="en-GB" dirty="0" smtClean="0">
                <a:latin typeface="Arial Narrow" pitchFamily="34" charset="0"/>
              </a:rPr>
              <a:t>reater proportion non functional</a:t>
            </a:r>
          </a:p>
          <a:p>
            <a:pPr marL="365760" indent="-256032" eaLnBrk="1" fontAlgn="auto" hangingPunct="1">
              <a:spcAft>
                <a:spcPts val="0"/>
              </a:spcAft>
              <a:buFont typeface="Wingdings" pitchFamily="2" charset="2"/>
              <a:buChar char="Ø"/>
              <a:defRPr/>
            </a:pPr>
            <a:r>
              <a:rPr lang="en-GB" dirty="0">
                <a:latin typeface="Arial Narrow" pitchFamily="34" charset="0"/>
              </a:rPr>
              <a:t>m</a:t>
            </a:r>
            <a:r>
              <a:rPr lang="en-GB" dirty="0" smtClean="0">
                <a:latin typeface="Arial Narrow" pitchFamily="34" charset="0"/>
              </a:rPr>
              <a:t>ost non functional reveal biologic evidence of peptide or </a:t>
            </a:r>
            <a:r>
              <a:rPr lang="en-GB" dirty="0" err="1" smtClean="0">
                <a:latin typeface="Arial Narrow" pitchFamily="34" charset="0"/>
              </a:rPr>
              <a:t>bioamine</a:t>
            </a:r>
            <a:r>
              <a:rPr lang="en-GB" dirty="0" smtClean="0">
                <a:latin typeface="Arial Narrow" pitchFamily="34" charset="0"/>
              </a:rPr>
              <a:t> production by serologic or IHC assays</a:t>
            </a:r>
          </a:p>
          <a:p>
            <a:pPr marL="365760" indent="-256032" eaLnBrk="1" fontAlgn="auto" hangingPunct="1">
              <a:spcAft>
                <a:spcPts val="0"/>
              </a:spcAft>
              <a:buFont typeface="Wingdings" pitchFamily="2" charset="2"/>
              <a:buChar char="Ø"/>
              <a:defRPr/>
            </a:pPr>
            <a:r>
              <a:rPr lang="en-GB" dirty="0" smtClean="0">
                <a:latin typeface="Arial Narrow" pitchFamily="34" charset="0"/>
              </a:rPr>
              <a:t>non-</a:t>
            </a:r>
            <a:r>
              <a:rPr lang="en-GB" dirty="0" err="1" smtClean="0">
                <a:latin typeface="Arial Narrow" pitchFamily="34" charset="0"/>
              </a:rPr>
              <a:t>syndromic</a:t>
            </a:r>
            <a:r>
              <a:rPr lang="en-GB" dirty="0" smtClean="0">
                <a:latin typeface="Arial Narrow" pitchFamily="34" charset="0"/>
              </a:rPr>
              <a:t> (better term)</a:t>
            </a:r>
            <a:endParaRPr lang="en-GB" dirty="0">
              <a:latin typeface="Arial Narrow" pitchFamily="34" charset="0"/>
            </a:endParaRPr>
          </a:p>
        </p:txBody>
      </p:sp>
      <p:sp>
        <p:nvSpPr>
          <p:cNvPr id="3" name="Title 2"/>
          <p:cNvSpPr>
            <a:spLocks noGrp="1"/>
          </p:cNvSpPr>
          <p:nvPr>
            <p:ph type="title"/>
          </p:nvPr>
        </p:nvSpPr>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Pancreatic Endocrine Neoplasm</a:t>
            </a:r>
            <a:endParaRPr lang="en-GB"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00213"/>
            <a:ext cx="8507413" cy="4525962"/>
          </a:xfrm>
        </p:spPr>
        <p:txBody>
          <a:bodyPr>
            <a:normAutofit/>
          </a:bodyPr>
          <a:lstStyle/>
          <a:p>
            <a:pPr marL="109728" indent="0" eaLnBrk="1" fontAlgn="auto" hangingPunct="1">
              <a:spcAft>
                <a:spcPts val="0"/>
              </a:spcAft>
              <a:buFont typeface="Wingdings 3"/>
              <a:buNone/>
              <a:defRPr/>
            </a:pPr>
            <a:r>
              <a:rPr lang="en-GB" b="1" dirty="0" smtClean="0">
                <a:latin typeface="Arial Narrow" pitchFamily="34" charset="0"/>
              </a:rPr>
              <a:t>Well differentiated PEN</a:t>
            </a:r>
          </a:p>
          <a:p>
            <a:pPr marL="365760" indent="-256032" eaLnBrk="1" fontAlgn="auto" hangingPunct="1">
              <a:spcAft>
                <a:spcPts val="0"/>
              </a:spcAft>
              <a:buFont typeface="Wingdings" pitchFamily="2" charset="2"/>
              <a:buChar char="Ø"/>
              <a:defRPr/>
            </a:pPr>
            <a:r>
              <a:rPr lang="en-GB" dirty="0">
                <a:latin typeface="Arial Narrow" pitchFamily="34" charset="0"/>
              </a:rPr>
              <a:t>u</a:t>
            </a:r>
            <a:r>
              <a:rPr lang="en-GB" dirty="0" smtClean="0">
                <a:latin typeface="Arial Narrow" pitchFamily="34" charset="0"/>
              </a:rPr>
              <a:t>sually present with non-specific symptoms related to mass lesion</a:t>
            </a:r>
          </a:p>
          <a:p>
            <a:pPr marL="365760" indent="-256032" eaLnBrk="1" fontAlgn="auto" hangingPunct="1">
              <a:spcAft>
                <a:spcPts val="0"/>
              </a:spcAft>
              <a:buFont typeface="Wingdings" pitchFamily="2" charset="2"/>
              <a:buChar char="Ø"/>
              <a:defRPr/>
            </a:pPr>
            <a:r>
              <a:rPr lang="en-GB" dirty="0">
                <a:latin typeface="Arial Narrow" pitchFamily="34" charset="0"/>
              </a:rPr>
              <a:t>b</a:t>
            </a:r>
            <a:r>
              <a:rPr lang="en-GB" dirty="0" smtClean="0">
                <a:latin typeface="Arial Narrow" pitchFamily="34" charset="0"/>
              </a:rPr>
              <a:t>iliary obstruction &amp; jaundice may occur if in HOP</a:t>
            </a:r>
          </a:p>
          <a:p>
            <a:pPr marL="365760" indent="-256032" eaLnBrk="1" fontAlgn="auto" hangingPunct="1">
              <a:spcAft>
                <a:spcPts val="0"/>
              </a:spcAft>
              <a:buFont typeface="Wingdings" pitchFamily="2" charset="2"/>
              <a:buChar char="Ø"/>
              <a:defRPr/>
            </a:pPr>
            <a:r>
              <a:rPr lang="en-GB" dirty="0">
                <a:latin typeface="Arial Narrow" pitchFamily="34" charset="0"/>
              </a:rPr>
              <a:t>m</a:t>
            </a:r>
            <a:r>
              <a:rPr lang="en-GB" dirty="0" smtClean="0">
                <a:latin typeface="Arial Narrow" pitchFamily="34" charset="0"/>
              </a:rPr>
              <a:t>ay present with symptoms of metastatic disease</a:t>
            </a:r>
          </a:p>
          <a:p>
            <a:pPr marL="365760" indent="-256032" eaLnBrk="1" fontAlgn="auto" hangingPunct="1">
              <a:spcAft>
                <a:spcPts val="0"/>
              </a:spcAft>
              <a:buFont typeface="Wingdings" pitchFamily="2" charset="2"/>
              <a:buChar char="Ø"/>
              <a:defRPr/>
            </a:pPr>
            <a:r>
              <a:rPr lang="en-GB" dirty="0">
                <a:latin typeface="Arial Narrow" pitchFamily="34" charset="0"/>
              </a:rPr>
              <a:t>v</a:t>
            </a:r>
            <a:r>
              <a:rPr lang="en-GB" dirty="0" smtClean="0">
                <a:latin typeface="Arial Narrow" pitchFamily="34" charset="0"/>
              </a:rPr>
              <a:t>ariety of different classification schemes to help separate benign from malignant cases</a:t>
            </a:r>
          </a:p>
          <a:p>
            <a:pPr marL="365760" indent="-256032" eaLnBrk="1" fontAlgn="auto" hangingPunct="1">
              <a:spcAft>
                <a:spcPts val="0"/>
              </a:spcAft>
              <a:buFont typeface="Wingdings" pitchFamily="2" charset="2"/>
              <a:buChar char="Ø"/>
              <a:defRPr/>
            </a:pPr>
            <a:r>
              <a:rPr lang="en-GB" dirty="0" smtClean="0">
                <a:latin typeface="Arial Narrow" pitchFamily="34" charset="0"/>
              </a:rPr>
              <a:t>tumour size – important prognostic factor</a:t>
            </a:r>
          </a:p>
          <a:p>
            <a:pPr marL="365760" indent="-256032" eaLnBrk="1" fontAlgn="auto" hangingPunct="1">
              <a:spcAft>
                <a:spcPts val="0"/>
              </a:spcAft>
              <a:buFont typeface="Wingdings" pitchFamily="2" charset="2"/>
              <a:buChar char="Ø"/>
              <a:defRPr/>
            </a:pPr>
            <a:endParaRPr lang="en-GB" dirty="0" smtClean="0">
              <a:latin typeface="Arial Narrow" pitchFamily="34" charset="0"/>
            </a:endParaRPr>
          </a:p>
        </p:txBody>
      </p:sp>
      <p:sp>
        <p:nvSpPr>
          <p:cNvPr id="3" name="Title 2"/>
          <p:cNvSpPr>
            <a:spLocks noGrp="1"/>
          </p:cNvSpPr>
          <p:nvPr>
            <p:ph type="title"/>
          </p:nvPr>
        </p:nvSpPr>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Pancreatic Endocrine Neoplasm</a:t>
            </a:r>
            <a:endParaRPr lang="en-GB"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00213"/>
            <a:ext cx="8507413" cy="4525962"/>
          </a:xfrm>
        </p:spPr>
        <p:txBody>
          <a:bodyPr>
            <a:normAutofit/>
          </a:bodyPr>
          <a:lstStyle/>
          <a:p>
            <a:pPr marL="109728" indent="0" eaLnBrk="1" fontAlgn="auto" hangingPunct="1">
              <a:spcAft>
                <a:spcPts val="0"/>
              </a:spcAft>
              <a:buFont typeface="Wingdings 3"/>
              <a:buNone/>
              <a:defRPr/>
            </a:pPr>
            <a:r>
              <a:rPr lang="en-GB" b="1" dirty="0" smtClean="0">
                <a:latin typeface="Arial Narrow" pitchFamily="34" charset="0"/>
              </a:rPr>
              <a:t>Well differentiated PEN</a:t>
            </a:r>
          </a:p>
          <a:p>
            <a:pPr marL="365760" indent="-256032" eaLnBrk="1" fontAlgn="auto" hangingPunct="1">
              <a:spcAft>
                <a:spcPts val="0"/>
              </a:spcAft>
              <a:buFont typeface="Wingdings" pitchFamily="2" charset="2"/>
              <a:buChar char="Ø"/>
              <a:defRPr/>
            </a:pPr>
            <a:r>
              <a:rPr lang="en-GB" dirty="0">
                <a:latin typeface="Arial Narrow" pitchFamily="34" charset="0"/>
              </a:rPr>
              <a:t>u</a:t>
            </a:r>
            <a:r>
              <a:rPr lang="en-GB" dirty="0" smtClean="0">
                <a:latin typeface="Arial Narrow" pitchFamily="34" charset="0"/>
              </a:rPr>
              <a:t>sually present with non-specific symptoms related to mass lesion</a:t>
            </a:r>
          </a:p>
          <a:p>
            <a:pPr marL="365760" indent="-256032" eaLnBrk="1" fontAlgn="auto" hangingPunct="1">
              <a:spcAft>
                <a:spcPts val="0"/>
              </a:spcAft>
              <a:buFont typeface="Wingdings" pitchFamily="2" charset="2"/>
              <a:buChar char="Ø"/>
              <a:defRPr/>
            </a:pPr>
            <a:r>
              <a:rPr lang="en-GB" dirty="0">
                <a:latin typeface="Arial Narrow" pitchFamily="34" charset="0"/>
              </a:rPr>
              <a:t>b</a:t>
            </a:r>
            <a:r>
              <a:rPr lang="en-GB" dirty="0" smtClean="0">
                <a:latin typeface="Arial Narrow" pitchFamily="34" charset="0"/>
              </a:rPr>
              <a:t>iliary obstruction &amp; jaundice may occur if in HOP</a:t>
            </a:r>
          </a:p>
          <a:p>
            <a:pPr marL="365760" indent="-256032" eaLnBrk="1" fontAlgn="auto" hangingPunct="1">
              <a:spcAft>
                <a:spcPts val="0"/>
              </a:spcAft>
              <a:buFont typeface="Wingdings" pitchFamily="2" charset="2"/>
              <a:buChar char="Ø"/>
              <a:defRPr/>
            </a:pPr>
            <a:r>
              <a:rPr lang="en-GB" dirty="0">
                <a:latin typeface="Arial Narrow" pitchFamily="34" charset="0"/>
              </a:rPr>
              <a:t>m</a:t>
            </a:r>
            <a:r>
              <a:rPr lang="en-GB" dirty="0" smtClean="0">
                <a:latin typeface="Arial Narrow" pitchFamily="34" charset="0"/>
              </a:rPr>
              <a:t>ay present with symptoms of metastatic disease</a:t>
            </a:r>
          </a:p>
          <a:p>
            <a:pPr marL="109728" indent="0" eaLnBrk="1" fontAlgn="auto" hangingPunct="1">
              <a:spcAft>
                <a:spcPts val="0"/>
              </a:spcAft>
              <a:buFont typeface="Wingdings 3"/>
              <a:buNone/>
              <a:defRPr/>
            </a:pPr>
            <a:r>
              <a:rPr lang="en-GB" dirty="0" smtClean="0">
                <a:latin typeface="Arial Narrow" pitchFamily="34" charset="0"/>
              </a:rPr>
              <a:t>Assessment of malignancy</a:t>
            </a:r>
          </a:p>
          <a:p>
            <a:pPr marL="365760" indent="-256032" eaLnBrk="1" fontAlgn="auto" hangingPunct="1">
              <a:spcAft>
                <a:spcPts val="0"/>
              </a:spcAft>
              <a:buFont typeface="Wingdings" pitchFamily="2" charset="2"/>
              <a:buChar char="Ø"/>
              <a:defRPr/>
            </a:pPr>
            <a:r>
              <a:rPr lang="en-GB" dirty="0" smtClean="0">
                <a:latin typeface="Arial Narrow" pitchFamily="34" charset="0"/>
              </a:rPr>
              <a:t>variety of different classification schemes to help separate benign from malignant cases</a:t>
            </a:r>
          </a:p>
          <a:p>
            <a:pPr marL="365760" indent="-256032" eaLnBrk="1" fontAlgn="auto" hangingPunct="1">
              <a:spcAft>
                <a:spcPts val="0"/>
              </a:spcAft>
              <a:buFont typeface="Wingdings" pitchFamily="2" charset="2"/>
              <a:buChar char="Ø"/>
              <a:defRPr/>
            </a:pPr>
            <a:r>
              <a:rPr lang="en-GB" dirty="0" smtClean="0">
                <a:latin typeface="Arial Narrow" pitchFamily="34" charset="0"/>
              </a:rPr>
              <a:t>tumour size – important prognostic factor</a:t>
            </a:r>
          </a:p>
          <a:p>
            <a:pPr marL="365760" indent="-256032" eaLnBrk="1" fontAlgn="auto" hangingPunct="1">
              <a:spcAft>
                <a:spcPts val="0"/>
              </a:spcAft>
              <a:buFont typeface="Wingdings" pitchFamily="2" charset="2"/>
              <a:buChar char="Ø"/>
              <a:defRPr/>
            </a:pPr>
            <a:endParaRPr lang="en-GB" dirty="0" smtClean="0">
              <a:latin typeface="Arial Narrow" pitchFamily="34" charset="0"/>
            </a:endParaRPr>
          </a:p>
        </p:txBody>
      </p:sp>
      <p:sp>
        <p:nvSpPr>
          <p:cNvPr id="3" name="Title 2"/>
          <p:cNvSpPr>
            <a:spLocks noGrp="1"/>
          </p:cNvSpPr>
          <p:nvPr>
            <p:ph type="title"/>
          </p:nvPr>
        </p:nvSpPr>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Pancreatic Endocrine Neoplasm</a:t>
            </a:r>
            <a:endParaRPr lang="en-GB"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00213"/>
            <a:ext cx="8507413" cy="4525962"/>
          </a:xfrm>
        </p:spPr>
        <p:txBody>
          <a:bodyPr>
            <a:normAutofit/>
          </a:bodyPr>
          <a:lstStyle/>
          <a:p>
            <a:pPr marL="109728" indent="0" eaLnBrk="1" fontAlgn="auto" hangingPunct="1">
              <a:spcAft>
                <a:spcPts val="0"/>
              </a:spcAft>
              <a:buFont typeface="Wingdings 3"/>
              <a:buNone/>
              <a:defRPr/>
            </a:pPr>
            <a:r>
              <a:rPr lang="en-GB" dirty="0" smtClean="0">
                <a:latin typeface="Arial Narrow" pitchFamily="34" charset="0"/>
              </a:rPr>
              <a:t>Significant prognostic factors</a:t>
            </a:r>
          </a:p>
          <a:p>
            <a:pPr marL="365760" indent="-256032" eaLnBrk="1" fontAlgn="auto" hangingPunct="1">
              <a:spcAft>
                <a:spcPts val="0"/>
              </a:spcAft>
              <a:buFont typeface="Wingdings" pitchFamily="2" charset="2"/>
              <a:buChar char="Ø"/>
              <a:defRPr/>
            </a:pPr>
            <a:r>
              <a:rPr lang="en-GB" dirty="0" smtClean="0">
                <a:latin typeface="Arial Narrow" pitchFamily="34" charset="0"/>
              </a:rPr>
              <a:t>tumours &lt; 5mm max diameter -&gt; benign</a:t>
            </a:r>
          </a:p>
          <a:p>
            <a:pPr marL="365760" indent="-256032" eaLnBrk="1" fontAlgn="auto" hangingPunct="1">
              <a:spcAft>
                <a:spcPts val="0"/>
              </a:spcAft>
              <a:buFont typeface="Wingdings" pitchFamily="2" charset="2"/>
              <a:buChar char="Ø"/>
              <a:defRPr/>
            </a:pPr>
            <a:r>
              <a:rPr lang="en-GB" dirty="0" smtClean="0">
                <a:latin typeface="Arial Narrow" pitchFamily="34" charset="0"/>
              </a:rPr>
              <a:t>tumours &lt; 20mm -&gt; low risk malignant behaviour</a:t>
            </a:r>
          </a:p>
          <a:p>
            <a:pPr marL="365760" indent="-256032" eaLnBrk="1" fontAlgn="auto" hangingPunct="1">
              <a:spcAft>
                <a:spcPts val="0"/>
              </a:spcAft>
              <a:buFont typeface="Wingdings" pitchFamily="2" charset="2"/>
              <a:buChar char="Ø"/>
              <a:defRPr/>
            </a:pPr>
            <a:r>
              <a:rPr lang="en-GB" dirty="0" smtClean="0">
                <a:latin typeface="Arial Narrow" pitchFamily="34" charset="0"/>
              </a:rPr>
              <a:t>mitotic rate</a:t>
            </a:r>
          </a:p>
          <a:p>
            <a:pPr marL="365760" indent="-256032" eaLnBrk="1" fontAlgn="auto" hangingPunct="1">
              <a:spcAft>
                <a:spcPts val="0"/>
              </a:spcAft>
              <a:buFont typeface="Wingdings" pitchFamily="2" charset="2"/>
              <a:buChar char="Ø"/>
              <a:defRPr/>
            </a:pPr>
            <a:r>
              <a:rPr lang="en-GB" dirty="0">
                <a:latin typeface="Arial Narrow" pitchFamily="34" charset="0"/>
              </a:rPr>
              <a:t>n</a:t>
            </a:r>
            <a:r>
              <a:rPr lang="en-GB" dirty="0" smtClean="0">
                <a:latin typeface="Arial Narrow" pitchFamily="34" charset="0"/>
              </a:rPr>
              <a:t>ecrosis</a:t>
            </a:r>
          </a:p>
          <a:p>
            <a:pPr marL="365760" indent="-256032" eaLnBrk="1" fontAlgn="auto" hangingPunct="1">
              <a:spcAft>
                <a:spcPts val="0"/>
              </a:spcAft>
              <a:buFont typeface="Wingdings" pitchFamily="2" charset="2"/>
              <a:buChar char="Ø"/>
              <a:defRPr/>
            </a:pPr>
            <a:r>
              <a:rPr lang="en-GB" dirty="0" smtClean="0">
                <a:latin typeface="Arial Narrow" pitchFamily="34" charset="0"/>
              </a:rPr>
              <a:t>venous invasion</a:t>
            </a:r>
          </a:p>
          <a:p>
            <a:pPr marL="365760" indent="-256032" eaLnBrk="1" fontAlgn="auto" hangingPunct="1">
              <a:spcAft>
                <a:spcPts val="0"/>
              </a:spcAft>
              <a:buFont typeface="Wingdings" pitchFamily="2" charset="2"/>
              <a:buChar char="Ø"/>
              <a:defRPr/>
            </a:pPr>
            <a:r>
              <a:rPr lang="en-GB" dirty="0">
                <a:latin typeface="Arial Narrow" pitchFamily="34" charset="0"/>
              </a:rPr>
              <a:t>e</a:t>
            </a:r>
            <a:r>
              <a:rPr lang="en-GB" dirty="0" smtClean="0">
                <a:latin typeface="Arial Narrow" pitchFamily="34" charset="0"/>
              </a:rPr>
              <a:t>xtra-pancreatic tissue invasion</a:t>
            </a:r>
          </a:p>
          <a:p>
            <a:pPr marL="365760" indent="-256032" eaLnBrk="1" fontAlgn="auto" hangingPunct="1">
              <a:spcAft>
                <a:spcPts val="0"/>
              </a:spcAft>
              <a:buFont typeface="Wingdings" pitchFamily="2" charset="2"/>
              <a:buChar char="Ø"/>
              <a:defRPr/>
            </a:pPr>
            <a:endParaRPr lang="en-GB" dirty="0" smtClean="0">
              <a:latin typeface="Arial Narrow" pitchFamily="34" charset="0"/>
            </a:endParaRPr>
          </a:p>
        </p:txBody>
      </p:sp>
      <p:sp>
        <p:nvSpPr>
          <p:cNvPr id="3" name="Title 2"/>
          <p:cNvSpPr>
            <a:spLocks noGrp="1"/>
          </p:cNvSpPr>
          <p:nvPr>
            <p:ph type="title"/>
          </p:nvPr>
        </p:nvSpPr>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Pancreatic Endocrine Neoplasm</a:t>
            </a:r>
            <a:endParaRPr lang="en-GB"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Content Placeholder 3"/>
          <p:cNvPicPr>
            <a:picLocks noGrp="1" noChangeAspect="1"/>
          </p:cNvPicPr>
          <p:nvPr>
            <p:ph idx="1"/>
          </p:nvPr>
        </p:nvPicPr>
        <p:blipFill>
          <a:blip r:embed="rId3"/>
          <a:srcRect/>
          <a:stretch>
            <a:fillRect/>
          </a:stretch>
        </p:blipFill>
        <p:spPr>
          <a:xfrm>
            <a:off x="0" y="0"/>
            <a:ext cx="9144000" cy="6858000"/>
          </a:xfr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00213"/>
            <a:ext cx="8507413" cy="4525962"/>
          </a:xfrm>
        </p:spPr>
        <p:txBody>
          <a:bodyPr>
            <a:normAutofit/>
          </a:bodyPr>
          <a:lstStyle/>
          <a:p>
            <a:pPr marL="109728" indent="0" eaLnBrk="1" fontAlgn="auto" hangingPunct="1">
              <a:spcAft>
                <a:spcPts val="0"/>
              </a:spcAft>
              <a:buFont typeface="Wingdings 3"/>
              <a:buNone/>
              <a:defRPr/>
            </a:pPr>
            <a:r>
              <a:rPr lang="en-GB" dirty="0" smtClean="0">
                <a:latin typeface="Arial Narrow" pitchFamily="34" charset="0"/>
              </a:rPr>
              <a:t>Royal College Minimum Data Set</a:t>
            </a:r>
          </a:p>
          <a:p>
            <a:pPr marL="365760" indent="-256032" eaLnBrk="1" fontAlgn="auto" hangingPunct="1">
              <a:spcAft>
                <a:spcPts val="0"/>
              </a:spcAft>
              <a:buFont typeface="Wingdings" pitchFamily="2" charset="2"/>
              <a:buChar char="Ø"/>
              <a:defRPr/>
            </a:pPr>
            <a:endParaRPr lang="en-GB" dirty="0" smtClean="0">
              <a:latin typeface="Arial Narrow" pitchFamily="34" charset="0"/>
            </a:endParaRPr>
          </a:p>
          <a:p>
            <a:pPr marL="365760" indent="-256032" eaLnBrk="1" fontAlgn="auto" hangingPunct="1">
              <a:spcAft>
                <a:spcPts val="0"/>
              </a:spcAft>
              <a:buFont typeface="Wingdings" pitchFamily="2" charset="2"/>
              <a:buChar char="Ø"/>
              <a:defRPr/>
            </a:pPr>
            <a:r>
              <a:rPr lang="en-GB" dirty="0" smtClean="0">
                <a:latin typeface="Arial Narrow" pitchFamily="34" charset="0"/>
              </a:rPr>
              <a:t>mitotic rate &amp; Ki67 index to assess tumour grade</a:t>
            </a:r>
          </a:p>
          <a:p>
            <a:pPr marL="109728" indent="0" eaLnBrk="1" fontAlgn="auto" hangingPunct="1">
              <a:spcAft>
                <a:spcPts val="0"/>
              </a:spcAft>
              <a:buFont typeface="Wingdings 3"/>
              <a:buNone/>
              <a:defRPr/>
            </a:pPr>
            <a:r>
              <a:rPr lang="en-GB" dirty="0">
                <a:latin typeface="Arial Narrow" pitchFamily="34" charset="0"/>
              </a:rPr>
              <a:t> </a:t>
            </a:r>
            <a:r>
              <a:rPr lang="en-GB" dirty="0" smtClean="0">
                <a:latin typeface="Arial Narrow" pitchFamily="34" charset="0"/>
              </a:rPr>
              <a:t>   G1 - 2 mitoses/10 HPF, Ki67 index &lt; or = 2%</a:t>
            </a:r>
          </a:p>
          <a:p>
            <a:pPr marL="109728" indent="0" eaLnBrk="1" fontAlgn="auto" hangingPunct="1">
              <a:spcAft>
                <a:spcPts val="0"/>
              </a:spcAft>
              <a:buFont typeface="Wingdings 3"/>
              <a:buNone/>
              <a:defRPr/>
            </a:pPr>
            <a:r>
              <a:rPr lang="en-GB" dirty="0">
                <a:latin typeface="Arial Narrow" pitchFamily="34" charset="0"/>
              </a:rPr>
              <a:t> </a:t>
            </a:r>
            <a:r>
              <a:rPr lang="en-GB" dirty="0" smtClean="0">
                <a:latin typeface="Arial Narrow" pitchFamily="34" charset="0"/>
              </a:rPr>
              <a:t>   G2 - 2-20 mitoses/10 HPF, Ki67 index &gt;2-20%</a:t>
            </a:r>
          </a:p>
          <a:p>
            <a:pPr marL="109728" indent="0" eaLnBrk="1" fontAlgn="auto" hangingPunct="1">
              <a:spcAft>
                <a:spcPts val="0"/>
              </a:spcAft>
              <a:buFont typeface="Wingdings 3"/>
              <a:buNone/>
              <a:defRPr/>
            </a:pPr>
            <a:r>
              <a:rPr lang="en-GB" dirty="0">
                <a:latin typeface="Arial Narrow" pitchFamily="34" charset="0"/>
              </a:rPr>
              <a:t> </a:t>
            </a:r>
            <a:r>
              <a:rPr lang="en-GB" dirty="0" smtClean="0">
                <a:latin typeface="Arial Narrow" pitchFamily="34" charset="0"/>
              </a:rPr>
              <a:t>   G3 - &gt;20 mitoses/10HPF, Ki67 index &gt;20%</a:t>
            </a:r>
          </a:p>
          <a:p>
            <a:pPr marL="109728" indent="0" eaLnBrk="1" fontAlgn="auto" hangingPunct="1">
              <a:spcAft>
                <a:spcPts val="0"/>
              </a:spcAft>
              <a:buFont typeface="Wingdings 3"/>
              <a:buNone/>
              <a:defRPr/>
            </a:pPr>
            <a:endParaRPr lang="en-GB" dirty="0" smtClean="0">
              <a:latin typeface="Arial Narrow" pitchFamily="34" charset="0"/>
            </a:endParaRPr>
          </a:p>
        </p:txBody>
      </p:sp>
      <p:sp>
        <p:nvSpPr>
          <p:cNvPr id="3" name="Title 2"/>
          <p:cNvSpPr>
            <a:spLocks noGrp="1"/>
          </p:cNvSpPr>
          <p:nvPr>
            <p:ph type="title"/>
          </p:nvPr>
        </p:nvSpPr>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Pancreatic Endocrine Neoplasm</a:t>
            </a:r>
            <a:endParaRPr lang="en-GB"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00213"/>
            <a:ext cx="8507413" cy="4525962"/>
          </a:xfrm>
        </p:spPr>
        <p:txBody>
          <a:bodyPr>
            <a:normAutofit/>
          </a:bodyPr>
          <a:lstStyle/>
          <a:p>
            <a:pPr marL="109728" indent="0" eaLnBrk="1" fontAlgn="auto" hangingPunct="1">
              <a:spcAft>
                <a:spcPts val="0"/>
              </a:spcAft>
              <a:buFont typeface="Wingdings 3"/>
              <a:buNone/>
              <a:defRPr/>
            </a:pPr>
            <a:r>
              <a:rPr lang="en-GB" dirty="0" smtClean="0">
                <a:latin typeface="Arial Narrow" pitchFamily="34" charset="0"/>
              </a:rPr>
              <a:t>Royal College Minimum Data Set</a:t>
            </a:r>
          </a:p>
          <a:p>
            <a:pPr marL="365760" indent="-256032" eaLnBrk="1" fontAlgn="auto" hangingPunct="1">
              <a:spcAft>
                <a:spcPts val="0"/>
              </a:spcAft>
              <a:buFont typeface="Wingdings" pitchFamily="2" charset="2"/>
              <a:buChar char="Ø"/>
              <a:defRPr/>
            </a:pPr>
            <a:r>
              <a:rPr lang="en-GB" dirty="0" smtClean="0">
                <a:latin typeface="Arial Narrow" pitchFamily="34" charset="0"/>
              </a:rPr>
              <a:t>Size to assess local invasion</a:t>
            </a:r>
          </a:p>
          <a:p>
            <a:pPr marL="109728" indent="0" eaLnBrk="1" fontAlgn="auto" hangingPunct="1">
              <a:spcAft>
                <a:spcPts val="0"/>
              </a:spcAft>
              <a:buFont typeface="Wingdings 3"/>
              <a:buNone/>
              <a:defRPr/>
            </a:pPr>
            <a:r>
              <a:rPr lang="en-GB" dirty="0">
                <a:latin typeface="Arial Narrow" pitchFamily="34" charset="0"/>
              </a:rPr>
              <a:t> </a:t>
            </a:r>
            <a:r>
              <a:rPr lang="en-GB" dirty="0" smtClean="0">
                <a:latin typeface="Arial Narrow" pitchFamily="34" charset="0"/>
              </a:rPr>
              <a:t>   - &lt; 5mm benign – </a:t>
            </a:r>
            <a:r>
              <a:rPr lang="en-GB" dirty="0" err="1" smtClean="0">
                <a:latin typeface="Arial Narrow" pitchFamily="34" charset="0"/>
              </a:rPr>
              <a:t>microadenoma</a:t>
            </a:r>
            <a:endParaRPr lang="en-GB" dirty="0" smtClean="0">
              <a:latin typeface="Arial Narrow" pitchFamily="34" charset="0"/>
            </a:endParaRPr>
          </a:p>
          <a:p>
            <a:pPr marL="109728" indent="0" eaLnBrk="1" fontAlgn="auto" hangingPunct="1">
              <a:spcAft>
                <a:spcPts val="0"/>
              </a:spcAft>
              <a:buFont typeface="Wingdings 3"/>
              <a:buNone/>
              <a:defRPr/>
            </a:pPr>
            <a:r>
              <a:rPr lang="en-GB" dirty="0">
                <a:latin typeface="Arial Narrow" pitchFamily="34" charset="0"/>
              </a:rPr>
              <a:t> </a:t>
            </a:r>
            <a:r>
              <a:rPr lang="en-GB" dirty="0" smtClean="0">
                <a:latin typeface="Arial Narrow" pitchFamily="34" charset="0"/>
              </a:rPr>
              <a:t>   - pT1 - &lt; 20mm &amp; limited to pancreas</a:t>
            </a:r>
          </a:p>
          <a:p>
            <a:pPr marL="109728" indent="0" eaLnBrk="1" fontAlgn="auto" hangingPunct="1">
              <a:spcAft>
                <a:spcPts val="0"/>
              </a:spcAft>
              <a:buFont typeface="Wingdings 3"/>
              <a:buNone/>
              <a:defRPr/>
            </a:pPr>
            <a:r>
              <a:rPr lang="en-GB" dirty="0">
                <a:latin typeface="Arial Narrow" pitchFamily="34" charset="0"/>
              </a:rPr>
              <a:t> </a:t>
            </a:r>
            <a:r>
              <a:rPr lang="en-GB" dirty="0" smtClean="0">
                <a:latin typeface="Arial Narrow" pitchFamily="34" charset="0"/>
              </a:rPr>
              <a:t>   - pT2 – 20-40mm &amp; limited to pancreas</a:t>
            </a:r>
          </a:p>
          <a:p>
            <a:pPr marL="109728" indent="0" eaLnBrk="1" fontAlgn="auto" hangingPunct="1">
              <a:spcAft>
                <a:spcPts val="0"/>
              </a:spcAft>
              <a:buFont typeface="Wingdings 3"/>
              <a:buNone/>
              <a:defRPr/>
            </a:pPr>
            <a:r>
              <a:rPr lang="en-GB" dirty="0">
                <a:latin typeface="Arial Narrow" pitchFamily="34" charset="0"/>
              </a:rPr>
              <a:t> </a:t>
            </a:r>
            <a:r>
              <a:rPr lang="en-GB" dirty="0" smtClean="0">
                <a:latin typeface="Arial Narrow" pitchFamily="34" charset="0"/>
              </a:rPr>
              <a:t>   - pT3 - &gt; 40mm &amp; limited to pancreas or invading duodenum </a:t>
            </a:r>
          </a:p>
          <a:p>
            <a:pPr marL="109728" indent="0" eaLnBrk="1" fontAlgn="auto" hangingPunct="1">
              <a:spcAft>
                <a:spcPts val="0"/>
              </a:spcAft>
              <a:buFont typeface="Wingdings 3"/>
              <a:buNone/>
              <a:defRPr/>
            </a:pPr>
            <a:r>
              <a:rPr lang="en-GB" dirty="0">
                <a:latin typeface="Arial Narrow" pitchFamily="34" charset="0"/>
              </a:rPr>
              <a:t> </a:t>
            </a:r>
            <a:r>
              <a:rPr lang="en-GB" dirty="0" smtClean="0">
                <a:latin typeface="Arial Narrow" pitchFamily="34" charset="0"/>
              </a:rPr>
              <a:t>               or CBD</a:t>
            </a:r>
          </a:p>
          <a:p>
            <a:pPr marL="109728" indent="0" eaLnBrk="1" fontAlgn="auto" hangingPunct="1">
              <a:spcAft>
                <a:spcPts val="0"/>
              </a:spcAft>
              <a:buFont typeface="Wingdings 3"/>
              <a:buNone/>
              <a:defRPr/>
            </a:pPr>
            <a:r>
              <a:rPr lang="en-GB" dirty="0">
                <a:latin typeface="Arial Narrow" pitchFamily="34" charset="0"/>
              </a:rPr>
              <a:t> </a:t>
            </a:r>
            <a:r>
              <a:rPr lang="en-GB" dirty="0" smtClean="0">
                <a:latin typeface="Arial Narrow" pitchFamily="34" charset="0"/>
              </a:rPr>
              <a:t>   - pT4 – tumour invading wall of adjacent vessels (coeliac axis </a:t>
            </a:r>
          </a:p>
          <a:p>
            <a:pPr marL="109728" indent="0" eaLnBrk="1" fontAlgn="auto" hangingPunct="1">
              <a:spcAft>
                <a:spcPts val="0"/>
              </a:spcAft>
              <a:buFont typeface="Wingdings 3"/>
              <a:buNone/>
              <a:defRPr/>
            </a:pPr>
            <a:r>
              <a:rPr lang="en-GB" dirty="0">
                <a:latin typeface="Arial Narrow" pitchFamily="34" charset="0"/>
              </a:rPr>
              <a:t> </a:t>
            </a:r>
            <a:r>
              <a:rPr lang="en-GB" dirty="0" smtClean="0">
                <a:latin typeface="Arial Narrow" pitchFamily="34" charset="0"/>
              </a:rPr>
              <a:t>                or SMA), stomach, spleen, colon, adrenal</a:t>
            </a:r>
          </a:p>
          <a:p>
            <a:pPr marL="109728" indent="0" eaLnBrk="1" fontAlgn="auto" hangingPunct="1">
              <a:spcAft>
                <a:spcPts val="0"/>
              </a:spcAft>
              <a:buFont typeface="Wingdings 3"/>
              <a:buNone/>
              <a:defRPr/>
            </a:pPr>
            <a:endParaRPr lang="en-GB" dirty="0" smtClean="0">
              <a:latin typeface="Arial Narrow" pitchFamily="34" charset="0"/>
            </a:endParaRPr>
          </a:p>
        </p:txBody>
      </p:sp>
      <p:sp>
        <p:nvSpPr>
          <p:cNvPr id="3" name="Title 2"/>
          <p:cNvSpPr>
            <a:spLocks noGrp="1"/>
          </p:cNvSpPr>
          <p:nvPr>
            <p:ph type="title"/>
          </p:nvPr>
        </p:nvSpPr>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Pancreatic Endocrine Neoplasm</a:t>
            </a:r>
            <a:endParaRPr lang="en-GB"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Content Placeholder 3"/>
          <p:cNvPicPr>
            <a:picLocks noGrp="1" noChangeAspect="1"/>
          </p:cNvPicPr>
          <p:nvPr>
            <p:ph idx="1"/>
          </p:nvPr>
        </p:nvPicPr>
        <p:blipFill>
          <a:blip r:embed="rId3"/>
          <a:srcRect/>
          <a:stretch>
            <a:fillRect/>
          </a:stretch>
        </p:blipFill>
        <p:spPr>
          <a:xfrm>
            <a:off x="1588" y="26988"/>
            <a:ext cx="9142412" cy="6831012"/>
          </a:xfr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00213"/>
            <a:ext cx="8507413" cy="4525962"/>
          </a:xfrm>
        </p:spPr>
        <p:txBody>
          <a:bodyPr>
            <a:normAutofit/>
          </a:bodyPr>
          <a:lstStyle/>
          <a:p>
            <a:pPr marL="365760" indent="-256032" eaLnBrk="1" fontAlgn="auto" hangingPunct="1">
              <a:spcAft>
                <a:spcPts val="0"/>
              </a:spcAft>
              <a:buFont typeface="Wingdings" pitchFamily="2" charset="2"/>
              <a:buChar char="Ø"/>
              <a:defRPr/>
            </a:pPr>
            <a:r>
              <a:rPr lang="en-GB" dirty="0" smtClean="0">
                <a:latin typeface="Arial Narrow" pitchFamily="34" charset="0"/>
              </a:rPr>
              <a:t>malignant tumours show metastases to regional LNs &amp; liver </a:t>
            </a:r>
          </a:p>
          <a:p>
            <a:pPr marL="365760" indent="-256032" eaLnBrk="1" fontAlgn="auto" hangingPunct="1">
              <a:spcAft>
                <a:spcPts val="0"/>
              </a:spcAft>
              <a:buFont typeface="Wingdings" pitchFamily="2" charset="2"/>
              <a:buChar char="Ø"/>
              <a:defRPr/>
            </a:pPr>
            <a:r>
              <a:rPr lang="en-GB" dirty="0" smtClean="0">
                <a:latin typeface="Arial Narrow" pitchFamily="34" charset="0"/>
              </a:rPr>
              <a:t>slowly progressive indolent tumours</a:t>
            </a:r>
          </a:p>
          <a:p>
            <a:pPr marL="365760" indent="-256032" eaLnBrk="1" fontAlgn="auto" hangingPunct="1">
              <a:spcAft>
                <a:spcPts val="0"/>
              </a:spcAft>
              <a:buFont typeface="Wingdings" pitchFamily="2" charset="2"/>
              <a:buChar char="Ø"/>
              <a:defRPr/>
            </a:pPr>
            <a:r>
              <a:rPr lang="en-GB" dirty="0">
                <a:latin typeface="Arial Narrow" pitchFamily="34" charset="0"/>
              </a:rPr>
              <a:t>o</a:t>
            </a:r>
            <a:r>
              <a:rPr lang="en-GB" dirty="0" smtClean="0">
                <a:latin typeface="Arial Narrow" pitchFamily="34" charset="0"/>
              </a:rPr>
              <a:t>nce metastases occur, rarely curable</a:t>
            </a:r>
          </a:p>
          <a:p>
            <a:pPr marL="365760" indent="-256032" eaLnBrk="1" fontAlgn="auto" hangingPunct="1">
              <a:spcAft>
                <a:spcPts val="0"/>
              </a:spcAft>
              <a:buFont typeface="Wingdings" pitchFamily="2" charset="2"/>
              <a:buChar char="Ø"/>
              <a:defRPr/>
            </a:pPr>
            <a:r>
              <a:rPr lang="en-GB" dirty="0">
                <a:latin typeface="Arial Narrow" pitchFamily="34" charset="0"/>
              </a:rPr>
              <a:t>s</a:t>
            </a:r>
            <a:r>
              <a:rPr lang="en-GB" dirty="0" smtClean="0">
                <a:latin typeface="Arial Narrow" pitchFamily="34" charset="0"/>
              </a:rPr>
              <a:t>urvival for many </a:t>
            </a:r>
            <a:r>
              <a:rPr lang="en-GB" dirty="0" err="1" smtClean="0">
                <a:latin typeface="Arial Narrow" pitchFamily="34" charset="0"/>
              </a:rPr>
              <a:t>yrs</a:t>
            </a:r>
            <a:r>
              <a:rPr lang="en-GB" dirty="0" smtClean="0">
                <a:latin typeface="Arial Narrow" pitchFamily="34" charset="0"/>
              </a:rPr>
              <a:t> (even decades)</a:t>
            </a:r>
          </a:p>
          <a:p>
            <a:pPr marL="365760" indent="-256032" eaLnBrk="1" fontAlgn="auto" hangingPunct="1">
              <a:spcAft>
                <a:spcPts val="0"/>
              </a:spcAft>
              <a:buFont typeface="Wingdings" pitchFamily="2" charset="2"/>
              <a:buChar char="Ø"/>
              <a:defRPr/>
            </a:pPr>
            <a:r>
              <a:rPr lang="en-GB" dirty="0" err="1" smtClean="0">
                <a:latin typeface="Arial Narrow" pitchFamily="34" charset="0"/>
              </a:rPr>
              <a:t>chemoRx</a:t>
            </a:r>
            <a:r>
              <a:rPr lang="en-GB" dirty="0" smtClean="0">
                <a:latin typeface="Arial Narrow" pitchFamily="34" charset="0"/>
              </a:rPr>
              <a:t> limited success</a:t>
            </a:r>
          </a:p>
          <a:p>
            <a:pPr marL="365760" indent="-256032" eaLnBrk="1" fontAlgn="auto" hangingPunct="1">
              <a:spcAft>
                <a:spcPts val="0"/>
              </a:spcAft>
              <a:buFont typeface="Wingdings" pitchFamily="2" charset="2"/>
              <a:buChar char="Ø"/>
              <a:defRPr/>
            </a:pPr>
            <a:r>
              <a:rPr lang="en-GB" dirty="0">
                <a:latin typeface="Arial Narrow" pitchFamily="34" charset="0"/>
              </a:rPr>
              <a:t>f</a:t>
            </a:r>
            <a:r>
              <a:rPr lang="en-GB" dirty="0" smtClean="0">
                <a:latin typeface="Arial Narrow" pitchFamily="34" charset="0"/>
              </a:rPr>
              <a:t>unctional tumours – surgical resection, embolization of </a:t>
            </a:r>
            <a:r>
              <a:rPr lang="en-GB" dirty="0" err="1" smtClean="0">
                <a:latin typeface="Arial Narrow" pitchFamily="34" charset="0"/>
              </a:rPr>
              <a:t>mets</a:t>
            </a:r>
            <a:r>
              <a:rPr lang="en-GB" dirty="0" smtClean="0">
                <a:latin typeface="Arial Narrow" pitchFamily="34" charset="0"/>
              </a:rPr>
              <a:t>, </a:t>
            </a:r>
          </a:p>
          <a:p>
            <a:pPr marL="109728" indent="0" eaLnBrk="1" fontAlgn="auto" hangingPunct="1">
              <a:spcAft>
                <a:spcPts val="0"/>
              </a:spcAft>
              <a:buFont typeface="Wingdings 3"/>
              <a:buNone/>
              <a:defRPr/>
            </a:pPr>
            <a:r>
              <a:rPr lang="en-GB" dirty="0">
                <a:latin typeface="Arial Narrow" pitchFamily="34" charset="0"/>
              </a:rPr>
              <a:t> </a:t>
            </a:r>
            <a:r>
              <a:rPr lang="en-GB" dirty="0" smtClean="0">
                <a:latin typeface="Arial Narrow" pitchFamily="34" charset="0"/>
              </a:rPr>
              <a:t>  or Rx with </a:t>
            </a:r>
            <a:r>
              <a:rPr lang="en-GB" dirty="0" err="1" smtClean="0">
                <a:latin typeface="Arial Narrow" pitchFamily="34" charset="0"/>
              </a:rPr>
              <a:t>somatostatin</a:t>
            </a:r>
            <a:r>
              <a:rPr lang="en-GB" dirty="0" smtClean="0">
                <a:latin typeface="Arial Narrow" pitchFamily="34" charset="0"/>
              </a:rPr>
              <a:t> analogues</a:t>
            </a:r>
          </a:p>
          <a:p>
            <a:pPr marL="109728" indent="0" algn="r" eaLnBrk="1" fontAlgn="auto" hangingPunct="1">
              <a:spcAft>
                <a:spcPts val="0"/>
              </a:spcAft>
              <a:buFont typeface="Wingdings 3"/>
              <a:buNone/>
              <a:defRPr/>
            </a:pPr>
            <a:r>
              <a:rPr lang="en-GB" dirty="0">
                <a:latin typeface="Arial Narrow" pitchFamily="34" charset="0"/>
              </a:rPr>
              <a:t> </a:t>
            </a:r>
            <a:r>
              <a:rPr lang="en-GB" dirty="0" smtClean="0">
                <a:latin typeface="Arial Narrow" pitchFamily="34" charset="0"/>
              </a:rPr>
              <a:t>  </a:t>
            </a:r>
          </a:p>
        </p:txBody>
      </p:sp>
      <p:sp>
        <p:nvSpPr>
          <p:cNvPr id="3" name="Title 2"/>
          <p:cNvSpPr>
            <a:spLocks noGrp="1"/>
          </p:cNvSpPr>
          <p:nvPr>
            <p:ph type="title"/>
          </p:nvPr>
        </p:nvSpPr>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Pancreatic Endocrine Neoplasm</a:t>
            </a:r>
            <a:endParaRPr lang="en-GB"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00213"/>
            <a:ext cx="8507413" cy="4525962"/>
          </a:xfrm>
        </p:spPr>
        <p:txBody>
          <a:bodyPr>
            <a:normAutofit fontScale="92500" lnSpcReduction="20000"/>
          </a:bodyPr>
          <a:lstStyle/>
          <a:p>
            <a:pPr marL="109728" indent="0" eaLnBrk="1" fontAlgn="auto" hangingPunct="1">
              <a:spcAft>
                <a:spcPts val="0"/>
              </a:spcAft>
              <a:buFont typeface="Wingdings 3"/>
              <a:buNone/>
              <a:defRPr/>
            </a:pPr>
            <a:r>
              <a:rPr lang="en-GB" b="1" dirty="0" smtClean="0">
                <a:latin typeface="Arial Narrow" pitchFamily="34" charset="0"/>
              </a:rPr>
              <a:t>W-D PEN </a:t>
            </a:r>
          </a:p>
          <a:p>
            <a:pPr marL="365760" indent="-256032" eaLnBrk="1" fontAlgn="auto" hangingPunct="1">
              <a:spcAft>
                <a:spcPts val="0"/>
              </a:spcAft>
              <a:buFont typeface="Wingdings" pitchFamily="2" charset="2"/>
              <a:buChar char="Ø"/>
              <a:defRPr/>
            </a:pPr>
            <a:r>
              <a:rPr lang="en-GB" sz="2900" dirty="0" smtClean="0">
                <a:latin typeface="Arial Narrow" pitchFamily="34" charset="0"/>
              </a:rPr>
              <a:t>well-circumscribed homogeneous tumours</a:t>
            </a:r>
          </a:p>
          <a:p>
            <a:pPr marL="365760" indent="-256032" eaLnBrk="1" fontAlgn="auto" hangingPunct="1">
              <a:spcAft>
                <a:spcPts val="0"/>
              </a:spcAft>
              <a:buFont typeface="Wingdings" pitchFamily="2" charset="2"/>
              <a:buChar char="Ø"/>
              <a:defRPr/>
            </a:pPr>
            <a:r>
              <a:rPr lang="en-GB" sz="2900" dirty="0">
                <a:latin typeface="Arial Narrow" pitchFamily="34" charset="0"/>
              </a:rPr>
              <a:t>s</a:t>
            </a:r>
            <a:r>
              <a:rPr lang="en-GB" sz="2900" dirty="0" smtClean="0">
                <a:latin typeface="Arial Narrow" pitchFamily="34" charset="0"/>
              </a:rPr>
              <a:t>oft consistency</a:t>
            </a:r>
          </a:p>
          <a:p>
            <a:pPr marL="365760" indent="-256032" eaLnBrk="1" fontAlgn="auto" hangingPunct="1">
              <a:spcAft>
                <a:spcPts val="0"/>
              </a:spcAft>
              <a:buFont typeface="Wingdings" pitchFamily="2" charset="2"/>
              <a:buChar char="Ø"/>
              <a:defRPr/>
            </a:pPr>
            <a:r>
              <a:rPr lang="en-GB" sz="2900" dirty="0">
                <a:latin typeface="Arial Narrow" pitchFamily="34" charset="0"/>
              </a:rPr>
              <a:t>p</a:t>
            </a:r>
            <a:r>
              <a:rPr lang="en-GB" sz="2900" dirty="0" smtClean="0">
                <a:latin typeface="Arial Narrow" pitchFamily="34" charset="0"/>
              </a:rPr>
              <a:t>roliferation of round uniform cells with moderate cytoplasm</a:t>
            </a:r>
          </a:p>
          <a:p>
            <a:pPr marL="365760" indent="-256032" eaLnBrk="1" fontAlgn="auto" hangingPunct="1">
              <a:spcAft>
                <a:spcPts val="0"/>
              </a:spcAft>
              <a:buFont typeface="Wingdings" pitchFamily="2" charset="2"/>
              <a:buChar char="Ø"/>
              <a:defRPr/>
            </a:pPr>
            <a:r>
              <a:rPr lang="en-GB" sz="2900" dirty="0" smtClean="0">
                <a:latin typeface="Arial Narrow" pitchFamily="34" charset="0"/>
              </a:rPr>
              <a:t>‘salt &amp; pepper’ / stippled chromatin</a:t>
            </a:r>
          </a:p>
          <a:p>
            <a:pPr marL="365760" indent="-256032" eaLnBrk="1" fontAlgn="auto" hangingPunct="1">
              <a:spcAft>
                <a:spcPts val="0"/>
              </a:spcAft>
              <a:buFont typeface="Wingdings" pitchFamily="2" charset="2"/>
              <a:buChar char="Ø"/>
              <a:defRPr/>
            </a:pPr>
            <a:r>
              <a:rPr lang="en-GB" sz="2900" dirty="0">
                <a:latin typeface="Arial Narrow" pitchFamily="34" charset="0"/>
              </a:rPr>
              <a:t>d</a:t>
            </a:r>
            <a:r>
              <a:rPr lang="en-GB" sz="2900" dirty="0" smtClean="0">
                <a:latin typeface="Arial Narrow" pitchFamily="34" charset="0"/>
              </a:rPr>
              <a:t>istinct nests separated by small thin-walled </a:t>
            </a:r>
            <a:r>
              <a:rPr lang="en-GB" sz="2900" dirty="0" err="1" smtClean="0">
                <a:latin typeface="Arial Narrow" pitchFamily="34" charset="0"/>
              </a:rPr>
              <a:t>bv’s</a:t>
            </a:r>
            <a:endParaRPr lang="en-GB" sz="2900" dirty="0" smtClean="0">
              <a:latin typeface="Arial Narrow" pitchFamily="34" charset="0"/>
            </a:endParaRPr>
          </a:p>
          <a:p>
            <a:pPr marL="365760" indent="-256032" eaLnBrk="1" fontAlgn="auto" hangingPunct="1">
              <a:spcAft>
                <a:spcPts val="0"/>
              </a:spcAft>
              <a:buFont typeface="Wingdings" pitchFamily="2" charset="2"/>
              <a:buChar char="Ø"/>
              <a:defRPr/>
            </a:pPr>
            <a:r>
              <a:rPr lang="en-GB" sz="2900" dirty="0" err="1">
                <a:latin typeface="Arial Narrow" pitchFamily="34" charset="0"/>
              </a:rPr>
              <a:t>t</a:t>
            </a:r>
            <a:r>
              <a:rPr lang="en-GB" sz="2900" dirty="0" err="1" smtClean="0">
                <a:latin typeface="Arial Narrow" pitchFamily="34" charset="0"/>
              </a:rPr>
              <a:t>rabeculae</a:t>
            </a:r>
            <a:r>
              <a:rPr lang="en-GB" sz="2900" dirty="0" smtClean="0">
                <a:latin typeface="Arial Narrow" pitchFamily="34" charset="0"/>
              </a:rPr>
              <a:t>, </a:t>
            </a:r>
            <a:r>
              <a:rPr lang="en-GB" sz="2900" dirty="0" err="1" smtClean="0">
                <a:latin typeface="Arial Narrow" pitchFamily="34" charset="0"/>
              </a:rPr>
              <a:t>gyrae</a:t>
            </a:r>
            <a:r>
              <a:rPr lang="en-GB" sz="2900" dirty="0" smtClean="0">
                <a:latin typeface="Arial Narrow" pitchFamily="34" charset="0"/>
              </a:rPr>
              <a:t>, pseudo-rosettes or glandular pattern</a:t>
            </a:r>
          </a:p>
          <a:p>
            <a:pPr marL="365760" indent="-256032" eaLnBrk="1" fontAlgn="auto" hangingPunct="1">
              <a:spcAft>
                <a:spcPts val="0"/>
              </a:spcAft>
              <a:buFont typeface="Wingdings" pitchFamily="2" charset="2"/>
              <a:buChar char="Ø"/>
              <a:defRPr/>
            </a:pPr>
            <a:r>
              <a:rPr lang="en-GB" sz="2900" dirty="0">
                <a:latin typeface="Arial Narrow" pitchFamily="34" charset="0"/>
              </a:rPr>
              <a:t>m</a:t>
            </a:r>
            <a:r>
              <a:rPr lang="en-GB" sz="2900" dirty="0" smtClean="0">
                <a:latin typeface="Arial Narrow" pitchFamily="34" charset="0"/>
              </a:rPr>
              <a:t>inimal to abundant hyalinised </a:t>
            </a:r>
            <a:r>
              <a:rPr lang="en-GB" sz="2900" dirty="0" err="1" smtClean="0">
                <a:latin typeface="Arial Narrow" pitchFamily="34" charset="0"/>
              </a:rPr>
              <a:t>stroma</a:t>
            </a:r>
            <a:endParaRPr lang="en-GB" sz="2900" dirty="0" smtClean="0">
              <a:latin typeface="Arial Narrow" pitchFamily="34" charset="0"/>
            </a:endParaRPr>
          </a:p>
          <a:p>
            <a:pPr marL="365760" indent="-256032" eaLnBrk="1" fontAlgn="auto" hangingPunct="1">
              <a:spcAft>
                <a:spcPts val="0"/>
              </a:spcAft>
              <a:buFont typeface="Wingdings" pitchFamily="2" charset="2"/>
              <a:buChar char="Ø"/>
              <a:defRPr/>
            </a:pPr>
            <a:r>
              <a:rPr lang="en-GB" sz="2900" dirty="0">
                <a:latin typeface="Arial Narrow" pitchFamily="34" charset="0"/>
              </a:rPr>
              <a:t>m</a:t>
            </a:r>
            <a:r>
              <a:rPr lang="en-GB" sz="2900" dirty="0" smtClean="0">
                <a:latin typeface="Arial Narrow" pitchFamily="34" charset="0"/>
              </a:rPr>
              <a:t>inimal nuclear </a:t>
            </a:r>
            <a:r>
              <a:rPr lang="en-GB" sz="2900" dirty="0" err="1" smtClean="0">
                <a:latin typeface="Arial Narrow" pitchFamily="34" charset="0"/>
              </a:rPr>
              <a:t>pleomorphism</a:t>
            </a:r>
            <a:r>
              <a:rPr lang="en-GB" sz="2900" dirty="0" smtClean="0">
                <a:latin typeface="Arial Narrow" pitchFamily="34" charset="0"/>
              </a:rPr>
              <a:t> &amp; indistinct nucleoli</a:t>
            </a:r>
          </a:p>
          <a:p>
            <a:pPr marL="365760" indent="-256032" eaLnBrk="1" fontAlgn="auto" hangingPunct="1">
              <a:spcAft>
                <a:spcPts val="0"/>
              </a:spcAft>
              <a:buFont typeface="Wingdings" pitchFamily="2" charset="2"/>
              <a:buChar char="Ø"/>
              <a:defRPr/>
            </a:pPr>
            <a:r>
              <a:rPr lang="en-GB" sz="2900" dirty="0">
                <a:latin typeface="Arial Narrow" pitchFamily="34" charset="0"/>
              </a:rPr>
              <a:t>s</a:t>
            </a:r>
            <a:r>
              <a:rPr lang="en-GB" sz="2900" dirty="0" smtClean="0">
                <a:latin typeface="Arial Narrow" pitchFamily="34" charset="0"/>
              </a:rPr>
              <a:t>parse mitotic figures</a:t>
            </a:r>
          </a:p>
          <a:p>
            <a:pPr marL="109728" indent="0" algn="r" eaLnBrk="1" fontAlgn="auto" hangingPunct="1">
              <a:spcAft>
                <a:spcPts val="0"/>
              </a:spcAft>
              <a:buFont typeface="Wingdings 3"/>
              <a:buNone/>
              <a:defRPr/>
            </a:pPr>
            <a:r>
              <a:rPr lang="en-GB" dirty="0" smtClean="0">
                <a:latin typeface="Arial Narrow" pitchFamily="34" charset="0"/>
              </a:rPr>
              <a:t>   </a:t>
            </a:r>
          </a:p>
        </p:txBody>
      </p:sp>
      <p:sp>
        <p:nvSpPr>
          <p:cNvPr id="3" name="Title 2"/>
          <p:cNvSpPr>
            <a:spLocks noGrp="1"/>
          </p:cNvSpPr>
          <p:nvPr>
            <p:ph type="title"/>
          </p:nvPr>
        </p:nvSpPr>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Pancreatic Endocrine Neoplasm</a:t>
            </a:r>
            <a:endParaRPr lang="en-GB"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5" name="Content Placeholder 3"/>
          <p:cNvPicPr>
            <a:picLocks noGrp="1" noChangeAspect="1"/>
          </p:cNvPicPr>
          <p:nvPr>
            <p:ph idx="1"/>
          </p:nvPr>
        </p:nvPicPr>
        <p:blipFill>
          <a:blip r:embed="rId3"/>
          <a:srcRect/>
          <a:stretch>
            <a:fillRect/>
          </a:stretch>
        </p:blipFill>
        <p:spPr>
          <a:xfrm>
            <a:off x="0" y="0"/>
            <a:ext cx="9144000" cy="6858000"/>
          </a:xfr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Content Placeholder 3"/>
          <p:cNvPicPr>
            <a:picLocks noGrp="1" noChangeAspect="1"/>
          </p:cNvPicPr>
          <p:nvPr>
            <p:ph idx="1"/>
          </p:nvPr>
        </p:nvPicPr>
        <p:blipFill>
          <a:blip r:embed="rId3"/>
          <a:srcRect/>
          <a:stretch>
            <a:fillRect/>
          </a:stretch>
        </p:blipFill>
        <p:spPr>
          <a:xfrm>
            <a:off x="0" y="-3175"/>
            <a:ext cx="9129713" cy="6861175"/>
          </a:xfr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Content Placeholder 3"/>
          <p:cNvPicPr>
            <a:picLocks noGrp="1" noChangeAspect="1"/>
          </p:cNvPicPr>
          <p:nvPr>
            <p:ph idx="1"/>
          </p:nvPr>
        </p:nvPicPr>
        <p:blipFill>
          <a:blip r:embed="rId3"/>
          <a:srcRect/>
          <a:stretch>
            <a:fillRect/>
          </a:stretch>
        </p:blipFill>
        <p:spPr>
          <a:xfrm>
            <a:off x="0" y="-33338"/>
            <a:ext cx="9174163" cy="6891338"/>
          </a:xfr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Content Placeholder 3"/>
          <p:cNvPicPr>
            <a:picLocks noGrp="1" noChangeAspect="1"/>
          </p:cNvPicPr>
          <p:nvPr>
            <p:ph idx="1"/>
          </p:nvPr>
        </p:nvPicPr>
        <p:blipFill>
          <a:blip r:embed="rId3"/>
          <a:srcRect/>
          <a:stretch>
            <a:fillRect/>
          </a:stretch>
        </p:blipFill>
        <p:spPr>
          <a:xfrm>
            <a:off x="0" y="-4763"/>
            <a:ext cx="9132888" cy="6862763"/>
          </a:xfr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Content Placeholder 3"/>
          <p:cNvPicPr>
            <a:picLocks noGrp="1" noChangeAspect="1"/>
          </p:cNvPicPr>
          <p:nvPr>
            <p:ph idx="1"/>
          </p:nvPr>
        </p:nvPicPr>
        <p:blipFill>
          <a:blip r:embed="rId3"/>
          <a:srcRect/>
          <a:stretch>
            <a:fillRect/>
          </a:stretch>
        </p:blipFill>
        <p:spPr>
          <a:xfrm>
            <a:off x="0" y="0"/>
            <a:ext cx="9144000" cy="6858000"/>
          </a:xfr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00213"/>
            <a:ext cx="8507413" cy="4525962"/>
          </a:xfrm>
        </p:spPr>
        <p:txBody>
          <a:bodyPr>
            <a:normAutofit/>
          </a:bodyPr>
          <a:lstStyle/>
          <a:p>
            <a:pPr marL="109728" indent="0" eaLnBrk="1" fontAlgn="auto" hangingPunct="1">
              <a:spcAft>
                <a:spcPts val="0"/>
              </a:spcAft>
              <a:buFont typeface="Wingdings 3"/>
              <a:buNone/>
              <a:defRPr/>
            </a:pPr>
            <a:r>
              <a:rPr lang="en-GB" b="1" dirty="0" smtClean="0">
                <a:latin typeface="Arial Narrow" pitchFamily="34" charset="0"/>
              </a:rPr>
              <a:t>W-D PEN </a:t>
            </a:r>
          </a:p>
          <a:p>
            <a:pPr marL="365760" indent="-256032" eaLnBrk="1" fontAlgn="auto" hangingPunct="1">
              <a:spcAft>
                <a:spcPts val="0"/>
              </a:spcAft>
              <a:buFont typeface="Wingdings" pitchFamily="2" charset="2"/>
              <a:buChar char="Ø"/>
              <a:defRPr/>
            </a:pPr>
            <a:r>
              <a:rPr lang="en-GB" dirty="0" err="1">
                <a:latin typeface="Arial Narrow" pitchFamily="34" charset="0"/>
              </a:rPr>
              <a:t>c</a:t>
            </a:r>
            <a:r>
              <a:rPr lang="en-GB" dirty="0" err="1" smtClean="0">
                <a:latin typeface="Arial Narrow" pitchFamily="34" charset="0"/>
              </a:rPr>
              <a:t>hromogranin</a:t>
            </a:r>
            <a:r>
              <a:rPr lang="en-GB" dirty="0" smtClean="0">
                <a:latin typeface="Arial Narrow" pitchFamily="34" charset="0"/>
              </a:rPr>
              <a:t> &amp; </a:t>
            </a:r>
            <a:r>
              <a:rPr lang="en-GB" dirty="0" err="1" smtClean="0">
                <a:latin typeface="Arial Narrow" pitchFamily="34" charset="0"/>
              </a:rPr>
              <a:t>synaptophysin</a:t>
            </a:r>
            <a:r>
              <a:rPr lang="en-GB" dirty="0" smtClean="0">
                <a:latin typeface="Arial Narrow" pitchFamily="34" charset="0"/>
              </a:rPr>
              <a:t> usually positive</a:t>
            </a:r>
          </a:p>
          <a:p>
            <a:pPr marL="365760" indent="-256032" eaLnBrk="1" fontAlgn="auto" hangingPunct="1">
              <a:spcAft>
                <a:spcPts val="0"/>
              </a:spcAft>
              <a:buFont typeface="Wingdings" pitchFamily="2" charset="2"/>
              <a:buChar char="Ø"/>
              <a:defRPr/>
            </a:pPr>
            <a:r>
              <a:rPr lang="en-GB" dirty="0" smtClean="0">
                <a:latin typeface="Arial Narrow" pitchFamily="34" charset="0"/>
              </a:rPr>
              <a:t>NSE &amp; CD56 also generally expressed</a:t>
            </a:r>
          </a:p>
          <a:p>
            <a:pPr marL="365760" indent="-256032" eaLnBrk="1" fontAlgn="auto" hangingPunct="1">
              <a:spcAft>
                <a:spcPts val="0"/>
              </a:spcAft>
              <a:buFont typeface="Wingdings" pitchFamily="2" charset="2"/>
              <a:buChar char="Ø"/>
              <a:defRPr/>
            </a:pPr>
            <a:r>
              <a:rPr lang="en-GB" dirty="0">
                <a:latin typeface="Arial Narrow" pitchFamily="34" charset="0"/>
              </a:rPr>
              <a:t>s</a:t>
            </a:r>
            <a:r>
              <a:rPr lang="en-GB" dirty="0" smtClean="0">
                <a:latin typeface="Arial Narrow" pitchFamily="34" charset="0"/>
              </a:rPr>
              <a:t>taining for peptide hormones should be done</a:t>
            </a:r>
          </a:p>
          <a:p>
            <a:pPr marL="365760" indent="-256032" eaLnBrk="1" fontAlgn="auto" hangingPunct="1">
              <a:spcAft>
                <a:spcPts val="0"/>
              </a:spcAft>
              <a:buFont typeface="Wingdings" pitchFamily="2" charset="2"/>
              <a:buChar char="Ø"/>
              <a:defRPr/>
            </a:pPr>
            <a:r>
              <a:rPr lang="en-GB" dirty="0">
                <a:latin typeface="Arial Narrow" pitchFamily="34" charset="0"/>
              </a:rPr>
              <a:t>h</a:t>
            </a:r>
            <a:r>
              <a:rPr lang="en-GB" dirty="0" smtClean="0">
                <a:latin typeface="Arial Narrow" pitchFamily="34" charset="0"/>
              </a:rPr>
              <a:t>owever, functional tumours defined clinically &amp; not by IHC</a:t>
            </a:r>
          </a:p>
          <a:p>
            <a:pPr marL="109728" indent="0" algn="r" eaLnBrk="1" fontAlgn="auto" hangingPunct="1">
              <a:spcAft>
                <a:spcPts val="0"/>
              </a:spcAft>
              <a:buFont typeface="Wingdings 3"/>
              <a:buNone/>
              <a:defRPr/>
            </a:pPr>
            <a:r>
              <a:rPr lang="en-GB" dirty="0" smtClean="0">
                <a:latin typeface="Arial Narrow" pitchFamily="34" charset="0"/>
              </a:rPr>
              <a:t>   </a:t>
            </a:r>
          </a:p>
        </p:txBody>
      </p:sp>
      <p:sp>
        <p:nvSpPr>
          <p:cNvPr id="3" name="Title 2"/>
          <p:cNvSpPr>
            <a:spLocks noGrp="1"/>
          </p:cNvSpPr>
          <p:nvPr>
            <p:ph type="title"/>
          </p:nvPr>
        </p:nvSpPr>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Pancreatic Endocrine Neoplasm</a:t>
            </a:r>
            <a:endParaRPr lang="en-GB"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00213"/>
            <a:ext cx="8507413" cy="4525962"/>
          </a:xfrm>
        </p:spPr>
        <p:txBody>
          <a:bodyPr>
            <a:normAutofit/>
          </a:bodyPr>
          <a:lstStyle/>
          <a:p>
            <a:pPr marL="109728" indent="0" eaLnBrk="1" fontAlgn="auto" hangingPunct="1">
              <a:spcAft>
                <a:spcPts val="0"/>
              </a:spcAft>
              <a:buFont typeface="Wingdings 3"/>
              <a:buNone/>
              <a:defRPr/>
            </a:pPr>
            <a:r>
              <a:rPr lang="en-GB" b="1" dirty="0">
                <a:latin typeface="Arial Narrow" pitchFamily="34" charset="0"/>
              </a:rPr>
              <a:t>P</a:t>
            </a:r>
            <a:r>
              <a:rPr lang="en-GB" b="1" dirty="0" smtClean="0">
                <a:latin typeface="Arial Narrow" pitchFamily="34" charset="0"/>
              </a:rPr>
              <a:t>-D PEN </a:t>
            </a:r>
          </a:p>
          <a:p>
            <a:pPr marL="365760" indent="-256032" eaLnBrk="1" fontAlgn="auto" hangingPunct="1">
              <a:spcAft>
                <a:spcPts val="0"/>
              </a:spcAft>
              <a:buFont typeface="Wingdings" pitchFamily="2" charset="2"/>
              <a:buChar char="Ø"/>
              <a:defRPr/>
            </a:pPr>
            <a:r>
              <a:rPr lang="en-GB" dirty="0">
                <a:latin typeface="Arial Narrow" pitchFamily="34" charset="0"/>
              </a:rPr>
              <a:t>r</a:t>
            </a:r>
            <a:r>
              <a:rPr lang="en-GB" dirty="0" smtClean="0">
                <a:latin typeface="Arial Narrow" pitchFamily="34" charset="0"/>
              </a:rPr>
              <a:t>are</a:t>
            </a:r>
          </a:p>
          <a:p>
            <a:pPr marL="365760" indent="-256032" eaLnBrk="1" fontAlgn="auto" hangingPunct="1">
              <a:spcAft>
                <a:spcPts val="0"/>
              </a:spcAft>
              <a:buFont typeface="Wingdings" pitchFamily="2" charset="2"/>
              <a:buChar char="Ø"/>
              <a:defRPr/>
            </a:pPr>
            <a:r>
              <a:rPr lang="en-GB" dirty="0" smtClean="0">
                <a:latin typeface="Arial Narrow" pitchFamily="34" charset="0"/>
              </a:rPr>
              <a:t>large cell endocrine </a:t>
            </a:r>
            <a:r>
              <a:rPr lang="en-GB" dirty="0" err="1" smtClean="0">
                <a:latin typeface="Arial Narrow" pitchFamily="34" charset="0"/>
              </a:rPr>
              <a:t>Ca</a:t>
            </a:r>
            <a:r>
              <a:rPr lang="en-GB" dirty="0">
                <a:latin typeface="Arial Narrow" pitchFamily="34" charset="0"/>
              </a:rPr>
              <a:t> </a:t>
            </a:r>
            <a:r>
              <a:rPr lang="en-GB" dirty="0" smtClean="0">
                <a:latin typeface="Arial Narrow" pitchFamily="34" charset="0"/>
              </a:rPr>
              <a:t>– large pleomorphic nuclei</a:t>
            </a:r>
          </a:p>
          <a:p>
            <a:pPr marL="365760" indent="-256032" eaLnBrk="1" fontAlgn="auto" hangingPunct="1">
              <a:spcAft>
                <a:spcPts val="0"/>
              </a:spcAft>
              <a:buFont typeface="Wingdings" pitchFamily="2" charset="2"/>
              <a:buChar char="Ø"/>
              <a:defRPr/>
            </a:pPr>
            <a:r>
              <a:rPr lang="en-GB" dirty="0" smtClean="0">
                <a:latin typeface="Arial Narrow" pitchFamily="34" charset="0"/>
              </a:rPr>
              <a:t>small cell </a:t>
            </a:r>
            <a:r>
              <a:rPr lang="en-GB" dirty="0" err="1" smtClean="0">
                <a:latin typeface="Arial Narrow" pitchFamily="34" charset="0"/>
              </a:rPr>
              <a:t>Ca</a:t>
            </a:r>
            <a:endParaRPr lang="en-GB" dirty="0" smtClean="0">
              <a:latin typeface="Arial Narrow" pitchFamily="34" charset="0"/>
            </a:endParaRPr>
          </a:p>
          <a:p>
            <a:pPr marL="365760" indent="-256032" eaLnBrk="1" fontAlgn="auto" hangingPunct="1">
              <a:spcAft>
                <a:spcPts val="0"/>
              </a:spcAft>
              <a:buFont typeface="Wingdings" pitchFamily="2" charset="2"/>
              <a:buChar char="Ø"/>
              <a:defRPr/>
            </a:pPr>
            <a:r>
              <a:rPr lang="en-GB" dirty="0">
                <a:latin typeface="Arial Narrow" pitchFamily="34" charset="0"/>
              </a:rPr>
              <a:t>d</a:t>
            </a:r>
            <a:r>
              <a:rPr lang="en-GB" dirty="0" smtClean="0">
                <a:latin typeface="Arial Narrow" pitchFamily="34" charset="0"/>
              </a:rPr>
              <a:t>iffuse infiltrative growth pattern</a:t>
            </a:r>
          </a:p>
          <a:p>
            <a:pPr marL="365760" indent="-256032" eaLnBrk="1" fontAlgn="auto" hangingPunct="1">
              <a:spcAft>
                <a:spcPts val="0"/>
              </a:spcAft>
              <a:buFont typeface="Wingdings" pitchFamily="2" charset="2"/>
              <a:buChar char="Ø"/>
              <a:defRPr/>
            </a:pPr>
            <a:r>
              <a:rPr lang="en-GB" dirty="0">
                <a:latin typeface="Arial Narrow" pitchFamily="34" charset="0"/>
              </a:rPr>
              <a:t>n</a:t>
            </a:r>
            <a:r>
              <a:rPr lang="en-GB" dirty="0" smtClean="0">
                <a:latin typeface="Arial Narrow" pitchFamily="34" charset="0"/>
              </a:rPr>
              <a:t>umerous mitotic figures (&gt;10/10HPF)</a:t>
            </a:r>
          </a:p>
          <a:p>
            <a:pPr marL="365760" indent="-256032" eaLnBrk="1" fontAlgn="auto" hangingPunct="1">
              <a:spcAft>
                <a:spcPts val="0"/>
              </a:spcAft>
              <a:buFont typeface="Wingdings" pitchFamily="2" charset="2"/>
              <a:buChar char="Ø"/>
              <a:defRPr/>
            </a:pPr>
            <a:r>
              <a:rPr lang="en-GB" dirty="0">
                <a:latin typeface="Arial Narrow" pitchFamily="34" charset="0"/>
              </a:rPr>
              <a:t>a</a:t>
            </a:r>
            <a:r>
              <a:rPr lang="en-GB" dirty="0" smtClean="0">
                <a:latin typeface="Arial Narrow" pitchFamily="34" charset="0"/>
              </a:rPr>
              <a:t>bundant tumour necrosis</a:t>
            </a:r>
          </a:p>
          <a:p>
            <a:pPr marL="365760" indent="-256032" eaLnBrk="1" fontAlgn="auto" hangingPunct="1">
              <a:spcAft>
                <a:spcPts val="0"/>
              </a:spcAft>
              <a:buFont typeface="Wingdings" pitchFamily="2" charset="2"/>
              <a:buChar char="Ø"/>
              <a:defRPr/>
            </a:pPr>
            <a:r>
              <a:rPr lang="en-GB" dirty="0">
                <a:latin typeface="Arial Narrow" pitchFamily="34" charset="0"/>
              </a:rPr>
              <a:t>h</a:t>
            </a:r>
            <a:r>
              <a:rPr lang="en-GB" dirty="0" smtClean="0">
                <a:latin typeface="Arial Narrow" pitchFamily="34" charset="0"/>
              </a:rPr>
              <a:t>ighly aggressive </a:t>
            </a:r>
          </a:p>
          <a:p>
            <a:pPr marL="365760" indent="-256032" eaLnBrk="1" fontAlgn="auto" hangingPunct="1">
              <a:spcAft>
                <a:spcPts val="0"/>
              </a:spcAft>
              <a:buFont typeface="Wingdings" pitchFamily="2" charset="2"/>
              <a:buChar char="Ø"/>
              <a:defRPr/>
            </a:pPr>
            <a:r>
              <a:rPr lang="en-GB" dirty="0" err="1" smtClean="0">
                <a:latin typeface="Arial Narrow" pitchFamily="34" charset="0"/>
              </a:rPr>
              <a:t>arly</a:t>
            </a:r>
            <a:r>
              <a:rPr lang="en-GB" dirty="0" smtClean="0">
                <a:latin typeface="Arial Narrow" pitchFamily="34" charset="0"/>
              </a:rPr>
              <a:t> dissemination &amp; rapidly fatal course</a:t>
            </a:r>
          </a:p>
          <a:p>
            <a:pPr marL="365760" indent="-256032" eaLnBrk="1" fontAlgn="auto" hangingPunct="1">
              <a:spcAft>
                <a:spcPts val="0"/>
              </a:spcAft>
              <a:buFont typeface="Wingdings" pitchFamily="2" charset="2"/>
              <a:buChar char="Ø"/>
              <a:defRPr/>
            </a:pPr>
            <a:endParaRPr lang="en-GB" dirty="0" smtClean="0">
              <a:latin typeface="Arial Narrow" pitchFamily="34" charset="0"/>
            </a:endParaRPr>
          </a:p>
        </p:txBody>
      </p:sp>
      <p:sp>
        <p:nvSpPr>
          <p:cNvPr id="3" name="Title 2"/>
          <p:cNvSpPr>
            <a:spLocks noGrp="1"/>
          </p:cNvSpPr>
          <p:nvPr>
            <p:ph type="title"/>
          </p:nvPr>
        </p:nvSpPr>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Pancreatic Endocrine Neoplasm</a:t>
            </a:r>
            <a:endParaRPr lang="en-GB"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Content Placeholder 3"/>
          <p:cNvPicPr>
            <a:picLocks noGrp="1" noChangeAspect="1"/>
          </p:cNvPicPr>
          <p:nvPr>
            <p:ph idx="1"/>
          </p:nvPr>
        </p:nvPicPr>
        <p:blipFill>
          <a:blip r:embed="rId3"/>
          <a:srcRect/>
          <a:stretch>
            <a:fillRect/>
          </a:stretch>
        </p:blipFill>
        <p:spPr>
          <a:xfrm>
            <a:off x="-12700" y="4763"/>
            <a:ext cx="9156700" cy="6853237"/>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Content Placeholder 1"/>
          <p:cNvSpPr>
            <a:spLocks noGrp="1"/>
          </p:cNvSpPr>
          <p:nvPr>
            <p:ph idx="1"/>
          </p:nvPr>
        </p:nvSpPr>
        <p:spPr>
          <a:xfrm>
            <a:off x="457200" y="1423988"/>
            <a:ext cx="8229600" cy="4525962"/>
          </a:xfrm>
        </p:spPr>
        <p:txBody>
          <a:bodyPr/>
          <a:lstStyle/>
          <a:p>
            <a:pPr marL="109538" indent="0" eaLnBrk="1" hangingPunct="1">
              <a:buFont typeface="Wingdings 3" pitchFamily="18" charset="2"/>
              <a:buNone/>
            </a:pPr>
            <a:r>
              <a:rPr lang="en-GB" sz="2800" b="1" smtClean="0">
                <a:latin typeface="Arial Narrow" pitchFamily="34" charset="0"/>
              </a:rPr>
              <a:t>Microscopic features</a:t>
            </a:r>
          </a:p>
          <a:p>
            <a:pPr marL="109538" indent="0" eaLnBrk="1" hangingPunct="1"/>
            <a:r>
              <a:rPr lang="en-GB" sz="2800" smtClean="0">
                <a:latin typeface="Arial Narrow" pitchFamily="34" charset="0"/>
              </a:rPr>
              <a:t>proliferation of small tubular structures lined by cuboidal </a:t>
            </a:r>
          </a:p>
          <a:p>
            <a:pPr marL="109538" indent="0" eaLnBrk="1" hangingPunct="1">
              <a:buFont typeface="Wingdings 3" pitchFamily="18" charset="2"/>
              <a:buNone/>
            </a:pPr>
            <a:r>
              <a:rPr lang="en-GB" sz="2800" smtClean="0">
                <a:latin typeface="Arial Narrow" pitchFamily="34" charset="0"/>
              </a:rPr>
              <a:t>  cells within abundant desmoplastic stroma</a:t>
            </a:r>
          </a:p>
          <a:p>
            <a:pPr marL="109538" indent="0" eaLnBrk="1" hangingPunct="1"/>
            <a:r>
              <a:rPr lang="en-GB" sz="2800" smtClean="0">
                <a:latin typeface="Arial Narrow" pitchFamily="34" charset="0"/>
              </a:rPr>
              <a:t>well differentiated growth pattern closely mimics non-</a:t>
            </a:r>
          </a:p>
          <a:p>
            <a:pPr marL="109538" indent="0" eaLnBrk="1" hangingPunct="1">
              <a:buFont typeface="Wingdings 3" pitchFamily="18" charset="2"/>
              <a:buNone/>
            </a:pPr>
            <a:r>
              <a:rPr lang="en-GB" sz="2800" smtClean="0">
                <a:latin typeface="Arial Narrow" pitchFamily="34" charset="0"/>
              </a:rPr>
              <a:t>  neoplastic ductules of chronic pancreatitis</a:t>
            </a:r>
          </a:p>
          <a:p>
            <a:pPr marL="109538" indent="0" eaLnBrk="1" hangingPunct="1"/>
            <a:r>
              <a:rPr lang="en-GB" sz="2800" smtClean="0">
                <a:latin typeface="Arial Narrow" pitchFamily="34" charset="0"/>
              </a:rPr>
              <a:t>malignant glands with haphazard growth pattern</a:t>
            </a:r>
          </a:p>
          <a:p>
            <a:pPr marL="109538" indent="0" eaLnBrk="1" hangingPunct="1"/>
            <a:r>
              <a:rPr lang="en-GB" sz="2800" smtClean="0">
                <a:latin typeface="Arial Narrow" pitchFamily="34" charset="0"/>
              </a:rPr>
              <a:t>stratification &amp; irregular papillae  of lining epithelium</a:t>
            </a:r>
          </a:p>
          <a:p>
            <a:pPr marL="109538" indent="0" eaLnBrk="1" hangingPunct="1"/>
            <a:r>
              <a:rPr lang="en-GB" sz="2800" smtClean="0">
                <a:latin typeface="Arial Narrow" pitchFamily="34" charset="0"/>
              </a:rPr>
              <a:t>abundant cytoplasm generally containing mucin</a:t>
            </a:r>
          </a:p>
          <a:p>
            <a:pPr marL="109538" indent="0" eaLnBrk="1" hangingPunct="1"/>
            <a:r>
              <a:rPr lang="en-GB" sz="2800" smtClean="0">
                <a:latin typeface="Arial Narrow" pitchFamily="34" charset="0"/>
              </a:rPr>
              <a:t>clear cell change is common</a:t>
            </a:r>
          </a:p>
        </p:txBody>
      </p:sp>
      <p:sp>
        <p:nvSpPr>
          <p:cNvPr id="3" name="Title 2"/>
          <p:cNvSpPr>
            <a:spLocks noGrp="1"/>
          </p:cNvSpPr>
          <p:nvPr>
            <p:ph type="title"/>
          </p:nvPr>
        </p:nvSpPr>
        <p:spPr>
          <a:xfrm>
            <a:off x="457200" y="197768"/>
            <a:ext cx="8229600" cy="1143000"/>
          </a:xfrm>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Conventional Ductal </a:t>
            </a:r>
            <a:r>
              <a:rPr lang="en-GB" dirty="0" err="1" smtClean="0">
                <a:solidFill>
                  <a:schemeClr val="accent4">
                    <a:lumMod val="75000"/>
                  </a:schemeClr>
                </a:solidFill>
                <a:latin typeface="Arial Narrow" pitchFamily="34" charset="0"/>
              </a:rPr>
              <a:t>AdenoCa</a:t>
            </a:r>
            <a:r>
              <a:rPr lang="en-GB" dirty="0" smtClean="0">
                <a:solidFill>
                  <a:schemeClr val="accent4">
                    <a:lumMod val="75000"/>
                  </a:schemeClr>
                </a:solidFill>
                <a:latin typeface="Arial Narrow" pitchFamily="34" charset="0"/>
              </a:rPr>
              <a:t> </a:t>
            </a:r>
            <a:endParaRPr lang="en-GB" dirty="0">
              <a:solidFill>
                <a:schemeClr val="accent4">
                  <a:lumMod val="75000"/>
                </a:schemeClr>
              </a:solidFill>
              <a:latin typeface="Arial Narrow" pitchFamily="34"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Content Placeholder 3"/>
          <p:cNvPicPr>
            <a:picLocks noGrp="1" noChangeAspect="1"/>
          </p:cNvPicPr>
          <p:nvPr>
            <p:ph idx="1"/>
          </p:nvPr>
        </p:nvPicPr>
        <p:blipFill>
          <a:blip r:embed="rId3"/>
          <a:srcRect/>
          <a:stretch>
            <a:fillRect/>
          </a:stretch>
        </p:blipFill>
        <p:spPr>
          <a:xfrm>
            <a:off x="0" y="0"/>
            <a:ext cx="9144000" cy="68580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Content Placeholder 3"/>
          <p:cNvPicPr>
            <a:picLocks noGrp="1" noChangeAspect="1"/>
          </p:cNvPicPr>
          <p:nvPr>
            <p:ph idx="1"/>
          </p:nvPr>
        </p:nvPicPr>
        <p:blipFill>
          <a:blip r:embed="rId3"/>
          <a:srcRect/>
          <a:stretch>
            <a:fillRect/>
          </a:stretch>
        </p:blipFill>
        <p:spPr>
          <a:xfrm>
            <a:off x="0" y="3175"/>
            <a:ext cx="9144000" cy="6854825"/>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Content Placeholder 3"/>
          <p:cNvPicPr>
            <a:picLocks noGrp="1" noChangeAspect="1"/>
          </p:cNvPicPr>
          <p:nvPr>
            <p:ph idx="1"/>
          </p:nvPr>
        </p:nvPicPr>
        <p:blipFill>
          <a:blip r:embed="rId3"/>
          <a:srcRect/>
          <a:stretch>
            <a:fillRect/>
          </a:stretch>
        </p:blipFill>
        <p:spPr>
          <a:xfrm>
            <a:off x="0" y="0"/>
            <a:ext cx="9144000" cy="68580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Content Placeholder 3"/>
          <p:cNvPicPr>
            <a:picLocks noGrp="1" noChangeAspect="1"/>
          </p:cNvPicPr>
          <p:nvPr>
            <p:ph idx="1"/>
          </p:nvPr>
        </p:nvPicPr>
        <p:blipFill>
          <a:blip r:embed="rId3"/>
          <a:srcRect/>
          <a:stretch>
            <a:fillRect/>
          </a:stretch>
        </p:blipFill>
        <p:spPr>
          <a:xfrm>
            <a:off x="0" y="0"/>
            <a:ext cx="9144000" cy="6858000"/>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Content Placeholder 3"/>
          <p:cNvPicPr>
            <a:picLocks noGrp="1" noChangeAspect="1"/>
          </p:cNvPicPr>
          <p:nvPr>
            <p:ph idx="1"/>
          </p:nvPr>
        </p:nvPicPr>
        <p:blipFill>
          <a:blip r:embed="rId3"/>
          <a:srcRect/>
          <a:stretch>
            <a:fillRect/>
          </a:stretch>
        </p:blipFill>
        <p:spPr>
          <a:xfrm>
            <a:off x="0" y="0"/>
            <a:ext cx="9144000" cy="6858000"/>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Content Placeholder 1"/>
          <p:cNvSpPr>
            <a:spLocks noGrp="1"/>
          </p:cNvSpPr>
          <p:nvPr>
            <p:ph idx="1"/>
          </p:nvPr>
        </p:nvSpPr>
        <p:spPr>
          <a:xfrm>
            <a:off x="457200" y="1423988"/>
            <a:ext cx="8229600" cy="4525962"/>
          </a:xfrm>
        </p:spPr>
        <p:txBody>
          <a:bodyPr/>
          <a:lstStyle/>
          <a:p>
            <a:pPr marL="109538" indent="0" eaLnBrk="1" hangingPunct="1">
              <a:buFont typeface="Wingdings 3" pitchFamily="18" charset="2"/>
              <a:buNone/>
            </a:pPr>
            <a:r>
              <a:rPr lang="en-GB" sz="2800" b="1" smtClean="0">
                <a:latin typeface="Arial Narrow" pitchFamily="34" charset="0"/>
              </a:rPr>
              <a:t>Microscopic features</a:t>
            </a:r>
          </a:p>
          <a:p>
            <a:pPr marL="109538" indent="0" eaLnBrk="1" hangingPunct="1"/>
            <a:r>
              <a:rPr lang="en-GB" sz="2800" smtClean="0">
                <a:latin typeface="Arial Narrow" pitchFamily="34" charset="0"/>
              </a:rPr>
              <a:t>loss of nuclear polarity typical </a:t>
            </a:r>
          </a:p>
          <a:p>
            <a:pPr marL="109538" indent="0" eaLnBrk="1" hangingPunct="1"/>
            <a:r>
              <a:rPr lang="en-GB" sz="2800" smtClean="0">
                <a:latin typeface="Arial Narrow" pitchFamily="34" charset="0"/>
              </a:rPr>
              <a:t>nuclei vary in size, shape &amp; intracellular location</a:t>
            </a:r>
          </a:p>
          <a:p>
            <a:pPr marL="109538" indent="0" eaLnBrk="1" hangingPunct="1"/>
            <a:r>
              <a:rPr lang="en-GB" sz="2800" smtClean="0">
                <a:latin typeface="Arial Narrow" pitchFamily="34" charset="0"/>
              </a:rPr>
              <a:t>&gt;4x variation in nuclear size (4:1 rule)</a:t>
            </a:r>
          </a:p>
          <a:p>
            <a:pPr marL="109538" indent="0" eaLnBrk="1" hangingPunct="1"/>
            <a:r>
              <a:rPr lang="en-GB" sz="2800" smtClean="0">
                <a:latin typeface="Arial Narrow" pitchFamily="34" charset="0"/>
              </a:rPr>
              <a:t>PNI &amp; VI common &amp; diagnostically useful (not commonly </a:t>
            </a:r>
          </a:p>
          <a:p>
            <a:pPr marL="109538" indent="0" eaLnBrk="1" hangingPunct="1">
              <a:buFont typeface="Wingdings 3" pitchFamily="18" charset="2"/>
              <a:buNone/>
            </a:pPr>
            <a:r>
              <a:rPr lang="en-GB" sz="2800" smtClean="0">
                <a:latin typeface="Arial Narrow" pitchFamily="34" charset="0"/>
              </a:rPr>
              <a:t> detected in core needle bxs)</a:t>
            </a:r>
          </a:p>
          <a:p>
            <a:pPr marL="109538" indent="0" eaLnBrk="1" hangingPunct="1"/>
            <a:r>
              <a:rPr lang="en-GB" sz="2800" smtClean="0">
                <a:latin typeface="Arial Narrow" pitchFamily="34" charset="0"/>
              </a:rPr>
              <a:t>invasion into peripancreatic fat common</a:t>
            </a:r>
          </a:p>
          <a:p>
            <a:pPr marL="109538" indent="0" eaLnBrk="1" hangingPunct="1"/>
            <a:r>
              <a:rPr lang="en-GB" sz="2800" smtClean="0">
                <a:latin typeface="Arial Narrow" pitchFamily="34" charset="0"/>
              </a:rPr>
              <a:t>immediate juxtaposition of gland with adipose tissue without </a:t>
            </a:r>
          </a:p>
          <a:p>
            <a:pPr marL="109538" indent="0" eaLnBrk="1" hangingPunct="1">
              <a:buFont typeface="Wingdings 3" pitchFamily="18" charset="2"/>
              <a:buNone/>
            </a:pPr>
            <a:r>
              <a:rPr lang="en-GB" sz="2800" smtClean="0">
                <a:latin typeface="Arial Narrow" pitchFamily="34" charset="0"/>
              </a:rPr>
              <a:t>  intervening stroma (‘naked glands in fat’ sign)</a:t>
            </a:r>
          </a:p>
          <a:p>
            <a:pPr marL="109538" indent="0" eaLnBrk="1" hangingPunct="1"/>
            <a:endParaRPr lang="en-GB" sz="2800" smtClean="0">
              <a:latin typeface="Arial Narrow" pitchFamily="34" charset="0"/>
            </a:endParaRPr>
          </a:p>
        </p:txBody>
      </p:sp>
      <p:sp>
        <p:nvSpPr>
          <p:cNvPr id="3" name="Title 2"/>
          <p:cNvSpPr>
            <a:spLocks noGrp="1"/>
          </p:cNvSpPr>
          <p:nvPr>
            <p:ph type="title"/>
          </p:nvPr>
        </p:nvSpPr>
        <p:spPr>
          <a:xfrm>
            <a:off x="457200" y="197768"/>
            <a:ext cx="8229600" cy="1143000"/>
          </a:xfrm>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Conventional Ductal </a:t>
            </a:r>
            <a:r>
              <a:rPr lang="en-GB" dirty="0" err="1" smtClean="0">
                <a:solidFill>
                  <a:schemeClr val="accent4">
                    <a:lumMod val="75000"/>
                  </a:schemeClr>
                </a:solidFill>
                <a:latin typeface="Arial Narrow" pitchFamily="34" charset="0"/>
              </a:rPr>
              <a:t>AdenoCa</a:t>
            </a:r>
            <a:r>
              <a:rPr lang="en-GB" dirty="0" smtClean="0">
                <a:solidFill>
                  <a:schemeClr val="accent4">
                    <a:lumMod val="75000"/>
                  </a:schemeClr>
                </a:solidFill>
                <a:latin typeface="Arial Narrow" pitchFamily="34" charset="0"/>
              </a:rPr>
              <a:t> </a:t>
            </a:r>
            <a:endParaRPr lang="en-GB" dirty="0">
              <a:solidFill>
                <a:schemeClr val="accent4">
                  <a:lumMod val="75000"/>
                </a:schemeClr>
              </a:solidFill>
              <a:latin typeface="Arial Narrow"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Content Placeholder 3"/>
          <p:cNvPicPr>
            <a:picLocks noGrp="1" noChangeAspect="1"/>
          </p:cNvPicPr>
          <p:nvPr>
            <p:ph idx="1"/>
          </p:nvPr>
        </p:nvPicPr>
        <p:blipFill>
          <a:blip r:embed="rId3"/>
          <a:srcRect/>
          <a:stretch>
            <a:fillRect/>
          </a:stretch>
        </p:blipFill>
        <p:spPr>
          <a:xfrm>
            <a:off x="0" y="6350"/>
            <a:ext cx="9144000" cy="6878638"/>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tle 2"/>
          <p:cNvPicPr>
            <a:picLocks noGrp="1" noChangeArrowheads="1"/>
          </p:cNvPicPr>
          <p:nvPr>
            <p:ph type="title"/>
          </p:nvPr>
        </p:nvPicPr>
        <p:blipFill>
          <a:blip r:embed="rId2"/>
          <a:srcRect/>
          <a:stretch>
            <a:fillRect/>
          </a:stretch>
        </p:blipFill>
        <p:spPr bwMode="auto">
          <a:xfrm>
            <a:off x="0" y="0"/>
            <a:ext cx="8686800" cy="1268413"/>
          </a:xfrm>
          <a:noFill/>
          <a:ln/>
        </p:spPr>
      </p:pic>
      <p:sp>
        <p:nvSpPr>
          <p:cNvPr id="326663" name="Rectangle 7"/>
          <p:cNvSpPr>
            <a:spLocks noGrp="1"/>
          </p:cNvSpPr>
          <p:nvPr>
            <p:ph type="body" idx="1"/>
          </p:nvPr>
        </p:nvSpPr>
        <p:spPr>
          <a:xfrm>
            <a:off x="457200" y="1639888"/>
            <a:ext cx="8229600" cy="4525962"/>
          </a:xfrm>
        </p:spPr>
        <p:txBody>
          <a:bodyPr/>
          <a:lstStyle/>
          <a:p>
            <a:pPr eaLnBrk="1" hangingPunct="1"/>
            <a:r>
              <a:rPr lang="en-GB" sz="3200" b="1" smtClean="0">
                <a:solidFill>
                  <a:schemeClr val="tx2"/>
                </a:solidFill>
                <a:latin typeface="Arial Narrow" pitchFamily="34" charset="0"/>
              </a:rPr>
              <a:t>Solid neoplasms</a:t>
            </a:r>
          </a:p>
          <a:p>
            <a:pPr eaLnBrk="1" hangingPunct="1"/>
            <a:r>
              <a:rPr lang="en-GB" sz="3200" b="1" smtClean="0">
                <a:solidFill>
                  <a:schemeClr val="tx2"/>
                </a:solidFill>
                <a:latin typeface="Arial Narrow" pitchFamily="34" charset="0"/>
              </a:rPr>
              <a:t>Cystic neoplasms</a:t>
            </a:r>
          </a:p>
          <a:p>
            <a:pPr eaLnBrk="1" hangingPunct="1"/>
            <a:r>
              <a:rPr lang="en-GB" sz="3200" b="1" smtClean="0">
                <a:solidFill>
                  <a:schemeClr val="tx2"/>
                </a:solidFill>
                <a:latin typeface="Arial Narrow" pitchFamily="34" charset="0"/>
              </a:rPr>
              <a:t>Intraductal Papillary Mucinous Neoplasm (IPMN)</a:t>
            </a:r>
          </a:p>
          <a:p>
            <a:pPr eaLnBrk="1" hangingPunct="1"/>
            <a:r>
              <a:rPr lang="en-GB" sz="3200" b="1" smtClean="0">
                <a:solidFill>
                  <a:schemeClr val="tx2"/>
                </a:solidFill>
                <a:latin typeface="Arial Narrow" pitchFamily="34" charset="0"/>
              </a:rPr>
              <a:t>Pancreatic Endocrine Neoplasm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Content Placeholder 3"/>
          <p:cNvPicPr>
            <a:picLocks noGrp="1" noChangeAspect="1"/>
          </p:cNvPicPr>
          <p:nvPr>
            <p:ph idx="1"/>
          </p:nvPr>
        </p:nvPicPr>
        <p:blipFill>
          <a:blip r:embed="rId3"/>
          <a:srcRect/>
          <a:stretch>
            <a:fillRect/>
          </a:stretch>
        </p:blipFill>
        <p:spPr>
          <a:xfrm>
            <a:off x="0" y="0"/>
            <a:ext cx="9144000" cy="6858000"/>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Content Placeholder 3"/>
          <p:cNvPicPr>
            <a:picLocks noGrp="1" noChangeAspect="1"/>
          </p:cNvPicPr>
          <p:nvPr>
            <p:ph idx="1"/>
          </p:nvPr>
        </p:nvPicPr>
        <p:blipFill>
          <a:blip r:embed="rId3"/>
          <a:srcRect/>
          <a:stretch>
            <a:fillRect/>
          </a:stretch>
        </p:blipFill>
        <p:spPr>
          <a:xfrm>
            <a:off x="4763" y="0"/>
            <a:ext cx="9139237" cy="685800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Content Placeholder 3"/>
          <p:cNvPicPr>
            <a:picLocks noGrp="1" noChangeAspect="1"/>
          </p:cNvPicPr>
          <p:nvPr>
            <p:ph idx="1"/>
          </p:nvPr>
        </p:nvPicPr>
        <p:blipFill>
          <a:blip r:embed="rId3"/>
          <a:srcRect/>
          <a:stretch>
            <a:fillRect/>
          </a:stretch>
        </p:blipFill>
        <p:spPr>
          <a:xfrm>
            <a:off x="0" y="0"/>
            <a:ext cx="9144000" cy="6858000"/>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Content Placeholder 3"/>
          <p:cNvPicPr>
            <a:picLocks noGrp="1" noChangeAspect="1"/>
          </p:cNvPicPr>
          <p:nvPr>
            <p:ph idx="1"/>
          </p:nvPr>
        </p:nvPicPr>
        <p:blipFill>
          <a:blip r:embed="rId3"/>
          <a:srcRect/>
          <a:stretch>
            <a:fillRect/>
          </a:stretch>
        </p:blipFill>
        <p:spPr>
          <a:xfrm>
            <a:off x="0" y="0"/>
            <a:ext cx="9144000" cy="6858000"/>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953" name="Content Placeholder 1"/>
          <p:cNvSpPr>
            <a:spLocks noGrp="1"/>
          </p:cNvSpPr>
          <p:nvPr>
            <p:ph idx="1"/>
          </p:nvPr>
        </p:nvSpPr>
        <p:spPr>
          <a:xfrm>
            <a:off x="457200" y="1423988"/>
            <a:ext cx="8229600" cy="4525962"/>
          </a:xfrm>
        </p:spPr>
        <p:txBody>
          <a:bodyPr/>
          <a:lstStyle/>
          <a:p>
            <a:pPr marL="109538" indent="0" eaLnBrk="1" hangingPunct="1">
              <a:buFont typeface="Wingdings 3" pitchFamily="18" charset="2"/>
              <a:buNone/>
            </a:pPr>
            <a:r>
              <a:rPr lang="en-GB" sz="2800" b="1" smtClean="0">
                <a:latin typeface="Arial Narrow" pitchFamily="34" charset="0"/>
              </a:rPr>
              <a:t>Microscopic features</a:t>
            </a:r>
          </a:p>
          <a:p>
            <a:pPr marL="109538" indent="0" eaLnBrk="1" hangingPunct="1"/>
            <a:r>
              <a:rPr lang="en-GB" sz="2800" smtClean="0">
                <a:latin typeface="Arial Narrow" pitchFamily="34" charset="0"/>
              </a:rPr>
              <a:t>invasion of CBD, duodenal mucosa or native pancreatic </a:t>
            </a:r>
          </a:p>
          <a:p>
            <a:pPr marL="109538" indent="0" eaLnBrk="1" hangingPunct="1">
              <a:buFont typeface="Wingdings 3" pitchFamily="18" charset="2"/>
              <a:buNone/>
            </a:pPr>
            <a:r>
              <a:rPr lang="en-GB" sz="2800" smtClean="0">
                <a:latin typeface="Arial Narrow" pitchFamily="34" charset="0"/>
              </a:rPr>
              <a:t> ducts </a:t>
            </a:r>
          </a:p>
          <a:p>
            <a:pPr marL="109538" indent="0" eaLnBrk="1" hangingPunct="1"/>
            <a:r>
              <a:rPr lang="en-GB" sz="2800" smtClean="0">
                <a:latin typeface="Arial Narrow" pitchFamily="34" charset="0"/>
              </a:rPr>
              <a:t>colonization of basement membrane may simulate pre-</a:t>
            </a:r>
          </a:p>
          <a:p>
            <a:pPr marL="109538" indent="0" eaLnBrk="1" hangingPunct="1">
              <a:buFont typeface="Wingdings 3" pitchFamily="18" charset="2"/>
              <a:buNone/>
            </a:pPr>
            <a:r>
              <a:rPr lang="en-GB" sz="2800" smtClean="0">
                <a:latin typeface="Arial Narrow" pitchFamily="34" charset="0"/>
              </a:rPr>
              <a:t>  invasive neoplasm – duodenal adenoma or PanIN</a:t>
            </a:r>
          </a:p>
          <a:p>
            <a:pPr marL="109538" indent="0" eaLnBrk="1" hangingPunct="1"/>
            <a:r>
              <a:rPr lang="en-GB" sz="2800" smtClean="0">
                <a:latin typeface="Arial Narrow" pitchFamily="34" charset="0"/>
              </a:rPr>
              <a:t>continuity with frankly invasive elements supports </a:t>
            </a:r>
          </a:p>
          <a:p>
            <a:pPr marL="109538" indent="0" eaLnBrk="1" hangingPunct="1">
              <a:buFont typeface="Wingdings 3" pitchFamily="18" charset="2"/>
              <a:buNone/>
            </a:pPr>
            <a:r>
              <a:rPr lang="en-GB" sz="2800" smtClean="0">
                <a:latin typeface="Arial Narrow" pitchFamily="34" charset="0"/>
              </a:rPr>
              <a:t>  colonization</a:t>
            </a:r>
          </a:p>
          <a:p>
            <a:pPr marL="109538" indent="0" eaLnBrk="1" hangingPunct="1"/>
            <a:r>
              <a:rPr lang="en-GB" sz="2800" smtClean="0">
                <a:latin typeface="Arial Narrow" pitchFamily="34" charset="0"/>
              </a:rPr>
              <a:t>chronic pancreatitis often present in adjacent pancreas</a:t>
            </a:r>
          </a:p>
          <a:p>
            <a:pPr marL="109538" indent="0" eaLnBrk="1" hangingPunct="1"/>
            <a:r>
              <a:rPr lang="en-GB" sz="2800" smtClean="0">
                <a:latin typeface="Arial Narrow" pitchFamily="34" charset="0"/>
              </a:rPr>
              <a:t>lining of native pancreatic ducts may show PanIN</a:t>
            </a:r>
          </a:p>
        </p:txBody>
      </p:sp>
      <p:sp>
        <p:nvSpPr>
          <p:cNvPr id="3" name="Title 2"/>
          <p:cNvSpPr>
            <a:spLocks noGrp="1"/>
          </p:cNvSpPr>
          <p:nvPr>
            <p:ph type="title"/>
          </p:nvPr>
        </p:nvSpPr>
        <p:spPr>
          <a:xfrm>
            <a:off x="457200" y="197768"/>
            <a:ext cx="8229600" cy="1143000"/>
          </a:xfrm>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Conventional Ductal </a:t>
            </a:r>
            <a:r>
              <a:rPr lang="en-GB" dirty="0" err="1" smtClean="0">
                <a:solidFill>
                  <a:schemeClr val="accent4">
                    <a:lumMod val="75000"/>
                  </a:schemeClr>
                </a:solidFill>
                <a:latin typeface="Arial Narrow" pitchFamily="34" charset="0"/>
              </a:rPr>
              <a:t>AdenoCa</a:t>
            </a:r>
            <a:r>
              <a:rPr lang="en-GB" dirty="0" smtClean="0">
                <a:solidFill>
                  <a:schemeClr val="accent4">
                    <a:lumMod val="75000"/>
                  </a:schemeClr>
                </a:solidFill>
                <a:latin typeface="Arial Narrow" pitchFamily="34" charset="0"/>
              </a:rPr>
              <a:t> </a:t>
            </a:r>
            <a:endParaRPr lang="en-GB" dirty="0">
              <a:solidFill>
                <a:schemeClr val="accent4">
                  <a:lumMod val="75000"/>
                </a:schemeClr>
              </a:solidFill>
              <a:latin typeface="Arial Narrow" pitchFamily="34" charset="0"/>
            </a:endParaRP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23988"/>
            <a:ext cx="8229600" cy="4525962"/>
          </a:xfrm>
        </p:spPr>
        <p:txBody>
          <a:bodyPr>
            <a:noAutofit/>
          </a:bodyPr>
          <a:lstStyle/>
          <a:p>
            <a:pPr marL="109728" indent="0" eaLnBrk="1" fontAlgn="auto" hangingPunct="1">
              <a:spcAft>
                <a:spcPts val="0"/>
              </a:spcAft>
              <a:buFont typeface="Wingdings 3"/>
              <a:buNone/>
              <a:defRPr/>
            </a:pPr>
            <a:r>
              <a:rPr lang="en-GB" sz="2800" b="1" dirty="0" smtClean="0">
                <a:latin typeface="Arial Narrow" pitchFamily="34" charset="0"/>
              </a:rPr>
              <a:t>Microscopic features</a:t>
            </a:r>
            <a:endParaRPr lang="en-GB" sz="2800" dirty="0" smtClean="0">
              <a:latin typeface="Arial Narrow" pitchFamily="34" charset="0"/>
            </a:endParaRPr>
          </a:p>
          <a:p>
            <a:pPr marL="365760" indent="-256032" eaLnBrk="1" fontAlgn="auto" hangingPunct="1">
              <a:spcAft>
                <a:spcPts val="0"/>
              </a:spcAft>
              <a:buFont typeface="Wingdings 3"/>
              <a:buChar char=""/>
              <a:defRPr/>
            </a:pPr>
            <a:r>
              <a:rPr lang="en-GB" sz="2800" dirty="0" err="1" smtClean="0">
                <a:latin typeface="Arial Narrow" pitchFamily="34" charset="0"/>
              </a:rPr>
              <a:t>Kloppel’s</a:t>
            </a:r>
            <a:r>
              <a:rPr lang="en-GB" sz="2800" dirty="0" smtClean="0">
                <a:latin typeface="Arial Narrow" pitchFamily="34" charset="0"/>
              </a:rPr>
              <a:t> current grading scheme (endorsed by WHO)</a:t>
            </a:r>
          </a:p>
          <a:p>
            <a:pPr marL="109728" indent="0" eaLnBrk="1" fontAlgn="auto" hangingPunct="1">
              <a:spcAft>
                <a:spcPts val="0"/>
              </a:spcAft>
              <a:buFont typeface="Wingdings 3"/>
              <a:buNone/>
              <a:defRPr/>
            </a:pPr>
            <a:r>
              <a:rPr lang="en-GB" sz="2800" dirty="0" smtClean="0">
                <a:latin typeface="Arial Narrow" pitchFamily="34" charset="0"/>
              </a:rPr>
              <a:t>   - glandular differentiation</a:t>
            </a:r>
          </a:p>
          <a:p>
            <a:pPr marL="109728" indent="0" eaLnBrk="1" fontAlgn="auto" hangingPunct="1">
              <a:spcAft>
                <a:spcPts val="0"/>
              </a:spcAft>
              <a:buFont typeface="Wingdings 3"/>
              <a:buNone/>
              <a:defRPr/>
            </a:pPr>
            <a:r>
              <a:rPr lang="en-GB" sz="2800" dirty="0">
                <a:latin typeface="Arial Narrow" pitchFamily="34" charset="0"/>
              </a:rPr>
              <a:t> </a:t>
            </a:r>
            <a:r>
              <a:rPr lang="en-GB" sz="2800" dirty="0" smtClean="0">
                <a:latin typeface="Arial Narrow" pitchFamily="34" charset="0"/>
              </a:rPr>
              <a:t>  - </a:t>
            </a:r>
            <a:r>
              <a:rPr lang="en-GB" sz="2800" dirty="0" err="1" smtClean="0">
                <a:latin typeface="Arial Narrow" pitchFamily="34" charset="0"/>
              </a:rPr>
              <a:t>mucin</a:t>
            </a:r>
            <a:r>
              <a:rPr lang="en-GB" sz="2800" dirty="0" smtClean="0">
                <a:latin typeface="Arial Narrow" pitchFamily="34" charset="0"/>
              </a:rPr>
              <a:t> production</a:t>
            </a:r>
          </a:p>
          <a:p>
            <a:pPr marL="109728" indent="0" eaLnBrk="1" fontAlgn="auto" hangingPunct="1">
              <a:spcAft>
                <a:spcPts val="0"/>
              </a:spcAft>
              <a:buFont typeface="Wingdings 3"/>
              <a:buNone/>
              <a:defRPr/>
            </a:pPr>
            <a:r>
              <a:rPr lang="en-GB" sz="2800" dirty="0" smtClean="0">
                <a:latin typeface="Arial Narrow" pitchFamily="34" charset="0"/>
              </a:rPr>
              <a:t>   - mitoses</a:t>
            </a:r>
          </a:p>
          <a:p>
            <a:pPr marL="109728" indent="0" eaLnBrk="1" fontAlgn="auto" hangingPunct="1">
              <a:spcAft>
                <a:spcPts val="0"/>
              </a:spcAft>
              <a:buFont typeface="Wingdings 3"/>
              <a:buNone/>
              <a:defRPr/>
            </a:pPr>
            <a:r>
              <a:rPr lang="en-GB" sz="2800" dirty="0" smtClean="0">
                <a:latin typeface="Arial Narrow" pitchFamily="34" charset="0"/>
              </a:rPr>
              <a:t>   - nuclear </a:t>
            </a:r>
            <a:r>
              <a:rPr lang="en-GB" sz="2800" dirty="0" err="1" smtClean="0">
                <a:latin typeface="Arial Narrow" pitchFamily="34" charset="0"/>
              </a:rPr>
              <a:t>atypia</a:t>
            </a:r>
            <a:endParaRPr lang="en-GB" sz="2800" dirty="0" smtClean="0">
              <a:latin typeface="Arial Narrow" pitchFamily="34" charset="0"/>
            </a:endParaRPr>
          </a:p>
          <a:p>
            <a:pPr marL="365760" indent="-256032" eaLnBrk="1" fontAlgn="auto" hangingPunct="1">
              <a:spcAft>
                <a:spcPts val="0"/>
              </a:spcAft>
              <a:buFont typeface="Wingdings 3"/>
              <a:buChar char=""/>
              <a:defRPr/>
            </a:pPr>
            <a:r>
              <a:rPr lang="en-GB" sz="2800" dirty="0" smtClean="0">
                <a:latin typeface="Arial Narrow" pitchFamily="34" charset="0"/>
              </a:rPr>
              <a:t>AJCC staging parameters for ductal </a:t>
            </a:r>
            <a:r>
              <a:rPr lang="en-GB" sz="2800" dirty="0" err="1" smtClean="0">
                <a:latin typeface="Arial Narrow" pitchFamily="34" charset="0"/>
              </a:rPr>
              <a:t>adenoCa</a:t>
            </a:r>
            <a:r>
              <a:rPr lang="en-GB" sz="2800" dirty="0" smtClean="0">
                <a:latin typeface="Arial Narrow" pitchFamily="34" charset="0"/>
              </a:rPr>
              <a:t> - TNM</a:t>
            </a:r>
          </a:p>
          <a:p>
            <a:pPr marL="365760" indent="-256032" eaLnBrk="1" fontAlgn="auto" hangingPunct="1">
              <a:spcAft>
                <a:spcPts val="0"/>
              </a:spcAft>
              <a:buFont typeface="Wingdings 3"/>
              <a:buChar char=""/>
              <a:defRPr/>
            </a:pPr>
            <a:r>
              <a:rPr lang="en-GB" sz="2800" b="1" dirty="0" smtClean="0">
                <a:latin typeface="Arial Narrow" pitchFamily="34" charset="0"/>
              </a:rPr>
              <a:t>Royal College of Pathology minimum data set - TNM</a:t>
            </a:r>
          </a:p>
          <a:p>
            <a:pPr marL="365760" indent="-256032" eaLnBrk="1" fontAlgn="auto" hangingPunct="1">
              <a:spcAft>
                <a:spcPts val="0"/>
              </a:spcAft>
              <a:buFont typeface="Wingdings 3"/>
              <a:buChar char=""/>
              <a:defRPr/>
            </a:pPr>
            <a:endParaRPr lang="en-GB" sz="2800" dirty="0" smtClean="0">
              <a:latin typeface="Arial Narrow" pitchFamily="34" charset="0"/>
            </a:endParaRPr>
          </a:p>
        </p:txBody>
      </p:sp>
      <p:sp>
        <p:nvSpPr>
          <p:cNvPr id="3" name="Title 2"/>
          <p:cNvSpPr>
            <a:spLocks noGrp="1"/>
          </p:cNvSpPr>
          <p:nvPr>
            <p:ph type="title"/>
          </p:nvPr>
        </p:nvSpPr>
        <p:spPr>
          <a:xfrm>
            <a:off x="457200" y="197768"/>
            <a:ext cx="8229600" cy="1143000"/>
          </a:xfrm>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Conventional Ductal </a:t>
            </a:r>
            <a:r>
              <a:rPr lang="en-GB" dirty="0" err="1" smtClean="0">
                <a:solidFill>
                  <a:schemeClr val="accent4">
                    <a:lumMod val="75000"/>
                  </a:schemeClr>
                </a:solidFill>
                <a:latin typeface="Arial Narrow" pitchFamily="34" charset="0"/>
              </a:rPr>
              <a:t>AdenoCa</a:t>
            </a:r>
            <a:r>
              <a:rPr lang="en-GB" dirty="0" smtClean="0">
                <a:solidFill>
                  <a:schemeClr val="accent4">
                    <a:lumMod val="75000"/>
                  </a:schemeClr>
                </a:solidFill>
                <a:latin typeface="Arial Narrow" pitchFamily="34" charset="0"/>
              </a:rPr>
              <a:t> </a:t>
            </a:r>
            <a:endParaRPr lang="en-GB" dirty="0">
              <a:solidFill>
                <a:schemeClr val="accent4">
                  <a:lumMod val="75000"/>
                </a:schemeClr>
              </a:solidFill>
              <a:latin typeface="Arial Narrow" pitchFamily="34" charset="0"/>
            </a:endParaRP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23988"/>
            <a:ext cx="8229600" cy="4525962"/>
          </a:xfrm>
        </p:spPr>
        <p:txBody>
          <a:bodyPr>
            <a:noAutofit/>
          </a:bodyPr>
          <a:lstStyle/>
          <a:p>
            <a:pPr marL="109728" indent="0" eaLnBrk="1" fontAlgn="auto" hangingPunct="1">
              <a:spcAft>
                <a:spcPts val="0"/>
              </a:spcAft>
              <a:buFont typeface="Wingdings 3"/>
              <a:buNone/>
              <a:defRPr/>
            </a:pPr>
            <a:r>
              <a:rPr lang="en-GB" sz="2800" b="1" dirty="0" smtClean="0">
                <a:latin typeface="Arial Narrow" pitchFamily="34" charset="0"/>
              </a:rPr>
              <a:t>Primary tumour</a:t>
            </a:r>
          </a:p>
          <a:p>
            <a:pPr marL="365760" indent="-256032" eaLnBrk="1" fontAlgn="auto" hangingPunct="1">
              <a:spcAft>
                <a:spcPts val="0"/>
              </a:spcAft>
              <a:buFont typeface="Wingdings 3"/>
              <a:buChar char=""/>
              <a:defRPr/>
            </a:pPr>
            <a:r>
              <a:rPr lang="en-GB" sz="2800" dirty="0" smtClean="0">
                <a:latin typeface="Arial Narrow" pitchFamily="34" charset="0"/>
              </a:rPr>
              <a:t>TX – primary tumour cannot be assessed </a:t>
            </a:r>
          </a:p>
          <a:p>
            <a:pPr marL="365760" indent="-256032" eaLnBrk="1" fontAlgn="auto" hangingPunct="1">
              <a:spcAft>
                <a:spcPts val="0"/>
              </a:spcAft>
              <a:buFont typeface="Wingdings 3"/>
              <a:buChar char=""/>
              <a:defRPr/>
            </a:pPr>
            <a:r>
              <a:rPr lang="en-GB" sz="2800" dirty="0" smtClean="0">
                <a:latin typeface="Arial Narrow" pitchFamily="34" charset="0"/>
              </a:rPr>
              <a:t>T0 – no evidence of primary tumour</a:t>
            </a:r>
          </a:p>
          <a:p>
            <a:pPr marL="365760" indent="-256032" eaLnBrk="1" fontAlgn="auto" hangingPunct="1">
              <a:spcAft>
                <a:spcPts val="0"/>
              </a:spcAft>
              <a:buFont typeface="Wingdings 3"/>
              <a:buChar char=""/>
              <a:defRPr/>
            </a:pPr>
            <a:r>
              <a:rPr lang="en-GB" sz="2800" dirty="0" smtClean="0">
                <a:latin typeface="Arial Narrow" pitchFamily="34" charset="0"/>
              </a:rPr>
              <a:t>Tis – </a:t>
            </a:r>
            <a:r>
              <a:rPr lang="en-GB" sz="2800" dirty="0" err="1" smtClean="0">
                <a:latin typeface="Arial Narrow" pitchFamily="34" charset="0"/>
              </a:rPr>
              <a:t>Ca</a:t>
            </a:r>
            <a:r>
              <a:rPr lang="en-GB" sz="2800" dirty="0" smtClean="0">
                <a:latin typeface="Arial Narrow" pitchFamily="34" charset="0"/>
              </a:rPr>
              <a:t> in situ (</a:t>
            </a:r>
            <a:r>
              <a:rPr lang="en-GB" sz="2800" dirty="0" err="1" smtClean="0">
                <a:latin typeface="Arial Narrow" pitchFamily="34" charset="0"/>
              </a:rPr>
              <a:t>PanIN</a:t>
            </a:r>
            <a:r>
              <a:rPr lang="en-GB" sz="2800" dirty="0" smtClean="0">
                <a:latin typeface="Arial Narrow" pitchFamily="34" charset="0"/>
              </a:rPr>
              <a:t> 3)</a:t>
            </a:r>
          </a:p>
          <a:p>
            <a:pPr marL="365760" indent="-256032" eaLnBrk="1" fontAlgn="auto" hangingPunct="1">
              <a:spcAft>
                <a:spcPts val="0"/>
              </a:spcAft>
              <a:buFont typeface="Wingdings 3"/>
              <a:buChar char=""/>
              <a:defRPr/>
            </a:pPr>
            <a:r>
              <a:rPr lang="en-GB" sz="2800" dirty="0" smtClean="0">
                <a:latin typeface="Arial Narrow" pitchFamily="34" charset="0"/>
              </a:rPr>
              <a:t>T1 – tumour limited to pancreas, &lt; or = 20mm</a:t>
            </a:r>
          </a:p>
          <a:p>
            <a:pPr marL="365760" indent="-256032" eaLnBrk="1" fontAlgn="auto" hangingPunct="1">
              <a:spcAft>
                <a:spcPts val="0"/>
              </a:spcAft>
              <a:buFont typeface="Wingdings 3"/>
              <a:buChar char=""/>
              <a:defRPr/>
            </a:pPr>
            <a:r>
              <a:rPr lang="en-GB" sz="2800" dirty="0" smtClean="0">
                <a:latin typeface="Arial Narrow" pitchFamily="34" charset="0"/>
              </a:rPr>
              <a:t>T2 – tumour limited to pancreas, &gt;20mm</a:t>
            </a:r>
          </a:p>
          <a:p>
            <a:pPr marL="365760" indent="-256032" eaLnBrk="1" fontAlgn="auto" hangingPunct="1">
              <a:spcAft>
                <a:spcPts val="0"/>
              </a:spcAft>
              <a:buFont typeface="Wingdings 3"/>
              <a:buChar char=""/>
              <a:defRPr/>
            </a:pPr>
            <a:r>
              <a:rPr lang="en-GB" sz="2800" dirty="0" smtClean="0">
                <a:latin typeface="Arial Narrow" pitchFamily="34" charset="0"/>
              </a:rPr>
              <a:t>T3 – tumour extends directly into any of the following:</a:t>
            </a:r>
          </a:p>
          <a:p>
            <a:pPr marL="109728" indent="0" eaLnBrk="1" fontAlgn="auto" hangingPunct="1">
              <a:spcAft>
                <a:spcPts val="0"/>
              </a:spcAft>
              <a:buFont typeface="Wingdings 3"/>
              <a:buNone/>
              <a:defRPr/>
            </a:pPr>
            <a:r>
              <a:rPr lang="en-GB" sz="2800" dirty="0">
                <a:latin typeface="Arial Narrow" pitchFamily="34" charset="0"/>
              </a:rPr>
              <a:t> </a:t>
            </a:r>
            <a:r>
              <a:rPr lang="en-GB" sz="2800" dirty="0" smtClean="0">
                <a:latin typeface="Arial Narrow" pitchFamily="34" charset="0"/>
              </a:rPr>
              <a:t>          duodenum, bile duct, </a:t>
            </a:r>
            <a:r>
              <a:rPr lang="en-GB" sz="2800" dirty="0" err="1" smtClean="0">
                <a:latin typeface="Arial Narrow" pitchFamily="34" charset="0"/>
              </a:rPr>
              <a:t>peripancreatic</a:t>
            </a:r>
            <a:r>
              <a:rPr lang="en-GB" sz="2800" dirty="0" smtClean="0">
                <a:latin typeface="Arial Narrow" pitchFamily="34" charset="0"/>
              </a:rPr>
              <a:t> tissues</a:t>
            </a:r>
          </a:p>
          <a:p>
            <a:pPr marL="365760" indent="-256032" eaLnBrk="1" fontAlgn="auto" hangingPunct="1">
              <a:spcAft>
                <a:spcPts val="0"/>
              </a:spcAft>
              <a:buFont typeface="Wingdings 3"/>
              <a:buChar char=""/>
              <a:defRPr/>
            </a:pPr>
            <a:r>
              <a:rPr lang="en-GB" sz="2800" dirty="0" smtClean="0">
                <a:latin typeface="Arial Narrow" pitchFamily="34" charset="0"/>
              </a:rPr>
              <a:t>T4 – tumour extends into stomach, spleen, colon, adjacent </a:t>
            </a:r>
          </a:p>
          <a:p>
            <a:pPr marL="109728" indent="0" eaLnBrk="1" fontAlgn="auto" hangingPunct="1">
              <a:spcAft>
                <a:spcPts val="0"/>
              </a:spcAft>
              <a:buFont typeface="Wingdings 3"/>
              <a:buNone/>
              <a:defRPr/>
            </a:pPr>
            <a:r>
              <a:rPr lang="en-GB" sz="2800" dirty="0" smtClean="0">
                <a:latin typeface="Arial Narrow" pitchFamily="34" charset="0"/>
              </a:rPr>
              <a:t>            large vessels</a:t>
            </a:r>
          </a:p>
        </p:txBody>
      </p:sp>
      <p:sp>
        <p:nvSpPr>
          <p:cNvPr id="3" name="Title 2"/>
          <p:cNvSpPr>
            <a:spLocks noGrp="1"/>
          </p:cNvSpPr>
          <p:nvPr>
            <p:ph type="title"/>
          </p:nvPr>
        </p:nvSpPr>
        <p:spPr>
          <a:xfrm>
            <a:off x="457200" y="197768"/>
            <a:ext cx="8229600" cy="1143000"/>
          </a:xfrm>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Conventional Ductal </a:t>
            </a:r>
            <a:r>
              <a:rPr lang="en-GB" dirty="0" err="1" smtClean="0">
                <a:solidFill>
                  <a:schemeClr val="accent4">
                    <a:lumMod val="75000"/>
                  </a:schemeClr>
                </a:solidFill>
                <a:latin typeface="Arial Narrow" pitchFamily="34" charset="0"/>
              </a:rPr>
              <a:t>AdenoCa</a:t>
            </a:r>
            <a:r>
              <a:rPr lang="en-GB" dirty="0" smtClean="0">
                <a:solidFill>
                  <a:schemeClr val="accent4">
                    <a:lumMod val="75000"/>
                  </a:schemeClr>
                </a:solidFill>
                <a:latin typeface="Arial Narrow" pitchFamily="34" charset="0"/>
              </a:rPr>
              <a:t> </a:t>
            </a:r>
            <a:endParaRPr lang="en-GB" dirty="0">
              <a:solidFill>
                <a:schemeClr val="accent4">
                  <a:lumMod val="75000"/>
                </a:schemeClr>
              </a:solidFill>
              <a:latin typeface="Arial Narrow"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23988"/>
            <a:ext cx="8229600" cy="4525962"/>
          </a:xfrm>
        </p:spPr>
        <p:txBody>
          <a:bodyPr>
            <a:noAutofit/>
          </a:bodyPr>
          <a:lstStyle/>
          <a:p>
            <a:pPr marL="109728" indent="0" eaLnBrk="1" fontAlgn="auto" hangingPunct="1">
              <a:spcAft>
                <a:spcPts val="0"/>
              </a:spcAft>
              <a:buFont typeface="Wingdings 3"/>
              <a:buNone/>
              <a:defRPr/>
            </a:pPr>
            <a:r>
              <a:rPr lang="en-GB" sz="2800" b="1" dirty="0" smtClean="0">
                <a:latin typeface="Arial Narrow" pitchFamily="34" charset="0"/>
              </a:rPr>
              <a:t>Regional LNs</a:t>
            </a:r>
          </a:p>
          <a:p>
            <a:pPr marL="365760" indent="-256032" eaLnBrk="1" fontAlgn="auto" hangingPunct="1">
              <a:spcAft>
                <a:spcPts val="0"/>
              </a:spcAft>
              <a:buFont typeface="Wingdings 3"/>
              <a:buChar char=""/>
              <a:defRPr/>
            </a:pPr>
            <a:r>
              <a:rPr lang="en-GB" sz="2800" dirty="0" smtClean="0">
                <a:latin typeface="Arial Narrow" pitchFamily="34" charset="0"/>
              </a:rPr>
              <a:t>NX – cannot be assessed </a:t>
            </a:r>
          </a:p>
          <a:p>
            <a:pPr marL="365760" indent="-256032" eaLnBrk="1" fontAlgn="auto" hangingPunct="1">
              <a:spcAft>
                <a:spcPts val="0"/>
              </a:spcAft>
              <a:buFont typeface="Wingdings 3"/>
              <a:buChar char=""/>
              <a:defRPr/>
            </a:pPr>
            <a:r>
              <a:rPr lang="en-GB" sz="2800" dirty="0" smtClean="0">
                <a:latin typeface="Arial Narrow" pitchFamily="34" charset="0"/>
              </a:rPr>
              <a:t>N0 – no regional LN </a:t>
            </a:r>
            <a:r>
              <a:rPr lang="en-GB" sz="2800" dirty="0" err="1" smtClean="0">
                <a:latin typeface="Arial Narrow" pitchFamily="34" charset="0"/>
              </a:rPr>
              <a:t>mets</a:t>
            </a:r>
            <a:endParaRPr lang="en-GB" sz="2800" dirty="0" smtClean="0">
              <a:latin typeface="Arial Narrow" pitchFamily="34" charset="0"/>
            </a:endParaRPr>
          </a:p>
          <a:p>
            <a:pPr marL="365760" indent="-256032" eaLnBrk="1" fontAlgn="auto" hangingPunct="1">
              <a:spcAft>
                <a:spcPts val="0"/>
              </a:spcAft>
              <a:buFont typeface="Wingdings 3"/>
              <a:buChar char=""/>
              <a:defRPr/>
            </a:pPr>
            <a:r>
              <a:rPr lang="en-GB" sz="2800" dirty="0" smtClean="0">
                <a:latin typeface="Arial Narrow" pitchFamily="34" charset="0"/>
              </a:rPr>
              <a:t>N1 </a:t>
            </a:r>
            <a:r>
              <a:rPr lang="en-GB" sz="2800" dirty="0">
                <a:latin typeface="Arial Narrow" pitchFamily="34" charset="0"/>
              </a:rPr>
              <a:t>– </a:t>
            </a:r>
            <a:r>
              <a:rPr lang="en-GB" sz="2800" dirty="0" smtClean="0">
                <a:latin typeface="Arial Narrow" pitchFamily="34" charset="0"/>
              </a:rPr>
              <a:t>regional LN </a:t>
            </a:r>
            <a:r>
              <a:rPr lang="en-GB" sz="2800" dirty="0" err="1" smtClean="0">
                <a:latin typeface="Arial Narrow" pitchFamily="34" charset="0"/>
              </a:rPr>
              <a:t>mets</a:t>
            </a:r>
            <a:endParaRPr lang="en-GB" sz="2800" dirty="0" smtClean="0">
              <a:latin typeface="Arial Narrow" pitchFamily="34" charset="0"/>
            </a:endParaRPr>
          </a:p>
          <a:p>
            <a:pPr marL="365760" indent="-256032" eaLnBrk="1" fontAlgn="auto" hangingPunct="1">
              <a:spcAft>
                <a:spcPts val="0"/>
              </a:spcAft>
              <a:buFont typeface="Wingdings 3"/>
              <a:buChar char=""/>
              <a:defRPr/>
            </a:pPr>
            <a:r>
              <a:rPr lang="en-GB" sz="2800" dirty="0" smtClean="0">
                <a:latin typeface="Arial Narrow" pitchFamily="34" charset="0"/>
              </a:rPr>
              <a:t>N1a – </a:t>
            </a:r>
            <a:r>
              <a:rPr lang="en-GB" sz="2800" dirty="0" err="1" smtClean="0">
                <a:latin typeface="Arial Narrow" pitchFamily="34" charset="0"/>
              </a:rPr>
              <a:t>mets</a:t>
            </a:r>
            <a:r>
              <a:rPr lang="en-GB" sz="2800" dirty="0" smtClean="0">
                <a:latin typeface="Arial Narrow" pitchFamily="34" charset="0"/>
              </a:rPr>
              <a:t> in a single group of regional LNs</a:t>
            </a:r>
          </a:p>
          <a:p>
            <a:pPr marL="365760" indent="-256032" eaLnBrk="1" fontAlgn="auto" hangingPunct="1">
              <a:spcAft>
                <a:spcPts val="0"/>
              </a:spcAft>
              <a:buFont typeface="Wingdings 3"/>
              <a:buChar char=""/>
              <a:defRPr/>
            </a:pPr>
            <a:r>
              <a:rPr lang="en-GB" sz="2800" dirty="0" smtClean="0">
                <a:latin typeface="Arial Narrow" pitchFamily="34" charset="0"/>
              </a:rPr>
              <a:t>N1b – </a:t>
            </a:r>
            <a:r>
              <a:rPr lang="en-GB" sz="2800" dirty="0" err="1" smtClean="0">
                <a:latin typeface="Arial Narrow" pitchFamily="34" charset="0"/>
              </a:rPr>
              <a:t>mets</a:t>
            </a:r>
            <a:r>
              <a:rPr lang="en-GB" sz="2800" dirty="0" smtClean="0">
                <a:latin typeface="Arial Narrow" pitchFamily="34" charset="0"/>
              </a:rPr>
              <a:t> in multiple groups of regional LNs</a:t>
            </a:r>
            <a:endParaRPr lang="en-GB" sz="2800" dirty="0">
              <a:latin typeface="Arial Narrow" pitchFamily="34" charset="0"/>
            </a:endParaRPr>
          </a:p>
          <a:p>
            <a:pPr marL="109728" indent="0" eaLnBrk="1" fontAlgn="auto" hangingPunct="1">
              <a:spcAft>
                <a:spcPts val="0"/>
              </a:spcAft>
              <a:buFont typeface="Wingdings 3"/>
              <a:buNone/>
              <a:defRPr/>
            </a:pPr>
            <a:r>
              <a:rPr lang="en-GB" sz="2800" b="1" dirty="0" smtClean="0">
                <a:latin typeface="Arial Narrow" pitchFamily="34" charset="0"/>
              </a:rPr>
              <a:t>Distant Metastasis</a:t>
            </a:r>
          </a:p>
          <a:p>
            <a:pPr marL="365760" indent="-256032" eaLnBrk="1" fontAlgn="auto" hangingPunct="1">
              <a:spcAft>
                <a:spcPts val="0"/>
              </a:spcAft>
              <a:buFont typeface="Wingdings 3"/>
              <a:buChar char=""/>
              <a:defRPr/>
            </a:pPr>
            <a:r>
              <a:rPr lang="en-GB" sz="2800" dirty="0" smtClean="0">
                <a:latin typeface="Arial Narrow" pitchFamily="34" charset="0"/>
              </a:rPr>
              <a:t>MX – cannot be assessed</a:t>
            </a:r>
          </a:p>
          <a:p>
            <a:pPr marL="365760" indent="-256032" eaLnBrk="1" fontAlgn="auto" hangingPunct="1">
              <a:spcAft>
                <a:spcPts val="0"/>
              </a:spcAft>
              <a:buFont typeface="Wingdings 3"/>
              <a:buChar char=""/>
              <a:defRPr/>
            </a:pPr>
            <a:r>
              <a:rPr lang="en-GB" sz="2800" dirty="0" smtClean="0">
                <a:latin typeface="Arial Narrow" pitchFamily="34" charset="0"/>
              </a:rPr>
              <a:t>M0 – no distant </a:t>
            </a:r>
            <a:r>
              <a:rPr lang="en-GB" sz="2800" dirty="0" err="1" smtClean="0">
                <a:latin typeface="Arial Narrow" pitchFamily="34" charset="0"/>
              </a:rPr>
              <a:t>mets</a:t>
            </a:r>
            <a:endParaRPr lang="en-GB" sz="2800" dirty="0" smtClean="0">
              <a:latin typeface="Arial Narrow" pitchFamily="34" charset="0"/>
            </a:endParaRPr>
          </a:p>
          <a:p>
            <a:pPr marL="365760" indent="-256032" eaLnBrk="1" fontAlgn="auto" hangingPunct="1">
              <a:spcAft>
                <a:spcPts val="0"/>
              </a:spcAft>
              <a:buFont typeface="Wingdings 3"/>
              <a:buChar char=""/>
              <a:defRPr/>
            </a:pPr>
            <a:r>
              <a:rPr lang="en-GB" sz="2800" dirty="0" smtClean="0">
                <a:latin typeface="Arial Narrow" pitchFamily="34" charset="0"/>
              </a:rPr>
              <a:t>M1 – distant </a:t>
            </a:r>
            <a:r>
              <a:rPr lang="en-GB" sz="2800" dirty="0" err="1" smtClean="0">
                <a:latin typeface="Arial Narrow" pitchFamily="34" charset="0"/>
              </a:rPr>
              <a:t>mets</a:t>
            </a:r>
            <a:endParaRPr lang="en-GB" sz="2800" dirty="0" smtClean="0">
              <a:latin typeface="Arial Narrow" pitchFamily="34" charset="0"/>
            </a:endParaRPr>
          </a:p>
        </p:txBody>
      </p:sp>
      <p:sp>
        <p:nvSpPr>
          <p:cNvPr id="3" name="Title 2"/>
          <p:cNvSpPr>
            <a:spLocks noGrp="1"/>
          </p:cNvSpPr>
          <p:nvPr>
            <p:ph type="title"/>
          </p:nvPr>
        </p:nvSpPr>
        <p:spPr>
          <a:xfrm>
            <a:off x="457200" y="197768"/>
            <a:ext cx="8229600" cy="1143000"/>
          </a:xfrm>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Conventional Ductal </a:t>
            </a:r>
            <a:r>
              <a:rPr lang="en-GB" dirty="0" err="1" smtClean="0">
                <a:solidFill>
                  <a:schemeClr val="accent4">
                    <a:lumMod val="75000"/>
                  </a:schemeClr>
                </a:solidFill>
                <a:latin typeface="Arial Narrow" pitchFamily="34" charset="0"/>
              </a:rPr>
              <a:t>AdenoCa</a:t>
            </a:r>
            <a:r>
              <a:rPr lang="en-GB" dirty="0" smtClean="0">
                <a:solidFill>
                  <a:schemeClr val="accent4">
                    <a:lumMod val="75000"/>
                  </a:schemeClr>
                </a:solidFill>
                <a:latin typeface="Arial Narrow" pitchFamily="34" charset="0"/>
              </a:rPr>
              <a:t> </a:t>
            </a:r>
            <a:endParaRPr lang="en-GB" dirty="0">
              <a:solidFill>
                <a:schemeClr val="accent4">
                  <a:lumMod val="75000"/>
                </a:schemeClr>
              </a:solidFill>
              <a:latin typeface="Arial Narrow"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66863"/>
            <a:ext cx="8229600" cy="4525962"/>
          </a:xfrm>
        </p:spPr>
        <p:txBody>
          <a:bodyPr>
            <a:noAutofit/>
          </a:bodyPr>
          <a:lstStyle/>
          <a:p>
            <a:pPr marL="109728" indent="0" eaLnBrk="1" fontAlgn="auto" hangingPunct="1">
              <a:spcAft>
                <a:spcPts val="0"/>
              </a:spcAft>
              <a:buFont typeface="Wingdings 3"/>
              <a:buNone/>
              <a:defRPr/>
            </a:pPr>
            <a:endParaRPr lang="en-GB" sz="2800" b="1" dirty="0" smtClean="0">
              <a:latin typeface="Arial Narrow" pitchFamily="34" charset="0"/>
            </a:endParaRPr>
          </a:p>
          <a:p>
            <a:pPr marL="109728" indent="0" eaLnBrk="1" fontAlgn="auto" hangingPunct="1">
              <a:spcAft>
                <a:spcPts val="0"/>
              </a:spcAft>
              <a:buFont typeface="Wingdings 3"/>
              <a:buNone/>
              <a:defRPr/>
            </a:pPr>
            <a:r>
              <a:rPr lang="en-GB" sz="2800" b="1" dirty="0" smtClean="0">
                <a:latin typeface="Arial Narrow" pitchFamily="34" charset="0"/>
              </a:rPr>
              <a:t>IHC labelling</a:t>
            </a:r>
            <a:r>
              <a:rPr lang="en-GB" sz="2800" dirty="0" smtClean="0">
                <a:latin typeface="Arial Narrow" pitchFamily="34" charset="0"/>
              </a:rPr>
              <a:t> </a:t>
            </a:r>
          </a:p>
          <a:p>
            <a:pPr marL="365760" indent="-256032" eaLnBrk="1" fontAlgn="auto" hangingPunct="1">
              <a:spcAft>
                <a:spcPts val="0"/>
              </a:spcAft>
              <a:buFont typeface="Wingdings 3"/>
              <a:buChar char=""/>
              <a:defRPr/>
            </a:pPr>
            <a:r>
              <a:rPr lang="en-GB" sz="2800" dirty="0" smtClean="0">
                <a:latin typeface="Arial Narrow" pitchFamily="34" charset="0"/>
              </a:rPr>
              <a:t>CK7, 8/18, 19 – most express (90-100%)</a:t>
            </a:r>
          </a:p>
          <a:p>
            <a:pPr marL="109728" indent="0" eaLnBrk="1" fontAlgn="auto" hangingPunct="1">
              <a:spcAft>
                <a:spcPts val="0"/>
              </a:spcAft>
              <a:buFont typeface="Wingdings 3"/>
              <a:buNone/>
              <a:defRPr/>
            </a:pPr>
            <a:r>
              <a:rPr lang="en-GB" sz="2800" dirty="0">
                <a:latin typeface="Arial Narrow" pitchFamily="34" charset="0"/>
              </a:rPr>
              <a:t> </a:t>
            </a:r>
            <a:r>
              <a:rPr lang="en-GB" sz="2800" dirty="0" smtClean="0">
                <a:latin typeface="Arial Narrow" pitchFamily="34" charset="0"/>
              </a:rPr>
              <a:t>   (most endocrine </a:t>
            </a:r>
            <a:r>
              <a:rPr lang="en-GB" sz="2800" dirty="0" err="1" smtClean="0">
                <a:latin typeface="Arial Narrow" pitchFamily="34" charset="0"/>
              </a:rPr>
              <a:t>tumors</a:t>
            </a:r>
            <a:r>
              <a:rPr lang="en-GB" sz="2800" dirty="0" smtClean="0">
                <a:latin typeface="Arial Narrow" pitchFamily="34" charset="0"/>
              </a:rPr>
              <a:t> &amp; </a:t>
            </a:r>
            <a:r>
              <a:rPr lang="en-GB" sz="2800" dirty="0" err="1" smtClean="0">
                <a:latin typeface="Arial Narrow" pitchFamily="34" charset="0"/>
              </a:rPr>
              <a:t>acinar</a:t>
            </a:r>
            <a:r>
              <a:rPr lang="en-GB" sz="2800" dirty="0" smtClean="0">
                <a:latin typeface="Arial Narrow" pitchFamily="34" charset="0"/>
              </a:rPr>
              <a:t> neoplasms are CK7 -</a:t>
            </a:r>
            <a:r>
              <a:rPr lang="en-GB" sz="2800" dirty="0" err="1" smtClean="0">
                <a:latin typeface="Arial Narrow" pitchFamily="34" charset="0"/>
              </a:rPr>
              <a:t>ve</a:t>
            </a:r>
            <a:r>
              <a:rPr lang="en-GB" sz="2800" dirty="0" smtClean="0">
                <a:latin typeface="Arial Narrow" pitchFamily="34" charset="0"/>
              </a:rPr>
              <a:t>)</a:t>
            </a:r>
          </a:p>
          <a:p>
            <a:pPr marL="365760" indent="-256032" eaLnBrk="1" fontAlgn="auto" hangingPunct="1">
              <a:spcAft>
                <a:spcPts val="0"/>
              </a:spcAft>
              <a:buFont typeface="Wingdings 3"/>
              <a:buChar char=""/>
              <a:defRPr/>
            </a:pPr>
            <a:r>
              <a:rPr lang="en-GB" sz="2800" dirty="0" smtClean="0">
                <a:latin typeface="Arial Narrow" pitchFamily="34" charset="0"/>
              </a:rPr>
              <a:t>CK20 - &lt;20% (most CRC CK20+/CK7-)</a:t>
            </a:r>
          </a:p>
          <a:p>
            <a:pPr marL="365760" indent="-256032" eaLnBrk="1" fontAlgn="auto" hangingPunct="1">
              <a:spcAft>
                <a:spcPts val="0"/>
              </a:spcAft>
              <a:buFont typeface="Wingdings 3"/>
              <a:buChar char=""/>
              <a:defRPr/>
            </a:pPr>
            <a:r>
              <a:rPr lang="en-GB" sz="2800" dirty="0" smtClean="0">
                <a:latin typeface="Arial Narrow" pitchFamily="34" charset="0"/>
              </a:rPr>
              <a:t>CEA, CA19.9, CA125 – useful in distinguishing infiltrating </a:t>
            </a:r>
          </a:p>
          <a:p>
            <a:pPr marL="109728" indent="0" eaLnBrk="1" fontAlgn="auto" hangingPunct="1">
              <a:spcAft>
                <a:spcPts val="0"/>
              </a:spcAft>
              <a:buFont typeface="Wingdings 3"/>
              <a:buNone/>
              <a:defRPr/>
            </a:pPr>
            <a:r>
              <a:rPr lang="en-GB" sz="2800" dirty="0">
                <a:latin typeface="Arial Narrow" pitchFamily="34" charset="0"/>
              </a:rPr>
              <a:t> </a:t>
            </a:r>
            <a:r>
              <a:rPr lang="en-GB" sz="2800" dirty="0" smtClean="0">
                <a:latin typeface="Arial Narrow" pitchFamily="34" charset="0"/>
              </a:rPr>
              <a:t>                            </a:t>
            </a:r>
            <a:r>
              <a:rPr lang="en-GB" sz="2800" dirty="0" err="1" smtClean="0">
                <a:latin typeface="Arial Narrow" pitchFamily="34" charset="0"/>
              </a:rPr>
              <a:t>adenoCa</a:t>
            </a:r>
            <a:r>
              <a:rPr lang="en-GB" sz="2800" dirty="0" smtClean="0">
                <a:latin typeface="Arial Narrow" pitchFamily="34" charset="0"/>
              </a:rPr>
              <a:t> &amp; </a:t>
            </a:r>
            <a:r>
              <a:rPr lang="en-GB" sz="2800" dirty="0" err="1" smtClean="0">
                <a:latin typeface="Arial Narrow" pitchFamily="34" charset="0"/>
              </a:rPr>
              <a:t>PanIN</a:t>
            </a:r>
            <a:r>
              <a:rPr lang="en-GB" sz="2800" dirty="0" smtClean="0">
                <a:latin typeface="Arial Narrow" pitchFamily="34" charset="0"/>
              </a:rPr>
              <a:t> 3 from reactive glands</a:t>
            </a:r>
          </a:p>
        </p:txBody>
      </p:sp>
      <p:sp>
        <p:nvSpPr>
          <p:cNvPr id="3" name="Title 2"/>
          <p:cNvSpPr>
            <a:spLocks noGrp="1"/>
          </p:cNvSpPr>
          <p:nvPr>
            <p:ph type="title"/>
          </p:nvPr>
        </p:nvSpPr>
        <p:spPr>
          <a:xfrm>
            <a:off x="457200" y="413792"/>
            <a:ext cx="8229600" cy="1143000"/>
          </a:xfrm>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Conventional Ductal </a:t>
            </a:r>
            <a:r>
              <a:rPr lang="en-GB" dirty="0" err="1" smtClean="0">
                <a:solidFill>
                  <a:schemeClr val="accent4">
                    <a:lumMod val="75000"/>
                  </a:schemeClr>
                </a:solidFill>
                <a:latin typeface="Arial Narrow" pitchFamily="34" charset="0"/>
              </a:rPr>
              <a:t>AdenoCa</a:t>
            </a:r>
            <a:r>
              <a:rPr lang="en-GB" dirty="0" smtClean="0">
                <a:solidFill>
                  <a:schemeClr val="accent4">
                    <a:lumMod val="75000"/>
                  </a:schemeClr>
                </a:solidFill>
                <a:latin typeface="Arial Narrow" pitchFamily="34" charset="0"/>
              </a:rPr>
              <a:t> </a:t>
            </a:r>
            <a:endParaRPr lang="en-GB" dirty="0">
              <a:solidFill>
                <a:schemeClr val="accent4">
                  <a:lumMod val="75000"/>
                </a:schemeClr>
              </a:solidFill>
              <a:latin typeface="Arial Narrow" pitchFamily="34" charset="0"/>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66863"/>
            <a:ext cx="8229600" cy="4525962"/>
          </a:xfrm>
        </p:spPr>
        <p:txBody>
          <a:bodyPr>
            <a:noAutofit/>
          </a:bodyPr>
          <a:lstStyle/>
          <a:p>
            <a:pPr marL="109728" indent="0" eaLnBrk="1" fontAlgn="auto" hangingPunct="1">
              <a:spcAft>
                <a:spcPts val="0"/>
              </a:spcAft>
              <a:buFont typeface="Wingdings 3"/>
              <a:buNone/>
              <a:defRPr/>
            </a:pPr>
            <a:endParaRPr lang="en-GB" sz="2800" b="1" dirty="0" smtClean="0">
              <a:latin typeface="Arial Narrow" pitchFamily="34" charset="0"/>
            </a:endParaRPr>
          </a:p>
          <a:p>
            <a:pPr marL="109728" indent="0" eaLnBrk="1" fontAlgn="auto" hangingPunct="1">
              <a:spcAft>
                <a:spcPts val="0"/>
              </a:spcAft>
              <a:buFont typeface="Wingdings 3"/>
              <a:buNone/>
              <a:defRPr/>
            </a:pPr>
            <a:r>
              <a:rPr lang="en-GB" sz="2800" b="1" dirty="0" smtClean="0">
                <a:latin typeface="Arial Narrow" pitchFamily="34" charset="0"/>
              </a:rPr>
              <a:t>IHC labelling</a:t>
            </a:r>
            <a:r>
              <a:rPr lang="en-GB" sz="2800" dirty="0" smtClean="0">
                <a:latin typeface="Arial Narrow" pitchFamily="34" charset="0"/>
              </a:rPr>
              <a:t> </a:t>
            </a:r>
          </a:p>
          <a:p>
            <a:pPr marL="365760" indent="-256032" eaLnBrk="1" fontAlgn="auto" hangingPunct="1">
              <a:spcAft>
                <a:spcPts val="0"/>
              </a:spcAft>
              <a:buFont typeface="Wingdings 3"/>
              <a:buChar char=""/>
              <a:defRPr/>
            </a:pPr>
            <a:r>
              <a:rPr lang="en-GB" sz="2800" dirty="0" smtClean="0">
                <a:latin typeface="Arial Narrow" pitchFamily="34" charset="0"/>
              </a:rPr>
              <a:t>MUC 1 (</a:t>
            </a:r>
            <a:r>
              <a:rPr lang="en-GB" sz="2800" dirty="0" err="1" smtClean="0">
                <a:latin typeface="Arial Narrow" pitchFamily="34" charset="0"/>
              </a:rPr>
              <a:t>panepithelial</a:t>
            </a:r>
            <a:r>
              <a:rPr lang="en-GB" sz="2800" dirty="0" smtClean="0">
                <a:latin typeface="Arial Narrow" pitchFamily="34" charset="0"/>
              </a:rPr>
              <a:t> </a:t>
            </a:r>
            <a:r>
              <a:rPr lang="en-GB" sz="2800" dirty="0" err="1" smtClean="0">
                <a:latin typeface="Arial Narrow" pitchFamily="34" charset="0"/>
              </a:rPr>
              <a:t>mucin</a:t>
            </a:r>
            <a:r>
              <a:rPr lang="en-GB" sz="2800" dirty="0" smtClean="0">
                <a:latin typeface="Arial Narrow" pitchFamily="34" charset="0"/>
              </a:rPr>
              <a:t>) – most express</a:t>
            </a:r>
          </a:p>
          <a:p>
            <a:pPr marL="365760" indent="-256032" eaLnBrk="1" fontAlgn="auto" hangingPunct="1">
              <a:spcAft>
                <a:spcPts val="0"/>
              </a:spcAft>
              <a:buFont typeface="Wingdings 3"/>
              <a:buChar char=""/>
              <a:defRPr/>
            </a:pPr>
            <a:r>
              <a:rPr lang="en-GB" sz="2800" dirty="0" smtClean="0">
                <a:latin typeface="Arial Narrow" pitchFamily="34" charset="0"/>
              </a:rPr>
              <a:t>MUC 5AC (gastric </a:t>
            </a:r>
            <a:r>
              <a:rPr lang="en-GB" sz="2800" dirty="0" err="1" smtClean="0">
                <a:latin typeface="Arial Narrow" pitchFamily="34" charset="0"/>
              </a:rPr>
              <a:t>foveolar</a:t>
            </a:r>
            <a:r>
              <a:rPr lang="en-GB" sz="2800" dirty="0" smtClean="0">
                <a:latin typeface="Arial Narrow" pitchFamily="34" charset="0"/>
              </a:rPr>
              <a:t> </a:t>
            </a:r>
            <a:r>
              <a:rPr lang="en-GB" sz="2800" dirty="0" err="1" smtClean="0">
                <a:latin typeface="Arial Narrow" pitchFamily="34" charset="0"/>
              </a:rPr>
              <a:t>mucin</a:t>
            </a:r>
            <a:r>
              <a:rPr lang="en-GB" sz="2800" dirty="0" smtClean="0">
                <a:latin typeface="Arial Narrow" pitchFamily="34" charset="0"/>
              </a:rPr>
              <a:t>) – most express</a:t>
            </a:r>
          </a:p>
          <a:p>
            <a:pPr marL="365760" indent="-256032" eaLnBrk="1" fontAlgn="auto" hangingPunct="1">
              <a:spcAft>
                <a:spcPts val="0"/>
              </a:spcAft>
              <a:buFont typeface="Wingdings 3"/>
              <a:buChar char=""/>
              <a:defRPr/>
            </a:pPr>
            <a:r>
              <a:rPr lang="en-GB" sz="2800" dirty="0" smtClean="0">
                <a:latin typeface="Arial Narrow" pitchFamily="34" charset="0"/>
              </a:rPr>
              <a:t>MUC 6 (pyloric gland </a:t>
            </a:r>
            <a:r>
              <a:rPr lang="en-GB" sz="2800" dirty="0" err="1" smtClean="0">
                <a:latin typeface="Arial Narrow" pitchFamily="34" charset="0"/>
              </a:rPr>
              <a:t>mucin</a:t>
            </a:r>
            <a:r>
              <a:rPr lang="en-GB" sz="2800" dirty="0" smtClean="0">
                <a:latin typeface="Arial Narrow" pitchFamily="34" charset="0"/>
              </a:rPr>
              <a:t>) - ~25% express</a:t>
            </a:r>
          </a:p>
          <a:p>
            <a:pPr marL="365760" indent="-256032" eaLnBrk="1" fontAlgn="auto" hangingPunct="1">
              <a:spcAft>
                <a:spcPts val="0"/>
              </a:spcAft>
              <a:buFont typeface="Wingdings 3"/>
              <a:buChar char=""/>
              <a:defRPr/>
            </a:pPr>
            <a:r>
              <a:rPr lang="en-GB" sz="2800" dirty="0" smtClean="0">
                <a:latin typeface="Arial Narrow" pitchFamily="34" charset="0"/>
              </a:rPr>
              <a:t>MUC 2 (intestinal </a:t>
            </a:r>
            <a:r>
              <a:rPr lang="en-GB" sz="2800" dirty="0" err="1" smtClean="0">
                <a:latin typeface="Arial Narrow" pitchFamily="34" charset="0"/>
              </a:rPr>
              <a:t>mucin</a:t>
            </a:r>
            <a:r>
              <a:rPr lang="en-GB" sz="2800" dirty="0" smtClean="0">
                <a:latin typeface="Arial Narrow" pitchFamily="34" charset="0"/>
              </a:rPr>
              <a:t>) - &lt;10% express </a:t>
            </a:r>
          </a:p>
          <a:p>
            <a:pPr marL="109728" indent="0" eaLnBrk="1" fontAlgn="auto" hangingPunct="1">
              <a:spcAft>
                <a:spcPts val="0"/>
              </a:spcAft>
              <a:buFont typeface="Wingdings 3"/>
              <a:buNone/>
              <a:defRPr/>
            </a:pPr>
            <a:r>
              <a:rPr lang="en-GB" sz="2800" dirty="0" smtClean="0">
                <a:latin typeface="Arial Narrow" pitchFamily="34" charset="0"/>
              </a:rPr>
              <a:t>   (majority of IPMN &amp; MCN express MUC 2 but not MUC 1)</a:t>
            </a:r>
          </a:p>
          <a:p>
            <a:pPr marL="109728" indent="0" eaLnBrk="1" fontAlgn="auto" hangingPunct="1">
              <a:spcAft>
                <a:spcPts val="0"/>
              </a:spcAft>
              <a:buFont typeface="Wingdings 3"/>
              <a:buNone/>
              <a:defRPr/>
            </a:pPr>
            <a:r>
              <a:rPr lang="en-GB" sz="2800" dirty="0">
                <a:latin typeface="Arial Narrow" pitchFamily="34" charset="0"/>
              </a:rPr>
              <a:t> </a:t>
            </a:r>
            <a:r>
              <a:rPr lang="en-GB" sz="2800" dirty="0" smtClean="0">
                <a:latin typeface="Arial Narrow" pitchFamily="34" charset="0"/>
              </a:rPr>
              <a:t>  </a:t>
            </a:r>
          </a:p>
          <a:p>
            <a:pPr marL="109728" indent="0" eaLnBrk="1" fontAlgn="auto" hangingPunct="1">
              <a:spcAft>
                <a:spcPts val="0"/>
              </a:spcAft>
              <a:buFont typeface="Wingdings 3"/>
              <a:buNone/>
              <a:defRPr/>
            </a:pPr>
            <a:endParaRPr lang="en-GB" sz="2800" dirty="0">
              <a:latin typeface="Arial Narrow" pitchFamily="34" charset="0"/>
            </a:endParaRPr>
          </a:p>
          <a:p>
            <a:pPr marL="109728" indent="0" eaLnBrk="1" fontAlgn="auto" hangingPunct="1">
              <a:spcAft>
                <a:spcPts val="0"/>
              </a:spcAft>
              <a:buFont typeface="Wingdings 3"/>
              <a:buNone/>
              <a:defRPr/>
            </a:pPr>
            <a:endParaRPr lang="en-GB" sz="2800" dirty="0" smtClean="0">
              <a:latin typeface="Arial Narrow" pitchFamily="34" charset="0"/>
            </a:endParaRPr>
          </a:p>
          <a:p>
            <a:pPr marL="109728" indent="0" eaLnBrk="1" fontAlgn="auto" hangingPunct="1">
              <a:spcAft>
                <a:spcPts val="0"/>
              </a:spcAft>
              <a:buFont typeface="Wingdings 3"/>
              <a:buNone/>
              <a:defRPr/>
            </a:pPr>
            <a:endParaRPr lang="en-GB" sz="2800" dirty="0">
              <a:latin typeface="Arial Narrow" pitchFamily="34" charset="0"/>
            </a:endParaRPr>
          </a:p>
          <a:p>
            <a:pPr marL="109728" indent="0" eaLnBrk="1" fontAlgn="auto" hangingPunct="1">
              <a:spcAft>
                <a:spcPts val="0"/>
              </a:spcAft>
              <a:buFont typeface="Wingdings 3"/>
              <a:buNone/>
              <a:defRPr/>
            </a:pPr>
            <a:endParaRPr lang="en-GB" sz="2800" dirty="0" smtClean="0">
              <a:latin typeface="Arial Narrow" pitchFamily="34" charset="0"/>
            </a:endParaRPr>
          </a:p>
          <a:p>
            <a:pPr marL="365760" indent="-256032" eaLnBrk="1" fontAlgn="auto" hangingPunct="1">
              <a:spcAft>
                <a:spcPts val="0"/>
              </a:spcAft>
              <a:buFont typeface="Wingdings 3"/>
              <a:buChar char=""/>
              <a:defRPr/>
            </a:pPr>
            <a:endParaRPr lang="en-GB" sz="2800" dirty="0" smtClean="0">
              <a:latin typeface="Arial Narrow" pitchFamily="34" charset="0"/>
            </a:endParaRPr>
          </a:p>
        </p:txBody>
      </p:sp>
      <p:sp>
        <p:nvSpPr>
          <p:cNvPr id="3" name="Title 2"/>
          <p:cNvSpPr>
            <a:spLocks noGrp="1"/>
          </p:cNvSpPr>
          <p:nvPr>
            <p:ph type="title"/>
          </p:nvPr>
        </p:nvSpPr>
        <p:spPr>
          <a:xfrm>
            <a:off x="457200" y="476672"/>
            <a:ext cx="8229600" cy="1143000"/>
          </a:xfrm>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Conventional Ductal </a:t>
            </a:r>
            <a:r>
              <a:rPr lang="en-GB" dirty="0" err="1" smtClean="0">
                <a:solidFill>
                  <a:schemeClr val="accent4">
                    <a:lumMod val="75000"/>
                  </a:schemeClr>
                </a:solidFill>
                <a:latin typeface="Arial Narrow" pitchFamily="34" charset="0"/>
              </a:rPr>
              <a:t>AdenoCa</a:t>
            </a:r>
            <a:r>
              <a:rPr lang="en-GB" dirty="0" smtClean="0">
                <a:solidFill>
                  <a:schemeClr val="accent4">
                    <a:lumMod val="75000"/>
                  </a:schemeClr>
                </a:solidFill>
                <a:latin typeface="Arial Narrow" pitchFamily="34" charset="0"/>
              </a:rPr>
              <a:t> </a:t>
            </a:r>
            <a:endParaRPr lang="en-GB" dirty="0">
              <a:solidFill>
                <a:schemeClr val="accent4">
                  <a:lumMod val="75000"/>
                </a:schemeClr>
              </a:solidFill>
              <a:latin typeface="Arial Narrow" pitchFamily="34"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p:cNvSpPr>
          <p:nvPr>
            <p:ph type="title"/>
          </p:nvPr>
        </p:nvSpPr>
        <p:spPr bwMode="auto">
          <a:noFill/>
        </p:spPr>
        <p:txBody>
          <a:bodyPr wrap="square" lIns="91440" tIns="45720" rIns="91440" bIns="45720" numCol="1" anchorCtr="0" compatLnSpc="1">
            <a:prstTxWarp prst="textNoShape">
              <a:avLst/>
            </a:prstTxWarp>
          </a:bodyPr>
          <a:lstStyle/>
          <a:p>
            <a:r>
              <a:rPr lang="en-GB" sz="3200" smtClean="0">
                <a:solidFill>
                  <a:schemeClr val="accent1"/>
                </a:solidFill>
                <a:effectLst/>
                <a:latin typeface="Arial Black" pitchFamily="34" charset="0"/>
              </a:rPr>
              <a:t>Solid neoplasms</a:t>
            </a:r>
          </a:p>
        </p:txBody>
      </p:sp>
      <p:sp>
        <p:nvSpPr>
          <p:cNvPr id="323587" name="Rectangle 3"/>
          <p:cNvSpPr>
            <a:spLocks noGrp="1"/>
          </p:cNvSpPr>
          <p:nvPr>
            <p:ph type="body" idx="1"/>
          </p:nvPr>
        </p:nvSpPr>
        <p:spPr>
          <a:xfrm>
            <a:off x="468313" y="1125538"/>
            <a:ext cx="8229600" cy="4525962"/>
          </a:xfrm>
        </p:spPr>
        <p:txBody>
          <a:bodyPr/>
          <a:lstStyle/>
          <a:p>
            <a:pPr>
              <a:buFont typeface="Wingdings 3" pitchFamily="18" charset="2"/>
              <a:buNone/>
            </a:pPr>
            <a:endParaRPr lang="en-GB" smtClean="0"/>
          </a:p>
          <a:p>
            <a:r>
              <a:rPr lang="en-GB" sz="2800" b="1" smtClean="0">
                <a:latin typeface="Arial Narrow" pitchFamily="34" charset="0"/>
              </a:rPr>
              <a:t>Conventional infiltrating pancreatic ductal adenocarcinoma</a:t>
            </a:r>
          </a:p>
          <a:p>
            <a:r>
              <a:rPr lang="en-GB" sz="2800" b="1" smtClean="0">
                <a:latin typeface="Arial Narrow" pitchFamily="34" charset="0"/>
              </a:rPr>
              <a:t>Undifferentiated carcinoma with osteoclast like giant cells</a:t>
            </a:r>
          </a:p>
          <a:p>
            <a:r>
              <a:rPr lang="en-GB" sz="2800" b="1" smtClean="0">
                <a:latin typeface="Arial Narrow" pitchFamily="34" charset="0"/>
              </a:rPr>
              <a:t>Acinar cell carcinoma</a:t>
            </a:r>
          </a:p>
          <a:p>
            <a:r>
              <a:rPr lang="en-GB" sz="2800" b="1" smtClean="0">
                <a:latin typeface="Arial Narrow" pitchFamily="34" charset="0"/>
              </a:rPr>
              <a:t>Pancreaticoblastoma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23988"/>
            <a:ext cx="8229600" cy="4525962"/>
          </a:xfrm>
        </p:spPr>
        <p:txBody>
          <a:bodyPr>
            <a:noAutofit/>
          </a:bodyPr>
          <a:lstStyle/>
          <a:p>
            <a:pPr marL="109728" indent="0" eaLnBrk="1" fontAlgn="auto" hangingPunct="1">
              <a:spcAft>
                <a:spcPts val="0"/>
              </a:spcAft>
              <a:buFont typeface="Wingdings 3"/>
              <a:buNone/>
              <a:defRPr/>
            </a:pPr>
            <a:r>
              <a:rPr lang="en-GB" sz="2800" b="1" dirty="0" smtClean="0">
                <a:latin typeface="Arial Narrow" pitchFamily="34" charset="0"/>
              </a:rPr>
              <a:t>IHC labelling</a:t>
            </a:r>
            <a:r>
              <a:rPr lang="en-GB" sz="2800" dirty="0" smtClean="0">
                <a:latin typeface="Arial Narrow" pitchFamily="34" charset="0"/>
              </a:rPr>
              <a:t> </a:t>
            </a:r>
          </a:p>
          <a:p>
            <a:pPr marL="365760" indent="-256032" eaLnBrk="1" fontAlgn="auto" hangingPunct="1">
              <a:spcAft>
                <a:spcPts val="0"/>
              </a:spcAft>
              <a:buFont typeface="Wingdings 3"/>
              <a:buChar char=""/>
              <a:defRPr/>
            </a:pPr>
            <a:r>
              <a:rPr lang="en-GB" sz="2800" dirty="0">
                <a:latin typeface="Arial Narrow" pitchFamily="34" charset="0"/>
              </a:rPr>
              <a:t>loss of DPC4/SMAD4 – 55% show complete loss</a:t>
            </a:r>
          </a:p>
          <a:p>
            <a:pPr marL="109728" indent="0" eaLnBrk="1" fontAlgn="auto" hangingPunct="1">
              <a:spcAft>
                <a:spcPts val="0"/>
              </a:spcAft>
              <a:buFont typeface="Wingdings 3"/>
              <a:buNone/>
              <a:defRPr/>
            </a:pPr>
            <a:r>
              <a:rPr lang="en-GB" sz="2800" dirty="0">
                <a:latin typeface="Arial Narrow" pitchFamily="34" charset="0"/>
              </a:rPr>
              <a:t>   (almost all benign pancreatic processes express SMAD4)</a:t>
            </a:r>
          </a:p>
          <a:p>
            <a:pPr marL="365760" indent="-256032" eaLnBrk="1" fontAlgn="auto" hangingPunct="1">
              <a:spcAft>
                <a:spcPts val="0"/>
              </a:spcAft>
              <a:buFont typeface="Wingdings 3"/>
              <a:buChar char=""/>
              <a:defRPr/>
            </a:pPr>
            <a:r>
              <a:rPr lang="en-GB" sz="2800" dirty="0" smtClean="0">
                <a:latin typeface="Arial Narrow" pitchFamily="34" charset="0"/>
              </a:rPr>
              <a:t>p53 labelling occurs in 50-75%</a:t>
            </a:r>
          </a:p>
          <a:p>
            <a:pPr marL="365760" indent="-256032" eaLnBrk="1" fontAlgn="auto" hangingPunct="1">
              <a:spcAft>
                <a:spcPts val="0"/>
              </a:spcAft>
              <a:buFont typeface="Wingdings 3"/>
              <a:buChar char=""/>
              <a:defRPr/>
            </a:pPr>
            <a:r>
              <a:rPr lang="en-GB" sz="2800" dirty="0">
                <a:latin typeface="Arial Narrow" pitchFamily="34" charset="0"/>
              </a:rPr>
              <a:t>l</a:t>
            </a:r>
            <a:r>
              <a:rPr lang="en-GB" sz="2800" dirty="0" smtClean="0">
                <a:latin typeface="Arial Narrow" pitchFamily="34" charset="0"/>
              </a:rPr>
              <a:t>oss of p16 in &gt;90% </a:t>
            </a:r>
          </a:p>
        </p:txBody>
      </p:sp>
      <p:sp>
        <p:nvSpPr>
          <p:cNvPr id="3" name="Title 2"/>
          <p:cNvSpPr>
            <a:spLocks noGrp="1"/>
          </p:cNvSpPr>
          <p:nvPr>
            <p:ph type="title"/>
          </p:nvPr>
        </p:nvSpPr>
        <p:spPr>
          <a:xfrm>
            <a:off x="457200" y="197768"/>
            <a:ext cx="8229600" cy="1143000"/>
          </a:xfrm>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Conventional Ductal </a:t>
            </a:r>
            <a:r>
              <a:rPr lang="en-GB" dirty="0" err="1" smtClean="0">
                <a:solidFill>
                  <a:schemeClr val="accent4">
                    <a:lumMod val="75000"/>
                  </a:schemeClr>
                </a:solidFill>
                <a:latin typeface="Arial Narrow" pitchFamily="34" charset="0"/>
              </a:rPr>
              <a:t>AdenoCa</a:t>
            </a:r>
            <a:r>
              <a:rPr lang="en-GB" dirty="0" smtClean="0">
                <a:solidFill>
                  <a:schemeClr val="accent4">
                    <a:lumMod val="75000"/>
                  </a:schemeClr>
                </a:solidFill>
                <a:latin typeface="Arial Narrow" pitchFamily="34" charset="0"/>
              </a:rPr>
              <a:t> </a:t>
            </a:r>
            <a:endParaRPr lang="en-GB" dirty="0">
              <a:solidFill>
                <a:schemeClr val="accent4">
                  <a:lumMod val="75000"/>
                </a:schemeClr>
              </a:solidFill>
              <a:latin typeface="Arial Narrow" pitchFamily="34"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Rectangle 3"/>
          <p:cNvSpPr>
            <a:spLocks noGrp="1"/>
          </p:cNvSpPr>
          <p:nvPr>
            <p:ph type="body" idx="1"/>
          </p:nvPr>
        </p:nvSpPr>
        <p:spPr/>
        <p:txBody>
          <a:bodyPr/>
          <a:lstStyle/>
          <a:p>
            <a:pPr>
              <a:lnSpc>
                <a:spcPct val="90000"/>
              </a:lnSpc>
              <a:buFontTx/>
              <a:buNone/>
            </a:pPr>
            <a:r>
              <a:rPr lang="en-GB" sz="3100" b="1" smtClean="0">
                <a:latin typeface="Arial Narrow" pitchFamily="34" charset="0"/>
              </a:rPr>
              <a:t>Molecular genetic features</a:t>
            </a:r>
          </a:p>
          <a:p>
            <a:pPr>
              <a:lnSpc>
                <a:spcPct val="90000"/>
              </a:lnSpc>
              <a:buFontTx/>
              <a:buNone/>
            </a:pPr>
            <a:endParaRPr lang="en-GB" sz="3100" b="1" smtClean="0">
              <a:latin typeface="Arial Narrow" pitchFamily="34" charset="0"/>
            </a:endParaRPr>
          </a:p>
          <a:p>
            <a:pPr>
              <a:lnSpc>
                <a:spcPct val="90000"/>
              </a:lnSpc>
            </a:pPr>
            <a:r>
              <a:rPr lang="en-GB" sz="2800" smtClean="0">
                <a:latin typeface="Arial Narrow" pitchFamily="34" charset="0"/>
              </a:rPr>
              <a:t>Structural rearrangement (or loss) of genes located on 1p, 3p, 6p, 8p and 17p often found</a:t>
            </a:r>
          </a:p>
          <a:p>
            <a:pPr>
              <a:lnSpc>
                <a:spcPct val="90000"/>
              </a:lnSpc>
            </a:pPr>
            <a:r>
              <a:rPr lang="en-GB" sz="2800" smtClean="0">
                <a:latin typeface="Arial Narrow" pitchFamily="34" charset="0"/>
              </a:rPr>
              <a:t>Mutation and/or accumulation of P53 (</a:t>
            </a:r>
            <a:r>
              <a:rPr lang="en-GB" sz="2800" smtClean="0">
                <a:latin typeface="Arial Narrow" pitchFamily="34" charset="0"/>
                <a:cs typeface="Lucida Sans Unicode" pitchFamily="34" charset="0"/>
              </a:rPr>
              <a:t>~</a:t>
            </a:r>
            <a:r>
              <a:rPr lang="en-GB" sz="2800" smtClean="0">
                <a:latin typeface="Arial Narrow" pitchFamily="34" charset="0"/>
              </a:rPr>
              <a:t>50%)</a:t>
            </a:r>
          </a:p>
          <a:p>
            <a:pPr>
              <a:lnSpc>
                <a:spcPct val="90000"/>
              </a:lnSpc>
            </a:pPr>
            <a:r>
              <a:rPr lang="en-GB" sz="2800" smtClean="0">
                <a:latin typeface="Arial Narrow" pitchFamily="34" charset="0"/>
              </a:rPr>
              <a:t>Mutation of K-ras oncogen  (over 90%)</a:t>
            </a:r>
          </a:p>
          <a:p>
            <a:pPr>
              <a:lnSpc>
                <a:spcPct val="90000"/>
              </a:lnSpc>
            </a:pPr>
            <a:r>
              <a:rPr lang="en-GB" sz="2800" smtClean="0">
                <a:latin typeface="Arial Narrow" pitchFamily="34" charset="0"/>
              </a:rPr>
              <a:t>Inactivation of P16 (over 95%)</a:t>
            </a:r>
          </a:p>
          <a:p>
            <a:pPr>
              <a:lnSpc>
                <a:spcPct val="90000"/>
              </a:lnSpc>
            </a:pPr>
            <a:r>
              <a:rPr lang="en-GB" sz="2800" smtClean="0">
                <a:latin typeface="Arial Narrow" pitchFamily="34" charset="0"/>
              </a:rPr>
              <a:t>Overexpression of HER2/neuoncogen (</a:t>
            </a:r>
            <a:r>
              <a:rPr lang="en-GB" sz="2800" smtClean="0">
                <a:latin typeface="Arial Narrow" pitchFamily="34" charset="0"/>
                <a:cs typeface="Lucida Sans Unicode" pitchFamily="34" charset="0"/>
              </a:rPr>
              <a:t>~</a:t>
            </a:r>
            <a:r>
              <a:rPr lang="en-GB" sz="2800" smtClean="0">
                <a:latin typeface="Arial Narrow" pitchFamily="34" charset="0"/>
              </a:rPr>
              <a:t>50%)</a:t>
            </a:r>
          </a:p>
          <a:p>
            <a:pPr>
              <a:lnSpc>
                <a:spcPct val="90000"/>
              </a:lnSpc>
            </a:pPr>
            <a:endParaRPr lang="en-GB" sz="2800" smtClean="0">
              <a:latin typeface="Arial Narrow" pitchFamily="34" charset="0"/>
            </a:endParaRPr>
          </a:p>
          <a:p>
            <a:pPr>
              <a:lnSpc>
                <a:spcPct val="90000"/>
              </a:lnSpc>
            </a:pPr>
            <a:r>
              <a:rPr lang="en-GB" sz="2800" smtClean="0">
                <a:latin typeface="Arial Narrow" pitchFamily="34" charset="0"/>
              </a:rPr>
              <a:t>DPC4 suppressor is inactivated in </a:t>
            </a:r>
            <a:r>
              <a:rPr lang="en-GB" sz="2800" smtClean="0">
                <a:latin typeface="Arial Narrow" pitchFamily="34" charset="0"/>
                <a:cs typeface="Lucida Sans Unicode" pitchFamily="34" charset="0"/>
              </a:rPr>
              <a:t>~</a:t>
            </a:r>
            <a:r>
              <a:rPr lang="en-GB" sz="2800" smtClean="0">
                <a:latin typeface="Arial Narrow" pitchFamily="34" charset="0"/>
              </a:rPr>
              <a:t>50% of cases</a:t>
            </a:r>
          </a:p>
        </p:txBody>
      </p:sp>
      <p:pic>
        <p:nvPicPr>
          <p:cNvPr id="3" name="Title 2"/>
          <p:cNvPicPr>
            <a:picLocks noGrp="1" noChangeArrowheads="1"/>
          </p:cNvPicPr>
          <p:nvPr>
            <p:ph type="title"/>
          </p:nvPr>
        </p:nvPicPr>
        <p:blipFill>
          <a:blip r:embed="rId2"/>
          <a:srcRect/>
          <a:stretch>
            <a:fillRect/>
          </a:stretch>
        </p:blipFill>
        <p:spPr bwMode="auto">
          <a:xfrm>
            <a:off x="457200" y="284163"/>
            <a:ext cx="8229600" cy="1122362"/>
          </a:xfrm>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39888"/>
            <a:ext cx="8229600" cy="4525962"/>
          </a:xfrm>
        </p:spPr>
        <p:txBody>
          <a:bodyPr>
            <a:noAutofit/>
          </a:bodyPr>
          <a:lstStyle/>
          <a:p>
            <a:pPr marL="365760" indent="-256032" eaLnBrk="1" fontAlgn="auto" hangingPunct="1">
              <a:spcAft>
                <a:spcPts val="0"/>
              </a:spcAft>
              <a:buFont typeface="Wingdings 3"/>
              <a:buChar char=""/>
              <a:defRPr/>
            </a:pPr>
            <a:r>
              <a:rPr lang="en-GB" sz="2800" dirty="0" smtClean="0">
                <a:latin typeface="Arial Narrow" pitchFamily="34" charset="0"/>
              </a:rPr>
              <a:t>Colloid carcinoma / mucinous </a:t>
            </a:r>
            <a:r>
              <a:rPr lang="en-GB" sz="2800" dirty="0" err="1" smtClean="0">
                <a:latin typeface="Arial Narrow" pitchFamily="34" charset="0"/>
              </a:rPr>
              <a:t>Ca</a:t>
            </a:r>
            <a:endParaRPr lang="en-GB" sz="2800" dirty="0" smtClean="0">
              <a:latin typeface="Arial Narrow" pitchFamily="34" charset="0"/>
            </a:endParaRPr>
          </a:p>
          <a:p>
            <a:pPr marL="365760" indent="-256032" eaLnBrk="1" fontAlgn="auto" hangingPunct="1">
              <a:spcAft>
                <a:spcPts val="0"/>
              </a:spcAft>
              <a:buFont typeface="Wingdings 3"/>
              <a:buChar char=""/>
              <a:defRPr/>
            </a:pPr>
            <a:r>
              <a:rPr lang="en-GB" sz="2800" dirty="0" smtClean="0">
                <a:latin typeface="Arial Narrow" pitchFamily="34" charset="0"/>
              </a:rPr>
              <a:t>Medullary </a:t>
            </a:r>
            <a:r>
              <a:rPr lang="en-GB" sz="2800" dirty="0" err="1" smtClean="0">
                <a:latin typeface="Arial Narrow" pitchFamily="34" charset="0"/>
              </a:rPr>
              <a:t>Ca</a:t>
            </a:r>
            <a:endParaRPr lang="en-GB" sz="2800" dirty="0" smtClean="0">
              <a:latin typeface="Arial Narrow" pitchFamily="34" charset="0"/>
            </a:endParaRPr>
          </a:p>
          <a:p>
            <a:pPr marL="365760" indent="-256032" eaLnBrk="1" fontAlgn="auto" hangingPunct="1">
              <a:spcAft>
                <a:spcPts val="0"/>
              </a:spcAft>
              <a:buFont typeface="Wingdings 3"/>
              <a:buChar char=""/>
              <a:defRPr/>
            </a:pPr>
            <a:r>
              <a:rPr lang="en-GB" sz="2800" dirty="0" err="1" smtClean="0">
                <a:latin typeface="Arial Narrow" pitchFamily="34" charset="0"/>
              </a:rPr>
              <a:t>SCCa</a:t>
            </a:r>
            <a:endParaRPr lang="en-GB" sz="2800" dirty="0" smtClean="0">
              <a:latin typeface="Arial Narrow" pitchFamily="34" charset="0"/>
            </a:endParaRPr>
          </a:p>
          <a:p>
            <a:pPr marL="365760" indent="-256032" eaLnBrk="1" fontAlgn="auto" hangingPunct="1">
              <a:spcAft>
                <a:spcPts val="0"/>
              </a:spcAft>
              <a:buFont typeface="Wingdings 3"/>
              <a:buChar char=""/>
              <a:defRPr/>
            </a:pPr>
            <a:r>
              <a:rPr lang="en-GB" sz="2800" dirty="0" err="1" smtClean="0">
                <a:latin typeface="Arial Narrow" pitchFamily="34" charset="0"/>
              </a:rPr>
              <a:t>Adenosquamous</a:t>
            </a:r>
            <a:r>
              <a:rPr lang="en-GB" sz="2800" dirty="0" smtClean="0">
                <a:latin typeface="Arial Narrow" pitchFamily="34" charset="0"/>
              </a:rPr>
              <a:t> </a:t>
            </a:r>
            <a:r>
              <a:rPr lang="en-GB" sz="2800" dirty="0" err="1" smtClean="0">
                <a:latin typeface="Arial Narrow" pitchFamily="34" charset="0"/>
              </a:rPr>
              <a:t>Ca</a:t>
            </a:r>
            <a:endParaRPr lang="en-GB" sz="2800" dirty="0" smtClean="0">
              <a:latin typeface="Arial Narrow" pitchFamily="34" charset="0"/>
            </a:endParaRPr>
          </a:p>
          <a:p>
            <a:pPr marL="365760" indent="-256032" eaLnBrk="1" fontAlgn="auto" hangingPunct="1">
              <a:spcAft>
                <a:spcPts val="0"/>
              </a:spcAft>
              <a:buFont typeface="Wingdings 3"/>
              <a:buChar char=""/>
              <a:defRPr/>
            </a:pPr>
            <a:r>
              <a:rPr lang="en-GB" sz="2800" dirty="0" err="1" smtClean="0">
                <a:latin typeface="Arial Narrow" pitchFamily="34" charset="0"/>
              </a:rPr>
              <a:t>Hepatoid</a:t>
            </a:r>
            <a:r>
              <a:rPr lang="en-GB" sz="2800" dirty="0" smtClean="0">
                <a:latin typeface="Arial Narrow" pitchFamily="34" charset="0"/>
              </a:rPr>
              <a:t> </a:t>
            </a:r>
            <a:r>
              <a:rPr lang="en-GB" sz="2800" dirty="0" err="1" smtClean="0">
                <a:latin typeface="Arial Narrow" pitchFamily="34" charset="0"/>
              </a:rPr>
              <a:t>Ca</a:t>
            </a:r>
            <a:endParaRPr lang="en-GB" sz="2800" dirty="0" smtClean="0">
              <a:latin typeface="Arial Narrow" pitchFamily="34" charset="0"/>
            </a:endParaRPr>
          </a:p>
          <a:p>
            <a:pPr marL="365760" indent="-256032" eaLnBrk="1" fontAlgn="auto" hangingPunct="1">
              <a:spcAft>
                <a:spcPts val="0"/>
              </a:spcAft>
              <a:buFont typeface="Wingdings 3"/>
              <a:buChar char=""/>
              <a:defRPr/>
            </a:pPr>
            <a:r>
              <a:rPr lang="en-GB" sz="2800" dirty="0" smtClean="0">
                <a:latin typeface="Arial Narrow" pitchFamily="34" charset="0"/>
              </a:rPr>
              <a:t>Undifferentiated </a:t>
            </a:r>
            <a:r>
              <a:rPr lang="en-GB" sz="2800" dirty="0" err="1" smtClean="0">
                <a:latin typeface="Arial Narrow" pitchFamily="34" charset="0"/>
              </a:rPr>
              <a:t>Ca</a:t>
            </a:r>
            <a:r>
              <a:rPr lang="en-GB" sz="2800" dirty="0" smtClean="0">
                <a:latin typeface="Arial Narrow" pitchFamily="34" charset="0"/>
              </a:rPr>
              <a:t> - anaplastic giant cell </a:t>
            </a:r>
            <a:r>
              <a:rPr lang="en-GB" sz="2800" dirty="0" err="1" smtClean="0">
                <a:latin typeface="Arial Narrow" pitchFamily="34" charset="0"/>
              </a:rPr>
              <a:t>Ca</a:t>
            </a:r>
            <a:endParaRPr lang="en-GB" sz="2800" dirty="0" smtClean="0">
              <a:latin typeface="Arial Narrow" pitchFamily="34" charset="0"/>
            </a:endParaRPr>
          </a:p>
          <a:p>
            <a:pPr marL="109728" indent="0" eaLnBrk="1" fontAlgn="auto" hangingPunct="1">
              <a:spcAft>
                <a:spcPts val="0"/>
              </a:spcAft>
              <a:buFont typeface="Wingdings 3"/>
              <a:buNone/>
              <a:defRPr/>
            </a:pPr>
            <a:r>
              <a:rPr lang="en-GB" sz="2800" dirty="0" smtClean="0">
                <a:latin typeface="Arial Narrow" pitchFamily="34" charset="0"/>
              </a:rPr>
              <a:t>                                   - </a:t>
            </a:r>
            <a:r>
              <a:rPr lang="en-GB" sz="2800" dirty="0" err="1" smtClean="0">
                <a:latin typeface="Arial Narrow" pitchFamily="34" charset="0"/>
              </a:rPr>
              <a:t>carcinosarcoma</a:t>
            </a:r>
            <a:endParaRPr lang="en-GB" sz="2800" dirty="0" smtClean="0">
              <a:latin typeface="Arial Narrow" pitchFamily="34" charset="0"/>
            </a:endParaRPr>
          </a:p>
          <a:p>
            <a:pPr marL="365760" indent="-256032" eaLnBrk="1" fontAlgn="auto" hangingPunct="1">
              <a:spcAft>
                <a:spcPts val="0"/>
              </a:spcAft>
              <a:buFont typeface="Wingdings 3"/>
              <a:buChar char=""/>
              <a:defRPr/>
            </a:pPr>
            <a:r>
              <a:rPr lang="en-GB" sz="2800" dirty="0" smtClean="0">
                <a:latin typeface="Arial Narrow" pitchFamily="34" charset="0"/>
              </a:rPr>
              <a:t>Undifferentiated </a:t>
            </a:r>
            <a:r>
              <a:rPr lang="en-GB" sz="2800" dirty="0" err="1" smtClean="0">
                <a:latin typeface="Arial Narrow" pitchFamily="34" charset="0"/>
              </a:rPr>
              <a:t>Ca</a:t>
            </a:r>
            <a:r>
              <a:rPr lang="en-GB" sz="2800" dirty="0" smtClean="0">
                <a:latin typeface="Arial Narrow" pitchFamily="34" charset="0"/>
              </a:rPr>
              <a:t> with osteoclast-like giant cells</a:t>
            </a:r>
          </a:p>
        </p:txBody>
      </p:sp>
      <p:sp>
        <p:nvSpPr>
          <p:cNvPr id="4" name="Title 3"/>
          <p:cNvSpPr>
            <a:spLocks noGrp="1"/>
          </p:cNvSpPr>
          <p:nvPr>
            <p:ph type="title"/>
          </p:nvPr>
        </p:nvSpPr>
        <p:spPr/>
        <p:txBody>
          <a:bodyPr>
            <a:normAutofit fontScale="90000"/>
          </a:bodyPr>
          <a:lstStyle/>
          <a:p>
            <a:pPr eaLnBrk="1" fontAlgn="auto" hangingPunct="1">
              <a:spcAft>
                <a:spcPts val="0"/>
              </a:spcAft>
              <a:defRPr/>
            </a:pPr>
            <a:r>
              <a:rPr lang="en-GB" dirty="0" smtClean="0">
                <a:solidFill>
                  <a:schemeClr val="accent4">
                    <a:lumMod val="75000"/>
                  </a:schemeClr>
                </a:solidFill>
                <a:latin typeface="Arial Narrow" pitchFamily="34" charset="0"/>
              </a:rPr>
              <a:t>Other Pancreatic Carcinomas of Ductal Origin</a:t>
            </a:r>
            <a:endParaRPr lang="en-GB"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Content Placeholder 3"/>
          <p:cNvPicPr>
            <a:picLocks noGrp="1" noChangeAspect="1"/>
          </p:cNvPicPr>
          <p:nvPr>
            <p:ph idx="1"/>
          </p:nvPr>
        </p:nvPicPr>
        <p:blipFill>
          <a:blip r:embed="rId3"/>
          <a:srcRect/>
          <a:stretch>
            <a:fillRect/>
          </a:stretch>
        </p:blipFill>
        <p:spPr>
          <a:xfrm>
            <a:off x="0" y="28575"/>
            <a:ext cx="9144000" cy="6829425"/>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Content Placeholder 3"/>
          <p:cNvPicPr>
            <a:picLocks noGrp="1" noChangeAspect="1"/>
          </p:cNvPicPr>
          <p:nvPr>
            <p:ph idx="1"/>
          </p:nvPr>
        </p:nvPicPr>
        <p:blipFill>
          <a:blip r:embed="rId3"/>
          <a:srcRect/>
          <a:stretch>
            <a:fillRect/>
          </a:stretch>
        </p:blipFill>
        <p:spPr>
          <a:xfrm>
            <a:off x="0" y="0"/>
            <a:ext cx="9134475" cy="685800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Content Placeholder 3"/>
          <p:cNvPicPr>
            <a:picLocks noGrp="1" noChangeAspect="1"/>
          </p:cNvPicPr>
          <p:nvPr>
            <p:ph idx="1"/>
          </p:nvPr>
        </p:nvPicPr>
        <p:blipFill>
          <a:blip r:embed="rId3"/>
          <a:srcRect/>
          <a:stretch>
            <a:fillRect/>
          </a:stretch>
        </p:blipFill>
        <p:spPr>
          <a:xfrm>
            <a:off x="0" y="15875"/>
            <a:ext cx="9144000" cy="6842125"/>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Content Placeholder 3"/>
          <p:cNvPicPr>
            <a:picLocks noGrp="1" noChangeAspect="1"/>
          </p:cNvPicPr>
          <p:nvPr>
            <p:ph idx="1"/>
          </p:nvPr>
        </p:nvPicPr>
        <p:blipFill>
          <a:blip r:embed="rId3"/>
          <a:srcRect/>
          <a:stretch>
            <a:fillRect/>
          </a:stretch>
        </p:blipFill>
        <p:spPr>
          <a:xfrm>
            <a:off x="0" y="0"/>
            <a:ext cx="9144000" cy="6858000"/>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Content Placeholder 1"/>
          <p:cNvSpPr>
            <a:spLocks noGrp="1"/>
          </p:cNvSpPr>
          <p:nvPr>
            <p:ph idx="1"/>
          </p:nvPr>
        </p:nvSpPr>
        <p:spPr>
          <a:xfrm>
            <a:off x="457200" y="1412875"/>
            <a:ext cx="8229600" cy="4525963"/>
          </a:xfrm>
        </p:spPr>
        <p:txBody>
          <a:bodyPr/>
          <a:lstStyle/>
          <a:p>
            <a:pPr eaLnBrk="1" hangingPunct="1"/>
            <a:r>
              <a:rPr lang="en-GB" sz="2800" smtClean="0">
                <a:latin typeface="Arial Narrow" pitchFamily="34" charset="0"/>
              </a:rPr>
              <a:t>precursor of ductal adenoCa</a:t>
            </a:r>
          </a:p>
          <a:p>
            <a:pPr eaLnBrk="1" hangingPunct="1"/>
            <a:r>
              <a:rPr lang="en-GB" sz="2800" smtClean="0">
                <a:latin typeface="Arial Narrow" pitchFamily="34" charset="0"/>
              </a:rPr>
              <a:t>series of increasingly proliferative changes within the epithelium of pancreatic ducts</a:t>
            </a:r>
          </a:p>
          <a:p>
            <a:pPr eaLnBrk="1" hangingPunct="1"/>
            <a:r>
              <a:rPr lang="en-GB" sz="2800" smtClean="0">
                <a:latin typeface="Arial Narrow" pitchFamily="34" charset="0"/>
              </a:rPr>
              <a:t>early lesions with minimal cytologic atypia are now regarded as early neoplastic change</a:t>
            </a:r>
          </a:p>
          <a:p>
            <a:pPr eaLnBrk="1" hangingPunct="1"/>
            <a:r>
              <a:rPr lang="en-GB" sz="2800" smtClean="0">
                <a:latin typeface="Arial Narrow" pitchFamily="34" charset="0"/>
              </a:rPr>
              <a:t>more recent molecular data -&gt; most are neoplastic</a:t>
            </a:r>
          </a:p>
          <a:p>
            <a:pPr eaLnBrk="1" hangingPunct="1"/>
            <a:r>
              <a:rPr lang="en-GB" sz="2800" smtClean="0">
                <a:latin typeface="Arial Narrow" pitchFamily="34" charset="0"/>
              </a:rPr>
              <a:t>proportion of mucinous metaplasia or mucous cell hypertrophy harbour clonal mutations in K-ras oncogene</a:t>
            </a:r>
          </a:p>
          <a:p>
            <a:pPr eaLnBrk="1" hangingPunct="1"/>
            <a:r>
              <a:rPr lang="en-GB" sz="2800" smtClean="0">
                <a:latin typeface="Arial Narrow" pitchFamily="34" charset="0"/>
              </a:rPr>
              <a:t>whole spectrum is referred to as </a:t>
            </a:r>
            <a:r>
              <a:rPr lang="en-GB" sz="2800" b="1" smtClean="0">
                <a:latin typeface="Arial Narrow" pitchFamily="34" charset="0"/>
              </a:rPr>
              <a:t>PanIN</a:t>
            </a:r>
          </a:p>
          <a:p>
            <a:pPr eaLnBrk="1" hangingPunct="1"/>
            <a:r>
              <a:rPr lang="en-GB" sz="2800" smtClean="0">
                <a:latin typeface="Arial Narrow" pitchFamily="34" charset="0"/>
              </a:rPr>
              <a:t>graded as </a:t>
            </a:r>
            <a:r>
              <a:rPr lang="en-GB" sz="2800" b="1" smtClean="0">
                <a:latin typeface="Arial Narrow" pitchFamily="34" charset="0"/>
              </a:rPr>
              <a:t>PanIN 1A, 1B, 2 &amp; 3</a:t>
            </a:r>
          </a:p>
          <a:p>
            <a:pPr eaLnBrk="1" hangingPunct="1"/>
            <a:endParaRPr lang="en-GB" sz="2800" smtClean="0">
              <a:latin typeface="Arial Narrow" pitchFamily="34" charset="0"/>
            </a:endParaRPr>
          </a:p>
        </p:txBody>
      </p:sp>
      <p:sp>
        <p:nvSpPr>
          <p:cNvPr id="4" name="Title 3"/>
          <p:cNvSpPr>
            <a:spLocks noGrp="1"/>
          </p:cNvSpPr>
          <p:nvPr>
            <p:ph type="title"/>
          </p:nvPr>
        </p:nvSpPr>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Pancreatic Intraepithelial </a:t>
            </a:r>
            <a:r>
              <a:rPr lang="en-GB" dirty="0" err="1" smtClean="0">
                <a:solidFill>
                  <a:schemeClr val="accent4">
                    <a:lumMod val="75000"/>
                  </a:schemeClr>
                </a:solidFill>
                <a:latin typeface="Arial Narrow" pitchFamily="34" charset="0"/>
              </a:rPr>
              <a:t>Neoplasia</a:t>
            </a:r>
            <a:endParaRPr lang="en-GB"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Content Placeholder 1"/>
          <p:cNvSpPr>
            <a:spLocks noGrp="1"/>
          </p:cNvSpPr>
          <p:nvPr>
            <p:ph idx="1"/>
          </p:nvPr>
        </p:nvSpPr>
        <p:spPr>
          <a:xfrm>
            <a:off x="395288" y="1639888"/>
            <a:ext cx="8229600" cy="4525962"/>
          </a:xfrm>
        </p:spPr>
        <p:txBody>
          <a:bodyPr/>
          <a:lstStyle/>
          <a:p>
            <a:pPr eaLnBrk="1" hangingPunct="1"/>
            <a:r>
              <a:rPr lang="en-GB" sz="2800" smtClean="0">
                <a:latin typeface="Arial Narrow" pitchFamily="34" charset="0"/>
              </a:rPr>
              <a:t>PanIN 1A – tall columnar mucinous cells with well polarized nuclei but without atypia, loss of polarity, papillary or micropapillary formation (previously called mucinous neoplasia or mucous cell hypertrophy)</a:t>
            </a:r>
          </a:p>
          <a:p>
            <a:pPr eaLnBrk="1" hangingPunct="1"/>
            <a:endParaRPr lang="en-GB" sz="2800" smtClean="0">
              <a:latin typeface="Arial Narrow" pitchFamily="34" charset="0"/>
            </a:endParaRPr>
          </a:p>
          <a:p>
            <a:pPr eaLnBrk="1" hangingPunct="1"/>
            <a:r>
              <a:rPr lang="en-GB" sz="2800" smtClean="0">
                <a:latin typeface="Arial Narrow" pitchFamily="34" charset="0"/>
              </a:rPr>
              <a:t>PanIN 1B – characterized by slight nuclear stratification at basal aspect &amp; presence of papillary or micropapillary projections</a:t>
            </a:r>
          </a:p>
        </p:txBody>
      </p:sp>
      <p:sp>
        <p:nvSpPr>
          <p:cNvPr id="4" name="Title 3"/>
          <p:cNvSpPr>
            <a:spLocks noGrp="1"/>
          </p:cNvSpPr>
          <p:nvPr>
            <p:ph type="title"/>
          </p:nvPr>
        </p:nvSpPr>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Pancreatic Intraepithelial </a:t>
            </a:r>
            <a:r>
              <a:rPr lang="en-GB" dirty="0" err="1" smtClean="0">
                <a:solidFill>
                  <a:schemeClr val="accent4">
                    <a:lumMod val="75000"/>
                  </a:schemeClr>
                </a:solidFill>
                <a:latin typeface="Arial Narrow" pitchFamily="34" charset="0"/>
              </a:rPr>
              <a:t>Neoplasia</a:t>
            </a:r>
            <a:endParaRPr lang="en-GB"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Content Placeholder 3"/>
          <p:cNvPicPr>
            <a:picLocks noGrp="1" noChangeAspect="1"/>
          </p:cNvPicPr>
          <p:nvPr>
            <p:ph idx="1"/>
          </p:nvPr>
        </p:nvPicPr>
        <p:blipFill>
          <a:blip r:embed="rId3"/>
          <a:srcRect/>
          <a:stretch>
            <a:fillRect/>
          </a:stretch>
        </p:blipFill>
        <p:spPr>
          <a:xfrm>
            <a:off x="28575" y="0"/>
            <a:ext cx="9115425" cy="6858000"/>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p:cNvSpPr>
          <p:nvPr>
            <p:ph type="title"/>
          </p:nvPr>
        </p:nvSpPr>
        <p:spPr bwMode="auto">
          <a:noFill/>
        </p:spPr>
        <p:txBody>
          <a:bodyPr wrap="square" lIns="91440" tIns="45720" rIns="91440" bIns="45720" numCol="1" anchorCtr="0" compatLnSpc="1">
            <a:prstTxWarp prst="textNoShape">
              <a:avLst/>
            </a:prstTxWarp>
          </a:bodyPr>
          <a:lstStyle/>
          <a:p>
            <a:r>
              <a:rPr lang="en-GB" sz="3200" smtClean="0">
                <a:solidFill>
                  <a:schemeClr val="accent1"/>
                </a:solidFill>
                <a:effectLst/>
                <a:latin typeface="Arial Black" pitchFamily="34" charset="0"/>
              </a:rPr>
              <a:t>Cystic neoplasms</a:t>
            </a:r>
          </a:p>
        </p:txBody>
      </p:sp>
      <p:sp>
        <p:nvSpPr>
          <p:cNvPr id="324611" name="Rectangle 3"/>
          <p:cNvSpPr>
            <a:spLocks noGrp="1"/>
          </p:cNvSpPr>
          <p:nvPr>
            <p:ph type="body" idx="1"/>
          </p:nvPr>
        </p:nvSpPr>
        <p:spPr/>
        <p:txBody>
          <a:bodyPr/>
          <a:lstStyle/>
          <a:p>
            <a:r>
              <a:rPr lang="en-GB" sz="2800" b="1" smtClean="0">
                <a:latin typeface="Arial Narrow" pitchFamily="34" charset="0"/>
              </a:rPr>
              <a:t>Serous cystadenoma</a:t>
            </a:r>
          </a:p>
          <a:p>
            <a:r>
              <a:rPr lang="en-GB" sz="2800" b="1" smtClean="0">
                <a:latin typeface="Arial Narrow" pitchFamily="34" charset="0"/>
              </a:rPr>
              <a:t>Mucinous cystic neoplasms</a:t>
            </a:r>
          </a:p>
          <a:p>
            <a:endParaRPr lang="en-GB" sz="2800" b="1" smtClean="0">
              <a:latin typeface="Arial Narrow" pitchFamily="34" charset="0"/>
            </a:endParaRPr>
          </a:p>
          <a:p>
            <a:r>
              <a:rPr lang="en-GB" sz="2800" b="1" smtClean="0">
                <a:latin typeface="Arial Narrow" pitchFamily="34" charset="0"/>
              </a:rPr>
              <a:t>Intraductal papillary mucinous neoplasms</a:t>
            </a:r>
          </a:p>
          <a:p>
            <a:r>
              <a:rPr lang="en-GB" sz="2800" b="1" smtClean="0">
                <a:latin typeface="Arial Narrow" pitchFamily="34" charset="0"/>
              </a:rPr>
              <a:t>Solid pseudopapillary neoplasms</a:t>
            </a:r>
          </a:p>
          <a:p>
            <a:endParaRPr lang="en-GB" sz="2800" b="1" smtClean="0">
              <a:latin typeface="Arial Narrow"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Content Placeholder 3"/>
          <p:cNvPicPr>
            <a:picLocks noGrp="1" noChangeAspect="1"/>
          </p:cNvPicPr>
          <p:nvPr>
            <p:ph idx="1"/>
          </p:nvPr>
        </p:nvPicPr>
        <p:blipFill>
          <a:blip r:embed="rId3"/>
          <a:srcRect/>
          <a:stretch>
            <a:fillRect/>
          </a:stretch>
        </p:blipFill>
        <p:spPr>
          <a:xfrm>
            <a:off x="0" y="0"/>
            <a:ext cx="9144000" cy="6858000"/>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Content Placeholder 1"/>
          <p:cNvSpPr>
            <a:spLocks noGrp="1"/>
          </p:cNvSpPr>
          <p:nvPr>
            <p:ph idx="1"/>
          </p:nvPr>
        </p:nvSpPr>
        <p:spPr>
          <a:xfrm>
            <a:off x="46038" y="1566863"/>
            <a:ext cx="9051925" cy="4525962"/>
          </a:xfrm>
        </p:spPr>
        <p:txBody>
          <a:bodyPr/>
          <a:lstStyle/>
          <a:p>
            <a:pPr eaLnBrk="1" hangingPunct="1"/>
            <a:r>
              <a:rPr lang="en-GB" sz="2800" smtClean="0">
                <a:latin typeface="Arial Narrow" pitchFamily="34" charset="0"/>
              </a:rPr>
              <a:t>PanIN 2 – prominent nuclear stratification (full thickness) associated with focal loss of polarity &amp; mild nuclear atypia (previous atypical hyperplasia / moderate dysplasia)</a:t>
            </a:r>
          </a:p>
          <a:p>
            <a:pPr eaLnBrk="1" hangingPunct="1"/>
            <a:endParaRPr lang="en-GB" sz="2800" smtClean="0">
              <a:latin typeface="Arial Narrow" pitchFamily="34" charset="0"/>
            </a:endParaRPr>
          </a:p>
          <a:p>
            <a:pPr eaLnBrk="1" hangingPunct="1"/>
            <a:r>
              <a:rPr lang="en-GB" sz="2800" smtClean="0">
                <a:latin typeface="Arial Narrow" pitchFamily="34" charset="0"/>
              </a:rPr>
              <a:t>PanIN 3 – significant loss of polarity, tufting of cells into the lumen, marked irregularity of nuclei, increased mitotic figures &amp; necrosis (previously called Ca in situ or severe dysplasia)</a:t>
            </a:r>
          </a:p>
          <a:p>
            <a:pPr eaLnBrk="1" hangingPunct="1"/>
            <a:endParaRPr lang="en-GB" sz="2800" smtClean="0">
              <a:latin typeface="Arial Narrow" pitchFamily="34" charset="0"/>
            </a:endParaRPr>
          </a:p>
          <a:p>
            <a:pPr eaLnBrk="1" hangingPunct="1"/>
            <a:r>
              <a:rPr lang="en-GB" sz="2800" smtClean="0">
                <a:latin typeface="Arial Narrow" pitchFamily="34" charset="0"/>
              </a:rPr>
              <a:t>most molecular abnormalities in inv ductal Ca also in PanIN</a:t>
            </a:r>
          </a:p>
        </p:txBody>
      </p:sp>
      <p:sp>
        <p:nvSpPr>
          <p:cNvPr id="4" name="Title 3"/>
          <p:cNvSpPr>
            <a:spLocks noGrp="1"/>
          </p:cNvSpPr>
          <p:nvPr>
            <p:ph type="title"/>
          </p:nvPr>
        </p:nvSpPr>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Pancreatic Intraepithelial </a:t>
            </a:r>
            <a:r>
              <a:rPr lang="en-GB" dirty="0" err="1" smtClean="0">
                <a:solidFill>
                  <a:schemeClr val="accent4">
                    <a:lumMod val="75000"/>
                  </a:schemeClr>
                </a:solidFill>
                <a:latin typeface="Arial Narrow" pitchFamily="34" charset="0"/>
              </a:rPr>
              <a:t>Neoplasia</a:t>
            </a:r>
            <a:endParaRPr lang="en-GB"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Content Placeholder 3"/>
          <p:cNvPicPr>
            <a:picLocks noGrp="1" noChangeAspect="1"/>
          </p:cNvPicPr>
          <p:nvPr>
            <p:ph idx="1"/>
          </p:nvPr>
        </p:nvPicPr>
        <p:blipFill>
          <a:blip r:embed="rId3"/>
          <a:srcRect/>
          <a:stretch>
            <a:fillRect/>
          </a:stretch>
        </p:blipFill>
        <p:spPr>
          <a:xfrm>
            <a:off x="0" y="-31750"/>
            <a:ext cx="9190038" cy="6889750"/>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Content Placeholder 3"/>
          <p:cNvPicPr>
            <a:picLocks noGrp="1" noChangeAspect="1"/>
          </p:cNvPicPr>
          <p:nvPr>
            <p:ph idx="1"/>
          </p:nvPr>
        </p:nvPicPr>
        <p:blipFill>
          <a:blip r:embed="rId3"/>
          <a:srcRect/>
          <a:stretch>
            <a:fillRect/>
          </a:stretch>
        </p:blipFill>
        <p:spPr>
          <a:xfrm>
            <a:off x="-4763" y="0"/>
            <a:ext cx="9148763" cy="6858000"/>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Content Placeholder 1"/>
          <p:cNvSpPr>
            <a:spLocks noGrp="1"/>
          </p:cNvSpPr>
          <p:nvPr>
            <p:ph idx="1"/>
          </p:nvPr>
        </p:nvSpPr>
        <p:spPr>
          <a:xfrm>
            <a:off x="457200" y="1855788"/>
            <a:ext cx="8229600" cy="4525962"/>
          </a:xfrm>
        </p:spPr>
        <p:txBody>
          <a:bodyPr/>
          <a:lstStyle/>
          <a:p>
            <a:pPr eaLnBrk="1" hangingPunct="1"/>
            <a:r>
              <a:rPr lang="en-GB" sz="2800" smtClean="0">
                <a:latin typeface="Arial Narrow" pitchFamily="34" charset="0"/>
              </a:rPr>
              <a:t>relatively frequent incidental finding</a:t>
            </a:r>
          </a:p>
          <a:p>
            <a:pPr eaLnBrk="1" hangingPunct="1"/>
            <a:r>
              <a:rPr lang="en-GB" sz="2800" smtClean="0">
                <a:latin typeface="Arial Narrow" pitchFamily="34" charset="0"/>
              </a:rPr>
              <a:t>50% of older adults have foci of PanIN 1</a:t>
            </a:r>
          </a:p>
          <a:p>
            <a:pPr eaLnBrk="1" hangingPunct="1"/>
            <a:r>
              <a:rPr lang="en-GB" sz="2800" smtClean="0">
                <a:latin typeface="Arial Narrow" pitchFamily="34" charset="0"/>
              </a:rPr>
              <a:t>higher grades of PanIN more common in inv ductal Ca</a:t>
            </a:r>
          </a:p>
          <a:p>
            <a:pPr eaLnBrk="1" hangingPunct="1"/>
            <a:r>
              <a:rPr lang="en-GB" sz="2800" smtClean="0">
                <a:latin typeface="Arial Narrow" pitchFamily="34" charset="0"/>
              </a:rPr>
              <a:t>natural history unknown</a:t>
            </a:r>
          </a:p>
          <a:p>
            <a:pPr eaLnBrk="1" hangingPunct="1"/>
            <a:r>
              <a:rPr lang="en-GB" sz="2800" smtClean="0">
                <a:latin typeface="Arial Narrow" pitchFamily="34" charset="0"/>
              </a:rPr>
              <a:t>foci of PanIN 2 &amp; 3 should be reported, particularly in cases lacking inv Ca</a:t>
            </a:r>
          </a:p>
        </p:txBody>
      </p:sp>
      <p:sp>
        <p:nvSpPr>
          <p:cNvPr id="4" name="Title 3"/>
          <p:cNvSpPr>
            <a:spLocks noGrp="1"/>
          </p:cNvSpPr>
          <p:nvPr>
            <p:ph type="title"/>
          </p:nvPr>
        </p:nvSpPr>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Pancreatic Intraepithelial </a:t>
            </a:r>
            <a:r>
              <a:rPr lang="en-GB" dirty="0" err="1" smtClean="0">
                <a:solidFill>
                  <a:schemeClr val="accent4">
                    <a:lumMod val="75000"/>
                  </a:schemeClr>
                </a:solidFill>
                <a:latin typeface="Arial Narrow" pitchFamily="34" charset="0"/>
              </a:rPr>
              <a:t>Neoplasia</a:t>
            </a:r>
            <a:endParaRPr lang="en-GB"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66863"/>
            <a:ext cx="8229600" cy="4525962"/>
          </a:xfrm>
        </p:spPr>
        <p:txBody>
          <a:bodyPr>
            <a:noAutofit/>
          </a:bodyPr>
          <a:lstStyle/>
          <a:p>
            <a:pPr marL="365760" indent="-256032" eaLnBrk="1" fontAlgn="auto" hangingPunct="1">
              <a:spcAft>
                <a:spcPts val="0"/>
              </a:spcAft>
              <a:buFont typeface="Wingdings 3"/>
              <a:buChar char=""/>
              <a:defRPr/>
            </a:pPr>
            <a:r>
              <a:rPr lang="en-GB" sz="2800" dirty="0" err="1" smtClean="0">
                <a:latin typeface="Arial Narrow" pitchFamily="34" charset="0"/>
              </a:rPr>
              <a:t>PanIN</a:t>
            </a:r>
            <a:r>
              <a:rPr lang="en-GB" sz="2800" dirty="0" smtClean="0">
                <a:latin typeface="Arial Narrow" pitchFamily="34" charset="0"/>
              </a:rPr>
              <a:t> 1 </a:t>
            </a:r>
            <a:r>
              <a:rPr lang="en-GB" sz="2800" dirty="0">
                <a:latin typeface="Arial Narrow" pitchFamily="34" charset="0"/>
              </a:rPr>
              <a:t>extremely common – very low risk of progression</a:t>
            </a:r>
          </a:p>
          <a:p>
            <a:pPr marL="109728" indent="0" eaLnBrk="1" fontAlgn="auto" hangingPunct="1">
              <a:spcAft>
                <a:spcPts val="0"/>
              </a:spcAft>
              <a:buFont typeface="Wingdings 3"/>
              <a:buNone/>
              <a:defRPr/>
            </a:pPr>
            <a:r>
              <a:rPr lang="en-GB" sz="2800" dirty="0">
                <a:latin typeface="Arial Narrow" pitchFamily="34" charset="0"/>
              </a:rPr>
              <a:t>                                                </a:t>
            </a:r>
            <a:r>
              <a:rPr lang="en-GB" sz="2800" dirty="0" smtClean="0">
                <a:latin typeface="Arial Narrow" pitchFamily="34" charset="0"/>
              </a:rPr>
              <a:t>   negligible </a:t>
            </a:r>
            <a:r>
              <a:rPr lang="en-GB" sz="2800" dirty="0">
                <a:latin typeface="Arial Narrow" pitchFamily="34" charset="0"/>
              </a:rPr>
              <a:t>clinical significance</a:t>
            </a:r>
          </a:p>
          <a:p>
            <a:pPr marL="365760" indent="-256032" eaLnBrk="1" fontAlgn="auto" hangingPunct="1">
              <a:spcAft>
                <a:spcPts val="0"/>
              </a:spcAft>
              <a:buFont typeface="Wingdings 3"/>
              <a:buChar char=""/>
              <a:defRPr/>
            </a:pPr>
            <a:r>
              <a:rPr lang="en-GB" sz="2800" dirty="0">
                <a:latin typeface="Arial Narrow" pitchFamily="34" charset="0"/>
              </a:rPr>
              <a:t>detection of </a:t>
            </a:r>
            <a:r>
              <a:rPr lang="en-GB" sz="2800" dirty="0" err="1">
                <a:latin typeface="Arial Narrow" pitchFamily="34" charset="0"/>
              </a:rPr>
              <a:t>PanIN</a:t>
            </a:r>
            <a:r>
              <a:rPr lang="en-GB" sz="2800" dirty="0">
                <a:latin typeface="Arial Narrow" pitchFamily="34" charset="0"/>
              </a:rPr>
              <a:t> 3 would provide opportunity for cure</a:t>
            </a:r>
          </a:p>
          <a:p>
            <a:pPr marL="365760" indent="-256032" eaLnBrk="1" fontAlgn="auto" hangingPunct="1">
              <a:spcAft>
                <a:spcPts val="0"/>
              </a:spcAft>
              <a:buFont typeface="Wingdings 3"/>
              <a:buChar char=""/>
              <a:defRPr/>
            </a:pPr>
            <a:r>
              <a:rPr lang="en-GB" sz="2800" dirty="0" err="1" smtClean="0">
                <a:latin typeface="Arial Narrow" pitchFamily="34" charset="0"/>
              </a:rPr>
              <a:t>PanIN</a:t>
            </a:r>
            <a:r>
              <a:rPr lang="en-GB" sz="2800" dirty="0" smtClean="0">
                <a:latin typeface="Arial Narrow" pitchFamily="34" charset="0"/>
              </a:rPr>
              <a:t> should be distinguished from w-d invasive ductal </a:t>
            </a:r>
          </a:p>
          <a:p>
            <a:pPr marL="109728" indent="0" eaLnBrk="1" fontAlgn="auto" hangingPunct="1">
              <a:spcAft>
                <a:spcPts val="0"/>
              </a:spcAft>
              <a:buFont typeface="Wingdings 3"/>
              <a:buNone/>
              <a:defRPr/>
            </a:pPr>
            <a:r>
              <a:rPr lang="en-GB" sz="2800" dirty="0">
                <a:latin typeface="Arial Narrow" pitchFamily="34" charset="0"/>
              </a:rPr>
              <a:t> </a:t>
            </a:r>
            <a:r>
              <a:rPr lang="en-GB" sz="2800" dirty="0" smtClean="0">
                <a:latin typeface="Arial Narrow" pitchFamily="34" charset="0"/>
              </a:rPr>
              <a:t>  </a:t>
            </a:r>
            <a:r>
              <a:rPr lang="en-GB" sz="2800" dirty="0" err="1" smtClean="0">
                <a:latin typeface="Arial Narrow" pitchFamily="34" charset="0"/>
              </a:rPr>
              <a:t>adenoCa</a:t>
            </a:r>
            <a:r>
              <a:rPr lang="en-GB" sz="2800" dirty="0" smtClean="0">
                <a:latin typeface="Arial Narrow" pitchFamily="34" charset="0"/>
              </a:rPr>
              <a:t> &amp; IPMN</a:t>
            </a:r>
          </a:p>
          <a:p>
            <a:pPr marL="365760" indent="-256032" eaLnBrk="1" fontAlgn="auto" hangingPunct="1">
              <a:spcAft>
                <a:spcPts val="0"/>
              </a:spcAft>
              <a:buFont typeface="Wingdings 3"/>
              <a:buChar char=""/>
              <a:defRPr/>
            </a:pPr>
            <a:r>
              <a:rPr lang="en-GB" sz="2800" dirty="0">
                <a:latin typeface="Arial Narrow" pitchFamily="34" charset="0"/>
              </a:rPr>
              <a:t>m</a:t>
            </a:r>
            <a:r>
              <a:rPr lang="en-GB" sz="2800" dirty="0" smtClean="0">
                <a:latin typeface="Arial Narrow" pitchFamily="34" charset="0"/>
              </a:rPr>
              <a:t>ost IPMNs are larger than </a:t>
            </a:r>
            <a:r>
              <a:rPr lang="en-GB" sz="2800" dirty="0" err="1" smtClean="0">
                <a:latin typeface="Arial Narrow" pitchFamily="34" charset="0"/>
              </a:rPr>
              <a:t>PanIN</a:t>
            </a:r>
            <a:r>
              <a:rPr lang="en-GB" sz="2800" dirty="0" smtClean="0">
                <a:latin typeface="Arial Narrow" pitchFamily="34" charset="0"/>
              </a:rPr>
              <a:t>  &amp; involve </a:t>
            </a:r>
            <a:r>
              <a:rPr lang="en-GB" sz="2800" dirty="0" err="1" smtClean="0">
                <a:latin typeface="Arial Narrow" pitchFamily="34" charset="0"/>
              </a:rPr>
              <a:t>cystically</a:t>
            </a:r>
            <a:r>
              <a:rPr lang="en-GB" sz="2800" dirty="0" smtClean="0">
                <a:latin typeface="Arial Narrow" pitchFamily="34" charset="0"/>
              </a:rPr>
              <a:t> dilated ducts at least 10mm in diameter</a:t>
            </a:r>
          </a:p>
          <a:p>
            <a:pPr marL="365760" indent="-256032" eaLnBrk="1" fontAlgn="auto" hangingPunct="1">
              <a:spcAft>
                <a:spcPts val="0"/>
              </a:spcAft>
              <a:buFont typeface="Wingdings 3"/>
              <a:buChar char=""/>
              <a:defRPr/>
            </a:pPr>
            <a:r>
              <a:rPr lang="en-GB" sz="2800" dirty="0" smtClean="0">
                <a:latin typeface="Arial Narrow" pitchFamily="34" charset="0"/>
              </a:rPr>
              <a:t>distinction may be nearly impossible in some cases</a:t>
            </a:r>
          </a:p>
          <a:p>
            <a:pPr marL="365760" indent="-256032" eaLnBrk="1" fontAlgn="auto" hangingPunct="1">
              <a:spcAft>
                <a:spcPts val="0"/>
              </a:spcAft>
              <a:buFont typeface="Wingdings 3"/>
              <a:buChar char=""/>
              <a:defRPr/>
            </a:pPr>
            <a:r>
              <a:rPr lang="en-GB" sz="2800" dirty="0">
                <a:latin typeface="Arial Narrow" pitchFamily="34" charset="0"/>
              </a:rPr>
              <a:t>b</a:t>
            </a:r>
            <a:r>
              <a:rPr lang="en-GB" sz="2800" dirty="0" smtClean="0">
                <a:latin typeface="Arial Narrow" pitchFamily="34" charset="0"/>
              </a:rPr>
              <a:t>oth may be present within the same pancreas</a:t>
            </a:r>
          </a:p>
          <a:p>
            <a:pPr marL="365760" indent="-256032" eaLnBrk="1" fontAlgn="auto" hangingPunct="1">
              <a:spcAft>
                <a:spcPts val="0"/>
              </a:spcAft>
              <a:buFont typeface="Wingdings 3"/>
              <a:buChar char=""/>
              <a:defRPr/>
            </a:pPr>
            <a:endParaRPr lang="en-GB" sz="2800" dirty="0">
              <a:latin typeface="Arial Narrow" pitchFamily="34" charset="0"/>
            </a:endParaRPr>
          </a:p>
          <a:p>
            <a:pPr marL="365760" indent="-256032" eaLnBrk="1" fontAlgn="auto" hangingPunct="1">
              <a:spcAft>
                <a:spcPts val="0"/>
              </a:spcAft>
              <a:buFont typeface="Wingdings 3"/>
              <a:buChar char=""/>
              <a:defRPr/>
            </a:pPr>
            <a:endParaRPr lang="en-GB" sz="2800" dirty="0" smtClean="0">
              <a:latin typeface="Arial Narrow" pitchFamily="34" charset="0"/>
            </a:endParaRPr>
          </a:p>
          <a:p>
            <a:pPr marL="109728" indent="0" eaLnBrk="1" fontAlgn="auto" hangingPunct="1">
              <a:spcAft>
                <a:spcPts val="0"/>
              </a:spcAft>
              <a:buFont typeface="Wingdings 3"/>
              <a:buNone/>
              <a:defRPr/>
            </a:pPr>
            <a:endParaRPr lang="en-GB" sz="2800" dirty="0" smtClean="0">
              <a:latin typeface="Arial Narrow" pitchFamily="34" charset="0"/>
            </a:endParaRPr>
          </a:p>
          <a:p>
            <a:pPr marL="109728" indent="0" eaLnBrk="1" fontAlgn="auto" hangingPunct="1">
              <a:spcAft>
                <a:spcPts val="0"/>
              </a:spcAft>
              <a:buFont typeface="Wingdings 3"/>
              <a:buNone/>
              <a:defRPr/>
            </a:pPr>
            <a:endParaRPr lang="en-GB" sz="2800" dirty="0" smtClean="0">
              <a:latin typeface="Arial Narrow" pitchFamily="34" charset="0"/>
            </a:endParaRPr>
          </a:p>
          <a:p>
            <a:pPr marL="109728" indent="0" eaLnBrk="1" fontAlgn="auto" hangingPunct="1">
              <a:spcAft>
                <a:spcPts val="0"/>
              </a:spcAft>
              <a:buFont typeface="Wingdings 3"/>
              <a:buNone/>
              <a:defRPr/>
            </a:pPr>
            <a:endParaRPr lang="en-GB" sz="2800" dirty="0" smtClean="0">
              <a:latin typeface="Arial Narrow" pitchFamily="34" charset="0"/>
            </a:endParaRPr>
          </a:p>
        </p:txBody>
      </p:sp>
      <p:sp>
        <p:nvSpPr>
          <p:cNvPr id="4" name="Title 3"/>
          <p:cNvSpPr>
            <a:spLocks noGrp="1"/>
          </p:cNvSpPr>
          <p:nvPr>
            <p:ph type="title"/>
          </p:nvPr>
        </p:nvSpPr>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Pancreatic Intraepithelial </a:t>
            </a:r>
            <a:r>
              <a:rPr lang="en-GB" dirty="0" err="1" smtClean="0">
                <a:solidFill>
                  <a:schemeClr val="accent4">
                    <a:lumMod val="75000"/>
                  </a:schemeClr>
                </a:solidFill>
                <a:latin typeface="Arial Narrow" pitchFamily="34" charset="0"/>
              </a:rPr>
              <a:t>Neoplasia</a:t>
            </a:r>
            <a:endParaRPr lang="en-GB"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p:cNvSpPr>
          <p:nvPr>
            <p:ph type="title"/>
          </p:nvPr>
        </p:nvSpPr>
        <p:spPr bwMode="auto">
          <a:noFill/>
        </p:spPr>
        <p:txBody>
          <a:bodyPr wrap="square" lIns="91440" tIns="45720" rIns="91440" bIns="45720" numCol="1" anchorCtr="0" compatLnSpc="1">
            <a:prstTxWarp prst="textNoShape">
              <a:avLst/>
            </a:prstTxWarp>
          </a:bodyPr>
          <a:lstStyle/>
          <a:p>
            <a:r>
              <a:rPr lang="en-GB" sz="4000" smtClean="0">
                <a:solidFill>
                  <a:srgbClr val="006699"/>
                </a:solidFill>
                <a:effectLst/>
                <a:latin typeface="Arial Narrow" pitchFamily="34" charset="0"/>
              </a:rPr>
              <a:t>Pancreaticoblastoma</a:t>
            </a:r>
          </a:p>
        </p:txBody>
      </p:sp>
      <p:sp>
        <p:nvSpPr>
          <p:cNvPr id="328707" name="Rectangle 3"/>
          <p:cNvSpPr>
            <a:spLocks noGrp="1"/>
          </p:cNvSpPr>
          <p:nvPr>
            <p:ph type="body" idx="1"/>
          </p:nvPr>
        </p:nvSpPr>
        <p:spPr/>
        <p:txBody>
          <a:bodyPr/>
          <a:lstStyle/>
          <a:p>
            <a:r>
              <a:rPr lang="en-GB" sz="2800" smtClean="0">
                <a:latin typeface="Arial Narrow" pitchFamily="34" charset="0"/>
              </a:rPr>
              <a:t>Most common form of pancreatic neoplasia in childhood</a:t>
            </a:r>
          </a:p>
          <a:p>
            <a:r>
              <a:rPr lang="en-GB" sz="2800" smtClean="0">
                <a:latin typeface="Arial Narrow" pitchFamily="34" charset="0"/>
              </a:rPr>
              <a:t>Isolated cases reported with Beckwith-Wiedemann syndrome and FAP of colon</a:t>
            </a:r>
          </a:p>
          <a:p>
            <a:r>
              <a:rPr lang="en-GB" sz="2800" smtClean="0">
                <a:latin typeface="Arial Narrow" pitchFamily="34" charset="0"/>
              </a:rPr>
              <a:t>Bimodal age distribution (2.4, 33 years)</a:t>
            </a:r>
          </a:p>
          <a:p>
            <a:r>
              <a:rPr lang="en-GB" sz="2800" smtClean="0">
                <a:latin typeface="Arial Narrow" pitchFamily="34" charset="0"/>
              </a:rPr>
              <a:t>No sex predilection</a:t>
            </a:r>
          </a:p>
          <a:p>
            <a:r>
              <a:rPr lang="en-GB" sz="2800" smtClean="0">
                <a:latin typeface="Arial Narrow" pitchFamily="34" charset="0"/>
              </a:rPr>
              <a:t>Mean tumour size 10 cm</a:t>
            </a:r>
          </a:p>
          <a:p>
            <a:endParaRPr lang="en-GB" sz="2800" smtClean="0">
              <a:latin typeface="Arial Narrow" pitchFamily="34" charset="0"/>
            </a:endParaRPr>
          </a:p>
          <a:p>
            <a:r>
              <a:rPr lang="en-GB" sz="2800" smtClean="0">
                <a:latin typeface="Arial Narrow" pitchFamily="34" charset="0"/>
              </a:rPr>
              <a:t>Prognosis favourable in infants</a:t>
            </a:r>
          </a:p>
          <a:p>
            <a:endParaRPr lang="en-GB" sz="2800" smtClean="0">
              <a:latin typeface="Arial Narrow"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66863"/>
            <a:ext cx="8229600" cy="4525962"/>
          </a:xfrm>
        </p:spPr>
        <p:txBody>
          <a:bodyPr>
            <a:noAutofit/>
          </a:bodyPr>
          <a:lstStyle/>
          <a:p>
            <a:pPr marL="365760" indent="-256032" eaLnBrk="1" fontAlgn="auto" hangingPunct="1">
              <a:spcAft>
                <a:spcPts val="0"/>
              </a:spcAft>
              <a:buFont typeface="Wingdings 3"/>
              <a:buChar char=""/>
              <a:defRPr/>
            </a:pPr>
            <a:r>
              <a:rPr lang="en-GB" sz="2800" dirty="0" smtClean="0">
                <a:latin typeface="Arial Narrow" pitchFamily="34" charset="0"/>
              </a:rPr>
              <a:t>less common than ductal </a:t>
            </a:r>
            <a:r>
              <a:rPr lang="en-GB" sz="2800" dirty="0" err="1" smtClean="0">
                <a:latin typeface="Arial Narrow" pitchFamily="34" charset="0"/>
              </a:rPr>
              <a:t>adenoCa</a:t>
            </a:r>
            <a:endParaRPr lang="en-GB" sz="2800" dirty="0" smtClean="0">
              <a:latin typeface="Arial Narrow" pitchFamily="34" charset="0"/>
            </a:endParaRPr>
          </a:p>
          <a:p>
            <a:pPr marL="365760" indent="-256032" eaLnBrk="1" fontAlgn="auto" hangingPunct="1">
              <a:spcAft>
                <a:spcPts val="0"/>
              </a:spcAft>
              <a:buFont typeface="Wingdings 3"/>
              <a:buChar char=""/>
              <a:defRPr/>
            </a:pPr>
            <a:r>
              <a:rPr lang="en-GB" sz="2800" dirty="0" smtClean="0">
                <a:latin typeface="Arial Narrow" pitchFamily="34" charset="0"/>
              </a:rPr>
              <a:t>5-10% of all pancreatic neoplasms</a:t>
            </a:r>
          </a:p>
          <a:p>
            <a:pPr marL="365760" indent="-256032" eaLnBrk="1" fontAlgn="auto" hangingPunct="1">
              <a:spcAft>
                <a:spcPts val="0"/>
              </a:spcAft>
              <a:buFont typeface="Wingdings 3"/>
              <a:buChar char=""/>
              <a:defRPr/>
            </a:pPr>
            <a:r>
              <a:rPr lang="en-GB" sz="2800" dirty="0" smtClean="0">
                <a:latin typeface="Arial Narrow" pitchFamily="34" charset="0"/>
              </a:rPr>
              <a:t>either benign or low grade (indolent) malignant neoplasms</a:t>
            </a:r>
          </a:p>
          <a:p>
            <a:pPr marL="365760" indent="-256032" eaLnBrk="1" fontAlgn="auto" hangingPunct="1">
              <a:spcAft>
                <a:spcPts val="0"/>
              </a:spcAft>
              <a:buFont typeface="Wingdings 3"/>
              <a:buChar char=""/>
              <a:defRPr/>
            </a:pPr>
            <a:r>
              <a:rPr lang="en-GB" sz="2800" dirty="0">
                <a:latin typeface="Arial Narrow" pitchFamily="34" charset="0"/>
              </a:rPr>
              <a:t>d</a:t>
            </a:r>
            <a:r>
              <a:rPr lang="en-GB" sz="2800" dirty="0" smtClean="0">
                <a:latin typeface="Arial Narrow" pitchFamily="34" charset="0"/>
              </a:rPr>
              <a:t>etected more commonly owing to increased use of sensitive imaging techniques</a:t>
            </a:r>
          </a:p>
          <a:p>
            <a:pPr marL="365760" indent="-256032" eaLnBrk="1" fontAlgn="auto" hangingPunct="1">
              <a:spcAft>
                <a:spcPts val="0"/>
              </a:spcAft>
              <a:buFont typeface="Wingdings 3"/>
              <a:buChar char=""/>
              <a:defRPr/>
            </a:pPr>
            <a:r>
              <a:rPr lang="en-GB" sz="2800" dirty="0" smtClean="0">
                <a:latin typeface="Arial Narrow" pitchFamily="34" charset="0"/>
              </a:rPr>
              <a:t>2 types:</a:t>
            </a:r>
          </a:p>
          <a:p>
            <a:pPr marL="109728" indent="0" eaLnBrk="1" fontAlgn="auto" hangingPunct="1">
              <a:spcAft>
                <a:spcPts val="0"/>
              </a:spcAft>
              <a:buFont typeface="Wingdings 3"/>
              <a:buNone/>
              <a:defRPr/>
            </a:pPr>
            <a:r>
              <a:rPr lang="en-GB" sz="2800" b="1" dirty="0" smtClean="0">
                <a:latin typeface="Arial Narrow" pitchFamily="34" charset="0"/>
              </a:rPr>
              <a:t>    - serous cystic neoplasm / serous </a:t>
            </a:r>
            <a:r>
              <a:rPr lang="en-GB" sz="2800" b="1" dirty="0" err="1" smtClean="0">
                <a:latin typeface="Arial Narrow" pitchFamily="34" charset="0"/>
              </a:rPr>
              <a:t>cystadenomas</a:t>
            </a:r>
            <a:r>
              <a:rPr lang="en-GB" sz="2800" b="1" dirty="0" smtClean="0">
                <a:latin typeface="Arial Narrow" pitchFamily="34" charset="0"/>
              </a:rPr>
              <a:t> </a:t>
            </a:r>
          </a:p>
          <a:p>
            <a:pPr marL="109728" indent="0" eaLnBrk="1" fontAlgn="auto" hangingPunct="1">
              <a:spcAft>
                <a:spcPts val="0"/>
              </a:spcAft>
              <a:buFont typeface="Wingdings 3"/>
              <a:buNone/>
              <a:defRPr/>
            </a:pPr>
            <a:r>
              <a:rPr lang="en-GB" sz="2800" b="1" dirty="0" smtClean="0">
                <a:latin typeface="Arial Narrow" pitchFamily="34" charset="0"/>
              </a:rPr>
              <a:t>    - mucinous cystic neoplasm (MCN)</a:t>
            </a:r>
            <a:endParaRPr lang="en-GB" sz="2800" b="1" dirty="0">
              <a:latin typeface="Arial Narrow" pitchFamily="34" charset="0"/>
            </a:endParaRPr>
          </a:p>
          <a:p>
            <a:pPr marL="365760" indent="-256032" eaLnBrk="1" fontAlgn="auto" hangingPunct="1">
              <a:spcAft>
                <a:spcPts val="0"/>
              </a:spcAft>
              <a:buFont typeface="Wingdings 3"/>
              <a:buChar char=""/>
              <a:defRPr/>
            </a:pPr>
            <a:endParaRPr lang="en-GB" sz="2800" dirty="0" smtClean="0">
              <a:latin typeface="Arial Narrow" pitchFamily="34" charset="0"/>
            </a:endParaRPr>
          </a:p>
          <a:p>
            <a:pPr marL="109728" indent="0" eaLnBrk="1" fontAlgn="auto" hangingPunct="1">
              <a:spcAft>
                <a:spcPts val="0"/>
              </a:spcAft>
              <a:buFont typeface="Wingdings 3"/>
              <a:buNone/>
              <a:defRPr/>
            </a:pPr>
            <a:endParaRPr lang="en-GB" sz="2800" dirty="0" smtClean="0">
              <a:latin typeface="Arial Narrow" pitchFamily="34" charset="0"/>
            </a:endParaRPr>
          </a:p>
          <a:p>
            <a:pPr marL="109728" indent="0" eaLnBrk="1" fontAlgn="auto" hangingPunct="1">
              <a:spcAft>
                <a:spcPts val="0"/>
              </a:spcAft>
              <a:buFont typeface="Wingdings 3"/>
              <a:buNone/>
              <a:defRPr/>
            </a:pPr>
            <a:endParaRPr lang="en-GB" sz="2800" dirty="0" smtClean="0">
              <a:latin typeface="Arial Narrow" pitchFamily="34" charset="0"/>
            </a:endParaRPr>
          </a:p>
          <a:p>
            <a:pPr marL="109728" indent="0" eaLnBrk="1" fontAlgn="auto" hangingPunct="1">
              <a:spcAft>
                <a:spcPts val="0"/>
              </a:spcAft>
              <a:buFont typeface="Wingdings 3"/>
              <a:buNone/>
              <a:defRPr/>
            </a:pPr>
            <a:endParaRPr lang="en-GB" sz="2800" dirty="0" smtClean="0">
              <a:latin typeface="Arial Narrow" pitchFamily="34" charset="0"/>
            </a:endParaRPr>
          </a:p>
        </p:txBody>
      </p:sp>
      <p:sp>
        <p:nvSpPr>
          <p:cNvPr id="4" name="Title 3"/>
          <p:cNvSpPr>
            <a:spLocks noGrp="1"/>
          </p:cNvSpPr>
          <p:nvPr>
            <p:ph type="title"/>
          </p:nvPr>
        </p:nvSpPr>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Cystic Tumours</a:t>
            </a:r>
            <a:endParaRPr lang="en-GB"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Content Placeholder 1"/>
          <p:cNvSpPr>
            <a:spLocks noGrp="1"/>
          </p:cNvSpPr>
          <p:nvPr>
            <p:ph idx="1"/>
          </p:nvPr>
        </p:nvSpPr>
        <p:spPr>
          <a:xfrm>
            <a:off x="457200" y="1711325"/>
            <a:ext cx="8229600" cy="4525963"/>
          </a:xfrm>
        </p:spPr>
        <p:txBody>
          <a:bodyPr/>
          <a:lstStyle/>
          <a:p>
            <a:pPr eaLnBrk="1" hangingPunct="1"/>
            <a:r>
              <a:rPr lang="en-GB" smtClean="0">
                <a:latin typeface="Arial Narrow" pitchFamily="34" charset="0"/>
              </a:rPr>
              <a:t>most common type of ‘true’ cystic neoplasm</a:t>
            </a:r>
          </a:p>
          <a:p>
            <a:pPr eaLnBrk="1" hangingPunct="1"/>
            <a:r>
              <a:rPr lang="en-GB" smtClean="0">
                <a:latin typeface="Arial Narrow" pitchFamily="34" charset="0"/>
              </a:rPr>
              <a:t>usually microcystic (microcystic adenoma)</a:t>
            </a:r>
          </a:p>
          <a:p>
            <a:pPr eaLnBrk="1" hangingPunct="1"/>
            <a:r>
              <a:rPr lang="en-GB" smtClean="0">
                <a:latin typeface="Arial Narrow" pitchFamily="34" charset="0"/>
              </a:rPr>
              <a:t>numerous small cysts 1-10mm in size</a:t>
            </a:r>
          </a:p>
          <a:p>
            <a:pPr eaLnBrk="1" hangingPunct="1"/>
            <a:r>
              <a:rPr lang="en-GB" smtClean="0">
                <a:latin typeface="Arial Narrow" pitchFamily="34" charset="0"/>
              </a:rPr>
              <a:t>forming a well-delineated tumour mass</a:t>
            </a:r>
          </a:p>
          <a:p>
            <a:pPr eaLnBrk="1" hangingPunct="1"/>
            <a:r>
              <a:rPr lang="en-GB" smtClean="0">
                <a:latin typeface="Arial Narrow" pitchFamily="34" charset="0"/>
              </a:rPr>
              <a:t>relatively large tumour mass (up to 250mm)</a:t>
            </a:r>
          </a:p>
          <a:p>
            <a:pPr eaLnBrk="1" hangingPunct="1"/>
            <a:r>
              <a:rPr lang="en-GB" smtClean="0">
                <a:latin typeface="Arial Narrow" pitchFamily="34" charset="0"/>
              </a:rPr>
              <a:t>mostly in body / tail</a:t>
            </a:r>
          </a:p>
          <a:p>
            <a:pPr eaLnBrk="1" hangingPunct="1"/>
            <a:r>
              <a:rPr lang="en-GB" smtClean="0">
                <a:latin typeface="Arial Narrow" pitchFamily="34" charset="0"/>
              </a:rPr>
              <a:t>predominantly females</a:t>
            </a:r>
          </a:p>
          <a:p>
            <a:pPr eaLnBrk="1" hangingPunct="1"/>
            <a:r>
              <a:rPr lang="en-GB" smtClean="0">
                <a:latin typeface="Arial Narrow" pitchFamily="34" charset="0"/>
              </a:rPr>
              <a:t>66yr mean age </a:t>
            </a:r>
          </a:p>
        </p:txBody>
      </p:sp>
      <p:sp>
        <p:nvSpPr>
          <p:cNvPr id="3" name="Title 2"/>
          <p:cNvSpPr>
            <a:spLocks noGrp="1"/>
          </p:cNvSpPr>
          <p:nvPr>
            <p:ph type="title"/>
          </p:nvPr>
        </p:nvSpPr>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Serous Cystic Neoplasm</a:t>
            </a:r>
            <a:endParaRPr lang="en-GB"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Content Placeholder 3"/>
          <p:cNvPicPr>
            <a:picLocks noGrp="1" noChangeAspect="1"/>
          </p:cNvPicPr>
          <p:nvPr>
            <p:ph idx="1"/>
          </p:nvPr>
        </p:nvPicPr>
        <p:blipFill>
          <a:blip r:embed="rId3"/>
          <a:srcRect/>
          <a:stretch>
            <a:fillRect/>
          </a:stretch>
        </p:blipFill>
        <p:spPr>
          <a:xfrm>
            <a:off x="0" y="3175"/>
            <a:ext cx="9175750" cy="6854825"/>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p:cNvSpPr>
          <p:nvPr>
            <p:ph type="title"/>
          </p:nvPr>
        </p:nvSpPr>
        <p:spPr bwMode="auto">
          <a:noFill/>
        </p:spPr>
        <p:txBody>
          <a:bodyPr wrap="square" lIns="91440" tIns="45720" rIns="91440" bIns="45720" numCol="1" anchorCtr="0" compatLnSpc="1">
            <a:prstTxWarp prst="textNoShape">
              <a:avLst/>
            </a:prstTxWarp>
          </a:bodyPr>
          <a:lstStyle/>
          <a:p>
            <a:r>
              <a:rPr lang="en-GB" sz="3200" smtClean="0">
                <a:solidFill>
                  <a:schemeClr val="accent1"/>
                </a:solidFill>
                <a:effectLst/>
                <a:latin typeface="Arial Black" pitchFamily="34" charset="0"/>
              </a:rPr>
              <a:t>Endocrine neoplasms</a:t>
            </a:r>
          </a:p>
        </p:txBody>
      </p:sp>
      <p:sp>
        <p:nvSpPr>
          <p:cNvPr id="325635" name="Rectangle 3"/>
          <p:cNvSpPr>
            <a:spLocks noGrp="1"/>
          </p:cNvSpPr>
          <p:nvPr>
            <p:ph type="body" idx="1"/>
          </p:nvPr>
        </p:nvSpPr>
        <p:spPr>
          <a:xfrm>
            <a:off x="468313" y="1484313"/>
            <a:ext cx="8229600" cy="4525962"/>
          </a:xfrm>
        </p:spPr>
        <p:txBody>
          <a:bodyPr/>
          <a:lstStyle/>
          <a:p>
            <a:pPr eaLnBrk="1" hangingPunct="1">
              <a:buFontTx/>
              <a:buChar char="-"/>
            </a:pPr>
            <a:endParaRPr lang="en-GB" sz="2800" b="1" smtClean="0">
              <a:latin typeface="Arial Narrow" pitchFamily="34" charset="0"/>
            </a:endParaRPr>
          </a:p>
          <a:p>
            <a:pPr eaLnBrk="1" hangingPunct="1">
              <a:buFontTx/>
              <a:buChar char="-"/>
            </a:pPr>
            <a:endParaRPr lang="en-GB" sz="2800" b="1" smtClean="0">
              <a:latin typeface="Arial Narrow" pitchFamily="34" charset="0"/>
            </a:endParaRPr>
          </a:p>
          <a:p>
            <a:pPr eaLnBrk="1" hangingPunct="1">
              <a:buFontTx/>
              <a:buChar char="-"/>
            </a:pPr>
            <a:endParaRPr lang="en-GB" sz="2800" b="1" smtClean="0">
              <a:latin typeface="Arial Narrow" pitchFamily="34" charset="0"/>
            </a:endParaRPr>
          </a:p>
          <a:p>
            <a:pPr>
              <a:buFont typeface="Wingdings 3" pitchFamily="18" charset="2"/>
              <a:buNone/>
            </a:pPr>
            <a:endParaRPr lang="en-GB" b="1" smtClean="0"/>
          </a:p>
        </p:txBody>
      </p:sp>
      <p:sp>
        <p:nvSpPr>
          <p:cNvPr id="325636" name="Rectangle 4"/>
          <p:cNvSpPr>
            <a:spLocks/>
          </p:cNvSpPr>
          <p:nvPr/>
        </p:nvSpPr>
        <p:spPr bwMode="auto">
          <a:xfrm>
            <a:off x="468313" y="2060575"/>
            <a:ext cx="8229600" cy="4525963"/>
          </a:xfrm>
          <a:prstGeom prst="rect">
            <a:avLst/>
          </a:prstGeom>
          <a:noFill/>
          <a:ln w="9525">
            <a:noFill/>
            <a:miter lim="800000"/>
            <a:headEnd/>
            <a:tailEnd/>
          </a:ln>
        </p:spPr>
        <p:txBody>
          <a:bodyPr/>
          <a:lstStyle/>
          <a:p>
            <a:pPr marL="365125" indent="-255588" eaLnBrk="0" hangingPunct="0">
              <a:spcBef>
                <a:spcPts val="400"/>
              </a:spcBef>
              <a:buClr>
                <a:schemeClr val="accent1"/>
              </a:buClr>
              <a:buSzPct val="68000"/>
              <a:buFont typeface="Wingdings 3" pitchFamily="18" charset="2"/>
              <a:buChar char=""/>
            </a:pPr>
            <a:r>
              <a:rPr lang="en-GB" sz="2800" b="1">
                <a:latin typeface="Arial Narrow" pitchFamily="34" charset="0"/>
              </a:rPr>
              <a:t>Well differentiated EN</a:t>
            </a:r>
          </a:p>
          <a:p>
            <a:pPr marL="365125" indent="-255588" eaLnBrk="0" hangingPunct="0">
              <a:spcBef>
                <a:spcPts val="400"/>
              </a:spcBef>
              <a:buClr>
                <a:schemeClr val="accent1"/>
              </a:buClr>
              <a:buSzPct val="68000"/>
              <a:buFont typeface="Wingdings 3" pitchFamily="18" charset="2"/>
              <a:buChar char=""/>
            </a:pPr>
            <a:r>
              <a:rPr lang="en-GB" sz="2800" b="1">
                <a:latin typeface="Arial Narrow" pitchFamily="34" charset="0"/>
              </a:rPr>
              <a:t>Poorly differentiated EN</a:t>
            </a:r>
          </a:p>
          <a:p>
            <a:pPr marL="365125" indent="-255588" eaLnBrk="0" hangingPunct="0">
              <a:spcBef>
                <a:spcPts val="400"/>
              </a:spcBef>
              <a:buClr>
                <a:schemeClr val="accent1"/>
              </a:buClr>
              <a:buSzPct val="68000"/>
              <a:buFont typeface="Wingdings 3" pitchFamily="18" charset="2"/>
              <a:buChar char=""/>
            </a:pPr>
            <a:endParaRPr lang="en-GB" sz="2800" b="1">
              <a:latin typeface="Arial Narrow" pitchFamily="34" charset="0"/>
            </a:endParaRPr>
          </a:p>
          <a:p>
            <a:pPr marL="365125" indent="-255588" eaLnBrk="0" hangingPunct="0">
              <a:spcBef>
                <a:spcPts val="400"/>
              </a:spcBef>
              <a:buClr>
                <a:schemeClr val="accent1"/>
              </a:buClr>
              <a:buSzPct val="68000"/>
              <a:buFont typeface="Wingdings 3" pitchFamily="18" charset="2"/>
              <a:buNone/>
            </a:pPr>
            <a:endParaRPr lang="en-GB" sz="2800" b="1">
              <a:latin typeface="Arial Narrow"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Content Placeholder 3"/>
          <p:cNvPicPr>
            <a:picLocks noGrp="1" noChangeAspect="1"/>
          </p:cNvPicPr>
          <p:nvPr>
            <p:ph idx="1"/>
          </p:nvPr>
        </p:nvPicPr>
        <p:blipFill>
          <a:blip r:embed="rId3"/>
          <a:srcRect/>
          <a:stretch>
            <a:fillRect/>
          </a:stretch>
        </p:blipFill>
        <p:spPr>
          <a:xfrm>
            <a:off x="0" y="0"/>
            <a:ext cx="9144000" cy="6858000"/>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pPr marL="109728" indent="0" eaLnBrk="1" fontAlgn="auto" hangingPunct="1">
              <a:spcAft>
                <a:spcPts val="0"/>
              </a:spcAft>
              <a:buFont typeface="Wingdings 3"/>
              <a:buNone/>
              <a:defRPr/>
            </a:pPr>
            <a:r>
              <a:rPr lang="en-GB" b="1" dirty="0" smtClean="0">
                <a:latin typeface="Arial Narrow" pitchFamily="34" charset="0"/>
              </a:rPr>
              <a:t>Macroscopic features</a:t>
            </a:r>
          </a:p>
          <a:p>
            <a:pPr marL="365760" indent="-256032" eaLnBrk="1" fontAlgn="auto" hangingPunct="1">
              <a:spcAft>
                <a:spcPts val="0"/>
              </a:spcAft>
              <a:buFont typeface="Wingdings 3"/>
              <a:buChar char=""/>
              <a:defRPr/>
            </a:pPr>
            <a:r>
              <a:rPr lang="en-GB" dirty="0" smtClean="0">
                <a:latin typeface="Arial Narrow" pitchFamily="34" charset="0"/>
              </a:rPr>
              <a:t>Well circumscribed lesion composed of small cysts</a:t>
            </a:r>
          </a:p>
          <a:p>
            <a:pPr marL="365760" indent="-256032" eaLnBrk="1" fontAlgn="auto" hangingPunct="1">
              <a:spcAft>
                <a:spcPts val="0"/>
              </a:spcAft>
              <a:buFont typeface="Wingdings 3"/>
              <a:buChar char=""/>
              <a:defRPr/>
            </a:pPr>
            <a:r>
              <a:rPr lang="en-GB" dirty="0" smtClean="0">
                <a:latin typeface="Arial Narrow" pitchFamily="34" charset="0"/>
              </a:rPr>
              <a:t>Each &lt;10mm</a:t>
            </a:r>
          </a:p>
          <a:p>
            <a:pPr marL="365760" indent="-256032" eaLnBrk="1" fontAlgn="auto" hangingPunct="1">
              <a:spcAft>
                <a:spcPts val="0"/>
              </a:spcAft>
              <a:buFont typeface="Wingdings 3"/>
              <a:buChar char=""/>
              <a:defRPr/>
            </a:pPr>
            <a:r>
              <a:rPr lang="en-GB" dirty="0" smtClean="0">
                <a:latin typeface="Arial Narrow" pitchFamily="34" charset="0"/>
              </a:rPr>
              <a:t>Separated by thin translucent septa</a:t>
            </a:r>
          </a:p>
          <a:p>
            <a:pPr marL="109728" indent="0" eaLnBrk="1" fontAlgn="auto" hangingPunct="1">
              <a:spcAft>
                <a:spcPts val="0"/>
              </a:spcAft>
              <a:buFont typeface="Wingdings 3"/>
              <a:buNone/>
              <a:defRPr/>
            </a:pPr>
            <a:endParaRPr lang="en-GB" b="1" dirty="0" smtClean="0">
              <a:latin typeface="Arial Narrow" pitchFamily="34" charset="0"/>
            </a:endParaRPr>
          </a:p>
          <a:p>
            <a:pPr marL="109728" indent="0" eaLnBrk="1" fontAlgn="auto" hangingPunct="1">
              <a:spcAft>
                <a:spcPts val="0"/>
              </a:spcAft>
              <a:buFont typeface="Wingdings 3"/>
              <a:buNone/>
              <a:defRPr/>
            </a:pPr>
            <a:r>
              <a:rPr lang="en-GB" b="1" dirty="0" smtClean="0">
                <a:latin typeface="Arial Narrow" pitchFamily="34" charset="0"/>
              </a:rPr>
              <a:t>Microscopic features</a:t>
            </a:r>
          </a:p>
          <a:p>
            <a:pPr marL="365760" indent="-256032" eaLnBrk="1" fontAlgn="auto" hangingPunct="1">
              <a:spcAft>
                <a:spcPts val="0"/>
              </a:spcAft>
              <a:buFont typeface="Wingdings 3"/>
              <a:buChar char=""/>
              <a:defRPr/>
            </a:pPr>
            <a:r>
              <a:rPr lang="en-GB" dirty="0" smtClean="0">
                <a:latin typeface="Arial Narrow" pitchFamily="34" charset="0"/>
              </a:rPr>
              <a:t>cysts lined by flattened to low cuboidal epithelium</a:t>
            </a:r>
          </a:p>
          <a:p>
            <a:pPr marL="365760" indent="-256032" eaLnBrk="1" fontAlgn="auto" hangingPunct="1">
              <a:spcAft>
                <a:spcPts val="0"/>
              </a:spcAft>
              <a:buFont typeface="Wingdings 3"/>
              <a:buChar char=""/>
              <a:defRPr/>
            </a:pPr>
            <a:r>
              <a:rPr lang="en-GB" dirty="0">
                <a:latin typeface="Arial Narrow" pitchFamily="34" charset="0"/>
              </a:rPr>
              <a:t>c</a:t>
            </a:r>
            <a:r>
              <a:rPr lang="en-GB" dirty="0" smtClean="0">
                <a:latin typeface="Arial Narrow" pitchFamily="34" charset="0"/>
              </a:rPr>
              <a:t>lear cytoplasm &amp; well defined cytoplasmic borders</a:t>
            </a:r>
          </a:p>
          <a:p>
            <a:pPr marL="365760" indent="-256032" eaLnBrk="1" fontAlgn="auto" hangingPunct="1">
              <a:spcAft>
                <a:spcPts val="0"/>
              </a:spcAft>
              <a:buFont typeface="Wingdings 3"/>
              <a:buChar char=""/>
              <a:defRPr/>
            </a:pPr>
            <a:r>
              <a:rPr lang="en-GB" dirty="0" smtClean="0">
                <a:latin typeface="Arial Narrow" pitchFamily="34" charset="0"/>
              </a:rPr>
              <a:t>small round uniform nuclei with dense homogenous chromatin</a:t>
            </a:r>
          </a:p>
          <a:p>
            <a:pPr marL="365760" indent="-256032" eaLnBrk="1" fontAlgn="auto" hangingPunct="1">
              <a:spcAft>
                <a:spcPts val="0"/>
              </a:spcAft>
              <a:buFont typeface="Wingdings 3"/>
              <a:buChar char=""/>
              <a:defRPr/>
            </a:pPr>
            <a:r>
              <a:rPr lang="en-GB" dirty="0">
                <a:latin typeface="Arial Narrow" pitchFamily="34" charset="0"/>
              </a:rPr>
              <a:t>a</a:t>
            </a:r>
            <a:r>
              <a:rPr lang="en-GB" dirty="0" smtClean="0">
                <a:latin typeface="Arial Narrow" pitchFamily="34" charset="0"/>
              </a:rPr>
              <a:t>ccumulation of glycogen (PAS+, DPAS -)</a:t>
            </a:r>
            <a:endParaRPr lang="en-GB" dirty="0">
              <a:latin typeface="Arial Narrow" pitchFamily="34" charset="0"/>
            </a:endParaRPr>
          </a:p>
        </p:txBody>
      </p:sp>
      <p:sp>
        <p:nvSpPr>
          <p:cNvPr id="3" name="Title 2"/>
          <p:cNvSpPr>
            <a:spLocks noGrp="1"/>
          </p:cNvSpPr>
          <p:nvPr>
            <p:ph type="title"/>
          </p:nvPr>
        </p:nvSpPr>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Serous Cystic Neoplasm</a:t>
            </a:r>
            <a:endParaRPr lang="en-GB"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Content Placeholder 3"/>
          <p:cNvPicPr>
            <a:picLocks noGrp="1" noChangeAspect="1"/>
          </p:cNvPicPr>
          <p:nvPr>
            <p:ph idx="1"/>
          </p:nvPr>
        </p:nvPicPr>
        <p:blipFill>
          <a:blip r:embed="rId3"/>
          <a:srcRect/>
          <a:stretch>
            <a:fillRect/>
          </a:stretch>
        </p:blipFill>
        <p:spPr>
          <a:xfrm>
            <a:off x="0" y="0"/>
            <a:ext cx="9115425" cy="6858000"/>
          </a:xfr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Content Placeholder 3"/>
          <p:cNvPicPr>
            <a:picLocks noGrp="1" noChangeAspect="1"/>
          </p:cNvPicPr>
          <p:nvPr>
            <p:ph idx="1"/>
          </p:nvPr>
        </p:nvPicPr>
        <p:blipFill>
          <a:blip r:embed="rId3"/>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365760" indent="-256032" eaLnBrk="1" fontAlgn="auto" hangingPunct="1">
              <a:spcAft>
                <a:spcPts val="0"/>
              </a:spcAft>
              <a:buFont typeface="Wingdings 3"/>
              <a:buChar char=""/>
              <a:defRPr/>
            </a:pPr>
            <a:r>
              <a:rPr lang="en-GB" dirty="0" err="1">
                <a:latin typeface="Arial Narrow" pitchFamily="34" charset="0"/>
              </a:rPr>
              <a:t>m</a:t>
            </a:r>
            <a:r>
              <a:rPr lang="en-GB" dirty="0" err="1" smtClean="0">
                <a:latin typeface="Arial Narrow" pitchFamily="34" charset="0"/>
              </a:rPr>
              <a:t>acrocystic</a:t>
            </a:r>
            <a:endParaRPr lang="en-GB" dirty="0" smtClean="0">
              <a:latin typeface="Arial Narrow" pitchFamily="34" charset="0"/>
            </a:endParaRPr>
          </a:p>
          <a:p>
            <a:pPr marL="365760" indent="-256032" eaLnBrk="1" fontAlgn="auto" hangingPunct="1">
              <a:spcAft>
                <a:spcPts val="0"/>
              </a:spcAft>
              <a:buFont typeface="Wingdings 3"/>
              <a:buChar char=""/>
              <a:defRPr/>
            </a:pPr>
            <a:r>
              <a:rPr lang="en-GB" dirty="0" smtClean="0">
                <a:latin typeface="Arial Narrow" pitchFamily="34" charset="0"/>
              </a:rPr>
              <a:t>almost exclusively in females</a:t>
            </a:r>
          </a:p>
          <a:p>
            <a:pPr marL="365760" indent="-256032" eaLnBrk="1" fontAlgn="auto" hangingPunct="1">
              <a:spcAft>
                <a:spcPts val="0"/>
              </a:spcAft>
              <a:buFont typeface="Wingdings 3"/>
              <a:buChar char=""/>
              <a:defRPr/>
            </a:pPr>
            <a:r>
              <a:rPr lang="en-GB" dirty="0" smtClean="0">
                <a:latin typeface="Arial Narrow" pitchFamily="34" charset="0"/>
              </a:rPr>
              <a:t>5-6</a:t>
            </a:r>
            <a:r>
              <a:rPr lang="en-GB" baseline="30000" dirty="0" smtClean="0">
                <a:latin typeface="Arial Narrow" pitchFamily="34" charset="0"/>
              </a:rPr>
              <a:t>th</a:t>
            </a:r>
            <a:r>
              <a:rPr lang="en-GB" dirty="0" smtClean="0">
                <a:latin typeface="Arial Narrow" pitchFamily="34" charset="0"/>
              </a:rPr>
              <a:t> decades of life</a:t>
            </a:r>
          </a:p>
          <a:p>
            <a:pPr marL="365760" indent="-256032" eaLnBrk="1" fontAlgn="auto" hangingPunct="1">
              <a:spcAft>
                <a:spcPts val="0"/>
              </a:spcAft>
              <a:buFont typeface="Wingdings 3"/>
              <a:buChar char=""/>
              <a:defRPr/>
            </a:pPr>
            <a:r>
              <a:rPr lang="en-GB" dirty="0">
                <a:latin typeface="Arial Narrow" pitchFamily="34" charset="0"/>
              </a:rPr>
              <a:t>t</a:t>
            </a:r>
            <a:r>
              <a:rPr lang="en-GB" dirty="0" smtClean="0">
                <a:latin typeface="Arial Narrow" pitchFamily="34" charset="0"/>
              </a:rPr>
              <a:t>ail of pancreas</a:t>
            </a:r>
          </a:p>
          <a:p>
            <a:pPr marL="109728" indent="0" eaLnBrk="1" fontAlgn="auto" hangingPunct="1">
              <a:spcAft>
                <a:spcPts val="0"/>
              </a:spcAft>
              <a:buFont typeface="Wingdings 3"/>
              <a:buNone/>
              <a:defRPr/>
            </a:pPr>
            <a:endParaRPr lang="en-GB" b="1" dirty="0" smtClean="0">
              <a:latin typeface="Arial Narrow" pitchFamily="34" charset="0"/>
            </a:endParaRPr>
          </a:p>
          <a:p>
            <a:pPr marL="109728" indent="0" eaLnBrk="1" fontAlgn="auto" hangingPunct="1">
              <a:spcAft>
                <a:spcPts val="0"/>
              </a:spcAft>
              <a:buFont typeface="Wingdings 3"/>
              <a:buNone/>
              <a:defRPr/>
            </a:pPr>
            <a:r>
              <a:rPr lang="en-GB" b="1" dirty="0" smtClean="0">
                <a:latin typeface="Arial Narrow" pitchFamily="34" charset="0"/>
              </a:rPr>
              <a:t>Macroscopic features</a:t>
            </a:r>
          </a:p>
          <a:p>
            <a:pPr marL="365760" indent="-256032" eaLnBrk="1" fontAlgn="auto" hangingPunct="1">
              <a:spcAft>
                <a:spcPts val="0"/>
              </a:spcAft>
              <a:buFont typeface="Wingdings 3"/>
              <a:buChar char=""/>
              <a:defRPr/>
            </a:pPr>
            <a:r>
              <a:rPr lang="en-GB" dirty="0" smtClean="0">
                <a:latin typeface="Arial Narrow" pitchFamily="34" charset="0"/>
              </a:rPr>
              <a:t>single </a:t>
            </a:r>
            <a:r>
              <a:rPr lang="en-GB" dirty="0" err="1" smtClean="0">
                <a:latin typeface="Arial Narrow" pitchFamily="34" charset="0"/>
              </a:rPr>
              <a:t>multilocular</a:t>
            </a:r>
            <a:r>
              <a:rPr lang="en-GB" dirty="0" smtClean="0">
                <a:latin typeface="Arial Narrow" pitchFamily="34" charset="0"/>
              </a:rPr>
              <a:t> cyst</a:t>
            </a:r>
          </a:p>
          <a:p>
            <a:pPr marL="365760" indent="-256032" eaLnBrk="1" fontAlgn="auto" hangingPunct="1">
              <a:spcAft>
                <a:spcPts val="0"/>
              </a:spcAft>
              <a:buFont typeface="Wingdings 3"/>
              <a:buChar char=""/>
              <a:defRPr/>
            </a:pPr>
            <a:r>
              <a:rPr lang="en-GB" dirty="0" smtClean="0">
                <a:latin typeface="Arial Narrow" pitchFamily="34" charset="0"/>
              </a:rPr>
              <a:t>surrounded by thick fibrotic capsule</a:t>
            </a:r>
          </a:p>
          <a:p>
            <a:pPr marL="365760" indent="-256032" eaLnBrk="1" fontAlgn="auto" hangingPunct="1">
              <a:spcAft>
                <a:spcPts val="0"/>
              </a:spcAft>
              <a:buFont typeface="Wingdings 3"/>
              <a:buChar char=""/>
              <a:defRPr/>
            </a:pPr>
            <a:r>
              <a:rPr lang="en-GB" dirty="0">
                <a:latin typeface="Arial Narrow" pitchFamily="34" charset="0"/>
              </a:rPr>
              <a:t>m</a:t>
            </a:r>
            <a:r>
              <a:rPr lang="en-GB" dirty="0" smtClean="0">
                <a:latin typeface="Arial Narrow" pitchFamily="34" charset="0"/>
              </a:rPr>
              <a:t>ean size &gt;10cm</a:t>
            </a:r>
          </a:p>
          <a:p>
            <a:pPr marL="365760" indent="-256032" eaLnBrk="1" fontAlgn="auto" hangingPunct="1">
              <a:spcAft>
                <a:spcPts val="0"/>
              </a:spcAft>
              <a:buFont typeface="Wingdings 3"/>
              <a:buChar char=""/>
              <a:defRPr/>
            </a:pPr>
            <a:r>
              <a:rPr lang="en-GB" dirty="0">
                <a:latin typeface="Arial Narrow" pitchFamily="34" charset="0"/>
              </a:rPr>
              <a:t>d</a:t>
            </a:r>
            <a:r>
              <a:rPr lang="en-GB" dirty="0" smtClean="0">
                <a:latin typeface="Arial Narrow" pitchFamily="34" charset="0"/>
              </a:rPr>
              <a:t>o not communicate with pancreatic ductal system</a:t>
            </a:r>
          </a:p>
          <a:p>
            <a:pPr marL="365760" indent="-256032" eaLnBrk="1" fontAlgn="auto" hangingPunct="1">
              <a:spcAft>
                <a:spcPts val="0"/>
              </a:spcAft>
              <a:buFont typeface="Wingdings 3"/>
              <a:buChar char=""/>
              <a:defRPr/>
            </a:pPr>
            <a:r>
              <a:rPr lang="en-GB" dirty="0">
                <a:latin typeface="Arial Narrow" pitchFamily="34" charset="0"/>
              </a:rPr>
              <a:t>s</a:t>
            </a:r>
            <a:r>
              <a:rPr lang="en-GB" dirty="0" smtClean="0">
                <a:latin typeface="Arial Narrow" pitchFamily="34" charset="0"/>
              </a:rPr>
              <a:t>epta between cysts are thin</a:t>
            </a:r>
          </a:p>
        </p:txBody>
      </p:sp>
      <p:sp>
        <p:nvSpPr>
          <p:cNvPr id="3" name="Title 2"/>
          <p:cNvSpPr>
            <a:spLocks noGrp="1"/>
          </p:cNvSpPr>
          <p:nvPr>
            <p:ph type="title"/>
          </p:nvPr>
        </p:nvSpPr>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Mucinous Cystic Neoplasm (MCN)</a:t>
            </a:r>
            <a:endParaRPr lang="en-GB"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Content Placeholder 3"/>
          <p:cNvPicPr>
            <a:picLocks noGrp="1" noChangeAspect="1"/>
          </p:cNvPicPr>
          <p:nvPr>
            <p:ph idx="1"/>
          </p:nvPr>
        </p:nvPicPr>
        <p:blipFill>
          <a:blip r:embed="rId3"/>
          <a:srcRect/>
          <a:stretch>
            <a:fillRect/>
          </a:stretch>
        </p:blipFill>
        <p:spPr>
          <a:xfrm>
            <a:off x="0" y="0"/>
            <a:ext cx="9144000" cy="6858000"/>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Content Placeholder 3"/>
          <p:cNvPicPr>
            <a:picLocks noGrp="1" noChangeAspect="1"/>
          </p:cNvPicPr>
          <p:nvPr>
            <p:ph idx="1"/>
          </p:nvPr>
        </p:nvPicPr>
        <p:blipFill>
          <a:blip r:embed="rId3"/>
          <a:srcRect/>
          <a:stretch>
            <a:fillRect/>
          </a:stretch>
        </p:blipFill>
        <p:spPr>
          <a:xfrm>
            <a:off x="-12700" y="0"/>
            <a:ext cx="9174163" cy="6858000"/>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Content Placeholder 1"/>
          <p:cNvSpPr>
            <a:spLocks noGrp="1"/>
          </p:cNvSpPr>
          <p:nvPr>
            <p:ph idx="1"/>
          </p:nvPr>
        </p:nvSpPr>
        <p:spPr/>
        <p:txBody>
          <a:bodyPr/>
          <a:lstStyle/>
          <a:p>
            <a:pPr marL="109538" indent="0" eaLnBrk="1" hangingPunct="1">
              <a:lnSpc>
                <a:spcPct val="90000"/>
              </a:lnSpc>
              <a:buFont typeface="Wingdings 3" pitchFamily="18" charset="2"/>
              <a:buNone/>
            </a:pPr>
            <a:r>
              <a:rPr lang="en-GB" b="1" smtClean="0">
                <a:latin typeface="Arial Narrow" pitchFamily="34" charset="0"/>
              </a:rPr>
              <a:t>Macroscopic features</a:t>
            </a:r>
          </a:p>
          <a:p>
            <a:pPr marL="109538" indent="0" eaLnBrk="1" hangingPunct="1">
              <a:lnSpc>
                <a:spcPct val="90000"/>
              </a:lnSpc>
            </a:pPr>
            <a:r>
              <a:rPr lang="en-GB" smtClean="0">
                <a:latin typeface="Arial Narrow" pitchFamily="34" charset="0"/>
              </a:rPr>
              <a:t>cyst contents often mucoid</a:t>
            </a:r>
          </a:p>
          <a:p>
            <a:pPr marL="109538" indent="0" eaLnBrk="1" hangingPunct="1">
              <a:lnSpc>
                <a:spcPct val="90000"/>
              </a:lnSpc>
            </a:pPr>
            <a:r>
              <a:rPr lang="en-GB" smtClean="0">
                <a:latin typeface="Arial Narrow" pitchFamily="34" charset="0"/>
              </a:rPr>
              <a:t>solid areas may harbour invasive component</a:t>
            </a:r>
          </a:p>
          <a:p>
            <a:pPr marL="109538" indent="0" eaLnBrk="1" hangingPunct="1">
              <a:lnSpc>
                <a:spcPct val="90000"/>
              </a:lnSpc>
            </a:pPr>
            <a:r>
              <a:rPr lang="en-GB" smtClean="0">
                <a:latin typeface="Arial Narrow" pitchFamily="34" charset="0"/>
              </a:rPr>
              <a:t>degenerative changes with haemorrhage</a:t>
            </a:r>
          </a:p>
          <a:p>
            <a:pPr marL="109538" indent="0" eaLnBrk="1" hangingPunct="1">
              <a:lnSpc>
                <a:spcPct val="90000"/>
              </a:lnSpc>
              <a:buFont typeface="Wingdings 3" pitchFamily="18" charset="2"/>
              <a:buNone/>
            </a:pPr>
            <a:endParaRPr lang="en-GB" b="1" smtClean="0">
              <a:latin typeface="Arial Narrow" pitchFamily="34" charset="0"/>
            </a:endParaRPr>
          </a:p>
          <a:p>
            <a:pPr marL="109538" indent="0" eaLnBrk="1" hangingPunct="1">
              <a:lnSpc>
                <a:spcPct val="90000"/>
              </a:lnSpc>
              <a:buFont typeface="Wingdings 3" pitchFamily="18" charset="2"/>
              <a:buNone/>
            </a:pPr>
            <a:r>
              <a:rPr lang="en-GB" b="1" smtClean="0">
                <a:latin typeface="Arial Narrow" pitchFamily="34" charset="0"/>
              </a:rPr>
              <a:t>Microscopic features</a:t>
            </a:r>
          </a:p>
          <a:p>
            <a:pPr marL="109538" indent="0" eaLnBrk="1" hangingPunct="1">
              <a:lnSpc>
                <a:spcPct val="90000"/>
              </a:lnSpc>
            </a:pPr>
            <a:r>
              <a:rPr lang="en-GB" b="1" smtClean="0">
                <a:latin typeface="Arial Narrow" pitchFamily="34" charset="0"/>
              </a:rPr>
              <a:t>similar to ovarian mucinous neoplasm</a:t>
            </a:r>
          </a:p>
          <a:p>
            <a:pPr marL="109538" indent="0" eaLnBrk="1" hangingPunct="1">
              <a:lnSpc>
                <a:spcPct val="90000"/>
              </a:lnSpc>
            </a:pPr>
            <a:r>
              <a:rPr lang="en-GB" smtClean="0">
                <a:latin typeface="Arial Narrow" pitchFamily="34" charset="0"/>
              </a:rPr>
              <a:t>tall columnar cells with abundant apical mucin</a:t>
            </a:r>
          </a:p>
          <a:p>
            <a:pPr marL="109538" indent="0" eaLnBrk="1" hangingPunct="1">
              <a:lnSpc>
                <a:spcPct val="90000"/>
              </a:lnSpc>
            </a:pPr>
            <a:r>
              <a:rPr lang="en-GB" smtClean="0">
                <a:latin typeface="Arial Narrow" pitchFamily="34" charset="0"/>
              </a:rPr>
              <a:t>bland with uniform, basally oriented nuclei</a:t>
            </a:r>
          </a:p>
          <a:p>
            <a:pPr marL="109538" indent="0" eaLnBrk="1" hangingPunct="1">
              <a:lnSpc>
                <a:spcPct val="90000"/>
              </a:lnSpc>
            </a:pPr>
            <a:r>
              <a:rPr lang="en-GB" smtClean="0">
                <a:latin typeface="Arial Narrow" pitchFamily="34" charset="0"/>
              </a:rPr>
              <a:t>minimal architectural complexity</a:t>
            </a:r>
          </a:p>
        </p:txBody>
      </p:sp>
      <p:sp>
        <p:nvSpPr>
          <p:cNvPr id="3" name="Title 2"/>
          <p:cNvSpPr>
            <a:spLocks noGrp="1"/>
          </p:cNvSpPr>
          <p:nvPr>
            <p:ph type="title"/>
          </p:nvPr>
        </p:nvSpPr>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Mucinous Cystic Neoplasm (MCN)</a:t>
            </a:r>
            <a:endParaRPr lang="en-GB"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Content Placeholder 3"/>
          <p:cNvPicPr>
            <a:picLocks noGrp="1" noChangeAspect="1"/>
          </p:cNvPicPr>
          <p:nvPr>
            <p:ph idx="1"/>
          </p:nvPr>
        </p:nvPicPr>
        <p:blipFill>
          <a:blip r:embed="rId3"/>
          <a:srcRect/>
          <a:stretch>
            <a:fillRect/>
          </a:stretch>
        </p:blipFill>
        <p:spPr>
          <a:xfrm>
            <a:off x="4763" y="22225"/>
            <a:ext cx="9123362" cy="6835775"/>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Content Placeholder 1"/>
          <p:cNvSpPr>
            <a:spLocks noGrp="1"/>
          </p:cNvSpPr>
          <p:nvPr>
            <p:ph idx="1"/>
          </p:nvPr>
        </p:nvSpPr>
        <p:spPr/>
        <p:txBody>
          <a:bodyPr/>
          <a:lstStyle/>
          <a:p>
            <a:pPr marL="109538" indent="0" eaLnBrk="1" hangingPunct="1">
              <a:buFont typeface="Wingdings 3" pitchFamily="18" charset="2"/>
              <a:buNone/>
            </a:pPr>
            <a:r>
              <a:rPr lang="en-GB" b="1" smtClean="0">
                <a:latin typeface="Arial Narrow" pitchFamily="34" charset="0"/>
              </a:rPr>
              <a:t>Microscopic features</a:t>
            </a:r>
          </a:p>
          <a:p>
            <a:pPr marL="109538" indent="0" eaLnBrk="1" hangingPunct="1"/>
            <a:r>
              <a:rPr lang="en-GB" smtClean="0">
                <a:latin typeface="Arial Narrow" pitchFamily="34" charset="0"/>
              </a:rPr>
              <a:t>some exhibit abundant papillary formations, pseudostratified </a:t>
            </a:r>
          </a:p>
          <a:p>
            <a:pPr marL="109538" indent="0" eaLnBrk="1" hangingPunct="1">
              <a:buFont typeface="Wingdings 3" pitchFamily="18" charset="2"/>
              <a:buNone/>
            </a:pPr>
            <a:r>
              <a:rPr lang="en-GB" smtClean="0">
                <a:latin typeface="Arial Narrow" pitchFamily="34" charset="0"/>
              </a:rPr>
              <a:t>  hyperchromatic nuclei </a:t>
            </a:r>
          </a:p>
          <a:p>
            <a:pPr marL="109538" indent="0" eaLnBrk="1" hangingPunct="1"/>
            <a:r>
              <a:rPr lang="en-GB" smtClean="0">
                <a:latin typeface="Arial Narrow" pitchFamily="34" charset="0"/>
              </a:rPr>
              <a:t>cribriform architecture severe epithelial atypia - may be focal</a:t>
            </a:r>
          </a:p>
          <a:p>
            <a:pPr marL="109538" indent="0" eaLnBrk="1" hangingPunct="1"/>
            <a:r>
              <a:rPr lang="en-GB" smtClean="0">
                <a:latin typeface="Arial Narrow" pitchFamily="34" charset="0"/>
              </a:rPr>
              <a:t>consistent distinctive subepithelial hypercellular spindle cell </a:t>
            </a:r>
          </a:p>
          <a:p>
            <a:pPr marL="109538" indent="0" eaLnBrk="1" hangingPunct="1">
              <a:buFont typeface="Wingdings 3" pitchFamily="18" charset="2"/>
              <a:buNone/>
            </a:pPr>
            <a:r>
              <a:rPr lang="en-GB" smtClean="0">
                <a:latin typeface="Arial Narrow" pitchFamily="34" charset="0"/>
              </a:rPr>
              <a:t>  stroma (ovarian-like) – must be present for diagnosis</a:t>
            </a:r>
          </a:p>
          <a:p>
            <a:pPr marL="109538" indent="0" eaLnBrk="1" hangingPunct="1"/>
            <a:r>
              <a:rPr lang="en-GB" smtClean="0">
                <a:latin typeface="Arial Narrow" pitchFamily="34" charset="0"/>
              </a:rPr>
              <a:t>stroma often contains nests of epithelioid cells suggestive of </a:t>
            </a:r>
          </a:p>
          <a:p>
            <a:pPr marL="109538" indent="0" eaLnBrk="1" hangingPunct="1">
              <a:buFont typeface="Wingdings 3" pitchFamily="18" charset="2"/>
              <a:buNone/>
            </a:pPr>
            <a:r>
              <a:rPr lang="en-GB" smtClean="0">
                <a:latin typeface="Arial Narrow" pitchFamily="34" charset="0"/>
              </a:rPr>
              <a:t>  luteinization</a:t>
            </a:r>
          </a:p>
          <a:p>
            <a:pPr marL="109538" indent="0" eaLnBrk="1" hangingPunct="1"/>
            <a:r>
              <a:rPr lang="en-GB" smtClean="0">
                <a:latin typeface="Arial Narrow" pitchFamily="34" charset="0"/>
              </a:rPr>
              <a:t>stromal cells express oestrogen &amp; progesterone, as well as </a:t>
            </a:r>
          </a:p>
          <a:p>
            <a:pPr marL="109538" indent="0" eaLnBrk="1" hangingPunct="1">
              <a:buFont typeface="Wingdings 3" pitchFamily="18" charset="2"/>
              <a:buNone/>
            </a:pPr>
            <a:r>
              <a:rPr lang="en-GB" smtClean="0">
                <a:latin typeface="Arial Narrow" pitchFamily="34" charset="0"/>
              </a:rPr>
              <a:t>  inhibin (intense in epithelioid lutea-like cells)</a:t>
            </a:r>
          </a:p>
          <a:p>
            <a:pPr marL="109538" indent="0" eaLnBrk="1" hangingPunct="1"/>
            <a:endParaRPr lang="en-GB" smtClean="0">
              <a:latin typeface="Arial Narrow" pitchFamily="34" charset="0"/>
            </a:endParaRPr>
          </a:p>
        </p:txBody>
      </p:sp>
      <p:sp>
        <p:nvSpPr>
          <p:cNvPr id="3" name="Title 2"/>
          <p:cNvSpPr>
            <a:spLocks noGrp="1"/>
          </p:cNvSpPr>
          <p:nvPr>
            <p:ph type="title"/>
          </p:nvPr>
        </p:nvSpPr>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Mucinous Cystic Neoplasm (MCN)</a:t>
            </a:r>
            <a:endParaRPr lang="en-GB"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Content Placeholder 1"/>
          <p:cNvSpPr>
            <a:spLocks noGrp="1"/>
          </p:cNvSpPr>
          <p:nvPr>
            <p:ph idx="1"/>
          </p:nvPr>
        </p:nvSpPr>
        <p:spPr>
          <a:xfrm>
            <a:off x="457200" y="1927225"/>
            <a:ext cx="8229600" cy="4525963"/>
          </a:xfrm>
        </p:spPr>
        <p:txBody>
          <a:bodyPr/>
          <a:lstStyle/>
          <a:p>
            <a:pPr eaLnBrk="1" hangingPunct="1"/>
            <a:r>
              <a:rPr lang="en-GB" sz="2800" b="1" smtClean="0">
                <a:latin typeface="Arial Narrow" pitchFamily="34" charset="0"/>
              </a:rPr>
              <a:t>Adenoma</a:t>
            </a:r>
          </a:p>
          <a:p>
            <a:pPr eaLnBrk="1" hangingPunct="1">
              <a:buFont typeface="Wingdings 3" pitchFamily="18" charset="2"/>
              <a:buNone/>
            </a:pPr>
            <a:endParaRPr lang="en-GB" sz="2800" b="1" smtClean="0">
              <a:latin typeface="Arial Narrow" pitchFamily="34" charset="0"/>
            </a:endParaRPr>
          </a:p>
          <a:p>
            <a:pPr eaLnBrk="1" hangingPunct="1"/>
            <a:r>
              <a:rPr lang="en-GB" sz="2800" b="1" smtClean="0">
                <a:latin typeface="Arial Narrow" pitchFamily="34" charset="0"/>
              </a:rPr>
              <a:t>Non-invasive papillary Ca</a:t>
            </a:r>
          </a:p>
          <a:p>
            <a:pPr eaLnBrk="1" hangingPunct="1">
              <a:buFont typeface="Wingdings 3" pitchFamily="18" charset="2"/>
              <a:buNone/>
            </a:pPr>
            <a:endParaRPr lang="en-GB" sz="2800" b="1" smtClean="0">
              <a:latin typeface="Arial Narrow" pitchFamily="34" charset="0"/>
            </a:endParaRPr>
          </a:p>
          <a:p>
            <a:pPr eaLnBrk="1" hangingPunct="1"/>
            <a:r>
              <a:rPr lang="en-GB" sz="2800" b="1" smtClean="0">
                <a:latin typeface="Arial Narrow" pitchFamily="34" charset="0"/>
              </a:rPr>
              <a:t>Intestinal &amp; pancreatobiliary type adenoCa</a:t>
            </a:r>
          </a:p>
        </p:txBody>
      </p:sp>
      <p:sp>
        <p:nvSpPr>
          <p:cNvPr id="3" name="Title 2"/>
          <p:cNvSpPr>
            <a:spLocks noGrp="1"/>
          </p:cNvSpPr>
          <p:nvPr>
            <p:ph type="title"/>
          </p:nvPr>
        </p:nvSpPr>
        <p:spPr>
          <a:xfrm>
            <a:off x="457200" y="197768"/>
            <a:ext cx="8229600" cy="1143000"/>
          </a:xfrm>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Tumours of the Ampulla of </a:t>
            </a:r>
            <a:r>
              <a:rPr lang="en-GB" dirty="0" err="1" smtClean="0">
                <a:solidFill>
                  <a:schemeClr val="accent4">
                    <a:lumMod val="75000"/>
                  </a:schemeClr>
                </a:solidFill>
                <a:latin typeface="Arial Narrow" pitchFamily="34" charset="0"/>
              </a:rPr>
              <a:t>Vater</a:t>
            </a:r>
            <a:r>
              <a:rPr lang="en-GB" dirty="0" smtClean="0">
                <a:solidFill>
                  <a:schemeClr val="accent4">
                    <a:lumMod val="75000"/>
                  </a:schemeClr>
                </a:solidFill>
                <a:latin typeface="Arial Narrow" pitchFamily="34" charset="0"/>
              </a:rPr>
              <a:t> </a:t>
            </a:r>
            <a:endParaRPr lang="en-GB" dirty="0">
              <a:solidFill>
                <a:schemeClr val="accent4">
                  <a:lumMod val="75000"/>
                </a:schemeClr>
              </a:solidFill>
              <a:latin typeface="Arial Narrow"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Content Placeholder 3"/>
          <p:cNvPicPr>
            <a:picLocks noGrp="1" noChangeAspect="1"/>
          </p:cNvPicPr>
          <p:nvPr>
            <p:ph idx="1"/>
          </p:nvPr>
        </p:nvPicPr>
        <p:blipFill>
          <a:blip r:embed="rId3"/>
          <a:srcRect/>
          <a:stretch>
            <a:fillRect/>
          </a:stretch>
        </p:blipFill>
        <p:spPr>
          <a:xfrm>
            <a:off x="-1588" y="0"/>
            <a:ext cx="9145588" cy="6858000"/>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Content Placeholder 3"/>
          <p:cNvPicPr>
            <a:picLocks noGrp="1" noChangeAspect="1"/>
          </p:cNvPicPr>
          <p:nvPr>
            <p:ph idx="1"/>
          </p:nvPr>
        </p:nvPicPr>
        <p:blipFill>
          <a:blip r:embed="rId3"/>
          <a:srcRect/>
          <a:stretch>
            <a:fillRect/>
          </a:stretch>
        </p:blipFill>
        <p:spPr>
          <a:xfrm>
            <a:off x="0" y="0"/>
            <a:ext cx="9144000" cy="6913563"/>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Content Placeholder 3"/>
          <p:cNvPicPr>
            <a:picLocks noGrp="1" noChangeAspect="1"/>
          </p:cNvPicPr>
          <p:nvPr>
            <p:ph idx="1"/>
          </p:nvPr>
        </p:nvPicPr>
        <p:blipFill>
          <a:blip r:embed="rId3"/>
          <a:srcRect/>
          <a:stretch>
            <a:fillRect/>
          </a:stretch>
        </p:blipFill>
        <p:spPr>
          <a:xfrm>
            <a:off x="0" y="0"/>
            <a:ext cx="9144000" cy="6858000"/>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eaLnBrk="1" fontAlgn="auto" hangingPunct="1">
              <a:spcAft>
                <a:spcPts val="0"/>
              </a:spcAft>
              <a:buFont typeface="Wingdings 3"/>
              <a:buNone/>
              <a:defRPr/>
            </a:pPr>
            <a:r>
              <a:rPr lang="en-GB" b="1" dirty="0" smtClean="0">
                <a:latin typeface="Arial Narrow" pitchFamily="34" charset="0"/>
              </a:rPr>
              <a:t>Microscopic features</a:t>
            </a:r>
          </a:p>
          <a:p>
            <a:pPr marL="365760" indent="-256032" eaLnBrk="1" fontAlgn="auto" hangingPunct="1">
              <a:spcAft>
                <a:spcPts val="0"/>
              </a:spcAft>
              <a:buFont typeface="Wingdings 3"/>
              <a:buChar char=""/>
              <a:defRPr/>
            </a:pPr>
            <a:r>
              <a:rPr lang="en-GB" dirty="0">
                <a:latin typeface="Arial Narrow" pitchFamily="34" charset="0"/>
              </a:rPr>
              <a:t>e</a:t>
            </a:r>
            <a:r>
              <a:rPr lang="en-GB" dirty="0" smtClean="0">
                <a:latin typeface="Arial Narrow" pitchFamily="34" charset="0"/>
              </a:rPr>
              <a:t>pithelium expresses keratin, CEA, CA19.9</a:t>
            </a:r>
          </a:p>
          <a:p>
            <a:pPr marL="365760" indent="-256032" eaLnBrk="1" fontAlgn="auto" hangingPunct="1">
              <a:spcAft>
                <a:spcPts val="0"/>
              </a:spcAft>
              <a:buFont typeface="Wingdings 3"/>
              <a:buChar char=""/>
              <a:defRPr/>
            </a:pPr>
            <a:r>
              <a:rPr lang="en-GB" dirty="0" smtClean="0">
                <a:latin typeface="Arial Narrow" pitchFamily="34" charset="0"/>
              </a:rPr>
              <a:t>MUC 5AC (diffusely)</a:t>
            </a:r>
          </a:p>
          <a:p>
            <a:pPr marL="365760" indent="-256032" eaLnBrk="1" fontAlgn="auto" hangingPunct="1">
              <a:spcAft>
                <a:spcPts val="0"/>
              </a:spcAft>
              <a:buFont typeface="Wingdings 3"/>
              <a:buChar char=""/>
              <a:defRPr/>
            </a:pPr>
            <a:r>
              <a:rPr lang="en-GB" dirty="0" smtClean="0">
                <a:latin typeface="Arial Narrow" pitchFamily="34" charset="0"/>
              </a:rPr>
              <a:t>MUC 2 (only scattered goblet cells)</a:t>
            </a:r>
          </a:p>
          <a:p>
            <a:pPr marL="365760" indent="-256032" eaLnBrk="1" fontAlgn="auto" hangingPunct="1">
              <a:spcAft>
                <a:spcPts val="0"/>
              </a:spcAft>
              <a:buFont typeface="Wingdings 3"/>
              <a:buChar char=""/>
              <a:defRPr/>
            </a:pPr>
            <a:r>
              <a:rPr lang="en-GB" dirty="0" smtClean="0">
                <a:latin typeface="Arial Narrow" pitchFamily="34" charset="0"/>
              </a:rPr>
              <a:t>MUC 1 only in invasive </a:t>
            </a:r>
            <a:r>
              <a:rPr lang="en-GB" dirty="0" err="1" smtClean="0">
                <a:latin typeface="Arial Narrow" pitchFamily="34" charset="0"/>
              </a:rPr>
              <a:t>Ca</a:t>
            </a:r>
            <a:r>
              <a:rPr lang="en-GB" dirty="0" smtClean="0">
                <a:latin typeface="Arial Narrow" pitchFamily="34" charset="0"/>
              </a:rPr>
              <a:t> that arise within these tumours</a:t>
            </a:r>
          </a:p>
          <a:p>
            <a:pPr marL="365760" indent="-256032" eaLnBrk="1" fontAlgn="auto" hangingPunct="1">
              <a:spcAft>
                <a:spcPts val="0"/>
              </a:spcAft>
              <a:buFont typeface="Wingdings 3"/>
              <a:buChar char=""/>
              <a:defRPr/>
            </a:pPr>
            <a:r>
              <a:rPr lang="en-GB" dirty="0">
                <a:latin typeface="Arial Narrow" pitchFamily="34" charset="0"/>
              </a:rPr>
              <a:t>d</a:t>
            </a:r>
            <a:r>
              <a:rPr lang="en-GB" dirty="0" smtClean="0">
                <a:latin typeface="Arial Narrow" pitchFamily="34" charset="0"/>
              </a:rPr>
              <a:t>egree of dysplasia - low, moderate or high grade </a:t>
            </a:r>
          </a:p>
          <a:p>
            <a:pPr marL="365760" indent="-256032" eaLnBrk="1" fontAlgn="auto" hangingPunct="1">
              <a:spcAft>
                <a:spcPts val="0"/>
              </a:spcAft>
              <a:buFont typeface="Wingdings 3"/>
              <a:buChar char=""/>
              <a:defRPr/>
            </a:pPr>
            <a:r>
              <a:rPr lang="en-GB" dirty="0">
                <a:latin typeface="Arial Narrow" pitchFamily="34" charset="0"/>
              </a:rPr>
              <a:t>p</a:t>
            </a:r>
            <a:r>
              <a:rPr lang="en-GB" dirty="0" smtClean="0">
                <a:latin typeface="Arial Narrow" pitchFamily="34" charset="0"/>
              </a:rPr>
              <a:t>resence or absence of invasive </a:t>
            </a:r>
            <a:r>
              <a:rPr lang="en-GB" dirty="0" err="1" smtClean="0">
                <a:latin typeface="Arial Narrow" pitchFamily="34" charset="0"/>
              </a:rPr>
              <a:t>Ca</a:t>
            </a:r>
            <a:r>
              <a:rPr lang="en-GB" dirty="0" smtClean="0">
                <a:latin typeface="Arial Narrow" pitchFamily="34" charset="0"/>
              </a:rPr>
              <a:t> should be reported</a:t>
            </a:r>
          </a:p>
        </p:txBody>
      </p:sp>
      <p:sp>
        <p:nvSpPr>
          <p:cNvPr id="3" name="Title 2"/>
          <p:cNvSpPr>
            <a:spLocks noGrp="1"/>
          </p:cNvSpPr>
          <p:nvPr>
            <p:ph type="title"/>
          </p:nvPr>
        </p:nvSpPr>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Mucinous Cystic Neoplasm (MCN)</a:t>
            </a:r>
            <a:endParaRPr lang="en-GB"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55788"/>
            <a:ext cx="8229600" cy="4525962"/>
          </a:xfrm>
        </p:spPr>
        <p:txBody>
          <a:bodyPr>
            <a:normAutofit/>
          </a:bodyPr>
          <a:lstStyle/>
          <a:p>
            <a:pPr marL="109728" indent="0" eaLnBrk="1" fontAlgn="auto" hangingPunct="1">
              <a:spcAft>
                <a:spcPts val="0"/>
              </a:spcAft>
              <a:buFont typeface="Wingdings 3"/>
              <a:buNone/>
              <a:defRPr/>
            </a:pPr>
            <a:r>
              <a:rPr lang="en-GB" b="1" dirty="0" smtClean="0">
                <a:latin typeface="Arial Narrow" pitchFamily="34" charset="0"/>
              </a:rPr>
              <a:t>Microscopic features</a:t>
            </a:r>
          </a:p>
          <a:p>
            <a:pPr marL="365760" indent="-256032" eaLnBrk="1" fontAlgn="auto" hangingPunct="1">
              <a:spcAft>
                <a:spcPts val="0"/>
              </a:spcAft>
              <a:buFont typeface="Wingdings 3"/>
              <a:buChar char=""/>
              <a:defRPr/>
            </a:pPr>
            <a:r>
              <a:rPr lang="en-GB" dirty="0" smtClean="0">
                <a:latin typeface="Arial Narrow" pitchFamily="34" charset="0"/>
              </a:rPr>
              <a:t>MCN with LGD = mucinous </a:t>
            </a:r>
            <a:r>
              <a:rPr lang="en-GB" dirty="0" err="1" smtClean="0">
                <a:latin typeface="Arial Narrow" pitchFamily="34" charset="0"/>
              </a:rPr>
              <a:t>cystadenoma</a:t>
            </a:r>
            <a:endParaRPr lang="en-GB" dirty="0" smtClean="0">
              <a:latin typeface="Arial Narrow" pitchFamily="34" charset="0"/>
            </a:endParaRPr>
          </a:p>
          <a:p>
            <a:pPr marL="365760" indent="-256032" eaLnBrk="1" fontAlgn="auto" hangingPunct="1">
              <a:spcAft>
                <a:spcPts val="0"/>
              </a:spcAft>
              <a:buFont typeface="Wingdings 3"/>
              <a:buChar char=""/>
              <a:defRPr/>
            </a:pPr>
            <a:r>
              <a:rPr lang="en-GB" dirty="0" smtClean="0">
                <a:latin typeface="Arial Narrow" pitchFamily="34" charset="0"/>
              </a:rPr>
              <a:t>MCN with HGD= </a:t>
            </a:r>
            <a:r>
              <a:rPr lang="en-GB" dirty="0" err="1" smtClean="0">
                <a:latin typeface="Arial Narrow" pitchFamily="34" charset="0"/>
              </a:rPr>
              <a:t>cystadenoCa</a:t>
            </a:r>
            <a:r>
              <a:rPr lang="en-GB" dirty="0" smtClean="0">
                <a:latin typeface="Arial Narrow" pitchFamily="34" charset="0"/>
              </a:rPr>
              <a:t> in situ</a:t>
            </a:r>
          </a:p>
          <a:p>
            <a:pPr marL="365760" indent="-256032" eaLnBrk="1" fontAlgn="auto" hangingPunct="1">
              <a:spcAft>
                <a:spcPts val="0"/>
              </a:spcAft>
              <a:buFont typeface="Wingdings 3"/>
              <a:buChar char=""/>
              <a:defRPr/>
            </a:pPr>
            <a:r>
              <a:rPr lang="en-GB" dirty="0" smtClean="0">
                <a:latin typeface="Arial Narrow" pitchFamily="34" charset="0"/>
              </a:rPr>
              <a:t>MCN with invasive CA = mucinous </a:t>
            </a:r>
            <a:r>
              <a:rPr lang="en-GB" dirty="0" err="1" smtClean="0">
                <a:latin typeface="Arial Narrow" pitchFamily="34" charset="0"/>
              </a:rPr>
              <a:t>cystadenoCa</a:t>
            </a:r>
            <a:r>
              <a:rPr lang="en-GB" dirty="0" smtClean="0">
                <a:latin typeface="Arial Narrow" pitchFamily="34" charset="0"/>
              </a:rPr>
              <a:t> (less aggressive than ductal </a:t>
            </a:r>
            <a:r>
              <a:rPr lang="en-GB" dirty="0" err="1" smtClean="0">
                <a:latin typeface="Arial Narrow" pitchFamily="34" charset="0"/>
              </a:rPr>
              <a:t>adenoCa</a:t>
            </a:r>
            <a:r>
              <a:rPr lang="en-GB" dirty="0" smtClean="0">
                <a:latin typeface="Arial Narrow" pitchFamily="34" charset="0"/>
              </a:rPr>
              <a:t>)</a:t>
            </a:r>
          </a:p>
          <a:p>
            <a:pPr marL="365760" indent="-256032" eaLnBrk="1" fontAlgn="auto" hangingPunct="1">
              <a:spcAft>
                <a:spcPts val="0"/>
              </a:spcAft>
              <a:buFont typeface="Wingdings 3"/>
              <a:buChar char=""/>
              <a:defRPr/>
            </a:pPr>
            <a:r>
              <a:rPr lang="en-GB" dirty="0">
                <a:latin typeface="Arial Narrow" pitchFamily="34" charset="0"/>
              </a:rPr>
              <a:t>e</a:t>
            </a:r>
            <a:r>
              <a:rPr lang="en-GB" dirty="0" smtClean="0">
                <a:latin typeface="Arial Narrow" pitchFamily="34" charset="0"/>
              </a:rPr>
              <a:t>ven benign appearing MCNs have latent malignant potential</a:t>
            </a:r>
          </a:p>
          <a:p>
            <a:pPr marL="365760" indent="-256032" eaLnBrk="1" fontAlgn="auto" hangingPunct="1">
              <a:spcAft>
                <a:spcPts val="0"/>
              </a:spcAft>
              <a:buFont typeface="Wingdings 3"/>
              <a:buChar char=""/>
              <a:defRPr/>
            </a:pPr>
            <a:r>
              <a:rPr lang="en-GB" dirty="0">
                <a:latin typeface="Arial Narrow" pitchFamily="34" charset="0"/>
              </a:rPr>
              <a:t>o</a:t>
            </a:r>
            <a:r>
              <a:rPr lang="en-GB" dirty="0" smtClean="0">
                <a:latin typeface="Arial Narrow" pitchFamily="34" charset="0"/>
              </a:rPr>
              <a:t>verall rate of malignancy is ~10%</a:t>
            </a:r>
          </a:p>
        </p:txBody>
      </p:sp>
      <p:sp>
        <p:nvSpPr>
          <p:cNvPr id="3" name="Title 2"/>
          <p:cNvSpPr>
            <a:spLocks noGrp="1"/>
          </p:cNvSpPr>
          <p:nvPr>
            <p:ph type="title"/>
          </p:nvPr>
        </p:nvSpPr>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Mucinous Cystic Neoplasm (MCN)</a:t>
            </a:r>
            <a:endParaRPr lang="en-GB"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Content Placeholder 3"/>
          <p:cNvPicPr>
            <a:picLocks noGrp="1" noChangeAspect="1"/>
          </p:cNvPicPr>
          <p:nvPr>
            <p:ph idx="1"/>
          </p:nvPr>
        </p:nvPicPr>
        <p:blipFill>
          <a:blip r:embed="rId3"/>
          <a:srcRect/>
          <a:stretch>
            <a:fillRect/>
          </a:stretch>
        </p:blipFill>
        <p:spPr>
          <a:xfrm>
            <a:off x="0" y="3175"/>
            <a:ext cx="9148763" cy="6854825"/>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9681" name="Content Placeholder 1"/>
          <p:cNvSpPr>
            <a:spLocks noGrp="1"/>
          </p:cNvSpPr>
          <p:nvPr>
            <p:ph idx="1"/>
          </p:nvPr>
        </p:nvSpPr>
        <p:spPr>
          <a:xfrm>
            <a:off x="457200" y="2143125"/>
            <a:ext cx="8229600" cy="4525963"/>
          </a:xfrm>
        </p:spPr>
        <p:txBody>
          <a:bodyPr/>
          <a:lstStyle/>
          <a:p>
            <a:pPr eaLnBrk="1" hangingPunct="1">
              <a:buFont typeface="Wingdings" pitchFamily="2" charset="2"/>
              <a:buChar char="Ø"/>
            </a:pPr>
            <a:r>
              <a:rPr lang="en-GB" smtClean="0">
                <a:latin typeface="Arial Narrow" pitchFamily="34" charset="0"/>
              </a:rPr>
              <a:t>very distinctive clinical &amp; radiographic findings</a:t>
            </a:r>
          </a:p>
          <a:p>
            <a:pPr eaLnBrk="1" hangingPunct="1">
              <a:buFont typeface="Wingdings" pitchFamily="2" charset="2"/>
              <a:buChar char="Ø"/>
            </a:pPr>
            <a:r>
              <a:rPr lang="en-GB" smtClean="0">
                <a:latin typeface="Arial Narrow" pitchFamily="34" charset="0"/>
              </a:rPr>
              <a:t>readily treatable by surgery</a:t>
            </a:r>
          </a:p>
          <a:p>
            <a:pPr eaLnBrk="1" hangingPunct="1">
              <a:buFont typeface="Wingdings" pitchFamily="2" charset="2"/>
              <a:buChar char="Ø"/>
            </a:pPr>
            <a:r>
              <a:rPr lang="en-GB" smtClean="0">
                <a:latin typeface="Arial Narrow" pitchFamily="34" charset="0"/>
              </a:rPr>
              <a:t>radiographically cystic</a:t>
            </a:r>
          </a:p>
          <a:p>
            <a:pPr eaLnBrk="1" hangingPunct="1">
              <a:buFont typeface="Wingdings" pitchFamily="2" charset="2"/>
              <a:buChar char="Ø"/>
            </a:pPr>
            <a:r>
              <a:rPr lang="en-GB" smtClean="0">
                <a:latin typeface="Arial Narrow" pitchFamily="34" charset="0"/>
              </a:rPr>
              <a:t>distinction from true cystic neoplasm can be difficult</a:t>
            </a:r>
          </a:p>
          <a:p>
            <a:pPr eaLnBrk="1" hangingPunct="1">
              <a:buFont typeface="Wingdings" pitchFamily="2" charset="2"/>
              <a:buChar char="Ø"/>
            </a:pPr>
            <a:r>
              <a:rPr lang="en-GB" smtClean="0">
                <a:latin typeface="Arial Narrow" pitchFamily="34" charset="0"/>
              </a:rPr>
              <a:t>spectrum of neoplastic progression</a:t>
            </a:r>
          </a:p>
          <a:p>
            <a:pPr eaLnBrk="1" hangingPunct="1">
              <a:buFont typeface="Wingdings" pitchFamily="2" charset="2"/>
              <a:buChar char="Ø"/>
            </a:pPr>
            <a:r>
              <a:rPr lang="en-GB" smtClean="0">
                <a:latin typeface="Arial Narrow" pitchFamily="34" charset="0"/>
              </a:rPr>
              <a:t>clinically detectable unlike PanIN lesions</a:t>
            </a:r>
          </a:p>
          <a:p>
            <a:pPr eaLnBrk="1" hangingPunct="1">
              <a:buFont typeface="Wingdings" pitchFamily="2" charset="2"/>
              <a:buChar char="Ø"/>
            </a:pPr>
            <a:r>
              <a:rPr lang="en-GB" smtClean="0">
                <a:latin typeface="Arial Narrow" pitchFamily="34" charset="0"/>
              </a:rPr>
              <a:t>excellent model of preinvasive neoplasia </a:t>
            </a:r>
          </a:p>
          <a:p>
            <a:pPr eaLnBrk="1" hangingPunct="1">
              <a:buFont typeface="Wingdings" pitchFamily="2" charset="2"/>
              <a:buChar char="Ø"/>
            </a:pPr>
            <a:endParaRPr lang="en-GB" smtClean="0">
              <a:latin typeface="Arial Narrow" pitchFamily="34" charset="0"/>
            </a:endParaRPr>
          </a:p>
        </p:txBody>
      </p:sp>
      <p:sp>
        <p:nvSpPr>
          <p:cNvPr id="3" name="Title 2"/>
          <p:cNvSpPr>
            <a:spLocks noGrp="1"/>
          </p:cNvSpPr>
          <p:nvPr>
            <p:ph type="title"/>
          </p:nvPr>
        </p:nvSpPr>
        <p:spPr>
          <a:xfrm>
            <a:off x="457200" y="413792"/>
            <a:ext cx="8229600" cy="1143000"/>
          </a:xfrm>
        </p:spPr>
        <p:txBody>
          <a:bodyPr>
            <a:normAutofit fontScale="90000"/>
          </a:bodyPr>
          <a:lstStyle/>
          <a:p>
            <a:pPr eaLnBrk="1" fontAlgn="auto" hangingPunct="1">
              <a:spcAft>
                <a:spcPts val="0"/>
              </a:spcAft>
              <a:defRPr/>
            </a:pPr>
            <a:r>
              <a:rPr lang="en-GB" dirty="0" err="1" smtClean="0">
                <a:solidFill>
                  <a:schemeClr val="accent4">
                    <a:lumMod val="75000"/>
                  </a:schemeClr>
                </a:solidFill>
                <a:latin typeface="Arial Narrow" pitchFamily="34" charset="0"/>
              </a:rPr>
              <a:t>Intraductal</a:t>
            </a:r>
            <a:r>
              <a:rPr lang="en-GB" dirty="0" smtClean="0">
                <a:solidFill>
                  <a:schemeClr val="accent4">
                    <a:lumMod val="75000"/>
                  </a:schemeClr>
                </a:solidFill>
                <a:latin typeface="Arial Narrow" pitchFamily="34" charset="0"/>
              </a:rPr>
              <a:t> Papillary Mucinous </a:t>
            </a:r>
            <a:r>
              <a:rPr lang="en-GB" dirty="0">
                <a:solidFill>
                  <a:schemeClr val="accent4">
                    <a:lumMod val="75000"/>
                  </a:schemeClr>
                </a:solidFill>
                <a:latin typeface="Arial Narrow" pitchFamily="34" charset="0"/>
              </a:rPr>
              <a:t>Neoplasm </a:t>
            </a:r>
            <a:r>
              <a:rPr lang="en-GB" dirty="0" smtClean="0">
                <a:solidFill>
                  <a:schemeClr val="accent4">
                    <a:lumMod val="75000"/>
                  </a:schemeClr>
                </a:solidFill>
                <a:latin typeface="Arial Narrow" pitchFamily="34" charset="0"/>
              </a:rPr>
              <a:t>(IPMN</a:t>
            </a:r>
            <a:r>
              <a:rPr lang="en-GB" dirty="0">
                <a:solidFill>
                  <a:schemeClr val="accent4">
                    <a:lumMod val="75000"/>
                  </a:schemeClr>
                </a:solidFill>
                <a:latin typeface="Arial Narrow" pitchFamily="34" charset="0"/>
              </a:rPr>
              <a:t>)</a:t>
            </a:r>
            <a:endParaRPr lang="en-GB" dirty="0"/>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98663"/>
            <a:ext cx="8229600" cy="4525962"/>
          </a:xfrm>
        </p:spPr>
        <p:txBody>
          <a:bodyPr>
            <a:normAutofit/>
          </a:bodyPr>
          <a:lstStyle/>
          <a:p>
            <a:pPr marL="365760" indent="-256032" eaLnBrk="1" fontAlgn="auto" hangingPunct="1">
              <a:spcAft>
                <a:spcPts val="0"/>
              </a:spcAft>
              <a:buFont typeface="Wingdings" pitchFamily="2" charset="2"/>
              <a:buChar char="Ø"/>
              <a:defRPr/>
            </a:pPr>
            <a:r>
              <a:rPr lang="en-GB" dirty="0">
                <a:latin typeface="Arial Narrow" pitchFamily="34" charset="0"/>
              </a:rPr>
              <a:t>c</a:t>
            </a:r>
            <a:r>
              <a:rPr lang="en-GB" dirty="0" smtClean="0">
                <a:latin typeface="Arial Narrow" pitchFamily="34" charset="0"/>
              </a:rPr>
              <a:t>haracterized by </a:t>
            </a:r>
            <a:r>
              <a:rPr lang="en-GB" dirty="0" err="1" smtClean="0">
                <a:latin typeface="Arial Narrow" pitchFamily="34" charset="0"/>
              </a:rPr>
              <a:t>intraductal</a:t>
            </a:r>
            <a:r>
              <a:rPr lang="en-GB" dirty="0" smtClean="0">
                <a:latin typeface="Arial Narrow" pitchFamily="34" charset="0"/>
              </a:rPr>
              <a:t> proliferation of mucinous cells</a:t>
            </a:r>
          </a:p>
          <a:p>
            <a:pPr marL="365760" indent="-256032" eaLnBrk="1" fontAlgn="auto" hangingPunct="1">
              <a:spcAft>
                <a:spcPts val="0"/>
              </a:spcAft>
              <a:buFont typeface="Wingdings" pitchFamily="2" charset="2"/>
              <a:buChar char="Ø"/>
              <a:defRPr/>
            </a:pPr>
            <a:r>
              <a:rPr lang="en-GB" dirty="0">
                <a:latin typeface="Arial Narrow" pitchFamily="34" charset="0"/>
              </a:rPr>
              <a:t>u</a:t>
            </a:r>
            <a:r>
              <a:rPr lang="en-GB" dirty="0" smtClean="0">
                <a:latin typeface="Arial Narrow" pitchFamily="34" charset="0"/>
              </a:rPr>
              <a:t>sually arranged in a papillary pattern</a:t>
            </a:r>
          </a:p>
          <a:p>
            <a:pPr marL="365760" indent="-256032" eaLnBrk="1" fontAlgn="auto" hangingPunct="1">
              <a:spcAft>
                <a:spcPts val="0"/>
              </a:spcAft>
              <a:buFont typeface="Wingdings" pitchFamily="2" charset="2"/>
              <a:buChar char="Ø"/>
              <a:defRPr/>
            </a:pPr>
            <a:r>
              <a:rPr lang="en-GB" dirty="0">
                <a:latin typeface="Arial Narrow" pitchFamily="34" charset="0"/>
              </a:rPr>
              <a:t>m</a:t>
            </a:r>
            <a:r>
              <a:rPr lang="en-GB" dirty="0" smtClean="0">
                <a:latin typeface="Arial Narrow" pitchFamily="34" charset="0"/>
              </a:rPr>
              <a:t>icroscopic or macroscopic papilla forming nodular masses</a:t>
            </a:r>
          </a:p>
          <a:p>
            <a:pPr marL="365760" indent="-256032" eaLnBrk="1" fontAlgn="auto" hangingPunct="1">
              <a:spcAft>
                <a:spcPts val="0"/>
              </a:spcAft>
              <a:buFont typeface="Wingdings" pitchFamily="2" charset="2"/>
              <a:buChar char="Ø"/>
              <a:defRPr/>
            </a:pPr>
            <a:r>
              <a:rPr lang="en-GB" dirty="0">
                <a:latin typeface="Arial Narrow" pitchFamily="34" charset="0"/>
              </a:rPr>
              <a:t>i</a:t>
            </a:r>
            <a:r>
              <a:rPr lang="en-GB" dirty="0" smtClean="0">
                <a:latin typeface="Arial Narrow" pitchFamily="34" charset="0"/>
              </a:rPr>
              <a:t>ntraluminal </a:t>
            </a:r>
            <a:r>
              <a:rPr lang="en-GB" dirty="0" err="1" smtClean="0">
                <a:latin typeface="Arial Narrow" pitchFamily="34" charset="0"/>
              </a:rPr>
              <a:t>mucin</a:t>
            </a:r>
            <a:r>
              <a:rPr lang="en-GB" dirty="0" smtClean="0">
                <a:latin typeface="Arial Narrow" pitchFamily="34" charset="0"/>
              </a:rPr>
              <a:t> deposition</a:t>
            </a:r>
          </a:p>
          <a:p>
            <a:pPr marL="365760" indent="-256032" eaLnBrk="1" fontAlgn="auto" hangingPunct="1">
              <a:spcAft>
                <a:spcPts val="0"/>
              </a:spcAft>
              <a:buFont typeface="Wingdings" pitchFamily="2" charset="2"/>
              <a:buChar char="Ø"/>
              <a:defRPr/>
            </a:pPr>
            <a:r>
              <a:rPr lang="en-GB" dirty="0" smtClean="0">
                <a:latin typeface="Arial Narrow" pitchFamily="34" charset="0"/>
              </a:rPr>
              <a:t>cystic dilatation of ducts</a:t>
            </a:r>
          </a:p>
          <a:p>
            <a:pPr marL="365760" indent="-256032" eaLnBrk="1" fontAlgn="auto" hangingPunct="1">
              <a:spcAft>
                <a:spcPts val="0"/>
              </a:spcAft>
              <a:buFont typeface="Wingdings" pitchFamily="2" charset="2"/>
              <a:buChar char="Ø"/>
              <a:defRPr/>
            </a:pPr>
            <a:r>
              <a:rPr lang="en-GB" dirty="0" err="1">
                <a:latin typeface="Arial Narrow" pitchFamily="34" charset="0"/>
              </a:rPr>
              <a:t>m</a:t>
            </a:r>
            <a:r>
              <a:rPr lang="en-GB" dirty="0" err="1" smtClean="0">
                <a:latin typeface="Arial Narrow" pitchFamily="34" charset="0"/>
              </a:rPr>
              <a:t>ucin</a:t>
            </a:r>
            <a:r>
              <a:rPr lang="en-GB" dirty="0" smtClean="0">
                <a:latin typeface="Arial Narrow" pitchFamily="34" charset="0"/>
              </a:rPr>
              <a:t> extrusion through the ampulla diagnostic</a:t>
            </a:r>
          </a:p>
          <a:p>
            <a:pPr marL="365760" indent="-256032" eaLnBrk="1" fontAlgn="auto" hangingPunct="1">
              <a:spcAft>
                <a:spcPts val="0"/>
              </a:spcAft>
              <a:buFont typeface="Wingdings" pitchFamily="2" charset="2"/>
              <a:buChar char="Ø"/>
              <a:defRPr/>
            </a:pPr>
            <a:r>
              <a:rPr lang="en-GB" dirty="0" err="1" smtClean="0">
                <a:latin typeface="Arial Narrow" pitchFamily="34" charset="0"/>
              </a:rPr>
              <a:t>multilocular</a:t>
            </a:r>
            <a:r>
              <a:rPr lang="en-GB" dirty="0" smtClean="0">
                <a:latin typeface="Arial Narrow" pitchFamily="34" charset="0"/>
              </a:rPr>
              <a:t> cystic mass or abundant papillary nodules</a:t>
            </a:r>
          </a:p>
          <a:p>
            <a:pPr marL="109728" indent="0" eaLnBrk="1" fontAlgn="auto" hangingPunct="1">
              <a:spcAft>
                <a:spcPts val="0"/>
              </a:spcAft>
              <a:buFont typeface="Wingdings 3"/>
              <a:buNone/>
              <a:defRPr/>
            </a:pPr>
            <a:endParaRPr lang="en-GB" dirty="0">
              <a:latin typeface="Arial Narrow" pitchFamily="34" charset="0"/>
            </a:endParaRPr>
          </a:p>
        </p:txBody>
      </p:sp>
      <p:sp>
        <p:nvSpPr>
          <p:cNvPr id="3" name="Title 2"/>
          <p:cNvSpPr>
            <a:spLocks noGrp="1"/>
          </p:cNvSpPr>
          <p:nvPr>
            <p:ph type="title"/>
          </p:nvPr>
        </p:nvSpPr>
        <p:spPr/>
        <p:txBody>
          <a:bodyPr>
            <a:normAutofit fontScale="90000"/>
          </a:bodyPr>
          <a:lstStyle/>
          <a:p>
            <a:pPr eaLnBrk="1" fontAlgn="auto" hangingPunct="1">
              <a:spcAft>
                <a:spcPts val="0"/>
              </a:spcAft>
              <a:defRPr/>
            </a:pPr>
            <a:r>
              <a:rPr lang="en-GB" dirty="0" err="1" smtClean="0">
                <a:solidFill>
                  <a:schemeClr val="accent4">
                    <a:lumMod val="75000"/>
                  </a:schemeClr>
                </a:solidFill>
                <a:latin typeface="Arial Narrow" pitchFamily="34" charset="0"/>
              </a:rPr>
              <a:t>Intraductal</a:t>
            </a:r>
            <a:r>
              <a:rPr lang="en-GB" dirty="0" smtClean="0">
                <a:solidFill>
                  <a:schemeClr val="accent4">
                    <a:lumMod val="75000"/>
                  </a:schemeClr>
                </a:solidFill>
                <a:latin typeface="Arial Narrow" pitchFamily="34" charset="0"/>
              </a:rPr>
              <a:t> Papillary Mucinous </a:t>
            </a:r>
            <a:r>
              <a:rPr lang="en-GB" dirty="0">
                <a:solidFill>
                  <a:schemeClr val="accent4">
                    <a:lumMod val="75000"/>
                  </a:schemeClr>
                </a:solidFill>
                <a:latin typeface="Arial Narrow" pitchFamily="34" charset="0"/>
              </a:rPr>
              <a:t>Neoplasm </a:t>
            </a:r>
            <a:r>
              <a:rPr lang="en-GB" dirty="0" smtClean="0">
                <a:solidFill>
                  <a:schemeClr val="accent4">
                    <a:lumMod val="75000"/>
                  </a:schemeClr>
                </a:solidFill>
                <a:latin typeface="Arial Narrow" pitchFamily="34" charset="0"/>
              </a:rPr>
              <a:t>(IPMN</a:t>
            </a:r>
            <a:r>
              <a:rPr lang="en-GB" dirty="0">
                <a:solidFill>
                  <a:schemeClr val="accent4">
                    <a:lumMod val="75000"/>
                  </a:schemeClr>
                </a:solidFill>
                <a:latin typeface="Arial Narrow" pitchFamily="34" charset="0"/>
              </a:rPr>
              <a:t>)</a:t>
            </a:r>
            <a:endParaRPr lang="en-GB"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73238"/>
            <a:ext cx="8229600" cy="4525962"/>
          </a:xfrm>
        </p:spPr>
        <p:txBody>
          <a:bodyPr>
            <a:normAutofit/>
          </a:bodyPr>
          <a:lstStyle/>
          <a:p>
            <a:pPr marL="365760" indent="-256032" eaLnBrk="1" fontAlgn="auto" hangingPunct="1">
              <a:spcAft>
                <a:spcPts val="0"/>
              </a:spcAft>
              <a:buFont typeface="Wingdings" pitchFamily="2" charset="2"/>
              <a:buChar char="Ø"/>
              <a:defRPr/>
            </a:pPr>
            <a:r>
              <a:rPr lang="en-GB" dirty="0" smtClean="0">
                <a:latin typeface="Arial Narrow" pitchFamily="34" charset="0"/>
              </a:rPr>
              <a:t>accounts for 5% of all pancreatic neoplasms</a:t>
            </a:r>
          </a:p>
          <a:p>
            <a:pPr marL="365760" indent="-256032" eaLnBrk="1" fontAlgn="auto" hangingPunct="1">
              <a:spcAft>
                <a:spcPts val="0"/>
              </a:spcAft>
              <a:buFont typeface="Wingdings" pitchFamily="2" charset="2"/>
              <a:buChar char="Ø"/>
              <a:defRPr/>
            </a:pPr>
            <a:r>
              <a:rPr lang="en-GB" dirty="0">
                <a:latin typeface="Arial Narrow" pitchFamily="34" charset="0"/>
              </a:rPr>
              <a:t>m</a:t>
            </a:r>
            <a:r>
              <a:rPr lang="en-GB" dirty="0" smtClean="0">
                <a:latin typeface="Arial Narrow" pitchFamily="34" charset="0"/>
              </a:rPr>
              <a:t>ore common than previously recognized</a:t>
            </a:r>
          </a:p>
          <a:p>
            <a:pPr marL="365760" indent="-256032" eaLnBrk="1" fontAlgn="auto" hangingPunct="1">
              <a:spcAft>
                <a:spcPts val="0"/>
              </a:spcAft>
              <a:buFont typeface="Wingdings" pitchFamily="2" charset="2"/>
              <a:buChar char="Ø"/>
              <a:defRPr/>
            </a:pPr>
            <a:r>
              <a:rPr lang="en-GB" dirty="0" smtClean="0">
                <a:latin typeface="Arial Narrow" pitchFamily="34" charset="0"/>
              </a:rPr>
              <a:t>7</a:t>
            </a:r>
            <a:r>
              <a:rPr lang="en-GB" baseline="30000" dirty="0" smtClean="0">
                <a:latin typeface="Arial Narrow" pitchFamily="34" charset="0"/>
              </a:rPr>
              <a:t>th</a:t>
            </a:r>
            <a:r>
              <a:rPr lang="en-GB" dirty="0" smtClean="0">
                <a:latin typeface="Arial Narrow" pitchFamily="34" charset="0"/>
              </a:rPr>
              <a:t> – 8</a:t>
            </a:r>
            <a:r>
              <a:rPr lang="en-GB" baseline="30000" dirty="0" smtClean="0">
                <a:latin typeface="Arial Narrow" pitchFamily="34" charset="0"/>
              </a:rPr>
              <a:t>th</a:t>
            </a:r>
            <a:r>
              <a:rPr lang="en-GB" dirty="0" smtClean="0">
                <a:latin typeface="Arial Narrow" pitchFamily="34" charset="0"/>
              </a:rPr>
              <a:t> decade</a:t>
            </a:r>
          </a:p>
          <a:p>
            <a:pPr marL="365760" indent="-256032" eaLnBrk="1" fontAlgn="auto" hangingPunct="1">
              <a:spcAft>
                <a:spcPts val="0"/>
              </a:spcAft>
              <a:buFont typeface="Wingdings" pitchFamily="2" charset="2"/>
              <a:buChar char="Ø"/>
              <a:defRPr/>
            </a:pPr>
            <a:r>
              <a:rPr lang="en-GB" dirty="0">
                <a:latin typeface="Arial Narrow" pitchFamily="34" charset="0"/>
              </a:rPr>
              <a:t>n</a:t>
            </a:r>
            <a:r>
              <a:rPr lang="en-GB" dirty="0" smtClean="0">
                <a:latin typeface="Arial Narrow" pitchFamily="34" charset="0"/>
              </a:rPr>
              <a:t>onspecific symptoms</a:t>
            </a:r>
          </a:p>
          <a:p>
            <a:pPr marL="365760" indent="-256032" eaLnBrk="1" fontAlgn="auto" hangingPunct="1">
              <a:spcAft>
                <a:spcPts val="0"/>
              </a:spcAft>
              <a:buFont typeface="Wingdings" pitchFamily="2" charset="2"/>
              <a:buChar char="Ø"/>
              <a:defRPr/>
            </a:pPr>
            <a:r>
              <a:rPr lang="en-GB" dirty="0" smtClean="0">
                <a:latin typeface="Arial Narrow" pitchFamily="34" charset="0"/>
              </a:rPr>
              <a:t>80% occur in HOP</a:t>
            </a:r>
          </a:p>
          <a:p>
            <a:pPr marL="109728" indent="0" eaLnBrk="1" fontAlgn="auto" hangingPunct="1">
              <a:spcAft>
                <a:spcPts val="0"/>
              </a:spcAft>
              <a:buFont typeface="Wingdings 3"/>
              <a:buNone/>
              <a:defRPr/>
            </a:pPr>
            <a:endParaRPr lang="en-GB" dirty="0" smtClean="0">
              <a:latin typeface="Arial Narrow" pitchFamily="34" charset="0"/>
            </a:endParaRPr>
          </a:p>
          <a:p>
            <a:pPr marL="109728" indent="0" eaLnBrk="1" fontAlgn="auto" hangingPunct="1">
              <a:spcAft>
                <a:spcPts val="0"/>
              </a:spcAft>
              <a:buFont typeface="Wingdings 3"/>
              <a:buNone/>
              <a:defRPr/>
            </a:pPr>
            <a:r>
              <a:rPr lang="en-GB" dirty="0" smtClean="0">
                <a:latin typeface="Arial Narrow" pitchFamily="34" charset="0"/>
              </a:rPr>
              <a:t>Diagnostic </a:t>
            </a:r>
            <a:r>
              <a:rPr lang="en-GB" dirty="0">
                <a:latin typeface="Arial Narrow" pitchFamily="34" charset="0"/>
              </a:rPr>
              <a:t>features:</a:t>
            </a:r>
          </a:p>
          <a:p>
            <a:pPr marL="365760" indent="-256032" eaLnBrk="1" fontAlgn="auto" hangingPunct="1">
              <a:spcAft>
                <a:spcPts val="0"/>
              </a:spcAft>
              <a:buFont typeface="Wingdings" pitchFamily="2" charset="2"/>
              <a:buChar char="Ø"/>
              <a:defRPr/>
            </a:pPr>
            <a:r>
              <a:rPr lang="en-GB" dirty="0">
                <a:latin typeface="Arial Narrow" pitchFamily="34" charset="0"/>
              </a:rPr>
              <a:t>endoscopic finding of </a:t>
            </a:r>
            <a:r>
              <a:rPr lang="en-GB" dirty="0" err="1">
                <a:latin typeface="Arial Narrow" pitchFamily="34" charset="0"/>
              </a:rPr>
              <a:t>mucin</a:t>
            </a:r>
            <a:r>
              <a:rPr lang="en-GB" dirty="0">
                <a:latin typeface="Arial Narrow" pitchFamily="34" charset="0"/>
              </a:rPr>
              <a:t> extrusion through the ampulla</a:t>
            </a:r>
          </a:p>
          <a:p>
            <a:pPr marL="365760" indent="-256032" eaLnBrk="1" fontAlgn="auto" hangingPunct="1">
              <a:spcAft>
                <a:spcPts val="0"/>
              </a:spcAft>
              <a:buFont typeface="Wingdings" pitchFamily="2" charset="2"/>
              <a:buChar char="Ø"/>
              <a:defRPr/>
            </a:pPr>
            <a:r>
              <a:rPr lang="en-GB" dirty="0">
                <a:latin typeface="Arial Narrow" pitchFamily="34" charset="0"/>
              </a:rPr>
              <a:t>radiographic finding of </a:t>
            </a:r>
            <a:r>
              <a:rPr lang="en-GB" dirty="0" err="1">
                <a:latin typeface="Arial Narrow" pitchFamily="34" charset="0"/>
              </a:rPr>
              <a:t>ectatic</a:t>
            </a:r>
            <a:r>
              <a:rPr lang="en-GB" dirty="0">
                <a:latin typeface="Arial Narrow" pitchFamily="34" charset="0"/>
              </a:rPr>
              <a:t> ducts</a:t>
            </a:r>
          </a:p>
          <a:p>
            <a:pPr marL="365760" indent="-256032" eaLnBrk="1" fontAlgn="auto" hangingPunct="1">
              <a:spcAft>
                <a:spcPts val="0"/>
              </a:spcAft>
              <a:buFont typeface="Wingdings" pitchFamily="2" charset="2"/>
              <a:buChar char="Ø"/>
              <a:defRPr/>
            </a:pPr>
            <a:endParaRPr lang="en-GB" dirty="0" smtClean="0">
              <a:latin typeface="Arial Narrow" pitchFamily="34" charset="0"/>
            </a:endParaRPr>
          </a:p>
          <a:p>
            <a:pPr marL="365760" indent="-256032" eaLnBrk="1" fontAlgn="auto" hangingPunct="1">
              <a:spcAft>
                <a:spcPts val="0"/>
              </a:spcAft>
              <a:buFont typeface="Wingdings" pitchFamily="2" charset="2"/>
              <a:buChar char="Ø"/>
              <a:defRPr/>
            </a:pPr>
            <a:endParaRPr lang="en-GB" dirty="0">
              <a:latin typeface="Arial Narrow" pitchFamily="34" charset="0"/>
            </a:endParaRPr>
          </a:p>
        </p:txBody>
      </p:sp>
      <p:sp>
        <p:nvSpPr>
          <p:cNvPr id="3" name="Title 2"/>
          <p:cNvSpPr>
            <a:spLocks noGrp="1"/>
          </p:cNvSpPr>
          <p:nvPr>
            <p:ph type="title"/>
          </p:nvPr>
        </p:nvSpPr>
        <p:spPr/>
        <p:txBody>
          <a:bodyPr>
            <a:normAutofit fontScale="90000"/>
          </a:bodyPr>
          <a:lstStyle/>
          <a:p>
            <a:pPr eaLnBrk="1" fontAlgn="auto" hangingPunct="1">
              <a:spcAft>
                <a:spcPts val="0"/>
              </a:spcAft>
              <a:defRPr/>
            </a:pPr>
            <a:r>
              <a:rPr lang="en-GB" dirty="0" err="1" smtClean="0">
                <a:solidFill>
                  <a:schemeClr val="accent4">
                    <a:lumMod val="75000"/>
                  </a:schemeClr>
                </a:solidFill>
                <a:latin typeface="Arial Narrow" pitchFamily="34" charset="0"/>
              </a:rPr>
              <a:t>Intraductal</a:t>
            </a:r>
            <a:r>
              <a:rPr lang="en-GB" dirty="0" smtClean="0">
                <a:solidFill>
                  <a:schemeClr val="accent4">
                    <a:lumMod val="75000"/>
                  </a:schemeClr>
                </a:solidFill>
                <a:latin typeface="Arial Narrow" pitchFamily="34" charset="0"/>
              </a:rPr>
              <a:t> Papillary Mucinous </a:t>
            </a:r>
            <a:r>
              <a:rPr lang="en-GB" dirty="0">
                <a:solidFill>
                  <a:schemeClr val="accent4">
                    <a:lumMod val="75000"/>
                  </a:schemeClr>
                </a:solidFill>
                <a:latin typeface="Arial Narrow" pitchFamily="34" charset="0"/>
              </a:rPr>
              <a:t>Neoplasm </a:t>
            </a:r>
            <a:r>
              <a:rPr lang="en-GB" dirty="0" smtClean="0">
                <a:solidFill>
                  <a:schemeClr val="accent4">
                    <a:lumMod val="75000"/>
                  </a:schemeClr>
                </a:solidFill>
                <a:latin typeface="Arial Narrow" pitchFamily="34" charset="0"/>
              </a:rPr>
              <a:t>(IPMN</a:t>
            </a:r>
            <a:r>
              <a:rPr lang="en-GB" dirty="0">
                <a:solidFill>
                  <a:schemeClr val="accent4">
                    <a:lumMod val="75000"/>
                  </a:schemeClr>
                </a:solidFill>
                <a:latin typeface="Arial Narrow" pitchFamily="34" charset="0"/>
              </a:rPr>
              <a:t>)</a:t>
            </a:r>
            <a:endParaRPr lang="en-GB"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Content Placeholder 1"/>
          <p:cNvSpPr>
            <a:spLocks noGrp="1"/>
          </p:cNvSpPr>
          <p:nvPr>
            <p:ph idx="1"/>
          </p:nvPr>
        </p:nvSpPr>
        <p:spPr>
          <a:xfrm>
            <a:off x="457200" y="1773238"/>
            <a:ext cx="8229600" cy="4525962"/>
          </a:xfrm>
        </p:spPr>
        <p:txBody>
          <a:bodyPr/>
          <a:lstStyle/>
          <a:p>
            <a:pPr marL="109538" indent="0" eaLnBrk="1" hangingPunct="1">
              <a:buFont typeface="Wingdings 3" pitchFamily="18" charset="2"/>
              <a:buNone/>
            </a:pPr>
            <a:r>
              <a:rPr lang="en-GB" sz="2800" smtClean="0">
                <a:latin typeface="Arial Narrow" pitchFamily="34" charset="0"/>
              </a:rPr>
              <a:t>2 Main types</a:t>
            </a:r>
            <a:endParaRPr lang="en-GB" sz="2800" b="1" smtClean="0">
              <a:latin typeface="Arial Narrow" pitchFamily="34" charset="0"/>
            </a:endParaRPr>
          </a:p>
          <a:p>
            <a:pPr marL="109538" indent="0" eaLnBrk="1" hangingPunct="1">
              <a:buFont typeface="Wingdings 3" pitchFamily="18" charset="2"/>
              <a:buNone/>
            </a:pPr>
            <a:r>
              <a:rPr lang="en-GB" sz="2800" b="1" smtClean="0">
                <a:latin typeface="Arial Narrow" pitchFamily="34" charset="0"/>
              </a:rPr>
              <a:t>Main duct type</a:t>
            </a:r>
            <a:r>
              <a:rPr lang="en-GB" sz="2800" smtClean="0">
                <a:latin typeface="Arial Narrow" pitchFamily="34" charset="0"/>
              </a:rPr>
              <a:t> </a:t>
            </a:r>
          </a:p>
          <a:p>
            <a:pPr marL="109538" indent="0" eaLnBrk="1" hangingPunct="1">
              <a:buFont typeface="Wingdings" pitchFamily="2" charset="2"/>
              <a:buChar char="Ø"/>
            </a:pPr>
            <a:r>
              <a:rPr lang="en-GB" sz="2800" smtClean="0">
                <a:latin typeface="Arial Narrow" pitchFamily="34" charset="0"/>
              </a:rPr>
              <a:t>involves major pancreatic duct</a:t>
            </a:r>
          </a:p>
          <a:p>
            <a:pPr marL="109538" indent="0" eaLnBrk="1" hangingPunct="1">
              <a:buFont typeface="Wingdings" pitchFamily="2" charset="2"/>
              <a:buChar char="Ø"/>
            </a:pPr>
            <a:r>
              <a:rPr lang="en-GB" sz="2800" smtClean="0">
                <a:latin typeface="Arial Narrow" pitchFamily="34" charset="0"/>
              </a:rPr>
              <a:t>greater likelihood of intraductal or invasive Ca (~35%)</a:t>
            </a:r>
          </a:p>
          <a:p>
            <a:pPr marL="109538" indent="0" eaLnBrk="1" hangingPunct="1">
              <a:buFont typeface="Wingdings 3" pitchFamily="18" charset="2"/>
              <a:buNone/>
            </a:pPr>
            <a:endParaRPr lang="en-GB" sz="2800" b="1" smtClean="0">
              <a:latin typeface="Arial Narrow" pitchFamily="34" charset="0"/>
            </a:endParaRPr>
          </a:p>
          <a:p>
            <a:pPr marL="109538" indent="0" eaLnBrk="1" hangingPunct="1">
              <a:buFont typeface="Wingdings 3" pitchFamily="18" charset="2"/>
              <a:buNone/>
            </a:pPr>
            <a:r>
              <a:rPr lang="en-GB" sz="2800" b="1" smtClean="0">
                <a:latin typeface="Arial Narrow" pitchFamily="34" charset="0"/>
              </a:rPr>
              <a:t>Branch duct type</a:t>
            </a:r>
            <a:r>
              <a:rPr lang="en-GB" sz="2800" smtClean="0">
                <a:latin typeface="Arial Narrow" pitchFamily="34" charset="0"/>
              </a:rPr>
              <a:t> </a:t>
            </a:r>
          </a:p>
          <a:p>
            <a:pPr marL="109538" indent="0" eaLnBrk="1" hangingPunct="1">
              <a:buFont typeface="Wingdings" pitchFamily="2" charset="2"/>
              <a:buChar char="Ø"/>
            </a:pPr>
            <a:r>
              <a:rPr lang="en-GB" sz="2800" smtClean="0">
                <a:latin typeface="Arial Narrow" pitchFamily="34" charset="0"/>
              </a:rPr>
              <a:t>involves secondary ducts</a:t>
            </a:r>
          </a:p>
          <a:p>
            <a:pPr marL="109538" indent="0" eaLnBrk="1" hangingPunct="1">
              <a:buFont typeface="Wingdings" pitchFamily="2" charset="2"/>
              <a:buChar char="Ø"/>
            </a:pPr>
            <a:r>
              <a:rPr lang="en-GB" sz="2800" smtClean="0">
                <a:latin typeface="Arial Narrow" pitchFamily="34" charset="0"/>
              </a:rPr>
              <a:t>particularly in uncinate process, body &amp; tail</a:t>
            </a:r>
          </a:p>
          <a:p>
            <a:pPr marL="109538" indent="0" eaLnBrk="1" hangingPunct="1">
              <a:buFont typeface="Wingdings" pitchFamily="2" charset="2"/>
              <a:buChar char="Ø"/>
            </a:pPr>
            <a:endParaRPr lang="en-GB" sz="2800" smtClean="0">
              <a:latin typeface="Arial Narrow" pitchFamily="34" charset="0"/>
            </a:endParaRPr>
          </a:p>
          <a:p>
            <a:pPr marL="109538" indent="0" eaLnBrk="1" hangingPunct="1">
              <a:buFont typeface="Wingdings" pitchFamily="2" charset="2"/>
              <a:buChar char="Ø"/>
            </a:pPr>
            <a:endParaRPr lang="en-GB" sz="2800" smtClean="0">
              <a:latin typeface="Arial Narrow" pitchFamily="34" charset="0"/>
            </a:endParaRPr>
          </a:p>
        </p:txBody>
      </p:sp>
      <p:sp>
        <p:nvSpPr>
          <p:cNvPr id="3" name="Title 2"/>
          <p:cNvSpPr>
            <a:spLocks noGrp="1"/>
          </p:cNvSpPr>
          <p:nvPr>
            <p:ph type="title"/>
          </p:nvPr>
        </p:nvSpPr>
        <p:spPr/>
        <p:txBody>
          <a:bodyPr>
            <a:normAutofit fontScale="90000"/>
          </a:bodyPr>
          <a:lstStyle/>
          <a:p>
            <a:pPr eaLnBrk="1" fontAlgn="auto" hangingPunct="1">
              <a:spcAft>
                <a:spcPts val="0"/>
              </a:spcAft>
              <a:defRPr/>
            </a:pPr>
            <a:r>
              <a:rPr lang="en-GB" dirty="0" err="1" smtClean="0">
                <a:solidFill>
                  <a:schemeClr val="accent4">
                    <a:lumMod val="75000"/>
                  </a:schemeClr>
                </a:solidFill>
                <a:latin typeface="Arial Narrow" pitchFamily="34" charset="0"/>
              </a:rPr>
              <a:t>Intraductal</a:t>
            </a:r>
            <a:r>
              <a:rPr lang="en-GB" dirty="0" smtClean="0">
                <a:solidFill>
                  <a:schemeClr val="accent4">
                    <a:lumMod val="75000"/>
                  </a:schemeClr>
                </a:solidFill>
                <a:latin typeface="Arial Narrow" pitchFamily="34" charset="0"/>
              </a:rPr>
              <a:t> Papillary Mucinous </a:t>
            </a:r>
            <a:r>
              <a:rPr lang="en-GB" dirty="0">
                <a:solidFill>
                  <a:schemeClr val="accent4">
                    <a:lumMod val="75000"/>
                  </a:schemeClr>
                </a:solidFill>
                <a:latin typeface="Arial Narrow" pitchFamily="34" charset="0"/>
              </a:rPr>
              <a:t>Neoplasm </a:t>
            </a:r>
            <a:r>
              <a:rPr lang="en-GB" dirty="0" smtClean="0">
                <a:solidFill>
                  <a:schemeClr val="accent4">
                    <a:lumMod val="75000"/>
                  </a:schemeClr>
                </a:solidFill>
                <a:latin typeface="Arial Narrow" pitchFamily="34" charset="0"/>
              </a:rPr>
              <a:t>(IPMN</a:t>
            </a:r>
            <a:r>
              <a:rPr lang="en-GB" dirty="0">
                <a:solidFill>
                  <a:schemeClr val="accent4">
                    <a:lumMod val="75000"/>
                  </a:schemeClr>
                </a:solidFill>
                <a:latin typeface="Arial Narrow" pitchFamily="34" charset="0"/>
              </a:rPr>
              <a:t>)</a:t>
            </a:r>
            <a:endParaRPr lang="en-GB"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Content Placeholder 1"/>
          <p:cNvSpPr>
            <a:spLocks noGrp="1"/>
          </p:cNvSpPr>
          <p:nvPr>
            <p:ph idx="1"/>
          </p:nvPr>
        </p:nvSpPr>
        <p:spPr>
          <a:xfrm>
            <a:off x="457200" y="1639888"/>
            <a:ext cx="8229600" cy="4525962"/>
          </a:xfrm>
        </p:spPr>
        <p:txBody>
          <a:bodyPr/>
          <a:lstStyle/>
          <a:p>
            <a:pPr eaLnBrk="1" hangingPunct="1"/>
            <a:endParaRPr lang="en-GB" sz="2800" smtClean="0">
              <a:latin typeface="Arial Narrow" pitchFamily="34" charset="0"/>
            </a:endParaRPr>
          </a:p>
          <a:p>
            <a:pPr eaLnBrk="1" hangingPunct="1"/>
            <a:r>
              <a:rPr lang="en-GB" sz="2800" b="1" smtClean="0">
                <a:latin typeface="Arial Narrow" pitchFamily="34" charset="0"/>
              </a:rPr>
              <a:t>&gt;90% of pancreatic neoplasms of ductal origin</a:t>
            </a:r>
          </a:p>
          <a:p>
            <a:pPr eaLnBrk="1" hangingPunct="1"/>
            <a:r>
              <a:rPr lang="en-GB" sz="2800" b="1" smtClean="0">
                <a:latin typeface="Arial Narrow" pitchFamily="34" charset="0"/>
              </a:rPr>
              <a:t>80-90% are invasive ductal adenoCa</a:t>
            </a:r>
          </a:p>
          <a:p>
            <a:pPr eaLnBrk="1" hangingPunct="1"/>
            <a:r>
              <a:rPr lang="en-GB" sz="2800" smtClean="0">
                <a:latin typeface="Arial Narrow" pitchFamily="34" charset="0"/>
              </a:rPr>
              <a:t>unusual variants - foamy gland pattern</a:t>
            </a:r>
          </a:p>
          <a:p>
            <a:pPr eaLnBrk="1" hangingPunct="1">
              <a:buFont typeface="Wingdings 3" pitchFamily="18" charset="2"/>
              <a:buNone/>
            </a:pPr>
            <a:r>
              <a:rPr lang="en-GB" sz="2800" smtClean="0">
                <a:latin typeface="Arial Narrow" pitchFamily="34" charset="0"/>
              </a:rPr>
              <a:t>                              - large duct pattern</a:t>
            </a:r>
          </a:p>
          <a:p>
            <a:pPr eaLnBrk="1" hangingPunct="1">
              <a:buFont typeface="Wingdings 3" pitchFamily="18" charset="2"/>
              <a:buNone/>
            </a:pPr>
            <a:r>
              <a:rPr lang="en-GB" sz="2800" smtClean="0">
                <a:latin typeface="Arial Narrow" pitchFamily="34" charset="0"/>
              </a:rPr>
              <a:t>                              - vacuolated pattern</a:t>
            </a:r>
          </a:p>
          <a:p>
            <a:pPr eaLnBrk="1" hangingPunct="1">
              <a:buFont typeface="Wingdings 3" pitchFamily="18" charset="2"/>
              <a:buNone/>
            </a:pPr>
            <a:r>
              <a:rPr lang="en-GB" sz="2800" smtClean="0">
                <a:latin typeface="Arial Narrow" pitchFamily="34" charset="0"/>
              </a:rPr>
              <a:t>                              - lobular Ca-like pattern</a:t>
            </a:r>
          </a:p>
        </p:txBody>
      </p:sp>
      <p:sp>
        <p:nvSpPr>
          <p:cNvPr id="3" name="Title 2"/>
          <p:cNvSpPr>
            <a:spLocks noGrp="1"/>
          </p:cNvSpPr>
          <p:nvPr>
            <p:ph type="title"/>
          </p:nvPr>
        </p:nvSpPr>
        <p:spPr>
          <a:xfrm>
            <a:off x="457200" y="197768"/>
            <a:ext cx="8229600" cy="1143000"/>
          </a:xfrm>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Invasive Ductal </a:t>
            </a:r>
            <a:r>
              <a:rPr lang="en-GB" dirty="0" err="1" smtClean="0">
                <a:solidFill>
                  <a:schemeClr val="accent4">
                    <a:lumMod val="75000"/>
                  </a:schemeClr>
                </a:solidFill>
                <a:latin typeface="Arial Narrow" pitchFamily="34" charset="0"/>
              </a:rPr>
              <a:t>AdenoCa</a:t>
            </a:r>
            <a:r>
              <a:rPr lang="en-GB" dirty="0" smtClean="0">
                <a:solidFill>
                  <a:schemeClr val="accent4">
                    <a:lumMod val="75000"/>
                  </a:schemeClr>
                </a:solidFill>
                <a:latin typeface="Arial Narrow" pitchFamily="34" charset="0"/>
              </a:rPr>
              <a:t> </a:t>
            </a:r>
            <a:endParaRPr lang="en-GB" dirty="0">
              <a:solidFill>
                <a:schemeClr val="accent4">
                  <a:lumMod val="75000"/>
                </a:schemeClr>
              </a:solidFill>
              <a:latin typeface="Arial Narrow"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Content Placeholder 3"/>
          <p:cNvPicPr>
            <a:picLocks noGrp="1" noChangeAspect="1"/>
          </p:cNvPicPr>
          <p:nvPr>
            <p:ph idx="1"/>
          </p:nvPr>
        </p:nvPicPr>
        <p:blipFill>
          <a:blip r:embed="rId3"/>
          <a:srcRect/>
          <a:stretch>
            <a:fillRect/>
          </a:stretch>
        </p:blipFill>
        <p:spPr>
          <a:xfrm>
            <a:off x="0" y="0"/>
            <a:ext cx="9144000" cy="6858000"/>
          </a:xfr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Content Placeholder 3"/>
          <p:cNvPicPr>
            <a:picLocks noGrp="1" noChangeAspect="1"/>
          </p:cNvPicPr>
          <p:nvPr>
            <p:ph idx="1"/>
          </p:nvPr>
        </p:nvPicPr>
        <p:blipFill>
          <a:blip r:embed="rId3"/>
          <a:srcRect/>
          <a:stretch>
            <a:fillRect/>
          </a:stretch>
        </p:blipFill>
        <p:spPr>
          <a:xfrm>
            <a:off x="-14288" y="3175"/>
            <a:ext cx="9190038" cy="6854825"/>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Content Placeholder 1"/>
          <p:cNvSpPr>
            <a:spLocks noGrp="1"/>
          </p:cNvSpPr>
          <p:nvPr>
            <p:ph idx="1"/>
          </p:nvPr>
        </p:nvSpPr>
        <p:spPr>
          <a:xfrm>
            <a:off x="457200" y="1700213"/>
            <a:ext cx="8229600" cy="4525962"/>
          </a:xfrm>
        </p:spPr>
        <p:txBody>
          <a:bodyPr/>
          <a:lstStyle/>
          <a:p>
            <a:pPr eaLnBrk="1" hangingPunct="1">
              <a:buFont typeface="Wingdings" pitchFamily="2" charset="2"/>
              <a:buChar char="Ø"/>
            </a:pPr>
            <a:r>
              <a:rPr lang="en-GB" smtClean="0">
                <a:latin typeface="Arial Narrow" pitchFamily="34" charset="0"/>
              </a:rPr>
              <a:t>l</a:t>
            </a:r>
            <a:r>
              <a:rPr lang="en-GB" sz="2800" smtClean="0">
                <a:latin typeface="Arial Narrow" pitchFamily="34" charset="0"/>
              </a:rPr>
              <a:t>ocalized, multicentric or entire ductal system (rarely)</a:t>
            </a:r>
          </a:p>
          <a:p>
            <a:pPr eaLnBrk="1" hangingPunct="1">
              <a:buFont typeface="Wingdings" pitchFamily="2" charset="2"/>
              <a:buChar char="Ø"/>
            </a:pPr>
            <a:r>
              <a:rPr lang="en-GB" sz="2800" smtClean="0">
                <a:latin typeface="Arial Narrow" pitchFamily="34" charset="0"/>
              </a:rPr>
              <a:t>cystic ducts filled with variably complex papillary projections</a:t>
            </a:r>
          </a:p>
          <a:p>
            <a:pPr eaLnBrk="1" hangingPunct="1">
              <a:buFont typeface="Wingdings" pitchFamily="2" charset="2"/>
              <a:buChar char="Ø"/>
            </a:pPr>
            <a:r>
              <a:rPr lang="en-GB" sz="2800" smtClean="0">
                <a:latin typeface="Arial Narrow" pitchFamily="34" charset="0"/>
              </a:rPr>
              <a:t>lined by mucinous cells with various degrees of atypia</a:t>
            </a:r>
          </a:p>
          <a:p>
            <a:pPr eaLnBrk="1" hangingPunct="1">
              <a:buFont typeface="Wingdings" pitchFamily="2" charset="2"/>
              <a:buChar char="Ø"/>
            </a:pPr>
            <a:r>
              <a:rPr lang="en-GB" sz="2800" smtClean="0">
                <a:latin typeface="Arial Narrow" pitchFamily="34" charset="0"/>
              </a:rPr>
              <a:t>3 different papillary patterns:</a:t>
            </a:r>
          </a:p>
          <a:p>
            <a:pPr eaLnBrk="1" hangingPunct="1">
              <a:buFont typeface="Wingdings 3" pitchFamily="18" charset="2"/>
              <a:buNone/>
            </a:pPr>
            <a:r>
              <a:rPr lang="en-GB" sz="2800" smtClean="0">
                <a:latin typeface="Arial Narrow" pitchFamily="34" charset="0"/>
              </a:rPr>
              <a:t>    -</a:t>
            </a:r>
            <a:r>
              <a:rPr lang="en-GB" sz="2800" b="1" smtClean="0">
                <a:latin typeface="Arial Narrow" pitchFamily="34" charset="0"/>
              </a:rPr>
              <a:t> intestinal type (50%)</a:t>
            </a:r>
            <a:r>
              <a:rPr lang="en-GB" sz="2800" smtClean="0">
                <a:latin typeface="Arial Narrow" pitchFamily="34" charset="0"/>
              </a:rPr>
              <a:t> – CK20+; MUC2+; CDX2+</a:t>
            </a:r>
          </a:p>
          <a:p>
            <a:pPr eaLnBrk="1" hangingPunct="1">
              <a:buFont typeface="Wingdings 3" pitchFamily="18" charset="2"/>
              <a:buNone/>
            </a:pPr>
            <a:r>
              <a:rPr lang="en-GB" sz="2800" smtClean="0">
                <a:latin typeface="Arial Narrow" pitchFamily="34" charset="0"/>
              </a:rPr>
              <a:t>    -</a:t>
            </a:r>
            <a:r>
              <a:rPr lang="en-GB" sz="2800" b="1" smtClean="0">
                <a:latin typeface="Arial Narrow" pitchFamily="34" charset="0"/>
              </a:rPr>
              <a:t> gastric foveolar type (35%)</a:t>
            </a:r>
          </a:p>
          <a:p>
            <a:pPr eaLnBrk="1" hangingPunct="1">
              <a:buFont typeface="Wingdings 3" pitchFamily="18" charset="2"/>
              <a:buNone/>
            </a:pPr>
            <a:r>
              <a:rPr lang="en-GB" sz="2800" smtClean="0">
                <a:latin typeface="Arial Narrow" pitchFamily="34" charset="0"/>
              </a:rPr>
              <a:t>    - </a:t>
            </a:r>
            <a:r>
              <a:rPr lang="en-GB" sz="2800" b="1" smtClean="0">
                <a:latin typeface="Arial Narrow" pitchFamily="34" charset="0"/>
              </a:rPr>
              <a:t>pancreatobiliary type (15%)</a:t>
            </a:r>
            <a:r>
              <a:rPr lang="en-GB" sz="2800" smtClean="0">
                <a:latin typeface="Arial Narrow" pitchFamily="34" charset="0"/>
              </a:rPr>
              <a:t> – MUC1 +</a:t>
            </a:r>
          </a:p>
          <a:p>
            <a:pPr eaLnBrk="1" hangingPunct="1">
              <a:buFont typeface="Wingdings" pitchFamily="2" charset="2"/>
              <a:buChar char="Ø"/>
            </a:pPr>
            <a:r>
              <a:rPr lang="en-GB" sz="2800" smtClean="0">
                <a:latin typeface="Arial Narrow" pitchFamily="34" charset="0"/>
              </a:rPr>
              <a:t>low grade, moderate or high grade dysplasia</a:t>
            </a:r>
          </a:p>
        </p:txBody>
      </p:sp>
      <p:sp>
        <p:nvSpPr>
          <p:cNvPr id="3" name="Title 2"/>
          <p:cNvSpPr>
            <a:spLocks noGrp="1"/>
          </p:cNvSpPr>
          <p:nvPr>
            <p:ph type="title"/>
          </p:nvPr>
        </p:nvSpPr>
        <p:spPr/>
        <p:txBody>
          <a:bodyPr>
            <a:normAutofit fontScale="90000"/>
          </a:bodyPr>
          <a:lstStyle/>
          <a:p>
            <a:pPr eaLnBrk="1" fontAlgn="auto" hangingPunct="1">
              <a:spcAft>
                <a:spcPts val="0"/>
              </a:spcAft>
              <a:defRPr/>
            </a:pPr>
            <a:r>
              <a:rPr lang="en-GB" dirty="0" err="1" smtClean="0">
                <a:solidFill>
                  <a:schemeClr val="accent4">
                    <a:lumMod val="75000"/>
                  </a:schemeClr>
                </a:solidFill>
                <a:latin typeface="Arial Narrow" pitchFamily="34" charset="0"/>
              </a:rPr>
              <a:t>Intraductal</a:t>
            </a:r>
            <a:r>
              <a:rPr lang="en-GB" dirty="0" smtClean="0">
                <a:solidFill>
                  <a:schemeClr val="accent4">
                    <a:lumMod val="75000"/>
                  </a:schemeClr>
                </a:solidFill>
                <a:latin typeface="Arial Narrow" pitchFamily="34" charset="0"/>
              </a:rPr>
              <a:t> Papillary Mucinous </a:t>
            </a:r>
            <a:r>
              <a:rPr lang="en-GB" dirty="0">
                <a:solidFill>
                  <a:schemeClr val="accent4">
                    <a:lumMod val="75000"/>
                  </a:schemeClr>
                </a:solidFill>
                <a:latin typeface="Arial Narrow" pitchFamily="34" charset="0"/>
              </a:rPr>
              <a:t>Neoplasm </a:t>
            </a:r>
            <a:r>
              <a:rPr lang="en-GB" dirty="0" smtClean="0">
                <a:solidFill>
                  <a:schemeClr val="accent4">
                    <a:lumMod val="75000"/>
                  </a:schemeClr>
                </a:solidFill>
                <a:latin typeface="Arial Narrow" pitchFamily="34" charset="0"/>
              </a:rPr>
              <a:t>(IPMN</a:t>
            </a:r>
            <a:r>
              <a:rPr lang="en-GB" dirty="0">
                <a:solidFill>
                  <a:schemeClr val="accent4">
                    <a:lumMod val="75000"/>
                  </a:schemeClr>
                </a:solidFill>
                <a:latin typeface="Arial Narrow" pitchFamily="34" charset="0"/>
              </a:rPr>
              <a:t>)</a:t>
            </a:r>
            <a:endParaRPr lang="en-GB"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Content Placeholder 3"/>
          <p:cNvPicPr>
            <a:picLocks noGrp="1" noChangeAspect="1"/>
          </p:cNvPicPr>
          <p:nvPr>
            <p:ph idx="1"/>
          </p:nvPr>
        </p:nvPicPr>
        <p:blipFill>
          <a:blip r:embed="rId3"/>
          <a:srcRect/>
          <a:stretch>
            <a:fillRect/>
          </a:stretch>
        </p:blipFill>
        <p:spPr>
          <a:xfrm>
            <a:off x="0" y="0"/>
            <a:ext cx="9144000" cy="6858000"/>
          </a:xfr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Content Placeholder 3"/>
          <p:cNvPicPr>
            <a:picLocks noGrp="1" noChangeAspect="1"/>
          </p:cNvPicPr>
          <p:nvPr>
            <p:ph idx="1"/>
          </p:nvPr>
        </p:nvPicPr>
        <p:blipFill>
          <a:blip r:embed="rId3"/>
          <a:srcRect/>
          <a:stretch>
            <a:fillRect/>
          </a:stretch>
        </p:blipFill>
        <p:spPr>
          <a:xfrm>
            <a:off x="0" y="0"/>
            <a:ext cx="4513263" cy="6858000"/>
          </a:xfrm>
        </p:spPr>
      </p:pic>
      <p:pic>
        <p:nvPicPr>
          <p:cNvPr id="210946" name="Picture 4"/>
          <p:cNvPicPr>
            <a:picLocks noChangeAspect="1"/>
          </p:cNvPicPr>
          <p:nvPr/>
        </p:nvPicPr>
        <p:blipFill>
          <a:blip r:embed="rId4"/>
          <a:srcRect/>
          <a:stretch>
            <a:fillRect/>
          </a:stretch>
        </p:blipFill>
        <p:spPr bwMode="auto">
          <a:xfrm>
            <a:off x="4572000" y="0"/>
            <a:ext cx="4572000" cy="6858000"/>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2993" name="Content Placeholder 3"/>
          <p:cNvPicPr>
            <a:picLocks noGrp="1" noChangeAspect="1"/>
          </p:cNvPicPr>
          <p:nvPr>
            <p:ph idx="1"/>
          </p:nvPr>
        </p:nvPicPr>
        <p:blipFill>
          <a:blip r:embed="rId3"/>
          <a:srcRect/>
          <a:stretch>
            <a:fillRect/>
          </a:stretch>
        </p:blipFill>
        <p:spPr>
          <a:xfrm>
            <a:off x="1763713" y="6350"/>
            <a:ext cx="5761037" cy="6889750"/>
          </a:xfr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Content Placeholder 3"/>
          <p:cNvPicPr>
            <a:picLocks noGrp="1" noChangeAspect="1"/>
          </p:cNvPicPr>
          <p:nvPr>
            <p:ph idx="1"/>
          </p:nvPr>
        </p:nvPicPr>
        <p:blipFill>
          <a:blip r:embed="rId3"/>
          <a:srcRect/>
          <a:stretch>
            <a:fillRect/>
          </a:stretch>
        </p:blipFill>
        <p:spPr>
          <a:xfrm>
            <a:off x="0" y="20638"/>
            <a:ext cx="9144000" cy="6837362"/>
          </a:xfr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Content Placeholder 3"/>
          <p:cNvPicPr>
            <a:picLocks noGrp="1" noChangeAspect="1"/>
          </p:cNvPicPr>
          <p:nvPr>
            <p:ph idx="1"/>
          </p:nvPr>
        </p:nvPicPr>
        <p:blipFill>
          <a:blip r:embed="rId3"/>
          <a:srcRect/>
          <a:stretch>
            <a:fillRect/>
          </a:stretch>
        </p:blipFill>
        <p:spPr>
          <a:xfrm>
            <a:off x="25400" y="22225"/>
            <a:ext cx="9118600" cy="6835775"/>
          </a:xfr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Content Placeholder 1"/>
          <p:cNvSpPr>
            <a:spLocks noGrp="1"/>
          </p:cNvSpPr>
          <p:nvPr>
            <p:ph idx="1"/>
          </p:nvPr>
        </p:nvSpPr>
        <p:spPr>
          <a:xfrm>
            <a:off x="457200" y="1998663"/>
            <a:ext cx="8229600" cy="4525962"/>
          </a:xfrm>
        </p:spPr>
        <p:txBody>
          <a:bodyPr/>
          <a:lstStyle/>
          <a:p>
            <a:pPr eaLnBrk="1" hangingPunct="1">
              <a:buFont typeface="Wingdings" pitchFamily="2" charset="2"/>
              <a:buChar char="Ø"/>
            </a:pPr>
            <a:r>
              <a:rPr lang="en-GB" sz="2800" smtClean="0">
                <a:latin typeface="Arial Narrow" pitchFamily="34" charset="0"/>
              </a:rPr>
              <a:t>overall 5yr survival rate relatively good</a:t>
            </a:r>
          </a:p>
          <a:p>
            <a:pPr eaLnBrk="1" hangingPunct="1">
              <a:buFont typeface="Wingdings" pitchFamily="2" charset="2"/>
              <a:buChar char="Ø"/>
            </a:pPr>
            <a:r>
              <a:rPr lang="en-GB" sz="2800" smtClean="0">
                <a:latin typeface="Arial Narrow" pitchFamily="34" charset="0"/>
              </a:rPr>
              <a:t>&gt;75% free of disease after 5 yrs</a:t>
            </a:r>
          </a:p>
          <a:p>
            <a:pPr eaLnBrk="1" hangingPunct="1">
              <a:buFont typeface="Wingdings" pitchFamily="2" charset="2"/>
              <a:buChar char="Ø"/>
            </a:pPr>
            <a:r>
              <a:rPr lang="en-GB" sz="2800" smtClean="0">
                <a:latin typeface="Arial Narrow" pitchFamily="34" charset="0"/>
              </a:rPr>
              <a:t>even with associated invasive Ca good prognosis</a:t>
            </a:r>
          </a:p>
          <a:p>
            <a:pPr eaLnBrk="1" hangingPunct="1">
              <a:buFont typeface="Wingdings" pitchFamily="2" charset="2"/>
              <a:buChar char="Ø"/>
            </a:pPr>
            <a:r>
              <a:rPr lang="en-GB" sz="2800" smtClean="0">
                <a:latin typeface="Arial Narrow" pitchFamily="34" charset="0"/>
              </a:rPr>
              <a:t>particularly if colloid type or small focus</a:t>
            </a:r>
          </a:p>
          <a:p>
            <a:pPr eaLnBrk="1" hangingPunct="1">
              <a:buFont typeface="Wingdings" pitchFamily="2" charset="2"/>
              <a:buChar char="Ø"/>
            </a:pPr>
            <a:r>
              <a:rPr lang="en-GB" sz="2800" smtClean="0">
                <a:latin typeface="Arial Narrow" pitchFamily="34" charset="0"/>
              </a:rPr>
              <a:t>most managed by conservative resection </a:t>
            </a:r>
          </a:p>
          <a:p>
            <a:pPr eaLnBrk="1" hangingPunct="1">
              <a:buFont typeface="Wingdings" pitchFamily="2" charset="2"/>
              <a:buChar char="Ø"/>
            </a:pPr>
            <a:r>
              <a:rPr lang="en-GB" sz="2800" smtClean="0">
                <a:latin typeface="Arial Narrow" pitchFamily="34" charset="0"/>
              </a:rPr>
              <a:t>may recur because of tumour multicentricity</a:t>
            </a:r>
          </a:p>
          <a:p>
            <a:pPr eaLnBrk="1" hangingPunct="1">
              <a:buFont typeface="Wingdings 3" pitchFamily="18" charset="2"/>
              <a:buNone/>
            </a:pPr>
            <a:endParaRPr lang="en-GB" sz="2800" smtClean="0">
              <a:latin typeface="Arial Narrow" pitchFamily="34" charset="0"/>
            </a:endParaRPr>
          </a:p>
        </p:txBody>
      </p:sp>
      <p:sp>
        <p:nvSpPr>
          <p:cNvPr id="3" name="Title 2"/>
          <p:cNvSpPr>
            <a:spLocks noGrp="1"/>
          </p:cNvSpPr>
          <p:nvPr>
            <p:ph type="title"/>
          </p:nvPr>
        </p:nvSpPr>
        <p:spPr>
          <a:xfrm>
            <a:off x="231775" y="158750"/>
            <a:ext cx="8229600" cy="1143001"/>
          </a:xfrm>
        </p:spPr>
        <p:txBody>
          <a:bodyPr>
            <a:normAutofit fontScale="90000"/>
          </a:bodyPr>
          <a:lstStyle/>
          <a:p>
            <a:pPr eaLnBrk="1" fontAlgn="auto" hangingPunct="1">
              <a:spcAft>
                <a:spcPts val="0"/>
              </a:spcAft>
              <a:defRPr/>
            </a:pPr>
            <a:r>
              <a:rPr lang="en-GB" dirty="0" err="1" smtClean="0">
                <a:solidFill>
                  <a:schemeClr val="accent4">
                    <a:lumMod val="75000"/>
                  </a:schemeClr>
                </a:solidFill>
                <a:latin typeface="Arial Narrow" pitchFamily="34" charset="0"/>
              </a:rPr>
              <a:t>Intraductal</a:t>
            </a:r>
            <a:r>
              <a:rPr lang="en-GB" dirty="0" smtClean="0">
                <a:solidFill>
                  <a:schemeClr val="accent4">
                    <a:lumMod val="75000"/>
                  </a:schemeClr>
                </a:solidFill>
                <a:latin typeface="Arial Narrow" pitchFamily="34" charset="0"/>
              </a:rPr>
              <a:t> Papillary Mucinous </a:t>
            </a:r>
            <a:r>
              <a:rPr lang="en-GB" dirty="0">
                <a:solidFill>
                  <a:schemeClr val="accent4">
                    <a:lumMod val="75000"/>
                  </a:schemeClr>
                </a:solidFill>
                <a:latin typeface="Arial Narrow" pitchFamily="34" charset="0"/>
              </a:rPr>
              <a:t>Neoplasm </a:t>
            </a:r>
            <a:r>
              <a:rPr lang="en-GB" dirty="0" smtClean="0">
                <a:solidFill>
                  <a:schemeClr val="accent4">
                    <a:lumMod val="75000"/>
                  </a:schemeClr>
                </a:solidFill>
                <a:latin typeface="Arial Narrow" pitchFamily="34" charset="0"/>
              </a:rPr>
              <a:t>(IPMN</a:t>
            </a:r>
            <a:r>
              <a:rPr lang="en-GB" dirty="0">
                <a:solidFill>
                  <a:schemeClr val="accent4">
                    <a:lumMod val="75000"/>
                  </a:schemeClr>
                </a:solidFill>
                <a:latin typeface="Arial Narrow" pitchFamily="34" charset="0"/>
              </a:rPr>
              <a:t>)</a:t>
            </a:r>
            <a:endParaRPr lang="en-GB"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Content Placeholder 1"/>
          <p:cNvSpPr>
            <a:spLocks noGrp="1"/>
          </p:cNvSpPr>
          <p:nvPr>
            <p:ph idx="1"/>
          </p:nvPr>
        </p:nvSpPr>
        <p:spPr>
          <a:xfrm>
            <a:off x="457200" y="1998663"/>
            <a:ext cx="8229600" cy="4525962"/>
          </a:xfrm>
        </p:spPr>
        <p:txBody>
          <a:bodyPr/>
          <a:lstStyle/>
          <a:p>
            <a:pPr marL="109538" indent="0" eaLnBrk="1" hangingPunct="1">
              <a:buFont typeface="Wingdings 3" pitchFamily="18" charset="2"/>
              <a:buNone/>
            </a:pPr>
            <a:r>
              <a:rPr lang="en-GB" sz="2800" b="1" smtClean="0">
                <a:latin typeface="Arial Narrow" pitchFamily="34" charset="0"/>
              </a:rPr>
              <a:t>Differential Diagnosis</a:t>
            </a:r>
          </a:p>
          <a:p>
            <a:pPr marL="109538" indent="0" eaLnBrk="1" hangingPunct="1">
              <a:buFont typeface="Wingdings" pitchFamily="2" charset="2"/>
              <a:buChar char="Ø"/>
            </a:pPr>
            <a:r>
              <a:rPr lang="en-GB" sz="2800" b="1" smtClean="0">
                <a:latin typeface="Arial Narrow" pitchFamily="34" charset="0"/>
              </a:rPr>
              <a:t>PanIN </a:t>
            </a:r>
            <a:r>
              <a:rPr lang="en-GB" sz="2800" smtClean="0">
                <a:latin typeface="Arial Narrow" pitchFamily="34" charset="0"/>
              </a:rPr>
              <a:t>– incidental, microscopic lesions &lt;5mm </a:t>
            </a:r>
          </a:p>
          <a:p>
            <a:pPr marL="109538" indent="0" eaLnBrk="1" hangingPunct="1">
              <a:buFont typeface="Wingdings" pitchFamily="2" charset="2"/>
              <a:buChar char="Ø"/>
            </a:pPr>
            <a:r>
              <a:rPr lang="en-GB" sz="2800" b="1" smtClean="0">
                <a:latin typeface="Arial Narrow" pitchFamily="34" charset="0"/>
              </a:rPr>
              <a:t>IPMN</a:t>
            </a:r>
            <a:r>
              <a:rPr lang="en-GB" sz="2800" smtClean="0">
                <a:latin typeface="Arial Narrow" pitchFamily="34" charset="0"/>
              </a:rPr>
              <a:t> – macroscopic masses or cysts &gt;10mm</a:t>
            </a:r>
          </a:p>
          <a:p>
            <a:pPr marL="109538" indent="0" eaLnBrk="1" hangingPunct="1">
              <a:buFont typeface="Wingdings" pitchFamily="2" charset="2"/>
              <a:buChar char="Ø"/>
            </a:pPr>
            <a:endParaRPr lang="en-GB" sz="2800" smtClean="0">
              <a:latin typeface="Arial Narrow" pitchFamily="34" charset="0"/>
            </a:endParaRPr>
          </a:p>
          <a:p>
            <a:pPr marL="109538" indent="0" eaLnBrk="1" hangingPunct="1">
              <a:buFont typeface="Wingdings" pitchFamily="2" charset="2"/>
              <a:buChar char="Ø"/>
            </a:pPr>
            <a:r>
              <a:rPr lang="en-GB" sz="2800" b="1" smtClean="0">
                <a:latin typeface="Arial Narrow" pitchFamily="34" charset="0"/>
              </a:rPr>
              <a:t>MCN </a:t>
            </a:r>
            <a:r>
              <a:rPr lang="en-GB" sz="2800" smtClean="0">
                <a:latin typeface="Arial Narrow" pitchFamily="34" charset="0"/>
              </a:rPr>
              <a:t>– middle aged F, tail, do not communicate with ductal </a:t>
            </a:r>
          </a:p>
          <a:p>
            <a:pPr marL="109538" indent="0" eaLnBrk="1" hangingPunct="1">
              <a:buFont typeface="Wingdings" pitchFamily="2" charset="2"/>
              <a:buNone/>
            </a:pPr>
            <a:r>
              <a:rPr lang="en-GB" sz="2800" smtClean="0">
                <a:latin typeface="Arial Narrow" pitchFamily="34" charset="0"/>
              </a:rPr>
              <a:t>  system, cellular ovarian-like stroma highly specific</a:t>
            </a:r>
          </a:p>
          <a:p>
            <a:pPr marL="109538" indent="0" eaLnBrk="1" hangingPunct="1">
              <a:buFont typeface="Wingdings" pitchFamily="2" charset="2"/>
              <a:buChar char="Ø"/>
            </a:pPr>
            <a:r>
              <a:rPr lang="en-GB" sz="2800" b="1" smtClean="0">
                <a:latin typeface="Arial Narrow" pitchFamily="34" charset="0"/>
              </a:rPr>
              <a:t>IPMN</a:t>
            </a:r>
            <a:r>
              <a:rPr lang="en-GB" sz="2800" smtClean="0">
                <a:latin typeface="Arial Narrow" pitchFamily="34" charset="0"/>
              </a:rPr>
              <a:t> – both sexes, older age group, predominantly HOP, </a:t>
            </a:r>
          </a:p>
          <a:p>
            <a:pPr marL="109538" indent="0" eaLnBrk="1" hangingPunct="1">
              <a:buFont typeface="Wingdings" pitchFamily="2" charset="2"/>
              <a:buNone/>
            </a:pPr>
            <a:r>
              <a:rPr lang="en-GB" sz="2800" smtClean="0">
                <a:latin typeface="Arial Narrow" pitchFamily="34" charset="0"/>
              </a:rPr>
              <a:t>  involvement of ducts, absence of ovarian-like stroma</a:t>
            </a:r>
          </a:p>
          <a:p>
            <a:pPr marL="109538" indent="0" eaLnBrk="1" hangingPunct="1">
              <a:buFont typeface="Wingdings" pitchFamily="2" charset="2"/>
              <a:buChar char="Ø"/>
            </a:pPr>
            <a:endParaRPr lang="en-GB" sz="2800" smtClean="0">
              <a:latin typeface="Arial Narrow" pitchFamily="34" charset="0"/>
            </a:endParaRPr>
          </a:p>
        </p:txBody>
      </p:sp>
      <p:sp>
        <p:nvSpPr>
          <p:cNvPr id="3" name="Title 2"/>
          <p:cNvSpPr>
            <a:spLocks noGrp="1"/>
          </p:cNvSpPr>
          <p:nvPr>
            <p:ph type="title"/>
          </p:nvPr>
        </p:nvSpPr>
        <p:spPr/>
        <p:txBody>
          <a:bodyPr>
            <a:normAutofit fontScale="90000"/>
          </a:bodyPr>
          <a:lstStyle/>
          <a:p>
            <a:pPr eaLnBrk="1" fontAlgn="auto" hangingPunct="1">
              <a:spcAft>
                <a:spcPts val="0"/>
              </a:spcAft>
              <a:defRPr/>
            </a:pPr>
            <a:r>
              <a:rPr lang="en-GB" dirty="0" err="1" smtClean="0">
                <a:solidFill>
                  <a:schemeClr val="accent4">
                    <a:lumMod val="75000"/>
                  </a:schemeClr>
                </a:solidFill>
                <a:latin typeface="Arial Narrow" pitchFamily="34" charset="0"/>
              </a:rPr>
              <a:t>Intraductal</a:t>
            </a:r>
            <a:r>
              <a:rPr lang="en-GB" dirty="0" smtClean="0">
                <a:solidFill>
                  <a:schemeClr val="accent4">
                    <a:lumMod val="75000"/>
                  </a:schemeClr>
                </a:solidFill>
                <a:latin typeface="Arial Narrow" pitchFamily="34" charset="0"/>
              </a:rPr>
              <a:t> Papillary Mucinous </a:t>
            </a:r>
            <a:r>
              <a:rPr lang="en-GB" dirty="0">
                <a:solidFill>
                  <a:schemeClr val="accent4">
                    <a:lumMod val="75000"/>
                  </a:schemeClr>
                </a:solidFill>
                <a:latin typeface="Arial Narrow" pitchFamily="34" charset="0"/>
              </a:rPr>
              <a:t>Neoplasm </a:t>
            </a:r>
            <a:r>
              <a:rPr lang="en-GB" dirty="0" smtClean="0">
                <a:solidFill>
                  <a:schemeClr val="accent4">
                    <a:lumMod val="75000"/>
                  </a:schemeClr>
                </a:solidFill>
                <a:latin typeface="Arial Narrow" pitchFamily="34" charset="0"/>
              </a:rPr>
              <a:t>(IPMN</a:t>
            </a:r>
            <a:r>
              <a:rPr lang="en-GB" dirty="0">
                <a:solidFill>
                  <a:schemeClr val="accent4">
                    <a:lumMod val="75000"/>
                  </a:schemeClr>
                </a:solidFill>
                <a:latin typeface="Arial Narrow" pitchFamily="34" charset="0"/>
              </a:rPr>
              <a:t>)</a:t>
            </a:r>
            <a:endParaRPr lang="en-GB"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23988"/>
            <a:ext cx="8229600" cy="4525962"/>
          </a:xfrm>
        </p:spPr>
        <p:txBody>
          <a:bodyPr>
            <a:noAutofit/>
          </a:bodyPr>
          <a:lstStyle/>
          <a:p>
            <a:pPr marL="365760" indent="-256032" eaLnBrk="1" fontAlgn="auto" hangingPunct="1">
              <a:spcAft>
                <a:spcPts val="0"/>
              </a:spcAft>
              <a:buFont typeface="Wingdings 3"/>
              <a:buChar char=""/>
              <a:defRPr/>
            </a:pPr>
            <a:r>
              <a:rPr lang="en-GB" sz="2800" dirty="0">
                <a:latin typeface="Arial Narrow" pitchFamily="34" charset="0"/>
              </a:rPr>
              <a:t>m</a:t>
            </a:r>
            <a:r>
              <a:rPr lang="en-GB" sz="2800" dirty="0" smtClean="0">
                <a:latin typeface="Arial Narrow" pitchFamily="34" charset="0"/>
              </a:rPr>
              <a:t>ost common type</a:t>
            </a:r>
          </a:p>
          <a:p>
            <a:pPr marL="365760" indent="-256032" eaLnBrk="1" fontAlgn="auto" hangingPunct="1">
              <a:spcAft>
                <a:spcPts val="0"/>
              </a:spcAft>
              <a:buFont typeface="Wingdings 3"/>
              <a:buChar char=""/>
              <a:defRPr/>
            </a:pPr>
            <a:r>
              <a:rPr lang="en-GB" sz="2800" dirty="0">
                <a:latin typeface="Arial Narrow" pitchFamily="34" charset="0"/>
              </a:rPr>
              <a:t>m</a:t>
            </a:r>
            <a:r>
              <a:rPr lang="en-GB" sz="2800" dirty="0" smtClean="0">
                <a:latin typeface="Arial Narrow" pitchFamily="34" charset="0"/>
              </a:rPr>
              <a:t>ost fatal of all human cancers</a:t>
            </a:r>
          </a:p>
          <a:p>
            <a:pPr marL="365760" indent="-256032" eaLnBrk="1" fontAlgn="auto" hangingPunct="1">
              <a:spcAft>
                <a:spcPts val="0"/>
              </a:spcAft>
              <a:buFont typeface="Wingdings 3"/>
              <a:buChar char=""/>
              <a:defRPr/>
            </a:pPr>
            <a:r>
              <a:rPr lang="en-GB" sz="2800" dirty="0">
                <a:latin typeface="Arial Narrow" pitchFamily="34" charset="0"/>
              </a:rPr>
              <a:t>i</a:t>
            </a:r>
            <a:r>
              <a:rPr lang="en-GB" sz="2800" dirty="0" smtClean="0">
                <a:latin typeface="Arial Narrow" pitchFamily="34" charset="0"/>
              </a:rPr>
              <a:t>ncidence rate 11/100,000</a:t>
            </a:r>
          </a:p>
          <a:p>
            <a:pPr marL="365760" indent="-256032" eaLnBrk="1" fontAlgn="auto" hangingPunct="1">
              <a:spcAft>
                <a:spcPts val="0"/>
              </a:spcAft>
              <a:buFont typeface="Wingdings 3"/>
              <a:buChar char=""/>
              <a:defRPr/>
            </a:pPr>
            <a:r>
              <a:rPr lang="en-GB" sz="2800" dirty="0" smtClean="0">
                <a:latin typeface="Arial Narrow" pitchFamily="34" charset="0"/>
              </a:rPr>
              <a:t>4</a:t>
            </a:r>
            <a:r>
              <a:rPr lang="en-GB" sz="2800" baseline="30000" dirty="0" smtClean="0">
                <a:latin typeface="Arial Narrow" pitchFamily="34" charset="0"/>
              </a:rPr>
              <a:t>th</a:t>
            </a:r>
            <a:r>
              <a:rPr lang="en-GB" sz="2800" dirty="0" smtClean="0">
                <a:latin typeface="Arial Narrow" pitchFamily="34" charset="0"/>
              </a:rPr>
              <a:t> leading cause of cancer death</a:t>
            </a:r>
          </a:p>
          <a:p>
            <a:pPr marL="365760" indent="-256032" eaLnBrk="1" fontAlgn="auto" hangingPunct="1">
              <a:spcAft>
                <a:spcPts val="0"/>
              </a:spcAft>
              <a:buFont typeface="Wingdings 3"/>
              <a:buChar char=""/>
              <a:defRPr/>
            </a:pPr>
            <a:r>
              <a:rPr lang="en-GB" sz="2800" dirty="0" smtClean="0">
                <a:latin typeface="Arial Narrow" pitchFamily="34" charset="0"/>
              </a:rPr>
              <a:t>60-80yr age group</a:t>
            </a:r>
          </a:p>
          <a:p>
            <a:pPr marL="365760" indent="-256032" eaLnBrk="1" fontAlgn="auto" hangingPunct="1">
              <a:spcAft>
                <a:spcPts val="0"/>
              </a:spcAft>
              <a:buFont typeface="Wingdings 3"/>
              <a:buChar char=""/>
              <a:defRPr/>
            </a:pPr>
            <a:r>
              <a:rPr lang="en-GB" sz="2800" dirty="0" smtClean="0">
                <a:latin typeface="Arial Narrow" pitchFamily="34" charset="0"/>
              </a:rPr>
              <a:t>presentation</a:t>
            </a:r>
          </a:p>
          <a:p>
            <a:pPr marL="109728" indent="0" eaLnBrk="1" fontAlgn="auto" hangingPunct="1">
              <a:spcAft>
                <a:spcPts val="0"/>
              </a:spcAft>
              <a:buFont typeface="Wingdings 3"/>
              <a:buNone/>
              <a:defRPr/>
            </a:pPr>
            <a:r>
              <a:rPr lang="en-GB" sz="2800" dirty="0">
                <a:latin typeface="Arial Narrow" pitchFamily="34" charset="0"/>
              </a:rPr>
              <a:t> </a:t>
            </a:r>
            <a:r>
              <a:rPr lang="en-GB" sz="2800" dirty="0" smtClean="0">
                <a:latin typeface="Arial Narrow" pitchFamily="34" charset="0"/>
              </a:rPr>
              <a:t>  - jaundice (caused by invasion and obstruction of CBD)</a:t>
            </a:r>
          </a:p>
          <a:p>
            <a:pPr marL="109728" indent="0" eaLnBrk="1" fontAlgn="auto" hangingPunct="1">
              <a:spcAft>
                <a:spcPts val="0"/>
              </a:spcAft>
              <a:buFont typeface="Wingdings 3"/>
              <a:buNone/>
              <a:defRPr/>
            </a:pPr>
            <a:r>
              <a:rPr lang="en-GB" sz="2800" dirty="0">
                <a:latin typeface="Arial Narrow" pitchFamily="34" charset="0"/>
              </a:rPr>
              <a:t> </a:t>
            </a:r>
            <a:r>
              <a:rPr lang="en-GB" sz="2800" dirty="0" smtClean="0">
                <a:latin typeface="Arial Narrow" pitchFamily="34" charset="0"/>
              </a:rPr>
              <a:t>  - back pain </a:t>
            </a:r>
          </a:p>
          <a:p>
            <a:pPr marL="109728" indent="0" eaLnBrk="1" fontAlgn="auto" hangingPunct="1">
              <a:spcAft>
                <a:spcPts val="0"/>
              </a:spcAft>
              <a:buFont typeface="Wingdings 3"/>
              <a:buNone/>
              <a:defRPr/>
            </a:pPr>
            <a:r>
              <a:rPr lang="en-GB" sz="2800" dirty="0">
                <a:latin typeface="Arial Narrow" pitchFamily="34" charset="0"/>
              </a:rPr>
              <a:t> </a:t>
            </a:r>
            <a:r>
              <a:rPr lang="en-GB" sz="2800" dirty="0" smtClean="0">
                <a:latin typeface="Arial Narrow" pitchFamily="34" charset="0"/>
              </a:rPr>
              <a:t>  - LOW</a:t>
            </a:r>
          </a:p>
        </p:txBody>
      </p:sp>
      <p:sp>
        <p:nvSpPr>
          <p:cNvPr id="3" name="Title 2"/>
          <p:cNvSpPr>
            <a:spLocks noGrp="1"/>
          </p:cNvSpPr>
          <p:nvPr>
            <p:ph type="title"/>
          </p:nvPr>
        </p:nvSpPr>
        <p:spPr>
          <a:xfrm>
            <a:off x="457200" y="197768"/>
            <a:ext cx="8229600" cy="1143000"/>
          </a:xfrm>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Conventional Ductal </a:t>
            </a:r>
            <a:r>
              <a:rPr lang="en-GB" dirty="0" err="1" smtClean="0">
                <a:solidFill>
                  <a:schemeClr val="accent4">
                    <a:lumMod val="75000"/>
                  </a:schemeClr>
                </a:solidFill>
                <a:latin typeface="Arial Narrow" pitchFamily="34" charset="0"/>
              </a:rPr>
              <a:t>AdenoCa</a:t>
            </a:r>
            <a:r>
              <a:rPr lang="en-GB" dirty="0" smtClean="0">
                <a:solidFill>
                  <a:schemeClr val="accent4">
                    <a:lumMod val="75000"/>
                  </a:schemeClr>
                </a:solidFill>
                <a:latin typeface="Arial Narrow" pitchFamily="34" charset="0"/>
              </a:rPr>
              <a:t> </a:t>
            </a:r>
            <a:endParaRPr lang="en-GB" dirty="0">
              <a:solidFill>
                <a:schemeClr val="accent4">
                  <a:lumMod val="75000"/>
                </a:schemeClr>
              </a:solidFill>
              <a:latin typeface="Arial Narrow"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p:cNvSpPr>
          <p:nvPr>
            <p:ph type="title"/>
          </p:nvPr>
        </p:nvSpPr>
        <p:spPr bwMode="auto">
          <a:noFill/>
        </p:spPr>
        <p:txBody>
          <a:bodyPr wrap="square" lIns="91440" tIns="45720" rIns="91440" bIns="45720" numCol="1" anchorCtr="0" compatLnSpc="1">
            <a:prstTxWarp prst="textNoShape">
              <a:avLst/>
            </a:prstTxWarp>
          </a:bodyPr>
          <a:lstStyle/>
          <a:p>
            <a:r>
              <a:rPr lang="en-GB" sz="4000" smtClean="0">
                <a:solidFill>
                  <a:srgbClr val="003366"/>
                </a:solidFill>
                <a:effectLst/>
                <a:latin typeface="Arial Narrow" pitchFamily="34" charset="0"/>
              </a:rPr>
              <a:t>Solid Pseudopapillary Tumour</a:t>
            </a:r>
          </a:p>
        </p:txBody>
      </p:sp>
      <p:sp>
        <p:nvSpPr>
          <p:cNvPr id="331779" name="Rectangle 3"/>
          <p:cNvSpPr>
            <a:spLocks noGrp="1"/>
          </p:cNvSpPr>
          <p:nvPr>
            <p:ph type="body" idx="1"/>
          </p:nvPr>
        </p:nvSpPr>
        <p:spPr/>
        <p:txBody>
          <a:bodyPr/>
          <a:lstStyle/>
          <a:p>
            <a:r>
              <a:rPr lang="en-GB" sz="2800" smtClean="0">
                <a:latin typeface="Arial Narrow" pitchFamily="34" charset="0"/>
              </a:rPr>
              <a:t>Most cases found in young women</a:t>
            </a:r>
          </a:p>
          <a:p>
            <a:r>
              <a:rPr lang="en-GB" sz="2800" smtClean="0">
                <a:latin typeface="Arial Narrow" pitchFamily="34" charset="0"/>
              </a:rPr>
              <a:t>Most common clinical sign palpable abdominal pain</a:t>
            </a:r>
          </a:p>
          <a:p>
            <a:endParaRPr lang="en-GB" sz="2800" smtClean="0">
              <a:latin typeface="Arial Narrow" pitchFamily="34" charset="0"/>
            </a:endParaRPr>
          </a:p>
          <a:p>
            <a:r>
              <a:rPr lang="en-GB" sz="2800" b="1" smtClean="0">
                <a:latin typeface="Arial Narrow" pitchFamily="34" charset="0"/>
              </a:rPr>
              <a:t>Grossly</a:t>
            </a:r>
            <a:r>
              <a:rPr lang="en-GB" sz="2800" smtClean="0">
                <a:latin typeface="Arial Narrow" pitchFamily="34" charset="0"/>
              </a:rPr>
              <a:t>: large and often contains areas of haemorrhage and necrosis</a:t>
            </a:r>
          </a:p>
          <a:p>
            <a:r>
              <a:rPr lang="en-GB" sz="2800" smtClean="0">
                <a:latin typeface="Arial Narrow" pitchFamily="34" charset="0"/>
              </a:rPr>
              <a:t>Most cases surrounded by well-developed capsule</a:t>
            </a:r>
          </a:p>
          <a:p>
            <a:r>
              <a:rPr lang="en-GB" sz="2800" smtClean="0">
                <a:latin typeface="Arial Narrow" pitchFamily="34" charset="0"/>
              </a:rPr>
              <a:t>Some cases are predominantly cystic</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3" name="Rectangle 3"/>
          <p:cNvSpPr>
            <a:spLocks noGrp="1"/>
          </p:cNvSpPr>
          <p:nvPr>
            <p:ph type="body" idx="1"/>
          </p:nvPr>
        </p:nvSpPr>
        <p:spPr/>
        <p:txBody>
          <a:bodyPr/>
          <a:lstStyle/>
          <a:p>
            <a:r>
              <a:rPr lang="en-GB" sz="2800" b="1" smtClean="0">
                <a:latin typeface="Arial Narrow" pitchFamily="34" charset="0"/>
              </a:rPr>
              <a:t>Microscopically</a:t>
            </a:r>
            <a:r>
              <a:rPr lang="en-GB" sz="2800" smtClean="0">
                <a:latin typeface="Arial Narrow" pitchFamily="34" charset="0"/>
              </a:rPr>
              <a:t>: very cellular, can simulate ET</a:t>
            </a:r>
          </a:p>
          <a:p>
            <a:r>
              <a:rPr lang="en-GB" sz="2800" smtClean="0">
                <a:latin typeface="Arial Narrow" pitchFamily="34" charset="0"/>
              </a:rPr>
              <a:t>Pseudopapilla covered by several layers of epithelial cells</a:t>
            </a:r>
          </a:p>
          <a:p>
            <a:r>
              <a:rPr lang="en-GB" sz="2800" smtClean="0">
                <a:latin typeface="Arial Narrow" pitchFamily="34" charset="0"/>
              </a:rPr>
              <a:t>Nuclei ovoid and folded</a:t>
            </a:r>
          </a:p>
          <a:p>
            <a:r>
              <a:rPr lang="en-GB" sz="2800" smtClean="0">
                <a:latin typeface="Arial Narrow" pitchFamily="34" charset="0"/>
              </a:rPr>
              <a:t>Hyaline globules and foamy macrophages</a:t>
            </a:r>
          </a:p>
          <a:p>
            <a:r>
              <a:rPr lang="en-GB" sz="2800" smtClean="0">
                <a:latin typeface="Arial Narrow" pitchFamily="34" charset="0"/>
              </a:rPr>
              <a:t>Thick fibrovascular stroma with mucinous change</a:t>
            </a:r>
          </a:p>
          <a:p>
            <a:endParaRPr lang="en-GB" sz="2800" smtClean="0">
              <a:latin typeface="Arial Narrow" pitchFamily="34" charset="0"/>
            </a:endParaRPr>
          </a:p>
          <a:p>
            <a:r>
              <a:rPr lang="en-GB" sz="2800" smtClean="0">
                <a:latin typeface="Arial Narrow" pitchFamily="34" charset="0"/>
              </a:rPr>
              <a:t>IHC: CK, CD10, PgR, beta-catenin</a:t>
            </a:r>
          </a:p>
          <a:p>
            <a:r>
              <a:rPr lang="en-GB" sz="2800" smtClean="0">
                <a:latin typeface="Arial Narrow" pitchFamily="34" charset="0"/>
              </a:rPr>
              <a:t>Genetically: almost always exhibit beta-catenin mutation</a:t>
            </a:r>
          </a:p>
          <a:p>
            <a:r>
              <a:rPr lang="en-GB" sz="2800" smtClean="0">
                <a:latin typeface="Arial Narrow" pitchFamily="34" charset="0"/>
              </a:rPr>
              <a:t>Treatment is surgical and prognosis is excellent</a:t>
            </a:r>
          </a:p>
        </p:txBody>
      </p:sp>
      <p:sp>
        <p:nvSpPr>
          <p:cNvPr id="332806" name="Rectangle 6"/>
          <p:cNvSpPr>
            <a:spLocks noGrp="1"/>
          </p:cNvSpPr>
          <p:nvPr>
            <p:ph type="title"/>
          </p:nvPr>
        </p:nvSpPr>
        <p:spPr bwMode="auto">
          <a:noFill/>
        </p:spPr>
        <p:txBody>
          <a:bodyPr wrap="square" lIns="91440" tIns="45720" rIns="91440" bIns="45720" numCol="1" anchorCtr="0" compatLnSpc="1">
            <a:prstTxWarp prst="textNoShape">
              <a:avLst/>
            </a:prstTxWarp>
          </a:bodyPr>
          <a:lstStyle/>
          <a:p>
            <a:r>
              <a:rPr lang="en-GB" sz="4000" smtClean="0">
                <a:solidFill>
                  <a:srgbClr val="003366"/>
                </a:solidFill>
                <a:effectLst/>
                <a:latin typeface="Arial Narrow" pitchFamily="34" charset="0"/>
              </a:rPr>
              <a:t>Solid Pseudopapillary Tumour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Content Placeholder 1"/>
          <p:cNvSpPr>
            <a:spLocks noGrp="1"/>
          </p:cNvSpPr>
          <p:nvPr>
            <p:ph idx="1"/>
          </p:nvPr>
        </p:nvSpPr>
        <p:spPr>
          <a:xfrm>
            <a:off x="457200" y="1700213"/>
            <a:ext cx="8229600" cy="4525962"/>
          </a:xfrm>
        </p:spPr>
        <p:txBody>
          <a:bodyPr/>
          <a:lstStyle/>
          <a:p>
            <a:pPr eaLnBrk="1" hangingPunct="1">
              <a:buFont typeface="Wingdings" pitchFamily="2" charset="2"/>
              <a:buChar char="Ø"/>
            </a:pPr>
            <a:r>
              <a:rPr lang="en-GB" sz="2800" smtClean="0">
                <a:latin typeface="Arial Narrow" pitchFamily="34" charset="0"/>
              </a:rPr>
              <a:t>conflunce of CBD &amp; main PD at the ampulla</a:t>
            </a:r>
          </a:p>
          <a:p>
            <a:pPr eaLnBrk="1" hangingPunct="1">
              <a:buFont typeface="Wingdings" pitchFamily="2" charset="2"/>
              <a:buChar char="Ø"/>
            </a:pPr>
            <a:r>
              <a:rPr lang="en-GB" sz="2800" smtClean="0">
                <a:latin typeface="Arial Narrow" pitchFamily="34" charset="0"/>
              </a:rPr>
              <a:t>ampullary tumours can obstruct 2 major organs</a:t>
            </a:r>
          </a:p>
          <a:p>
            <a:pPr eaLnBrk="1" hangingPunct="1">
              <a:buFont typeface="Wingdings" pitchFamily="2" charset="2"/>
              <a:buChar char="Ø"/>
            </a:pPr>
            <a:r>
              <a:rPr lang="en-GB" sz="2800" smtClean="0">
                <a:latin typeface="Arial Narrow" pitchFamily="34" charset="0"/>
              </a:rPr>
              <a:t>relatively early onset of symptoms</a:t>
            </a:r>
          </a:p>
          <a:p>
            <a:pPr eaLnBrk="1" hangingPunct="1">
              <a:buFont typeface="Wingdings" pitchFamily="2" charset="2"/>
              <a:buChar char="Ø"/>
            </a:pPr>
            <a:r>
              <a:rPr lang="en-GB" sz="2800" smtClean="0">
                <a:latin typeface="Arial Narrow" pitchFamily="34" charset="0"/>
              </a:rPr>
              <a:t>biliary obstruction and pancreatitis</a:t>
            </a:r>
          </a:p>
          <a:p>
            <a:pPr eaLnBrk="1" hangingPunct="1">
              <a:buFont typeface="Wingdings" pitchFamily="2" charset="2"/>
              <a:buChar char="Ø"/>
            </a:pPr>
            <a:r>
              <a:rPr lang="en-GB" sz="2800" smtClean="0">
                <a:latin typeface="Arial Narrow" pitchFamily="34" charset="0"/>
              </a:rPr>
              <a:t>better prognosis</a:t>
            </a:r>
          </a:p>
          <a:p>
            <a:pPr eaLnBrk="1" hangingPunct="1">
              <a:buFont typeface="Wingdings" pitchFamily="2" charset="2"/>
              <a:buChar char="Ø"/>
            </a:pPr>
            <a:r>
              <a:rPr lang="en-GB" sz="2800" smtClean="0">
                <a:latin typeface="Arial Narrow" pitchFamily="34" charset="0"/>
              </a:rPr>
              <a:t>anatomy of ampulla varies considerable</a:t>
            </a:r>
          </a:p>
          <a:p>
            <a:pPr eaLnBrk="1" hangingPunct="1">
              <a:buFont typeface="Wingdings" pitchFamily="2" charset="2"/>
              <a:buChar char="Ø"/>
            </a:pPr>
            <a:r>
              <a:rPr lang="en-GB" sz="2800" smtClean="0">
                <a:latin typeface="Arial Narrow" pitchFamily="34" charset="0"/>
              </a:rPr>
              <a:t>CBD &amp; main PD  join to form a common channel in most, &lt;3mm in length within duodenal wall surrounded by thin fascicles  of smooth muscle, termed sphinctre of Oddi</a:t>
            </a:r>
          </a:p>
        </p:txBody>
      </p:sp>
      <p:sp>
        <p:nvSpPr>
          <p:cNvPr id="3" name="Title 2"/>
          <p:cNvSpPr>
            <a:spLocks noGrp="1"/>
          </p:cNvSpPr>
          <p:nvPr>
            <p:ph type="title"/>
          </p:nvPr>
        </p:nvSpPr>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Tumours of Ampulla of </a:t>
            </a:r>
            <a:r>
              <a:rPr lang="en-GB" dirty="0" err="1" smtClean="0">
                <a:solidFill>
                  <a:schemeClr val="accent4">
                    <a:lumMod val="75000"/>
                  </a:schemeClr>
                </a:solidFill>
                <a:latin typeface="Arial Narrow" pitchFamily="34" charset="0"/>
              </a:rPr>
              <a:t>Vater</a:t>
            </a:r>
            <a:endParaRPr lang="en-GB"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Content Placeholder 1"/>
          <p:cNvSpPr>
            <a:spLocks noGrp="1"/>
          </p:cNvSpPr>
          <p:nvPr>
            <p:ph idx="1"/>
          </p:nvPr>
        </p:nvSpPr>
        <p:spPr>
          <a:xfrm>
            <a:off x="457200" y="1700213"/>
            <a:ext cx="8229600" cy="4525962"/>
          </a:xfrm>
        </p:spPr>
        <p:txBody>
          <a:bodyPr/>
          <a:lstStyle/>
          <a:p>
            <a:pPr eaLnBrk="1" hangingPunct="1">
              <a:buFont typeface="Wingdings" pitchFamily="2" charset="2"/>
              <a:buChar char="Ø"/>
            </a:pPr>
            <a:r>
              <a:rPr lang="en-GB" sz="2800" smtClean="0">
                <a:latin typeface="Arial Narrow" pitchFamily="34" charset="0"/>
              </a:rPr>
              <a:t>small intestinal type epithelium (major and minor ampulla) on duodenal surface</a:t>
            </a:r>
          </a:p>
          <a:p>
            <a:pPr eaLnBrk="1" hangingPunct="1">
              <a:buFont typeface="Wingdings" pitchFamily="2" charset="2"/>
              <a:buChar char="Ø"/>
            </a:pPr>
            <a:r>
              <a:rPr lang="en-GB" sz="2800" smtClean="0">
                <a:latin typeface="Arial Narrow" pitchFamily="34" charset="0"/>
              </a:rPr>
              <a:t>transitions to pancreato-biliary type epithelium similar to CBD &amp; PD in the common ampullary duct</a:t>
            </a:r>
          </a:p>
          <a:p>
            <a:pPr eaLnBrk="1" hangingPunct="1">
              <a:buFont typeface="Wingdings" pitchFamily="2" charset="2"/>
              <a:buChar char="Ø"/>
            </a:pPr>
            <a:r>
              <a:rPr lang="en-GB" sz="2800" smtClean="0">
                <a:latin typeface="Arial Narrow" pitchFamily="34" charset="0"/>
              </a:rPr>
              <a:t>because of close proximity of these structures often difficult to distinguish distal CBD,  periampullary (duodenal), HOP and true ampullary tumours</a:t>
            </a:r>
          </a:p>
          <a:p>
            <a:pPr eaLnBrk="1" hangingPunct="1">
              <a:buFont typeface="Wingdings" pitchFamily="2" charset="2"/>
              <a:buChar char="Ø"/>
            </a:pPr>
            <a:r>
              <a:rPr lang="en-GB" sz="2800" smtClean="0">
                <a:latin typeface="Arial Narrow" pitchFamily="34" charset="0"/>
              </a:rPr>
              <a:t>primary ampullary tumours are centred on this structure</a:t>
            </a:r>
          </a:p>
          <a:p>
            <a:pPr eaLnBrk="1" hangingPunct="1">
              <a:buFont typeface="Wingdings 3" pitchFamily="18" charset="2"/>
              <a:buNone/>
            </a:pPr>
            <a:r>
              <a:rPr lang="en-GB" sz="2800" smtClean="0">
                <a:latin typeface="Arial Narrow" pitchFamily="34" charset="0"/>
              </a:rPr>
              <a:t> </a:t>
            </a:r>
          </a:p>
        </p:txBody>
      </p:sp>
      <p:sp>
        <p:nvSpPr>
          <p:cNvPr id="3" name="Title 2"/>
          <p:cNvSpPr>
            <a:spLocks noGrp="1"/>
          </p:cNvSpPr>
          <p:nvPr>
            <p:ph type="title"/>
          </p:nvPr>
        </p:nvSpPr>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Tumours of Ampulla of </a:t>
            </a:r>
            <a:r>
              <a:rPr lang="en-GB" dirty="0" err="1" smtClean="0">
                <a:solidFill>
                  <a:schemeClr val="accent4">
                    <a:lumMod val="75000"/>
                  </a:schemeClr>
                </a:solidFill>
                <a:latin typeface="Arial Narrow" pitchFamily="34" charset="0"/>
              </a:rPr>
              <a:t>Vater</a:t>
            </a:r>
            <a:endParaRPr lang="en-GB"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Content Placeholder 3"/>
          <p:cNvPicPr>
            <a:picLocks noGrp="1" noChangeAspect="1"/>
          </p:cNvPicPr>
          <p:nvPr>
            <p:ph idx="1"/>
          </p:nvPr>
        </p:nvPicPr>
        <p:blipFill>
          <a:blip r:embed="rId3"/>
          <a:srcRect/>
          <a:stretch>
            <a:fillRect/>
          </a:stretch>
        </p:blipFill>
        <p:spPr>
          <a:xfrm>
            <a:off x="-252413" y="4763"/>
            <a:ext cx="4643438" cy="6858000"/>
          </a:xfrm>
        </p:spPr>
      </p:pic>
      <p:pic>
        <p:nvPicPr>
          <p:cNvPr id="223234" name="Picture 4"/>
          <p:cNvPicPr>
            <a:picLocks noChangeAspect="1"/>
          </p:cNvPicPr>
          <p:nvPr/>
        </p:nvPicPr>
        <p:blipFill>
          <a:blip r:embed="rId4"/>
          <a:srcRect/>
          <a:stretch>
            <a:fillRect/>
          </a:stretch>
        </p:blipFill>
        <p:spPr bwMode="auto">
          <a:xfrm>
            <a:off x="4500563" y="0"/>
            <a:ext cx="4643437" cy="6858000"/>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Content Placeholder 1"/>
          <p:cNvSpPr>
            <a:spLocks noGrp="1"/>
          </p:cNvSpPr>
          <p:nvPr>
            <p:ph idx="1"/>
          </p:nvPr>
        </p:nvSpPr>
        <p:spPr>
          <a:xfrm>
            <a:off x="457200" y="1700213"/>
            <a:ext cx="8229600" cy="4525962"/>
          </a:xfrm>
        </p:spPr>
        <p:txBody>
          <a:bodyPr/>
          <a:lstStyle/>
          <a:p>
            <a:pPr eaLnBrk="1" hangingPunct="1">
              <a:buFont typeface="Wingdings" pitchFamily="2" charset="2"/>
              <a:buChar char="Ø"/>
            </a:pPr>
            <a:r>
              <a:rPr lang="en-GB" sz="2800" smtClean="0">
                <a:latin typeface="Arial Narrow" pitchFamily="34" charset="0"/>
              </a:rPr>
              <a:t>intra-ampullary - smooth duodenal mucosa covering papilla</a:t>
            </a:r>
          </a:p>
          <a:p>
            <a:pPr eaLnBrk="1" hangingPunct="1">
              <a:buFont typeface="Wingdings" pitchFamily="2" charset="2"/>
              <a:buChar char="Ø"/>
            </a:pPr>
            <a:r>
              <a:rPr lang="en-GB" sz="2800" smtClean="0">
                <a:latin typeface="Arial Narrow" pitchFamily="34" charset="0"/>
              </a:rPr>
              <a:t>exophytic - protruding into duodenum</a:t>
            </a:r>
          </a:p>
          <a:p>
            <a:pPr eaLnBrk="1" hangingPunct="1">
              <a:buFont typeface="Wingdings" pitchFamily="2" charset="2"/>
              <a:buChar char="Ø"/>
            </a:pPr>
            <a:r>
              <a:rPr lang="en-GB" sz="2800" smtClean="0">
                <a:latin typeface="Arial Narrow" pitchFamily="34" charset="0"/>
              </a:rPr>
              <a:t>periampullary - centred in duodenum adjacent to ampulla</a:t>
            </a:r>
          </a:p>
          <a:p>
            <a:pPr eaLnBrk="1" hangingPunct="1">
              <a:buFont typeface="Wingdings" pitchFamily="2" charset="2"/>
              <a:buChar char="Ø"/>
            </a:pPr>
            <a:r>
              <a:rPr lang="en-GB" sz="2800" smtClean="0">
                <a:latin typeface="Arial Narrow" pitchFamily="34" charset="0"/>
              </a:rPr>
              <a:t>presence of intestinal type adenoma suggests origin from duodenum</a:t>
            </a:r>
          </a:p>
          <a:p>
            <a:pPr eaLnBrk="1" hangingPunct="1">
              <a:buFont typeface="Wingdings" pitchFamily="2" charset="2"/>
              <a:buChar char="Ø"/>
            </a:pPr>
            <a:endParaRPr lang="en-GB" sz="2800" smtClean="0">
              <a:latin typeface="Arial Narrow" pitchFamily="34" charset="0"/>
            </a:endParaRPr>
          </a:p>
        </p:txBody>
      </p:sp>
      <p:sp>
        <p:nvSpPr>
          <p:cNvPr id="3" name="Title 2"/>
          <p:cNvSpPr>
            <a:spLocks noGrp="1"/>
          </p:cNvSpPr>
          <p:nvPr>
            <p:ph type="title"/>
          </p:nvPr>
        </p:nvSpPr>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Tumours of Ampulla of </a:t>
            </a:r>
            <a:r>
              <a:rPr lang="en-GB" dirty="0" err="1" smtClean="0">
                <a:solidFill>
                  <a:schemeClr val="accent4">
                    <a:lumMod val="75000"/>
                  </a:schemeClr>
                </a:solidFill>
                <a:latin typeface="Arial Narrow" pitchFamily="34" charset="0"/>
              </a:rPr>
              <a:t>Vater</a:t>
            </a:r>
            <a:endParaRPr lang="en-GB"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00213"/>
            <a:ext cx="8229600" cy="4525962"/>
          </a:xfrm>
        </p:spPr>
        <p:txBody>
          <a:bodyPr>
            <a:normAutofit lnSpcReduction="10000"/>
          </a:bodyPr>
          <a:lstStyle/>
          <a:p>
            <a:pPr marL="365760" indent="-256032" eaLnBrk="1" fontAlgn="auto" hangingPunct="1">
              <a:spcAft>
                <a:spcPts val="0"/>
              </a:spcAft>
              <a:buFont typeface="Wingdings" pitchFamily="2" charset="2"/>
              <a:buChar char="Ø"/>
              <a:defRPr/>
            </a:pPr>
            <a:r>
              <a:rPr lang="en-GB" dirty="0">
                <a:latin typeface="Arial Narrow" pitchFamily="34" charset="0"/>
              </a:rPr>
              <a:t>m</a:t>
            </a:r>
            <a:r>
              <a:rPr lang="en-GB" dirty="0" smtClean="0">
                <a:latin typeface="Arial Narrow" pitchFamily="34" charset="0"/>
              </a:rPr>
              <a:t>ost </a:t>
            </a:r>
            <a:r>
              <a:rPr lang="en-GB" dirty="0" err="1" smtClean="0">
                <a:latin typeface="Arial Narrow" pitchFamily="34" charset="0"/>
              </a:rPr>
              <a:t>ampullary</a:t>
            </a:r>
            <a:r>
              <a:rPr lang="en-GB" dirty="0" smtClean="0">
                <a:latin typeface="Arial Narrow" pitchFamily="34" charset="0"/>
              </a:rPr>
              <a:t> </a:t>
            </a:r>
            <a:r>
              <a:rPr lang="en-GB" dirty="0" err="1" smtClean="0">
                <a:latin typeface="Arial Narrow" pitchFamily="34" charset="0"/>
              </a:rPr>
              <a:t>Ca</a:t>
            </a:r>
            <a:r>
              <a:rPr lang="en-GB" dirty="0" smtClean="0">
                <a:latin typeface="Arial Narrow" pitchFamily="34" charset="0"/>
              </a:rPr>
              <a:t> develop from precursor neoplasm</a:t>
            </a:r>
          </a:p>
          <a:p>
            <a:pPr marL="365760" indent="-256032" eaLnBrk="1" fontAlgn="auto" hangingPunct="1">
              <a:spcAft>
                <a:spcPts val="0"/>
              </a:spcAft>
              <a:buFont typeface="Wingdings" pitchFamily="2" charset="2"/>
              <a:buChar char="Ø"/>
              <a:defRPr/>
            </a:pPr>
            <a:r>
              <a:rPr lang="en-GB" dirty="0" smtClean="0">
                <a:latin typeface="Arial Narrow" pitchFamily="34" charset="0"/>
              </a:rPr>
              <a:t>95% intestinal type adenomas</a:t>
            </a:r>
          </a:p>
          <a:p>
            <a:pPr marL="365760" indent="-256032" eaLnBrk="1" fontAlgn="auto" hangingPunct="1">
              <a:spcAft>
                <a:spcPts val="0"/>
              </a:spcAft>
              <a:buFont typeface="Wingdings" pitchFamily="2" charset="2"/>
              <a:buChar char="Ø"/>
              <a:defRPr/>
            </a:pPr>
            <a:r>
              <a:rPr lang="en-GB" dirty="0">
                <a:latin typeface="Arial Narrow" pitchFamily="34" charset="0"/>
              </a:rPr>
              <a:t>c</a:t>
            </a:r>
            <a:r>
              <a:rPr lang="en-GB" dirty="0" smtClean="0">
                <a:latin typeface="Arial Narrow" pitchFamily="34" charset="0"/>
              </a:rPr>
              <a:t>omprise 55% of small intestinal adenomas</a:t>
            </a:r>
          </a:p>
          <a:p>
            <a:pPr marL="365760" indent="-256032" eaLnBrk="1" fontAlgn="auto" hangingPunct="1">
              <a:spcAft>
                <a:spcPts val="0"/>
              </a:spcAft>
              <a:buFont typeface="Wingdings" pitchFamily="2" charset="2"/>
              <a:buChar char="Ø"/>
              <a:defRPr/>
            </a:pPr>
            <a:r>
              <a:rPr lang="en-GB" dirty="0" smtClean="0">
                <a:latin typeface="Arial Narrow" pitchFamily="34" charset="0"/>
              </a:rPr>
              <a:t>25% arise within </a:t>
            </a:r>
            <a:r>
              <a:rPr lang="en-GB" dirty="0" err="1" smtClean="0">
                <a:latin typeface="Arial Narrow" pitchFamily="34" charset="0"/>
              </a:rPr>
              <a:t>peri-ampullary</a:t>
            </a:r>
            <a:r>
              <a:rPr lang="en-GB" dirty="0" smtClean="0">
                <a:latin typeface="Arial Narrow" pitchFamily="34" charset="0"/>
              </a:rPr>
              <a:t> duodenum</a:t>
            </a:r>
          </a:p>
          <a:p>
            <a:pPr marL="365760" indent="-256032" eaLnBrk="1" fontAlgn="auto" hangingPunct="1">
              <a:spcAft>
                <a:spcPts val="0"/>
              </a:spcAft>
              <a:buFont typeface="Wingdings" pitchFamily="2" charset="2"/>
              <a:buChar char="Ø"/>
              <a:defRPr/>
            </a:pPr>
            <a:r>
              <a:rPr lang="en-GB" dirty="0" smtClean="0">
                <a:latin typeface="Arial Narrow" pitchFamily="34" charset="0"/>
              </a:rPr>
              <a:t>most sporadic</a:t>
            </a:r>
          </a:p>
          <a:p>
            <a:pPr marL="365760" indent="-256032" eaLnBrk="1" fontAlgn="auto" hangingPunct="1">
              <a:spcAft>
                <a:spcPts val="0"/>
              </a:spcAft>
              <a:buFont typeface="Wingdings" pitchFamily="2" charset="2"/>
              <a:buChar char="Ø"/>
              <a:defRPr/>
            </a:pPr>
            <a:r>
              <a:rPr lang="en-GB" dirty="0" smtClean="0">
                <a:latin typeface="Arial Narrow" pitchFamily="34" charset="0"/>
              </a:rPr>
              <a:t>most common site of extra-colonic adenomas in FAP</a:t>
            </a:r>
          </a:p>
          <a:p>
            <a:pPr marL="365760" indent="-256032" eaLnBrk="1" fontAlgn="auto" hangingPunct="1">
              <a:spcAft>
                <a:spcPts val="0"/>
              </a:spcAft>
              <a:buFont typeface="Wingdings" pitchFamily="2" charset="2"/>
              <a:buChar char="Ø"/>
              <a:defRPr/>
            </a:pPr>
            <a:r>
              <a:rPr lang="en-GB" dirty="0" smtClean="0">
                <a:latin typeface="Arial Narrow" pitchFamily="34" charset="0"/>
              </a:rPr>
              <a:t>TA, VA &amp; TVA</a:t>
            </a:r>
          </a:p>
          <a:p>
            <a:pPr marL="365760" indent="-256032" eaLnBrk="1" fontAlgn="auto" hangingPunct="1">
              <a:spcAft>
                <a:spcPts val="0"/>
              </a:spcAft>
              <a:buFont typeface="Wingdings" pitchFamily="2" charset="2"/>
              <a:buChar char="Ø"/>
              <a:defRPr/>
            </a:pPr>
            <a:r>
              <a:rPr lang="en-GB" dirty="0" smtClean="0">
                <a:latin typeface="Arial Narrow" pitchFamily="34" charset="0"/>
              </a:rPr>
              <a:t>VA tend to be larger &amp; more likely to -&gt; </a:t>
            </a:r>
            <a:r>
              <a:rPr lang="en-GB" dirty="0" err="1" smtClean="0">
                <a:latin typeface="Arial Narrow" pitchFamily="34" charset="0"/>
              </a:rPr>
              <a:t>Ca</a:t>
            </a:r>
            <a:endParaRPr lang="en-GB" dirty="0" smtClean="0">
              <a:latin typeface="Arial Narrow" pitchFamily="34" charset="0"/>
            </a:endParaRPr>
          </a:p>
          <a:p>
            <a:pPr marL="365760" indent="-256032" eaLnBrk="1" fontAlgn="auto" hangingPunct="1">
              <a:spcAft>
                <a:spcPts val="0"/>
              </a:spcAft>
              <a:buFont typeface="Wingdings" pitchFamily="2" charset="2"/>
              <a:buChar char="Ø"/>
              <a:defRPr/>
            </a:pPr>
            <a:r>
              <a:rPr lang="en-GB" dirty="0" smtClean="0">
                <a:latin typeface="Arial Narrow" pitchFamily="34" charset="0"/>
              </a:rPr>
              <a:t>involve duodenal epithelium covering major ampulla or intra-duodenal portion of ampulla</a:t>
            </a:r>
          </a:p>
          <a:p>
            <a:pPr marL="365760" indent="-256032" eaLnBrk="1" fontAlgn="auto" hangingPunct="1">
              <a:spcAft>
                <a:spcPts val="0"/>
              </a:spcAft>
              <a:buFont typeface="Wingdings" pitchFamily="2" charset="2"/>
              <a:buChar char="Ø"/>
              <a:defRPr/>
            </a:pPr>
            <a:endParaRPr lang="en-GB" dirty="0">
              <a:latin typeface="Arial Narrow" pitchFamily="34" charset="0"/>
            </a:endParaRPr>
          </a:p>
        </p:txBody>
      </p:sp>
      <p:sp>
        <p:nvSpPr>
          <p:cNvPr id="3" name="Title 2"/>
          <p:cNvSpPr>
            <a:spLocks noGrp="1"/>
          </p:cNvSpPr>
          <p:nvPr>
            <p:ph type="title"/>
          </p:nvPr>
        </p:nvSpPr>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Adenoma of Ampulla of </a:t>
            </a:r>
            <a:r>
              <a:rPr lang="en-GB" dirty="0" err="1" smtClean="0">
                <a:solidFill>
                  <a:schemeClr val="accent4">
                    <a:lumMod val="75000"/>
                  </a:schemeClr>
                </a:solidFill>
                <a:latin typeface="Arial Narrow" pitchFamily="34" charset="0"/>
              </a:rPr>
              <a:t>Vater</a:t>
            </a:r>
            <a:endParaRPr lang="en-GB"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Content Placeholder 3"/>
          <p:cNvPicPr>
            <a:picLocks noGrp="1" noChangeAspect="1"/>
          </p:cNvPicPr>
          <p:nvPr>
            <p:ph idx="1"/>
          </p:nvPr>
        </p:nvPicPr>
        <p:blipFill>
          <a:blip r:embed="rId3"/>
          <a:srcRect/>
          <a:stretch>
            <a:fillRect/>
          </a:stretch>
        </p:blipFill>
        <p:spPr>
          <a:xfrm>
            <a:off x="0" y="0"/>
            <a:ext cx="9144000" cy="6858000"/>
          </a:xfr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Content Placeholder 3"/>
          <p:cNvPicPr>
            <a:picLocks noGrp="1" noChangeAspect="1"/>
          </p:cNvPicPr>
          <p:nvPr>
            <p:ph idx="1"/>
          </p:nvPr>
        </p:nvPicPr>
        <p:blipFill>
          <a:blip r:embed="rId3"/>
          <a:srcRect/>
          <a:stretch>
            <a:fillRect/>
          </a:stretch>
        </p:blipFill>
        <p:spPr>
          <a:xfrm>
            <a:off x="0" y="23813"/>
            <a:ext cx="9144000" cy="6834187"/>
          </a:xfr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Content Placeholder 1"/>
          <p:cNvSpPr>
            <a:spLocks noGrp="1"/>
          </p:cNvSpPr>
          <p:nvPr>
            <p:ph idx="1"/>
          </p:nvPr>
        </p:nvSpPr>
        <p:spPr>
          <a:xfrm>
            <a:off x="457200" y="1700213"/>
            <a:ext cx="8435975" cy="4525962"/>
          </a:xfrm>
        </p:spPr>
        <p:txBody>
          <a:bodyPr/>
          <a:lstStyle/>
          <a:p>
            <a:pPr eaLnBrk="1" hangingPunct="1">
              <a:buFont typeface="Wingdings" pitchFamily="2" charset="2"/>
              <a:buChar char="Ø"/>
            </a:pPr>
            <a:endParaRPr lang="en-GB" smtClean="0">
              <a:latin typeface="Arial Narrow" pitchFamily="34" charset="0"/>
            </a:endParaRPr>
          </a:p>
          <a:p>
            <a:pPr eaLnBrk="1" hangingPunct="1">
              <a:buFont typeface="Wingdings" pitchFamily="2" charset="2"/>
              <a:buChar char="Ø"/>
            </a:pPr>
            <a:endParaRPr lang="en-GB" smtClean="0">
              <a:latin typeface="Arial Narrow" pitchFamily="34" charset="0"/>
            </a:endParaRPr>
          </a:p>
          <a:p>
            <a:pPr eaLnBrk="1" hangingPunct="1">
              <a:buFont typeface="Wingdings" pitchFamily="2" charset="2"/>
              <a:buChar char="Ø"/>
            </a:pPr>
            <a:r>
              <a:rPr lang="en-GB" smtClean="0">
                <a:latin typeface="Arial Narrow" pitchFamily="34" charset="0"/>
              </a:rPr>
              <a:t>more likely to harbour inv Ca than similarly sized colorectal adenoma </a:t>
            </a:r>
          </a:p>
          <a:p>
            <a:pPr eaLnBrk="1" hangingPunct="1">
              <a:buFont typeface="Wingdings" pitchFamily="2" charset="2"/>
              <a:buChar char="Ø"/>
            </a:pPr>
            <a:r>
              <a:rPr lang="en-GB" smtClean="0">
                <a:latin typeface="Arial Narrow" pitchFamily="34" charset="0"/>
              </a:rPr>
              <a:t>LGD or HGD</a:t>
            </a:r>
          </a:p>
          <a:p>
            <a:pPr eaLnBrk="1" hangingPunct="1">
              <a:buFont typeface="Wingdings" pitchFamily="2" charset="2"/>
              <a:buChar char="Ø"/>
            </a:pPr>
            <a:r>
              <a:rPr lang="en-GB" smtClean="0">
                <a:latin typeface="Arial Narrow" pitchFamily="34" charset="0"/>
              </a:rPr>
              <a:t>IHC -&gt; intestinal differentiation (CK20+; CDX2+; MUC2+ &amp; often CK7+)</a:t>
            </a:r>
          </a:p>
          <a:p>
            <a:pPr eaLnBrk="1" hangingPunct="1">
              <a:buFont typeface="Wingdings" pitchFamily="2" charset="2"/>
              <a:buChar char="Ø"/>
            </a:pPr>
            <a:endParaRPr lang="en-GB" smtClean="0">
              <a:latin typeface="Arial Narrow" pitchFamily="34" charset="0"/>
            </a:endParaRPr>
          </a:p>
        </p:txBody>
      </p:sp>
      <p:sp>
        <p:nvSpPr>
          <p:cNvPr id="3" name="Title 2"/>
          <p:cNvSpPr>
            <a:spLocks noGrp="1"/>
          </p:cNvSpPr>
          <p:nvPr>
            <p:ph type="title"/>
          </p:nvPr>
        </p:nvSpPr>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Adenoma of Ampulla of </a:t>
            </a:r>
            <a:r>
              <a:rPr lang="en-GB" dirty="0" err="1" smtClean="0">
                <a:solidFill>
                  <a:schemeClr val="accent4">
                    <a:lumMod val="75000"/>
                  </a:schemeClr>
                </a:solidFill>
                <a:latin typeface="Arial Narrow" pitchFamily="34" charset="0"/>
              </a:rPr>
              <a:t>Vater</a:t>
            </a:r>
            <a:endParaRPr lang="en-GB"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23988"/>
            <a:ext cx="8229600" cy="4525962"/>
          </a:xfrm>
        </p:spPr>
        <p:txBody>
          <a:bodyPr>
            <a:noAutofit/>
          </a:bodyPr>
          <a:lstStyle/>
          <a:p>
            <a:pPr marL="365760" indent="-256032" eaLnBrk="1" fontAlgn="auto" hangingPunct="1">
              <a:spcAft>
                <a:spcPts val="0"/>
              </a:spcAft>
              <a:buFont typeface="Wingdings 3"/>
              <a:buChar char=""/>
              <a:defRPr/>
            </a:pPr>
            <a:r>
              <a:rPr lang="en-GB" sz="2800" b="1" dirty="0" smtClean="0">
                <a:latin typeface="Arial Narrow" pitchFamily="34" charset="0"/>
              </a:rPr>
              <a:t>Risk factors</a:t>
            </a:r>
            <a:r>
              <a:rPr lang="en-GB" sz="2800" dirty="0" smtClean="0">
                <a:latin typeface="Arial Narrow" pitchFamily="34" charset="0"/>
              </a:rPr>
              <a:t> </a:t>
            </a:r>
          </a:p>
          <a:p>
            <a:pPr marL="109728" indent="0" eaLnBrk="1" fontAlgn="auto" hangingPunct="1">
              <a:spcAft>
                <a:spcPts val="0"/>
              </a:spcAft>
              <a:buFont typeface="Wingdings 3"/>
              <a:buNone/>
              <a:defRPr/>
            </a:pPr>
            <a:r>
              <a:rPr lang="en-GB" sz="2800" dirty="0">
                <a:latin typeface="Arial Narrow" pitchFamily="34" charset="0"/>
              </a:rPr>
              <a:t> </a:t>
            </a:r>
            <a:r>
              <a:rPr lang="en-GB" sz="2800" dirty="0" smtClean="0">
                <a:latin typeface="Arial Narrow" pitchFamily="34" charset="0"/>
              </a:rPr>
              <a:t>  - smoking &amp; high dietary fat intake</a:t>
            </a:r>
          </a:p>
          <a:p>
            <a:pPr marL="109728" indent="0" eaLnBrk="1" fontAlgn="auto" hangingPunct="1">
              <a:spcAft>
                <a:spcPts val="0"/>
              </a:spcAft>
              <a:buFont typeface="Wingdings 3"/>
              <a:buNone/>
              <a:defRPr/>
            </a:pPr>
            <a:r>
              <a:rPr lang="en-GB" sz="2800" dirty="0">
                <a:latin typeface="Arial Narrow" pitchFamily="34" charset="0"/>
              </a:rPr>
              <a:t> </a:t>
            </a:r>
            <a:r>
              <a:rPr lang="en-GB" sz="2800" dirty="0" smtClean="0">
                <a:latin typeface="Arial Narrow" pitchFamily="34" charset="0"/>
              </a:rPr>
              <a:t>  - acquired chronic pancreatitis &amp; diabetes</a:t>
            </a:r>
          </a:p>
          <a:p>
            <a:pPr marL="109728" indent="0" eaLnBrk="1" fontAlgn="auto" hangingPunct="1">
              <a:spcAft>
                <a:spcPts val="0"/>
              </a:spcAft>
              <a:buFont typeface="Wingdings 3"/>
              <a:buNone/>
              <a:defRPr/>
            </a:pPr>
            <a:r>
              <a:rPr lang="en-GB" sz="2800" dirty="0">
                <a:latin typeface="Arial Narrow" pitchFamily="34" charset="0"/>
              </a:rPr>
              <a:t> </a:t>
            </a:r>
            <a:r>
              <a:rPr lang="en-GB" sz="2800" dirty="0" smtClean="0">
                <a:latin typeface="Arial Narrow" pitchFamily="34" charset="0"/>
              </a:rPr>
              <a:t>  - hereditary chronic pancreatitis</a:t>
            </a:r>
          </a:p>
          <a:p>
            <a:pPr marL="365760" indent="-256032" eaLnBrk="1" fontAlgn="auto" hangingPunct="1">
              <a:spcAft>
                <a:spcPts val="0"/>
              </a:spcAft>
              <a:buFont typeface="Wingdings 3"/>
              <a:buChar char=""/>
              <a:defRPr/>
            </a:pPr>
            <a:r>
              <a:rPr lang="en-GB" sz="2800" dirty="0">
                <a:latin typeface="Arial Narrow" pitchFamily="34" charset="0"/>
              </a:rPr>
              <a:t>m</a:t>
            </a:r>
            <a:r>
              <a:rPr lang="en-GB" sz="2800" dirty="0" smtClean="0">
                <a:latin typeface="Arial Narrow" pitchFamily="34" charset="0"/>
              </a:rPr>
              <a:t>ost sporadic</a:t>
            </a:r>
          </a:p>
          <a:p>
            <a:pPr marL="365760" indent="-256032" eaLnBrk="1" fontAlgn="auto" hangingPunct="1">
              <a:spcAft>
                <a:spcPts val="0"/>
              </a:spcAft>
              <a:buFont typeface="Wingdings 3"/>
              <a:buChar char=""/>
              <a:defRPr/>
            </a:pPr>
            <a:r>
              <a:rPr lang="en-GB" sz="2800" dirty="0" smtClean="0">
                <a:latin typeface="Arial Narrow" pitchFamily="34" charset="0"/>
              </a:rPr>
              <a:t>10% familial</a:t>
            </a:r>
          </a:p>
          <a:p>
            <a:pPr marL="365760" indent="-256032" eaLnBrk="1" fontAlgn="auto" hangingPunct="1">
              <a:spcAft>
                <a:spcPts val="0"/>
              </a:spcAft>
              <a:buFont typeface="Wingdings 3"/>
              <a:buChar char=""/>
              <a:defRPr/>
            </a:pPr>
            <a:r>
              <a:rPr lang="en-GB" sz="2800" dirty="0" smtClean="0">
                <a:latin typeface="Arial Narrow" pitchFamily="34" charset="0"/>
              </a:rPr>
              <a:t>genetic basis for most familial cases (80%) unknown</a:t>
            </a:r>
          </a:p>
          <a:p>
            <a:pPr marL="365760" indent="-256032" eaLnBrk="1" fontAlgn="auto" hangingPunct="1">
              <a:spcAft>
                <a:spcPts val="0"/>
              </a:spcAft>
              <a:buFont typeface="Wingdings 3"/>
              <a:buChar char=""/>
              <a:defRPr/>
            </a:pPr>
            <a:r>
              <a:rPr lang="en-GB" sz="2800" dirty="0">
                <a:latin typeface="Arial Narrow" pitchFamily="34" charset="0"/>
              </a:rPr>
              <a:t>h</a:t>
            </a:r>
            <a:r>
              <a:rPr lang="en-GB" sz="2800" dirty="0" smtClean="0">
                <a:latin typeface="Arial Narrow" pitchFamily="34" charset="0"/>
              </a:rPr>
              <a:t>eritable genetic syndromes - BRCA2, FAMMM, P-J syndrome, familial pancreatitis, HNPCC </a:t>
            </a:r>
          </a:p>
        </p:txBody>
      </p:sp>
      <p:sp>
        <p:nvSpPr>
          <p:cNvPr id="3" name="Title 2"/>
          <p:cNvSpPr>
            <a:spLocks noGrp="1"/>
          </p:cNvSpPr>
          <p:nvPr>
            <p:ph type="title"/>
          </p:nvPr>
        </p:nvSpPr>
        <p:spPr>
          <a:xfrm>
            <a:off x="457200" y="197768"/>
            <a:ext cx="8229600" cy="1143000"/>
          </a:xfrm>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Conventional Ductal </a:t>
            </a:r>
            <a:r>
              <a:rPr lang="en-GB" dirty="0" err="1" smtClean="0">
                <a:solidFill>
                  <a:schemeClr val="accent4">
                    <a:lumMod val="75000"/>
                  </a:schemeClr>
                </a:solidFill>
                <a:latin typeface="Arial Narrow" pitchFamily="34" charset="0"/>
              </a:rPr>
              <a:t>AdenoCa</a:t>
            </a:r>
            <a:r>
              <a:rPr lang="en-GB" dirty="0" smtClean="0">
                <a:solidFill>
                  <a:schemeClr val="accent4">
                    <a:lumMod val="75000"/>
                  </a:schemeClr>
                </a:solidFill>
                <a:latin typeface="Arial Narrow" pitchFamily="34" charset="0"/>
              </a:rPr>
              <a:t> </a:t>
            </a:r>
            <a:endParaRPr lang="en-GB" dirty="0">
              <a:solidFill>
                <a:schemeClr val="accent4">
                  <a:lumMod val="75000"/>
                </a:schemeClr>
              </a:solidFill>
              <a:latin typeface="Arial Narrow" pitchFamily="34"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Content Placeholder 3"/>
          <p:cNvPicPr>
            <a:picLocks noGrp="1" noChangeAspect="1"/>
          </p:cNvPicPr>
          <p:nvPr>
            <p:ph idx="1"/>
          </p:nvPr>
        </p:nvPicPr>
        <p:blipFill>
          <a:blip r:embed="rId3"/>
          <a:srcRect/>
          <a:stretch>
            <a:fillRect/>
          </a:stretch>
        </p:blipFill>
        <p:spPr>
          <a:xfrm>
            <a:off x="0" y="-6350"/>
            <a:ext cx="9147175" cy="6864350"/>
          </a:xfr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Content Placeholder 3"/>
          <p:cNvPicPr>
            <a:picLocks noGrp="1" noChangeAspect="1"/>
          </p:cNvPicPr>
          <p:nvPr>
            <p:ph idx="1"/>
          </p:nvPr>
        </p:nvPicPr>
        <p:blipFill>
          <a:blip r:embed="rId3"/>
          <a:srcRect/>
          <a:stretch>
            <a:fillRect/>
          </a:stretch>
        </p:blipFill>
        <p:spPr>
          <a:xfrm>
            <a:off x="-36513" y="-28575"/>
            <a:ext cx="9188451" cy="6886575"/>
          </a:xfr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Content Placeholder 3"/>
          <p:cNvPicPr>
            <a:picLocks noGrp="1" noChangeAspect="1"/>
          </p:cNvPicPr>
          <p:nvPr>
            <p:ph idx="1"/>
          </p:nvPr>
        </p:nvPicPr>
        <p:blipFill>
          <a:blip r:embed="rId3"/>
          <a:srcRect/>
          <a:stretch>
            <a:fillRect/>
          </a:stretch>
        </p:blipFill>
        <p:spPr>
          <a:xfrm>
            <a:off x="0" y="0"/>
            <a:ext cx="9159875" cy="6858000"/>
          </a:xfr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Content Placeholder 3"/>
          <p:cNvPicPr>
            <a:picLocks noGrp="1" noChangeAspect="1"/>
          </p:cNvPicPr>
          <p:nvPr>
            <p:ph idx="1"/>
          </p:nvPr>
        </p:nvPicPr>
        <p:blipFill>
          <a:blip r:embed="rId3"/>
          <a:srcRect/>
          <a:stretch>
            <a:fillRect/>
          </a:stretch>
        </p:blipFill>
        <p:spPr>
          <a:xfrm>
            <a:off x="0" y="0"/>
            <a:ext cx="9144000" cy="6858000"/>
          </a:xfr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00213"/>
            <a:ext cx="8435975" cy="4525962"/>
          </a:xfrm>
        </p:spPr>
        <p:txBody>
          <a:bodyPr>
            <a:normAutofit/>
          </a:bodyPr>
          <a:lstStyle/>
          <a:p>
            <a:pPr marL="109728" indent="0" eaLnBrk="1" fontAlgn="auto" hangingPunct="1">
              <a:spcAft>
                <a:spcPts val="0"/>
              </a:spcAft>
              <a:buFont typeface="Wingdings 3"/>
              <a:buNone/>
              <a:defRPr/>
            </a:pPr>
            <a:r>
              <a:rPr lang="en-GB" dirty="0" smtClean="0">
                <a:latin typeface="Arial Narrow" pitchFamily="34" charset="0"/>
              </a:rPr>
              <a:t>Differential Diagnosis</a:t>
            </a:r>
          </a:p>
          <a:p>
            <a:pPr marL="365760" indent="-256032" eaLnBrk="1" fontAlgn="auto" hangingPunct="1">
              <a:spcAft>
                <a:spcPts val="0"/>
              </a:spcAft>
              <a:buFont typeface="Wingdings" pitchFamily="2" charset="2"/>
              <a:buChar char="Ø"/>
              <a:defRPr/>
            </a:pPr>
            <a:r>
              <a:rPr lang="en-GB" dirty="0">
                <a:latin typeface="Arial Narrow" pitchFamily="34" charset="0"/>
              </a:rPr>
              <a:t>i</a:t>
            </a:r>
            <a:r>
              <a:rPr lang="en-GB" dirty="0" smtClean="0">
                <a:latin typeface="Arial Narrow" pitchFamily="34" charset="0"/>
              </a:rPr>
              <a:t>nvolvement of </a:t>
            </a:r>
            <a:r>
              <a:rPr lang="en-GB" dirty="0" err="1" smtClean="0">
                <a:latin typeface="Arial Narrow" pitchFamily="34" charset="0"/>
              </a:rPr>
              <a:t>peri-ampullary</a:t>
            </a:r>
            <a:r>
              <a:rPr lang="en-GB" dirty="0" smtClean="0">
                <a:latin typeface="Arial Narrow" pitchFamily="34" charset="0"/>
              </a:rPr>
              <a:t> glands with dysplastic epithelium can simulate </a:t>
            </a:r>
            <a:r>
              <a:rPr lang="en-GB" dirty="0" err="1" smtClean="0">
                <a:latin typeface="Arial Narrow" pitchFamily="34" charset="0"/>
              </a:rPr>
              <a:t>inv</a:t>
            </a:r>
            <a:r>
              <a:rPr lang="en-GB" dirty="0" smtClean="0">
                <a:latin typeface="Arial Narrow" pitchFamily="34" charset="0"/>
              </a:rPr>
              <a:t> </a:t>
            </a:r>
            <a:r>
              <a:rPr lang="en-GB" dirty="0" err="1" smtClean="0">
                <a:latin typeface="Arial Narrow" pitchFamily="34" charset="0"/>
              </a:rPr>
              <a:t>Ca</a:t>
            </a:r>
            <a:r>
              <a:rPr lang="en-GB" dirty="0" smtClean="0">
                <a:latin typeface="Arial Narrow" pitchFamily="34" charset="0"/>
              </a:rPr>
              <a:t> because of irregular muscle bundles of  </a:t>
            </a:r>
            <a:r>
              <a:rPr lang="en-GB" dirty="0" err="1" smtClean="0">
                <a:latin typeface="Arial Narrow" pitchFamily="34" charset="0"/>
              </a:rPr>
              <a:t>sphinctre</a:t>
            </a:r>
            <a:r>
              <a:rPr lang="en-GB" dirty="0" smtClean="0">
                <a:latin typeface="Arial Narrow" pitchFamily="34" charset="0"/>
              </a:rPr>
              <a:t> of </a:t>
            </a:r>
            <a:r>
              <a:rPr lang="en-GB" dirty="0" err="1" smtClean="0">
                <a:latin typeface="Arial Narrow" pitchFamily="34" charset="0"/>
              </a:rPr>
              <a:t>Oddi</a:t>
            </a:r>
            <a:endParaRPr lang="en-GB" dirty="0" smtClean="0">
              <a:latin typeface="Arial Narrow" pitchFamily="34" charset="0"/>
            </a:endParaRPr>
          </a:p>
          <a:p>
            <a:pPr marL="365760" indent="-256032" eaLnBrk="1" fontAlgn="auto" hangingPunct="1">
              <a:spcAft>
                <a:spcPts val="0"/>
              </a:spcAft>
              <a:buFont typeface="Wingdings" pitchFamily="2" charset="2"/>
              <a:buChar char="Ø"/>
              <a:defRPr/>
            </a:pPr>
            <a:r>
              <a:rPr lang="en-GB" dirty="0">
                <a:latin typeface="Arial Narrow" pitchFamily="34" charset="0"/>
              </a:rPr>
              <a:t>v</a:t>
            </a:r>
            <a:r>
              <a:rPr lang="en-GB" dirty="0" smtClean="0">
                <a:latin typeface="Arial Narrow" pitchFamily="34" charset="0"/>
              </a:rPr>
              <a:t>ice versa underlying </a:t>
            </a:r>
            <a:r>
              <a:rPr lang="en-GB" dirty="0" err="1" smtClean="0">
                <a:latin typeface="Arial Narrow" pitchFamily="34" charset="0"/>
              </a:rPr>
              <a:t>inv</a:t>
            </a:r>
            <a:r>
              <a:rPr lang="en-GB" dirty="0" smtClean="0">
                <a:latin typeface="Arial Narrow" pitchFamily="34" charset="0"/>
              </a:rPr>
              <a:t> </a:t>
            </a:r>
            <a:r>
              <a:rPr lang="en-GB" dirty="0" err="1" smtClean="0">
                <a:latin typeface="Arial Narrow" pitchFamily="34" charset="0"/>
              </a:rPr>
              <a:t>Ca</a:t>
            </a:r>
            <a:r>
              <a:rPr lang="en-GB" dirty="0" smtClean="0">
                <a:latin typeface="Arial Narrow" pitchFamily="34" charset="0"/>
              </a:rPr>
              <a:t> of pancreas or CBD can colonize the </a:t>
            </a:r>
            <a:r>
              <a:rPr lang="en-GB" dirty="0" err="1" smtClean="0">
                <a:latin typeface="Arial Narrow" pitchFamily="34" charset="0"/>
              </a:rPr>
              <a:t>ampullary</a:t>
            </a:r>
            <a:r>
              <a:rPr lang="en-GB" dirty="0" smtClean="0">
                <a:latin typeface="Arial Narrow" pitchFamily="34" charset="0"/>
              </a:rPr>
              <a:t> epithelium closely mimics primary adenoma</a:t>
            </a:r>
          </a:p>
          <a:p>
            <a:pPr marL="365760" indent="-256032" eaLnBrk="1" fontAlgn="auto" hangingPunct="1">
              <a:spcAft>
                <a:spcPts val="0"/>
              </a:spcAft>
              <a:buFont typeface="Wingdings" pitchFamily="2" charset="2"/>
              <a:buChar char="Ø"/>
              <a:defRPr/>
            </a:pPr>
            <a:r>
              <a:rPr lang="en-GB" dirty="0">
                <a:latin typeface="Arial Narrow" pitchFamily="34" charset="0"/>
              </a:rPr>
              <a:t>r</a:t>
            </a:r>
            <a:r>
              <a:rPr lang="en-GB" dirty="0" smtClean="0">
                <a:latin typeface="Arial Narrow" pitchFamily="34" charset="0"/>
              </a:rPr>
              <a:t>eactive </a:t>
            </a:r>
            <a:r>
              <a:rPr lang="en-GB" dirty="0" err="1" smtClean="0">
                <a:latin typeface="Arial Narrow" pitchFamily="34" charset="0"/>
              </a:rPr>
              <a:t>atypia</a:t>
            </a:r>
            <a:r>
              <a:rPr lang="en-GB" dirty="0" smtClean="0">
                <a:latin typeface="Arial Narrow" pitchFamily="34" charset="0"/>
              </a:rPr>
              <a:t> with associated inflammation </a:t>
            </a:r>
          </a:p>
          <a:p>
            <a:pPr marL="109728" indent="0" eaLnBrk="1" fontAlgn="auto" hangingPunct="1">
              <a:spcAft>
                <a:spcPts val="0"/>
              </a:spcAft>
              <a:buFont typeface="Wingdings 3"/>
              <a:buNone/>
              <a:defRPr/>
            </a:pPr>
            <a:r>
              <a:rPr lang="en-GB" dirty="0">
                <a:latin typeface="Arial Narrow" pitchFamily="34" charset="0"/>
              </a:rPr>
              <a:t> </a:t>
            </a:r>
            <a:r>
              <a:rPr lang="en-GB" dirty="0" smtClean="0">
                <a:latin typeface="Arial Narrow" pitchFamily="34" charset="0"/>
              </a:rPr>
              <a:t>   - lacks nuclear elongation &amp; </a:t>
            </a:r>
            <a:r>
              <a:rPr lang="en-GB" dirty="0" err="1" smtClean="0">
                <a:latin typeface="Arial Narrow" pitchFamily="34" charset="0"/>
              </a:rPr>
              <a:t>pseudostratification</a:t>
            </a:r>
            <a:r>
              <a:rPr lang="en-GB" dirty="0" smtClean="0">
                <a:latin typeface="Arial Narrow" pitchFamily="34" charset="0"/>
              </a:rPr>
              <a:t> of adenomas</a:t>
            </a:r>
          </a:p>
          <a:p>
            <a:pPr marL="109728" indent="0" eaLnBrk="1" fontAlgn="auto" hangingPunct="1">
              <a:spcAft>
                <a:spcPts val="0"/>
              </a:spcAft>
              <a:buFont typeface="Wingdings 3"/>
              <a:buNone/>
              <a:defRPr/>
            </a:pPr>
            <a:r>
              <a:rPr lang="en-GB" dirty="0" smtClean="0">
                <a:latin typeface="Arial Narrow" pitchFamily="34" charset="0"/>
              </a:rPr>
              <a:t>    - nuclei may show more </a:t>
            </a:r>
            <a:r>
              <a:rPr lang="en-GB" dirty="0" err="1" smtClean="0">
                <a:latin typeface="Arial Narrow" pitchFamily="34" charset="0"/>
              </a:rPr>
              <a:t>atypia</a:t>
            </a:r>
            <a:r>
              <a:rPr lang="en-GB" dirty="0" smtClean="0">
                <a:latin typeface="Arial Narrow" pitchFamily="34" charset="0"/>
              </a:rPr>
              <a:t>, enlargement &amp; </a:t>
            </a:r>
            <a:r>
              <a:rPr lang="en-GB" dirty="0" err="1" smtClean="0">
                <a:latin typeface="Arial Narrow" pitchFamily="34" charset="0"/>
              </a:rPr>
              <a:t>macronucleoli</a:t>
            </a:r>
            <a:endParaRPr lang="en-GB" dirty="0" smtClean="0">
              <a:latin typeface="Arial Narrow" pitchFamily="34" charset="0"/>
            </a:endParaRPr>
          </a:p>
          <a:p>
            <a:pPr marL="109728" indent="0" eaLnBrk="1" fontAlgn="auto" hangingPunct="1">
              <a:spcAft>
                <a:spcPts val="0"/>
              </a:spcAft>
              <a:buFont typeface="Wingdings 3"/>
              <a:buNone/>
              <a:defRPr/>
            </a:pPr>
            <a:r>
              <a:rPr lang="en-GB" dirty="0">
                <a:latin typeface="Arial Narrow" pitchFamily="34" charset="0"/>
              </a:rPr>
              <a:t> </a:t>
            </a:r>
            <a:r>
              <a:rPr lang="en-GB" dirty="0" smtClean="0">
                <a:latin typeface="Arial Narrow" pitchFamily="34" charset="0"/>
              </a:rPr>
              <a:t>     than adenomas with LGD</a:t>
            </a:r>
            <a:endParaRPr lang="en-GB" dirty="0">
              <a:latin typeface="Arial Narrow" pitchFamily="34" charset="0"/>
            </a:endParaRPr>
          </a:p>
        </p:txBody>
      </p:sp>
      <p:sp>
        <p:nvSpPr>
          <p:cNvPr id="3" name="Title 2"/>
          <p:cNvSpPr>
            <a:spLocks noGrp="1"/>
          </p:cNvSpPr>
          <p:nvPr>
            <p:ph type="title"/>
          </p:nvPr>
        </p:nvSpPr>
        <p:spPr/>
        <p:txBody>
          <a:bodyPr/>
          <a:lstStyle/>
          <a:p>
            <a:pPr eaLnBrk="1" fontAlgn="auto" hangingPunct="1">
              <a:spcAft>
                <a:spcPts val="0"/>
              </a:spcAft>
              <a:defRPr/>
            </a:pPr>
            <a:r>
              <a:rPr lang="en-GB" dirty="0" smtClean="0">
                <a:solidFill>
                  <a:schemeClr val="accent4">
                    <a:lumMod val="75000"/>
                  </a:schemeClr>
                </a:solidFill>
                <a:latin typeface="Arial Narrow" pitchFamily="34" charset="0"/>
              </a:rPr>
              <a:t>Adenoma of Ampulla of </a:t>
            </a:r>
            <a:r>
              <a:rPr lang="en-GB" dirty="0" err="1" smtClean="0">
                <a:solidFill>
                  <a:schemeClr val="accent4">
                    <a:lumMod val="75000"/>
                  </a:schemeClr>
                </a:solidFill>
                <a:latin typeface="Arial Narrow" pitchFamily="34" charset="0"/>
              </a:rPr>
              <a:t>Vater</a:t>
            </a:r>
            <a:endParaRPr lang="en-GB"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Content Placeholder 3"/>
          <p:cNvPicPr>
            <a:picLocks noGrp="1" noChangeAspect="1"/>
          </p:cNvPicPr>
          <p:nvPr>
            <p:ph idx="1"/>
          </p:nvPr>
        </p:nvPicPr>
        <p:blipFill>
          <a:blip r:embed="rId3"/>
          <a:srcRect/>
          <a:stretch>
            <a:fillRect/>
          </a:stretch>
        </p:blipFill>
        <p:spPr>
          <a:xfrm>
            <a:off x="0" y="0"/>
            <a:ext cx="9197975" cy="6858000"/>
          </a:xfr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Content Placeholder 3"/>
          <p:cNvPicPr>
            <a:picLocks noGrp="1" noChangeAspect="1"/>
          </p:cNvPicPr>
          <p:nvPr>
            <p:ph idx="1"/>
          </p:nvPr>
        </p:nvPicPr>
        <p:blipFill>
          <a:blip r:embed="rId3"/>
          <a:srcRect/>
          <a:stretch>
            <a:fillRect/>
          </a:stretch>
        </p:blipFill>
        <p:spPr>
          <a:xfrm>
            <a:off x="0" y="0"/>
            <a:ext cx="9144000" cy="6969125"/>
          </a:xfr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Content Placeholder 3"/>
          <p:cNvPicPr>
            <a:picLocks noGrp="1" noChangeAspect="1"/>
          </p:cNvPicPr>
          <p:nvPr>
            <p:ph idx="1"/>
          </p:nvPr>
        </p:nvPicPr>
        <p:blipFill>
          <a:blip r:embed="rId3"/>
          <a:srcRect/>
          <a:stretch>
            <a:fillRect/>
          </a:stretch>
        </p:blipFill>
        <p:spPr>
          <a:xfrm>
            <a:off x="-6350" y="0"/>
            <a:ext cx="4433888" cy="6858000"/>
          </a:xfrm>
        </p:spPr>
      </p:pic>
      <p:pic>
        <p:nvPicPr>
          <p:cNvPr id="246786" name="Picture 4"/>
          <p:cNvPicPr>
            <a:picLocks noChangeAspect="1"/>
          </p:cNvPicPr>
          <p:nvPr/>
        </p:nvPicPr>
        <p:blipFill>
          <a:blip r:embed="rId4"/>
          <a:srcRect/>
          <a:stretch>
            <a:fillRect/>
          </a:stretch>
        </p:blipFill>
        <p:spPr bwMode="auto">
          <a:xfrm>
            <a:off x="4578350" y="0"/>
            <a:ext cx="4565650" cy="6858000"/>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Content Placeholder 3"/>
          <p:cNvPicPr>
            <a:picLocks noGrp="1" noChangeAspect="1"/>
          </p:cNvPicPr>
          <p:nvPr>
            <p:ph idx="1"/>
          </p:nvPr>
        </p:nvPicPr>
        <p:blipFill>
          <a:blip r:embed="rId3"/>
          <a:srcRect/>
          <a:stretch>
            <a:fillRect/>
          </a:stretch>
        </p:blipFill>
        <p:spPr>
          <a:xfrm>
            <a:off x="0" y="0"/>
            <a:ext cx="9144000" cy="6858000"/>
          </a:xfr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Content Placeholder 3"/>
          <p:cNvPicPr>
            <a:picLocks noGrp="1" noChangeAspect="1"/>
          </p:cNvPicPr>
          <p:nvPr>
            <p:ph idx="1"/>
          </p:nvPr>
        </p:nvPicPr>
        <p:blipFill>
          <a:blip r:embed="rId3"/>
          <a:srcRect/>
          <a:stretch>
            <a:fillRect/>
          </a:stretch>
        </p:blipFill>
        <p:spPr>
          <a:xfrm>
            <a:off x="0" y="0"/>
            <a:ext cx="9144000" cy="6858000"/>
          </a:xfr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
  <TotalTime>5759</TotalTime>
  <Words>4938</Words>
  <Application>Microsoft Office PowerPoint</Application>
  <PresentationFormat>On-screen Show (4:3)</PresentationFormat>
  <Paragraphs>711</Paragraphs>
  <Slides>130</Slides>
  <Notes>94</Notes>
  <HiddenSlides>6</HiddenSlides>
  <MMClips>0</MMClips>
  <ScaleCrop>false</ScaleCrop>
  <HeadingPairs>
    <vt:vector size="4" baseType="variant">
      <vt:variant>
        <vt:lpstr>Theme</vt:lpstr>
      </vt:variant>
      <vt:variant>
        <vt:i4>1</vt:i4>
      </vt:variant>
      <vt:variant>
        <vt:lpstr>Slide Titles</vt:lpstr>
      </vt:variant>
      <vt:variant>
        <vt:i4>130</vt:i4>
      </vt:variant>
    </vt:vector>
  </HeadingPairs>
  <TitlesOfParts>
    <vt:vector size="131" baseType="lpstr">
      <vt:lpstr>Concourse</vt:lpstr>
      <vt:lpstr>Pancreatic neoplasms</vt:lpstr>
      <vt:lpstr>PowerPoint Presentation</vt:lpstr>
      <vt:lpstr>Solid neoplasms</vt:lpstr>
      <vt:lpstr>Cystic neoplasms</vt:lpstr>
      <vt:lpstr>Endocrine neoplasms</vt:lpstr>
      <vt:lpstr>Tumours of the Ampulla of Vater </vt:lpstr>
      <vt:lpstr>Invasive Ductal AdenoCa </vt:lpstr>
      <vt:lpstr>Conventional Ductal AdenoCa </vt:lpstr>
      <vt:lpstr>Conventional Ductal AdenoCa </vt:lpstr>
      <vt:lpstr>Conventional Ductal AdenoCa </vt:lpstr>
      <vt:lpstr>Conventional Ductal AdenoCa </vt:lpstr>
      <vt:lpstr>PowerPoint Presentation</vt:lpstr>
      <vt:lpstr>Conventional Ductal AdenoCa </vt:lpstr>
      <vt:lpstr>PowerPoint Presentation</vt:lpstr>
      <vt:lpstr>PowerPoint Presentation</vt:lpstr>
      <vt:lpstr>PowerPoint Presentation</vt:lpstr>
      <vt:lpstr>PowerPoint Presentation</vt:lpstr>
      <vt:lpstr>Conventional Ductal AdenoCa </vt:lpstr>
      <vt:lpstr>PowerPoint Presentation</vt:lpstr>
      <vt:lpstr>PowerPoint Presentation</vt:lpstr>
      <vt:lpstr>PowerPoint Presentation</vt:lpstr>
      <vt:lpstr>PowerPoint Presentation</vt:lpstr>
      <vt:lpstr>PowerPoint Presentation</vt:lpstr>
      <vt:lpstr>Conventional Ductal AdenoCa </vt:lpstr>
      <vt:lpstr>Conventional Ductal AdenoCa </vt:lpstr>
      <vt:lpstr>Conventional Ductal AdenoCa </vt:lpstr>
      <vt:lpstr>Conventional Ductal AdenoCa </vt:lpstr>
      <vt:lpstr>Conventional Ductal AdenoCa </vt:lpstr>
      <vt:lpstr>Conventional Ductal AdenoCa </vt:lpstr>
      <vt:lpstr>Conventional Ductal AdenoCa </vt:lpstr>
      <vt:lpstr>PowerPoint Presentation</vt:lpstr>
      <vt:lpstr>Other Pancreatic Carcinomas of Ductal Origin</vt:lpstr>
      <vt:lpstr>PowerPoint Presentation</vt:lpstr>
      <vt:lpstr>PowerPoint Presentation</vt:lpstr>
      <vt:lpstr>PowerPoint Presentation</vt:lpstr>
      <vt:lpstr>PowerPoint Presentation</vt:lpstr>
      <vt:lpstr>Pancreatic Intraepithelial Neoplasia</vt:lpstr>
      <vt:lpstr>Pancreatic Intraepithelial Neoplasia</vt:lpstr>
      <vt:lpstr>PowerPoint Presentation</vt:lpstr>
      <vt:lpstr>PowerPoint Presentation</vt:lpstr>
      <vt:lpstr>Pancreatic Intraepithelial Neoplasia</vt:lpstr>
      <vt:lpstr>PowerPoint Presentation</vt:lpstr>
      <vt:lpstr>PowerPoint Presentation</vt:lpstr>
      <vt:lpstr>Pancreatic Intraepithelial Neoplasia</vt:lpstr>
      <vt:lpstr>Pancreatic Intraepithelial Neoplasia</vt:lpstr>
      <vt:lpstr>Pancreaticoblastoma</vt:lpstr>
      <vt:lpstr>Cystic Tumours</vt:lpstr>
      <vt:lpstr>Serous Cystic Neoplasm</vt:lpstr>
      <vt:lpstr>PowerPoint Presentation</vt:lpstr>
      <vt:lpstr>PowerPoint Presentation</vt:lpstr>
      <vt:lpstr>Serous Cystic Neoplasm</vt:lpstr>
      <vt:lpstr>PowerPoint Presentation</vt:lpstr>
      <vt:lpstr>PowerPoint Presentation</vt:lpstr>
      <vt:lpstr>Mucinous Cystic Neoplasm (MCN)</vt:lpstr>
      <vt:lpstr>PowerPoint Presentation</vt:lpstr>
      <vt:lpstr>PowerPoint Presentation</vt:lpstr>
      <vt:lpstr>Mucinous Cystic Neoplasm (MCN)</vt:lpstr>
      <vt:lpstr>PowerPoint Presentation</vt:lpstr>
      <vt:lpstr>Mucinous Cystic Neoplasm (MCN)</vt:lpstr>
      <vt:lpstr>PowerPoint Presentation</vt:lpstr>
      <vt:lpstr>PowerPoint Presentation</vt:lpstr>
      <vt:lpstr>PowerPoint Presentation</vt:lpstr>
      <vt:lpstr>Mucinous Cystic Neoplasm (MCN)</vt:lpstr>
      <vt:lpstr>Mucinous Cystic Neoplasm (MCN)</vt:lpstr>
      <vt:lpstr>PowerPoint Presentation</vt:lpstr>
      <vt:lpstr>Intraductal Papillary Mucinous Neoplasm (IPMN)</vt:lpstr>
      <vt:lpstr>Intraductal Papillary Mucinous Neoplasm (IPMN)</vt:lpstr>
      <vt:lpstr>Intraductal Papillary Mucinous Neoplasm (IPMN)</vt:lpstr>
      <vt:lpstr>Intraductal Papillary Mucinous Neoplasm (IPMN)</vt:lpstr>
      <vt:lpstr>PowerPoint Presentation</vt:lpstr>
      <vt:lpstr>PowerPoint Presentation</vt:lpstr>
      <vt:lpstr>Intraductal Papillary Mucinous Neoplasm (IPMN)</vt:lpstr>
      <vt:lpstr>PowerPoint Presentation</vt:lpstr>
      <vt:lpstr>PowerPoint Presentation</vt:lpstr>
      <vt:lpstr>PowerPoint Presentation</vt:lpstr>
      <vt:lpstr>PowerPoint Presentation</vt:lpstr>
      <vt:lpstr>PowerPoint Presentation</vt:lpstr>
      <vt:lpstr>Intraductal Papillary Mucinous Neoplasm (IPMN)</vt:lpstr>
      <vt:lpstr>Intraductal Papillary Mucinous Neoplasm (IPMN)</vt:lpstr>
      <vt:lpstr>Solid Pseudopapillary Tumour</vt:lpstr>
      <vt:lpstr>Solid Pseudopapillary Tumour</vt:lpstr>
      <vt:lpstr>Tumours of Ampulla of Vater</vt:lpstr>
      <vt:lpstr>Tumours of Ampulla of Vater</vt:lpstr>
      <vt:lpstr>PowerPoint Presentation</vt:lpstr>
      <vt:lpstr>Tumours of Ampulla of Vater</vt:lpstr>
      <vt:lpstr>Adenoma of Ampulla of Vater</vt:lpstr>
      <vt:lpstr>PowerPoint Presentation</vt:lpstr>
      <vt:lpstr>PowerPoint Presentation</vt:lpstr>
      <vt:lpstr>Adenoma of Ampulla of Vater</vt:lpstr>
      <vt:lpstr>PowerPoint Presentation</vt:lpstr>
      <vt:lpstr>PowerPoint Presentation</vt:lpstr>
      <vt:lpstr>PowerPoint Presentation</vt:lpstr>
      <vt:lpstr>PowerPoint Presentation</vt:lpstr>
      <vt:lpstr>Adenoma of Ampulla of Vater</vt:lpstr>
      <vt:lpstr>PowerPoint Presentation</vt:lpstr>
      <vt:lpstr>PowerPoint Presentation</vt:lpstr>
      <vt:lpstr>PowerPoint Presentation</vt:lpstr>
      <vt:lpstr>PowerPoint Presentation</vt:lpstr>
      <vt:lpstr>PowerPoint Presentation</vt:lpstr>
      <vt:lpstr>Ampullary AdenoCa</vt:lpstr>
      <vt:lpstr>PowerPoint Presentation</vt:lpstr>
      <vt:lpstr>Ampullary AdenoCa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Ampullary AdenoCa</vt:lpstr>
      <vt:lpstr>Ampullary AdenoCa</vt:lpstr>
      <vt:lpstr>Pancreatic Endocrine Neoplasm</vt:lpstr>
      <vt:lpstr>Pancreatic Endocrine Neoplasm</vt:lpstr>
      <vt:lpstr>Pancreatic Endocrine Neoplasm</vt:lpstr>
      <vt:lpstr>Pancreatic Endocrine Neoplasm</vt:lpstr>
      <vt:lpstr>Pancreatic Endocrine Neoplasm</vt:lpstr>
      <vt:lpstr>PowerPoint Presentation</vt:lpstr>
      <vt:lpstr>Pancreatic Endocrine Neoplasm</vt:lpstr>
      <vt:lpstr>Pancreatic Endocrine Neoplasm</vt:lpstr>
      <vt:lpstr>Pancreatic Endocrine Neoplasm</vt:lpstr>
      <vt:lpstr>Pancreatic Endocrine Neoplasm</vt:lpstr>
      <vt:lpstr>PowerPoint Presentation</vt:lpstr>
      <vt:lpstr>PowerPoint Presentation</vt:lpstr>
      <vt:lpstr>PowerPoint Presentation</vt:lpstr>
      <vt:lpstr>PowerPoint Presentation</vt:lpstr>
      <vt:lpstr>PowerPoint Presentation</vt:lpstr>
      <vt:lpstr>Pancreatic Endocrine Neoplasm</vt:lpstr>
      <vt:lpstr>Pancreatic Endocrine Neoplasm</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PANCREATIC PATHOLOGY</dc:title>
  <dc:creator>L. Cohen</dc:creator>
  <cp:lastModifiedBy>Shiel, Nuala</cp:lastModifiedBy>
  <cp:revision>219</cp:revision>
  <dcterms:created xsi:type="dcterms:W3CDTF">2010-07-15T21:00:46Z</dcterms:created>
  <dcterms:modified xsi:type="dcterms:W3CDTF">2012-11-22T15:34:18Z</dcterms:modified>
</cp:coreProperties>
</file>