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80" r:id="rId8"/>
    <p:sldId id="281" r:id="rId9"/>
    <p:sldId id="283" r:id="rId10"/>
    <p:sldId id="284" r:id="rId11"/>
    <p:sldId id="264" r:id="rId12"/>
    <p:sldId id="265" r:id="rId13"/>
    <p:sldId id="266" r:id="rId14"/>
    <p:sldId id="302" r:id="rId15"/>
    <p:sldId id="303" r:id="rId16"/>
    <p:sldId id="301" r:id="rId17"/>
    <p:sldId id="267" r:id="rId18"/>
    <p:sldId id="268" r:id="rId19"/>
    <p:sldId id="269" r:id="rId20"/>
    <p:sldId id="270" r:id="rId21"/>
    <p:sldId id="271" r:id="rId22"/>
    <p:sldId id="272" r:id="rId23"/>
    <p:sldId id="304" r:id="rId24"/>
    <p:sldId id="307" r:id="rId25"/>
    <p:sldId id="308" r:id="rId26"/>
    <p:sldId id="274" r:id="rId27"/>
    <p:sldId id="275" r:id="rId28"/>
    <p:sldId id="309" r:id="rId29"/>
    <p:sldId id="276" r:id="rId30"/>
    <p:sldId id="298" r:id="rId31"/>
    <p:sldId id="277" r:id="rId32"/>
    <p:sldId id="296" r:id="rId33"/>
    <p:sldId id="305" r:id="rId34"/>
    <p:sldId id="306" r:id="rId35"/>
    <p:sldId id="278" r:id="rId36"/>
    <p:sldId id="299" r:id="rId37"/>
    <p:sldId id="300" r:id="rId38"/>
    <p:sldId id="279" r:id="rId39"/>
    <p:sldId id="310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 autoAdjust="0"/>
    <p:restoredTop sz="82231" autoAdjust="0"/>
  </p:normalViewPr>
  <p:slideViewPr>
    <p:cSldViewPr>
      <p:cViewPr>
        <p:scale>
          <a:sx n="50" d="100"/>
          <a:sy n="50" d="100"/>
        </p:scale>
        <p:origin x="-8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26F985-48EC-4AEE-A303-1C4F9E02C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95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7E424-D2C6-41CF-B84A-EC64C5C7658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473D2-7090-4CCC-99B7-6439EDF2A6AF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D6B65-AAA9-4DDA-ADBF-4BC22CD7905B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D85B9-D831-4969-B7B0-CEE0A829C99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80210-35AE-48B9-9900-9167C3FA2F2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3F7CE-0783-4898-B187-1E024D8F73CE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404EF-67FE-4005-A07F-A597F9ACC27F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6E09C-7C46-498B-948E-466B2DCADFB4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95EC6-74B0-4766-8E45-A6093CBF7388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EC12F-D01F-4F89-B62C-FCC2FCF14261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BA7D3-0594-49A2-AA64-3844C424F5CE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33DDD-5A63-41CD-8D6D-AE0D8222BEF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ABD03-6948-446E-ACFB-8E977E7FF4CC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79075-CED7-4399-98EA-97EB070E16B4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D7C4F-40DE-4A56-BB1F-C8F94E7D847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FF530-4845-431D-BDFC-F6D22C2F3C0C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65DA3-315D-478F-8A72-D52A68472E85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7DF79-F627-4500-BA5D-B5BBF5D587EF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37AB8-1290-48D8-9F4C-1688761AAC53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EFB49-405E-454A-8CAB-96938971201E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33AAD-F1CD-48C2-B522-319B5C6A2169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73FE9-E9F9-4DFE-8619-9DDACD6FE55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4BDF5-F373-4BAF-A64B-6E3DA84AB8CA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F1C25-69C0-4511-9561-B9A39F9873AB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81421-3BDC-4C03-95A8-879A35860353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B2B25-DFEB-404E-AD11-6DFF44ABC00C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8760A-1CF0-4D9A-8332-2AA4C38D2A0C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F6688-5310-44B5-8295-A7710EF8B00B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EECF2-6263-4B19-85EF-64FEAB8527F3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946AC-2A38-41E3-A7E3-476F516CACE4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5C529-4AD9-4BA0-92E2-D7854260AD5F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4A446-2027-4F45-89E3-FD69150AF4D5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567E76-AD8E-425A-838D-12DA067FF33F}" type="slidenum">
              <a:rPr lang="en-GB" sz="1200">
                <a:latin typeface="Arial" charset="0"/>
              </a:rPr>
              <a:pPr algn="r"/>
              <a:t>39</a:t>
            </a:fld>
            <a:endParaRPr lang="en-GB" sz="1200">
              <a:latin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E9F35-C268-4373-8543-4138D6A05B21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3D30E-3930-4811-8B7D-8B27196BC968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DF6AA-488A-4569-9139-A0303271701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01F5B-1694-4E11-BDFA-B1F19CA79129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7A418-449D-42B5-ABC5-20D4A892BCD5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37260-E7B6-4F4A-BE8A-A38BB7E461A9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34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240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0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vianet.net.au/~bjmrshll/features2.html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lab.net/ya437x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lab.net/ya445x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gastrolab.net/ya0092x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lab.net/ya0062n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lab.net/ya702b.jp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lab.net/ya439x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7750" y="1773238"/>
            <a:ext cx="7772400" cy="2591866"/>
          </a:xfrm>
        </p:spPr>
        <p:txBody>
          <a:bodyPr anchor="ctr"/>
          <a:lstStyle/>
          <a:p>
            <a:pPr eaLnBrk="1" hangingPunct="1"/>
            <a:r>
              <a:rPr lang="en-GB" sz="6000" dirty="0" smtClean="0"/>
              <a:t>Helicobacter pylori, gastric physiology and gastric cancer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7750" y="5157788"/>
            <a:ext cx="6400800" cy="1463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Dr Kirsty Lloyd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SpR Histopathology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Imperial College Healthcare NHS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secretion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i="1" smtClean="0"/>
              <a:t>Helicobacter pylori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1827213"/>
            <a:ext cx="4210050" cy="4114800"/>
          </a:xfrm>
        </p:spPr>
        <p:txBody>
          <a:bodyPr/>
          <a:lstStyle/>
          <a:p>
            <a:pPr eaLnBrk="1" hangingPunct="1"/>
            <a:r>
              <a:rPr lang="en-GB" sz="2700" smtClean="0">
                <a:solidFill>
                  <a:srgbClr val="000000"/>
                </a:solidFill>
                <a:cs typeface="Arial" charset="0"/>
              </a:rPr>
              <a:t>20% adults in DCs </a:t>
            </a:r>
            <a:br>
              <a:rPr lang="en-GB" sz="2700" smtClean="0">
                <a:solidFill>
                  <a:srgbClr val="000000"/>
                </a:solidFill>
                <a:cs typeface="Arial" charset="0"/>
              </a:rPr>
            </a:br>
            <a:r>
              <a:rPr lang="en-GB" sz="2700" smtClean="0">
                <a:solidFill>
                  <a:srgbClr val="000000"/>
                </a:solidFill>
                <a:cs typeface="Arial" charset="0"/>
              </a:rPr>
              <a:t>by age 50</a:t>
            </a:r>
          </a:p>
          <a:p>
            <a:pPr eaLnBrk="1" hangingPunct="1"/>
            <a:r>
              <a:rPr lang="en-GB" sz="2700" smtClean="0">
                <a:solidFill>
                  <a:srgbClr val="000000"/>
                </a:solidFill>
                <a:cs typeface="Arial" charset="0"/>
              </a:rPr>
              <a:t>80% adults in UDCs</a:t>
            </a:r>
          </a:p>
          <a:p>
            <a:pPr eaLnBrk="1" hangingPunct="1"/>
            <a:r>
              <a:rPr lang="en-GB" sz="2700" smtClean="0">
                <a:solidFill>
                  <a:srgbClr val="000000"/>
                </a:solidFill>
                <a:cs typeface="Arial" charset="0"/>
              </a:rPr>
              <a:t>Majority (70-80%) </a:t>
            </a:r>
            <a:br>
              <a:rPr lang="en-GB" sz="2700" smtClean="0">
                <a:solidFill>
                  <a:srgbClr val="000000"/>
                </a:solidFill>
                <a:cs typeface="Arial" charset="0"/>
              </a:rPr>
            </a:br>
            <a:r>
              <a:rPr lang="en-GB" sz="2700" smtClean="0">
                <a:solidFill>
                  <a:srgbClr val="000000"/>
                </a:solidFill>
                <a:cs typeface="Arial" charset="0"/>
              </a:rPr>
              <a:t>asymptomatic</a:t>
            </a:r>
          </a:p>
          <a:p>
            <a:pPr eaLnBrk="1" hangingPunct="1"/>
            <a:r>
              <a:rPr lang="en-GB" sz="2700" smtClean="0">
                <a:solidFill>
                  <a:srgbClr val="000000"/>
                </a:solidFill>
                <a:cs typeface="Arial" charset="0"/>
              </a:rPr>
              <a:t>Associated with 2x relative risk for gastric carcinoma </a:t>
            </a:r>
            <a:endParaRPr lang="en-GB" sz="2700" smtClean="0"/>
          </a:p>
        </p:txBody>
      </p:sp>
      <p:pic>
        <p:nvPicPr>
          <p:cNvPr id="34819" name="Object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88038" y="1827213"/>
            <a:ext cx="2354262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Historical perspective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628775"/>
            <a:ext cx="7234237" cy="4313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>
                <a:solidFill>
                  <a:srgbClr val="FF3300"/>
                </a:solidFill>
              </a:rPr>
              <a:t>1893:</a:t>
            </a:r>
            <a:r>
              <a:rPr lang="en-GB" sz="2700" smtClean="0"/>
              <a:t> Giulio Bizzozero</a:t>
            </a:r>
          </a:p>
          <a:p>
            <a:pPr eaLnBrk="1" hangingPunct="1">
              <a:lnSpc>
                <a:spcPct val="90000"/>
              </a:lnSpc>
            </a:pPr>
            <a:endParaRPr lang="en-GB" sz="2700" smtClean="0"/>
          </a:p>
          <a:p>
            <a:pPr eaLnBrk="1" hangingPunct="1">
              <a:lnSpc>
                <a:spcPct val="90000"/>
              </a:lnSpc>
            </a:pPr>
            <a:endParaRPr lang="en-GB" sz="2700" smtClean="0"/>
          </a:p>
          <a:p>
            <a:pPr eaLnBrk="1" hangingPunct="1">
              <a:lnSpc>
                <a:spcPct val="90000"/>
              </a:lnSpc>
            </a:pPr>
            <a:r>
              <a:rPr lang="en-GB" sz="2700" smtClean="0"/>
              <a:t/>
            </a:r>
            <a:br>
              <a:rPr lang="en-GB" sz="2700" smtClean="0"/>
            </a:br>
            <a:endParaRPr lang="en-GB" sz="2700" smtClean="0"/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solidFill>
                  <a:srgbClr val="FF3300"/>
                </a:solidFill>
              </a:rPr>
              <a:t>1983:</a:t>
            </a:r>
            <a:r>
              <a:rPr lang="en-GB" sz="2700" smtClean="0"/>
              <a:t> Barry J Marshall</a:t>
            </a:r>
          </a:p>
          <a:p>
            <a:pPr eaLnBrk="1" hangingPunct="1">
              <a:lnSpc>
                <a:spcPct val="90000"/>
              </a:lnSpc>
            </a:pPr>
            <a:endParaRPr lang="en-GB" sz="2700" smtClean="0"/>
          </a:p>
          <a:p>
            <a:pPr eaLnBrk="1" hangingPunct="1">
              <a:lnSpc>
                <a:spcPct val="90000"/>
              </a:lnSpc>
            </a:pPr>
            <a:endParaRPr lang="en-GB" sz="2700" smtClean="0"/>
          </a:p>
          <a:p>
            <a:pPr eaLnBrk="1" hangingPunct="1">
              <a:lnSpc>
                <a:spcPct val="90000"/>
              </a:lnSpc>
            </a:pPr>
            <a:endParaRPr lang="en-GB" sz="27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solidFill>
                  <a:srgbClr val="FF3300"/>
                </a:solidFill>
              </a:rPr>
              <a:t>1991:</a:t>
            </a:r>
            <a:r>
              <a:rPr lang="en-GB" sz="2700" smtClean="0"/>
              <a:t> Link between </a:t>
            </a:r>
            <a:r>
              <a:rPr lang="en-GB" sz="2700" i="1" smtClean="0"/>
              <a:t>H. pylori</a:t>
            </a:r>
            <a:r>
              <a:rPr lang="en-GB" sz="2700" smtClean="0"/>
              <a:t> and gastric adenocarcinoma established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692275" y="908050"/>
            <a:ext cx="575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4341" name="Picture 5" descr="bizzozz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1989138"/>
            <a:ext cx="13255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spiral bu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916113"/>
            <a:ext cx="22939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Smu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0013" y="4273550"/>
            <a:ext cx="17287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454400" y="6340475"/>
            <a:ext cx="568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400" b="1" i="1">
                <a:latin typeface="Arial" charset="0"/>
                <a:cs typeface="Arial" charset="0"/>
              </a:rPr>
              <a:t>Parsonnet</a:t>
            </a:r>
            <a:r>
              <a:rPr lang="en-GB" sz="1400" i="1">
                <a:latin typeface="Arial" charset="0"/>
                <a:cs typeface="Arial" charset="0"/>
              </a:rPr>
              <a:t>, Friedmann et al., H.pylori infection and the risk of gastric carcinoma.  NEJM. 325(1991) 1127-1131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anato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44958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4" name="Group 17"/>
          <p:cNvGrpSpPr>
            <a:grpSpLocks/>
          </p:cNvGrpSpPr>
          <p:nvPr/>
        </p:nvGrpSpPr>
        <p:grpSpPr bwMode="auto">
          <a:xfrm>
            <a:off x="5410200" y="3276600"/>
            <a:ext cx="3733800" cy="2332038"/>
            <a:chOff x="3408" y="2064"/>
            <a:chExt cx="2352" cy="1469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4752" y="2112"/>
              <a:ext cx="8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2400">
                  <a:solidFill>
                    <a:srgbClr val="6600FF"/>
                  </a:solidFill>
                  <a:latin typeface="Arial" charset="0"/>
                </a:rPr>
                <a:t> </a:t>
              </a:r>
              <a:r>
                <a:rPr lang="en-GB" sz="2400">
                  <a:solidFill>
                    <a:schemeClr val="bg1"/>
                  </a:solidFill>
                  <a:latin typeface="Arial" charset="0"/>
                </a:rPr>
                <a:t>ACID++</a:t>
              </a: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4225" y="2736"/>
              <a:ext cx="1535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endParaRPr lang="en-GB"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endParaRPr>
            </a:p>
            <a:p>
              <a:pPr algn="ctr" defTabSz="762000" eaLnBrk="0" hangingPunct="0">
                <a:defRPr/>
              </a:pPr>
              <a:r>
                <a:rPr lang="en-GB" sz="2000" b="1">
                  <a:solidFill>
                    <a:srgbClr val="FF99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3408" y="2928"/>
              <a:ext cx="136" cy="88"/>
            </a:xfrm>
            <a:prstGeom prst="star5">
              <a:avLst/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936" y="297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D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4512" y="2064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G</a:t>
              </a: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3936" y="2976"/>
              <a:ext cx="1535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endParaRPr lang="en-GB"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endParaRPr>
            </a:p>
            <a:p>
              <a:pPr algn="ctr" defTabSz="762000" eaLnBrk="0" hangingPunct="0">
                <a:defRPr/>
              </a:pPr>
              <a:r>
                <a:rPr lang="en-GB" sz="2000" b="1">
                  <a:solidFill>
                    <a:srgbClr val="FF99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3888" y="2592"/>
              <a:ext cx="1535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endParaRPr lang="en-GB"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endParaRPr>
            </a:p>
            <a:p>
              <a:pPr algn="ctr" defTabSz="762000" eaLnBrk="0" hangingPunct="0">
                <a:defRPr/>
              </a:pPr>
              <a:r>
                <a:rPr lang="en-GB" sz="2000" b="1">
                  <a:solidFill>
                    <a:srgbClr val="FF99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3936" y="2928"/>
              <a:ext cx="2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X</a:t>
              </a:r>
            </a:p>
          </p:txBody>
        </p:sp>
      </p:grpSp>
      <p:sp>
        <p:nvSpPr>
          <p:cNvPr id="38915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400" smtClean="0"/>
              <a:t>Topography and outcome in </a:t>
            </a:r>
            <a:br>
              <a:rPr lang="en-GB" sz="4400" smtClean="0"/>
            </a:br>
            <a:r>
              <a:rPr lang="en-GB" sz="4400" i="1" smtClean="0"/>
              <a:t>H. pylori</a:t>
            </a:r>
            <a:r>
              <a:rPr lang="en-GB" sz="4400" smtClean="0"/>
              <a:t> infection</a:t>
            </a:r>
          </a:p>
        </p:txBody>
      </p:sp>
      <p:sp>
        <p:nvSpPr>
          <p:cNvPr id="38916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3706812" cy="4114800"/>
          </a:xfrm>
        </p:spPr>
        <p:txBody>
          <a:bodyPr/>
          <a:lstStyle/>
          <a:p>
            <a:r>
              <a:rPr lang="en-GB" smtClean="0"/>
              <a:t>D cells of the antrum produce somatostatin </a:t>
            </a:r>
          </a:p>
          <a:p>
            <a:r>
              <a:rPr lang="en-GB" smtClean="0"/>
              <a:t>inhibits gastrin </a:t>
            </a:r>
          </a:p>
          <a:p>
            <a:r>
              <a:rPr lang="en-GB" smtClean="0"/>
              <a:t>in </a:t>
            </a:r>
            <a:r>
              <a:rPr lang="en-GB" b="1" smtClean="0"/>
              <a:t>antral</a:t>
            </a:r>
            <a:r>
              <a:rPr lang="en-GB" smtClean="0"/>
              <a:t> gastritis D cells are reduced </a:t>
            </a:r>
          </a:p>
          <a:p>
            <a:r>
              <a:rPr lang="en-GB" smtClean="0"/>
              <a:t>The principal cause of duodenitis and duodenal ulcer is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0"/>
            <a:ext cx="3924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00"/>
                </a:solidFill>
                <a:latin typeface="Arial" charset="0"/>
                <a:cs typeface="Tahoma" pitchFamily="34" charset="0"/>
              </a:rPr>
              <a:t>Immune-mediated alterations in gastrin and somatostatin secretion and enterochromaffin like (ECL) and parietal (P) cell function in </a:t>
            </a:r>
            <a:r>
              <a:rPr lang="en-GB" sz="2400" i="1">
                <a:solidFill>
                  <a:srgbClr val="000000"/>
                </a:solidFill>
                <a:latin typeface="Arial" charset="0"/>
                <a:cs typeface="Tahoma" pitchFamily="34" charset="0"/>
              </a:rPr>
              <a:t>H pylori</a:t>
            </a:r>
            <a:r>
              <a:rPr lang="en-GB" sz="2400">
                <a:solidFill>
                  <a:srgbClr val="000000"/>
                </a:solidFill>
                <a:latin typeface="Arial" charset="0"/>
                <a:cs typeface="Tahoma" pitchFamily="34" charset="0"/>
              </a:rPr>
              <a:t> infection</a:t>
            </a: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400" smtClean="0"/>
              <a:t>Sequela of chronic </a:t>
            </a:r>
            <a:r>
              <a:rPr lang="en-GB" sz="4400" i="1" smtClean="0"/>
              <a:t>H pylori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86063"/>
            <a:ext cx="9144000" cy="4027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i="1" smtClean="0"/>
              <a:t>H. pylori </a:t>
            </a:r>
            <a:r>
              <a:rPr lang="en-GB" smtClean="0"/>
              <a:t>virulence</a:t>
            </a: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03838" y="1812925"/>
            <a:ext cx="3173412" cy="4241800"/>
          </a:xfrm>
        </p:spPr>
      </p:pic>
      <p:sp>
        <p:nvSpPr>
          <p:cNvPr id="450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2024063"/>
            <a:ext cx="3911600" cy="3816350"/>
          </a:xfrm>
        </p:spPr>
        <p:txBody>
          <a:bodyPr/>
          <a:lstStyle/>
          <a:p>
            <a:pPr eaLnBrk="1" hangingPunct="1"/>
            <a:r>
              <a:rPr lang="en-GB" smtClean="0"/>
              <a:t>VacA is a pore-forming cytotoxin</a:t>
            </a:r>
          </a:p>
          <a:p>
            <a:pPr eaLnBrk="1" hangingPunct="1"/>
            <a:r>
              <a:rPr lang="en-GB" smtClean="0"/>
              <a:t>CagA can activate a number of signal transduction pathways</a:t>
            </a:r>
          </a:p>
          <a:p>
            <a:pPr eaLnBrk="1" hangingPunct="1"/>
            <a:r>
              <a:rPr lang="en-GB" smtClean="0"/>
              <a:t>type 4 secretion system (TFSS)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Gastric Ulcers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1827213"/>
            <a:ext cx="3584575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With age, infection spreads </a:t>
            </a:r>
            <a:br>
              <a:rPr lang="en-GB" smtClean="0"/>
            </a:br>
            <a:r>
              <a:rPr lang="en-GB" smtClean="0">
                <a:sym typeface="Wingdings" pitchFamily="2" charset="2"/>
              </a:rPr>
              <a:t> </a:t>
            </a:r>
            <a:r>
              <a:rPr lang="en-GB" smtClean="0"/>
              <a:t>pangastritis</a:t>
            </a:r>
          </a:p>
          <a:p>
            <a:pPr marL="0" indent="0" eaLnBrk="1" hangingPunct="1">
              <a:lnSpc>
                <a:spcPct val="90000"/>
              </a:lnSpc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Atrophy of body mucosa, acid decreases </a:t>
            </a:r>
            <a:br>
              <a:rPr lang="en-GB" smtClean="0"/>
            </a:br>
            <a:r>
              <a:rPr lang="en-GB" smtClean="0">
                <a:sym typeface="Wingdings" pitchFamily="2" charset="2"/>
              </a:rPr>
              <a:t> </a:t>
            </a:r>
            <a:r>
              <a:rPr lang="en-GB" smtClean="0"/>
              <a:t>gastric ulcers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99050" y="1827213"/>
            <a:ext cx="3584575" cy="4114800"/>
          </a:xfrm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609600" y="11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Complications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1827213"/>
            <a:ext cx="3584575" cy="1169987"/>
          </a:xfrm>
        </p:spPr>
        <p:txBody>
          <a:bodyPr/>
          <a:lstStyle/>
          <a:p>
            <a:pPr eaLnBrk="1" hangingPunct="1"/>
            <a:r>
              <a:rPr lang="en-GB" smtClean="0"/>
              <a:t>Haemorrhage</a:t>
            </a:r>
          </a:p>
          <a:p>
            <a:pPr eaLnBrk="1" hangingPunct="1"/>
            <a:r>
              <a:rPr lang="en-GB" smtClean="0"/>
              <a:t>Perforation</a:t>
            </a:r>
          </a:p>
        </p:txBody>
      </p:sp>
      <p:pic>
        <p:nvPicPr>
          <p:cNvPr id="49155" name="Picture 4" descr="1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1628775"/>
            <a:ext cx="4479925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Dyspepsia 2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1827213"/>
            <a:ext cx="35845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Mrs A, 76 years, complains of vague abdominal pain and nausea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Dyspepsia for years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Blood tests: Hb 11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Endoscopy</a:t>
            </a:r>
            <a:r>
              <a:rPr lang="en-GB" smtClean="0">
                <a:hlinkClick r:id="rId3"/>
              </a:rPr>
              <a:t> </a:t>
            </a:r>
            <a:endParaRPr lang="en-GB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 </a:t>
            </a:r>
          </a:p>
        </p:txBody>
      </p:sp>
      <p:pic>
        <p:nvPicPr>
          <p:cNvPr id="51203" name="Picture 4" descr="ya445x">
            <a:hlinkClick r:id="rId3"/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99050" y="2263775"/>
            <a:ext cx="358457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z="4400" smtClean="0"/>
              <a:t>Objective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420938"/>
            <a:ext cx="7777162" cy="35210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700" smtClean="0">
                <a:ea typeface="PMingLiU"/>
                <a:cs typeface="PMingLiU"/>
              </a:rPr>
              <a:t>In </a:t>
            </a:r>
            <a:r>
              <a:rPr lang="en-US" altLang="zh-TW" sz="2700" b="1" i="1" smtClean="0">
                <a:ea typeface="PMingLiU"/>
                <a:cs typeface="PMingLiU"/>
              </a:rPr>
              <a:t>Helicobacter pylori</a:t>
            </a:r>
            <a:r>
              <a:rPr lang="en-US" altLang="zh-TW" sz="2700" i="1" smtClean="0">
                <a:ea typeface="PMingLiU"/>
                <a:cs typeface="PMingLiU"/>
              </a:rPr>
              <a:t> </a:t>
            </a:r>
            <a:r>
              <a:rPr lang="en-US" altLang="zh-TW" sz="2700" b="1" smtClean="0">
                <a:ea typeface="PMingLiU"/>
                <a:cs typeface="PMingLiU"/>
              </a:rPr>
              <a:t>infection</a:t>
            </a:r>
            <a:r>
              <a:rPr lang="en-US" altLang="zh-TW" sz="2700" smtClean="0">
                <a:ea typeface="PMingLiU"/>
                <a:cs typeface="PMingLiU"/>
              </a:rPr>
              <a:t> of the stomach, discuss the varied outcomes of infection and why these occur, and how </a:t>
            </a:r>
            <a:r>
              <a:rPr lang="en-US" altLang="zh-TW" sz="2700" b="1" smtClean="0">
                <a:ea typeface="PMingLiU"/>
                <a:cs typeface="PMingLiU"/>
              </a:rPr>
              <a:t>inflammation</a:t>
            </a:r>
            <a:r>
              <a:rPr lang="en-US" altLang="zh-TW" sz="2700" smtClean="0">
                <a:ea typeface="PMingLiU"/>
                <a:cs typeface="PMingLiU"/>
              </a:rPr>
              <a:t> can lead to </a:t>
            </a:r>
            <a:r>
              <a:rPr lang="en-US" altLang="zh-TW" sz="2700" b="1" smtClean="0">
                <a:ea typeface="PMingLiU"/>
                <a:cs typeface="PMingLiU"/>
              </a:rPr>
              <a:t>cancer</a:t>
            </a:r>
            <a:r>
              <a:rPr lang="en-US" altLang="zh-TW" sz="2700" smtClean="0">
                <a:ea typeface="PMingLiU"/>
                <a:cs typeface="PMingLiU"/>
              </a:rPr>
              <a:t> or lymphoma in this organ.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i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617788"/>
            <a:ext cx="56753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Intestinal metaplasia</a:t>
            </a:r>
            <a:endParaRPr lang="en-GB" smtClean="0"/>
          </a:p>
        </p:txBody>
      </p:sp>
      <p:sp>
        <p:nvSpPr>
          <p:cNvPr id="5325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7378700" cy="2106612"/>
          </a:xfrm>
        </p:spPr>
        <p:txBody>
          <a:bodyPr/>
          <a:lstStyle/>
          <a:p>
            <a:r>
              <a:rPr lang="en-US" smtClean="0"/>
              <a:t>Intestinal metaplasia in gastric mucosa is a response to long term damage</a:t>
            </a:r>
          </a:p>
          <a:p>
            <a:r>
              <a:rPr lang="en-US" smtClean="0"/>
              <a:t>Causes: bile, </a:t>
            </a:r>
            <a:r>
              <a:rPr lang="en-US" i="1" smtClean="0"/>
              <a:t>H. pylori</a:t>
            </a:r>
            <a:endParaRPr lang="en-US" smtClean="0"/>
          </a:p>
          <a:p>
            <a:r>
              <a:rPr lang="en-US" smtClean="0"/>
              <a:t>Cancer risk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micrody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25" y="3481388"/>
            <a:ext cx="541337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Gastric dysplasia</a:t>
            </a:r>
            <a:endParaRPr lang="en-GB" smtClean="0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an abnormal pattern of growth in which some of the histological features of malignancy are present </a:t>
            </a:r>
          </a:p>
          <a:p>
            <a:r>
              <a:rPr lang="en-GB" smtClean="0"/>
              <a:t>pre-invasive stage</a:t>
            </a:r>
          </a:p>
          <a:p>
            <a:r>
              <a:rPr lang="en-GB" smtClean="0"/>
              <a:t>intact basement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1"/>
          <p:cNvGrpSpPr>
            <a:grpSpLocks/>
          </p:cNvGrpSpPr>
          <p:nvPr/>
        </p:nvGrpSpPr>
        <p:grpSpPr bwMode="auto">
          <a:xfrm>
            <a:off x="5078413" y="2139950"/>
            <a:ext cx="3886200" cy="3810000"/>
            <a:chOff x="2832" y="1584"/>
            <a:chExt cx="2448" cy="2400"/>
          </a:xfrm>
        </p:grpSpPr>
        <p:sp>
          <p:nvSpPr>
            <p:cNvPr id="57349" name="Oval 3"/>
            <p:cNvSpPr>
              <a:spLocks noChangeArrowheads="1"/>
            </p:cNvSpPr>
            <p:nvPr/>
          </p:nvSpPr>
          <p:spPr bwMode="auto">
            <a:xfrm>
              <a:off x="2832" y="1584"/>
              <a:ext cx="2448" cy="24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2800" i="1">
                  <a:latin typeface="Arial" charset="0"/>
                </a:rPr>
                <a:t>H. pylori</a:t>
              </a:r>
            </a:p>
          </p:txBody>
        </p:sp>
        <p:grpSp>
          <p:nvGrpSpPr>
            <p:cNvPr id="57350" name="Group 10"/>
            <p:cNvGrpSpPr>
              <a:grpSpLocks/>
            </p:cNvGrpSpPr>
            <p:nvPr/>
          </p:nvGrpSpPr>
          <p:grpSpPr bwMode="auto">
            <a:xfrm>
              <a:off x="3744" y="2496"/>
              <a:ext cx="1152" cy="1008"/>
              <a:chOff x="3744" y="2496"/>
              <a:chExt cx="1152" cy="1008"/>
            </a:xfrm>
          </p:grpSpPr>
          <p:sp>
            <p:nvSpPr>
              <p:cNvPr id="57351" name="Oval 4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152" cy="100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GB" sz="2800">
                    <a:latin typeface="Arial" charset="0"/>
                  </a:rPr>
                  <a:t>IM/A</a:t>
                </a:r>
                <a:endParaRPr lang="en-GB" sz="1200">
                  <a:latin typeface="Arial" charset="0"/>
                </a:endParaRPr>
              </a:p>
              <a:p>
                <a:pPr eaLnBrk="0" hangingPunct="0"/>
                <a:endParaRPr lang="en-GB" sz="1200">
                  <a:latin typeface="Arial" charset="0"/>
                </a:endParaRPr>
              </a:p>
              <a:p>
                <a:pPr eaLnBrk="0" hangingPunct="0"/>
                <a:r>
                  <a:rPr lang="en-GB" sz="1200">
                    <a:latin typeface="Arial" charset="0"/>
                  </a:rPr>
                  <a:t>       </a:t>
                </a:r>
              </a:p>
            </p:txBody>
          </p:sp>
          <p:sp>
            <p:nvSpPr>
              <p:cNvPr id="57352" name="Oval 5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720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GB" sz="1400">
                    <a:latin typeface="Arial" charset="0"/>
                  </a:rPr>
                  <a:t>Cancer</a:t>
                </a:r>
                <a:endParaRPr lang="en-GB" sz="1200">
                  <a:latin typeface="Arial" charset="0"/>
                </a:endParaRPr>
              </a:p>
            </p:txBody>
          </p:sp>
        </p:grpSp>
      </p:grpSp>
      <p:sp>
        <p:nvSpPr>
          <p:cNvPr id="5734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3562350" cy="4194175"/>
          </a:xfrm>
        </p:spPr>
        <p:txBody>
          <a:bodyPr/>
          <a:lstStyle/>
          <a:p>
            <a:r>
              <a:rPr lang="en-GB" smtClean="0"/>
              <a:t>H. pylori strong risk factor for gastric cancer, in the presence of IM/Atrophy</a:t>
            </a:r>
          </a:p>
          <a:p>
            <a:r>
              <a:rPr lang="en-GB" smtClean="0"/>
              <a:t> Risk is increased x8 over a long time interval (at least 15 years)</a:t>
            </a:r>
          </a:p>
        </p:txBody>
      </p:sp>
      <p:sp>
        <p:nvSpPr>
          <p:cNvPr id="5734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400" smtClean="0"/>
              <a:t>Risk of progression for IM and dysplasia to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400" smtClean="0"/>
              <a:t>Host, bug or environment?</a:t>
            </a:r>
          </a:p>
        </p:txBody>
      </p:sp>
      <p:pic>
        <p:nvPicPr>
          <p:cNvPr id="59394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36513" y="1628775"/>
            <a:ext cx="9180513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Eradicate all </a:t>
            </a:r>
            <a:r>
              <a:rPr lang="en-GB" i="1" smtClean="0"/>
              <a:t>H. pylori</a:t>
            </a:r>
            <a:r>
              <a:rPr lang="en-GB" smtClean="0"/>
              <a:t>?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mtClean="0"/>
              <a:t>In early gastric adenocarcinoma in 550 patients, most had either intestinal metaplasia or moderate-to-severe gastric atrophy, yet the risk of subsequent cancer reduced from 4/100 every year to 1·4/100 every year in the group that received eradication.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Eradicate all </a:t>
            </a:r>
            <a:r>
              <a:rPr lang="en-GB" i="1" smtClean="0"/>
              <a:t>H. pylori</a:t>
            </a:r>
            <a:r>
              <a:rPr lang="en-GB" smtClean="0"/>
              <a:t>?</a:t>
            </a:r>
          </a:p>
        </p:txBody>
      </p:sp>
      <p:sp>
        <p:nvSpPr>
          <p:cNvPr id="6349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r>
              <a:rPr lang="en-GB" smtClean="0"/>
              <a:t>but only 30% have problems</a:t>
            </a:r>
          </a:p>
          <a:p>
            <a:r>
              <a:rPr lang="en-GB" smtClean="0"/>
              <a:t>abx resistance</a:t>
            </a:r>
          </a:p>
          <a:p>
            <a:r>
              <a:rPr lang="en-GB" smtClean="0"/>
              <a:t>profile bug</a:t>
            </a:r>
          </a:p>
          <a:p>
            <a:r>
              <a:rPr lang="en-GB" smtClean="0"/>
              <a:t>boost host immunity?</a:t>
            </a:r>
          </a:p>
          <a:p>
            <a:r>
              <a:rPr lang="en-GB" smtClean="0"/>
              <a:t>vaccine?</a:t>
            </a:r>
          </a:p>
          <a:p>
            <a:endParaRPr lang="en-GB" smtClean="0"/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2225" y="1827213"/>
            <a:ext cx="3502025" cy="4114800"/>
          </a:xfrm>
        </p:spPr>
        <p:txBody>
          <a:bodyPr/>
          <a:lstStyle/>
          <a:p>
            <a:r>
              <a:rPr lang="en-GB" smtClean="0">
                <a:cs typeface="Arial" charset="0"/>
              </a:rPr>
              <a:t>↑ </a:t>
            </a:r>
            <a:r>
              <a:rPr lang="en-GB" smtClean="0"/>
              <a:t>oesophageal adeno ca., asthma</a:t>
            </a:r>
          </a:p>
          <a:p>
            <a:r>
              <a:rPr lang="en-GB" smtClean="0"/>
              <a:t>clarithromycin, metronidazole  </a:t>
            </a:r>
          </a:p>
          <a:p>
            <a:r>
              <a:rPr lang="en-GB" smtClean="0"/>
              <a:t>cost</a:t>
            </a:r>
          </a:p>
          <a:p>
            <a:r>
              <a:rPr lang="en-GB" smtClean="0"/>
              <a:t>translation from animal to human studies remains ethereal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2252663"/>
            <a:ext cx="3778250" cy="2825750"/>
          </a:xfrm>
        </p:spPr>
        <p:txBody>
          <a:bodyPr/>
          <a:lstStyle/>
          <a:p>
            <a:pPr eaLnBrk="1" hangingPunct="1"/>
            <a:r>
              <a:rPr lang="en-GB" smtClean="0"/>
              <a:t>Mr NG – 76 years</a:t>
            </a:r>
          </a:p>
          <a:p>
            <a:pPr eaLnBrk="1" hangingPunct="1"/>
            <a:r>
              <a:rPr lang="en-GB" smtClean="0"/>
              <a:t>Dyspepsia</a:t>
            </a:r>
          </a:p>
          <a:p>
            <a:pPr eaLnBrk="1" hangingPunct="1"/>
            <a:r>
              <a:rPr lang="en-GB" smtClean="0"/>
              <a:t>Early satiety</a:t>
            </a:r>
          </a:p>
          <a:p>
            <a:pPr eaLnBrk="1" hangingPunct="1"/>
            <a:r>
              <a:rPr lang="en-GB" smtClean="0"/>
              <a:t>Blood tests: Hb 8</a:t>
            </a:r>
          </a:p>
          <a:p>
            <a:pPr eaLnBrk="1" hangingPunct="1"/>
            <a:r>
              <a:rPr lang="en-GB" smtClean="0"/>
              <a:t>Endoscopy</a:t>
            </a:r>
          </a:p>
        </p:txBody>
      </p:sp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1219200" y="457200"/>
            <a:ext cx="62484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400">
              <a:latin typeface="Arial" charset="0"/>
            </a:endParaRPr>
          </a:p>
        </p:txBody>
      </p:sp>
      <p:pic>
        <p:nvPicPr>
          <p:cNvPr id="65539" name="Picture 5" descr="ya0092x">
            <a:hlinkClick r:id="rId3"/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2046288"/>
            <a:ext cx="3584575" cy="3240087"/>
          </a:xfrm>
        </p:spPr>
      </p:pic>
      <p:sp>
        <p:nvSpPr>
          <p:cNvPr id="6554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Dyspepsia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Investigations Mr NG</a:t>
            </a:r>
          </a:p>
        </p:txBody>
      </p:sp>
      <p:sp>
        <p:nvSpPr>
          <p:cNvPr id="675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r>
              <a:rPr lang="en-GB" smtClean="0"/>
              <a:t>Liver function tests:</a:t>
            </a:r>
            <a:br>
              <a:rPr lang="en-GB" smtClean="0"/>
            </a:br>
            <a:r>
              <a:rPr lang="en-GB" smtClean="0"/>
              <a:t>abnormal</a:t>
            </a:r>
          </a:p>
          <a:p>
            <a:endParaRPr lang="en-GB" smtClean="0"/>
          </a:p>
          <a:p>
            <a:r>
              <a:rPr lang="en-GB" smtClean="0"/>
              <a:t>Liver CT scan:</a:t>
            </a:r>
            <a:br>
              <a:rPr lang="en-GB" smtClean="0"/>
            </a:br>
            <a:r>
              <a:rPr lang="en-GB" smtClean="0"/>
              <a:t>multiple lesions</a:t>
            </a:r>
          </a:p>
          <a:p>
            <a:endParaRPr lang="en-GB" smtClean="0"/>
          </a:p>
          <a:p>
            <a:endParaRPr lang="en-GB" sz="2400" smtClean="0"/>
          </a:p>
        </p:txBody>
      </p:sp>
      <p:pic>
        <p:nvPicPr>
          <p:cNvPr id="6758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275" y="4343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lvr_mets">
            <a:hlinkClick r:id="rId4"/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299075" y="1447800"/>
            <a:ext cx="3810000" cy="278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2</a:t>
            </a:r>
            <a:r>
              <a:rPr lang="en-US" baseline="30000" smtClean="0">
                <a:cs typeface="Tahoma" pitchFamily="34" charset="0"/>
              </a:rPr>
              <a:t>nd</a:t>
            </a:r>
            <a:r>
              <a:rPr lang="en-US" smtClean="0">
                <a:cs typeface="Tahoma" pitchFamily="34" charset="0"/>
              </a:rPr>
              <a:t> leading cause of cancer deaths worldwide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80% non cardia adenocarcinoma attributed to</a:t>
            </a:r>
            <a:r>
              <a:rPr lang="en-US" i="1" smtClean="0">
                <a:cs typeface="Tahoma" pitchFamily="34" charset="0"/>
              </a:rPr>
              <a:t> H. pylori</a:t>
            </a:r>
            <a:r>
              <a:rPr lang="en-US" smtClean="0">
                <a:cs typeface="Tahoma" pitchFamily="34" charset="0"/>
              </a:rPr>
              <a:t> </a:t>
            </a:r>
            <a:endParaRPr lang="en-GB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en-US" i="1" smtClean="0">
                <a:cs typeface="Tahoma" pitchFamily="34" charset="0"/>
              </a:rPr>
              <a:t>H. pylori</a:t>
            </a:r>
            <a:r>
              <a:rPr lang="en-US" smtClean="0">
                <a:cs typeface="Tahoma" pitchFamily="34" charset="0"/>
              </a:rPr>
              <a:t> is a class one carcinogen</a:t>
            </a:r>
            <a:endParaRPr lang="en-GB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ahoma" pitchFamily="34" charset="0"/>
              </a:rPr>
              <a:t>1-3% gastric carcinoma is hereditary</a:t>
            </a:r>
            <a:endParaRPr lang="en-GB" smtClean="0"/>
          </a:p>
        </p:txBody>
      </p:sp>
      <p:sp>
        <p:nvSpPr>
          <p:cNvPr id="696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Gastric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700213"/>
            <a:ext cx="4464050" cy="4824412"/>
          </a:xfrm>
        </p:spPr>
        <p:txBody>
          <a:bodyPr/>
          <a:lstStyle/>
          <a:p>
            <a:pPr marL="363538" indent="-363538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High incidence: Japan, Chile, Italy, China, Portugal, Russia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2:3 men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90% of malignant gastric tumours are carcinomas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Japan: mass endoscopy program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led to 35% early gastric cancers vs. 10% in US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EGC and IM</a:t>
            </a:r>
            <a:endParaRPr lang="en-GB" smtClean="0"/>
          </a:p>
        </p:txBody>
      </p:sp>
      <p:pic>
        <p:nvPicPr>
          <p:cNvPr id="71682" name="Picture 5" descr="ya0062n">
            <a:hlinkClick r:id="rId3"/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1978025"/>
            <a:ext cx="3589338" cy="3813175"/>
          </a:xfrm>
        </p:spPr>
      </p:pic>
      <p:sp>
        <p:nvSpPr>
          <p:cNvPr id="7168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Gastric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66800" y="14478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 rot="1339234">
            <a:off x="900113" y="2133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Metaplasia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 rot="1543009">
            <a:off x="250825" y="4005263"/>
            <a:ext cx="311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Inflammation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rot="2064821">
            <a:off x="6516688" y="2565400"/>
            <a:ext cx="2190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Dysplasia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 rot="13638061" flipV="1">
            <a:off x="3956844" y="5303044"/>
            <a:ext cx="2530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Hyperplasia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 rot="-1612464">
            <a:off x="5940425" y="4652963"/>
            <a:ext cx="2282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Carcinoma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835150" y="3573463"/>
            <a:ext cx="5346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Acute, Active and Chronic 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 rot="-748437">
            <a:off x="3708400" y="2349500"/>
            <a:ext cx="234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Lymphoma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 rot="2953836">
            <a:off x="87313" y="5222875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Helicobacter pylori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9" grpId="0" build="p" autoUpdateAnimBg="0"/>
      <p:bldP spid="5132" grpId="0" build="p" autoUpdateAnimBg="0"/>
      <p:bldP spid="5133" grpId="0"/>
      <p:bldP spid="51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Histological type? </a:t>
            </a:r>
          </a:p>
        </p:txBody>
      </p:sp>
      <p:pic>
        <p:nvPicPr>
          <p:cNvPr id="73730" name="Picture 4" descr="GI029"/>
          <p:cNvPicPr>
            <a:picLocks noChangeAspect="1" noChangeArrowheads="1"/>
          </p:cNvPicPr>
          <p:nvPr/>
        </p:nvPicPr>
        <p:blipFill>
          <a:blip r:embed="rId3"/>
          <a:srcRect b="8841"/>
          <a:stretch>
            <a:fillRect/>
          </a:stretch>
        </p:blipFill>
        <p:spPr bwMode="auto">
          <a:xfrm>
            <a:off x="1600200" y="4200525"/>
            <a:ext cx="448468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 descr="GI02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157913" y="2282825"/>
            <a:ext cx="3022600" cy="4602163"/>
          </a:xfrm>
        </p:spPr>
      </p:pic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1370013" y="1611313"/>
            <a:ext cx="47863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800">
                <a:latin typeface="Arial" charset="0"/>
              </a:rPr>
              <a:t>Types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sz="2800">
                <a:latin typeface="Arial" charset="0"/>
              </a:rPr>
              <a:t>Intestinal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sz="2800">
                <a:latin typeface="Arial" charset="0"/>
              </a:rPr>
              <a:t>Diffuse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sz="2800">
                <a:latin typeface="Arial" charset="0"/>
              </a:rPr>
              <a:t>Depth of invasion most important prognostic factor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Gastric cancer</a:t>
            </a:r>
          </a:p>
        </p:txBody>
      </p:sp>
      <p:pic>
        <p:nvPicPr>
          <p:cNvPr id="75778" name="Picture 4" descr="macro gastric ca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2852738"/>
            <a:ext cx="5181600" cy="3813175"/>
          </a:xfrm>
        </p:spPr>
      </p:pic>
      <p:sp>
        <p:nvSpPr>
          <p:cNvPr id="7577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asymptomatic until late; weight loss, abdominal pain, nausea, vomiting, altered bowel habit</a:t>
            </a:r>
          </a:p>
          <a:p>
            <a:r>
              <a:rPr lang="en-GB" b="1" smtClean="0"/>
              <a:t>kills more </a:t>
            </a:r>
            <a:br>
              <a:rPr lang="en-GB" b="1" smtClean="0"/>
            </a:br>
            <a:r>
              <a:rPr lang="en-GB" b="1" smtClean="0"/>
              <a:t>people </a:t>
            </a:r>
            <a:br>
              <a:rPr lang="en-GB" b="1" smtClean="0"/>
            </a:br>
            <a:r>
              <a:rPr lang="en-GB" b="1" smtClean="0"/>
              <a:t>worldwide </a:t>
            </a:r>
            <a:br>
              <a:rPr lang="en-GB" b="1" smtClean="0"/>
            </a:br>
            <a:r>
              <a:rPr lang="en-GB" b="1" smtClean="0"/>
              <a:t>than lung </a:t>
            </a:r>
            <a:br>
              <a:rPr lang="en-GB" b="1" smtClean="0"/>
            </a:br>
            <a:r>
              <a:rPr lang="en-GB" b="1" smtClean="0"/>
              <a:t>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Poor prognostic factors </a:t>
            </a:r>
          </a:p>
        </p:txBody>
      </p:sp>
      <p:sp>
        <p:nvSpPr>
          <p:cNvPr id="7782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7313612" cy="4841875"/>
          </a:xfrm>
        </p:spPr>
        <p:txBody>
          <a:bodyPr/>
          <a:lstStyle/>
          <a:p>
            <a:r>
              <a:rPr lang="en-GB" smtClean="0"/>
              <a:t>younger age </a:t>
            </a:r>
          </a:p>
          <a:p>
            <a:r>
              <a:rPr lang="en-GB" smtClean="0"/>
              <a:t>proximal half of stomach</a:t>
            </a:r>
          </a:p>
          <a:p>
            <a:r>
              <a:rPr lang="en-GB" smtClean="0"/>
              <a:t>deep invasion</a:t>
            </a:r>
          </a:p>
          <a:p>
            <a:r>
              <a:rPr lang="en-GB" smtClean="0"/>
              <a:t>infiltrative margin</a:t>
            </a:r>
          </a:p>
          <a:p>
            <a:r>
              <a:rPr lang="en-GB" smtClean="0"/>
              <a:t>diffuse type</a:t>
            </a:r>
          </a:p>
          <a:p>
            <a:r>
              <a:rPr lang="en-GB" smtClean="0"/>
              <a:t>positive surgical margins (predicts local recurrence)</a:t>
            </a:r>
          </a:p>
          <a:p>
            <a:r>
              <a:rPr lang="en-GB" smtClean="0"/>
              <a:t>lymph node metastases</a:t>
            </a:r>
          </a:p>
          <a:p>
            <a:r>
              <a:rPr lang="en-GB" smtClean="0"/>
              <a:t>reduced neutrophil infiltration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8"/>
          <p:cNvSpPr txBox="1">
            <a:spLocks noChangeArrowheads="1"/>
          </p:cNvSpPr>
          <p:nvPr/>
        </p:nvSpPr>
        <p:spPr bwMode="auto">
          <a:xfrm>
            <a:off x="684213" y="2349500"/>
            <a:ext cx="2916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b="1">
                <a:latin typeface="Arial" charset="0"/>
              </a:rPr>
              <a:t>Spasmolytic polypeptide expressing metaplasia associated with loss of parietal cells in body mucosa and atrophic gastritis leads to dysplasia and then intestinal type cancer</a:t>
            </a:r>
          </a:p>
        </p:txBody>
      </p:sp>
      <p:grpSp>
        <p:nvGrpSpPr>
          <p:cNvPr id="79875" name="Group 27"/>
          <p:cNvGrpSpPr>
            <a:grpSpLocks/>
          </p:cNvGrpSpPr>
          <p:nvPr/>
        </p:nvGrpSpPr>
        <p:grpSpPr bwMode="auto">
          <a:xfrm>
            <a:off x="0" y="44450"/>
            <a:ext cx="9144000" cy="6786563"/>
            <a:chOff x="0" y="28"/>
            <a:chExt cx="5760" cy="4275"/>
          </a:xfrm>
        </p:grpSpPr>
        <p:sp>
          <p:nvSpPr>
            <p:cNvPr id="79876" name="Oval 2"/>
            <p:cNvSpPr>
              <a:spLocks noChangeArrowheads="1"/>
            </p:cNvSpPr>
            <p:nvPr/>
          </p:nvSpPr>
          <p:spPr bwMode="auto">
            <a:xfrm>
              <a:off x="2208" y="2591"/>
              <a:ext cx="1440" cy="81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9877" name="Text Box 4"/>
            <p:cNvSpPr txBox="1">
              <a:spLocks noChangeArrowheads="1"/>
            </p:cNvSpPr>
            <p:nvPr/>
          </p:nvSpPr>
          <p:spPr bwMode="auto">
            <a:xfrm>
              <a:off x="2213" y="2875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</a:rPr>
                <a:t>Intestinal type</a:t>
              </a:r>
            </a:p>
          </p:txBody>
        </p:sp>
        <p:sp>
          <p:nvSpPr>
            <p:cNvPr id="79878" name="Oval 3"/>
            <p:cNvSpPr>
              <a:spLocks noChangeArrowheads="1"/>
            </p:cNvSpPr>
            <p:nvPr/>
          </p:nvSpPr>
          <p:spPr bwMode="auto">
            <a:xfrm>
              <a:off x="2544" y="3263"/>
              <a:ext cx="768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9879" name="Text Box 5"/>
            <p:cNvSpPr txBox="1">
              <a:spLocks noChangeArrowheads="1"/>
            </p:cNvSpPr>
            <p:nvPr/>
          </p:nvSpPr>
          <p:spPr bwMode="auto">
            <a:xfrm>
              <a:off x="2400" y="3359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</a:rPr>
                <a:t>Diffuse type</a:t>
              </a:r>
            </a:p>
          </p:txBody>
        </p:sp>
        <p:sp>
          <p:nvSpPr>
            <p:cNvPr id="79880" name="Text Box 6"/>
            <p:cNvSpPr txBox="1">
              <a:spLocks noChangeArrowheads="1"/>
            </p:cNvSpPr>
            <p:nvPr/>
          </p:nvSpPr>
          <p:spPr bwMode="auto">
            <a:xfrm>
              <a:off x="2496" y="2255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881" name="Text Box 7"/>
            <p:cNvSpPr txBox="1">
              <a:spLocks noChangeArrowheads="1"/>
            </p:cNvSpPr>
            <p:nvPr/>
          </p:nvSpPr>
          <p:spPr bwMode="auto">
            <a:xfrm>
              <a:off x="2208" y="2383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Gastric cancer</a:t>
              </a:r>
            </a:p>
          </p:txBody>
        </p:sp>
        <p:sp>
          <p:nvSpPr>
            <p:cNvPr id="79882" name="Oval 8"/>
            <p:cNvSpPr>
              <a:spLocks noChangeArrowheads="1"/>
            </p:cNvSpPr>
            <p:nvPr/>
          </p:nvSpPr>
          <p:spPr bwMode="auto">
            <a:xfrm>
              <a:off x="2448" y="527"/>
              <a:ext cx="1104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9883" name="Text Box 9"/>
            <p:cNvSpPr txBox="1">
              <a:spLocks noChangeArrowheads="1"/>
            </p:cNvSpPr>
            <p:nvPr/>
          </p:nvSpPr>
          <p:spPr bwMode="auto">
            <a:xfrm>
              <a:off x="2448" y="575"/>
              <a:ext cx="1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</a:rPr>
                <a:t>Normal gastric phenotype</a:t>
              </a:r>
            </a:p>
          </p:txBody>
        </p:sp>
        <p:sp>
          <p:nvSpPr>
            <p:cNvPr id="79884" name="Oval 10"/>
            <p:cNvSpPr>
              <a:spLocks noChangeArrowheads="1"/>
            </p:cNvSpPr>
            <p:nvPr/>
          </p:nvSpPr>
          <p:spPr bwMode="auto">
            <a:xfrm>
              <a:off x="2544" y="1439"/>
              <a:ext cx="816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9885" name="Text Box 11"/>
            <p:cNvSpPr txBox="1">
              <a:spLocks noChangeArrowheads="1"/>
            </p:cNvSpPr>
            <p:nvPr/>
          </p:nvSpPr>
          <p:spPr bwMode="auto">
            <a:xfrm>
              <a:off x="2304" y="1683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</a:rPr>
                <a:t>dysplasia</a:t>
              </a:r>
            </a:p>
          </p:txBody>
        </p:sp>
        <p:sp>
          <p:nvSpPr>
            <p:cNvPr id="79886" name="Text Box 12"/>
            <p:cNvSpPr txBox="1">
              <a:spLocks noChangeArrowheads="1"/>
            </p:cNvSpPr>
            <p:nvPr/>
          </p:nvSpPr>
          <p:spPr bwMode="auto">
            <a:xfrm>
              <a:off x="633" y="28"/>
              <a:ext cx="46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>
                  <a:latin typeface="Arial" charset="0"/>
                </a:rPr>
                <a:t>Multistep pathway to intestinal type cancer through inflammation (</a:t>
              </a:r>
              <a:r>
                <a:rPr lang="en-GB" sz="2000" b="1" i="1">
                  <a:latin typeface="Arial" charset="0"/>
                </a:rPr>
                <a:t>H. pylori, </a:t>
              </a:r>
              <a:r>
                <a:rPr lang="en-GB" sz="2000" b="1">
                  <a:latin typeface="Arial" charset="0"/>
                </a:rPr>
                <a:t>bile reflux, irradiation, salt)</a:t>
              </a:r>
            </a:p>
          </p:txBody>
        </p:sp>
        <p:sp>
          <p:nvSpPr>
            <p:cNvPr id="79887" name="Oval 13"/>
            <p:cNvSpPr>
              <a:spLocks noChangeArrowheads="1"/>
            </p:cNvSpPr>
            <p:nvPr/>
          </p:nvSpPr>
          <p:spPr bwMode="auto">
            <a:xfrm>
              <a:off x="4425" y="815"/>
              <a:ext cx="720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9888" name="Text Box 14"/>
            <p:cNvSpPr txBox="1">
              <a:spLocks noChangeArrowheads="1"/>
            </p:cNvSpPr>
            <p:nvPr/>
          </p:nvSpPr>
          <p:spPr bwMode="auto">
            <a:xfrm>
              <a:off x="4604" y="92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</a:rPr>
                <a:t>IM</a:t>
              </a:r>
            </a:p>
          </p:txBody>
        </p:sp>
        <p:sp>
          <p:nvSpPr>
            <p:cNvPr id="79889" name="Line 15"/>
            <p:cNvSpPr>
              <a:spLocks noChangeShapeType="1"/>
            </p:cNvSpPr>
            <p:nvPr/>
          </p:nvSpPr>
          <p:spPr bwMode="auto">
            <a:xfrm>
              <a:off x="3609" y="1007"/>
              <a:ext cx="52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Oval 16"/>
            <p:cNvSpPr>
              <a:spLocks noChangeArrowheads="1"/>
            </p:cNvSpPr>
            <p:nvPr/>
          </p:nvSpPr>
          <p:spPr bwMode="auto">
            <a:xfrm>
              <a:off x="960" y="863"/>
              <a:ext cx="720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9891" name="Text Box 17"/>
            <p:cNvSpPr txBox="1">
              <a:spLocks noChangeArrowheads="1"/>
            </p:cNvSpPr>
            <p:nvPr/>
          </p:nvSpPr>
          <p:spPr bwMode="auto">
            <a:xfrm>
              <a:off x="974" y="947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</a:rPr>
                <a:t>SPEM</a:t>
              </a:r>
            </a:p>
          </p:txBody>
        </p:sp>
        <p:sp>
          <p:nvSpPr>
            <p:cNvPr id="79892" name="Line 19"/>
            <p:cNvSpPr>
              <a:spLocks noChangeShapeType="1"/>
            </p:cNvSpPr>
            <p:nvPr/>
          </p:nvSpPr>
          <p:spPr bwMode="auto">
            <a:xfrm>
              <a:off x="1776" y="1007"/>
              <a:ext cx="52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Text Box 20"/>
            <p:cNvSpPr txBox="1">
              <a:spLocks noChangeArrowheads="1"/>
            </p:cNvSpPr>
            <p:nvPr/>
          </p:nvSpPr>
          <p:spPr bwMode="auto">
            <a:xfrm>
              <a:off x="4059" y="1343"/>
              <a:ext cx="1701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Intestinal metaplasia due to somatic mutations in stem cells in gastric glands forming intestinal metaplastic crypts which are clonal and spread by fission</a:t>
              </a:r>
            </a:p>
            <a:p>
              <a:pPr>
                <a:spcBef>
                  <a:spcPct val="50000"/>
                </a:spcBef>
              </a:pPr>
              <a:r>
                <a:rPr lang="en-GB" b="1" i="1">
                  <a:latin typeface="Arial" charset="0"/>
                </a:rPr>
                <a:t>Cdx1 </a:t>
              </a:r>
              <a:r>
                <a:rPr lang="en-GB" b="1">
                  <a:latin typeface="Arial" charset="0"/>
                </a:rPr>
                <a:t>permits transdifferentiation</a:t>
              </a:r>
            </a:p>
            <a:p>
              <a:pPr>
                <a:spcBef>
                  <a:spcPct val="50000"/>
                </a:spcBef>
              </a:pPr>
              <a:r>
                <a:rPr lang="en-GB" b="1" i="1">
                  <a:latin typeface="Arial" charset="0"/>
                </a:rPr>
                <a:t>Cdx2 </a:t>
              </a:r>
              <a:r>
                <a:rPr lang="en-GB" b="1">
                  <a:latin typeface="Arial" charset="0"/>
                </a:rPr>
                <a:t>maintains IM</a:t>
              </a:r>
            </a:p>
            <a:p>
              <a:pPr>
                <a:spcBef>
                  <a:spcPct val="50000"/>
                </a:spcBef>
              </a:pPr>
              <a:r>
                <a:rPr lang="en-GB" b="1" i="1">
                  <a:latin typeface="Arial" charset="0"/>
                </a:rPr>
                <a:t>Pdx1,Oct1, </a:t>
              </a:r>
              <a:r>
                <a:rPr lang="en-GB" b="1">
                  <a:latin typeface="Arial" charset="0"/>
                </a:rPr>
                <a:t>TTF3 overexpressed in IM</a:t>
              </a:r>
            </a:p>
          </p:txBody>
        </p:sp>
        <p:sp>
          <p:nvSpPr>
            <p:cNvPr id="79894" name="Line 21"/>
            <p:cNvSpPr>
              <a:spLocks noChangeShapeType="1"/>
            </p:cNvSpPr>
            <p:nvPr/>
          </p:nvSpPr>
          <p:spPr bwMode="auto">
            <a:xfrm flipV="1">
              <a:off x="3369" y="1247"/>
              <a:ext cx="816" cy="1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Line 22"/>
            <p:cNvSpPr>
              <a:spLocks noChangeShapeType="1"/>
            </p:cNvSpPr>
            <p:nvPr/>
          </p:nvSpPr>
          <p:spPr bwMode="auto">
            <a:xfrm>
              <a:off x="1680" y="1247"/>
              <a:ext cx="816" cy="1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Text Box 23"/>
            <p:cNvSpPr txBox="1">
              <a:spLocks noChangeArrowheads="1"/>
            </p:cNvSpPr>
            <p:nvPr/>
          </p:nvSpPr>
          <p:spPr bwMode="auto">
            <a:xfrm>
              <a:off x="0" y="3207"/>
              <a:ext cx="193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Direct pathway to diffuse type cancer through mutations </a:t>
              </a:r>
              <a:br>
                <a:rPr lang="en-GB" b="1">
                  <a:latin typeface="Arial" charset="0"/>
                </a:rPr>
              </a:br>
              <a:r>
                <a:rPr lang="en-GB" b="1">
                  <a:latin typeface="Arial" charset="0"/>
                </a:rPr>
                <a:t>Hereditary diffuse gastric cancers </a:t>
              </a:r>
              <a:r>
                <a:rPr lang="en-GB">
                  <a:latin typeface="Arial" charset="0"/>
                </a:rPr>
                <a:t> </a:t>
              </a:r>
              <a:r>
                <a:rPr lang="en-GB" i="1">
                  <a:latin typeface="Arial" charset="0"/>
                </a:rPr>
                <a:t>E cadherin/CDH1 </a:t>
              </a:r>
              <a:r>
                <a:rPr lang="en-GB" b="1" i="1">
                  <a:latin typeface="Arial" charset="0"/>
                </a:rPr>
                <a:t>H. pylori</a:t>
              </a:r>
              <a:r>
                <a:rPr lang="en-GB">
                  <a:latin typeface="Arial" charset="0"/>
                </a:rPr>
                <a:t> and </a:t>
              </a:r>
              <a:r>
                <a:rPr lang="en-GB" i="1">
                  <a:latin typeface="Arial" charset="0"/>
                </a:rPr>
                <a:t>E cadherin</a:t>
              </a:r>
              <a:r>
                <a:rPr lang="en-GB" sz="1400" i="1"/>
                <a:t>  </a:t>
              </a:r>
            </a:p>
          </p:txBody>
        </p:sp>
        <p:sp>
          <p:nvSpPr>
            <p:cNvPr id="79897" name="Line 24"/>
            <p:cNvSpPr>
              <a:spLocks noChangeShapeType="1"/>
            </p:cNvSpPr>
            <p:nvPr/>
          </p:nvSpPr>
          <p:spPr bwMode="auto">
            <a:xfrm>
              <a:off x="2064" y="3599"/>
              <a:ext cx="38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Line 25"/>
            <p:cNvSpPr>
              <a:spLocks noChangeShapeType="1"/>
            </p:cNvSpPr>
            <p:nvPr/>
          </p:nvSpPr>
          <p:spPr bwMode="auto">
            <a:xfrm>
              <a:off x="2976" y="2207"/>
              <a:ext cx="0" cy="24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Oval 2"/>
          <p:cNvSpPr>
            <a:spLocks noChangeArrowheads="1"/>
          </p:cNvSpPr>
          <p:nvPr/>
        </p:nvSpPr>
        <p:spPr bwMode="auto">
          <a:xfrm>
            <a:off x="684213" y="476250"/>
            <a:ext cx="5113337" cy="504031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charset="0"/>
            </a:endParaRPr>
          </a:p>
        </p:txBody>
      </p:sp>
      <p:grpSp>
        <p:nvGrpSpPr>
          <p:cNvPr id="81922" name="Group 15"/>
          <p:cNvGrpSpPr>
            <a:grpSpLocks/>
          </p:cNvGrpSpPr>
          <p:nvPr/>
        </p:nvGrpSpPr>
        <p:grpSpPr bwMode="auto">
          <a:xfrm>
            <a:off x="1908175" y="1052513"/>
            <a:ext cx="7200900" cy="5761037"/>
            <a:chOff x="1202" y="663"/>
            <a:chExt cx="4536" cy="3629"/>
          </a:xfrm>
        </p:grpSpPr>
        <p:sp>
          <p:nvSpPr>
            <p:cNvPr id="81923" name="Oval 3"/>
            <p:cNvSpPr>
              <a:spLocks noChangeArrowheads="1"/>
            </p:cNvSpPr>
            <p:nvPr/>
          </p:nvSpPr>
          <p:spPr bwMode="auto">
            <a:xfrm>
              <a:off x="3198" y="1117"/>
              <a:ext cx="1632" cy="108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rial" charset="0"/>
              </a:endParaRPr>
            </a:p>
          </p:txBody>
        </p:sp>
        <p:sp>
          <p:nvSpPr>
            <p:cNvPr id="81924" name="Oval 4"/>
            <p:cNvSpPr>
              <a:spLocks noChangeArrowheads="1"/>
            </p:cNvSpPr>
            <p:nvPr/>
          </p:nvSpPr>
          <p:spPr bwMode="auto">
            <a:xfrm>
              <a:off x="1792" y="1026"/>
              <a:ext cx="1859" cy="1949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1925" name="Oval 5"/>
            <p:cNvSpPr>
              <a:spLocks noChangeArrowheads="1"/>
            </p:cNvSpPr>
            <p:nvPr/>
          </p:nvSpPr>
          <p:spPr bwMode="auto">
            <a:xfrm>
              <a:off x="2381" y="1480"/>
              <a:ext cx="1090" cy="907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2064" y="1207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IM/atrophy</a:t>
              </a: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1202" y="663"/>
              <a:ext cx="18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 i="1">
                  <a:latin typeface="Arial" charset="0"/>
                </a:rPr>
                <a:t>Helicobacter pylori</a:t>
              </a:r>
            </a:p>
          </p:txBody>
        </p:sp>
        <p:sp>
          <p:nvSpPr>
            <p:cNvPr id="81928" name="Text Box 8"/>
            <p:cNvSpPr txBox="1">
              <a:spLocks noChangeArrowheads="1"/>
            </p:cNvSpPr>
            <p:nvPr/>
          </p:nvSpPr>
          <p:spPr bwMode="auto">
            <a:xfrm>
              <a:off x="3470" y="1162"/>
              <a:ext cx="140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Genetic predisposition, other causes</a:t>
              </a:r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3288" y="1661"/>
              <a:ext cx="635" cy="378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charset="0"/>
              </a:endParaRPr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3425" y="3023"/>
              <a:ext cx="2313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Eradication of </a:t>
              </a:r>
              <a:r>
                <a:rPr lang="en-GB" b="1" i="1">
                  <a:latin typeface="Arial" charset="0"/>
                </a:rPr>
                <a:t>H. pylori </a:t>
              </a:r>
              <a:r>
                <a:rPr lang="en-GB" b="1">
                  <a:latin typeface="Arial" charset="0"/>
                </a:rPr>
                <a:t>will significantly reduce risk of gastric cancer, but will not eliminate cancer due to cases attributed to predetermined genetic pathways (e.g.HDGC) and autoimmune gastritis</a:t>
              </a:r>
            </a:p>
          </p:txBody>
        </p:sp>
        <p:sp>
          <p:nvSpPr>
            <p:cNvPr id="81931" name="Line 11"/>
            <p:cNvSpPr>
              <a:spLocks noChangeShapeType="1"/>
            </p:cNvSpPr>
            <p:nvPr/>
          </p:nvSpPr>
          <p:spPr bwMode="auto">
            <a:xfrm>
              <a:off x="3504" y="1008"/>
              <a:ext cx="0" cy="16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2245" y="1760"/>
              <a:ext cx="140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Gastric cancer</a:t>
              </a:r>
            </a:p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80%</a:t>
              </a: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3515" y="1706"/>
              <a:ext cx="49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20%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Dyspepsia 4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0013" y="2430463"/>
            <a:ext cx="3584575" cy="2754312"/>
          </a:xfrm>
        </p:spPr>
        <p:txBody>
          <a:bodyPr/>
          <a:lstStyle/>
          <a:p>
            <a:pPr eaLnBrk="1" hangingPunct="1"/>
            <a:r>
              <a:rPr lang="en-GB" smtClean="0"/>
              <a:t>Mr Ly 76 years</a:t>
            </a:r>
          </a:p>
          <a:p>
            <a:pPr eaLnBrk="1" hangingPunct="1"/>
            <a:r>
              <a:rPr lang="en-GB" smtClean="0"/>
              <a:t>Dyspepsia</a:t>
            </a:r>
          </a:p>
          <a:p>
            <a:pPr eaLnBrk="1" hangingPunct="1"/>
            <a:r>
              <a:rPr lang="en-GB" smtClean="0"/>
              <a:t>Early satiety</a:t>
            </a:r>
          </a:p>
          <a:p>
            <a:pPr eaLnBrk="1" hangingPunct="1"/>
            <a:r>
              <a:rPr lang="en-GB" smtClean="0"/>
              <a:t>Blood tests: Hb 8</a:t>
            </a:r>
          </a:p>
          <a:p>
            <a:pPr eaLnBrk="1" hangingPunct="1"/>
            <a:r>
              <a:rPr lang="en-GB" smtClean="0"/>
              <a:t>Endoscopy</a:t>
            </a:r>
          </a:p>
          <a:p>
            <a:pPr eaLnBrk="1" hangingPunct="1"/>
            <a:endParaRPr lang="en-GB" smtClean="0"/>
          </a:p>
        </p:txBody>
      </p:sp>
      <p:pic>
        <p:nvPicPr>
          <p:cNvPr id="83971" name="Picture 4" descr="ya702b">
            <a:hlinkClick r:id="rId3"/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99050" y="1903413"/>
            <a:ext cx="3584575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Lymphoma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778000"/>
            <a:ext cx="504190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similar to intestinal lymphomas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usually B-cell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age 60+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disseminated disease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stomach common site for extra-nodal NHL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better prognosis than carcinoma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associated with: erosion (61%) </a:t>
            </a:r>
            <a:r>
              <a:rPr lang="en-GB" sz="2400" smtClean="0">
                <a:solidFill>
                  <a:srgbClr val="000000"/>
                </a:solidFill>
                <a:cs typeface="Arial" charset="0"/>
              </a:rPr>
              <a:t>IM (59%), </a:t>
            </a:r>
            <a:r>
              <a:rPr lang="en-GB" sz="2400" i="1" smtClean="0">
                <a:solidFill>
                  <a:srgbClr val="000000"/>
                </a:solidFill>
                <a:cs typeface="Arial" charset="0"/>
              </a:rPr>
              <a:t>H. pylori</a:t>
            </a:r>
            <a:r>
              <a:rPr lang="en-GB" sz="2400" smtClean="0">
                <a:solidFill>
                  <a:srgbClr val="000000"/>
                </a:solidFill>
                <a:cs typeface="Arial" charset="0"/>
              </a:rPr>
              <a:t> (57%), atrophy (37%), dysplasia (4%)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rgbClr val="000000"/>
                </a:solidFill>
                <a:cs typeface="Arial" charset="0"/>
              </a:rPr>
              <a:t>low grade treated with antibiotics 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  <p:pic>
        <p:nvPicPr>
          <p:cNvPr id="86019" name="Picture 7" descr="i1543-2165-127-3-349-f0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1736725"/>
            <a:ext cx="2717800" cy="4114800"/>
          </a:xfrm>
        </p:spPr>
      </p:pic>
      <p:sp>
        <p:nvSpPr>
          <p:cNvPr id="86020" name="Text Box 8"/>
          <p:cNvSpPr txBox="1">
            <a:spLocks noChangeArrowheads="1"/>
          </p:cNvSpPr>
          <p:nvPr/>
        </p:nvSpPr>
        <p:spPr bwMode="auto">
          <a:xfrm>
            <a:off x="6300788" y="5876925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B cell marker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i1543-2165-124-11-1628-f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563" y="290513"/>
            <a:ext cx="5707062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Lymphoma?</a:t>
            </a:r>
          </a:p>
        </p:txBody>
      </p:sp>
      <p:pic>
        <p:nvPicPr>
          <p:cNvPr id="90114" name="Object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8775" y="1827213"/>
            <a:ext cx="3502025" cy="4959350"/>
          </a:xfrm>
        </p:spPr>
      </p:pic>
      <p:pic>
        <p:nvPicPr>
          <p:cNvPr id="90115" name="Picture 4" descr="gast actgastritishp he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2801938"/>
            <a:ext cx="4437062" cy="30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ctr" eaLnBrk="1" hangingPunct="1"/>
            <a:r>
              <a:rPr lang="en-GB" sz="5400" smtClean="0"/>
              <a:t>Thank you</a:t>
            </a:r>
          </a:p>
        </p:txBody>
      </p:sp>
      <p:sp>
        <p:nvSpPr>
          <p:cNvPr id="9216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mtClean="0"/>
              <a:t>With huge thanks to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Dr Marjorie Walker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for the slide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z="4400" smtClean="0"/>
              <a:t>Dyspepsia 1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4354512" cy="4625975"/>
          </a:xfrm>
        </p:spPr>
        <p:txBody>
          <a:bodyPr/>
          <a:lstStyle/>
          <a:p>
            <a:pPr eaLnBrk="1" hangingPunct="1"/>
            <a:r>
              <a:rPr lang="en-GB" sz="2700" smtClean="0"/>
              <a:t>Mr DU, aged 46, has had dyspepsia for three years, worse recently with abdominal pain after meals</a:t>
            </a:r>
          </a:p>
          <a:p>
            <a:pPr eaLnBrk="1" hangingPunct="1"/>
            <a:r>
              <a:rPr lang="en-GB" sz="2700" smtClean="0"/>
              <a:t>He had an episode of melaena</a:t>
            </a:r>
          </a:p>
          <a:p>
            <a:pPr eaLnBrk="1" hangingPunct="1"/>
            <a:r>
              <a:rPr lang="en-GB" sz="2700" smtClean="0"/>
              <a:t>Blood tests: Hb 9.0</a:t>
            </a:r>
          </a:p>
          <a:p>
            <a:pPr eaLnBrk="1" hangingPunct="1"/>
            <a:r>
              <a:rPr lang="en-GB" sz="2700" smtClean="0"/>
              <a:t>Endoscopy</a:t>
            </a:r>
          </a:p>
        </p:txBody>
      </p:sp>
      <p:pic>
        <p:nvPicPr>
          <p:cNvPr id="6148" name="Picture 4" descr="ya439x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524250"/>
            <a:ext cx="293687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US" sz="4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mtClean="0"/>
              <a:t>Biopsy of gastric antrum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03350" y="1557338"/>
            <a:ext cx="3810000" cy="2303462"/>
          </a:xfrm>
        </p:spPr>
        <p:txBody>
          <a:bodyPr/>
          <a:lstStyle/>
          <a:p>
            <a:pPr eaLnBrk="1" hangingPunct="1"/>
            <a:r>
              <a:rPr lang="en-US" sz="2700" smtClean="0"/>
              <a:t>Helicobacter associated gastritis</a:t>
            </a:r>
            <a:endParaRPr lang="en-US" sz="27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700" smtClean="0"/>
              <a:t>chronic inflammation - lymphocytes </a:t>
            </a:r>
          </a:p>
          <a:p>
            <a:pPr eaLnBrk="1" hangingPunct="1"/>
            <a:r>
              <a:rPr lang="en-US" sz="2700" smtClean="0"/>
              <a:t>acute inflammation</a:t>
            </a:r>
          </a:p>
          <a:p>
            <a:pPr eaLnBrk="1" hangingPunct="1"/>
            <a:r>
              <a:rPr lang="en-US" sz="2700" smtClean="0"/>
              <a:t>- neutrophils</a:t>
            </a:r>
            <a:endParaRPr lang="en-GB" sz="2700" smtClean="0"/>
          </a:p>
        </p:txBody>
      </p:sp>
      <p:pic>
        <p:nvPicPr>
          <p:cNvPr id="22532" name="Picture 5"/>
          <p:cNvPicPr>
            <a:picLocks noGrp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905500" y="1666875"/>
            <a:ext cx="2843213" cy="2770188"/>
          </a:xfrm>
        </p:spPr>
      </p:pic>
      <p:pic>
        <p:nvPicPr>
          <p:cNvPr id="22533" name="Picture 6" descr="gast actgastritishp 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5700" y="4437063"/>
            <a:ext cx="3479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1192213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4800">
                <a:solidFill>
                  <a:schemeClr val="tx2"/>
                </a:solidFill>
                <a:latin typeface="Arial" charset="0"/>
              </a:rPr>
              <a:t>Normal Stomach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116013" y="1628775"/>
            <a:ext cx="39608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6700" indent="-2667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800">
                <a:latin typeface="Arial" charset="0"/>
              </a:rPr>
              <a:t>Lined by gastric mucosa  </a:t>
            </a:r>
          </a:p>
          <a:p>
            <a:pPr marL="266700" indent="-2667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800">
                <a:latin typeface="Arial" charset="0"/>
              </a:rPr>
              <a:t>Columnar epithelium </a:t>
            </a:r>
          </a:p>
          <a:p>
            <a:pPr marL="266700" indent="-2667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800">
                <a:latin typeface="Arial" charset="0"/>
              </a:rPr>
              <a:t>Mucin secreting cells &amp; glands </a:t>
            </a:r>
          </a:p>
          <a:p>
            <a:pPr marL="266700" indent="-2667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800">
                <a:latin typeface="Arial" charset="0"/>
              </a:rPr>
              <a:t>Acid /pepsinogen body</a:t>
            </a:r>
          </a:p>
          <a:p>
            <a:pPr marL="266700" indent="-2667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800">
                <a:latin typeface="Arial" charset="0"/>
              </a:rPr>
              <a:t>Lamina propria  </a:t>
            </a:r>
          </a:p>
          <a:p>
            <a:pPr marL="266700" indent="-2667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800">
                <a:latin typeface="Arial" charset="0"/>
              </a:rPr>
              <a:t>Mucularis mucosa</a:t>
            </a:r>
          </a:p>
        </p:txBody>
      </p:sp>
      <p:pic>
        <p:nvPicPr>
          <p:cNvPr id="24579" name="Picture 4" descr="gast n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16764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2327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4313" y="41910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cret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secretio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ecretion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270</TotalTime>
  <Words>898</Words>
  <Application>Microsoft Office PowerPoint</Application>
  <PresentationFormat>On-screen Show (4:3)</PresentationFormat>
  <Paragraphs>230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Eclipse</vt:lpstr>
      <vt:lpstr>Helicobacter pylori, gastric physiology and gastric cancer</vt:lpstr>
      <vt:lpstr>Objective</vt:lpstr>
      <vt:lpstr>PowerPoint Presentation</vt:lpstr>
      <vt:lpstr>Dyspepsia 1</vt:lpstr>
      <vt:lpstr>Biopsy of gastric antrum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Helicobacter pylori</vt:lpstr>
      <vt:lpstr>Historical perspective</vt:lpstr>
      <vt:lpstr>Topography and outcome in  H. pylori infection</vt:lpstr>
      <vt:lpstr>PowerPoint Presentation</vt:lpstr>
      <vt:lpstr>Sequela of chronic H pylori</vt:lpstr>
      <vt:lpstr>H. pylori virulence</vt:lpstr>
      <vt:lpstr>Gastric Ulcers</vt:lpstr>
      <vt:lpstr>Complications</vt:lpstr>
      <vt:lpstr>Dyspepsia 2</vt:lpstr>
      <vt:lpstr>Intestinal metaplasia</vt:lpstr>
      <vt:lpstr>Gastric dysplasia</vt:lpstr>
      <vt:lpstr>Risk of progression for IM and dysplasia to cancer</vt:lpstr>
      <vt:lpstr>Host, bug or environment?</vt:lpstr>
      <vt:lpstr>Eradicate all H. pylori?</vt:lpstr>
      <vt:lpstr>Eradicate all H. pylori?</vt:lpstr>
      <vt:lpstr>Dyspepsia 3</vt:lpstr>
      <vt:lpstr>Investigations Mr NG</vt:lpstr>
      <vt:lpstr>Gastric cancer</vt:lpstr>
      <vt:lpstr>Gastric Cancer</vt:lpstr>
      <vt:lpstr>Histological type? </vt:lpstr>
      <vt:lpstr>Gastric cancer</vt:lpstr>
      <vt:lpstr>Poor prognostic factors </vt:lpstr>
      <vt:lpstr>PowerPoint Presentation</vt:lpstr>
      <vt:lpstr>PowerPoint Presentation</vt:lpstr>
      <vt:lpstr>Dyspepsia 4</vt:lpstr>
      <vt:lpstr>Lymphoma</vt:lpstr>
      <vt:lpstr>PowerPoint Presentation</vt:lpstr>
      <vt:lpstr>Lymphoma?</vt:lpstr>
      <vt:lpstr>Thank you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Helicobacter pylori, Gastric Physiology and Gastric Cancer</dc:title>
  <dc:creator>mmw30</dc:creator>
  <cp:lastModifiedBy>Shiel, Nuala</cp:lastModifiedBy>
  <cp:revision>14</cp:revision>
  <dcterms:created xsi:type="dcterms:W3CDTF">2006-01-09T17:49:52Z</dcterms:created>
  <dcterms:modified xsi:type="dcterms:W3CDTF">2012-11-22T16:53:03Z</dcterms:modified>
</cp:coreProperties>
</file>