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30"/>
  </p:notesMasterIdLst>
  <p:sldIdLst>
    <p:sldId id="425" r:id="rId2"/>
    <p:sldId id="387" r:id="rId3"/>
    <p:sldId id="292" r:id="rId4"/>
    <p:sldId id="429" r:id="rId5"/>
    <p:sldId id="294" r:id="rId6"/>
    <p:sldId id="345" r:id="rId7"/>
    <p:sldId id="293" r:id="rId8"/>
    <p:sldId id="452" r:id="rId9"/>
    <p:sldId id="451" r:id="rId10"/>
    <p:sldId id="445" r:id="rId11"/>
    <p:sldId id="446" r:id="rId12"/>
    <p:sldId id="453" r:id="rId13"/>
    <p:sldId id="448" r:id="rId14"/>
    <p:sldId id="447" r:id="rId15"/>
    <p:sldId id="455" r:id="rId16"/>
    <p:sldId id="457" r:id="rId17"/>
    <p:sldId id="424" r:id="rId18"/>
    <p:sldId id="442" r:id="rId19"/>
    <p:sldId id="443" r:id="rId20"/>
    <p:sldId id="456" r:id="rId21"/>
    <p:sldId id="454" r:id="rId22"/>
    <p:sldId id="403" r:id="rId23"/>
    <p:sldId id="438" r:id="rId24"/>
    <p:sldId id="439" r:id="rId25"/>
    <p:sldId id="436" r:id="rId26"/>
    <p:sldId id="435" r:id="rId27"/>
    <p:sldId id="437" r:id="rId28"/>
    <p:sldId id="458" r:id="rId2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0" autoAdjust="0"/>
    <p:restoredTop sz="94660"/>
  </p:normalViewPr>
  <p:slideViewPr>
    <p:cSldViewPr>
      <p:cViewPr>
        <p:scale>
          <a:sx n="50" d="100"/>
          <a:sy n="50" d="100"/>
        </p:scale>
        <p:origin x="-66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61795" name="Rectangle 3"/>
          <p:cNvSpPr>
            <a:spLocks noGrp="1" noChangeArrowheads="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617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1798" name="Rectangle 6"/>
          <p:cNvSpPr>
            <a:spLocks noGrp="1" noChangeArrowheads="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617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43BE1E8-7C01-40A8-BE8A-5F9D7E74E84E}" type="slidenum">
              <a:rPr lang="en-US"/>
              <a:pPr/>
              <a:t>‹#›</a:t>
            </a:fld>
            <a:endParaRPr lang="en-US"/>
          </a:p>
        </p:txBody>
      </p:sp>
    </p:spTree>
    <p:extLst>
      <p:ext uri="{BB962C8B-B14F-4D97-AF65-F5344CB8AC3E}">
        <p14:creationId xmlns:p14="http://schemas.microsoft.com/office/powerpoint/2010/main" val="2217751252"/>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57D21-71F1-4123-AB8C-E3D6400E0E9F}" type="slidenum">
              <a:rPr lang="en-GB"/>
              <a:pPr/>
              <a:t>8</a:t>
            </a:fld>
            <a:endParaRPr lang="en-GB"/>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0CBAF8-34AC-48CF-9A23-22C3BBDA1BC3}" type="slidenum">
              <a:rPr lang="en-GB"/>
              <a:pPr/>
              <a:t>9</a:t>
            </a:fld>
            <a:endParaRPr lang="en-GB"/>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GB"/>
              <a:t>Life time risk for CCA in PSC is 15-20%</a:t>
            </a:r>
          </a:p>
          <a:p>
            <a:endParaRPr lang="en-GB"/>
          </a:p>
          <a:p>
            <a:r>
              <a:rPr lang="en-GB"/>
              <a:t>In fact Thailand has the highest incidence worldwide 96/100,000 men. Liver flukes cause chronic biliary inflammation.</a:t>
            </a:r>
          </a:p>
          <a:p>
            <a:r>
              <a:rPr lang="en-GB"/>
              <a:t>Hepatolithiasis common in Taiwan</a:t>
            </a:r>
          </a:p>
          <a:p>
            <a:r>
              <a:rPr lang="en-GB"/>
              <a:t>Caroli’s disease (fibro-ploycystic disease) 7% lifetime risk CCA</a:t>
            </a:r>
          </a:p>
          <a:p>
            <a:r>
              <a:rPr lang="en-GB"/>
              <a:t>Chemical carcinogens PAHs, PCBs entered food chain half long half life stored in adipose tissue also excreted in bile, lipophilic and enter cell bind to Arylhydrocarbon receptor and dimer DRE elements DNA. Adducts and mutations</a:t>
            </a:r>
          </a:p>
          <a:p>
            <a:r>
              <a:rPr lang="en-GB"/>
              <a:t>Children with BSEP mutations develop PFIC type 11 have developed CCA age 4 and 7.</a:t>
            </a:r>
          </a:p>
          <a:p>
            <a:r>
              <a:rPr lang="en-GB"/>
              <a:t>Weak association in polymorphisms in phase 11 drug metabolizing enzymes</a:t>
            </a:r>
          </a:p>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F9D09-2EE5-4365-8B4B-3BE2F8F8F213}" type="slidenum">
              <a:rPr lang="en-GB"/>
              <a:pPr/>
              <a:t>12</a:t>
            </a:fld>
            <a:endParaRPr lang="en-GB"/>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r>
              <a:rPr lang="en-US"/>
              <a:t>Bile cytology</a:t>
            </a:r>
          </a:p>
          <a:p>
            <a:r>
              <a:rPr lang="en-US">
                <a:latin typeface="Times New Roman" pitchFamily="18" charset="0"/>
              </a:rPr>
              <a:t>A cytology preparation from bile fluid  showing a dissociated cell with a hyperchromatic nucleus and prominent nucleolus on a background indicating tissue necrosis. These features are highly suggestive of an invasive cholangiocarcinoma.</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C5EBC-0C98-4DF2-BCE3-F15C248898A5}" type="slidenum">
              <a:rPr lang="en-GB"/>
              <a:pPr/>
              <a:t>15</a:t>
            </a:fld>
            <a:endParaRPr lang="en-GB"/>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0D8CA-437A-40EB-AB6D-C89592A2D82F}" type="slidenum">
              <a:rPr lang="en-GB"/>
              <a:pPr/>
              <a:t>18</a:t>
            </a:fld>
            <a:endParaRPr lang="en-GB"/>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r>
              <a:rPr lang="en-GB" dirty="0"/>
              <a:t>It is classified into </a:t>
            </a:r>
            <a:r>
              <a:rPr lang="en-GB" dirty="0" err="1"/>
              <a:t>intrahepatic</a:t>
            </a:r>
            <a:r>
              <a:rPr lang="en-GB" dirty="0"/>
              <a:t> and </a:t>
            </a:r>
            <a:r>
              <a:rPr lang="en-GB" dirty="0" err="1"/>
              <a:t>extrahepatic</a:t>
            </a:r>
            <a:r>
              <a:rPr lang="en-GB" dirty="0"/>
              <a:t> as depicted in this schematic diagram. ICCs present as a mass lesion in the liver. 20-25% ICC</a:t>
            </a:r>
          </a:p>
          <a:p>
            <a:r>
              <a:rPr lang="en-GB" dirty="0"/>
              <a:t>75-80% ECC- 60% </a:t>
            </a:r>
            <a:r>
              <a:rPr lang="en-GB" dirty="0" err="1"/>
              <a:t>Klatskin</a:t>
            </a:r>
            <a:r>
              <a:rPr lang="en-GB" dirty="0"/>
              <a:t>, 20% distal</a:t>
            </a:r>
          </a:p>
          <a:p>
            <a:r>
              <a:rPr lang="en-GB" dirty="0"/>
              <a:t>5% multi-focal</a:t>
            </a:r>
          </a:p>
          <a:p>
            <a:r>
              <a:rPr lang="en-GB" dirty="0"/>
              <a:t>Worldwide ICC account 25% of all primary liver cancer</a:t>
            </a:r>
          </a:p>
          <a:p>
            <a:r>
              <a:rPr lang="en-GB" dirty="0"/>
              <a:t>Further classification on tumour morphology, mass forming, </a:t>
            </a:r>
            <a:r>
              <a:rPr lang="en-GB" dirty="0" err="1"/>
              <a:t>periductal</a:t>
            </a:r>
            <a:r>
              <a:rPr lang="en-GB" dirty="0"/>
              <a:t> infiltrating and </a:t>
            </a:r>
            <a:r>
              <a:rPr lang="en-GB" dirty="0" err="1"/>
              <a:t>intraductal</a:t>
            </a:r>
            <a:r>
              <a:rPr lang="en-GB" dirty="0"/>
              <a:t> growing type</a:t>
            </a:r>
          </a:p>
          <a:p>
            <a:r>
              <a:rPr lang="en-GB" dirty="0"/>
              <a:t>Also </a:t>
            </a:r>
            <a:r>
              <a:rPr lang="en-GB" dirty="0" err="1"/>
              <a:t>extrahepatic</a:t>
            </a:r>
            <a:r>
              <a:rPr lang="en-GB" dirty="0"/>
              <a:t> extra classification nodular, </a:t>
            </a:r>
            <a:r>
              <a:rPr lang="en-GB" dirty="0" err="1"/>
              <a:t>sclerosing</a:t>
            </a:r>
            <a:r>
              <a:rPr lang="en-GB" dirty="0"/>
              <a:t> or papillary</a:t>
            </a:r>
          </a:p>
          <a:p>
            <a:endParaRPr lang="en-GB" dirty="0"/>
          </a:p>
          <a:p>
            <a:r>
              <a:rPr lang="en-GB" dirty="0" err="1"/>
              <a:t>Hilar</a:t>
            </a:r>
            <a:r>
              <a:rPr lang="en-GB" dirty="0"/>
              <a:t> lesion 60% CCA further classified by Bismuth</a:t>
            </a: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CB8B1-B982-47C3-B6FC-7BD2A93CB634}" type="slidenum">
              <a:rPr lang="en-GB"/>
              <a:pPr/>
              <a:t>21</a:t>
            </a:fld>
            <a:endParaRPr lang="en-GB"/>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0B7DF2D-9851-4AF9-95B8-697C5AB433A6}" type="slidenum">
              <a:rPr lang="es-ES">
                <a:latin typeface="Arial" pitchFamily="34" charset="0"/>
              </a:rPr>
              <a:pPr/>
              <a:t>26</a:t>
            </a:fld>
            <a:endParaRPr lang="es-ES">
              <a:latin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711" y="4344025"/>
            <a:ext cx="5028579" cy="4114488"/>
          </a:xfrm>
          <a:noFill/>
          <a:ln/>
        </p:spPr>
        <p:txBody>
          <a:bodyPr/>
          <a:lstStyle/>
          <a:p>
            <a:pPr eaLnBrk="1" hangingPunct="1"/>
            <a:endParaRPr lang="es-CL"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AEDDF69-4C24-4BE9-8E76-B7F939706F67}" type="datetimeFigureOut">
              <a:rPr lang="en-US" smtClean="0"/>
              <a:pPr/>
              <a:t>1/15/2013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EDDF69-4C24-4BE9-8E76-B7F939706F67}" type="datetimeFigureOut">
              <a:rPr lang="en-US" smtClean="0"/>
              <a:pPr/>
              <a:t>1/15/2013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EDDF69-4C24-4BE9-8E76-B7F939706F67}" type="datetimeFigureOut">
              <a:rPr lang="en-US" smtClean="0"/>
              <a:pPr/>
              <a:t>1/15/2013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EDDF69-4C24-4BE9-8E76-B7F939706F67}" type="datetimeFigureOut">
              <a:rPr lang="en-US" smtClean="0"/>
              <a:pPr/>
              <a:t>1/15/2013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DDF69-4C24-4BE9-8E76-B7F939706F67}" type="datetimeFigureOut">
              <a:rPr lang="en-US" smtClean="0"/>
              <a:pPr/>
              <a:t>1/15/2013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AEDDF69-4C24-4BE9-8E76-B7F939706F67}" type="datetimeFigureOut">
              <a:rPr lang="en-US" smtClean="0"/>
              <a:pPr/>
              <a:t>1/15/2013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AEDDF69-4C24-4BE9-8E76-B7F939706F67}" type="datetimeFigureOut">
              <a:rPr lang="en-US" smtClean="0"/>
              <a:pPr/>
              <a:t>1/15/2013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AEDDF69-4C24-4BE9-8E76-B7F939706F67}" type="datetimeFigureOut">
              <a:rPr lang="en-US" smtClean="0"/>
              <a:pPr/>
              <a:t>1/15/2013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DDF69-4C24-4BE9-8E76-B7F939706F67}" type="datetimeFigureOut">
              <a:rPr lang="en-US" smtClean="0"/>
              <a:pPr/>
              <a:t>1/15/2013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DDF69-4C24-4BE9-8E76-B7F939706F67}" type="datetimeFigureOut">
              <a:rPr lang="en-US" smtClean="0"/>
              <a:pPr/>
              <a:t>1/15/2013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DDF69-4C24-4BE9-8E76-B7F939706F67}" type="datetimeFigureOut">
              <a:rPr lang="en-US" smtClean="0"/>
              <a:pPr/>
              <a:t>1/15/2013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254A4E-769D-4469-96B0-51B7C567FDF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DDF69-4C24-4BE9-8E76-B7F939706F67}" type="datetimeFigureOut">
              <a:rPr lang="en-US" smtClean="0"/>
              <a:pPr/>
              <a:t>1/15/2013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54A4E-769D-4469-96B0-51B7C567FDF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Microsoft_Word_97_-_2003_Document3.doc"/><Relationship Id="rId3" Type="http://schemas.openxmlformats.org/officeDocument/2006/relationships/notesSlide" Target="../notesSlides/notesSlide6.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 Id="rId9" Type="http://schemas.openxmlformats.org/officeDocument/2006/relationships/image" Target="../media/image14.wmf"/></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7.emf"/><Relationship Id="rId4" Type="http://schemas.openxmlformats.org/officeDocument/2006/relationships/oleObject" Target="../embeddings/Microsoft_Excel_97-2003_Worksheet4.xls"/></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96752"/>
            <a:ext cx="7772400" cy="1470025"/>
          </a:xfrm>
        </p:spPr>
        <p:txBody>
          <a:bodyPr>
            <a:normAutofit/>
          </a:bodyPr>
          <a:lstStyle/>
          <a:p>
            <a:r>
              <a:rPr lang="en-GB" sz="5400" dirty="0" smtClean="0">
                <a:latin typeface="Arial" pitchFamily="34" charset="0"/>
                <a:cs typeface="Arial" pitchFamily="34" charset="0"/>
              </a:rPr>
              <a:t>Tumours of bile ducts</a:t>
            </a:r>
            <a:endParaRPr lang="en-GB" sz="5400" dirty="0">
              <a:latin typeface="Arial" pitchFamily="34" charset="0"/>
              <a:cs typeface="Arial" pitchFamily="34" charset="0"/>
            </a:endParaRPr>
          </a:p>
        </p:txBody>
      </p:sp>
      <p:sp>
        <p:nvSpPr>
          <p:cNvPr id="3" name="Subtitle 2"/>
          <p:cNvSpPr>
            <a:spLocks noGrp="1"/>
          </p:cNvSpPr>
          <p:nvPr>
            <p:ph type="subTitle" idx="1"/>
          </p:nvPr>
        </p:nvSpPr>
        <p:spPr>
          <a:xfrm>
            <a:off x="1403648" y="2852936"/>
            <a:ext cx="6400800" cy="1752600"/>
          </a:xfrm>
        </p:spPr>
        <p:txBody>
          <a:bodyPr/>
          <a:lstStyle/>
          <a:p>
            <a:r>
              <a:rPr lang="en-GB" dirty="0" smtClean="0">
                <a:latin typeface="Arial" pitchFamily="34" charset="0"/>
                <a:cs typeface="Arial" pitchFamily="34" charset="0"/>
              </a:rPr>
              <a:t>Rob Goldin</a:t>
            </a:r>
          </a:p>
          <a:p>
            <a:r>
              <a:rPr lang="en-GB" sz="2800" dirty="0" smtClean="0">
                <a:latin typeface="Arial" pitchFamily="34" charset="0"/>
                <a:cs typeface="Arial" pitchFamily="34" charset="0"/>
              </a:rPr>
              <a:t>r.goldin@imperial.ac.uk</a:t>
            </a:r>
            <a:endParaRPr lang="en-GB" sz="2800" dirty="0">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6" name="Picture 4"/>
          <p:cNvPicPr>
            <a:picLocks noChangeAspect="1" noChangeArrowheads="1"/>
          </p:cNvPicPr>
          <p:nvPr/>
        </p:nvPicPr>
        <p:blipFill>
          <a:blip r:embed="rId2"/>
          <a:srcRect l="10927" t="18753" r="10927" b="18753"/>
          <a:stretch>
            <a:fillRect/>
          </a:stretch>
        </p:blipFill>
        <p:spPr bwMode="auto">
          <a:xfrm>
            <a:off x="1619250" y="1844675"/>
            <a:ext cx="5995988" cy="3597275"/>
          </a:xfrm>
          <a:prstGeom prst="rect">
            <a:avLst/>
          </a:prstGeom>
          <a:noFill/>
          <a:ln w="9525">
            <a:noFill/>
            <a:miter lim="800000"/>
            <a:headEnd/>
            <a:tailEnd/>
          </a:ln>
          <a:effectLst/>
        </p:spPr>
      </p:pic>
      <p:sp>
        <p:nvSpPr>
          <p:cNvPr id="315398" name="Rectangle 6"/>
          <p:cNvSpPr>
            <a:spLocks noGrp="1" noChangeArrowheads="1"/>
          </p:cNvSpPr>
          <p:nvPr>
            <p:ph type="title"/>
          </p:nvPr>
        </p:nvSpPr>
        <p:spPr/>
        <p:txBody>
          <a:bodyPr/>
          <a:lstStyle/>
          <a:p>
            <a:r>
              <a:rPr lang="en-US" sz="4000" dirty="0" smtClean="0"/>
              <a:t>Parasitic Infection</a:t>
            </a:r>
            <a:endParaRPr lang="en-GB" sz="4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GB" b="1" dirty="0">
                <a:latin typeface="Arial" pitchFamily="34" charset="0"/>
                <a:cs typeface="Arial" pitchFamily="34" charset="0"/>
              </a:rPr>
              <a:t>Cholangiocarcinoma</a:t>
            </a:r>
            <a:r>
              <a:rPr lang="en-GB" dirty="0">
                <a:latin typeface="Arial" pitchFamily="34" charset="0"/>
                <a:cs typeface="Arial" pitchFamily="34" charset="0"/>
              </a:rPr>
              <a:t> </a:t>
            </a:r>
            <a:endParaRPr lang="en-GB" dirty="0">
              <a:latin typeface="CG Times (W1)" charset="0"/>
              <a:cs typeface="Times New Roman" pitchFamily="18" charset="0"/>
            </a:endParaRPr>
          </a:p>
        </p:txBody>
      </p:sp>
      <p:sp>
        <p:nvSpPr>
          <p:cNvPr id="219139" name="Rectangle 3"/>
          <p:cNvSpPr>
            <a:spLocks noGrp="1" noChangeArrowheads="1"/>
          </p:cNvSpPr>
          <p:nvPr>
            <p:ph idx="1"/>
          </p:nvPr>
        </p:nvSpPr>
        <p:spPr/>
        <p:txBody>
          <a:bodyPr>
            <a:normAutofit/>
          </a:bodyPr>
          <a:lstStyle/>
          <a:p>
            <a:r>
              <a:rPr lang="en-GB" sz="2800" dirty="0" smtClean="0">
                <a:latin typeface="Arial" pitchFamily="34" charset="0"/>
                <a:cs typeface="Arial" pitchFamily="34" charset="0"/>
              </a:rPr>
              <a:t>usually </a:t>
            </a:r>
            <a:r>
              <a:rPr lang="en-GB" sz="2800" dirty="0">
                <a:latin typeface="Arial" pitchFamily="34" charset="0"/>
                <a:cs typeface="Arial" pitchFamily="34" charset="0"/>
              </a:rPr>
              <a:t>well differentiated </a:t>
            </a:r>
            <a:r>
              <a:rPr lang="en-GB" sz="2800" dirty="0" smtClean="0">
                <a:latin typeface="Arial" pitchFamily="34" charset="0"/>
                <a:cs typeface="Arial" pitchFamily="34" charset="0"/>
              </a:rPr>
              <a:t>adenocarcinoma with   </a:t>
            </a:r>
            <a:r>
              <a:rPr lang="en-GB" sz="2800" dirty="0">
                <a:latin typeface="Arial" pitchFamily="34" charset="0"/>
                <a:cs typeface="Arial" pitchFamily="34" charset="0"/>
              </a:rPr>
              <a:t>marked fibrosis</a:t>
            </a:r>
            <a:endParaRPr lang="en-GB" sz="2800" dirty="0">
              <a:latin typeface="CG Times (W1)" charset="0"/>
              <a:cs typeface="Times New Roman" pitchFamily="18" charset="0"/>
            </a:endParaRPr>
          </a:p>
          <a:p>
            <a:pPr>
              <a:lnSpc>
                <a:spcPct val="90000"/>
              </a:lnSpc>
            </a:pPr>
            <a:r>
              <a:rPr lang="en-GB" sz="2800" dirty="0">
                <a:latin typeface="Arial" pitchFamily="34" charset="0"/>
                <a:cs typeface="Arial" pitchFamily="34" charset="0"/>
              </a:rPr>
              <a:t>may see dysplasia</a:t>
            </a:r>
            <a:endParaRPr lang="en-GB" sz="2800" dirty="0">
              <a:latin typeface="CG Times (W1)" charset="0"/>
              <a:cs typeface="Times New Roman" pitchFamily="18" charset="0"/>
            </a:endParaRPr>
          </a:p>
          <a:p>
            <a:pPr>
              <a:lnSpc>
                <a:spcPct val="90000"/>
              </a:lnSpc>
            </a:pPr>
            <a:r>
              <a:rPr lang="en-GB" sz="2800" dirty="0">
                <a:latin typeface="Arial" pitchFamily="34" charset="0"/>
                <a:cs typeface="Arial" pitchFamily="34" charset="0"/>
              </a:rPr>
              <a:t>haematogenous and lymph node metastases relatively common </a:t>
            </a:r>
            <a:endParaRPr lang="en-GB" sz="2800" dirty="0">
              <a:latin typeface="CG Times (W1)" charset="0"/>
              <a:cs typeface="Times New Roman" pitchFamily="18" charset="0"/>
            </a:endParaRPr>
          </a:p>
          <a:p>
            <a:pPr>
              <a:lnSpc>
                <a:spcPct val="90000"/>
              </a:lnSpc>
            </a:pPr>
            <a:r>
              <a:rPr lang="en-GB" sz="2800" dirty="0">
                <a:latin typeface="Arial" pitchFamily="34" charset="0"/>
                <a:cs typeface="Arial" pitchFamily="34" charset="0"/>
              </a:rPr>
              <a:t>the prognosis is very poor</a:t>
            </a:r>
            <a:endParaRPr lang="en-GB"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r>
              <a:rPr lang="en-US"/>
              <a:t>Page </a:t>
            </a:r>
            <a:fld id="{3C17AE20-2D30-4B6F-9068-B0A541B7D5D4}" type="slidenum">
              <a:rPr lang="en-US"/>
              <a:pPr/>
              <a:t>12</a:t>
            </a:fld>
            <a:endParaRPr lang="en-US"/>
          </a:p>
        </p:txBody>
      </p:sp>
      <p:sp>
        <p:nvSpPr>
          <p:cNvPr id="373762" name="Rectangle 2"/>
          <p:cNvSpPr>
            <a:spLocks noGrp="1" noChangeArrowheads="1"/>
          </p:cNvSpPr>
          <p:nvPr>
            <p:ph type="title"/>
          </p:nvPr>
        </p:nvSpPr>
        <p:spPr/>
        <p:txBody>
          <a:bodyPr/>
          <a:lstStyle/>
          <a:p>
            <a:r>
              <a:rPr lang="en-US" sz="4400" b="1" dirty="0" smtClean="0"/>
              <a:t> Cholangiocarcinoma Cytology</a:t>
            </a:r>
            <a:endParaRPr lang="en-US" sz="4400" b="1" dirty="0"/>
          </a:p>
        </p:txBody>
      </p:sp>
      <p:pic>
        <p:nvPicPr>
          <p:cNvPr id="373763" name="Picture 3" descr="Fig 4"/>
          <p:cNvPicPr>
            <a:picLocks noChangeAspect="1" noChangeArrowheads="1"/>
          </p:cNvPicPr>
          <p:nvPr/>
        </p:nvPicPr>
        <p:blipFill>
          <a:blip r:embed="rId3" cstate="print"/>
          <a:srcRect/>
          <a:stretch>
            <a:fillRect/>
          </a:stretch>
        </p:blipFill>
        <p:spPr bwMode="auto">
          <a:xfrm>
            <a:off x="457200" y="1355725"/>
            <a:ext cx="6781800" cy="4359275"/>
          </a:xfrm>
          <a:prstGeom prst="rect">
            <a:avLst/>
          </a:prstGeom>
          <a:noFill/>
        </p:spPr>
      </p:pic>
    </p:spTree>
    <p:extLst>
      <p:ext uri="{BB962C8B-B14F-4D97-AF65-F5344CB8AC3E}">
        <p14:creationId xmlns:p14="http://schemas.microsoft.com/office/powerpoint/2010/main" val="1845549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Cholangiocarcinoma</a:t>
            </a:r>
            <a:endParaRPr lang="en-GB" dirty="0"/>
          </a:p>
        </p:txBody>
      </p:sp>
      <p:pic>
        <p:nvPicPr>
          <p:cNvPr id="225286" name="Picture 6" descr="Image 3"/>
          <p:cNvPicPr>
            <a:picLocks noGrp="1" noChangeAspect="1" noChangeArrowheads="1"/>
          </p:cNvPicPr>
          <p:nvPr>
            <p:ph idx="4294967295"/>
          </p:nvPr>
        </p:nvPicPr>
        <p:blipFill>
          <a:blip r:embed="rId2"/>
          <a:srcRect/>
          <a:stretch>
            <a:fillRect/>
          </a:stretch>
        </p:blipFill>
        <p:spPr>
          <a:xfrm>
            <a:off x="1714480" y="1785926"/>
            <a:ext cx="5883275" cy="4562475"/>
          </a:xfrm>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2" name="Picture 4" descr="bile duct dysplasia"/>
          <p:cNvPicPr>
            <a:picLocks noChangeAspect="1" noChangeArrowheads="1"/>
          </p:cNvPicPr>
          <p:nvPr/>
        </p:nvPicPr>
        <p:blipFill>
          <a:blip r:embed="rId2"/>
          <a:srcRect/>
          <a:stretch>
            <a:fillRect/>
          </a:stretch>
        </p:blipFill>
        <p:spPr bwMode="auto">
          <a:xfrm>
            <a:off x="1692275" y="1844675"/>
            <a:ext cx="5400675" cy="4319588"/>
          </a:xfrm>
          <a:prstGeom prst="rect">
            <a:avLst/>
          </a:prstGeom>
          <a:noFill/>
        </p:spPr>
      </p:pic>
      <p:sp>
        <p:nvSpPr>
          <p:cNvPr id="293893" name="Rectangle 5"/>
          <p:cNvSpPr>
            <a:spLocks noGrp="1" noChangeArrowheads="1"/>
          </p:cNvSpPr>
          <p:nvPr>
            <p:ph type="title"/>
          </p:nvPr>
        </p:nvSpPr>
        <p:spPr/>
        <p:txBody>
          <a:bodyPr/>
          <a:lstStyle/>
          <a:p>
            <a:r>
              <a:rPr lang="en-US" dirty="0" smtClean="0"/>
              <a:t>Biliary Dysplasia</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r>
              <a:rPr lang="en-US"/>
              <a:t>Page </a:t>
            </a:r>
            <a:fld id="{44825CC6-C517-4169-8531-E702B8C95051}" type="slidenum">
              <a:rPr lang="en-US"/>
              <a:pPr/>
              <a:t>15</a:t>
            </a:fld>
            <a:endParaRPr lang="en-US"/>
          </a:p>
        </p:txBody>
      </p:sp>
      <p:pic>
        <p:nvPicPr>
          <p:cNvPr id="253956" name="Picture 4"/>
          <p:cNvPicPr>
            <a:picLocks noChangeAspect="1" noChangeArrowheads="1"/>
          </p:cNvPicPr>
          <p:nvPr/>
        </p:nvPicPr>
        <p:blipFill>
          <a:blip r:embed="rId3"/>
          <a:srcRect/>
          <a:stretch>
            <a:fillRect/>
          </a:stretch>
        </p:blipFill>
        <p:spPr bwMode="auto">
          <a:xfrm>
            <a:off x="457200" y="1832505"/>
            <a:ext cx="4419600" cy="3683000"/>
          </a:xfrm>
          <a:prstGeom prst="rect">
            <a:avLst/>
          </a:prstGeom>
          <a:noFill/>
          <a:ln w="9525">
            <a:noFill/>
            <a:miter lim="800000"/>
            <a:headEnd/>
            <a:tailEnd/>
          </a:ln>
          <a:effectLst/>
        </p:spPr>
      </p:pic>
      <p:pic>
        <p:nvPicPr>
          <p:cNvPr id="253959" name="Picture 7"/>
          <p:cNvPicPr>
            <a:picLocks noChangeAspect="1" noChangeArrowheads="1"/>
          </p:cNvPicPr>
          <p:nvPr/>
        </p:nvPicPr>
        <p:blipFill>
          <a:blip r:embed="rId4"/>
          <a:srcRect/>
          <a:stretch>
            <a:fillRect/>
          </a:stretch>
        </p:blipFill>
        <p:spPr bwMode="auto">
          <a:xfrm>
            <a:off x="4269710" y="1916832"/>
            <a:ext cx="3886200" cy="3109913"/>
          </a:xfrm>
          <a:prstGeom prst="rect">
            <a:avLst/>
          </a:prstGeom>
          <a:noFill/>
          <a:ln w="9525">
            <a:noFill/>
            <a:miter lim="800000"/>
            <a:headEnd/>
            <a:tailEnd/>
          </a:ln>
          <a:effectLst/>
        </p:spPr>
      </p:pic>
      <p:sp>
        <p:nvSpPr>
          <p:cNvPr id="253961" name="Text Box 9"/>
          <p:cNvSpPr txBox="1">
            <a:spLocks noChangeArrowheads="1"/>
          </p:cNvSpPr>
          <p:nvPr/>
        </p:nvSpPr>
        <p:spPr bwMode="auto">
          <a:xfrm>
            <a:off x="457200" y="340219"/>
            <a:ext cx="8003232" cy="1446550"/>
          </a:xfrm>
          <a:prstGeom prst="rect">
            <a:avLst/>
          </a:prstGeom>
          <a:noFill/>
          <a:ln w="9525">
            <a:noFill/>
            <a:miter lim="800000"/>
            <a:headEnd/>
            <a:tailEnd/>
          </a:ln>
          <a:effectLst/>
        </p:spPr>
        <p:txBody>
          <a:bodyPr wrap="square">
            <a:spAutoFit/>
          </a:bodyPr>
          <a:lstStyle/>
          <a:p>
            <a:pPr algn="ctr"/>
            <a:r>
              <a:rPr lang="en-US" sz="4400" b="1" dirty="0" err="1">
                <a:solidFill>
                  <a:srgbClr val="014F39"/>
                </a:solidFill>
              </a:rPr>
              <a:t>Chlangiocarcinoma</a:t>
            </a:r>
            <a:endParaRPr lang="en-US" sz="4400" b="1" dirty="0">
              <a:solidFill>
                <a:srgbClr val="014F39"/>
              </a:solidFill>
            </a:endParaRPr>
          </a:p>
          <a:p>
            <a:pPr algn="ctr"/>
            <a:r>
              <a:rPr lang="en-US" sz="4400" b="1" dirty="0" smtClean="0">
                <a:solidFill>
                  <a:srgbClr val="014F39"/>
                </a:solidFill>
              </a:rPr>
              <a:t>Immunohistochemistry</a:t>
            </a:r>
            <a:endParaRPr lang="en-US" sz="4400" b="1" dirty="0">
              <a:solidFill>
                <a:srgbClr val="014F39"/>
              </a:solidFill>
            </a:endParaRPr>
          </a:p>
        </p:txBody>
      </p:sp>
      <p:sp>
        <p:nvSpPr>
          <p:cNvPr id="2" name="TextBox 1"/>
          <p:cNvSpPr txBox="1"/>
          <p:nvPr/>
        </p:nvSpPr>
        <p:spPr>
          <a:xfrm>
            <a:off x="6084167" y="4663720"/>
            <a:ext cx="1031051" cy="461665"/>
          </a:xfrm>
          <a:prstGeom prst="rect">
            <a:avLst/>
          </a:prstGeom>
          <a:noFill/>
        </p:spPr>
        <p:txBody>
          <a:bodyPr wrap="none" rtlCol="0">
            <a:spAutoFit/>
          </a:bodyPr>
          <a:lstStyle/>
          <a:p>
            <a:r>
              <a:rPr lang="en-GB" b="1" dirty="0" smtClean="0"/>
              <a:t>CK19 </a:t>
            </a:r>
            <a:endParaRPr lang="en-GB" b="1" dirty="0"/>
          </a:p>
        </p:txBody>
      </p:sp>
      <p:sp>
        <p:nvSpPr>
          <p:cNvPr id="3" name="Rectangle 2"/>
          <p:cNvSpPr/>
          <p:nvPr/>
        </p:nvSpPr>
        <p:spPr>
          <a:xfrm>
            <a:off x="1954113" y="5517232"/>
            <a:ext cx="4572000" cy="757130"/>
          </a:xfrm>
          <a:prstGeom prst="rect">
            <a:avLst/>
          </a:prstGeom>
        </p:spPr>
        <p:txBody>
          <a:bodyPr>
            <a:spAutoFit/>
          </a:bodyPr>
          <a:lstStyle/>
          <a:p>
            <a:pPr>
              <a:lnSpc>
                <a:spcPct val="90000"/>
              </a:lnSpc>
              <a:buFont typeface="Wingdings" pitchFamily="2" charset="2"/>
              <a:buChar char="§"/>
            </a:pPr>
            <a:r>
              <a:rPr lang="en-US" b="1" dirty="0"/>
              <a:t>CK7  and CK19 positive, </a:t>
            </a:r>
            <a:endParaRPr lang="en-US" b="1" dirty="0" smtClean="0"/>
          </a:p>
          <a:p>
            <a:pPr>
              <a:lnSpc>
                <a:spcPct val="90000"/>
              </a:lnSpc>
              <a:buFont typeface="Wingdings" pitchFamily="2" charset="2"/>
              <a:buChar char="§"/>
            </a:pPr>
            <a:r>
              <a:rPr lang="en-US" b="1" dirty="0" smtClean="0"/>
              <a:t>CK20 </a:t>
            </a:r>
            <a:r>
              <a:rPr lang="en-US" b="1" dirty="0"/>
              <a:t>negative</a:t>
            </a:r>
          </a:p>
        </p:txBody>
      </p:sp>
    </p:spTree>
    <p:extLst>
      <p:ext uri="{BB962C8B-B14F-4D97-AF65-F5344CB8AC3E}">
        <p14:creationId xmlns:p14="http://schemas.microsoft.com/office/powerpoint/2010/main" val="3840457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Cholangiocarcinoma</a:t>
            </a:r>
            <a:endParaRPr lang="en-GB" dirty="0"/>
          </a:p>
        </p:txBody>
      </p:sp>
      <p:pic>
        <p:nvPicPr>
          <p:cNvPr id="315394" name="Picture 2" descr="C:\Users\rdg30\Desktop\ms12 32172 Intrahepatic Cholangiocarcino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5272" y="1766454"/>
            <a:ext cx="4433455" cy="332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3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a:srcRect/>
          <a:stretch>
            <a:fillRect/>
          </a:stretch>
        </p:blipFill>
        <p:spPr bwMode="auto">
          <a:xfrm>
            <a:off x="1214414" y="928670"/>
            <a:ext cx="6606260" cy="4671570"/>
          </a:xfrm>
          <a:prstGeom prst="rect">
            <a:avLst/>
          </a:prstGeom>
          <a:noFill/>
          <a:ln w="12700" cap="flat" cmpd="sng">
            <a:noFill/>
            <a:prstDash val="solid"/>
            <a:miter lim="800000"/>
            <a:headEnd/>
            <a:tailEnd/>
          </a:ln>
          <a:effectLst/>
        </p:spPr>
      </p:pic>
      <p:sp>
        <p:nvSpPr>
          <p:cNvPr id="3" name="Rectangle 2"/>
          <p:cNvSpPr/>
          <p:nvPr/>
        </p:nvSpPr>
        <p:spPr>
          <a:xfrm>
            <a:off x="1428728" y="5857892"/>
            <a:ext cx="5929354" cy="461665"/>
          </a:xfrm>
          <a:prstGeom prst="rect">
            <a:avLst/>
          </a:prstGeom>
        </p:spPr>
        <p:txBody>
          <a:bodyPr wrap="square">
            <a:spAutoFit/>
          </a:bodyPr>
          <a:lstStyle/>
          <a:p>
            <a:r>
              <a:rPr lang="en-GB" b="1" dirty="0"/>
              <a:t>HEPATOLOGY 2008;47:1544-1556</a:t>
            </a:r>
            <a:r>
              <a:rPr lang="en-GB" b="1" dirty="0" smtClean="0"/>
              <a:t>.</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ChangeArrowheads="1"/>
          </p:cNvSpPr>
          <p:nvPr/>
        </p:nvSpPr>
        <p:spPr bwMode="auto">
          <a:xfrm>
            <a:off x="395288" y="333375"/>
            <a:ext cx="8229600" cy="1143000"/>
          </a:xfrm>
          <a:prstGeom prst="rect">
            <a:avLst/>
          </a:prstGeom>
          <a:noFill/>
          <a:ln w="9525">
            <a:noFill/>
            <a:miter lim="800000"/>
            <a:headEnd/>
            <a:tailEnd/>
          </a:ln>
          <a:effectLst/>
        </p:spPr>
        <p:txBody>
          <a:bodyPr anchor="ctr"/>
          <a:lstStyle/>
          <a:p>
            <a:pPr>
              <a:spcBef>
                <a:spcPct val="0"/>
              </a:spcBef>
            </a:pPr>
            <a:r>
              <a:rPr lang="en-GB" sz="4400" b="1" dirty="0"/>
              <a:t>Classification</a:t>
            </a:r>
            <a:endParaRPr lang="en-US" sz="3400" b="1" dirty="0"/>
          </a:p>
        </p:txBody>
      </p:sp>
      <p:graphicFrame>
        <p:nvGraphicFramePr>
          <p:cNvPr id="395267" name="Object 3"/>
          <p:cNvGraphicFramePr>
            <a:graphicFrameLocks noChangeAspect="1"/>
          </p:cNvGraphicFramePr>
          <p:nvPr/>
        </p:nvGraphicFramePr>
        <p:xfrm>
          <a:off x="395288" y="1268413"/>
          <a:ext cx="4579937" cy="5040312"/>
        </p:xfrm>
        <a:graphic>
          <a:graphicData uri="http://schemas.openxmlformats.org/presentationml/2006/ole">
            <mc:AlternateContent xmlns:mc="http://schemas.openxmlformats.org/markup-compatibility/2006">
              <mc:Choice xmlns:v="urn:schemas-microsoft-com:vml" Requires="v">
                <p:oleObj spid="_x0000_s313373" name="Document" r:id="rId5" imgW="3963076" imgH="4184457" progId="Word.Document.8">
                  <p:embed/>
                </p:oleObj>
              </mc:Choice>
              <mc:Fallback>
                <p:oleObj name="Document" r:id="rId5" imgW="3963076" imgH="4184457" progId="Word.Documen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268413"/>
                        <a:ext cx="4579937" cy="504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5268" name="Text Box 4"/>
          <p:cNvSpPr txBox="1">
            <a:spLocks noChangeArrowheads="1"/>
          </p:cNvSpPr>
          <p:nvPr/>
        </p:nvSpPr>
        <p:spPr bwMode="auto">
          <a:xfrm>
            <a:off x="5214942" y="1500174"/>
            <a:ext cx="3851275" cy="3785652"/>
          </a:xfrm>
          <a:prstGeom prst="rect">
            <a:avLst/>
          </a:prstGeom>
          <a:noFill/>
          <a:ln w="9525" algn="ctr">
            <a:noFill/>
            <a:miter lim="800000"/>
            <a:headEnd/>
            <a:tailEnd/>
          </a:ln>
          <a:effectLst/>
        </p:spPr>
        <p:txBody>
          <a:bodyPr>
            <a:spAutoFit/>
          </a:bodyPr>
          <a:lstStyle/>
          <a:p>
            <a:r>
              <a:rPr lang="en-GB" sz="2000" b="1" dirty="0" err="1"/>
              <a:t>Intrahepatic</a:t>
            </a:r>
            <a:r>
              <a:rPr lang="en-GB" sz="2000" b="1" dirty="0"/>
              <a:t> </a:t>
            </a:r>
            <a:r>
              <a:rPr lang="en-GB" sz="2000" b="1" dirty="0" err="1" smtClean="0"/>
              <a:t>Cholangiocarcinoma</a:t>
            </a:r>
            <a:endParaRPr lang="en-GB" sz="2000" dirty="0"/>
          </a:p>
          <a:p>
            <a:r>
              <a:rPr lang="en-GB" sz="2000" dirty="0"/>
              <a:t>1 = peripheral </a:t>
            </a:r>
            <a:r>
              <a:rPr lang="en-GB" sz="2000" dirty="0" err="1"/>
              <a:t>cholangiocarcinoma</a:t>
            </a:r>
            <a:endParaRPr lang="en-GB" sz="2000" dirty="0"/>
          </a:p>
          <a:p>
            <a:r>
              <a:rPr lang="en-GB" sz="2000" dirty="0"/>
              <a:t>2a,b = right and left hepatic ducts</a:t>
            </a:r>
          </a:p>
          <a:p>
            <a:r>
              <a:rPr lang="en-GB" sz="2000" dirty="0"/>
              <a:t>3 = confluence of right and left hepatic ducts (</a:t>
            </a:r>
            <a:r>
              <a:rPr lang="en-GB" sz="2000" dirty="0" err="1"/>
              <a:t>perihilar</a:t>
            </a:r>
            <a:r>
              <a:rPr lang="en-GB" sz="2000" dirty="0"/>
              <a:t>, </a:t>
            </a:r>
            <a:r>
              <a:rPr lang="en-GB" sz="2000" dirty="0" err="1"/>
              <a:t>Klatskin</a:t>
            </a:r>
            <a:r>
              <a:rPr lang="en-GB" sz="2000" dirty="0"/>
              <a:t> tumours)</a:t>
            </a:r>
            <a:endParaRPr lang="en-GB" sz="2000" b="1" dirty="0"/>
          </a:p>
          <a:p>
            <a:r>
              <a:rPr lang="en-GB" sz="2000" b="1" dirty="0" err="1" smtClean="0"/>
              <a:t>Extrahepatic</a:t>
            </a:r>
            <a:endParaRPr lang="en-GB" sz="2000" dirty="0"/>
          </a:p>
          <a:p>
            <a:r>
              <a:rPr lang="en-GB" sz="2000" dirty="0"/>
              <a:t>4 = common hepatic duct</a:t>
            </a:r>
          </a:p>
          <a:p>
            <a:r>
              <a:rPr lang="en-GB" sz="2000" dirty="0"/>
              <a:t>5 = gall </a:t>
            </a:r>
            <a:r>
              <a:rPr lang="en-GB" sz="2000" dirty="0" smtClean="0"/>
              <a:t>bladder</a:t>
            </a:r>
            <a:endParaRPr lang="en-GB" sz="2000" dirty="0"/>
          </a:p>
          <a:p>
            <a:r>
              <a:rPr lang="en-GB" sz="2000" dirty="0"/>
              <a:t>6 = cystic duct</a:t>
            </a:r>
          </a:p>
          <a:p>
            <a:r>
              <a:rPr lang="en-GB" sz="2000" dirty="0"/>
              <a:t>7 = common bile </a:t>
            </a:r>
            <a:r>
              <a:rPr lang="en-GB" sz="2000" dirty="0" smtClean="0"/>
              <a:t>duct</a:t>
            </a:r>
            <a:endParaRPr lang="en-GB" sz="2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Cholangiocarcinoma</a:t>
            </a:r>
            <a:endParaRPr lang="en-GB" dirty="0"/>
          </a:p>
        </p:txBody>
      </p:sp>
      <p:sp>
        <p:nvSpPr>
          <p:cNvPr id="4" name="Content Placeholder 3"/>
          <p:cNvSpPr>
            <a:spLocks noGrp="1"/>
          </p:cNvSpPr>
          <p:nvPr>
            <p:ph idx="1"/>
          </p:nvPr>
        </p:nvSpPr>
        <p:spPr/>
        <p:txBody>
          <a:bodyPr>
            <a:normAutofit fontScale="62500" lnSpcReduction="20000"/>
          </a:bodyPr>
          <a:lstStyle/>
          <a:p>
            <a:pPr>
              <a:buNone/>
            </a:pPr>
            <a:r>
              <a:rPr lang="en-GB" dirty="0" smtClean="0"/>
              <a:t>	</a:t>
            </a:r>
            <a:r>
              <a:rPr lang="en-GB" b="1" dirty="0" smtClean="0"/>
              <a:t>Distribution:</a:t>
            </a:r>
          </a:p>
          <a:p>
            <a:r>
              <a:rPr lang="en-GB" dirty="0" smtClean="0"/>
              <a:t>20-25% ICC</a:t>
            </a:r>
          </a:p>
          <a:p>
            <a:r>
              <a:rPr lang="en-GB" dirty="0" smtClean="0"/>
              <a:t>75-80% ECC (60% </a:t>
            </a:r>
            <a:r>
              <a:rPr lang="en-GB" dirty="0" err="1" smtClean="0"/>
              <a:t>Klatskin</a:t>
            </a:r>
            <a:r>
              <a:rPr lang="en-GB" dirty="0" smtClean="0"/>
              <a:t>, 20% distal)</a:t>
            </a:r>
          </a:p>
          <a:p>
            <a:r>
              <a:rPr lang="en-GB" dirty="0" smtClean="0"/>
              <a:t>5% multi-focal</a:t>
            </a:r>
          </a:p>
          <a:p>
            <a:endParaRPr lang="en-GB" dirty="0" smtClean="0"/>
          </a:p>
          <a:p>
            <a:pPr>
              <a:buNone/>
            </a:pPr>
            <a:r>
              <a:rPr lang="en-GB" dirty="0" smtClean="0"/>
              <a:t>	</a:t>
            </a:r>
            <a:r>
              <a:rPr lang="en-GB" b="1" dirty="0" smtClean="0"/>
              <a:t>Classification on ICC</a:t>
            </a:r>
          </a:p>
          <a:p>
            <a:r>
              <a:rPr lang="en-GB" dirty="0" smtClean="0"/>
              <a:t>mass forming, </a:t>
            </a:r>
          </a:p>
          <a:p>
            <a:r>
              <a:rPr lang="en-GB" dirty="0" err="1" smtClean="0"/>
              <a:t>periductal</a:t>
            </a:r>
            <a:r>
              <a:rPr lang="en-GB" dirty="0" smtClean="0"/>
              <a:t> infiltrating or </a:t>
            </a:r>
          </a:p>
          <a:p>
            <a:r>
              <a:rPr lang="en-GB" dirty="0" err="1" smtClean="0"/>
              <a:t>intraductal</a:t>
            </a:r>
            <a:r>
              <a:rPr lang="en-GB" dirty="0" smtClean="0"/>
              <a:t> growing</a:t>
            </a:r>
          </a:p>
          <a:p>
            <a:pPr>
              <a:buNone/>
            </a:pPr>
            <a:r>
              <a:rPr lang="en-GB" b="1" dirty="0" smtClean="0"/>
              <a:t>	</a:t>
            </a:r>
          </a:p>
          <a:p>
            <a:pPr>
              <a:buNone/>
            </a:pPr>
            <a:r>
              <a:rPr lang="en-GB" b="1" dirty="0"/>
              <a:t>	</a:t>
            </a:r>
            <a:r>
              <a:rPr lang="en-GB" b="1" dirty="0" smtClean="0"/>
              <a:t>Classification  of ECC</a:t>
            </a:r>
          </a:p>
          <a:p>
            <a:r>
              <a:rPr lang="en-GB" dirty="0" smtClean="0"/>
              <a:t>nodular, </a:t>
            </a:r>
          </a:p>
          <a:p>
            <a:r>
              <a:rPr lang="en-GB" dirty="0" err="1" smtClean="0"/>
              <a:t>sclerosing</a:t>
            </a:r>
            <a:r>
              <a:rPr lang="en-GB" dirty="0" smtClean="0"/>
              <a:t> or </a:t>
            </a:r>
          </a:p>
          <a:p>
            <a:r>
              <a:rPr lang="en-GB" dirty="0" smtClean="0"/>
              <a:t>papillary</a:t>
            </a:r>
          </a:p>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304800" y="381000"/>
            <a:ext cx="8839200" cy="4462760"/>
          </a:xfrm>
          <a:prstGeom prst="rect">
            <a:avLst/>
          </a:prstGeom>
          <a:noFill/>
          <a:ln w="9525">
            <a:noFill/>
            <a:miter lim="800000"/>
            <a:headEnd/>
            <a:tailEnd/>
          </a:ln>
          <a:effectLst/>
        </p:spPr>
        <p:txBody>
          <a:bodyPr>
            <a:spAutoFit/>
          </a:bodyPr>
          <a:lstStyle/>
          <a:p>
            <a:pPr algn="ctr">
              <a:spcBef>
                <a:spcPct val="50000"/>
              </a:spcBef>
            </a:pPr>
            <a:r>
              <a:rPr lang="en-US" sz="4400" dirty="0" smtClean="0"/>
              <a:t>Cells of the liver</a:t>
            </a:r>
            <a:endParaRPr lang="en-US" sz="4400" dirty="0"/>
          </a:p>
          <a:p>
            <a:pPr marL="457200" indent="-457200">
              <a:spcBef>
                <a:spcPct val="50000"/>
              </a:spcBef>
              <a:buFont typeface="Arial" pitchFamily="34" charset="0"/>
              <a:buChar char="•"/>
            </a:pPr>
            <a:r>
              <a:rPr lang="en-US" sz="3200" dirty="0">
                <a:latin typeface="Arial Unicode MS" pitchFamily="34" charset="-128"/>
              </a:rPr>
              <a:t>Hepatocytes </a:t>
            </a:r>
          </a:p>
          <a:p>
            <a:pPr marL="457200" indent="-457200">
              <a:spcBef>
                <a:spcPct val="50000"/>
              </a:spcBef>
              <a:buFont typeface="Arial" pitchFamily="34" charset="0"/>
              <a:buChar char="•"/>
            </a:pPr>
            <a:r>
              <a:rPr lang="en-US" sz="3200" dirty="0" err="1" smtClean="0">
                <a:solidFill>
                  <a:srgbClr val="FF0000"/>
                </a:solidFill>
                <a:latin typeface="Arial Unicode MS" pitchFamily="34" charset="-128"/>
              </a:rPr>
              <a:t>Cholangiocytes</a:t>
            </a:r>
            <a:endParaRPr lang="en-US" sz="3200" dirty="0">
              <a:solidFill>
                <a:srgbClr val="FF0000"/>
              </a:solidFill>
              <a:latin typeface="Arial Unicode MS" pitchFamily="34" charset="-128"/>
            </a:endParaRPr>
          </a:p>
          <a:p>
            <a:pPr marL="457200" indent="-457200">
              <a:spcBef>
                <a:spcPct val="50000"/>
              </a:spcBef>
              <a:buFont typeface="Arial" pitchFamily="34" charset="0"/>
              <a:buChar char="•"/>
            </a:pPr>
            <a:r>
              <a:rPr lang="en-US" sz="3200" dirty="0" smtClean="0">
                <a:latin typeface="Arial Unicode MS" pitchFamily="34" charset="-128"/>
              </a:rPr>
              <a:t>Endothelial </a:t>
            </a:r>
            <a:r>
              <a:rPr lang="en-US" sz="3200" dirty="0">
                <a:latin typeface="Arial Unicode MS" pitchFamily="34" charset="-128"/>
              </a:rPr>
              <a:t>cells</a:t>
            </a:r>
          </a:p>
          <a:p>
            <a:pPr marL="457200" indent="-457200">
              <a:spcBef>
                <a:spcPct val="50000"/>
              </a:spcBef>
              <a:buFont typeface="Arial" pitchFamily="34" charset="0"/>
              <a:buChar char="•"/>
            </a:pPr>
            <a:r>
              <a:rPr lang="en-US" sz="3200" dirty="0" err="1" smtClean="0">
                <a:latin typeface="Arial Unicode MS" pitchFamily="34" charset="-128"/>
              </a:rPr>
              <a:t>Kupffer</a:t>
            </a:r>
            <a:r>
              <a:rPr lang="en-US" sz="3200" dirty="0" smtClean="0">
                <a:latin typeface="Arial Unicode MS" pitchFamily="34" charset="-128"/>
              </a:rPr>
              <a:t> cells</a:t>
            </a:r>
            <a:endParaRPr lang="en-US" sz="3200" dirty="0">
              <a:latin typeface="Arial Unicode MS" pitchFamily="34" charset="-128"/>
            </a:endParaRPr>
          </a:p>
          <a:p>
            <a:pPr marL="457200" indent="-457200">
              <a:spcBef>
                <a:spcPct val="50000"/>
              </a:spcBef>
              <a:buFont typeface="Arial" pitchFamily="34" charset="0"/>
              <a:buChar char="•"/>
            </a:pPr>
            <a:r>
              <a:rPr lang="en-US" sz="3200" dirty="0" smtClean="0">
                <a:latin typeface="Arial Unicode MS" pitchFamily="34" charset="-128"/>
              </a:rPr>
              <a:t>Stellate cells</a:t>
            </a:r>
            <a:endParaRPr lang="en-US" sz="3200" dirty="0">
              <a:latin typeface="Arial Unicode MS"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r>
              <a:rPr lang="en-US"/>
              <a:t>Page </a:t>
            </a:r>
            <a:fld id="{56AE3361-BB8F-460C-AF48-D949A41A7CF5}" type="slidenum">
              <a:rPr lang="en-US"/>
              <a:pPr/>
              <a:t>20</a:t>
            </a:fld>
            <a:endParaRPr lang="en-US"/>
          </a:p>
        </p:txBody>
      </p:sp>
      <p:sp>
        <p:nvSpPr>
          <p:cNvPr id="417794" name="Rectangle 2"/>
          <p:cNvSpPr>
            <a:spLocks noChangeArrowheads="1"/>
          </p:cNvSpPr>
          <p:nvPr/>
        </p:nvSpPr>
        <p:spPr bwMode="auto">
          <a:xfrm>
            <a:off x="0" y="228600"/>
            <a:ext cx="7162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0"/>
              </a:spcBef>
            </a:pPr>
            <a:endParaRPr lang="en-GB" sz="2000" b="1">
              <a:solidFill>
                <a:schemeClr val="tx1"/>
              </a:solidFill>
            </a:endParaRPr>
          </a:p>
        </p:txBody>
      </p:sp>
      <p:sp>
        <p:nvSpPr>
          <p:cNvPr id="417795" name="Rectangle 3"/>
          <p:cNvSpPr>
            <a:spLocks noChangeArrowheads="1"/>
          </p:cNvSpPr>
          <p:nvPr/>
        </p:nvSpPr>
        <p:spPr bwMode="auto">
          <a:xfrm>
            <a:off x="179388" y="0"/>
            <a:ext cx="89646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2400" b="1">
                <a:solidFill>
                  <a:srgbClr val="0E207F"/>
                </a:solidFill>
              </a:rPr>
              <a:t>Age-Specific </a:t>
            </a:r>
            <a:r>
              <a:rPr lang="en-GB" sz="2400" b="1">
                <a:solidFill>
                  <a:srgbClr val="014F39"/>
                </a:solidFill>
              </a:rPr>
              <a:t>Mortality </a:t>
            </a:r>
            <a:r>
              <a:rPr lang="en-GB" sz="2400" b="1">
                <a:solidFill>
                  <a:srgbClr val="0E207F"/>
                </a:solidFill>
              </a:rPr>
              <a:t>Rates of Intrahepatic Cholangiocarcinoma (males), England and Wales, 1968-1996</a:t>
            </a:r>
            <a:endParaRPr lang="en-GB" sz="2400">
              <a:solidFill>
                <a:srgbClr val="0E207F"/>
              </a:solidFill>
            </a:endParaRPr>
          </a:p>
        </p:txBody>
      </p:sp>
      <p:pic>
        <p:nvPicPr>
          <p:cNvPr id="4177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908050"/>
            <a:ext cx="67691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7" name="Rectangle 5"/>
          <p:cNvSpPr>
            <a:spLocks noChangeArrowheads="1"/>
          </p:cNvSpPr>
          <p:nvPr/>
        </p:nvSpPr>
        <p:spPr bwMode="auto">
          <a:xfrm>
            <a:off x="5435600" y="6308725"/>
            <a:ext cx="309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solidFill>
                  <a:srgbClr val="0E207F"/>
                </a:solidFill>
              </a:rPr>
              <a:t>Taylor-Robinson et al 2001</a:t>
            </a:r>
          </a:p>
        </p:txBody>
      </p:sp>
    </p:spTree>
    <p:extLst>
      <p:ext uri="{BB962C8B-B14F-4D97-AF65-F5344CB8AC3E}">
        <p14:creationId xmlns:p14="http://schemas.microsoft.com/office/powerpoint/2010/main" val="2471788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1"/>
          </p:nvPr>
        </p:nvSpPr>
        <p:spPr/>
        <p:txBody>
          <a:bodyPr/>
          <a:lstStyle/>
          <a:p>
            <a:r>
              <a:rPr lang="en-US"/>
              <a:t>Page </a:t>
            </a:r>
            <a:fld id="{DB87EB02-94E7-4B06-9799-B18060045960}" type="slidenum">
              <a:rPr lang="en-US"/>
              <a:pPr/>
              <a:t>21</a:t>
            </a:fld>
            <a:endParaRPr lang="en-US"/>
          </a:p>
        </p:txBody>
      </p:sp>
      <p:graphicFrame>
        <p:nvGraphicFramePr>
          <p:cNvPr id="256002" name="Object 2"/>
          <p:cNvGraphicFramePr>
            <a:graphicFrameLocks noChangeAspect="1"/>
          </p:cNvGraphicFramePr>
          <p:nvPr/>
        </p:nvGraphicFramePr>
        <p:xfrm>
          <a:off x="381000" y="1573213"/>
          <a:ext cx="3444875" cy="2389187"/>
        </p:xfrm>
        <a:graphic>
          <a:graphicData uri="http://schemas.openxmlformats.org/presentationml/2006/ole">
            <mc:AlternateContent xmlns:mc="http://schemas.openxmlformats.org/markup-compatibility/2006">
              <mc:Choice xmlns:v="urn:schemas-microsoft-com:vml" Requires="v">
                <p:oleObj spid="_x0000_s314410" name="Document" r:id="rId5" imgW="3444240" imgH="2389632" progId="Word.Document.8">
                  <p:embed/>
                </p:oleObj>
              </mc:Choice>
              <mc:Fallback>
                <p:oleObj name="Document" r:id="rId5" imgW="3444240" imgH="238963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73213"/>
                        <a:ext cx="3444875" cy="238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03" name="Object 3"/>
          <p:cNvGraphicFramePr>
            <a:graphicFrameLocks noChangeAspect="1"/>
          </p:cNvGraphicFramePr>
          <p:nvPr/>
        </p:nvGraphicFramePr>
        <p:xfrm>
          <a:off x="4648200" y="1606550"/>
          <a:ext cx="3886200" cy="2355850"/>
        </p:xfrm>
        <a:graphic>
          <a:graphicData uri="http://schemas.openxmlformats.org/presentationml/2006/ole">
            <mc:AlternateContent xmlns:mc="http://schemas.openxmlformats.org/markup-compatibility/2006">
              <mc:Choice xmlns:v="urn:schemas-microsoft-com:vml" Requires="v">
                <p:oleObj spid="_x0000_s314411" name="Document" r:id="rId8" imgW="3678936" imgH="2231136" progId="Word.Document.8">
                  <p:embed/>
                </p:oleObj>
              </mc:Choice>
              <mc:Fallback>
                <p:oleObj name="Document" r:id="rId8" imgW="3678936" imgH="2231136"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606550"/>
                        <a:ext cx="3886200" cy="235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04" name="Text Box 4"/>
          <p:cNvSpPr txBox="1">
            <a:spLocks noChangeArrowheads="1"/>
          </p:cNvSpPr>
          <p:nvPr/>
        </p:nvSpPr>
        <p:spPr bwMode="auto">
          <a:xfrm>
            <a:off x="1463675" y="191395"/>
            <a:ext cx="5331331" cy="769441"/>
          </a:xfrm>
          <a:prstGeom prst="rect">
            <a:avLst/>
          </a:prstGeom>
          <a:noFill/>
          <a:ln w="9525">
            <a:noFill/>
            <a:miter lim="800000"/>
            <a:headEnd/>
            <a:tailEnd/>
          </a:ln>
          <a:effectLst/>
        </p:spPr>
        <p:txBody>
          <a:bodyPr wrap="none">
            <a:spAutoFit/>
          </a:bodyPr>
          <a:lstStyle/>
          <a:p>
            <a:pPr algn="r"/>
            <a:r>
              <a:rPr lang="en-US" sz="4400" b="1" dirty="0">
                <a:solidFill>
                  <a:srgbClr val="014F39"/>
                </a:solidFill>
              </a:rPr>
              <a:t>Macroscopic findings</a:t>
            </a:r>
          </a:p>
        </p:txBody>
      </p:sp>
      <p:sp>
        <p:nvSpPr>
          <p:cNvPr id="256005" name="Text Box 5"/>
          <p:cNvSpPr txBox="1">
            <a:spLocks noChangeArrowheads="1"/>
          </p:cNvSpPr>
          <p:nvPr/>
        </p:nvSpPr>
        <p:spPr bwMode="auto">
          <a:xfrm>
            <a:off x="381000" y="4195763"/>
            <a:ext cx="2165350" cy="457200"/>
          </a:xfrm>
          <a:prstGeom prst="rect">
            <a:avLst/>
          </a:prstGeom>
          <a:noFill/>
          <a:ln w="9525">
            <a:noFill/>
            <a:miter lim="800000"/>
            <a:headEnd/>
            <a:tailEnd/>
          </a:ln>
          <a:effectLst/>
        </p:spPr>
        <p:txBody>
          <a:bodyPr wrap="none">
            <a:spAutoFit/>
          </a:bodyPr>
          <a:lstStyle/>
          <a:p>
            <a:r>
              <a:rPr lang="en-US" sz="2400" b="1">
                <a:solidFill>
                  <a:srgbClr val="0E207F"/>
                </a:solidFill>
              </a:rPr>
              <a:t>Mass forming</a:t>
            </a:r>
          </a:p>
        </p:txBody>
      </p:sp>
      <p:sp>
        <p:nvSpPr>
          <p:cNvPr id="256006" name="Text Box 6"/>
          <p:cNvSpPr txBox="1">
            <a:spLocks noChangeArrowheads="1"/>
          </p:cNvSpPr>
          <p:nvPr/>
        </p:nvSpPr>
        <p:spPr bwMode="auto">
          <a:xfrm>
            <a:off x="4572000" y="4119563"/>
            <a:ext cx="3232150" cy="457200"/>
          </a:xfrm>
          <a:prstGeom prst="rect">
            <a:avLst/>
          </a:prstGeom>
          <a:noFill/>
          <a:ln w="9525">
            <a:noFill/>
            <a:miter lim="800000"/>
            <a:headEnd/>
            <a:tailEnd/>
          </a:ln>
          <a:effectLst/>
        </p:spPr>
        <p:txBody>
          <a:bodyPr wrap="none">
            <a:spAutoFit/>
          </a:bodyPr>
          <a:lstStyle/>
          <a:p>
            <a:r>
              <a:rPr lang="en-US" sz="2400" b="1">
                <a:solidFill>
                  <a:srgbClr val="0E207F"/>
                </a:solidFill>
              </a:rPr>
              <a:t>Periductal infiltrating</a:t>
            </a:r>
          </a:p>
        </p:txBody>
      </p:sp>
    </p:spTree>
    <p:extLst>
      <p:ext uri="{BB962C8B-B14F-4D97-AF65-F5344CB8AC3E}">
        <p14:creationId xmlns:p14="http://schemas.microsoft.com/office/powerpoint/2010/main" val="2010743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C:\Documents and Settings\gr002\My Documents\Rob\Pictures\Liver\Liver Tumours\Liver Macro Tumours\Liver Macro Ampullary Ca.jpg"/>
          <p:cNvPicPr>
            <a:picLocks noChangeAspect="1" noChangeArrowheads="1"/>
          </p:cNvPicPr>
          <p:nvPr/>
        </p:nvPicPr>
        <p:blipFill>
          <a:blip r:embed="rId2"/>
          <a:srcRect/>
          <a:stretch>
            <a:fillRect/>
          </a:stretch>
        </p:blipFill>
        <p:spPr bwMode="auto">
          <a:xfrm>
            <a:off x="2362199" y="1628800"/>
            <a:ext cx="3529013" cy="4552950"/>
          </a:xfrm>
          <a:prstGeom prst="rect">
            <a:avLst/>
          </a:prstGeom>
          <a:noFill/>
        </p:spPr>
      </p:pic>
      <p:sp>
        <p:nvSpPr>
          <p:cNvPr id="3" name="Text Box 4"/>
          <p:cNvSpPr txBox="1">
            <a:spLocks noChangeArrowheads="1"/>
          </p:cNvSpPr>
          <p:nvPr/>
        </p:nvSpPr>
        <p:spPr bwMode="auto">
          <a:xfrm>
            <a:off x="1259632" y="260648"/>
            <a:ext cx="5930900" cy="762000"/>
          </a:xfrm>
          <a:prstGeom prst="rect">
            <a:avLst/>
          </a:prstGeom>
          <a:noFill/>
          <a:ln w="9525">
            <a:noFill/>
            <a:miter lim="800000"/>
            <a:headEnd/>
            <a:tailEnd/>
          </a:ln>
          <a:effectLst/>
        </p:spPr>
        <p:txBody>
          <a:bodyPr wrap="none">
            <a:spAutoFit/>
          </a:bodyPr>
          <a:lstStyle/>
          <a:p>
            <a:r>
              <a:rPr lang="en-US" sz="4400" b="1" dirty="0">
                <a:solidFill>
                  <a:srgbClr val="014F39"/>
                </a:solidFill>
              </a:rPr>
              <a:t>Macroscopic findings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Gall bladder cancer</a:t>
            </a:r>
            <a:endParaRPr lang="en-GB" dirty="0"/>
          </a:p>
        </p:txBody>
      </p:sp>
      <p:pic>
        <p:nvPicPr>
          <p:cNvPr id="4" name="Picture 2" descr="36"/>
          <p:cNvPicPr>
            <a:picLocks noChangeAspect="1" noChangeArrowheads="1"/>
          </p:cNvPicPr>
          <p:nvPr/>
        </p:nvPicPr>
        <p:blipFill>
          <a:blip r:embed="rId2">
            <a:lum bright="-12000"/>
          </a:blip>
          <a:srcRect/>
          <a:stretch>
            <a:fillRect/>
          </a:stretch>
        </p:blipFill>
        <p:spPr bwMode="auto">
          <a:xfrm>
            <a:off x="1571604" y="1571612"/>
            <a:ext cx="5500694" cy="412552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Gall bladder cancer</a:t>
            </a:r>
            <a:endParaRPr lang="en-GB" dirty="0"/>
          </a:p>
        </p:txBody>
      </p:sp>
      <p:graphicFrame>
        <p:nvGraphicFramePr>
          <p:cNvPr id="258050" name="Object 2"/>
          <p:cNvGraphicFramePr>
            <a:graphicFrameLocks noChangeAspect="1"/>
          </p:cNvGraphicFramePr>
          <p:nvPr/>
        </p:nvGraphicFramePr>
        <p:xfrm>
          <a:off x="1000100" y="1428736"/>
          <a:ext cx="6869130" cy="5006707"/>
        </p:xfrm>
        <a:graphic>
          <a:graphicData uri="http://schemas.openxmlformats.org/presentationml/2006/ole">
            <mc:AlternateContent xmlns:mc="http://schemas.openxmlformats.org/markup-compatibility/2006">
              <mc:Choice xmlns:v="urn:schemas-microsoft-com:vml" Requires="v">
                <p:oleObj spid="_x0000_s259101" name="Hoja de cálculo" r:id="rId4" imgW="7629525" imgH="6714947" progId="Excel.Sheet.8">
                  <p:embed/>
                </p:oleObj>
              </mc:Choice>
              <mc:Fallback>
                <p:oleObj name="Hoja de cálculo" r:id="rId4" imgW="7629525" imgH="6714947"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00" y="1428736"/>
                        <a:ext cx="6869130" cy="500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95288" y="4581525"/>
            <a:ext cx="8040687" cy="1954213"/>
            <a:chOff x="249" y="2886"/>
            <a:chExt cx="5065" cy="1231"/>
          </a:xfrm>
        </p:grpSpPr>
        <p:sp>
          <p:nvSpPr>
            <p:cNvPr id="12310" name="Text Box 4"/>
            <p:cNvSpPr txBox="1">
              <a:spLocks noChangeArrowheads="1"/>
            </p:cNvSpPr>
            <p:nvPr/>
          </p:nvSpPr>
          <p:spPr bwMode="auto">
            <a:xfrm>
              <a:off x="521" y="2886"/>
              <a:ext cx="599" cy="366"/>
            </a:xfrm>
            <a:prstGeom prst="rect">
              <a:avLst/>
            </a:prstGeom>
            <a:noFill/>
            <a:ln w="9525">
              <a:noFill/>
              <a:miter lim="800000"/>
              <a:headEnd/>
              <a:tailEnd/>
            </a:ln>
          </p:spPr>
          <p:txBody>
            <a:bodyPr wrap="none">
              <a:spAutoFit/>
            </a:bodyPr>
            <a:lstStyle/>
            <a:p>
              <a:r>
                <a:rPr lang="es-ES" sz="1600" b="1"/>
                <a:t>Normal</a:t>
              </a:r>
            </a:p>
            <a:p>
              <a:r>
                <a:rPr lang="es-ES" sz="1600" b="1"/>
                <a:t>mucosa</a:t>
              </a:r>
            </a:p>
          </p:txBody>
        </p:sp>
        <p:sp>
          <p:nvSpPr>
            <p:cNvPr id="12311" name="Text Box 5"/>
            <p:cNvSpPr txBox="1">
              <a:spLocks noChangeArrowheads="1"/>
            </p:cNvSpPr>
            <p:nvPr/>
          </p:nvSpPr>
          <p:spPr bwMode="auto">
            <a:xfrm>
              <a:off x="2608" y="2984"/>
              <a:ext cx="698" cy="212"/>
            </a:xfrm>
            <a:prstGeom prst="rect">
              <a:avLst/>
            </a:prstGeom>
            <a:noFill/>
            <a:ln w="9525">
              <a:noFill/>
              <a:miter lim="800000"/>
              <a:headEnd/>
              <a:tailEnd/>
            </a:ln>
          </p:spPr>
          <p:txBody>
            <a:bodyPr wrap="none">
              <a:spAutoFit/>
            </a:bodyPr>
            <a:lstStyle/>
            <a:p>
              <a:r>
                <a:rPr lang="es-ES" sz="1600" b="1"/>
                <a:t>Adenoma</a:t>
              </a:r>
            </a:p>
          </p:txBody>
        </p:sp>
        <p:sp>
          <p:nvSpPr>
            <p:cNvPr id="12312" name="Text Box 6"/>
            <p:cNvSpPr txBox="1">
              <a:spLocks noChangeArrowheads="1"/>
            </p:cNvSpPr>
            <p:nvPr/>
          </p:nvSpPr>
          <p:spPr bwMode="auto">
            <a:xfrm>
              <a:off x="4558" y="2886"/>
              <a:ext cx="756" cy="366"/>
            </a:xfrm>
            <a:prstGeom prst="rect">
              <a:avLst/>
            </a:prstGeom>
            <a:noFill/>
            <a:ln w="9525">
              <a:noFill/>
              <a:miter lim="800000"/>
              <a:headEnd/>
              <a:tailEnd/>
            </a:ln>
          </p:spPr>
          <p:txBody>
            <a:bodyPr wrap="none">
              <a:spAutoFit/>
            </a:bodyPr>
            <a:lstStyle/>
            <a:p>
              <a:r>
                <a:rPr lang="es-ES" sz="1600" b="1"/>
                <a:t>Invasive</a:t>
              </a:r>
            </a:p>
            <a:p>
              <a:r>
                <a:rPr lang="es-ES" sz="1600" b="1"/>
                <a:t>carcinoma</a:t>
              </a:r>
            </a:p>
          </p:txBody>
        </p:sp>
        <p:pic>
          <p:nvPicPr>
            <p:cNvPr id="12313" name="Picture 7"/>
            <p:cNvPicPr>
              <a:picLocks noChangeAspect="1" noChangeArrowheads="1"/>
            </p:cNvPicPr>
            <p:nvPr/>
          </p:nvPicPr>
          <p:blipFill>
            <a:blip r:embed="rId2"/>
            <a:srcRect t="2837" b="14488"/>
            <a:stretch>
              <a:fillRect/>
            </a:stretch>
          </p:blipFill>
          <p:spPr bwMode="auto">
            <a:xfrm>
              <a:off x="249" y="3301"/>
              <a:ext cx="1338" cy="816"/>
            </a:xfrm>
            <a:prstGeom prst="rect">
              <a:avLst/>
            </a:prstGeom>
            <a:noFill/>
            <a:ln w="19050">
              <a:solidFill>
                <a:schemeClr val="tx1"/>
              </a:solidFill>
              <a:miter lim="800000"/>
              <a:headEnd/>
              <a:tailEnd/>
            </a:ln>
          </p:spPr>
        </p:pic>
        <p:pic>
          <p:nvPicPr>
            <p:cNvPr id="12314" name="Picture 8" descr="adenomas reducidas 1"/>
            <p:cNvPicPr>
              <a:picLocks noChangeAspect="1" noChangeArrowheads="1"/>
            </p:cNvPicPr>
            <p:nvPr/>
          </p:nvPicPr>
          <p:blipFill>
            <a:blip r:embed="rId3" cstate="print"/>
            <a:srcRect/>
            <a:stretch>
              <a:fillRect/>
            </a:stretch>
          </p:blipFill>
          <p:spPr bwMode="auto">
            <a:xfrm rot="-5400000">
              <a:off x="1928" y="3164"/>
              <a:ext cx="816" cy="1089"/>
            </a:xfrm>
            <a:prstGeom prst="rect">
              <a:avLst/>
            </a:prstGeom>
            <a:noFill/>
            <a:ln w="19050">
              <a:solidFill>
                <a:srgbClr val="000000"/>
              </a:solidFill>
              <a:miter lim="800000"/>
              <a:headEnd/>
              <a:tailEnd/>
            </a:ln>
          </p:spPr>
        </p:pic>
        <p:pic>
          <p:nvPicPr>
            <p:cNvPr id="12315" name="Picture 9" descr="adenomas reducidas 2"/>
            <p:cNvPicPr>
              <a:picLocks noChangeAspect="1" noChangeArrowheads="1"/>
            </p:cNvPicPr>
            <p:nvPr/>
          </p:nvPicPr>
          <p:blipFill>
            <a:blip r:embed="rId4"/>
            <a:srcRect/>
            <a:stretch>
              <a:fillRect/>
            </a:stretch>
          </p:blipFill>
          <p:spPr bwMode="auto">
            <a:xfrm rot="-5400000">
              <a:off x="3195" y="3167"/>
              <a:ext cx="805" cy="1073"/>
            </a:xfrm>
            <a:prstGeom prst="rect">
              <a:avLst/>
            </a:prstGeom>
            <a:noFill/>
            <a:ln w="19050">
              <a:solidFill>
                <a:srgbClr val="000000"/>
              </a:solidFill>
              <a:miter lim="800000"/>
              <a:headEnd/>
              <a:tailEnd/>
            </a:ln>
          </p:spPr>
        </p:pic>
      </p:grpSp>
      <p:sp>
        <p:nvSpPr>
          <p:cNvPr id="12292" name="Text Box 10"/>
          <p:cNvSpPr txBox="1">
            <a:spLocks noChangeArrowheads="1"/>
          </p:cNvSpPr>
          <p:nvPr/>
        </p:nvSpPr>
        <p:spPr bwMode="auto">
          <a:xfrm>
            <a:off x="179388" y="620713"/>
            <a:ext cx="5353050" cy="366712"/>
          </a:xfrm>
          <a:prstGeom prst="rect">
            <a:avLst/>
          </a:prstGeom>
          <a:noFill/>
          <a:ln w="9525">
            <a:noFill/>
            <a:miter lim="800000"/>
            <a:headEnd/>
            <a:tailEnd/>
          </a:ln>
        </p:spPr>
        <p:txBody>
          <a:bodyPr wrap="none">
            <a:spAutoFit/>
          </a:bodyPr>
          <a:lstStyle/>
          <a:p>
            <a:r>
              <a:rPr lang="es-ES" b="1" dirty="0"/>
              <a:t>1.- </a:t>
            </a:r>
            <a:r>
              <a:rPr lang="es-ES" b="1" dirty="0" err="1"/>
              <a:t>Sequence</a:t>
            </a:r>
            <a:r>
              <a:rPr lang="es-ES" b="1" dirty="0"/>
              <a:t>  Metaplasia-Dysplasia-Carcinoma.</a:t>
            </a:r>
          </a:p>
        </p:txBody>
      </p:sp>
      <p:sp>
        <p:nvSpPr>
          <p:cNvPr id="12293" name="Text Box 11"/>
          <p:cNvSpPr txBox="1">
            <a:spLocks noChangeArrowheads="1"/>
          </p:cNvSpPr>
          <p:nvPr/>
        </p:nvSpPr>
        <p:spPr bwMode="auto">
          <a:xfrm>
            <a:off x="250825" y="4076700"/>
            <a:ext cx="4019550" cy="366713"/>
          </a:xfrm>
          <a:prstGeom prst="rect">
            <a:avLst/>
          </a:prstGeom>
          <a:noFill/>
          <a:ln w="9525">
            <a:noFill/>
            <a:miter lim="800000"/>
            <a:headEnd/>
            <a:tailEnd/>
          </a:ln>
        </p:spPr>
        <p:txBody>
          <a:bodyPr wrap="none">
            <a:spAutoFit/>
          </a:bodyPr>
          <a:lstStyle/>
          <a:p>
            <a:r>
              <a:rPr lang="es-ES" b="1"/>
              <a:t>2.- Sequence Adenoma-Carcinoma.</a:t>
            </a:r>
          </a:p>
        </p:txBody>
      </p:sp>
      <p:grpSp>
        <p:nvGrpSpPr>
          <p:cNvPr id="3" name="Group 12"/>
          <p:cNvGrpSpPr>
            <a:grpSpLocks/>
          </p:cNvGrpSpPr>
          <p:nvPr/>
        </p:nvGrpSpPr>
        <p:grpSpPr bwMode="auto">
          <a:xfrm>
            <a:off x="179388" y="1052513"/>
            <a:ext cx="8272462" cy="2981325"/>
            <a:chOff x="113" y="618"/>
            <a:chExt cx="5211" cy="1878"/>
          </a:xfrm>
        </p:grpSpPr>
        <p:pic>
          <p:nvPicPr>
            <p:cNvPr id="12298" name="Picture 13"/>
            <p:cNvPicPr>
              <a:picLocks noChangeAspect="1" noChangeArrowheads="1"/>
            </p:cNvPicPr>
            <p:nvPr/>
          </p:nvPicPr>
          <p:blipFill>
            <a:blip r:embed="rId5"/>
            <a:srcRect r="50412"/>
            <a:stretch>
              <a:fillRect/>
            </a:stretch>
          </p:blipFill>
          <p:spPr bwMode="auto">
            <a:xfrm>
              <a:off x="113" y="1222"/>
              <a:ext cx="977" cy="666"/>
            </a:xfrm>
            <a:prstGeom prst="rect">
              <a:avLst/>
            </a:prstGeom>
            <a:noFill/>
            <a:ln w="19050">
              <a:solidFill>
                <a:schemeClr val="tx1"/>
              </a:solidFill>
              <a:miter lim="800000"/>
              <a:headEnd/>
              <a:tailEnd/>
            </a:ln>
          </p:spPr>
        </p:pic>
        <p:pic>
          <p:nvPicPr>
            <p:cNvPr id="12299" name="Picture 14"/>
            <p:cNvPicPr>
              <a:picLocks noChangeAspect="1" noChangeArrowheads="1"/>
            </p:cNvPicPr>
            <p:nvPr/>
          </p:nvPicPr>
          <p:blipFill>
            <a:blip r:embed="rId6"/>
            <a:srcRect l="27785" b="16275"/>
            <a:stretch>
              <a:fillRect/>
            </a:stretch>
          </p:blipFill>
          <p:spPr bwMode="auto">
            <a:xfrm>
              <a:off x="1175" y="1585"/>
              <a:ext cx="680" cy="588"/>
            </a:xfrm>
            <a:prstGeom prst="rect">
              <a:avLst/>
            </a:prstGeom>
            <a:noFill/>
            <a:ln w="19050">
              <a:solidFill>
                <a:schemeClr val="tx1"/>
              </a:solidFill>
              <a:miter lim="800000"/>
              <a:headEnd/>
              <a:tailEnd/>
            </a:ln>
          </p:spPr>
        </p:pic>
        <p:pic>
          <p:nvPicPr>
            <p:cNvPr id="12300" name="Picture 15"/>
            <p:cNvPicPr>
              <a:picLocks noChangeAspect="1" noChangeArrowheads="1"/>
            </p:cNvPicPr>
            <p:nvPr/>
          </p:nvPicPr>
          <p:blipFill>
            <a:blip r:embed="rId7"/>
            <a:srcRect l="993" r="14995" b="1398"/>
            <a:stretch>
              <a:fillRect/>
            </a:stretch>
          </p:blipFill>
          <p:spPr bwMode="auto">
            <a:xfrm>
              <a:off x="1175" y="950"/>
              <a:ext cx="680" cy="598"/>
            </a:xfrm>
            <a:prstGeom prst="rect">
              <a:avLst/>
            </a:prstGeom>
            <a:noFill/>
            <a:ln w="19050">
              <a:solidFill>
                <a:schemeClr val="tx1"/>
              </a:solidFill>
              <a:miter lim="800000"/>
              <a:headEnd/>
              <a:tailEnd/>
            </a:ln>
          </p:spPr>
        </p:pic>
        <p:pic>
          <p:nvPicPr>
            <p:cNvPr id="12301" name="Picture 16"/>
            <p:cNvPicPr>
              <a:picLocks noChangeAspect="1" noChangeArrowheads="1"/>
            </p:cNvPicPr>
            <p:nvPr/>
          </p:nvPicPr>
          <p:blipFill>
            <a:blip r:embed="rId8"/>
            <a:srcRect/>
            <a:stretch>
              <a:fillRect/>
            </a:stretch>
          </p:blipFill>
          <p:spPr bwMode="auto">
            <a:xfrm>
              <a:off x="1991" y="1205"/>
              <a:ext cx="1089" cy="736"/>
            </a:xfrm>
            <a:prstGeom prst="rect">
              <a:avLst/>
            </a:prstGeom>
            <a:noFill/>
            <a:ln w="19050">
              <a:solidFill>
                <a:schemeClr val="tx1"/>
              </a:solidFill>
              <a:miter lim="800000"/>
              <a:headEnd/>
              <a:tailEnd/>
            </a:ln>
          </p:spPr>
        </p:pic>
        <p:pic>
          <p:nvPicPr>
            <p:cNvPr id="12302" name="Picture 17"/>
            <p:cNvPicPr>
              <a:picLocks noChangeAspect="1" noChangeArrowheads="1"/>
            </p:cNvPicPr>
            <p:nvPr/>
          </p:nvPicPr>
          <p:blipFill>
            <a:blip r:embed="rId9"/>
            <a:srcRect t="-16914" r="-5220"/>
            <a:stretch>
              <a:fillRect/>
            </a:stretch>
          </p:blipFill>
          <p:spPr bwMode="auto">
            <a:xfrm>
              <a:off x="3171" y="1199"/>
              <a:ext cx="998" cy="742"/>
            </a:xfrm>
            <a:prstGeom prst="rect">
              <a:avLst/>
            </a:prstGeom>
            <a:noFill/>
            <a:ln w="19050">
              <a:solidFill>
                <a:schemeClr val="tx1"/>
              </a:solidFill>
              <a:miter lim="800000"/>
              <a:headEnd/>
              <a:tailEnd/>
            </a:ln>
          </p:spPr>
        </p:pic>
        <p:pic>
          <p:nvPicPr>
            <p:cNvPr id="12303" name="Picture 18"/>
            <p:cNvPicPr>
              <a:picLocks noChangeAspect="1" noChangeArrowheads="1"/>
            </p:cNvPicPr>
            <p:nvPr/>
          </p:nvPicPr>
          <p:blipFill>
            <a:blip r:embed="rId10">
              <a:lum bright="-6000" contrast="12000"/>
            </a:blip>
            <a:srcRect/>
            <a:stretch>
              <a:fillRect/>
            </a:stretch>
          </p:blipFill>
          <p:spPr bwMode="auto">
            <a:xfrm>
              <a:off x="4350" y="1191"/>
              <a:ext cx="908" cy="756"/>
            </a:xfrm>
            <a:prstGeom prst="rect">
              <a:avLst/>
            </a:prstGeom>
            <a:noFill/>
            <a:ln w="19050">
              <a:solidFill>
                <a:schemeClr val="tx1"/>
              </a:solidFill>
              <a:miter lim="800000"/>
              <a:headEnd/>
              <a:tailEnd/>
            </a:ln>
          </p:spPr>
        </p:pic>
        <p:sp>
          <p:nvSpPr>
            <p:cNvPr id="12304" name="Text Box 19"/>
            <p:cNvSpPr txBox="1">
              <a:spLocks noChangeArrowheads="1"/>
            </p:cNvSpPr>
            <p:nvPr/>
          </p:nvSpPr>
          <p:spPr bwMode="auto">
            <a:xfrm>
              <a:off x="158" y="726"/>
              <a:ext cx="998" cy="520"/>
            </a:xfrm>
            <a:prstGeom prst="rect">
              <a:avLst/>
            </a:prstGeom>
            <a:noFill/>
            <a:ln w="9525">
              <a:noFill/>
              <a:miter lim="800000"/>
              <a:headEnd/>
              <a:tailEnd/>
            </a:ln>
          </p:spPr>
          <p:txBody>
            <a:bodyPr>
              <a:spAutoFit/>
            </a:bodyPr>
            <a:lstStyle/>
            <a:p>
              <a:r>
                <a:rPr lang="es-ES" sz="1600" b="1" dirty="0" err="1"/>
                <a:t>Chronic</a:t>
              </a:r>
              <a:r>
                <a:rPr lang="es-ES" sz="1600" b="1" dirty="0"/>
                <a:t> </a:t>
              </a:r>
              <a:r>
                <a:rPr lang="es-ES" sz="1600" b="1" dirty="0" err="1"/>
                <a:t>Cholecystitis</a:t>
              </a:r>
              <a:endParaRPr lang="es-ES" sz="1600" b="1" dirty="0"/>
            </a:p>
            <a:p>
              <a:r>
                <a:rPr lang="es-ES" sz="1600" b="1" dirty="0"/>
                <a:t>mucosa</a:t>
              </a:r>
            </a:p>
          </p:txBody>
        </p:sp>
        <p:sp>
          <p:nvSpPr>
            <p:cNvPr id="12305" name="Text Box 20"/>
            <p:cNvSpPr txBox="1">
              <a:spLocks noChangeArrowheads="1"/>
            </p:cNvSpPr>
            <p:nvPr/>
          </p:nvSpPr>
          <p:spPr bwMode="auto">
            <a:xfrm>
              <a:off x="1130" y="618"/>
              <a:ext cx="997" cy="366"/>
            </a:xfrm>
            <a:prstGeom prst="rect">
              <a:avLst/>
            </a:prstGeom>
            <a:noFill/>
            <a:ln w="9525">
              <a:noFill/>
              <a:miter lim="800000"/>
              <a:headEnd/>
              <a:tailEnd/>
            </a:ln>
          </p:spPr>
          <p:txBody>
            <a:bodyPr wrap="none">
              <a:spAutoFit/>
            </a:bodyPr>
            <a:lstStyle/>
            <a:p>
              <a:r>
                <a:rPr lang="es-ES" sz="1600" b="1" dirty="0" err="1"/>
                <a:t>Pseudopyloric</a:t>
              </a:r>
              <a:endParaRPr lang="es-ES" sz="1600" b="1" dirty="0"/>
            </a:p>
            <a:p>
              <a:r>
                <a:rPr lang="es-ES" sz="1600" b="1" dirty="0"/>
                <a:t>metaplasia</a:t>
              </a:r>
            </a:p>
          </p:txBody>
        </p:sp>
        <p:sp>
          <p:nvSpPr>
            <p:cNvPr id="12306" name="Text Box 21"/>
            <p:cNvSpPr txBox="1">
              <a:spLocks noChangeArrowheads="1"/>
            </p:cNvSpPr>
            <p:nvPr/>
          </p:nvSpPr>
          <p:spPr bwMode="auto">
            <a:xfrm>
              <a:off x="1182" y="2150"/>
              <a:ext cx="791" cy="346"/>
            </a:xfrm>
            <a:prstGeom prst="rect">
              <a:avLst/>
            </a:prstGeom>
            <a:noFill/>
            <a:ln w="9525">
              <a:noFill/>
              <a:miter lim="800000"/>
              <a:headEnd/>
              <a:tailEnd/>
            </a:ln>
          </p:spPr>
          <p:txBody>
            <a:bodyPr>
              <a:spAutoFit/>
            </a:bodyPr>
            <a:lstStyle/>
            <a:p>
              <a:r>
                <a:rPr lang="es-ES" sz="1500" b="1"/>
                <a:t>Intestinal </a:t>
              </a:r>
            </a:p>
            <a:p>
              <a:r>
                <a:rPr lang="es-ES" sz="1500" b="1"/>
                <a:t>metaplasia</a:t>
              </a:r>
            </a:p>
          </p:txBody>
        </p:sp>
        <p:sp>
          <p:nvSpPr>
            <p:cNvPr id="12307" name="Text Box 22"/>
            <p:cNvSpPr txBox="1">
              <a:spLocks noChangeArrowheads="1"/>
            </p:cNvSpPr>
            <p:nvPr/>
          </p:nvSpPr>
          <p:spPr bwMode="auto">
            <a:xfrm>
              <a:off x="2182" y="942"/>
              <a:ext cx="713" cy="212"/>
            </a:xfrm>
            <a:prstGeom prst="rect">
              <a:avLst/>
            </a:prstGeom>
            <a:noFill/>
            <a:ln w="9525">
              <a:noFill/>
              <a:miter lim="800000"/>
              <a:headEnd/>
              <a:tailEnd/>
            </a:ln>
          </p:spPr>
          <p:txBody>
            <a:bodyPr wrap="none">
              <a:spAutoFit/>
            </a:bodyPr>
            <a:lstStyle/>
            <a:p>
              <a:r>
                <a:rPr lang="es-ES" sz="1600" b="1"/>
                <a:t>Dysplasia</a:t>
              </a:r>
            </a:p>
          </p:txBody>
        </p:sp>
        <p:sp>
          <p:nvSpPr>
            <p:cNvPr id="12308" name="Text Box 23"/>
            <p:cNvSpPr txBox="1">
              <a:spLocks noChangeArrowheads="1"/>
            </p:cNvSpPr>
            <p:nvPr/>
          </p:nvSpPr>
          <p:spPr bwMode="auto">
            <a:xfrm>
              <a:off x="3305" y="858"/>
              <a:ext cx="813" cy="366"/>
            </a:xfrm>
            <a:prstGeom prst="rect">
              <a:avLst/>
            </a:prstGeom>
            <a:noFill/>
            <a:ln w="9525">
              <a:noFill/>
              <a:miter lim="800000"/>
              <a:headEnd/>
              <a:tailEnd/>
            </a:ln>
          </p:spPr>
          <p:txBody>
            <a:bodyPr wrap="none">
              <a:spAutoFit/>
            </a:bodyPr>
            <a:lstStyle/>
            <a:p>
              <a:r>
                <a:rPr lang="es-ES" sz="1600" b="1"/>
                <a:t>Carcinoma </a:t>
              </a:r>
            </a:p>
            <a:p>
              <a:r>
                <a:rPr lang="es-ES" sz="1600" b="1"/>
                <a:t>In situ</a:t>
              </a:r>
            </a:p>
          </p:txBody>
        </p:sp>
        <p:sp>
          <p:nvSpPr>
            <p:cNvPr id="12309" name="Text Box 24"/>
            <p:cNvSpPr txBox="1">
              <a:spLocks noChangeArrowheads="1"/>
            </p:cNvSpPr>
            <p:nvPr/>
          </p:nvSpPr>
          <p:spPr bwMode="auto">
            <a:xfrm>
              <a:off x="4532" y="859"/>
              <a:ext cx="792" cy="366"/>
            </a:xfrm>
            <a:prstGeom prst="rect">
              <a:avLst/>
            </a:prstGeom>
            <a:noFill/>
            <a:ln w="9525">
              <a:noFill/>
              <a:miter lim="800000"/>
              <a:headEnd/>
              <a:tailEnd/>
            </a:ln>
          </p:spPr>
          <p:txBody>
            <a:bodyPr wrap="none">
              <a:spAutoFit/>
            </a:bodyPr>
            <a:lstStyle/>
            <a:p>
              <a:r>
                <a:rPr lang="es-ES" sz="1600" b="1"/>
                <a:t>Invasive</a:t>
              </a:r>
            </a:p>
            <a:p>
              <a:r>
                <a:rPr lang="es-ES" sz="1600" b="1"/>
                <a:t> carcinoma</a:t>
              </a:r>
            </a:p>
          </p:txBody>
        </p:sp>
      </p:grpSp>
      <p:pic>
        <p:nvPicPr>
          <p:cNvPr id="12295" name="Picture 25" descr="ROA1"/>
          <p:cNvPicPr>
            <a:picLocks noChangeAspect="1" noChangeArrowheads="1"/>
          </p:cNvPicPr>
          <p:nvPr/>
        </p:nvPicPr>
        <p:blipFill>
          <a:blip r:embed="rId11"/>
          <a:srcRect l="52573" t="51765"/>
          <a:stretch>
            <a:fillRect/>
          </a:stretch>
        </p:blipFill>
        <p:spPr bwMode="auto">
          <a:xfrm>
            <a:off x="6804025" y="5229225"/>
            <a:ext cx="1727200" cy="1289050"/>
          </a:xfrm>
          <a:prstGeom prst="rect">
            <a:avLst/>
          </a:prstGeom>
          <a:noFill/>
          <a:ln w="15875">
            <a:solidFill>
              <a:schemeClr val="tx1"/>
            </a:solidFill>
            <a:miter lim="800000"/>
            <a:headEnd/>
            <a:tailEnd/>
          </a:ln>
        </p:spPr>
      </p:pic>
      <p:sp>
        <p:nvSpPr>
          <p:cNvPr id="12296" name="Text Box 26"/>
          <p:cNvSpPr txBox="1">
            <a:spLocks noChangeArrowheads="1"/>
          </p:cNvSpPr>
          <p:nvPr/>
        </p:nvSpPr>
        <p:spPr bwMode="auto">
          <a:xfrm>
            <a:off x="5003800" y="6583363"/>
            <a:ext cx="2181225" cy="274637"/>
          </a:xfrm>
          <a:prstGeom prst="rect">
            <a:avLst/>
          </a:prstGeom>
          <a:noFill/>
          <a:ln w="9525">
            <a:noFill/>
            <a:miter lim="800000"/>
            <a:headEnd/>
            <a:tailEnd/>
          </a:ln>
        </p:spPr>
        <p:txBody>
          <a:bodyPr wrap="none">
            <a:spAutoFit/>
          </a:bodyPr>
          <a:lstStyle/>
          <a:p>
            <a:r>
              <a:rPr lang="es-ES" sz="1200" b="1"/>
              <a:t>Roa JC  2007  Novaeditorial</a:t>
            </a:r>
          </a:p>
        </p:txBody>
      </p:sp>
      <p:sp>
        <p:nvSpPr>
          <p:cNvPr id="12297" name="Rectangle 27"/>
          <p:cNvSpPr>
            <a:spLocks noChangeArrowheads="1"/>
          </p:cNvSpPr>
          <p:nvPr/>
        </p:nvSpPr>
        <p:spPr bwMode="auto">
          <a:xfrm>
            <a:off x="395288" y="6583363"/>
            <a:ext cx="3095625" cy="274637"/>
          </a:xfrm>
          <a:prstGeom prst="rect">
            <a:avLst/>
          </a:prstGeom>
          <a:noFill/>
          <a:ln w="9525">
            <a:noFill/>
            <a:miter lim="800000"/>
            <a:headEnd/>
            <a:tailEnd/>
          </a:ln>
        </p:spPr>
        <p:txBody>
          <a:bodyPr wrap="none" anchor="ctr">
            <a:spAutoFit/>
          </a:bodyPr>
          <a:lstStyle/>
          <a:p>
            <a:r>
              <a:rPr lang="es-ES" sz="1200" b="1"/>
              <a:t>J Surg Oncol. 2006 Jun 15;93(8):615-23.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s-CL" smtClean="0"/>
          </a:p>
        </p:txBody>
      </p:sp>
      <p:sp>
        <p:nvSpPr>
          <p:cNvPr id="11267" name="Rectangle 3"/>
          <p:cNvSpPr>
            <a:spLocks noGrp="1" noChangeArrowheads="1"/>
          </p:cNvSpPr>
          <p:nvPr>
            <p:ph type="body" idx="1"/>
          </p:nvPr>
        </p:nvSpPr>
        <p:spPr/>
        <p:txBody>
          <a:bodyPr/>
          <a:lstStyle/>
          <a:p>
            <a:pPr eaLnBrk="1" hangingPunct="1"/>
            <a:endParaRPr lang="es-CL" smtClean="0"/>
          </a:p>
        </p:txBody>
      </p:sp>
      <p:pic>
        <p:nvPicPr>
          <p:cNvPr id="11268" name="Picture 4" descr="calculo2"/>
          <p:cNvPicPr>
            <a:picLocks noChangeAspect="1" noChangeArrowheads="1"/>
          </p:cNvPicPr>
          <p:nvPr/>
        </p:nvPicPr>
        <p:blipFill>
          <a:blip r:embed="rId3">
            <a:lum bright="12000" contrast="30000"/>
          </a:blip>
          <a:srcRect/>
          <a:stretch>
            <a:fillRect/>
          </a:stretch>
        </p:blipFill>
        <p:spPr bwMode="auto">
          <a:xfrm>
            <a:off x="0" y="17463"/>
            <a:ext cx="9144000" cy="684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endParaRPr lang="es-ES_tradnl" smtClean="0"/>
          </a:p>
        </p:txBody>
      </p:sp>
      <p:pic>
        <p:nvPicPr>
          <p:cNvPr id="13315" name="Picture 4"/>
          <p:cNvPicPr>
            <a:picLocks noChangeAspect="1" noChangeArrowheads="1"/>
          </p:cNvPicPr>
          <p:nvPr/>
        </p:nvPicPr>
        <p:blipFill>
          <a:blip r:embed="rId2">
            <a:lum bright="6000" contrast="6000"/>
          </a:blip>
          <a:srcRect/>
          <a:stretch>
            <a:fillRect/>
          </a:stretch>
        </p:blipFill>
        <p:spPr bwMode="auto">
          <a:xfrm>
            <a:off x="3546475" y="1731963"/>
            <a:ext cx="2049463" cy="3394075"/>
          </a:xfrm>
          <a:prstGeom prst="rect">
            <a:avLst/>
          </a:prstGeom>
          <a:noFill/>
          <a:ln w="9525">
            <a:noFill/>
            <a:miter lim="800000"/>
            <a:headEnd/>
            <a:tailEnd/>
          </a:ln>
        </p:spPr>
      </p:pic>
      <p:pic>
        <p:nvPicPr>
          <p:cNvPr id="13316" name="Picture 5"/>
          <p:cNvPicPr>
            <a:picLocks noChangeAspect="1" noChangeArrowheads="1"/>
          </p:cNvPicPr>
          <p:nvPr/>
        </p:nvPicPr>
        <p:blipFill>
          <a:blip r:embed="rId3">
            <a:lum bright="24000" contrast="36000"/>
          </a:blip>
          <a:srcRect/>
          <a:stretch>
            <a:fillRect/>
          </a:stretch>
        </p:blipFill>
        <p:spPr bwMode="auto">
          <a:xfrm>
            <a:off x="323850" y="1916113"/>
            <a:ext cx="2149475" cy="3225800"/>
          </a:xfrm>
          <a:prstGeom prst="rect">
            <a:avLst/>
          </a:prstGeom>
          <a:noFill/>
          <a:ln w="9525">
            <a:noFill/>
            <a:miter lim="800000"/>
            <a:headEnd/>
            <a:tailEnd/>
          </a:ln>
        </p:spPr>
      </p:pic>
      <p:pic>
        <p:nvPicPr>
          <p:cNvPr id="13317" name="Picture 6"/>
          <p:cNvPicPr>
            <a:picLocks noChangeAspect="1" noChangeArrowheads="1"/>
          </p:cNvPicPr>
          <p:nvPr/>
        </p:nvPicPr>
        <p:blipFill>
          <a:blip r:embed="rId4">
            <a:lum bright="6000" contrast="6000"/>
          </a:blip>
          <a:srcRect/>
          <a:stretch>
            <a:fillRect/>
          </a:stretch>
        </p:blipFill>
        <p:spPr bwMode="auto">
          <a:xfrm>
            <a:off x="6516688" y="1773238"/>
            <a:ext cx="2435225" cy="3386137"/>
          </a:xfrm>
          <a:prstGeom prst="rect">
            <a:avLst/>
          </a:prstGeom>
          <a:noFill/>
          <a:ln w="9525">
            <a:noFill/>
            <a:miter lim="800000"/>
            <a:headEnd/>
            <a:tailEnd/>
          </a:ln>
        </p:spPr>
      </p:pic>
      <p:sp>
        <p:nvSpPr>
          <p:cNvPr id="13318" name="Text Box 7"/>
          <p:cNvSpPr txBox="1">
            <a:spLocks noChangeArrowheads="1"/>
          </p:cNvSpPr>
          <p:nvPr/>
        </p:nvSpPr>
        <p:spPr bwMode="auto">
          <a:xfrm>
            <a:off x="539750" y="1412875"/>
            <a:ext cx="971550" cy="366713"/>
          </a:xfrm>
          <a:prstGeom prst="rect">
            <a:avLst/>
          </a:prstGeom>
          <a:noFill/>
          <a:ln w="9525">
            <a:noFill/>
            <a:miter lim="800000"/>
            <a:headEnd/>
            <a:tailEnd/>
          </a:ln>
        </p:spPr>
        <p:txBody>
          <a:bodyPr wrap="none">
            <a:spAutoFit/>
          </a:bodyPr>
          <a:lstStyle/>
          <a:p>
            <a:r>
              <a:rPr lang="es-ES_tradnl" b="1"/>
              <a:t>Normal</a:t>
            </a:r>
            <a:endParaRPr lang="es-CL" b="1"/>
          </a:p>
        </p:txBody>
      </p:sp>
      <p:sp>
        <p:nvSpPr>
          <p:cNvPr id="13319" name="Text Box 8"/>
          <p:cNvSpPr txBox="1">
            <a:spLocks noChangeArrowheads="1"/>
          </p:cNvSpPr>
          <p:nvPr/>
        </p:nvSpPr>
        <p:spPr bwMode="auto">
          <a:xfrm>
            <a:off x="3903663" y="1360488"/>
            <a:ext cx="1225550" cy="366712"/>
          </a:xfrm>
          <a:prstGeom prst="rect">
            <a:avLst/>
          </a:prstGeom>
          <a:noFill/>
          <a:ln w="9525">
            <a:noFill/>
            <a:miter lim="800000"/>
            <a:headEnd/>
            <a:tailEnd/>
          </a:ln>
        </p:spPr>
        <p:txBody>
          <a:bodyPr wrap="none">
            <a:spAutoFit/>
          </a:bodyPr>
          <a:lstStyle/>
          <a:p>
            <a:r>
              <a:rPr lang="es-ES_tradnl" b="1"/>
              <a:t>Adenoma</a:t>
            </a:r>
            <a:endParaRPr lang="es-CL" b="1"/>
          </a:p>
        </p:txBody>
      </p:sp>
      <p:sp>
        <p:nvSpPr>
          <p:cNvPr id="13320" name="Text Box 9"/>
          <p:cNvSpPr txBox="1">
            <a:spLocks noChangeArrowheads="1"/>
          </p:cNvSpPr>
          <p:nvPr/>
        </p:nvSpPr>
        <p:spPr bwMode="auto">
          <a:xfrm>
            <a:off x="6877050" y="1268413"/>
            <a:ext cx="2038350" cy="366712"/>
          </a:xfrm>
          <a:prstGeom prst="rect">
            <a:avLst/>
          </a:prstGeom>
          <a:noFill/>
          <a:ln w="9525">
            <a:noFill/>
            <a:miter lim="800000"/>
            <a:headEnd/>
            <a:tailEnd/>
          </a:ln>
        </p:spPr>
        <p:txBody>
          <a:bodyPr wrap="none">
            <a:spAutoFit/>
          </a:bodyPr>
          <a:lstStyle/>
          <a:p>
            <a:r>
              <a:rPr lang="es-ES_tradnl" b="1"/>
              <a:t>Adenocarcinoma</a:t>
            </a:r>
            <a:endParaRPr lang="es-CL" b="1"/>
          </a:p>
        </p:txBody>
      </p:sp>
      <p:sp>
        <p:nvSpPr>
          <p:cNvPr id="13321" name="Line 13"/>
          <p:cNvSpPr>
            <a:spLocks noChangeShapeType="1"/>
          </p:cNvSpPr>
          <p:nvPr/>
        </p:nvSpPr>
        <p:spPr bwMode="auto">
          <a:xfrm>
            <a:off x="2266950" y="3429000"/>
            <a:ext cx="1009650" cy="0"/>
          </a:xfrm>
          <a:prstGeom prst="line">
            <a:avLst/>
          </a:prstGeom>
          <a:noFill/>
          <a:ln w="57150">
            <a:solidFill>
              <a:srgbClr val="0000FF"/>
            </a:solidFill>
            <a:prstDash val="sysDot"/>
            <a:round/>
            <a:headEnd/>
            <a:tailEnd type="triangle" w="med" len="med"/>
          </a:ln>
        </p:spPr>
        <p:txBody>
          <a:bodyPr/>
          <a:lstStyle/>
          <a:p>
            <a:endParaRPr lang="en-GB"/>
          </a:p>
        </p:txBody>
      </p:sp>
      <p:sp>
        <p:nvSpPr>
          <p:cNvPr id="13322" name="Line 14"/>
          <p:cNvSpPr>
            <a:spLocks noChangeShapeType="1"/>
          </p:cNvSpPr>
          <p:nvPr/>
        </p:nvSpPr>
        <p:spPr bwMode="auto">
          <a:xfrm flipV="1">
            <a:off x="4932363" y="3213100"/>
            <a:ext cx="2447925" cy="647700"/>
          </a:xfrm>
          <a:prstGeom prst="line">
            <a:avLst/>
          </a:prstGeom>
          <a:noFill/>
          <a:ln w="57150">
            <a:solidFill>
              <a:srgbClr val="FF3300"/>
            </a:solidFill>
            <a:round/>
            <a:headEnd/>
            <a:tailEnd type="triangle" w="med" len="med"/>
          </a:ln>
        </p:spPr>
        <p:txBody>
          <a:bodyPr/>
          <a:lstStyle/>
          <a:p>
            <a:endParaRPr lang="en-GB"/>
          </a:p>
        </p:txBody>
      </p:sp>
      <p:sp>
        <p:nvSpPr>
          <p:cNvPr id="13323" name="Rectangle 15"/>
          <p:cNvSpPr>
            <a:spLocks noGrp="1" noChangeArrowheads="1"/>
          </p:cNvSpPr>
          <p:nvPr>
            <p:ph type="title"/>
          </p:nvPr>
        </p:nvSpPr>
        <p:spPr>
          <a:xfrm>
            <a:off x="250825" y="274638"/>
            <a:ext cx="8435975" cy="1143000"/>
          </a:xfrm>
          <a:noFill/>
        </p:spPr>
        <p:txBody>
          <a:bodyPr/>
          <a:lstStyle/>
          <a:p>
            <a:r>
              <a:rPr lang="es-ES" sz="4000" b="1" smtClean="0"/>
              <a:t>Adenoma-carcinoma: Sequence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Tumours of Bile Ducts</a:t>
            </a:r>
            <a:endParaRPr lang="en-GB" dirty="0"/>
          </a:p>
        </p:txBody>
      </p:sp>
      <p:sp>
        <p:nvSpPr>
          <p:cNvPr id="3" name="Subtitle 2"/>
          <p:cNvSpPr>
            <a:spLocks noGrp="1"/>
          </p:cNvSpPr>
          <p:nvPr>
            <p:ph type="subTitle" idx="1"/>
          </p:nvPr>
        </p:nvSpPr>
        <p:spPr/>
        <p:txBody>
          <a:bodyPr/>
          <a:lstStyle/>
          <a:p>
            <a:r>
              <a:rPr lang="en-GB" dirty="0" smtClean="0"/>
              <a:t>Rob Goldin</a:t>
            </a:r>
          </a:p>
          <a:p>
            <a:r>
              <a:rPr lang="en-GB" dirty="0" smtClean="0"/>
              <a:t>r.goldin@imperial.ac.uk</a:t>
            </a:r>
            <a:endParaRPr lang="en-GB" dirty="0"/>
          </a:p>
        </p:txBody>
      </p:sp>
    </p:spTree>
    <p:extLst>
      <p:ext uri="{BB962C8B-B14F-4D97-AF65-F5344CB8AC3E}">
        <p14:creationId xmlns:p14="http://schemas.microsoft.com/office/powerpoint/2010/main" val="155141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609600"/>
            <a:ext cx="8305800" cy="1143000"/>
          </a:xfrm>
        </p:spPr>
        <p:txBody>
          <a:bodyPr/>
          <a:lstStyle/>
          <a:p>
            <a:r>
              <a:rPr lang="en-GB" b="1">
                <a:solidFill>
                  <a:schemeClr val="tx1"/>
                </a:solidFill>
                <a:latin typeface="Arial" pitchFamily="34" charset="0"/>
              </a:rPr>
              <a:t>LIVER TUMOURS: BENIGN</a:t>
            </a:r>
            <a:endParaRPr lang="en-GB">
              <a:solidFill>
                <a:schemeClr val="tx1"/>
              </a:solidFill>
              <a:latin typeface="Arial" pitchFamily="34" charset="0"/>
            </a:endParaRPr>
          </a:p>
        </p:txBody>
      </p:sp>
      <p:sp>
        <p:nvSpPr>
          <p:cNvPr id="38915" name="Rectangle 3"/>
          <p:cNvSpPr>
            <a:spLocks noGrp="1" noChangeArrowheads="1"/>
          </p:cNvSpPr>
          <p:nvPr>
            <p:ph idx="1"/>
          </p:nvPr>
        </p:nvSpPr>
        <p:spPr/>
        <p:txBody>
          <a:bodyPr/>
          <a:lstStyle/>
          <a:p>
            <a:pPr>
              <a:buFontTx/>
              <a:buNone/>
            </a:pPr>
            <a:r>
              <a:rPr lang="en-GB" dirty="0">
                <a:latin typeface="Arial" pitchFamily="34" charset="0"/>
              </a:rPr>
              <a:t>	</a:t>
            </a:r>
          </a:p>
          <a:p>
            <a:pPr>
              <a:buFontTx/>
              <a:buNone/>
            </a:pPr>
            <a:r>
              <a:rPr lang="en-GB" dirty="0">
                <a:latin typeface="Arial" pitchFamily="34" charset="0"/>
              </a:rPr>
              <a:t>	1) liver cell adenoma</a:t>
            </a:r>
          </a:p>
          <a:p>
            <a:pPr>
              <a:buFontTx/>
              <a:buNone/>
            </a:pPr>
            <a:r>
              <a:rPr lang="en-GB" dirty="0">
                <a:latin typeface="Arial" pitchFamily="34" charset="0"/>
              </a:rPr>
              <a:t>	2) </a:t>
            </a:r>
            <a:r>
              <a:rPr lang="en-GB" dirty="0" smtClean="0">
                <a:latin typeface="Arial" pitchFamily="34" charset="0"/>
              </a:rPr>
              <a:t>focal nodular hyperplasia</a:t>
            </a:r>
          </a:p>
          <a:p>
            <a:pPr>
              <a:buNone/>
            </a:pPr>
            <a:r>
              <a:rPr lang="en-GB" dirty="0">
                <a:latin typeface="Arial" pitchFamily="34" charset="0"/>
              </a:rPr>
              <a:t>	</a:t>
            </a:r>
            <a:r>
              <a:rPr lang="en-GB" dirty="0">
                <a:solidFill>
                  <a:srgbClr val="FF0000"/>
                </a:solidFill>
                <a:latin typeface="Arial" pitchFamily="34" charset="0"/>
              </a:rPr>
              <a:t>3</a:t>
            </a:r>
            <a:r>
              <a:rPr lang="en-GB" dirty="0" smtClean="0">
                <a:solidFill>
                  <a:srgbClr val="FF0000"/>
                </a:solidFill>
                <a:latin typeface="Arial" pitchFamily="34" charset="0"/>
              </a:rPr>
              <a:t>) bile duct adenoma</a:t>
            </a:r>
          </a:p>
          <a:p>
            <a:pPr>
              <a:buNone/>
            </a:pPr>
            <a:r>
              <a:rPr lang="en-GB" dirty="0" smtClean="0">
                <a:latin typeface="Arial" pitchFamily="34" charset="0"/>
              </a:rPr>
              <a:t>   4) haemangioma</a:t>
            </a:r>
          </a:p>
          <a:p>
            <a:pPr>
              <a:buFontTx/>
              <a:buNone/>
            </a:pPr>
            <a:endParaRPr lang="en-GB" dirty="0">
              <a:latin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Bile duct adenoma</a:t>
            </a:r>
            <a:endParaRPr lang="en-GB" dirty="0"/>
          </a:p>
        </p:txBody>
      </p:sp>
      <p:pic>
        <p:nvPicPr>
          <p:cNvPr id="5" name="Picture 8" descr="bd aenoma"/>
          <p:cNvPicPr>
            <a:picLocks noChangeAspect="1" noChangeArrowheads="1"/>
          </p:cNvPicPr>
          <p:nvPr/>
        </p:nvPicPr>
        <p:blipFill>
          <a:blip r:embed="rId2"/>
          <a:srcRect/>
          <a:stretch>
            <a:fillRect/>
          </a:stretch>
        </p:blipFill>
        <p:spPr bwMode="auto">
          <a:xfrm>
            <a:off x="2285984" y="2357430"/>
            <a:ext cx="4927600" cy="370998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r>
              <a:rPr lang="en-GB" b="1">
                <a:solidFill>
                  <a:schemeClr val="tx1"/>
                </a:solidFill>
                <a:latin typeface="Arial" pitchFamily="34" charset="0"/>
              </a:rPr>
              <a:t>LIVER TUMOURS:</a:t>
            </a:r>
            <a:br>
              <a:rPr lang="en-GB" b="1">
                <a:solidFill>
                  <a:schemeClr val="tx1"/>
                </a:solidFill>
                <a:latin typeface="Arial" pitchFamily="34" charset="0"/>
              </a:rPr>
            </a:br>
            <a:r>
              <a:rPr lang="en-GB" b="1">
                <a:solidFill>
                  <a:schemeClr val="tx1"/>
                </a:solidFill>
                <a:latin typeface="Arial" pitchFamily="34" charset="0"/>
              </a:rPr>
              <a:t>MALIGANT</a:t>
            </a:r>
            <a:endParaRPr lang="en-GB">
              <a:solidFill>
                <a:schemeClr val="tx1"/>
              </a:solidFill>
              <a:latin typeface="Arial" pitchFamily="34" charset="0"/>
            </a:endParaRPr>
          </a:p>
        </p:txBody>
      </p:sp>
      <p:sp>
        <p:nvSpPr>
          <p:cNvPr id="53251" name="Rectangle 3"/>
          <p:cNvSpPr>
            <a:spLocks noGrp="1" noChangeArrowheads="1"/>
          </p:cNvSpPr>
          <p:nvPr>
            <p:ph idx="1"/>
          </p:nvPr>
        </p:nvSpPr>
        <p:spPr/>
        <p:txBody>
          <a:bodyPr/>
          <a:lstStyle/>
          <a:p>
            <a:pPr>
              <a:buFontTx/>
              <a:buNone/>
            </a:pPr>
            <a:r>
              <a:rPr lang="en-GB">
                <a:latin typeface="Arial" pitchFamily="34" charset="0"/>
              </a:rPr>
              <a:t>	</a:t>
            </a:r>
          </a:p>
          <a:p>
            <a:pPr>
              <a:buFontTx/>
              <a:buNone/>
            </a:pPr>
            <a:r>
              <a:rPr lang="en-GB">
                <a:latin typeface="Arial" pitchFamily="34" charset="0"/>
              </a:rPr>
              <a:t>	1. secondary tumours</a:t>
            </a:r>
          </a:p>
          <a:p>
            <a:pPr>
              <a:buFontTx/>
              <a:buNone/>
            </a:pPr>
            <a:endParaRPr lang="en-GB">
              <a:latin typeface="Arial" pitchFamily="34" charset="0"/>
            </a:endParaRPr>
          </a:p>
          <a:p>
            <a:pPr>
              <a:buFontTx/>
              <a:buNone/>
            </a:pPr>
            <a:r>
              <a:rPr lang="en-GB">
                <a:latin typeface="Arial" pitchFamily="34" charset="0"/>
              </a:rPr>
              <a:t>	2. primary tumours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srcRect/>
          <a:stretch>
            <a:fillRect/>
          </a:stretch>
        </p:blipFill>
        <p:spPr bwMode="auto">
          <a:xfrm>
            <a:off x="2171700" y="1852613"/>
            <a:ext cx="4800600" cy="3152775"/>
          </a:xfrm>
          <a:prstGeom prst="rect">
            <a:avLst/>
          </a:prstGeom>
          <a:noFill/>
          <a:ln w="12700">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GB" b="1">
                <a:solidFill>
                  <a:schemeClr val="tx1"/>
                </a:solidFill>
                <a:latin typeface="Arial" pitchFamily="34" charset="0"/>
              </a:rPr>
              <a:t>LIVER TUMOURS:</a:t>
            </a:r>
            <a:br>
              <a:rPr lang="en-GB" b="1">
                <a:solidFill>
                  <a:schemeClr val="tx1"/>
                </a:solidFill>
                <a:latin typeface="Arial" pitchFamily="34" charset="0"/>
              </a:rPr>
            </a:br>
            <a:r>
              <a:rPr lang="en-GB" b="1">
                <a:solidFill>
                  <a:schemeClr val="tx1"/>
                </a:solidFill>
                <a:latin typeface="Arial" pitchFamily="34" charset="0"/>
              </a:rPr>
              <a:t> MALIGANT (PRIMARY)</a:t>
            </a:r>
          </a:p>
        </p:txBody>
      </p:sp>
      <p:sp>
        <p:nvSpPr>
          <p:cNvPr id="39939" name="Rectangle 3"/>
          <p:cNvSpPr>
            <a:spLocks noGrp="1" noChangeArrowheads="1"/>
          </p:cNvSpPr>
          <p:nvPr>
            <p:ph idx="1"/>
          </p:nvPr>
        </p:nvSpPr>
        <p:spPr/>
        <p:txBody>
          <a:bodyPr/>
          <a:lstStyle/>
          <a:p>
            <a:pPr>
              <a:buFontTx/>
              <a:buNone/>
            </a:pPr>
            <a:r>
              <a:rPr lang="en-GB" dirty="0">
                <a:latin typeface="Arial" pitchFamily="34" charset="0"/>
              </a:rPr>
              <a:t>	</a:t>
            </a:r>
          </a:p>
          <a:p>
            <a:pPr>
              <a:buFontTx/>
              <a:buNone/>
            </a:pPr>
            <a:r>
              <a:rPr lang="en-GB" dirty="0">
                <a:latin typeface="Arial" pitchFamily="34" charset="0"/>
              </a:rPr>
              <a:t>	1. </a:t>
            </a:r>
            <a:r>
              <a:rPr lang="en-GB" dirty="0" err="1">
                <a:latin typeface="Arial" pitchFamily="34" charset="0"/>
              </a:rPr>
              <a:t>hepatocellular</a:t>
            </a:r>
            <a:r>
              <a:rPr lang="en-GB" dirty="0">
                <a:latin typeface="Arial" pitchFamily="34" charset="0"/>
              </a:rPr>
              <a:t> carcinoma</a:t>
            </a:r>
          </a:p>
          <a:p>
            <a:pPr>
              <a:buFontTx/>
              <a:buNone/>
            </a:pPr>
            <a:r>
              <a:rPr lang="en-GB" dirty="0">
                <a:latin typeface="Arial" pitchFamily="34" charset="0"/>
              </a:rPr>
              <a:t>	2. </a:t>
            </a:r>
            <a:r>
              <a:rPr lang="en-GB" dirty="0" err="1">
                <a:latin typeface="Arial" pitchFamily="34" charset="0"/>
              </a:rPr>
              <a:t>hepatoblastoma</a:t>
            </a:r>
            <a:endParaRPr lang="en-GB" dirty="0">
              <a:latin typeface="Arial" pitchFamily="34" charset="0"/>
            </a:endParaRPr>
          </a:p>
          <a:p>
            <a:pPr>
              <a:buFontTx/>
              <a:buNone/>
            </a:pPr>
            <a:r>
              <a:rPr lang="en-GB" b="1" dirty="0">
                <a:latin typeface="Arial" pitchFamily="34" charset="0"/>
              </a:rPr>
              <a:t>	</a:t>
            </a:r>
            <a:r>
              <a:rPr lang="en-GB" dirty="0">
                <a:solidFill>
                  <a:srgbClr val="FF0000"/>
                </a:solidFill>
                <a:latin typeface="Arial" pitchFamily="34" charset="0"/>
              </a:rPr>
              <a:t>3. </a:t>
            </a:r>
            <a:r>
              <a:rPr lang="en-GB" dirty="0" err="1">
                <a:solidFill>
                  <a:srgbClr val="FF0000"/>
                </a:solidFill>
                <a:latin typeface="Arial" pitchFamily="34" charset="0"/>
              </a:rPr>
              <a:t>cholangiocarcinoma</a:t>
            </a:r>
            <a:endParaRPr lang="en-GB" dirty="0">
              <a:solidFill>
                <a:srgbClr val="FF0000"/>
              </a:solidFill>
              <a:latin typeface="Arial" pitchFamily="34" charset="0"/>
            </a:endParaRPr>
          </a:p>
          <a:p>
            <a:pPr>
              <a:buFontTx/>
              <a:buNone/>
            </a:pPr>
            <a:r>
              <a:rPr lang="en-GB" dirty="0">
                <a:latin typeface="Arial" pitchFamily="34" charset="0"/>
              </a:rPr>
              <a:t>	4. </a:t>
            </a:r>
            <a:r>
              <a:rPr lang="en-GB" dirty="0" err="1">
                <a:latin typeface="Arial" pitchFamily="34" charset="0"/>
              </a:rPr>
              <a:t>haemangiosarcoma</a:t>
            </a:r>
            <a:endParaRPr lang="en-GB" dirty="0">
              <a:latin typeface="Arial" pitchFamily="34" charset="0"/>
            </a:endParaRPr>
          </a:p>
          <a:p>
            <a:endParaRPr lang="en-GB" dirty="0">
              <a:latin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t>© Imperial College London</a:t>
            </a:r>
            <a:endParaRPr lang="en-US"/>
          </a:p>
        </p:txBody>
      </p:sp>
      <p:sp>
        <p:nvSpPr>
          <p:cNvPr id="5" name="Slide Number Placeholder 4"/>
          <p:cNvSpPr>
            <a:spLocks noGrp="1"/>
          </p:cNvSpPr>
          <p:nvPr>
            <p:ph type="sldNum" sz="quarter" idx="11"/>
          </p:nvPr>
        </p:nvSpPr>
        <p:spPr/>
        <p:txBody>
          <a:bodyPr/>
          <a:lstStyle/>
          <a:p>
            <a:r>
              <a:rPr lang="en-US"/>
              <a:t>Page </a:t>
            </a:r>
            <a:fld id="{43CC9B0A-16C6-463D-A16C-70B24BCAB905}" type="slidenum">
              <a:rPr lang="en-US"/>
              <a:pPr/>
              <a:t>8</a:t>
            </a:fld>
            <a:endParaRPr lang="en-US"/>
          </a:p>
        </p:txBody>
      </p:sp>
      <p:sp>
        <p:nvSpPr>
          <p:cNvPr id="252930" name="Rectangle 2"/>
          <p:cNvSpPr>
            <a:spLocks noGrp="1" noChangeArrowheads="1"/>
          </p:cNvSpPr>
          <p:nvPr>
            <p:ph type="title"/>
          </p:nvPr>
        </p:nvSpPr>
        <p:spPr/>
        <p:txBody>
          <a:bodyPr/>
          <a:lstStyle/>
          <a:p>
            <a:r>
              <a:rPr lang="en-US" sz="4400" b="1" dirty="0" smtClean="0">
                <a:latin typeface="Arial" pitchFamily="34" charset="0"/>
                <a:cs typeface="Arial" pitchFamily="34" charset="0"/>
              </a:rPr>
              <a:t>Pathology</a:t>
            </a:r>
            <a:endParaRPr lang="en-US" sz="4400" b="1" dirty="0">
              <a:latin typeface="Arial" pitchFamily="34" charset="0"/>
              <a:cs typeface="Arial" pitchFamily="34" charset="0"/>
            </a:endParaRPr>
          </a:p>
        </p:txBody>
      </p:sp>
      <p:sp>
        <p:nvSpPr>
          <p:cNvPr id="252931" name="Rectangle 3"/>
          <p:cNvSpPr>
            <a:spLocks noGrp="1" noChangeArrowheads="1"/>
          </p:cNvSpPr>
          <p:nvPr>
            <p:ph type="body" idx="1"/>
          </p:nvPr>
        </p:nvSpPr>
        <p:spPr/>
        <p:txBody>
          <a:bodyPr/>
          <a:lstStyle/>
          <a:p>
            <a:pPr>
              <a:lnSpc>
                <a:spcPct val="90000"/>
              </a:lnSpc>
              <a:buFont typeface="Wingdings" pitchFamily="2" charset="2"/>
              <a:buChar char="§"/>
            </a:pPr>
            <a:r>
              <a:rPr lang="en-US" sz="2600" b="1" dirty="0"/>
              <a:t>95% adenocarcinomas</a:t>
            </a:r>
          </a:p>
          <a:p>
            <a:pPr>
              <a:lnSpc>
                <a:spcPct val="90000"/>
              </a:lnSpc>
            </a:pPr>
            <a:r>
              <a:rPr lang="en-US" sz="2600" b="1" dirty="0"/>
              <a:t>	</a:t>
            </a:r>
            <a:r>
              <a:rPr lang="en-US" sz="2600" b="1" dirty="0" err="1" smtClean="0"/>
              <a:t>adenosquamous</a:t>
            </a:r>
            <a:endParaRPr lang="en-US" sz="2600" b="1" dirty="0"/>
          </a:p>
          <a:p>
            <a:pPr>
              <a:lnSpc>
                <a:spcPct val="90000"/>
              </a:lnSpc>
            </a:pPr>
            <a:r>
              <a:rPr lang="en-US" sz="2600" b="1" dirty="0"/>
              <a:t>	</a:t>
            </a:r>
            <a:r>
              <a:rPr lang="en-US" sz="2600" b="1" dirty="0" smtClean="0"/>
              <a:t>squamous</a:t>
            </a:r>
          </a:p>
          <a:p>
            <a:pPr>
              <a:lnSpc>
                <a:spcPct val="90000"/>
              </a:lnSpc>
            </a:pPr>
            <a:r>
              <a:rPr lang="en-US" sz="2600" b="1" dirty="0" smtClean="0"/>
              <a:t>       clear </a:t>
            </a:r>
            <a:r>
              <a:rPr lang="en-US" sz="2600" b="1" dirty="0"/>
              <a:t>cell</a:t>
            </a:r>
          </a:p>
          <a:p>
            <a:pPr>
              <a:lnSpc>
                <a:spcPct val="90000"/>
              </a:lnSpc>
            </a:pPr>
            <a:r>
              <a:rPr lang="en-US" sz="2600" b="1" dirty="0"/>
              <a:t>	</a:t>
            </a:r>
            <a:r>
              <a:rPr lang="en-US" sz="2600" b="1" dirty="0" smtClean="0"/>
              <a:t>signet </a:t>
            </a:r>
            <a:r>
              <a:rPr lang="en-US" sz="2600" b="1" dirty="0"/>
              <a:t>ring</a:t>
            </a:r>
          </a:p>
          <a:p>
            <a:pPr>
              <a:lnSpc>
                <a:spcPct val="90000"/>
              </a:lnSpc>
            </a:pPr>
            <a:r>
              <a:rPr lang="en-US" sz="2600" b="1" dirty="0"/>
              <a:t>	</a:t>
            </a:r>
            <a:r>
              <a:rPr lang="en-US" sz="2600" b="1" dirty="0" smtClean="0"/>
              <a:t>papillary</a:t>
            </a:r>
            <a:endParaRPr lang="en-US" sz="2600" b="1" dirty="0"/>
          </a:p>
          <a:p>
            <a:pPr>
              <a:lnSpc>
                <a:spcPct val="90000"/>
              </a:lnSpc>
            </a:pPr>
            <a:r>
              <a:rPr lang="en-US" sz="2600" b="1" dirty="0"/>
              <a:t>	</a:t>
            </a:r>
            <a:r>
              <a:rPr lang="en-US" sz="2600" b="1" dirty="0" smtClean="0"/>
              <a:t>small </a:t>
            </a:r>
            <a:r>
              <a:rPr lang="en-US" sz="2600" b="1" dirty="0"/>
              <a:t>cell</a:t>
            </a:r>
          </a:p>
          <a:p>
            <a:pPr>
              <a:lnSpc>
                <a:spcPct val="90000"/>
              </a:lnSpc>
              <a:buFontTx/>
              <a:buNone/>
            </a:pPr>
            <a:endParaRPr lang="en-US" sz="2600" b="1" dirty="0"/>
          </a:p>
          <a:p>
            <a:pPr marL="0" indent="0">
              <a:lnSpc>
                <a:spcPct val="90000"/>
              </a:lnSpc>
              <a:buNone/>
            </a:pPr>
            <a:endParaRPr lang="en-US" sz="2600" b="1" dirty="0"/>
          </a:p>
        </p:txBody>
      </p:sp>
    </p:spTree>
    <p:extLst>
      <p:ext uri="{BB962C8B-B14F-4D97-AF65-F5344CB8AC3E}">
        <p14:creationId xmlns:p14="http://schemas.microsoft.com/office/powerpoint/2010/main" val="548945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a:t>© Imperial College London</a:t>
            </a:r>
            <a:endParaRPr lang="en-US"/>
          </a:p>
        </p:txBody>
      </p:sp>
      <p:sp>
        <p:nvSpPr>
          <p:cNvPr id="6" name="Slide Number Placeholder 5"/>
          <p:cNvSpPr>
            <a:spLocks noGrp="1"/>
          </p:cNvSpPr>
          <p:nvPr>
            <p:ph type="sldNum" sz="quarter" idx="11"/>
          </p:nvPr>
        </p:nvSpPr>
        <p:spPr/>
        <p:txBody>
          <a:bodyPr/>
          <a:lstStyle/>
          <a:p>
            <a:r>
              <a:rPr lang="en-US"/>
              <a:t>Page </a:t>
            </a:r>
            <a:fld id="{2A09791E-3B4F-455E-B270-DA63F0871321}" type="slidenum">
              <a:rPr lang="en-US"/>
              <a:pPr/>
              <a:t>9</a:t>
            </a:fld>
            <a:endParaRPr lang="en-US"/>
          </a:p>
        </p:txBody>
      </p:sp>
      <p:sp>
        <p:nvSpPr>
          <p:cNvPr id="61444" name="Rectangle 4"/>
          <p:cNvSpPr>
            <a:spLocks noGrp="1" noChangeArrowheads="1"/>
          </p:cNvSpPr>
          <p:nvPr>
            <p:ph type="title"/>
          </p:nvPr>
        </p:nvSpPr>
        <p:spPr>
          <a:xfrm>
            <a:off x="300038" y="381000"/>
            <a:ext cx="7772400" cy="1143000"/>
          </a:xfrm>
        </p:spPr>
        <p:txBody>
          <a:bodyPr>
            <a:noAutofit/>
          </a:bodyPr>
          <a:lstStyle/>
          <a:p>
            <a:r>
              <a:rPr lang="en-US" b="1" dirty="0">
                <a:latin typeface="Arial" pitchFamily="34" charset="0"/>
                <a:cs typeface="Arial" pitchFamily="34" charset="0"/>
              </a:rPr>
              <a:t>Risk </a:t>
            </a:r>
            <a:r>
              <a:rPr lang="en-US" b="1" dirty="0" smtClean="0">
                <a:latin typeface="Arial" pitchFamily="34" charset="0"/>
                <a:cs typeface="Arial" pitchFamily="34" charset="0"/>
              </a:rPr>
              <a:t>factors</a:t>
            </a:r>
            <a:endParaRPr lang="en-US" b="1" dirty="0">
              <a:latin typeface="Arial" pitchFamily="34" charset="0"/>
              <a:cs typeface="Arial" pitchFamily="34" charset="0"/>
            </a:endParaRPr>
          </a:p>
        </p:txBody>
      </p:sp>
      <p:sp>
        <p:nvSpPr>
          <p:cNvPr id="61445" name="Rectangle 5"/>
          <p:cNvSpPr>
            <a:spLocks noGrp="1" noChangeArrowheads="1"/>
          </p:cNvSpPr>
          <p:nvPr>
            <p:ph type="body" sz="half" idx="1"/>
          </p:nvPr>
        </p:nvSpPr>
        <p:spPr/>
        <p:txBody>
          <a:bodyPr/>
          <a:lstStyle/>
          <a:p>
            <a:pPr>
              <a:lnSpc>
                <a:spcPct val="90000"/>
              </a:lnSpc>
              <a:buFontTx/>
              <a:buNone/>
            </a:pPr>
            <a:r>
              <a:rPr lang="en-US" sz="2400" b="1" u="sng" dirty="0"/>
              <a:t>Definite</a:t>
            </a:r>
          </a:p>
          <a:p>
            <a:pPr>
              <a:lnSpc>
                <a:spcPct val="90000"/>
              </a:lnSpc>
              <a:buFont typeface="Wingdings" pitchFamily="2" charset="2"/>
              <a:buChar char="§"/>
            </a:pPr>
            <a:r>
              <a:rPr lang="en-US" sz="2400" b="1" dirty="0"/>
              <a:t>Primary </a:t>
            </a:r>
            <a:r>
              <a:rPr lang="en-US" sz="2400" b="1" dirty="0" err="1"/>
              <a:t>Sclerosing</a:t>
            </a:r>
            <a:r>
              <a:rPr lang="en-US" sz="2400" b="1" dirty="0"/>
              <a:t> Cholangitis (PSC) </a:t>
            </a:r>
          </a:p>
          <a:p>
            <a:pPr>
              <a:lnSpc>
                <a:spcPct val="90000"/>
              </a:lnSpc>
              <a:buFont typeface="Wingdings" pitchFamily="2" charset="2"/>
              <a:buChar char="§"/>
            </a:pPr>
            <a:r>
              <a:rPr lang="en-US" sz="2400" b="1" dirty="0"/>
              <a:t>Liver flukes </a:t>
            </a:r>
            <a:r>
              <a:rPr lang="en-US" sz="2400" b="1" dirty="0" smtClean="0"/>
              <a:t>( e.g. </a:t>
            </a:r>
            <a:r>
              <a:rPr lang="en-US" sz="2400" b="1" i="1" dirty="0" err="1" smtClean="0"/>
              <a:t>Clonorchis</a:t>
            </a:r>
            <a:r>
              <a:rPr lang="en-US" sz="2400" b="1" i="1" dirty="0" smtClean="0"/>
              <a:t> </a:t>
            </a:r>
            <a:r>
              <a:rPr lang="en-US" sz="2400" b="1" i="1" dirty="0" err="1"/>
              <a:t>sinensis</a:t>
            </a:r>
            <a:r>
              <a:rPr lang="en-US" sz="2400" b="1" dirty="0"/>
              <a:t>)</a:t>
            </a:r>
          </a:p>
          <a:p>
            <a:pPr>
              <a:lnSpc>
                <a:spcPct val="90000"/>
              </a:lnSpc>
              <a:buFont typeface="Wingdings" pitchFamily="2" charset="2"/>
              <a:buChar char="§"/>
            </a:pPr>
            <a:r>
              <a:rPr lang="en-US" sz="2400" b="1" dirty="0"/>
              <a:t>Intra-hepatic biliary stones</a:t>
            </a:r>
          </a:p>
          <a:p>
            <a:pPr>
              <a:lnSpc>
                <a:spcPct val="90000"/>
              </a:lnSpc>
              <a:buFont typeface="Wingdings" pitchFamily="2" charset="2"/>
              <a:buChar char="§"/>
            </a:pPr>
            <a:r>
              <a:rPr lang="en-US" sz="2400" b="1" dirty="0" err="1"/>
              <a:t>Fibropolycystic</a:t>
            </a:r>
            <a:r>
              <a:rPr lang="en-US" sz="2400" b="1" dirty="0"/>
              <a:t> liver disease</a:t>
            </a:r>
          </a:p>
          <a:p>
            <a:pPr>
              <a:lnSpc>
                <a:spcPct val="90000"/>
              </a:lnSpc>
              <a:buFont typeface="Wingdings" pitchFamily="2" charset="2"/>
              <a:buChar char="§"/>
            </a:pPr>
            <a:r>
              <a:rPr lang="en-US" sz="2400" b="1" dirty="0" smtClean="0"/>
              <a:t>Viral hepatitis / Cirrhosis</a:t>
            </a:r>
            <a:endParaRPr lang="en-US" sz="2400" b="1" dirty="0"/>
          </a:p>
        </p:txBody>
      </p:sp>
      <p:sp>
        <p:nvSpPr>
          <p:cNvPr id="61446" name="Rectangle 6"/>
          <p:cNvSpPr>
            <a:spLocks noGrp="1" noChangeArrowheads="1"/>
          </p:cNvSpPr>
          <p:nvPr>
            <p:ph type="body" sz="half" idx="2"/>
          </p:nvPr>
        </p:nvSpPr>
        <p:spPr/>
        <p:txBody>
          <a:bodyPr/>
          <a:lstStyle/>
          <a:p>
            <a:pPr>
              <a:buFontTx/>
              <a:buNone/>
            </a:pPr>
            <a:r>
              <a:rPr lang="en-US" sz="2600" b="1" u="sng" dirty="0"/>
              <a:t>Implicated</a:t>
            </a:r>
          </a:p>
          <a:p>
            <a:pPr>
              <a:buFont typeface="Wingdings" pitchFamily="2" charset="2"/>
              <a:buChar char="§"/>
            </a:pPr>
            <a:r>
              <a:rPr lang="en-US" sz="2400" b="1" dirty="0">
                <a:solidFill>
                  <a:srgbClr val="002060"/>
                </a:solidFill>
              </a:rPr>
              <a:t>Chemical carcinogens</a:t>
            </a:r>
          </a:p>
          <a:p>
            <a:pPr>
              <a:buFont typeface="Wingdings" pitchFamily="2" charset="2"/>
              <a:buChar char="§"/>
            </a:pPr>
            <a:r>
              <a:rPr lang="en-US" sz="2400" b="1" dirty="0">
                <a:solidFill>
                  <a:srgbClr val="002060"/>
                </a:solidFill>
              </a:rPr>
              <a:t>BSEP mutations</a:t>
            </a:r>
          </a:p>
          <a:p>
            <a:pPr>
              <a:buFont typeface="Wingdings" pitchFamily="2" charset="2"/>
              <a:buChar char="§"/>
            </a:pPr>
            <a:r>
              <a:rPr lang="en-US" sz="2400" b="1" dirty="0"/>
              <a:t>Genetic susceptibility</a:t>
            </a:r>
          </a:p>
          <a:p>
            <a:pPr>
              <a:buFont typeface="Wingdings" pitchFamily="2" charset="2"/>
              <a:buChar char="§"/>
            </a:pPr>
            <a:r>
              <a:rPr lang="en-US" sz="2400" b="1" dirty="0" err="1"/>
              <a:t>Thorotrast</a:t>
            </a:r>
            <a:endParaRPr lang="en-US" sz="2400" b="1" dirty="0"/>
          </a:p>
          <a:p>
            <a:pPr>
              <a:buFont typeface="Wingdings" pitchFamily="2" charset="2"/>
              <a:buChar char="§"/>
            </a:pPr>
            <a:r>
              <a:rPr lang="en-US" sz="2400" b="1" dirty="0"/>
              <a:t>Bile duct adenoma</a:t>
            </a:r>
          </a:p>
          <a:p>
            <a:pPr>
              <a:buFont typeface="Wingdings" pitchFamily="2" charset="2"/>
              <a:buChar char="§"/>
            </a:pPr>
            <a:r>
              <a:rPr lang="en-US" sz="2400" b="1" dirty="0"/>
              <a:t>Biliary </a:t>
            </a:r>
            <a:r>
              <a:rPr lang="en-US" sz="2400" b="1" dirty="0" err="1" smtClean="0"/>
              <a:t>papillamatosis</a:t>
            </a:r>
            <a:endParaRPr lang="en-US" sz="2400" b="1" dirty="0"/>
          </a:p>
          <a:p>
            <a:pPr>
              <a:buFont typeface="Wingdings" pitchFamily="2" charset="2"/>
              <a:buChar char="§"/>
            </a:pPr>
            <a:r>
              <a:rPr lang="en-US" sz="2400" b="1" dirty="0"/>
              <a:t>Bile acids</a:t>
            </a:r>
          </a:p>
          <a:p>
            <a:pPr>
              <a:buFont typeface="Wingdings" pitchFamily="2" charset="2"/>
              <a:buChar char="§"/>
            </a:pPr>
            <a:r>
              <a:rPr lang="en-US" sz="2400" b="1" dirty="0" err="1"/>
              <a:t>Oxysterols</a:t>
            </a:r>
            <a:endParaRPr lang="en-US" sz="2400" b="1" u="sng" dirty="0"/>
          </a:p>
          <a:p>
            <a:pPr>
              <a:buFont typeface="Wingdings" pitchFamily="2" charset="2"/>
              <a:buChar char="§"/>
            </a:pPr>
            <a:endParaRPr lang="en-US" sz="2600" b="1" u="sng" dirty="0"/>
          </a:p>
        </p:txBody>
      </p:sp>
    </p:spTree>
    <p:extLst>
      <p:ext uri="{BB962C8B-B14F-4D97-AF65-F5344CB8AC3E}">
        <p14:creationId xmlns:p14="http://schemas.microsoft.com/office/powerpoint/2010/main" val="3776907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TotalTime>
  <Words>514</Words>
  <Application>Microsoft Office PowerPoint</Application>
  <PresentationFormat>On-screen Show (4:3)</PresentationFormat>
  <Paragraphs>160</Paragraphs>
  <Slides>28</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Office Theme</vt:lpstr>
      <vt:lpstr>Document</vt:lpstr>
      <vt:lpstr>Hoja de cálculo</vt:lpstr>
      <vt:lpstr>Tumours of bile ducts</vt:lpstr>
      <vt:lpstr>PowerPoint Presentation</vt:lpstr>
      <vt:lpstr>LIVER TUMOURS: BENIGN</vt:lpstr>
      <vt:lpstr>Bile duct adenoma</vt:lpstr>
      <vt:lpstr>LIVER TUMOURS: MALIGANT</vt:lpstr>
      <vt:lpstr>PowerPoint Presentation</vt:lpstr>
      <vt:lpstr>LIVER TUMOURS:  MALIGANT (PRIMARY)</vt:lpstr>
      <vt:lpstr>Pathology</vt:lpstr>
      <vt:lpstr>Risk factors</vt:lpstr>
      <vt:lpstr>Parasitic Infection</vt:lpstr>
      <vt:lpstr>Cholangiocarcinoma </vt:lpstr>
      <vt:lpstr> Cholangiocarcinoma Cytology</vt:lpstr>
      <vt:lpstr>Cholangiocarcinoma</vt:lpstr>
      <vt:lpstr>Biliary Dysplasia</vt:lpstr>
      <vt:lpstr>PowerPoint Presentation</vt:lpstr>
      <vt:lpstr>Cholangiocarcinoma</vt:lpstr>
      <vt:lpstr>PowerPoint Presentation</vt:lpstr>
      <vt:lpstr>PowerPoint Presentation</vt:lpstr>
      <vt:lpstr>Cholangiocarcinoma</vt:lpstr>
      <vt:lpstr>PowerPoint Presentation</vt:lpstr>
      <vt:lpstr>PowerPoint Presentation</vt:lpstr>
      <vt:lpstr>PowerPoint Presentation</vt:lpstr>
      <vt:lpstr>Gall bladder cancer</vt:lpstr>
      <vt:lpstr>Gall bladder cancer</vt:lpstr>
      <vt:lpstr>PowerPoint Presentation</vt:lpstr>
      <vt:lpstr>PowerPoint Presentation</vt:lpstr>
      <vt:lpstr>Adenoma-carcinoma: Sequence</vt:lpstr>
      <vt:lpstr>Tumours of Bile Ducts</vt:lpstr>
    </vt:vector>
  </TitlesOfParts>
  <Company>ICSM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LIVER PATHOLOGY</dc:title>
  <dc:creator>Dr RD Goldin</dc:creator>
  <cp:lastModifiedBy>Shiel, Nuala</cp:lastModifiedBy>
  <cp:revision>106</cp:revision>
  <dcterms:created xsi:type="dcterms:W3CDTF">1998-12-09T16:48:20Z</dcterms:created>
  <dcterms:modified xsi:type="dcterms:W3CDTF">2013-01-15T15:14:06Z</dcterms:modified>
</cp:coreProperties>
</file>