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4" r:id="rId2"/>
  </p:sldMasterIdLst>
  <p:notesMasterIdLst>
    <p:notesMasterId r:id="rId111"/>
  </p:notesMasterIdLst>
  <p:sldIdLst>
    <p:sldId id="259" r:id="rId3"/>
    <p:sldId id="357" r:id="rId4"/>
    <p:sldId id="358" r:id="rId5"/>
    <p:sldId id="265" r:id="rId6"/>
    <p:sldId id="359" r:id="rId7"/>
    <p:sldId id="371" r:id="rId8"/>
    <p:sldId id="262" r:id="rId9"/>
    <p:sldId id="263" r:id="rId10"/>
    <p:sldId id="264" r:id="rId11"/>
    <p:sldId id="274" r:id="rId12"/>
    <p:sldId id="269" r:id="rId13"/>
    <p:sldId id="270" r:id="rId14"/>
    <p:sldId id="376" r:id="rId15"/>
    <p:sldId id="369" r:id="rId16"/>
    <p:sldId id="372" r:id="rId17"/>
    <p:sldId id="373" r:id="rId18"/>
    <p:sldId id="361" r:id="rId19"/>
    <p:sldId id="374" r:id="rId20"/>
    <p:sldId id="275" r:id="rId21"/>
    <p:sldId id="282" r:id="rId22"/>
    <p:sldId id="284" r:id="rId23"/>
    <p:sldId id="385" r:id="rId24"/>
    <p:sldId id="286" r:id="rId25"/>
    <p:sldId id="288" r:id="rId26"/>
    <p:sldId id="390" r:id="rId27"/>
    <p:sldId id="375" r:id="rId28"/>
    <p:sldId id="291" r:id="rId29"/>
    <p:sldId id="289" r:id="rId30"/>
    <p:sldId id="292" r:id="rId31"/>
    <p:sldId id="377" r:id="rId32"/>
    <p:sldId id="387" r:id="rId33"/>
    <p:sldId id="293" r:id="rId34"/>
    <p:sldId id="388" r:id="rId35"/>
    <p:sldId id="365" r:id="rId36"/>
    <p:sldId id="378" r:id="rId37"/>
    <p:sldId id="287" r:id="rId38"/>
    <p:sldId id="364" r:id="rId39"/>
    <p:sldId id="299" r:id="rId40"/>
    <p:sldId id="386" r:id="rId41"/>
    <p:sldId id="379" r:id="rId42"/>
    <p:sldId id="380" r:id="rId43"/>
    <p:sldId id="381" r:id="rId44"/>
    <p:sldId id="391" r:id="rId45"/>
    <p:sldId id="366" r:id="rId46"/>
    <p:sldId id="296" r:id="rId47"/>
    <p:sldId id="297" r:id="rId48"/>
    <p:sldId id="298" r:id="rId49"/>
    <p:sldId id="370" r:id="rId50"/>
    <p:sldId id="301" r:id="rId51"/>
    <p:sldId id="302" r:id="rId52"/>
    <p:sldId id="303" r:id="rId53"/>
    <p:sldId id="304" r:id="rId54"/>
    <p:sldId id="383" r:id="rId55"/>
    <p:sldId id="257" r:id="rId56"/>
    <p:sldId id="384" r:id="rId57"/>
    <p:sldId id="382" r:id="rId58"/>
    <p:sldId id="307" r:id="rId59"/>
    <p:sldId id="305" r:id="rId60"/>
    <p:sldId id="392"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7167" autoAdjust="0"/>
  </p:normalViewPr>
  <p:slideViewPr>
    <p:cSldViewPr>
      <p:cViewPr>
        <p:scale>
          <a:sx n="50" d="100"/>
          <a:sy n="50" d="100"/>
        </p:scale>
        <p:origin x="-870"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esktop\Articles%20for%20hepatic%20macrophge%20paper%20february%202010\rolaando%20pie%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60532687651393E-2"/>
          <c:y val="9.6774193548387219E-2"/>
          <c:w val="0.54963680387409253"/>
          <c:h val="0.81362007168458905"/>
        </c:manualLayout>
      </c:layout>
      <c:pieChart>
        <c:varyColors val="1"/>
        <c:ser>
          <c:idx val="0"/>
          <c:order val="0"/>
          <c:spPr>
            <a:solidFill>
              <a:srgbClr val="9999FF"/>
            </a:solidFill>
            <a:ln w="36769">
              <a:noFill/>
            </a:ln>
          </c:spPr>
          <c:explosion val="25"/>
          <c:dPt>
            <c:idx val="1"/>
            <c:bubble3D val="0"/>
            <c:spPr>
              <a:solidFill>
                <a:srgbClr val="993366"/>
              </a:solidFill>
              <a:ln w="36769">
                <a:noFill/>
              </a:ln>
            </c:spPr>
          </c:dPt>
          <c:dPt>
            <c:idx val="2"/>
            <c:bubble3D val="0"/>
            <c:spPr>
              <a:solidFill>
                <a:srgbClr val="FFFFCC"/>
              </a:solidFill>
              <a:ln w="36769">
                <a:noFill/>
              </a:ln>
            </c:spPr>
          </c:dPt>
          <c:dPt>
            <c:idx val="3"/>
            <c:bubble3D val="0"/>
            <c:spPr>
              <a:solidFill>
                <a:srgbClr val="CCFFFF"/>
              </a:solidFill>
              <a:ln w="36769">
                <a:noFill/>
              </a:ln>
            </c:spPr>
          </c:dPt>
          <c:dPt>
            <c:idx val="4"/>
            <c:bubble3D val="0"/>
            <c:spPr>
              <a:solidFill>
                <a:srgbClr val="660066"/>
              </a:solidFill>
              <a:ln w="36769">
                <a:noFill/>
              </a:ln>
            </c:spPr>
          </c:dPt>
          <c:cat>
            <c:strRef>
              <c:f>Sheet1!$B$7:$B$11</c:f>
              <c:strCache>
                <c:ptCount val="5"/>
                <c:pt idx="0">
                  <c:v>Alcohol</c:v>
                </c:pt>
                <c:pt idx="1">
                  <c:v>Viral</c:v>
                </c:pt>
                <c:pt idx="2">
                  <c:v>Cholestatic disorders</c:v>
                </c:pt>
                <c:pt idx="3">
                  <c:v>Autoimmune</c:v>
                </c:pt>
                <c:pt idx="4">
                  <c:v>Other</c:v>
                </c:pt>
              </c:strCache>
            </c:strRef>
          </c:cat>
          <c:val>
            <c:numRef>
              <c:f>Sheet1!$C$7:$C$11</c:f>
              <c:numCache>
                <c:formatCode>General</c:formatCode>
                <c:ptCount val="5"/>
                <c:pt idx="0">
                  <c:v>199</c:v>
                </c:pt>
                <c:pt idx="1">
                  <c:v>40</c:v>
                </c:pt>
                <c:pt idx="2">
                  <c:v>37</c:v>
                </c:pt>
                <c:pt idx="3">
                  <c:v>10</c:v>
                </c:pt>
                <c:pt idx="4">
                  <c:v>72</c:v>
                </c:pt>
              </c:numCache>
            </c:numRef>
          </c:val>
        </c:ser>
        <c:dLbls>
          <c:showLegendKey val="0"/>
          <c:showVal val="0"/>
          <c:showCatName val="0"/>
          <c:showSerName val="0"/>
          <c:showPercent val="0"/>
          <c:showBubbleSize val="0"/>
          <c:showLeaderLines val="1"/>
        </c:dLbls>
        <c:firstSliceAng val="0"/>
      </c:pieChart>
      <c:spPr>
        <a:noFill/>
        <a:ln w="36769">
          <a:noFill/>
        </a:ln>
      </c:spPr>
    </c:plotArea>
    <c:legend>
      <c:legendPos val="r"/>
      <c:layout>
        <c:manualLayout>
          <c:xMode val="edge"/>
          <c:yMode val="edge"/>
          <c:x val="0.6446054892578118"/>
          <c:y val="0.14695337071372208"/>
          <c:w val="0.23244552058111398"/>
          <c:h val="0.66666666666666663"/>
        </c:manualLayout>
      </c:layout>
      <c:overlay val="0"/>
      <c:spPr>
        <a:noFill/>
        <a:ln w="36769">
          <a:noFill/>
        </a:ln>
      </c:spPr>
      <c:txPr>
        <a:bodyPr/>
        <a:lstStyle/>
        <a:p>
          <a:pPr>
            <a:defRPr sz="1259" b="1" i="0" u="none" strike="noStrike" baseline="0">
              <a:solidFill>
                <a:srgbClr val="FFFFFF"/>
              </a:solidFill>
              <a:latin typeface="Arial"/>
              <a:ea typeface="Arial"/>
              <a:cs typeface="Arial"/>
            </a:defRPr>
          </a:pPr>
          <a:endParaRPr lang="en-US"/>
        </a:p>
      </c:txPr>
    </c:legend>
    <c:plotVisOnly val="1"/>
    <c:dispBlanksAs val="zero"/>
    <c:showDLblsOverMax val="0"/>
  </c:chart>
  <c:spPr>
    <a:noFill/>
    <a:ln>
      <a:noFill/>
    </a:ln>
  </c:spPr>
  <c:txPr>
    <a:bodyPr/>
    <a:lstStyle/>
    <a:p>
      <a:pPr>
        <a:defRPr sz="1375" b="1" i="0" u="none" strike="noStrike" baseline="0">
          <a:solidFill>
            <a:srgbClr val="FFFFFF"/>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3895734908136573"/>
          <c:y val="0.27216326246236294"/>
          <c:w val="0.58404055524517617"/>
          <c:h val="0.74901285066639833"/>
        </c:manualLayout>
      </c:layout>
      <c:pieChart>
        <c:varyColors val="1"/>
        <c:ser>
          <c:idx val="0"/>
          <c:order val="0"/>
          <c:tx>
            <c:strRef>
              <c:f>Sheet1!$G$6</c:f>
              <c:strCache>
                <c:ptCount val="1"/>
              </c:strCache>
            </c:strRef>
          </c:tx>
          <c:explosion val="25"/>
          <c:dLbls>
            <c:dLbl>
              <c:idx val="0"/>
              <c:layout>
                <c:manualLayout>
                  <c:x val="-3.8773923060280602E-2"/>
                  <c:y val="-0.16045880628557788"/>
                </c:manualLayout>
              </c:layout>
              <c:showLegendKey val="0"/>
              <c:showVal val="0"/>
              <c:showCatName val="1"/>
              <c:showSerName val="0"/>
              <c:showPercent val="1"/>
              <c:showBubbleSize val="0"/>
            </c:dLbl>
            <c:dLbl>
              <c:idx val="1"/>
              <c:layout>
                <c:manualLayout>
                  <c:x val="-8.4281360651546067E-2"/>
                  <c:y val="-7.5541125541125548E-2"/>
                </c:manualLayout>
              </c:layout>
              <c:showLegendKey val="0"/>
              <c:showVal val="0"/>
              <c:showCatName val="1"/>
              <c:showSerName val="0"/>
              <c:showPercent val="1"/>
              <c:showBubbleSize val="0"/>
            </c:dLbl>
            <c:dLbl>
              <c:idx val="2"/>
              <c:layout>
                <c:manualLayout>
                  <c:x val="-3.3527235729356092E-2"/>
                  <c:y val="-1.4967447250911821E-3"/>
                </c:manualLayout>
              </c:layout>
              <c:showLegendKey val="0"/>
              <c:showVal val="0"/>
              <c:showCatName val="1"/>
              <c:showSerName val="0"/>
              <c:showPercent val="1"/>
              <c:showBubbleSize val="0"/>
            </c:dLbl>
            <c:dLbl>
              <c:idx val="3"/>
              <c:layout>
                <c:manualLayout>
                  <c:x val="-4.7711631007444598E-2"/>
                  <c:y val="-9.1284044039949708E-3"/>
                </c:manualLayout>
              </c:layout>
              <c:showLegendKey val="0"/>
              <c:showVal val="0"/>
              <c:showCatName val="1"/>
              <c:showSerName val="0"/>
              <c:showPercent val="1"/>
              <c:showBubbleSize val="0"/>
            </c:dLbl>
            <c:dLbl>
              <c:idx val="4"/>
              <c:layout>
                <c:manualLayout>
                  <c:x val="-4.4985541059045439E-2"/>
                  <c:y val="4.0086455040349134E-2"/>
                </c:manualLayout>
              </c:layout>
              <c:showLegendKey val="0"/>
              <c:showVal val="0"/>
              <c:showCatName val="1"/>
              <c:showSerName val="0"/>
              <c:showPercent val="1"/>
              <c:showBubbleSize val="0"/>
            </c:dLbl>
            <c:txPr>
              <a:bodyPr/>
              <a:lstStyle/>
              <a:p>
                <a:pPr>
                  <a:defRPr sz="1200" b="1">
                    <a:solidFill>
                      <a:srgbClr val="040404"/>
                    </a:solidFill>
                  </a:defRPr>
                </a:pPr>
                <a:endParaRPr lang="en-US"/>
              </a:p>
            </c:txPr>
            <c:showLegendKey val="0"/>
            <c:showVal val="0"/>
            <c:showCatName val="1"/>
            <c:showSerName val="0"/>
            <c:showPercent val="1"/>
            <c:showBubbleSize val="0"/>
            <c:showLeaderLines val="1"/>
          </c:dLbls>
          <c:cat>
            <c:strRef>
              <c:f>Sheet1!$D$7:$F$11</c:f>
              <c:strCache>
                <c:ptCount val="5"/>
                <c:pt idx="0">
                  <c:v>No infection</c:v>
                </c:pt>
                <c:pt idx="1">
                  <c:v>Bacterial </c:v>
                </c:pt>
                <c:pt idx="2">
                  <c:v>fungal</c:v>
                </c:pt>
                <c:pt idx="3">
                  <c:v>chest sepsis</c:v>
                </c:pt>
                <c:pt idx="4">
                  <c:v>Bacterial and fungal</c:v>
                </c:pt>
              </c:strCache>
            </c:strRef>
          </c:cat>
          <c:val>
            <c:numRef>
              <c:f>Sheet1!$G$7:$G$11</c:f>
              <c:numCache>
                <c:formatCode>General</c:formatCode>
                <c:ptCount val="5"/>
                <c:pt idx="0">
                  <c:v>353</c:v>
                </c:pt>
                <c:pt idx="1">
                  <c:v>273</c:v>
                </c:pt>
                <c:pt idx="2">
                  <c:v>37</c:v>
                </c:pt>
                <c:pt idx="3">
                  <c:v>111</c:v>
                </c:pt>
                <c:pt idx="4">
                  <c:v>62</c:v>
                </c:pt>
              </c:numCache>
            </c:numRef>
          </c:val>
        </c:ser>
        <c:ser>
          <c:idx val="1"/>
          <c:order val="1"/>
          <c:tx>
            <c:strRef>
              <c:f>Sheet1!$H$6</c:f>
              <c:strCache>
                <c:ptCount val="1"/>
                <c:pt idx="0">
                  <c:v>MR</c:v>
                </c:pt>
              </c:strCache>
            </c:strRef>
          </c:tx>
          <c:explosion val="25"/>
          <c:dLbls>
            <c:showLegendKey val="0"/>
            <c:showVal val="0"/>
            <c:showCatName val="1"/>
            <c:showSerName val="0"/>
            <c:showPercent val="1"/>
            <c:showBubbleSize val="0"/>
            <c:showLeaderLines val="1"/>
          </c:dLbls>
          <c:cat>
            <c:strRef>
              <c:f>Sheet1!$D$7:$F$11</c:f>
              <c:strCache>
                <c:ptCount val="5"/>
                <c:pt idx="0">
                  <c:v>No infection</c:v>
                </c:pt>
                <c:pt idx="1">
                  <c:v>Bacterial </c:v>
                </c:pt>
                <c:pt idx="2">
                  <c:v>fungal</c:v>
                </c:pt>
                <c:pt idx="3">
                  <c:v>chest sepsis</c:v>
                </c:pt>
                <c:pt idx="4">
                  <c:v>Bacterial and fungal</c:v>
                </c:pt>
              </c:strCache>
            </c:strRef>
          </c:cat>
          <c:val>
            <c:numRef>
              <c:f>Sheet1!$H$7:$H$11</c:f>
              <c:numCache>
                <c:formatCode>0%</c:formatCode>
                <c:ptCount val="5"/>
                <c:pt idx="0">
                  <c:v>0.34000000000000152</c:v>
                </c:pt>
                <c:pt idx="1">
                  <c:v>0.35000000000000031</c:v>
                </c:pt>
                <c:pt idx="2">
                  <c:v>0.70000000000000062</c:v>
                </c:pt>
                <c:pt idx="3">
                  <c:v>0.65000000000000424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CA8F0-8714-4968-B1EE-7A9808D03E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9BC1269-1D6E-42D6-AD24-37FD977BF942}">
      <dgm:prSet phldrT="[Text]" custT="1"/>
      <dgm:spPr/>
      <dgm:t>
        <a:bodyPr/>
        <a:lstStyle/>
        <a:p>
          <a:r>
            <a:rPr lang="en-GB" sz="2000" b="1" dirty="0" smtClean="0">
              <a:solidFill>
                <a:schemeClr val="tx1"/>
              </a:solidFill>
            </a:rPr>
            <a:t>Acute on chronic liver failure</a:t>
          </a:r>
        </a:p>
        <a:p>
          <a:r>
            <a:rPr lang="en-GB" sz="1500" b="1" dirty="0" smtClean="0">
              <a:solidFill>
                <a:schemeClr val="tx1"/>
              </a:solidFill>
            </a:rPr>
            <a:t>(cirrhosis + organ failure)</a:t>
          </a:r>
          <a:endParaRPr lang="en-GB" sz="1500" b="1" dirty="0">
            <a:solidFill>
              <a:schemeClr val="tx1"/>
            </a:solidFill>
          </a:endParaRPr>
        </a:p>
      </dgm:t>
    </dgm:pt>
    <dgm:pt modelId="{F17578CD-5F6E-4651-A056-DA1FD81B08A5}" type="parTrans" cxnId="{69ABC76E-F323-43D2-9139-966B71F069FA}">
      <dgm:prSet/>
      <dgm:spPr/>
      <dgm:t>
        <a:bodyPr/>
        <a:lstStyle/>
        <a:p>
          <a:endParaRPr lang="en-GB"/>
        </a:p>
      </dgm:t>
    </dgm:pt>
    <dgm:pt modelId="{38399ED7-B726-47F0-B75D-278D7E6A1B2A}" type="sibTrans" cxnId="{69ABC76E-F323-43D2-9139-966B71F069FA}">
      <dgm:prSet/>
      <dgm:spPr/>
      <dgm:t>
        <a:bodyPr/>
        <a:lstStyle/>
        <a:p>
          <a:endParaRPr lang="en-GB"/>
        </a:p>
      </dgm:t>
    </dgm:pt>
    <dgm:pt modelId="{7EB46284-AA06-44DB-B107-AD2C5E64CCC1}">
      <dgm:prSet phldrT="[Text]"/>
      <dgm:spPr/>
      <dgm:t>
        <a:bodyPr/>
        <a:lstStyle/>
        <a:p>
          <a:r>
            <a:rPr lang="en-GB" b="1" dirty="0" err="1" smtClean="0">
              <a:solidFill>
                <a:srgbClr val="FF0000"/>
              </a:solidFill>
            </a:rPr>
            <a:t>Variceal</a:t>
          </a:r>
          <a:r>
            <a:rPr lang="en-GB" b="1" dirty="0" smtClean="0">
              <a:solidFill>
                <a:srgbClr val="FF0000"/>
              </a:solidFill>
            </a:rPr>
            <a:t> bleeding</a:t>
          </a:r>
          <a:endParaRPr lang="en-GB" b="1" dirty="0">
            <a:solidFill>
              <a:srgbClr val="FF0000"/>
            </a:solidFill>
          </a:endParaRPr>
        </a:p>
      </dgm:t>
    </dgm:pt>
    <dgm:pt modelId="{767C1C60-9142-4407-89AF-BC18CBA38DB0}" type="parTrans" cxnId="{814E36B0-48B6-4156-BB5F-592737BFD106}">
      <dgm:prSet/>
      <dgm:spPr/>
      <dgm:t>
        <a:bodyPr/>
        <a:lstStyle/>
        <a:p>
          <a:endParaRPr lang="en-GB"/>
        </a:p>
      </dgm:t>
    </dgm:pt>
    <dgm:pt modelId="{B48AD088-8DC0-47DE-9DB2-8A7C0B59F8F5}" type="sibTrans" cxnId="{814E36B0-48B6-4156-BB5F-592737BFD106}">
      <dgm:prSet/>
      <dgm:spPr/>
      <dgm:t>
        <a:bodyPr/>
        <a:lstStyle/>
        <a:p>
          <a:endParaRPr lang="en-GB"/>
        </a:p>
      </dgm:t>
    </dgm:pt>
    <dgm:pt modelId="{9408068B-0D36-4D44-B95A-40E9A82788DC}">
      <dgm:prSet phldrT="[Text]"/>
      <dgm:spPr/>
      <dgm:t>
        <a:bodyPr/>
        <a:lstStyle/>
        <a:p>
          <a:r>
            <a:rPr lang="en-GB" b="1" dirty="0" smtClean="0">
              <a:solidFill>
                <a:srgbClr val="FF0000"/>
              </a:solidFill>
            </a:rPr>
            <a:t>Sepsis/SIRS</a:t>
          </a:r>
          <a:endParaRPr lang="en-GB" b="1" dirty="0">
            <a:solidFill>
              <a:srgbClr val="FF0000"/>
            </a:solidFill>
          </a:endParaRPr>
        </a:p>
      </dgm:t>
    </dgm:pt>
    <dgm:pt modelId="{6BAA3476-37D7-4683-86A6-6AB8435CB96C}" type="parTrans" cxnId="{7C7B8E90-AC6D-4B1F-8BC6-7A61D78A3A3F}">
      <dgm:prSet/>
      <dgm:spPr/>
      <dgm:t>
        <a:bodyPr/>
        <a:lstStyle/>
        <a:p>
          <a:endParaRPr lang="en-GB"/>
        </a:p>
      </dgm:t>
    </dgm:pt>
    <dgm:pt modelId="{DD797923-3263-4770-A35B-AA7A4567F249}" type="sibTrans" cxnId="{7C7B8E90-AC6D-4B1F-8BC6-7A61D78A3A3F}">
      <dgm:prSet/>
      <dgm:spPr/>
      <dgm:t>
        <a:bodyPr/>
        <a:lstStyle/>
        <a:p>
          <a:endParaRPr lang="en-GB"/>
        </a:p>
      </dgm:t>
    </dgm:pt>
    <dgm:pt modelId="{D13A7153-431F-4B0F-B6A9-E926EF92F075}">
      <dgm:prSet phldrT="[Text]"/>
      <dgm:spPr/>
      <dgm:t>
        <a:bodyPr/>
        <a:lstStyle/>
        <a:p>
          <a:r>
            <a:rPr lang="en-GB" b="1" dirty="0" smtClean="0">
              <a:solidFill>
                <a:srgbClr val="FF0000"/>
              </a:solidFill>
            </a:rPr>
            <a:t>Acute severe alcoholic hepatitis</a:t>
          </a:r>
          <a:endParaRPr lang="en-GB" b="1" dirty="0">
            <a:solidFill>
              <a:srgbClr val="FF0000"/>
            </a:solidFill>
          </a:endParaRPr>
        </a:p>
      </dgm:t>
    </dgm:pt>
    <dgm:pt modelId="{7FEE659A-BF1F-44F5-96D4-555955CD4CA6}" type="parTrans" cxnId="{174DB04F-4A6A-45ED-A1DE-4C53D52F2AAB}">
      <dgm:prSet/>
      <dgm:spPr/>
      <dgm:t>
        <a:bodyPr/>
        <a:lstStyle/>
        <a:p>
          <a:endParaRPr lang="en-GB"/>
        </a:p>
      </dgm:t>
    </dgm:pt>
    <dgm:pt modelId="{9EA7A03E-CBF6-4B3A-8A44-4CB79A8D7AC7}" type="sibTrans" cxnId="{174DB04F-4A6A-45ED-A1DE-4C53D52F2AAB}">
      <dgm:prSet/>
      <dgm:spPr/>
      <dgm:t>
        <a:bodyPr/>
        <a:lstStyle/>
        <a:p>
          <a:endParaRPr lang="en-GB"/>
        </a:p>
      </dgm:t>
    </dgm:pt>
    <dgm:pt modelId="{81C4226C-9925-461B-B6E5-94E8D030794A}" type="pres">
      <dgm:prSet presAssocID="{29ECA8F0-8714-4968-B1EE-7A9808D03E1E}" presName="cycle" presStyleCnt="0">
        <dgm:presLayoutVars>
          <dgm:chMax val="1"/>
          <dgm:dir/>
          <dgm:animLvl val="ctr"/>
          <dgm:resizeHandles val="exact"/>
        </dgm:presLayoutVars>
      </dgm:prSet>
      <dgm:spPr/>
      <dgm:t>
        <a:bodyPr/>
        <a:lstStyle/>
        <a:p>
          <a:endParaRPr lang="en-GB"/>
        </a:p>
      </dgm:t>
    </dgm:pt>
    <dgm:pt modelId="{49F644BC-7D00-41DF-91CB-2C7648411180}" type="pres">
      <dgm:prSet presAssocID="{19BC1269-1D6E-42D6-AD24-37FD977BF942}" presName="centerShape" presStyleLbl="node0" presStyleIdx="0" presStyleCnt="1" custScaleX="227181" custScaleY="77390" custLinFactNeighborX="-1216" custLinFactNeighborY="9569"/>
      <dgm:spPr/>
      <dgm:t>
        <a:bodyPr/>
        <a:lstStyle/>
        <a:p>
          <a:endParaRPr lang="en-GB"/>
        </a:p>
      </dgm:t>
    </dgm:pt>
    <dgm:pt modelId="{E1114503-C0E8-464A-998B-F1FF5019ABAD}" type="pres">
      <dgm:prSet presAssocID="{767C1C60-9142-4407-89AF-BC18CBA38DB0}" presName="parTrans" presStyleLbl="bgSibTrans2D1" presStyleIdx="0" presStyleCnt="3" custScaleX="39013" custLinFactY="48770" custLinFactNeighborX="-14750" custLinFactNeighborY="100000"/>
      <dgm:spPr/>
      <dgm:t>
        <a:bodyPr/>
        <a:lstStyle/>
        <a:p>
          <a:endParaRPr lang="en-GB"/>
        </a:p>
      </dgm:t>
    </dgm:pt>
    <dgm:pt modelId="{6F91A40F-BF47-4318-8264-A495F866AC41}" type="pres">
      <dgm:prSet presAssocID="{7EB46284-AA06-44DB-B107-AD2C5E64CCC1}" presName="node" presStyleLbl="node1" presStyleIdx="0" presStyleCnt="3" custScaleY="67474" custRadScaleRad="152328" custRadScaleInc="15276">
        <dgm:presLayoutVars>
          <dgm:bulletEnabled val="1"/>
        </dgm:presLayoutVars>
      </dgm:prSet>
      <dgm:spPr/>
      <dgm:t>
        <a:bodyPr/>
        <a:lstStyle/>
        <a:p>
          <a:endParaRPr lang="en-GB"/>
        </a:p>
      </dgm:t>
    </dgm:pt>
    <dgm:pt modelId="{EF83BC42-44AB-4DB7-8FC1-813A518DE368}" type="pres">
      <dgm:prSet presAssocID="{6BAA3476-37D7-4683-86A6-6AB8435CB96C}" presName="parTrans" presStyleLbl="bgSibTrans2D1" presStyleIdx="1" presStyleCnt="3" custAng="21440277" custScaleX="38480" custLinFactY="27627" custLinFactNeighborX="-2133" custLinFactNeighborY="100000"/>
      <dgm:spPr/>
      <dgm:t>
        <a:bodyPr/>
        <a:lstStyle/>
        <a:p>
          <a:endParaRPr lang="en-GB"/>
        </a:p>
      </dgm:t>
    </dgm:pt>
    <dgm:pt modelId="{FBF7DDDF-2114-4874-8052-BB4D963B5D70}" type="pres">
      <dgm:prSet presAssocID="{9408068B-0D36-4D44-B95A-40E9A82788DC}" presName="node" presStyleLbl="node1" presStyleIdx="1" presStyleCnt="3" custScaleY="69640" custRadScaleRad="105507" custRadScaleInc="539">
        <dgm:presLayoutVars>
          <dgm:bulletEnabled val="1"/>
        </dgm:presLayoutVars>
      </dgm:prSet>
      <dgm:spPr/>
      <dgm:t>
        <a:bodyPr/>
        <a:lstStyle/>
        <a:p>
          <a:endParaRPr lang="en-GB"/>
        </a:p>
      </dgm:t>
    </dgm:pt>
    <dgm:pt modelId="{7384B7A7-5EA1-4926-92B3-BC8ACE871A94}" type="pres">
      <dgm:prSet presAssocID="{7FEE659A-BF1F-44F5-96D4-555955CD4CA6}" presName="parTrans" presStyleLbl="bgSibTrans2D1" presStyleIdx="2" presStyleCnt="3" custScaleX="37658" custLinFactY="52265" custLinFactNeighborX="1812" custLinFactNeighborY="100000"/>
      <dgm:spPr/>
      <dgm:t>
        <a:bodyPr/>
        <a:lstStyle/>
        <a:p>
          <a:endParaRPr lang="en-GB"/>
        </a:p>
      </dgm:t>
    </dgm:pt>
    <dgm:pt modelId="{B5743AD2-0C96-41B8-9124-45EF274042F9}" type="pres">
      <dgm:prSet presAssocID="{D13A7153-431F-4B0F-B6A9-E926EF92F075}" presName="node" presStyleLbl="node1" presStyleIdx="2" presStyleCnt="3" custScaleX="87933" custScaleY="68272" custRadScaleRad="150793" custRadScaleInc="-17143">
        <dgm:presLayoutVars>
          <dgm:bulletEnabled val="1"/>
        </dgm:presLayoutVars>
      </dgm:prSet>
      <dgm:spPr/>
      <dgm:t>
        <a:bodyPr/>
        <a:lstStyle/>
        <a:p>
          <a:endParaRPr lang="en-GB"/>
        </a:p>
      </dgm:t>
    </dgm:pt>
  </dgm:ptLst>
  <dgm:cxnLst>
    <dgm:cxn modelId="{7C7B8E90-AC6D-4B1F-8BC6-7A61D78A3A3F}" srcId="{19BC1269-1D6E-42D6-AD24-37FD977BF942}" destId="{9408068B-0D36-4D44-B95A-40E9A82788DC}" srcOrd="1" destOrd="0" parTransId="{6BAA3476-37D7-4683-86A6-6AB8435CB96C}" sibTransId="{DD797923-3263-4770-A35B-AA7A4567F249}"/>
    <dgm:cxn modelId="{195C2455-0247-4865-9BAA-7758143B3E57}" type="presOf" srcId="{D13A7153-431F-4B0F-B6A9-E926EF92F075}" destId="{B5743AD2-0C96-41B8-9124-45EF274042F9}" srcOrd="0" destOrd="0" presId="urn:microsoft.com/office/officeart/2005/8/layout/radial4"/>
    <dgm:cxn modelId="{69ABC76E-F323-43D2-9139-966B71F069FA}" srcId="{29ECA8F0-8714-4968-B1EE-7A9808D03E1E}" destId="{19BC1269-1D6E-42D6-AD24-37FD977BF942}" srcOrd="0" destOrd="0" parTransId="{F17578CD-5F6E-4651-A056-DA1FD81B08A5}" sibTransId="{38399ED7-B726-47F0-B75D-278D7E6A1B2A}"/>
    <dgm:cxn modelId="{03368C94-BE03-4FBB-BAD0-3233010EE803}" type="presOf" srcId="{19BC1269-1D6E-42D6-AD24-37FD977BF942}" destId="{49F644BC-7D00-41DF-91CB-2C7648411180}" srcOrd="0" destOrd="0" presId="urn:microsoft.com/office/officeart/2005/8/layout/radial4"/>
    <dgm:cxn modelId="{AC3E5BEE-8C45-4CED-A804-56975F6E52C4}" type="presOf" srcId="{9408068B-0D36-4D44-B95A-40E9A82788DC}" destId="{FBF7DDDF-2114-4874-8052-BB4D963B5D70}" srcOrd="0" destOrd="0" presId="urn:microsoft.com/office/officeart/2005/8/layout/radial4"/>
    <dgm:cxn modelId="{174DB04F-4A6A-45ED-A1DE-4C53D52F2AAB}" srcId="{19BC1269-1D6E-42D6-AD24-37FD977BF942}" destId="{D13A7153-431F-4B0F-B6A9-E926EF92F075}" srcOrd="2" destOrd="0" parTransId="{7FEE659A-BF1F-44F5-96D4-555955CD4CA6}" sibTransId="{9EA7A03E-CBF6-4B3A-8A44-4CB79A8D7AC7}"/>
    <dgm:cxn modelId="{D407E074-139A-4D4C-A671-B45BE3CAC6FC}" type="presOf" srcId="{7EB46284-AA06-44DB-B107-AD2C5E64CCC1}" destId="{6F91A40F-BF47-4318-8264-A495F866AC41}" srcOrd="0" destOrd="0" presId="urn:microsoft.com/office/officeart/2005/8/layout/radial4"/>
    <dgm:cxn modelId="{B39C3CB2-6E95-40A0-861E-7E8CC064F456}" type="presOf" srcId="{7FEE659A-BF1F-44F5-96D4-555955CD4CA6}" destId="{7384B7A7-5EA1-4926-92B3-BC8ACE871A94}" srcOrd="0" destOrd="0" presId="urn:microsoft.com/office/officeart/2005/8/layout/radial4"/>
    <dgm:cxn modelId="{CD012658-84AE-459A-BDB6-CB232CC538AF}" type="presOf" srcId="{29ECA8F0-8714-4968-B1EE-7A9808D03E1E}" destId="{81C4226C-9925-461B-B6E5-94E8D030794A}" srcOrd="0" destOrd="0" presId="urn:microsoft.com/office/officeart/2005/8/layout/radial4"/>
    <dgm:cxn modelId="{D7D4E6F3-7E79-4708-81E8-3F67FC0E4211}" type="presOf" srcId="{6BAA3476-37D7-4683-86A6-6AB8435CB96C}" destId="{EF83BC42-44AB-4DB7-8FC1-813A518DE368}" srcOrd="0" destOrd="0" presId="urn:microsoft.com/office/officeart/2005/8/layout/radial4"/>
    <dgm:cxn modelId="{B3E226CD-2E27-4DCE-A756-49D726B78915}" type="presOf" srcId="{767C1C60-9142-4407-89AF-BC18CBA38DB0}" destId="{E1114503-C0E8-464A-998B-F1FF5019ABAD}" srcOrd="0" destOrd="0" presId="urn:microsoft.com/office/officeart/2005/8/layout/radial4"/>
    <dgm:cxn modelId="{814E36B0-48B6-4156-BB5F-592737BFD106}" srcId="{19BC1269-1D6E-42D6-AD24-37FD977BF942}" destId="{7EB46284-AA06-44DB-B107-AD2C5E64CCC1}" srcOrd="0" destOrd="0" parTransId="{767C1C60-9142-4407-89AF-BC18CBA38DB0}" sibTransId="{B48AD088-8DC0-47DE-9DB2-8A7C0B59F8F5}"/>
    <dgm:cxn modelId="{5BCAF24F-3197-49A7-898A-7943A395C924}" type="presParOf" srcId="{81C4226C-9925-461B-B6E5-94E8D030794A}" destId="{49F644BC-7D00-41DF-91CB-2C7648411180}" srcOrd="0" destOrd="0" presId="urn:microsoft.com/office/officeart/2005/8/layout/radial4"/>
    <dgm:cxn modelId="{189AFDB7-A961-47A9-AF74-FB688927DDE8}" type="presParOf" srcId="{81C4226C-9925-461B-B6E5-94E8D030794A}" destId="{E1114503-C0E8-464A-998B-F1FF5019ABAD}" srcOrd="1" destOrd="0" presId="urn:microsoft.com/office/officeart/2005/8/layout/radial4"/>
    <dgm:cxn modelId="{0FD9358D-B76A-437C-B0AF-9258E1590958}" type="presParOf" srcId="{81C4226C-9925-461B-B6E5-94E8D030794A}" destId="{6F91A40F-BF47-4318-8264-A495F866AC41}" srcOrd="2" destOrd="0" presId="urn:microsoft.com/office/officeart/2005/8/layout/radial4"/>
    <dgm:cxn modelId="{76A89BA5-534F-4C02-B6DF-EF384768BDE7}" type="presParOf" srcId="{81C4226C-9925-461B-B6E5-94E8D030794A}" destId="{EF83BC42-44AB-4DB7-8FC1-813A518DE368}" srcOrd="3" destOrd="0" presId="urn:microsoft.com/office/officeart/2005/8/layout/radial4"/>
    <dgm:cxn modelId="{78233BED-8D18-466F-8E05-07481E4AC19A}" type="presParOf" srcId="{81C4226C-9925-461B-B6E5-94E8D030794A}" destId="{FBF7DDDF-2114-4874-8052-BB4D963B5D70}" srcOrd="4" destOrd="0" presId="urn:microsoft.com/office/officeart/2005/8/layout/radial4"/>
    <dgm:cxn modelId="{9F28BE7E-246E-4A81-B1C7-907C5DE5351D}" type="presParOf" srcId="{81C4226C-9925-461B-B6E5-94E8D030794A}" destId="{7384B7A7-5EA1-4926-92B3-BC8ACE871A94}" srcOrd="5" destOrd="0" presId="urn:microsoft.com/office/officeart/2005/8/layout/radial4"/>
    <dgm:cxn modelId="{C9AC14F4-3039-48DD-83D2-FF303B3B99E0}" type="presParOf" srcId="{81C4226C-9925-461B-B6E5-94E8D030794A}" destId="{B5743AD2-0C96-41B8-9124-45EF274042F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CA8F0-8714-4968-B1EE-7A9808D03E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9BC1269-1D6E-42D6-AD24-37FD977BF942}">
      <dgm:prSet phldrT="[Text]" custT="1"/>
      <dgm:spPr/>
      <dgm:t>
        <a:bodyPr/>
        <a:lstStyle/>
        <a:p>
          <a:r>
            <a:rPr lang="en-GB" sz="2000" b="1" dirty="0" smtClean="0">
              <a:solidFill>
                <a:schemeClr val="tx1"/>
              </a:solidFill>
            </a:rPr>
            <a:t>Acute on chronic liver failure</a:t>
          </a:r>
        </a:p>
        <a:p>
          <a:r>
            <a:rPr lang="en-GB" sz="1500" b="1" dirty="0" smtClean="0">
              <a:solidFill>
                <a:schemeClr val="tx1"/>
              </a:solidFill>
            </a:rPr>
            <a:t>(cirrhosis  + organ failure)</a:t>
          </a:r>
          <a:endParaRPr lang="en-GB" sz="1500" b="1" dirty="0">
            <a:solidFill>
              <a:schemeClr val="tx1"/>
            </a:solidFill>
          </a:endParaRPr>
        </a:p>
      </dgm:t>
    </dgm:pt>
    <dgm:pt modelId="{F17578CD-5F6E-4651-A056-DA1FD81B08A5}" type="parTrans" cxnId="{69ABC76E-F323-43D2-9139-966B71F069FA}">
      <dgm:prSet/>
      <dgm:spPr/>
      <dgm:t>
        <a:bodyPr/>
        <a:lstStyle/>
        <a:p>
          <a:endParaRPr lang="en-GB"/>
        </a:p>
      </dgm:t>
    </dgm:pt>
    <dgm:pt modelId="{38399ED7-B726-47F0-B75D-278D7E6A1B2A}" type="sibTrans" cxnId="{69ABC76E-F323-43D2-9139-966B71F069FA}">
      <dgm:prSet/>
      <dgm:spPr/>
      <dgm:t>
        <a:bodyPr/>
        <a:lstStyle/>
        <a:p>
          <a:endParaRPr lang="en-GB"/>
        </a:p>
      </dgm:t>
    </dgm:pt>
    <dgm:pt modelId="{7EB46284-AA06-44DB-B107-AD2C5E64CCC1}">
      <dgm:prSet phldrT="[Text]"/>
      <dgm:spPr/>
      <dgm:t>
        <a:bodyPr/>
        <a:lstStyle/>
        <a:p>
          <a:r>
            <a:rPr lang="en-GB" b="1" dirty="0" err="1" smtClean="0">
              <a:solidFill>
                <a:srgbClr val="FF0000"/>
              </a:solidFill>
            </a:rPr>
            <a:t>Variceal</a:t>
          </a:r>
          <a:r>
            <a:rPr lang="en-GB" b="1" dirty="0" smtClean="0">
              <a:solidFill>
                <a:srgbClr val="FF0000"/>
              </a:solidFill>
            </a:rPr>
            <a:t> bleeding</a:t>
          </a:r>
          <a:endParaRPr lang="en-GB" b="1" dirty="0">
            <a:solidFill>
              <a:srgbClr val="FF0000"/>
            </a:solidFill>
          </a:endParaRPr>
        </a:p>
      </dgm:t>
    </dgm:pt>
    <dgm:pt modelId="{767C1C60-9142-4407-89AF-BC18CBA38DB0}" type="parTrans" cxnId="{814E36B0-48B6-4156-BB5F-592737BFD106}">
      <dgm:prSet/>
      <dgm:spPr/>
      <dgm:t>
        <a:bodyPr/>
        <a:lstStyle/>
        <a:p>
          <a:endParaRPr lang="en-GB"/>
        </a:p>
      </dgm:t>
    </dgm:pt>
    <dgm:pt modelId="{B48AD088-8DC0-47DE-9DB2-8A7C0B59F8F5}" type="sibTrans" cxnId="{814E36B0-48B6-4156-BB5F-592737BFD106}">
      <dgm:prSet/>
      <dgm:spPr/>
      <dgm:t>
        <a:bodyPr/>
        <a:lstStyle/>
        <a:p>
          <a:endParaRPr lang="en-GB"/>
        </a:p>
      </dgm:t>
    </dgm:pt>
    <dgm:pt modelId="{9408068B-0D36-4D44-B95A-40E9A82788DC}">
      <dgm:prSet phldrT="[Text]"/>
      <dgm:spPr/>
      <dgm:t>
        <a:bodyPr/>
        <a:lstStyle/>
        <a:p>
          <a:r>
            <a:rPr lang="en-GB" b="1" dirty="0" smtClean="0">
              <a:solidFill>
                <a:srgbClr val="FF0000"/>
              </a:solidFill>
            </a:rPr>
            <a:t>Sepsis/SIRS</a:t>
          </a:r>
          <a:endParaRPr lang="en-GB" b="1" dirty="0">
            <a:solidFill>
              <a:srgbClr val="FF0000"/>
            </a:solidFill>
          </a:endParaRPr>
        </a:p>
      </dgm:t>
    </dgm:pt>
    <dgm:pt modelId="{6BAA3476-37D7-4683-86A6-6AB8435CB96C}" type="parTrans" cxnId="{7C7B8E90-AC6D-4B1F-8BC6-7A61D78A3A3F}">
      <dgm:prSet/>
      <dgm:spPr/>
      <dgm:t>
        <a:bodyPr/>
        <a:lstStyle/>
        <a:p>
          <a:endParaRPr lang="en-GB"/>
        </a:p>
      </dgm:t>
    </dgm:pt>
    <dgm:pt modelId="{DD797923-3263-4770-A35B-AA7A4567F249}" type="sibTrans" cxnId="{7C7B8E90-AC6D-4B1F-8BC6-7A61D78A3A3F}">
      <dgm:prSet/>
      <dgm:spPr/>
      <dgm:t>
        <a:bodyPr/>
        <a:lstStyle/>
        <a:p>
          <a:endParaRPr lang="en-GB"/>
        </a:p>
      </dgm:t>
    </dgm:pt>
    <dgm:pt modelId="{D13A7153-431F-4B0F-B6A9-E926EF92F075}">
      <dgm:prSet phldrT="[Text]"/>
      <dgm:spPr/>
      <dgm:t>
        <a:bodyPr/>
        <a:lstStyle/>
        <a:p>
          <a:r>
            <a:rPr lang="en-GB" b="1" dirty="0" smtClean="0">
              <a:solidFill>
                <a:srgbClr val="FF0000"/>
              </a:solidFill>
            </a:rPr>
            <a:t>Acute severe alcoholic hepatitis</a:t>
          </a:r>
          <a:endParaRPr lang="en-GB" b="1" dirty="0">
            <a:solidFill>
              <a:srgbClr val="FF0000"/>
            </a:solidFill>
          </a:endParaRPr>
        </a:p>
      </dgm:t>
    </dgm:pt>
    <dgm:pt modelId="{7FEE659A-BF1F-44F5-96D4-555955CD4CA6}" type="parTrans" cxnId="{174DB04F-4A6A-45ED-A1DE-4C53D52F2AAB}">
      <dgm:prSet/>
      <dgm:spPr/>
      <dgm:t>
        <a:bodyPr/>
        <a:lstStyle/>
        <a:p>
          <a:endParaRPr lang="en-GB"/>
        </a:p>
      </dgm:t>
    </dgm:pt>
    <dgm:pt modelId="{9EA7A03E-CBF6-4B3A-8A44-4CB79A8D7AC7}" type="sibTrans" cxnId="{174DB04F-4A6A-45ED-A1DE-4C53D52F2AAB}">
      <dgm:prSet/>
      <dgm:spPr/>
      <dgm:t>
        <a:bodyPr/>
        <a:lstStyle/>
        <a:p>
          <a:endParaRPr lang="en-GB"/>
        </a:p>
      </dgm:t>
    </dgm:pt>
    <dgm:pt modelId="{81C4226C-9925-461B-B6E5-94E8D030794A}" type="pres">
      <dgm:prSet presAssocID="{29ECA8F0-8714-4968-B1EE-7A9808D03E1E}" presName="cycle" presStyleCnt="0">
        <dgm:presLayoutVars>
          <dgm:chMax val="1"/>
          <dgm:dir/>
          <dgm:animLvl val="ctr"/>
          <dgm:resizeHandles val="exact"/>
        </dgm:presLayoutVars>
      </dgm:prSet>
      <dgm:spPr/>
      <dgm:t>
        <a:bodyPr/>
        <a:lstStyle/>
        <a:p>
          <a:endParaRPr lang="en-GB"/>
        </a:p>
      </dgm:t>
    </dgm:pt>
    <dgm:pt modelId="{49F644BC-7D00-41DF-91CB-2C7648411180}" type="pres">
      <dgm:prSet presAssocID="{19BC1269-1D6E-42D6-AD24-37FD977BF942}" presName="centerShape" presStyleLbl="node0" presStyleIdx="0" presStyleCnt="1" custScaleX="227181" custScaleY="77390" custLinFactNeighborX="363" custLinFactNeighborY="-7328"/>
      <dgm:spPr/>
      <dgm:t>
        <a:bodyPr/>
        <a:lstStyle/>
        <a:p>
          <a:endParaRPr lang="en-GB"/>
        </a:p>
      </dgm:t>
    </dgm:pt>
    <dgm:pt modelId="{E1114503-C0E8-464A-998B-F1FF5019ABAD}" type="pres">
      <dgm:prSet presAssocID="{767C1C60-9142-4407-89AF-BC18CBA38DB0}" presName="parTrans" presStyleLbl="bgSibTrans2D1" presStyleIdx="0" presStyleCnt="3" custScaleX="71700"/>
      <dgm:spPr/>
      <dgm:t>
        <a:bodyPr/>
        <a:lstStyle/>
        <a:p>
          <a:endParaRPr lang="en-GB"/>
        </a:p>
      </dgm:t>
    </dgm:pt>
    <dgm:pt modelId="{6F91A40F-BF47-4318-8264-A495F866AC41}" type="pres">
      <dgm:prSet presAssocID="{7EB46284-AA06-44DB-B107-AD2C5E64CCC1}" presName="node" presStyleLbl="node1" presStyleIdx="0" presStyleCnt="3" custScaleY="67474" custRadScaleRad="152328" custRadScaleInc="15276">
        <dgm:presLayoutVars>
          <dgm:bulletEnabled val="1"/>
        </dgm:presLayoutVars>
      </dgm:prSet>
      <dgm:spPr/>
      <dgm:t>
        <a:bodyPr/>
        <a:lstStyle/>
        <a:p>
          <a:endParaRPr lang="en-GB"/>
        </a:p>
      </dgm:t>
    </dgm:pt>
    <dgm:pt modelId="{EF83BC42-44AB-4DB7-8FC1-813A518DE368}" type="pres">
      <dgm:prSet presAssocID="{6BAA3476-37D7-4683-86A6-6AB8435CB96C}" presName="parTrans" presStyleLbl="bgSibTrans2D1" presStyleIdx="1" presStyleCnt="3" custScaleX="88994"/>
      <dgm:spPr/>
      <dgm:t>
        <a:bodyPr/>
        <a:lstStyle/>
        <a:p>
          <a:endParaRPr lang="en-GB"/>
        </a:p>
      </dgm:t>
    </dgm:pt>
    <dgm:pt modelId="{FBF7DDDF-2114-4874-8052-BB4D963B5D70}" type="pres">
      <dgm:prSet presAssocID="{9408068B-0D36-4D44-B95A-40E9A82788DC}" presName="node" presStyleLbl="node1" presStyleIdx="1" presStyleCnt="3" custScaleY="69640" custRadScaleRad="105507" custRadScaleInc="539">
        <dgm:presLayoutVars>
          <dgm:bulletEnabled val="1"/>
        </dgm:presLayoutVars>
      </dgm:prSet>
      <dgm:spPr/>
      <dgm:t>
        <a:bodyPr/>
        <a:lstStyle/>
        <a:p>
          <a:endParaRPr lang="en-GB"/>
        </a:p>
      </dgm:t>
    </dgm:pt>
    <dgm:pt modelId="{7384B7A7-5EA1-4926-92B3-BC8ACE871A94}" type="pres">
      <dgm:prSet presAssocID="{7FEE659A-BF1F-44F5-96D4-555955CD4CA6}" presName="parTrans" presStyleLbl="bgSibTrans2D1" presStyleIdx="2" presStyleCnt="3" custScaleX="60607"/>
      <dgm:spPr/>
      <dgm:t>
        <a:bodyPr/>
        <a:lstStyle/>
        <a:p>
          <a:endParaRPr lang="en-GB"/>
        </a:p>
      </dgm:t>
    </dgm:pt>
    <dgm:pt modelId="{B5743AD2-0C96-41B8-9124-45EF274042F9}" type="pres">
      <dgm:prSet presAssocID="{D13A7153-431F-4B0F-B6A9-E926EF92F075}" presName="node" presStyleLbl="node1" presStyleIdx="2" presStyleCnt="3" custScaleX="87933" custScaleY="68272" custRadScaleRad="150793" custRadScaleInc="-17143">
        <dgm:presLayoutVars>
          <dgm:bulletEnabled val="1"/>
        </dgm:presLayoutVars>
      </dgm:prSet>
      <dgm:spPr/>
      <dgm:t>
        <a:bodyPr/>
        <a:lstStyle/>
        <a:p>
          <a:endParaRPr lang="en-GB"/>
        </a:p>
      </dgm:t>
    </dgm:pt>
  </dgm:ptLst>
  <dgm:cxnLst>
    <dgm:cxn modelId="{8284CEB1-3F16-45FF-BFEA-98AB3A705AD3}" type="presOf" srcId="{7EB46284-AA06-44DB-B107-AD2C5E64CCC1}" destId="{6F91A40F-BF47-4318-8264-A495F866AC41}" srcOrd="0" destOrd="0" presId="urn:microsoft.com/office/officeart/2005/8/layout/radial4"/>
    <dgm:cxn modelId="{7C7B8E90-AC6D-4B1F-8BC6-7A61D78A3A3F}" srcId="{19BC1269-1D6E-42D6-AD24-37FD977BF942}" destId="{9408068B-0D36-4D44-B95A-40E9A82788DC}" srcOrd="1" destOrd="0" parTransId="{6BAA3476-37D7-4683-86A6-6AB8435CB96C}" sibTransId="{DD797923-3263-4770-A35B-AA7A4567F249}"/>
    <dgm:cxn modelId="{D866E961-1724-4DB2-93B1-90F3DE507B55}" type="presOf" srcId="{6BAA3476-37D7-4683-86A6-6AB8435CB96C}" destId="{EF83BC42-44AB-4DB7-8FC1-813A518DE368}" srcOrd="0" destOrd="0" presId="urn:microsoft.com/office/officeart/2005/8/layout/radial4"/>
    <dgm:cxn modelId="{A1A03FE9-5B84-4AE2-B47F-678DB1C53BCC}" type="presOf" srcId="{D13A7153-431F-4B0F-B6A9-E926EF92F075}" destId="{B5743AD2-0C96-41B8-9124-45EF274042F9}" srcOrd="0" destOrd="0" presId="urn:microsoft.com/office/officeart/2005/8/layout/radial4"/>
    <dgm:cxn modelId="{69ABC76E-F323-43D2-9139-966B71F069FA}" srcId="{29ECA8F0-8714-4968-B1EE-7A9808D03E1E}" destId="{19BC1269-1D6E-42D6-AD24-37FD977BF942}" srcOrd="0" destOrd="0" parTransId="{F17578CD-5F6E-4651-A056-DA1FD81B08A5}" sibTransId="{38399ED7-B726-47F0-B75D-278D7E6A1B2A}"/>
    <dgm:cxn modelId="{3DC44CF3-A207-4BDE-9EB6-366469268F7E}" type="presOf" srcId="{7FEE659A-BF1F-44F5-96D4-555955CD4CA6}" destId="{7384B7A7-5EA1-4926-92B3-BC8ACE871A94}" srcOrd="0" destOrd="0" presId="urn:microsoft.com/office/officeart/2005/8/layout/radial4"/>
    <dgm:cxn modelId="{BDB1EC20-7C3D-477C-A7BF-3508697ACBF4}" type="presOf" srcId="{767C1C60-9142-4407-89AF-BC18CBA38DB0}" destId="{E1114503-C0E8-464A-998B-F1FF5019ABAD}" srcOrd="0" destOrd="0" presId="urn:microsoft.com/office/officeart/2005/8/layout/radial4"/>
    <dgm:cxn modelId="{731F0338-6620-45B8-8675-D08C7E234406}" type="presOf" srcId="{9408068B-0D36-4D44-B95A-40E9A82788DC}" destId="{FBF7DDDF-2114-4874-8052-BB4D963B5D70}" srcOrd="0" destOrd="0" presId="urn:microsoft.com/office/officeart/2005/8/layout/radial4"/>
    <dgm:cxn modelId="{19CE39BB-2CF8-45D2-9CFC-79AD0542C827}" type="presOf" srcId="{29ECA8F0-8714-4968-B1EE-7A9808D03E1E}" destId="{81C4226C-9925-461B-B6E5-94E8D030794A}" srcOrd="0" destOrd="0" presId="urn:microsoft.com/office/officeart/2005/8/layout/radial4"/>
    <dgm:cxn modelId="{174DB04F-4A6A-45ED-A1DE-4C53D52F2AAB}" srcId="{19BC1269-1D6E-42D6-AD24-37FD977BF942}" destId="{D13A7153-431F-4B0F-B6A9-E926EF92F075}" srcOrd="2" destOrd="0" parTransId="{7FEE659A-BF1F-44F5-96D4-555955CD4CA6}" sibTransId="{9EA7A03E-CBF6-4B3A-8A44-4CB79A8D7AC7}"/>
    <dgm:cxn modelId="{059A72B7-B153-414C-AF77-4620F651B355}" type="presOf" srcId="{19BC1269-1D6E-42D6-AD24-37FD977BF942}" destId="{49F644BC-7D00-41DF-91CB-2C7648411180}" srcOrd="0" destOrd="0" presId="urn:microsoft.com/office/officeart/2005/8/layout/radial4"/>
    <dgm:cxn modelId="{814E36B0-48B6-4156-BB5F-592737BFD106}" srcId="{19BC1269-1D6E-42D6-AD24-37FD977BF942}" destId="{7EB46284-AA06-44DB-B107-AD2C5E64CCC1}" srcOrd="0" destOrd="0" parTransId="{767C1C60-9142-4407-89AF-BC18CBA38DB0}" sibTransId="{B48AD088-8DC0-47DE-9DB2-8A7C0B59F8F5}"/>
    <dgm:cxn modelId="{3DD3060E-802B-46B5-BA76-A4ECFA40FB7A}" type="presParOf" srcId="{81C4226C-9925-461B-B6E5-94E8D030794A}" destId="{49F644BC-7D00-41DF-91CB-2C7648411180}" srcOrd="0" destOrd="0" presId="urn:microsoft.com/office/officeart/2005/8/layout/radial4"/>
    <dgm:cxn modelId="{E2DD8CB5-AE5E-4C19-B4EC-49FAC91625E5}" type="presParOf" srcId="{81C4226C-9925-461B-B6E5-94E8D030794A}" destId="{E1114503-C0E8-464A-998B-F1FF5019ABAD}" srcOrd="1" destOrd="0" presId="urn:microsoft.com/office/officeart/2005/8/layout/radial4"/>
    <dgm:cxn modelId="{51ED5F6F-0185-4E22-8478-77E2C92375D7}" type="presParOf" srcId="{81C4226C-9925-461B-B6E5-94E8D030794A}" destId="{6F91A40F-BF47-4318-8264-A495F866AC41}" srcOrd="2" destOrd="0" presId="urn:microsoft.com/office/officeart/2005/8/layout/radial4"/>
    <dgm:cxn modelId="{C3855B60-276D-4CC2-8AE5-113FE7530A2B}" type="presParOf" srcId="{81C4226C-9925-461B-B6E5-94E8D030794A}" destId="{EF83BC42-44AB-4DB7-8FC1-813A518DE368}" srcOrd="3" destOrd="0" presId="urn:microsoft.com/office/officeart/2005/8/layout/radial4"/>
    <dgm:cxn modelId="{EABB3025-84F4-4EB9-85B2-0C2ED3FEB0FF}" type="presParOf" srcId="{81C4226C-9925-461B-B6E5-94E8D030794A}" destId="{FBF7DDDF-2114-4874-8052-BB4D963B5D70}" srcOrd="4" destOrd="0" presId="urn:microsoft.com/office/officeart/2005/8/layout/radial4"/>
    <dgm:cxn modelId="{66546C06-200E-41C7-8D9D-6C5567722785}" type="presParOf" srcId="{81C4226C-9925-461B-B6E5-94E8D030794A}" destId="{7384B7A7-5EA1-4926-92B3-BC8ACE871A94}" srcOrd="5" destOrd="0" presId="urn:microsoft.com/office/officeart/2005/8/layout/radial4"/>
    <dgm:cxn modelId="{E933F945-22C3-4535-9CA0-9C4AA5A4BAAB}" type="presParOf" srcId="{81C4226C-9925-461B-B6E5-94E8D030794A}" destId="{B5743AD2-0C96-41B8-9124-45EF274042F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05C06-4D5E-4730-8CB2-00CB47A7433F}"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E2619A3D-7EE0-4C30-A88B-EF43426CCB9B}">
      <dgm:prSet phldrT="[Text]"/>
      <dgm:spPr/>
      <dgm:t>
        <a:bodyPr/>
        <a:lstStyle/>
        <a:p>
          <a:r>
            <a:rPr lang="en-GB" dirty="0" smtClean="0"/>
            <a:t>Futility</a:t>
          </a:r>
          <a:endParaRPr lang="en-GB" dirty="0"/>
        </a:p>
      </dgm:t>
    </dgm:pt>
    <dgm:pt modelId="{9BE88CC9-51DE-4A77-BDFD-2BD2FCA80734}" type="parTrans" cxnId="{731F624F-E9BC-4D1B-BD09-70C0EC91474E}">
      <dgm:prSet/>
      <dgm:spPr/>
      <dgm:t>
        <a:bodyPr/>
        <a:lstStyle/>
        <a:p>
          <a:endParaRPr lang="en-GB"/>
        </a:p>
      </dgm:t>
    </dgm:pt>
    <dgm:pt modelId="{D54ADC65-D21F-4835-BF98-639DF64EEC61}" type="sibTrans" cxnId="{731F624F-E9BC-4D1B-BD09-70C0EC91474E}">
      <dgm:prSet/>
      <dgm:spPr/>
      <dgm:t>
        <a:bodyPr/>
        <a:lstStyle/>
        <a:p>
          <a:endParaRPr lang="en-GB"/>
        </a:p>
      </dgm:t>
    </dgm:pt>
    <dgm:pt modelId="{2760F6A5-189A-4B40-BA3B-965F738A00B0}">
      <dgm:prSet phldrT="[Text]"/>
      <dgm:spPr/>
      <dgm:t>
        <a:bodyPr/>
        <a:lstStyle/>
        <a:p>
          <a:r>
            <a:rPr lang="en-GB" b="1" dirty="0" smtClean="0">
              <a:solidFill>
                <a:schemeClr val="tx1"/>
              </a:solidFill>
            </a:rPr>
            <a:t>Salvage to transplantation </a:t>
          </a:r>
          <a:endParaRPr lang="en-GB" b="1" dirty="0">
            <a:solidFill>
              <a:schemeClr val="tx1"/>
            </a:solidFill>
          </a:endParaRPr>
        </a:p>
      </dgm:t>
    </dgm:pt>
    <dgm:pt modelId="{D4E7900F-4FE7-49A7-A8FF-21CB43A54B0D}" type="parTrans" cxnId="{1C77CB91-505B-4EEF-A32B-7860106E4569}">
      <dgm:prSet/>
      <dgm:spPr/>
      <dgm:t>
        <a:bodyPr/>
        <a:lstStyle/>
        <a:p>
          <a:endParaRPr lang="en-GB"/>
        </a:p>
      </dgm:t>
    </dgm:pt>
    <dgm:pt modelId="{62382756-E63F-49EC-8EEC-D1DFAD4ED2F0}" type="sibTrans" cxnId="{1C77CB91-505B-4EEF-A32B-7860106E4569}">
      <dgm:prSet/>
      <dgm:spPr/>
      <dgm:t>
        <a:bodyPr/>
        <a:lstStyle/>
        <a:p>
          <a:endParaRPr lang="en-GB"/>
        </a:p>
      </dgm:t>
    </dgm:pt>
    <dgm:pt modelId="{53397BB6-F55D-4A91-A92B-4EC8F1E02E4F}">
      <dgm:prSet phldrT="[Text]"/>
      <dgm:spPr/>
      <dgm:t>
        <a:bodyPr/>
        <a:lstStyle/>
        <a:p>
          <a:r>
            <a:rPr lang="en-GB" dirty="0" smtClean="0"/>
            <a:t>Reversibility</a:t>
          </a:r>
          <a:endParaRPr lang="en-GB" dirty="0"/>
        </a:p>
      </dgm:t>
    </dgm:pt>
    <dgm:pt modelId="{5E1672BD-ECF8-4E2C-A036-AFC40442346E}" type="parTrans" cxnId="{124E3714-E2BB-40A0-9B02-01D5F289271B}">
      <dgm:prSet/>
      <dgm:spPr/>
      <dgm:t>
        <a:bodyPr/>
        <a:lstStyle/>
        <a:p>
          <a:endParaRPr lang="en-GB"/>
        </a:p>
      </dgm:t>
    </dgm:pt>
    <dgm:pt modelId="{BA1D01EC-7EAE-4C7F-BB7A-56B790FD1EF7}" type="sibTrans" cxnId="{124E3714-E2BB-40A0-9B02-01D5F289271B}">
      <dgm:prSet/>
      <dgm:spPr/>
      <dgm:t>
        <a:bodyPr/>
        <a:lstStyle/>
        <a:p>
          <a:endParaRPr lang="en-GB"/>
        </a:p>
      </dgm:t>
    </dgm:pt>
    <dgm:pt modelId="{FD2F0A11-65A5-4900-B4A4-40275E61DA26}">
      <dgm:prSet/>
      <dgm:spPr/>
      <dgm:t>
        <a:bodyPr/>
        <a:lstStyle/>
        <a:p>
          <a:endParaRPr lang="en-GB" dirty="0"/>
        </a:p>
      </dgm:t>
    </dgm:pt>
    <dgm:pt modelId="{979E43C2-90D3-4747-84E5-78D28DEFC6BD}" type="parTrans" cxnId="{7E71394A-83DC-46D9-A520-320DA5DBF39A}">
      <dgm:prSet custScaleX="88994"/>
      <dgm:spPr/>
      <dgm:t>
        <a:bodyPr/>
        <a:lstStyle/>
        <a:p>
          <a:endParaRPr lang="en-GB"/>
        </a:p>
      </dgm:t>
    </dgm:pt>
    <dgm:pt modelId="{180615EF-0B69-4DF3-8738-2A87DB5C1CA1}" type="sibTrans" cxnId="{7E71394A-83DC-46D9-A520-320DA5DBF39A}">
      <dgm:prSet/>
      <dgm:spPr/>
      <dgm:t>
        <a:bodyPr/>
        <a:lstStyle/>
        <a:p>
          <a:endParaRPr lang="en-GB"/>
        </a:p>
      </dgm:t>
    </dgm:pt>
    <dgm:pt modelId="{3D976293-C469-419D-836B-632DCBE0E981}">
      <dgm:prSet phldrT="[Text]" custLinFactY="100000" custLinFactNeighborX="-54603" custLinFactNeighborY="200000"/>
      <dgm:spPr/>
      <dgm:t>
        <a:bodyPr/>
        <a:lstStyle/>
        <a:p>
          <a:endParaRPr lang="en-GB"/>
        </a:p>
      </dgm:t>
    </dgm:pt>
    <dgm:pt modelId="{0F18B9DC-B7F3-4BA2-98F3-6FA50AB4850C}" type="parTrans" cxnId="{7A7B2F88-8465-43D4-BBF3-4135A63AD4F0}">
      <dgm:prSet/>
      <dgm:spPr/>
      <dgm:t>
        <a:bodyPr/>
        <a:lstStyle/>
        <a:p>
          <a:endParaRPr lang="en-GB"/>
        </a:p>
      </dgm:t>
    </dgm:pt>
    <dgm:pt modelId="{E25B568F-AB05-4E4F-BC78-07B9F5835998}" type="sibTrans" cxnId="{7A7B2F88-8465-43D4-BBF3-4135A63AD4F0}">
      <dgm:prSet/>
      <dgm:spPr/>
      <dgm:t>
        <a:bodyPr/>
        <a:lstStyle/>
        <a:p>
          <a:endParaRPr lang="en-GB"/>
        </a:p>
      </dgm:t>
    </dgm:pt>
    <dgm:pt modelId="{7C8DEA44-D517-41A2-A8FC-BFC997BFE72F}">
      <dgm:prSet phldrT="[Text]" custLinFactY="100000" custLinFactNeighborX="-54603" custLinFactNeighborY="200000"/>
      <dgm:spPr/>
      <dgm:t>
        <a:bodyPr/>
        <a:lstStyle/>
        <a:p>
          <a:endParaRPr lang="en-GB"/>
        </a:p>
      </dgm:t>
    </dgm:pt>
    <dgm:pt modelId="{0E5D0FE7-99CD-4667-8D17-0CCCD5ACF925}" type="parTrans" cxnId="{4F31BFF5-4B17-473F-82A9-21F5455AA323}">
      <dgm:prSet/>
      <dgm:spPr/>
      <dgm:t>
        <a:bodyPr/>
        <a:lstStyle/>
        <a:p>
          <a:endParaRPr lang="en-GB"/>
        </a:p>
      </dgm:t>
    </dgm:pt>
    <dgm:pt modelId="{FAE3D950-6F46-4AA8-B2D3-53E9AE444496}" type="sibTrans" cxnId="{4F31BFF5-4B17-473F-82A9-21F5455AA323}">
      <dgm:prSet/>
      <dgm:spPr/>
      <dgm:t>
        <a:bodyPr/>
        <a:lstStyle/>
        <a:p>
          <a:endParaRPr lang="en-GB"/>
        </a:p>
      </dgm:t>
    </dgm:pt>
    <dgm:pt modelId="{302BADBE-92E4-4C60-BEB6-82FB9271B732}">
      <dgm:prSet phldrT="[Text]" custLinFactY="100000" custLinFactNeighborX="-54603" custLinFactNeighborY="140000"/>
      <dgm:spPr/>
      <dgm:t>
        <a:bodyPr/>
        <a:lstStyle/>
        <a:p>
          <a:endParaRPr lang="en-GB"/>
        </a:p>
      </dgm:t>
    </dgm:pt>
    <dgm:pt modelId="{751D6F95-EC42-4B16-8B3F-057ADCADC6E4}" type="parTrans" cxnId="{D71684B1-E60F-4BC0-97AD-CAAF2E4874D9}">
      <dgm:prSet/>
      <dgm:spPr/>
      <dgm:t>
        <a:bodyPr/>
        <a:lstStyle/>
        <a:p>
          <a:endParaRPr lang="en-GB"/>
        </a:p>
      </dgm:t>
    </dgm:pt>
    <dgm:pt modelId="{C31DC176-804A-40E4-9484-3B7CC1DDE053}" type="sibTrans" cxnId="{D71684B1-E60F-4BC0-97AD-CAAF2E4874D9}">
      <dgm:prSet/>
      <dgm:spPr/>
      <dgm:t>
        <a:bodyPr/>
        <a:lstStyle/>
        <a:p>
          <a:endParaRPr lang="en-GB"/>
        </a:p>
      </dgm:t>
    </dgm:pt>
    <dgm:pt modelId="{7E3A707E-CA07-4C93-B9DE-80371F1798CB}" type="pres">
      <dgm:prSet presAssocID="{09105C06-4D5E-4730-8CB2-00CB47A7433F}" presName="outerComposite" presStyleCnt="0">
        <dgm:presLayoutVars>
          <dgm:chMax val="2"/>
          <dgm:animLvl val="lvl"/>
          <dgm:resizeHandles val="exact"/>
        </dgm:presLayoutVars>
      </dgm:prSet>
      <dgm:spPr/>
      <dgm:t>
        <a:bodyPr/>
        <a:lstStyle/>
        <a:p>
          <a:endParaRPr lang="en-GB"/>
        </a:p>
      </dgm:t>
    </dgm:pt>
    <dgm:pt modelId="{3B7D9E18-1E3D-463D-B916-1608FED491DF}" type="pres">
      <dgm:prSet presAssocID="{09105C06-4D5E-4730-8CB2-00CB47A7433F}" presName="dummyMaxCanvas" presStyleCnt="0"/>
      <dgm:spPr/>
    </dgm:pt>
    <dgm:pt modelId="{39892935-E69A-4943-A47E-7F0BE2376EC2}" type="pres">
      <dgm:prSet presAssocID="{09105C06-4D5E-4730-8CB2-00CB47A7433F}" presName="parentComposite" presStyleCnt="0"/>
      <dgm:spPr/>
    </dgm:pt>
    <dgm:pt modelId="{FC72AC44-70EC-4A9F-8276-796EA8207F44}" type="pres">
      <dgm:prSet presAssocID="{09105C06-4D5E-4730-8CB2-00CB47A7433F}" presName="parent1" presStyleLbl="alignAccFollowNode1" presStyleIdx="0" presStyleCnt="4" custScaleX="127778" custLinFactY="44728" custLinFactNeighborX="-81110" custLinFactNeighborY="100000">
        <dgm:presLayoutVars>
          <dgm:chMax val="4"/>
        </dgm:presLayoutVars>
      </dgm:prSet>
      <dgm:spPr/>
      <dgm:t>
        <a:bodyPr/>
        <a:lstStyle/>
        <a:p>
          <a:endParaRPr lang="en-GB"/>
        </a:p>
      </dgm:t>
    </dgm:pt>
    <dgm:pt modelId="{015C3F73-3C45-4D7F-A1C2-08EAD7437083}" type="pres">
      <dgm:prSet presAssocID="{09105C06-4D5E-4730-8CB2-00CB47A7433F}" presName="parent2" presStyleLbl="alignAccFollowNode1" presStyleIdx="1" presStyleCnt="4" custLinFactY="100000" custLinFactNeighborX="60299" custLinFactNeighborY="137752">
        <dgm:presLayoutVars>
          <dgm:chMax val="4"/>
        </dgm:presLayoutVars>
      </dgm:prSet>
      <dgm:spPr/>
      <dgm:t>
        <a:bodyPr/>
        <a:lstStyle/>
        <a:p>
          <a:endParaRPr lang="en-GB"/>
        </a:p>
      </dgm:t>
    </dgm:pt>
    <dgm:pt modelId="{DA99FE8D-6951-459C-9F6D-A1D1B6FB97A0}" type="pres">
      <dgm:prSet presAssocID="{09105C06-4D5E-4730-8CB2-00CB47A7433F}" presName="childrenComposite" presStyleCnt="0"/>
      <dgm:spPr/>
    </dgm:pt>
    <dgm:pt modelId="{4106364E-50BF-46CF-A719-4E34BF17BF04}" type="pres">
      <dgm:prSet presAssocID="{09105C06-4D5E-4730-8CB2-00CB47A7433F}" presName="dummyMaxCanvas_ChildArea" presStyleCnt="0"/>
      <dgm:spPr/>
    </dgm:pt>
    <dgm:pt modelId="{9B1C837E-4F62-4EBA-99B7-9065B7975A4B}" type="pres">
      <dgm:prSet presAssocID="{09105C06-4D5E-4730-8CB2-00CB47A7433F}" presName="fulcrum" presStyleLbl="alignAccFollowNode1" presStyleIdx="2" presStyleCnt="4" custLinFactNeighborX="5240" custLinFactNeighborY="-1337"/>
      <dgm:spPr/>
    </dgm:pt>
    <dgm:pt modelId="{DB0CED28-D04D-43B3-8EDE-9397FFDC7613}" type="pres">
      <dgm:prSet presAssocID="{09105C06-4D5E-4730-8CB2-00CB47A7433F}" presName="balance_01" presStyleLbl="alignAccFollowNode1" presStyleIdx="3" presStyleCnt="4" custAng="20657030" custLinFactNeighborX="229" custLinFactNeighborY="13023">
        <dgm:presLayoutVars>
          <dgm:bulletEnabled val="1"/>
        </dgm:presLayoutVars>
      </dgm:prSet>
      <dgm:spPr/>
    </dgm:pt>
    <dgm:pt modelId="{9D416FDA-D3AA-468F-AEA4-FC817D19EC77}" type="pres">
      <dgm:prSet presAssocID="{09105C06-4D5E-4730-8CB2-00CB47A7433F}" presName="right_01_1" presStyleLbl="node1" presStyleIdx="0" presStyleCnt="1" custAng="21360000" custScaleY="47766" custLinFactNeighborX="13078" custLinFactNeighborY="-36217">
        <dgm:presLayoutVars>
          <dgm:bulletEnabled val="1"/>
        </dgm:presLayoutVars>
      </dgm:prSet>
      <dgm:spPr/>
      <dgm:t>
        <a:bodyPr/>
        <a:lstStyle/>
        <a:p>
          <a:endParaRPr lang="en-GB"/>
        </a:p>
      </dgm:t>
    </dgm:pt>
  </dgm:ptLst>
  <dgm:cxnLst>
    <dgm:cxn modelId="{D71684B1-E60F-4BC0-97AD-CAAF2E4874D9}" srcId="{09105C06-4D5E-4730-8CB2-00CB47A7433F}" destId="{302BADBE-92E4-4C60-BEB6-82FB9271B732}" srcOrd="5" destOrd="0" parTransId="{751D6F95-EC42-4B16-8B3F-057ADCADC6E4}" sibTransId="{C31DC176-804A-40E4-9484-3B7CC1DDE053}"/>
    <dgm:cxn modelId="{2DE26506-B101-4A40-BD34-CE49FD2539BE}" type="presOf" srcId="{09105C06-4D5E-4730-8CB2-00CB47A7433F}" destId="{7E3A707E-CA07-4C93-B9DE-80371F1798CB}" srcOrd="0" destOrd="0" presId="urn:microsoft.com/office/officeart/2005/8/layout/balance1"/>
    <dgm:cxn modelId="{7E71394A-83DC-46D9-A520-320DA5DBF39A}" srcId="{09105C06-4D5E-4730-8CB2-00CB47A7433F}" destId="{FD2F0A11-65A5-4900-B4A4-40275E61DA26}" srcOrd="2" destOrd="0" parTransId="{979E43C2-90D3-4747-84E5-78D28DEFC6BD}" sibTransId="{180615EF-0B69-4DF3-8738-2A87DB5C1CA1}"/>
    <dgm:cxn modelId="{0A6F1F86-70BC-44C6-A5A5-ADE3BAC3DB62}" type="presOf" srcId="{2760F6A5-189A-4B40-BA3B-965F738A00B0}" destId="{015C3F73-3C45-4D7F-A1C2-08EAD7437083}" srcOrd="0" destOrd="0" presId="urn:microsoft.com/office/officeart/2005/8/layout/balance1"/>
    <dgm:cxn modelId="{02B690F3-93B2-402B-B7A5-BD256EE7338F}" type="presOf" srcId="{53397BB6-F55D-4A91-A92B-4EC8F1E02E4F}" destId="{9D416FDA-D3AA-468F-AEA4-FC817D19EC77}" srcOrd="0" destOrd="0" presId="urn:microsoft.com/office/officeart/2005/8/layout/balance1"/>
    <dgm:cxn modelId="{4F31BFF5-4B17-473F-82A9-21F5455AA323}" srcId="{09105C06-4D5E-4730-8CB2-00CB47A7433F}" destId="{7C8DEA44-D517-41A2-A8FC-BFC997BFE72F}" srcOrd="4" destOrd="0" parTransId="{0E5D0FE7-99CD-4667-8D17-0CCCD5ACF925}" sibTransId="{FAE3D950-6F46-4AA8-B2D3-53E9AE444496}"/>
    <dgm:cxn modelId="{09A005CC-3FA5-48FD-B5E6-521D1F16AF65}" type="presOf" srcId="{E2619A3D-7EE0-4C30-A88B-EF43426CCB9B}" destId="{FC72AC44-70EC-4A9F-8276-796EA8207F44}" srcOrd="0" destOrd="0" presId="urn:microsoft.com/office/officeart/2005/8/layout/balance1"/>
    <dgm:cxn modelId="{7A7B2F88-8465-43D4-BBF3-4135A63AD4F0}" srcId="{09105C06-4D5E-4730-8CB2-00CB47A7433F}" destId="{3D976293-C469-419D-836B-632DCBE0E981}" srcOrd="3" destOrd="0" parTransId="{0F18B9DC-B7F3-4BA2-98F3-6FA50AB4850C}" sibTransId="{E25B568F-AB05-4E4F-BC78-07B9F5835998}"/>
    <dgm:cxn modelId="{731F624F-E9BC-4D1B-BD09-70C0EC91474E}" srcId="{09105C06-4D5E-4730-8CB2-00CB47A7433F}" destId="{E2619A3D-7EE0-4C30-A88B-EF43426CCB9B}" srcOrd="0" destOrd="0" parTransId="{9BE88CC9-51DE-4A77-BDFD-2BD2FCA80734}" sibTransId="{D54ADC65-D21F-4835-BF98-639DF64EEC61}"/>
    <dgm:cxn modelId="{1C77CB91-505B-4EEF-A32B-7860106E4569}" srcId="{09105C06-4D5E-4730-8CB2-00CB47A7433F}" destId="{2760F6A5-189A-4B40-BA3B-965F738A00B0}" srcOrd="1" destOrd="0" parTransId="{D4E7900F-4FE7-49A7-A8FF-21CB43A54B0D}" sibTransId="{62382756-E63F-49EC-8EEC-D1DFAD4ED2F0}"/>
    <dgm:cxn modelId="{124E3714-E2BB-40A0-9B02-01D5F289271B}" srcId="{2760F6A5-189A-4B40-BA3B-965F738A00B0}" destId="{53397BB6-F55D-4A91-A92B-4EC8F1E02E4F}" srcOrd="0" destOrd="0" parTransId="{5E1672BD-ECF8-4E2C-A036-AFC40442346E}" sibTransId="{BA1D01EC-7EAE-4C7F-BB7A-56B790FD1EF7}"/>
    <dgm:cxn modelId="{E77FC3B4-B1BF-42FE-B8F6-5E28499486E2}" type="presParOf" srcId="{7E3A707E-CA07-4C93-B9DE-80371F1798CB}" destId="{3B7D9E18-1E3D-463D-B916-1608FED491DF}" srcOrd="0" destOrd="0" presId="urn:microsoft.com/office/officeart/2005/8/layout/balance1"/>
    <dgm:cxn modelId="{BE20EA75-7507-4A78-8BE4-57E2E9EBE335}" type="presParOf" srcId="{7E3A707E-CA07-4C93-B9DE-80371F1798CB}" destId="{39892935-E69A-4943-A47E-7F0BE2376EC2}" srcOrd="1" destOrd="0" presId="urn:microsoft.com/office/officeart/2005/8/layout/balance1"/>
    <dgm:cxn modelId="{A718B170-FB75-44CE-A1DA-D1086C6CDBCD}" type="presParOf" srcId="{39892935-E69A-4943-A47E-7F0BE2376EC2}" destId="{FC72AC44-70EC-4A9F-8276-796EA8207F44}" srcOrd="0" destOrd="0" presId="urn:microsoft.com/office/officeart/2005/8/layout/balance1"/>
    <dgm:cxn modelId="{E56FD90F-4CA8-40CA-A29C-0259F6E73675}" type="presParOf" srcId="{39892935-E69A-4943-A47E-7F0BE2376EC2}" destId="{015C3F73-3C45-4D7F-A1C2-08EAD7437083}" srcOrd="1" destOrd="0" presId="urn:microsoft.com/office/officeart/2005/8/layout/balance1"/>
    <dgm:cxn modelId="{80F7707F-F01B-4809-BB89-295A2C0224FC}" type="presParOf" srcId="{7E3A707E-CA07-4C93-B9DE-80371F1798CB}" destId="{DA99FE8D-6951-459C-9F6D-A1D1B6FB97A0}" srcOrd="2" destOrd="0" presId="urn:microsoft.com/office/officeart/2005/8/layout/balance1"/>
    <dgm:cxn modelId="{7D1326D1-5DA8-4A11-9EF1-D9EEB681F824}" type="presParOf" srcId="{DA99FE8D-6951-459C-9F6D-A1D1B6FB97A0}" destId="{4106364E-50BF-46CF-A719-4E34BF17BF04}" srcOrd="0" destOrd="0" presId="urn:microsoft.com/office/officeart/2005/8/layout/balance1"/>
    <dgm:cxn modelId="{F1300124-8C19-4B2B-9603-EFDB5D50D2E1}" type="presParOf" srcId="{DA99FE8D-6951-459C-9F6D-A1D1B6FB97A0}" destId="{9B1C837E-4F62-4EBA-99B7-9065B7975A4B}" srcOrd="1" destOrd="0" presId="urn:microsoft.com/office/officeart/2005/8/layout/balance1"/>
    <dgm:cxn modelId="{B4082BF3-EB2D-4E99-A673-97897AA65438}" type="presParOf" srcId="{DA99FE8D-6951-459C-9F6D-A1D1B6FB97A0}" destId="{DB0CED28-D04D-43B3-8EDE-9397FFDC7613}" srcOrd="2" destOrd="0" presId="urn:microsoft.com/office/officeart/2005/8/layout/balance1"/>
    <dgm:cxn modelId="{2FE968CB-2740-4659-8640-E8F9DC48AB1C}" type="presParOf" srcId="{DA99FE8D-6951-459C-9F6D-A1D1B6FB97A0}" destId="{9D416FDA-D3AA-468F-AEA4-FC817D19EC77}" srcOrd="3"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44BC-7D00-41DF-91CB-2C7648411180}">
      <dsp:nvSpPr>
        <dsp:cNvPr id="0" name=""/>
        <dsp:cNvSpPr/>
      </dsp:nvSpPr>
      <dsp:spPr>
        <a:xfrm>
          <a:off x="1082661" y="4392500"/>
          <a:ext cx="5539524" cy="1887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rPr>
            <a:t>Acute on chronic liver failure</a:t>
          </a:r>
        </a:p>
        <a:p>
          <a:pPr lvl="0" algn="ctr" defTabSz="889000">
            <a:lnSpc>
              <a:spcPct val="90000"/>
            </a:lnSpc>
            <a:spcBef>
              <a:spcPct val="0"/>
            </a:spcBef>
            <a:spcAft>
              <a:spcPct val="35000"/>
            </a:spcAft>
          </a:pPr>
          <a:r>
            <a:rPr lang="en-GB" sz="1500" b="1" kern="1200" dirty="0" smtClean="0">
              <a:solidFill>
                <a:schemeClr val="tx1"/>
              </a:solidFill>
            </a:rPr>
            <a:t>(cirrhosis + organ failure)</a:t>
          </a:r>
          <a:endParaRPr lang="en-GB" sz="1500" b="1" kern="1200" dirty="0">
            <a:solidFill>
              <a:schemeClr val="tx1"/>
            </a:solidFill>
          </a:endParaRPr>
        </a:p>
      </dsp:txBody>
      <dsp:txXfrm>
        <a:off x="1893906" y="4668853"/>
        <a:ext cx="3917034" cy="1334352"/>
      </dsp:txXfrm>
    </dsp:sp>
    <dsp:sp modelId="{E1114503-C0E8-464A-998B-F1FF5019ABAD}">
      <dsp:nvSpPr>
        <dsp:cNvPr id="0" name=""/>
        <dsp:cNvSpPr/>
      </dsp:nvSpPr>
      <dsp:spPr>
        <a:xfrm rot="14213873">
          <a:off x="906446" y="3407282"/>
          <a:ext cx="1413373" cy="6949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91A40F-BF47-4318-8264-A495F866AC41}">
      <dsp:nvSpPr>
        <dsp:cNvPr id="0" name=""/>
        <dsp:cNvSpPr/>
      </dsp:nvSpPr>
      <dsp:spPr>
        <a:xfrm>
          <a:off x="0" y="578273"/>
          <a:ext cx="2316456" cy="1250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GB" sz="2700" b="1" kern="1200" dirty="0" err="1" smtClean="0">
              <a:solidFill>
                <a:srgbClr val="FF0000"/>
              </a:solidFill>
            </a:rPr>
            <a:t>Variceal</a:t>
          </a:r>
          <a:r>
            <a:rPr lang="en-GB" sz="2700" b="1" kern="1200" dirty="0" smtClean="0">
              <a:solidFill>
                <a:srgbClr val="FF0000"/>
              </a:solidFill>
            </a:rPr>
            <a:t> bleeding</a:t>
          </a:r>
          <a:endParaRPr lang="en-GB" sz="2700" b="1" kern="1200" dirty="0">
            <a:solidFill>
              <a:srgbClr val="FF0000"/>
            </a:solidFill>
          </a:endParaRPr>
        </a:p>
      </dsp:txBody>
      <dsp:txXfrm>
        <a:off x="36623" y="614896"/>
        <a:ext cx="2243210" cy="1177158"/>
      </dsp:txXfrm>
    </dsp:sp>
    <dsp:sp modelId="{EF83BC42-44AB-4DB7-8FC1-813A518DE368}">
      <dsp:nvSpPr>
        <dsp:cNvPr id="0" name=""/>
        <dsp:cNvSpPr/>
      </dsp:nvSpPr>
      <dsp:spPr>
        <a:xfrm rot="16123762">
          <a:off x="3275815" y="3260672"/>
          <a:ext cx="1152476" cy="6949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7DDDF-2114-4874-8052-BB4D963B5D70}">
      <dsp:nvSpPr>
        <dsp:cNvPr id="0" name=""/>
        <dsp:cNvSpPr/>
      </dsp:nvSpPr>
      <dsp:spPr>
        <a:xfrm>
          <a:off x="2794071" y="578883"/>
          <a:ext cx="2316456" cy="1290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GB" sz="2700" b="1" kern="1200" dirty="0" smtClean="0">
              <a:solidFill>
                <a:srgbClr val="FF0000"/>
              </a:solidFill>
            </a:rPr>
            <a:t>Sepsis/SIRS</a:t>
          </a:r>
          <a:endParaRPr lang="en-GB" sz="2700" b="1" kern="1200" dirty="0">
            <a:solidFill>
              <a:srgbClr val="FF0000"/>
            </a:solidFill>
          </a:endParaRPr>
        </a:p>
      </dsp:txBody>
      <dsp:txXfrm>
        <a:off x="2831870" y="616682"/>
        <a:ext cx="2240858" cy="1214946"/>
      </dsp:txXfrm>
    </dsp:sp>
    <dsp:sp modelId="{7384B7A7-5EA1-4926-92B3-BC8ACE871A94}">
      <dsp:nvSpPr>
        <dsp:cNvPr id="0" name=""/>
        <dsp:cNvSpPr/>
      </dsp:nvSpPr>
      <dsp:spPr>
        <a:xfrm rot="18265056">
          <a:off x="5022655" y="3414797"/>
          <a:ext cx="1400945" cy="6949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43AD2-0C96-41B8-9124-45EF274042F9}">
      <dsp:nvSpPr>
        <dsp:cNvPr id="0" name=""/>
        <dsp:cNvSpPr/>
      </dsp:nvSpPr>
      <dsp:spPr>
        <a:xfrm>
          <a:off x="5688614" y="537061"/>
          <a:ext cx="2036929" cy="1265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GB" sz="2700" b="1" kern="1200" dirty="0" smtClean="0">
              <a:solidFill>
                <a:srgbClr val="FF0000"/>
              </a:solidFill>
            </a:rPr>
            <a:t>Acute severe alcoholic hepatitis</a:t>
          </a:r>
          <a:endParaRPr lang="en-GB" sz="2700" b="1" kern="1200" dirty="0">
            <a:solidFill>
              <a:srgbClr val="FF0000"/>
            </a:solidFill>
          </a:endParaRPr>
        </a:p>
      </dsp:txBody>
      <dsp:txXfrm>
        <a:off x="5725670" y="574117"/>
        <a:ext cx="1962817" cy="1191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23211-0715-429E-ACCF-0D88D9FC4082}" type="datetimeFigureOut">
              <a:rPr lang="en-GB" smtClean="0"/>
              <a:pPr/>
              <a:t>04/12/2012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03ACC-B688-4418-B80F-37F7071F05EC}" type="slidenum">
              <a:rPr lang="en-GB" smtClean="0"/>
              <a:pPr/>
              <a:t>‹#›</a:t>
            </a:fld>
            <a:endParaRPr lang="en-GB"/>
          </a:p>
        </p:txBody>
      </p:sp>
    </p:spTree>
    <p:extLst>
      <p:ext uri="{BB962C8B-B14F-4D97-AF65-F5344CB8AC3E}">
        <p14:creationId xmlns:p14="http://schemas.microsoft.com/office/powerpoint/2010/main" val="81682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10</a:t>
            </a:fld>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F628A98-8287-42C1-AC33-D9F389D18416}" type="slidenum">
              <a:rPr lang="en-GB" smtClean="0">
                <a:latin typeface="Arial" charset="0"/>
              </a:rPr>
              <a:pPr eaLnBrk="1" hangingPunct="1"/>
              <a:t>100</a:t>
            </a:fld>
            <a:endParaRPr lang="en-GB"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DD66006-6EF8-4573-8E5A-B641E7F79CCC}" type="slidenum">
              <a:rPr lang="en-GB" smtClean="0">
                <a:latin typeface="Arial" charset="0"/>
              </a:rPr>
              <a:pPr eaLnBrk="1" hangingPunct="1"/>
              <a:t>101</a:t>
            </a:fld>
            <a:endParaRPr lang="en-GB"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03740D8-E454-4595-96C7-FDB8F479A933}" type="slidenum">
              <a:rPr lang="en-GB" smtClean="0">
                <a:latin typeface="Arial" charset="0"/>
              </a:rPr>
              <a:pPr eaLnBrk="1" hangingPunct="1"/>
              <a:t>102</a:t>
            </a:fld>
            <a:endParaRPr lang="en-GB"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545211E-00A7-4DE7-8402-7AF85A15FB79}" type="slidenum">
              <a:rPr lang="en-GB" smtClean="0">
                <a:latin typeface="Arial" charset="0"/>
              </a:rPr>
              <a:pPr eaLnBrk="1" hangingPunct="1"/>
              <a:t>103</a:t>
            </a:fld>
            <a:endParaRPr lang="en-GB"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EA8A489-27CB-4998-B0F8-AFF078F9683D}" type="slidenum">
              <a:rPr lang="en-GB" smtClean="0">
                <a:latin typeface="Arial" charset="0"/>
              </a:rPr>
              <a:pPr eaLnBrk="1" hangingPunct="1"/>
              <a:t>104</a:t>
            </a:fld>
            <a:endParaRPr lang="en-GB"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0BF2A0C-FAAD-4228-AFC1-AE4678DD0347}" type="slidenum">
              <a:rPr lang="en-GB" smtClean="0">
                <a:latin typeface="Arial" charset="0"/>
              </a:rPr>
              <a:pPr eaLnBrk="1" hangingPunct="1"/>
              <a:t>105</a:t>
            </a:fld>
            <a:endParaRPr lang="en-GB"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24120DC-6B2B-4436-ABCA-DBB5BABE9BA9}" type="slidenum">
              <a:rPr lang="en-GB" smtClean="0">
                <a:latin typeface="Arial" charset="0"/>
              </a:rPr>
              <a:pPr eaLnBrk="1" hangingPunct="1"/>
              <a:t>106</a:t>
            </a:fld>
            <a:endParaRPr lang="en-GB"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Given both the clinical, biochemical and systemic inflammatory profiles point towards the importance of SIRS in acute liver failure; I propose that monocytes/macrophages are the protagonists of this response.  It is very well documented in other inflammatory conditions that these cells are the orchestrators of the SIRs responses to infectious and non-infectious challenges through activation of innate and adatpive immune responses...Release of these inflammatory cytokines results in downstream activation of cog., etc that culminates in EC activation/leakiness and MODS</a:t>
            </a:r>
          </a:p>
          <a:p>
            <a:pPr eaLnBrk="1" hangingPunct="1"/>
            <a:endParaRPr lang="en-GB" smtClean="0"/>
          </a:p>
          <a:p>
            <a:pPr eaLnBrk="1" hangingPunct="1"/>
            <a:r>
              <a:rPr lang="en-GB" smtClean="0"/>
              <a:t>Recent research efforts have recently focused on these cells and their behaviour in ALF</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1A578D5-DFCB-4FF7-B12E-7441D404AEB8}" type="slidenum">
              <a:rPr lang="en-GB" smtClean="0">
                <a:latin typeface="Arial" charset="0"/>
              </a:rPr>
              <a:pPr eaLnBrk="1" hangingPunct="1"/>
              <a:t>107</a:t>
            </a:fld>
            <a:endParaRPr lang="en-GB"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Therefore our recent attention has focused on phenotypic characterisation of of circulating monocytes in ALF.  Predmoinantely acetaminophen induced ALF.  Here we also highlight the importance of the anti-inflammatory response in ALF where we describe:  monocyte phenotypic changes  associated with anti-inflammatory responses – where in– reductions in antigen presentation moecile HLA-DR was documented in association with elveations in the anti-inflammatory moecules CD163 and circulating levels of CD163.  These changes were strongly correlated with elevations in levels of anti-inflammatory cytokines IL-10</a:t>
            </a:r>
          </a:p>
          <a:p>
            <a:pPr eaLnBrk="1" hangingPunct="1"/>
            <a:endParaRPr lang="en-GB" smtClean="0"/>
          </a:p>
          <a:p>
            <a:pPr eaLnBrk="1" hangingPunct="1"/>
            <a:r>
              <a:rPr lang="en-GB" smtClean="0"/>
              <a:t>All these biomarkers had strong correlation with severity of liver injury and predicted poor outcome  </a:t>
            </a:r>
          </a:p>
          <a:p>
            <a:pPr eaLnBrk="1" hangingPunct="1"/>
            <a:endParaRPr lang="en-GB" smtClean="0"/>
          </a:p>
          <a:p>
            <a:pPr eaLnBrk="1" hangingPunct="1"/>
            <a:endParaRPr lang="en-GB"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26980E9-773E-48EC-A6D4-7F9F81E403D0}" type="slidenum">
              <a:rPr lang="da-DK" smtClean="0">
                <a:latin typeface="Arial" charset="0"/>
              </a:rPr>
              <a:pPr eaLnBrk="1" hangingPunct="1"/>
              <a:t>108</a:t>
            </a:fld>
            <a:endParaRPr lang="da-DK"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b="1" u="sng" dirty="0" smtClean="0"/>
              <a:t>Increased </a:t>
            </a:r>
            <a:r>
              <a:rPr lang="en-GB" b="1" u="sng" dirty="0" err="1" smtClean="0"/>
              <a:t>intrahepatic</a:t>
            </a:r>
            <a:r>
              <a:rPr lang="en-GB" b="1" u="sng" dirty="0" smtClean="0"/>
              <a:t> resistance: incorporates both static and dynamic factors</a:t>
            </a:r>
          </a:p>
          <a:p>
            <a:pPr>
              <a:defRPr/>
            </a:pPr>
            <a:endParaRPr lang="en-GB" dirty="0" smtClean="0"/>
          </a:p>
          <a:p>
            <a:pPr>
              <a:defRPr/>
            </a:pPr>
            <a:r>
              <a:rPr lang="en-GB" dirty="0" smtClean="0"/>
              <a:t>The initial event leading to PH is – increased vascular resistance to portal blood flow at the hepatic microcirculation.  Increased hepatic vascular resistance is not only –mechanical consequence of hepatic architectural distortion </a:t>
            </a:r>
            <a:r>
              <a:rPr lang="en-GB" dirty="0" err="1" smtClean="0"/>
              <a:t>casued</a:t>
            </a:r>
            <a:r>
              <a:rPr lang="en-GB" dirty="0" smtClean="0"/>
              <a:t> by fibrosis, regenerative nodules, sinusoidal remodelling and vascular occlusion that is characteristic of a cirrhotic liver. </a:t>
            </a:r>
          </a:p>
          <a:p>
            <a:pPr>
              <a:defRPr/>
            </a:pPr>
            <a:endParaRPr lang="en-GB" dirty="0" smtClean="0"/>
          </a:p>
          <a:p>
            <a:pPr>
              <a:defRPr/>
            </a:pPr>
            <a:r>
              <a:rPr lang="en-GB" dirty="0" smtClean="0"/>
              <a:t>Increasingly recognised is a dynamic component: that is thought to account for a 1/3 of increased resistance to portal blood flow</a:t>
            </a:r>
          </a:p>
          <a:p>
            <a:pPr marL="228600" indent="-228600">
              <a:buFontTx/>
              <a:buAutoNum type="arabicPeriod"/>
              <a:defRPr/>
            </a:pPr>
            <a:r>
              <a:rPr lang="en-GB" dirty="0" smtClean="0"/>
              <a:t>Active contraction of portal/</a:t>
            </a:r>
            <a:r>
              <a:rPr lang="en-GB" dirty="0" err="1" smtClean="0"/>
              <a:t>septal</a:t>
            </a:r>
            <a:r>
              <a:rPr lang="en-GB" dirty="0" smtClean="0"/>
              <a:t> </a:t>
            </a:r>
            <a:r>
              <a:rPr lang="en-GB" dirty="0" err="1" smtClean="0"/>
              <a:t>myofilbroblasts</a:t>
            </a:r>
            <a:endParaRPr lang="en-GB" dirty="0" smtClean="0"/>
          </a:p>
          <a:p>
            <a:pPr marL="228600" indent="-228600">
              <a:buFontTx/>
              <a:buAutoNum type="arabicPeriod"/>
              <a:defRPr/>
            </a:pPr>
            <a:r>
              <a:rPr lang="en-GB" dirty="0" smtClean="0"/>
              <a:t>Activated hepatic stellate cells/vascular smooth muscle cells</a:t>
            </a:r>
          </a:p>
          <a:p>
            <a:pPr marL="228600" indent="-228600">
              <a:buFontTx/>
              <a:buAutoNum type="arabicPeriod" startAt="3"/>
              <a:defRPr/>
            </a:pPr>
            <a:r>
              <a:rPr lang="en-GB" dirty="0" smtClean="0"/>
              <a:t>Hepatic endothelial cell dysfunction</a:t>
            </a:r>
          </a:p>
          <a:p>
            <a:pPr marL="228600" indent="-228600">
              <a:defRPr/>
            </a:pPr>
            <a:r>
              <a:rPr lang="en-GB" dirty="0" smtClean="0"/>
              <a:t>- These events are believed to reflect an imbalance between endogenous </a:t>
            </a:r>
            <a:r>
              <a:rPr lang="en-GB" dirty="0" err="1" smtClean="0"/>
              <a:t>vasocontrictors</a:t>
            </a:r>
            <a:r>
              <a:rPr lang="en-GB" dirty="0" smtClean="0"/>
              <a:t> and </a:t>
            </a:r>
            <a:r>
              <a:rPr lang="en-GB" dirty="0" err="1" smtClean="0"/>
              <a:t>vasodilatory</a:t>
            </a:r>
            <a:r>
              <a:rPr lang="en-GB" dirty="0" smtClean="0"/>
              <a:t> mediators</a:t>
            </a:r>
          </a:p>
          <a:p>
            <a:pPr marL="228600" indent="-228600">
              <a:buFontTx/>
              <a:buAutoNum type="arabicPeriod" startAt="3"/>
              <a:defRPr/>
            </a:pPr>
            <a:endParaRPr lang="en-GB" dirty="0" smtClean="0"/>
          </a:p>
          <a:p>
            <a:pPr marL="228600" indent="-228600">
              <a:defRPr/>
            </a:pPr>
            <a:r>
              <a:rPr lang="en-GB" dirty="0" smtClean="0"/>
              <a:t>Second factor contributing to PH: </a:t>
            </a:r>
            <a:r>
              <a:rPr lang="en-GB" b="1" dirty="0" smtClean="0"/>
              <a:t>increased blood inflow through portal venous system due to </a:t>
            </a:r>
            <a:r>
              <a:rPr lang="en-GB" b="1" dirty="0" err="1" smtClean="0"/>
              <a:t>splanchnic</a:t>
            </a:r>
            <a:r>
              <a:rPr lang="en-GB" b="1" dirty="0" smtClean="0"/>
              <a:t> arteriolar</a:t>
            </a:r>
          </a:p>
          <a:p>
            <a:pPr marL="228600" indent="-228600">
              <a:defRPr/>
            </a:pPr>
            <a:r>
              <a:rPr lang="en-GB" b="1" dirty="0" smtClean="0"/>
              <a:t>Vasodilatation</a:t>
            </a:r>
          </a:p>
          <a:p>
            <a:pPr marL="228600" indent="-228600">
              <a:defRPr/>
            </a:pPr>
            <a:endParaRPr lang="en-GB" b="1" dirty="0" smtClean="0"/>
          </a:p>
          <a:p>
            <a:pPr marL="228600" indent="-228600">
              <a:defRPr/>
            </a:pPr>
            <a:r>
              <a:rPr lang="en-GB" b="1" dirty="0" err="1" smtClean="0"/>
              <a:t>Splanchnic</a:t>
            </a:r>
            <a:r>
              <a:rPr lang="en-GB" b="1" dirty="0" smtClean="0"/>
              <a:t> vasodilatation - occurs due to increase in levels of vasodilators  e.g. NO, glucagon etc.  This results in the hyperkinetic/</a:t>
            </a:r>
            <a:r>
              <a:rPr lang="en-GB" b="1" dirty="0" err="1" smtClean="0"/>
              <a:t>hyperdynamic</a:t>
            </a:r>
            <a:r>
              <a:rPr lang="en-GB" b="1" dirty="0" smtClean="0"/>
              <a:t> circulatory syndrome that we will discuss shortly.  </a:t>
            </a:r>
          </a:p>
        </p:txBody>
      </p:sp>
      <p:sp>
        <p:nvSpPr>
          <p:cNvPr id="110596" name="Slide Number Placeholder 3"/>
          <p:cNvSpPr>
            <a:spLocks noGrp="1"/>
          </p:cNvSpPr>
          <p:nvPr>
            <p:ph type="sldNum" sz="quarter" idx="5"/>
          </p:nvPr>
        </p:nvSpPr>
        <p:spPr>
          <a:noFill/>
        </p:spPr>
        <p:txBody>
          <a:bodyPr/>
          <a:lstStyle/>
          <a:p>
            <a:fld id="{AD256F1B-7F63-433D-ABA0-C6728DFA33C0}"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Conversely, the development of </a:t>
            </a:r>
            <a:r>
              <a:rPr lang="en-GB" sz="1200" kern="1200" baseline="0" dirty="0" err="1" smtClean="0">
                <a:solidFill>
                  <a:schemeClr val="tx1"/>
                </a:solidFill>
                <a:latin typeface="+mn-lt"/>
                <a:ea typeface="+mn-ea"/>
                <a:cs typeface="+mn-cs"/>
              </a:rPr>
              <a:t>multiorgan</a:t>
            </a:r>
            <a:r>
              <a:rPr lang="en-GB" sz="1200" kern="1200" baseline="0" dirty="0" smtClean="0">
                <a:solidFill>
                  <a:schemeClr val="tx1"/>
                </a:solidFill>
                <a:latin typeface="+mn-lt"/>
                <a:ea typeface="+mn-ea"/>
                <a:cs typeface="+mn-cs"/>
              </a:rPr>
              <a:t> failure in is characterized by significant</a:t>
            </a:r>
          </a:p>
          <a:p>
            <a:r>
              <a:rPr lang="en-GB" sz="1200" kern="1200" baseline="0" dirty="0" smtClean="0">
                <a:solidFill>
                  <a:schemeClr val="tx1"/>
                </a:solidFill>
                <a:latin typeface="+mn-lt"/>
                <a:ea typeface="+mn-ea"/>
                <a:cs typeface="+mn-cs"/>
              </a:rPr>
              <a:t>alterations in systemic and hepatic </a:t>
            </a:r>
            <a:r>
              <a:rPr lang="en-GB" sz="1200" kern="1200" baseline="0" dirty="0" err="1" smtClean="0">
                <a:solidFill>
                  <a:schemeClr val="tx1"/>
                </a:solidFill>
                <a:latin typeface="+mn-lt"/>
                <a:ea typeface="+mn-ea"/>
                <a:cs typeface="+mn-cs"/>
              </a:rPr>
              <a:t>hemodynamics</a:t>
            </a:r>
            <a:r>
              <a:rPr lang="en-GB" sz="1200" kern="1200" baseline="0" dirty="0" smtClean="0">
                <a:solidFill>
                  <a:schemeClr val="tx1"/>
                </a:solidFill>
                <a:latin typeface="+mn-lt"/>
                <a:ea typeface="+mn-ea"/>
                <a:cs typeface="+mn-cs"/>
              </a:rPr>
              <a:t> and to worsening of liver function.</a:t>
            </a:r>
          </a:p>
          <a:p>
            <a:r>
              <a:rPr lang="en-GB" sz="1200" kern="1200" baseline="0" dirty="0" smtClean="0">
                <a:solidFill>
                  <a:schemeClr val="tx1"/>
                </a:solidFill>
                <a:latin typeface="+mn-lt"/>
                <a:ea typeface="+mn-ea"/>
                <a:cs typeface="+mn-cs"/>
              </a:rPr>
              <a:t>Bacterial translocation plays an important role both in the transition of patients from</a:t>
            </a:r>
          </a:p>
          <a:p>
            <a:r>
              <a:rPr lang="en-GB" sz="1200" kern="1200" baseline="0" dirty="0" smtClean="0">
                <a:solidFill>
                  <a:schemeClr val="tx1"/>
                </a:solidFill>
                <a:latin typeface="+mn-lt"/>
                <a:ea typeface="+mn-ea"/>
                <a:cs typeface="+mn-cs"/>
              </a:rPr>
              <a:t>compensated to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and together with bacterial infection are</a:t>
            </a:r>
          </a:p>
          <a:p>
            <a:r>
              <a:rPr lang="en-GB" sz="1200" kern="1200" baseline="0" dirty="0" smtClean="0">
                <a:solidFill>
                  <a:schemeClr val="tx1"/>
                </a:solidFill>
                <a:latin typeface="+mn-lt"/>
                <a:ea typeface="+mn-ea"/>
                <a:cs typeface="+mn-cs"/>
              </a:rPr>
              <a:t>the most frequent precipitants of such deterioration via systemic inflammatory</a:t>
            </a:r>
          </a:p>
          <a:p>
            <a:r>
              <a:rPr lang="en-GB" sz="1200" kern="1200" baseline="0" dirty="0" smtClean="0">
                <a:solidFill>
                  <a:schemeClr val="tx1"/>
                </a:solidFill>
                <a:latin typeface="+mn-lt"/>
                <a:ea typeface="+mn-ea"/>
                <a:cs typeface="+mn-cs"/>
              </a:rPr>
              <a:t>response. </a:t>
            </a:r>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This figure describes the clinical concept of ACLF to distinguish it from chronic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The red line describes the course of a patient with chronic </a:t>
            </a:r>
            <a:r>
              <a:rPr lang="en-GB" sz="1200" kern="1200" baseline="0" dirty="0" err="1" smtClean="0">
                <a:solidFill>
                  <a:schemeClr val="tx1"/>
                </a:solidFill>
                <a:latin typeface="+mn-lt"/>
                <a:ea typeface="+mn-ea"/>
                <a:cs typeface="+mn-cs"/>
              </a:rPr>
              <a:t>decompensation</a:t>
            </a:r>
            <a:r>
              <a:rPr lang="en-GB" sz="1200" kern="1200" baseline="0" dirty="0" smtClean="0">
                <a:solidFill>
                  <a:schemeClr val="tx1"/>
                </a:solidFill>
                <a:latin typeface="+mn-lt"/>
                <a:ea typeface="+mn-ea"/>
                <a:cs typeface="+mn-cs"/>
              </a:rPr>
              <a:t> of cirrhosis that during evolution of their liver disease will at some point develop organ dysfunction. This is usually in association with advanced liver disease where the only option for treatment is liver transplantation and the chances of reversibility of liver disease are very limited. This is contradistinction to the patient with acute-on chronic liver failure (depicted by the blue line) who may often have good liver reserve and can deteriorate acutely over a short period usually in association with a precipitating illness that results in organ failure and high risk of death. The patient may also have advanced liver disease but be stable and deteriorate acutely following a precipitating event and progress to organ failure. By contrast, this patient has a potential for reversibility and recovery to the state the patient was in prior to the acute event</a:t>
            </a:r>
            <a:endParaRPr lang="en-GB" dirty="0" smtClean="0"/>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Presence of bacterial DNA, a marker of bacterial translocation, is associated with aggravation</a:t>
            </a:r>
          </a:p>
          <a:p>
            <a:r>
              <a:rPr lang="en-GB" sz="1200" kern="1200" baseline="0" dirty="0" smtClean="0">
                <a:solidFill>
                  <a:schemeClr val="tx1"/>
                </a:solidFill>
                <a:latin typeface="+mn-lt"/>
                <a:ea typeface="+mn-ea"/>
                <a:cs typeface="+mn-cs"/>
              </a:rPr>
              <a:t>of peripheral </a:t>
            </a:r>
            <a:r>
              <a:rPr lang="en-GB" sz="1200" kern="1200" baseline="0" dirty="0" err="1" smtClean="0">
                <a:solidFill>
                  <a:schemeClr val="tx1"/>
                </a:solidFill>
                <a:latin typeface="+mn-lt"/>
                <a:ea typeface="+mn-ea"/>
                <a:cs typeface="+mn-cs"/>
              </a:rPr>
              <a:t>vasodilation</a:t>
            </a:r>
            <a:r>
              <a:rPr lang="en-GB" sz="1200" kern="1200" baseline="0" dirty="0" smtClean="0">
                <a:solidFill>
                  <a:schemeClr val="tx1"/>
                </a:solidFill>
                <a:latin typeface="+mn-lt"/>
                <a:ea typeface="+mn-ea"/>
                <a:cs typeface="+mn-cs"/>
              </a:rPr>
              <a:t> and with worsening of </a:t>
            </a:r>
            <a:r>
              <a:rPr lang="en-GB" sz="1200" kern="1200" baseline="0" dirty="0" err="1" smtClean="0">
                <a:solidFill>
                  <a:schemeClr val="tx1"/>
                </a:solidFill>
                <a:latin typeface="+mn-lt"/>
                <a:ea typeface="+mn-ea"/>
                <a:cs typeface="+mn-cs"/>
              </a:rPr>
              <a:t>intrahepatic</a:t>
            </a:r>
            <a:r>
              <a:rPr lang="en-GB" sz="1200" kern="1200" baseline="0" dirty="0" smtClean="0">
                <a:solidFill>
                  <a:schemeClr val="tx1"/>
                </a:solidFill>
                <a:latin typeface="+mn-lt"/>
                <a:ea typeface="+mn-ea"/>
                <a:cs typeface="+mn-cs"/>
              </a:rPr>
              <a:t> endothelial dysfunction</a:t>
            </a:r>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In the</a:t>
            </a:r>
          </a:p>
          <a:p>
            <a:r>
              <a:rPr lang="en-GB" sz="1200" kern="1200" baseline="0" dirty="0" smtClean="0">
                <a:solidFill>
                  <a:schemeClr val="tx1"/>
                </a:solidFill>
                <a:latin typeface="+mn-lt"/>
                <a:ea typeface="+mn-ea"/>
                <a:cs typeface="+mn-cs"/>
              </a:rPr>
              <a:t>transition from compensated to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(marked by the</a:t>
            </a:r>
          </a:p>
          <a:p>
            <a:r>
              <a:rPr lang="en-GB" sz="1200" kern="1200" baseline="0" dirty="0" smtClean="0">
                <a:solidFill>
                  <a:schemeClr val="tx1"/>
                </a:solidFill>
                <a:latin typeface="+mn-lt"/>
                <a:ea typeface="+mn-ea"/>
                <a:cs typeface="+mn-cs"/>
              </a:rPr>
              <a:t>development </a:t>
            </a:r>
            <a:r>
              <a:rPr lang="en-GB" sz="1200" kern="1200" baseline="0" dirty="0" err="1" smtClean="0">
                <a:solidFill>
                  <a:schemeClr val="tx1"/>
                </a:solidFill>
                <a:latin typeface="+mn-lt"/>
                <a:ea typeface="+mn-ea"/>
                <a:cs typeface="+mn-cs"/>
              </a:rPr>
              <a:t>variceal</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hemorrhage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ascites</a:t>
            </a:r>
            <a:r>
              <a:rPr lang="en-GB" sz="1200" kern="1200" baseline="0" dirty="0" smtClean="0">
                <a:solidFill>
                  <a:schemeClr val="tx1"/>
                </a:solidFill>
                <a:latin typeface="+mn-lt"/>
                <a:ea typeface="+mn-ea"/>
                <a:cs typeface="+mn-cs"/>
              </a:rPr>
              <a:t> and/or hepatic encephalopathy)</a:t>
            </a:r>
          </a:p>
          <a:p>
            <a:r>
              <a:rPr lang="en-GB" sz="1200" kern="1200" baseline="0" dirty="0" smtClean="0">
                <a:solidFill>
                  <a:schemeClr val="tx1"/>
                </a:solidFill>
                <a:latin typeface="+mn-lt"/>
                <a:ea typeface="+mn-ea"/>
                <a:cs typeface="+mn-cs"/>
              </a:rPr>
              <a:t>increasing portal pressure and liver fibrosis play a predominant role, while</a:t>
            </a:r>
          </a:p>
          <a:p>
            <a:r>
              <a:rPr lang="en-GB" sz="1200" kern="1200" baseline="0" dirty="0" smtClean="0">
                <a:solidFill>
                  <a:schemeClr val="tx1"/>
                </a:solidFill>
                <a:latin typeface="+mn-lt"/>
                <a:ea typeface="+mn-ea"/>
                <a:cs typeface="+mn-cs"/>
              </a:rPr>
              <a:t>vasodilatation (and the resultant </a:t>
            </a:r>
            <a:r>
              <a:rPr lang="en-GB" sz="1200" kern="1200" baseline="0" dirty="0" err="1" smtClean="0">
                <a:solidFill>
                  <a:schemeClr val="tx1"/>
                </a:solidFill>
                <a:latin typeface="+mn-lt"/>
                <a:ea typeface="+mn-ea"/>
                <a:cs typeface="+mn-cs"/>
              </a:rPr>
              <a:t>hyperdynamic</a:t>
            </a:r>
            <a:r>
              <a:rPr lang="en-GB" sz="1200" kern="1200" baseline="0" dirty="0" smtClean="0">
                <a:solidFill>
                  <a:schemeClr val="tx1"/>
                </a:solidFill>
                <a:latin typeface="+mn-lt"/>
                <a:ea typeface="+mn-ea"/>
                <a:cs typeface="+mn-cs"/>
              </a:rPr>
              <a:t> circulatory state) is not as prominent.</a:t>
            </a:r>
          </a:p>
          <a:p>
            <a:r>
              <a:rPr lang="en-GB" sz="1200" kern="1200" baseline="0" dirty="0" smtClean="0">
                <a:solidFill>
                  <a:schemeClr val="tx1"/>
                </a:solidFill>
                <a:latin typeface="+mn-lt"/>
                <a:ea typeface="+mn-ea"/>
                <a:cs typeface="+mn-cs"/>
              </a:rPr>
              <a:t>Conversely, the development of </a:t>
            </a:r>
            <a:r>
              <a:rPr lang="en-GB" sz="1200" kern="1200" baseline="0" dirty="0" err="1" smtClean="0">
                <a:solidFill>
                  <a:schemeClr val="tx1"/>
                </a:solidFill>
                <a:latin typeface="+mn-lt"/>
                <a:ea typeface="+mn-ea"/>
                <a:cs typeface="+mn-cs"/>
              </a:rPr>
              <a:t>multiorgan</a:t>
            </a:r>
            <a:r>
              <a:rPr lang="en-GB" sz="1200" kern="1200" baseline="0" dirty="0" smtClean="0">
                <a:solidFill>
                  <a:schemeClr val="tx1"/>
                </a:solidFill>
                <a:latin typeface="+mn-lt"/>
                <a:ea typeface="+mn-ea"/>
                <a:cs typeface="+mn-cs"/>
              </a:rPr>
              <a:t> failure in is characterized by significant</a:t>
            </a:r>
          </a:p>
          <a:p>
            <a:r>
              <a:rPr lang="en-GB" sz="1200" kern="1200" baseline="0" dirty="0" smtClean="0">
                <a:solidFill>
                  <a:schemeClr val="tx1"/>
                </a:solidFill>
                <a:latin typeface="+mn-lt"/>
                <a:ea typeface="+mn-ea"/>
                <a:cs typeface="+mn-cs"/>
              </a:rPr>
              <a:t>alterations in systemic and hepatic </a:t>
            </a:r>
            <a:r>
              <a:rPr lang="en-GB" sz="1200" kern="1200" baseline="0" dirty="0" err="1" smtClean="0">
                <a:solidFill>
                  <a:schemeClr val="tx1"/>
                </a:solidFill>
                <a:latin typeface="+mn-lt"/>
                <a:ea typeface="+mn-ea"/>
                <a:cs typeface="+mn-cs"/>
              </a:rPr>
              <a:t>hemodynamics</a:t>
            </a:r>
            <a:r>
              <a:rPr lang="en-GB" sz="1200" kern="1200" baseline="0" dirty="0" smtClean="0">
                <a:solidFill>
                  <a:schemeClr val="tx1"/>
                </a:solidFill>
                <a:latin typeface="+mn-lt"/>
                <a:ea typeface="+mn-ea"/>
                <a:cs typeface="+mn-cs"/>
              </a:rPr>
              <a:t> and to worsening of liver function.</a:t>
            </a:r>
          </a:p>
          <a:p>
            <a:r>
              <a:rPr lang="en-GB" sz="1200" kern="1200" baseline="0" dirty="0" smtClean="0">
                <a:solidFill>
                  <a:schemeClr val="tx1"/>
                </a:solidFill>
                <a:latin typeface="+mn-lt"/>
                <a:ea typeface="+mn-ea"/>
                <a:cs typeface="+mn-cs"/>
              </a:rPr>
              <a:t>Bacterial translocation plays an important role both in the transition of patients from</a:t>
            </a:r>
          </a:p>
          <a:p>
            <a:r>
              <a:rPr lang="en-GB" sz="1200" kern="1200" baseline="0" dirty="0" smtClean="0">
                <a:solidFill>
                  <a:schemeClr val="tx1"/>
                </a:solidFill>
                <a:latin typeface="+mn-lt"/>
                <a:ea typeface="+mn-ea"/>
                <a:cs typeface="+mn-cs"/>
              </a:rPr>
              <a:t>compensated to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and together with bacterial infection are</a:t>
            </a:r>
          </a:p>
          <a:p>
            <a:r>
              <a:rPr lang="en-GB" sz="1200" kern="1200" baseline="0" dirty="0" smtClean="0">
                <a:solidFill>
                  <a:schemeClr val="tx1"/>
                </a:solidFill>
                <a:latin typeface="+mn-lt"/>
                <a:ea typeface="+mn-ea"/>
                <a:cs typeface="+mn-cs"/>
              </a:rPr>
              <a:t>the most frequent precipitants of such deterioration via systemic inflammatory</a:t>
            </a:r>
          </a:p>
          <a:p>
            <a:r>
              <a:rPr lang="en-GB" sz="1200" kern="1200" baseline="0" dirty="0" smtClean="0">
                <a:solidFill>
                  <a:schemeClr val="tx1"/>
                </a:solidFill>
                <a:latin typeface="+mn-lt"/>
                <a:ea typeface="+mn-ea"/>
                <a:cs typeface="+mn-cs"/>
              </a:rPr>
              <a:t>response. VH = </a:t>
            </a:r>
            <a:r>
              <a:rPr lang="en-GB" sz="1200" kern="1200" baseline="0" dirty="0" err="1" smtClean="0">
                <a:solidFill>
                  <a:schemeClr val="tx1"/>
                </a:solidFill>
                <a:latin typeface="+mn-lt"/>
                <a:ea typeface="+mn-ea"/>
                <a:cs typeface="+mn-cs"/>
              </a:rPr>
              <a:t>variceal</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hemorrhage</a:t>
            </a:r>
            <a:r>
              <a:rPr lang="en-GB" sz="1200" kern="1200" baseline="0" dirty="0" smtClean="0">
                <a:solidFill>
                  <a:schemeClr val="tx1"/>
                </a:solidFill>
                <a:latin typeface="+mn-lt"/>
                <a:ea typeface="+mn-ea"/>
                <a:cs typeface="+mn-cs"/>
              </a:rPr>
              <a:t>; HE = hepatic encephalopathy</a:t>
            </a:r>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p>
          <a:p>
            <a:r>
              <a:rPr lang="en-GB" sz="1200" dirty="0" smtClean="0"/>
              <a:t>Patients with infection following initiation of </a:t>
            </a:r>
            <a:r>
              <a:rPr lang="en-GB" sz="1200" dirty="0" err="1" smtClean="0"/>
              <a:t>corticosteriods</a:t>
            </a:r>
            <a:r>
              <a:rPr lang="en-GB" sz="1200" dirty="0" smtClean="0"/>
              <a:t> had a worse prognosis compared to those without infection</a:t>
            </a:r>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patients with cirrhosis and </a:t>
            </a:r>
            <a:r>
              <a:rPr lang="en-GB" baseline="0" dirty="0" err="1" smtClean="0"/>
              <a:t>ascites</a:t>
            </a:r>
            <a:r>
              <a:rPr lang="en-GB" baseline="0" dirty="0" smtClean="0"/>
              <a:t> – </a:t>
            </a:r>
            <a:r>
              <a:rPr lang="en-GB" baseline="0" dirty="0" err="1" smtClean="0"/>
              <a:t>proability</a:t>
            </a:r>
            <a:r>
              <a:rPr lang="en-GB" baseline="0" dirty="0" smtClean="0"/>
              <a:t> of development of HRS @ 1yr is 20% &amp; 50% @ 3-5years.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Problems with serum </a:t>
            </a:r>
            <a:r>
              <a:rPr lang="en-GB" dirty="0" err="1" smtClean="0"/>
              <a:t>creatinine</a:t>
            </a:r>
            <a:r>
              <a:rPr lang="en-GB" dirty="0" smtClean="0"/>
              <a:t> as marker of renal dysfunction in cirrhosis: single measurement is inaccurate</a:t>
            </a:r>
            <a:r>
              <a:rPr lang="en-GB" baseline="0" dirty="0" smtClean="0"/>
              <a:t> at defining the severity of renal failure, but repeated measures define the variations in GFR during evolution of disease.</a:t>
            </a:r>
          </a:p>
          <a:p>
            <a:endParaRPr lang="en-GB" dirty="0" smtClean="0"/>
          </a:p>
          <a:p>
            <a:r>
              <a:rPr lang="en-GB" dirty="0" smtClean="0"/>
              <a:t>Serum</a:t>
            </a:r>
            <a:r>
              <a:rPr lang="en-GB" baseline="0" dirty="0" smtClean="0"/>
              <a:t> Cr may overestimate GFR  due to reduced </a:t>
            </a:r>
            <a:r>
              <a:rPr lang="en-GB" baseline="0" dirty="0" err="1" smtClean="0"/>
              <a:t>creatinine</a:t>
            </a:r>
            <a:r>
              <a:rPr lang="en-GB" baseline="0" dirty="0" smtClean="0"/>
              <a:t> production/reduced muscle mass</a:t>
            </a:r>
          </a:p>
          <a:p>
            <a:r>
              <a:rPr lang="en-GB" baseline="0" dirty="0" smtClean="0"/>
              <a:t>	</a:t>
            </a:r>
          </a:p>
          <a:p>
            <a:r>
              <a:rPr lang="en-GB" baseline="0" dirty="0" smtClean="0"/>
              <a:t>New definitions are required- akin to acute kidney injury </a:t>
            </a:r>
            <a:r>
              <a:rPr lang="en-GB" baseline="0" dirty="0" err="1" smtClean="0"/>
              <a:t>definiton</a:t>
            </a:r>
            <a:r>
              <a:rPr lang="en-GB" baseline="0" dirty="0" smtClean="0"/>
              <a:t>:</a:t>
            </a:r>
          </a:p>
          <a:p>
            <a:r>
              <a:rPr lang="en-GB" baseline="0" dirty="0" smtClean="0"/>
              <a:t>	abrupt (2 days) </a:t>
            </a:r>
            <a:r>
              <a:rPr lang="en-GB" baseline="0" dirty="0" err="1" smtClean="0"/>
              <a:t>reductionin</a:t>
            </a:r>
            <a:r>
              <a:rPr lang="en-GB" baseline="0" dirty="0" smtClean="0"/>
              <a:t> renal function (increase in </a:t>
            </a:r>
            <a:r>
              <a:rPr lang="en-GB" baseline="0" dirty="0" err="1" smtClean="0"/>
              <a:t>Scr</a:t>
            </a:r>
            <a:r>
              <a:rPr lang="en-GB" baseline="0" dirty="0" smtClean="0"/>
              <a:t> by &gt;23mcmol/L; increase of &gt;50% from baseline; u/o&lt;0.5ml/Kg/hr for 	&gt;6hours)  </a:t>
            </a:r>
            <a:endParaRPr lang="en-GB" dirty="0" smtClean="0"/>
          </a:p>
        </p:txBody>
      </p:sp>
      <p:sp>
        <p:nvSpPr>
          <p:cNvPr id="4" name="Slide Number Placeholder 3"/>
          <p:cNvSpPr>
            <a:spLocks noGrp="1"/>
          </p:cNvSpPr>
          <p:nvPr>
            <p:ph type="sldNum" sz="quarter" idx="10"/>
          </p:nvPr>
        </p:nvSpPr>
        <p:spPr/>
        <p:txBody>
          <a:bodyPr/>
          <a:lstStyle/>
          <a:p>
            <a:fld id="{4B803ACC-B688-4418-B80F-37F7071F05EC}"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This figure describes the clinical concept of ACLF to distinguish it from chronic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The red line describes the course of a patient with chronic </a:t>
            </a:r>
            <a:r>
              <a:rPr lang="en-GB" sz="1200" kern="1200" baseline="0" dirty="0" err="1" smtClean="0">
                <a:solidFill>
                  <a:schemeClr val="tx1"/>
                </a:solidFill>
                <a:latin typeface="+mn-lt"/>
                <a:ea typeface="+mn-ea"/>
                <a:cs typeface="+mn-cs"/>
              </a:rPr>
              <a:t>decompensation</a:t>
            </a:r>
            <a:r>
              <a:rPr lang="en-GB" sz="1200" kern="1200" baseline="0" dirty="0" smtClean="0">
                <a:solidFill>
                  <a:schemeClr val="tx1"/>
                </a:solidFill>
                <a:latin typeface="+mn-lt"/>
                <a:ea typeface="+mn-ea"/>
                <a:cs typeface="+mn-cs"/>
              </a:rPr>
              <a:t> of cirrhosis that during evolution of their liver disease will at some point develop organ dysfunction. This is usually in association with advanced liver disease where the only option for treatment is liver transplantation and the chances of reversibility of liver disease are very limited. This is contradistinction to the patient with acute-on chronic liver failure (depicted by the blue line) who may often have good liver reserve and can deteriorate acutely over a short period usually in association with a precipitating illness that results in organ failure and high risk of death. The patient may also have advanced liver disease but be stable and deteriorate acutely following a precipitating event and progress to organ failure. By contrast, this patient has a potential for reversibility and recovery to the state the patient was in prior to the acute event</a:t>
            </a:r>
            <a:endParaRPr lang="en-GB" dirty="0" smtClean="0"/>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err="1" smtClean="0">
                <a:solidFill>
                  <a:schemeClr val="tx1"/>
                </a:solidFill>
                <a:latin typeface="+mn-lt"/>
                <a:ea typeface="+mn-ea"/>
                <a:cs typeface="+mn-cs"/>
              </a:rPr>
              <a:t>Sagi</a:t>
            </a:r>
            <a:r>
              <a:rPr lang="en-GB" sz="1200" kern="1200" baseline="0" dirty="0" smtClean="0">
                <a:solidFill>
                  <a:schemeClr val="tx1"/>
                </a:solidFill>
                <a:latin typeface="+mn-lt"/>
                <a:ea typeface="+mn-ea"/>
                <a:cs typeface="+mn-cs"/>
              </a:rPr>
              <a:t> meta analysis: From the available data </a:t>
            </a:r>
            <a:r>
              <a:rPr lang="en-GB" sz="1200" kern="1200" baseline="0" dirty="0" err="1" smtClean="0">
                <a:solidFill>
                  <a:schemeClr val="tx1"/>
                </a:solidFill>
                <a:latin typeface="+mn-lt"/>
                <a:ea typeface="+mn-ea"/>
                <a:cs typeface="+mn-cs"/>
              </a:rPr>
              <a:t>terlipressin</a:t>
            </a:r>
            <a:r>
              <a:rPr lang="en-GB" sz="1200" kern="1200" baseline="0" dirty="0" smtClean="0">
                <a:solidFill>
                  <a:schemeClr val="tx1"/>
                </a:solidFill>
                <a:latin typeface="+mn-lt"/>
                <a:ea typeface="+mn-ea"/>
                <a:cs typeface="+mn-cs"/>
              </a:rPr>
              <a:t> therapy along with albumin administered for a minimum of 3 days and maximum of 14 days appears safe, well tolerated and effective in reversing HRS type 1 in patients with cirrhosis. It can be used to bridge patients waiting for liver transplantation. Future studies are needed to determine the optimal dose and duration of </a:t>
            </a:r>
            <a:r>
              <a:rPr lang="en-GB" sz="1200" kern="1200" baseline="0" dirty="0" err="1" smtClean="0">
                <a:solidFill>
                  <a:schemeClr val="tx1"/>
                </a:solidFill>
                <a:latin typeface="+mn-lt"/>
                <a:ea typeface="+mn-ea"/>
                <a:cs typeface="+mn-cs"/>
              </a:rPr>
              <a:t>terlipressin</a:t>
            </a:r>
            <a:r>
              <a:rPr lang="en-GB" sz="1200" kern="1200" baseline="0" dirty="0" smtClean="0">
                <a:solidFill>
                  <a:schemeClr val="tx1"/>
                </a:solidFill>
                <a:latin typeface="+mn-lt"/>
                <a:ea typeface="+mn-ea"/>
                <a:cs typeface="+mn-cs"/>
              </a:rPr>
              <a:t>. The effect </a:t>
            </a:r>
            <a:r>
              <a:rPr lang="en-GB" sz="1200" kern="1200" baseline="0" dirty="0" err="1" smtClean="0">
                <a:solidFill>
                  <a:schemeClr val="tx1"/>
                </a:solidFill>
                <a:latin typeface="+mn-lt"/>
                <a:ea typeface="+mn-ea"/>
                <a:cs typeface="+mn-cs"/>
              </a:rPr>
              <a:t>ofHRSreversal</a:t>
            </a:r>
            <a:r>
              <a:rPr lang="en-GB" sz="1200" kern="1200" baseline="0" dirty="0" smtClean="0">
                <a:solidFill>
                  <a:schemeClr val="tx1"/>
                </a:solidFill>
                <a:latin typeface="+mn-lt"/>
                <a:ea typeface="+mn-ea"/>
                <a:cs typeface="+mn-cs"/>
              </a:rPr>
              <a:t> on overall survival and post transplant outcomes need to be studied.</a:t>
            </a:r>
            <a:endParaRPr lang="en-GB" dirty="0" smtClean="0"/>
          </a:p>
          <a:p>
            <a:endParaRPr lang="en-GB" dirty="0" smtClean="0"/>
          </a:p>
          <a:p>
            <a:endParaRPr lang="en-GB" dirty="0" smtClean="0"/>
          </a:p>
          <a:p>
            <a:endParaRPr lang="en-GB" dirty="0" smtClean="0"/>
          </a:p>
          <a:p>
            <a:r>
              <a:rPr lang="en-GB" dirty="0" err="1" smtClean="0"/>
              <a:t>Nazar</a:t>
            </a:r>
            <a:r>
              <a:rPr lang="en-GB" dirty="0" smtClean="0"/>
              <a:t> study: </a:t>
            </a:r>
            <a:r>
              <a:rPr lang="en-GB" dirty="0" err="1" smtClean="0"/>
              <a:t>hepatology</a:t>
            </a:r>
            <a:r>
              <a:rPr lang="en-GB" dirty="0" smtClean="0"/>
              <a:t> 2010-</a:t>
            </a:r>
            <a:r>
              <a:rPr lang="en-GB" baseline="0" dirty="0" smtClean="0"/>
              <a:t> </a:t>
            </a:r>
            <a:r>
              <a:rPr lang="en-GB" baseline="0" dirty="0" err="1" smtClean="0"/>
              <a:t>spanish</a:t>
            </a:r>
            <a:r>
              <a:rPr lang="en-GB" baseline="0" dirty="0" smtClean="0"/>
              <a:t> study n=39; responders (46%) were associated with increase in MAP &gt;5mmHg at day 3, suppression of R-A-A and SNS system. Arterial pressure did not respond in those who were non-responders to Rx. MELD score, urine volume, </a:t>
            </a:r>
            <a:r>
              <a:rPr lang="en-GB" baseline="0" dirty="0" err="1" smtClean="0"/>
              <a:t>leucocyte</a:t>
            </a:r>
            <a:r>
              <a:rPr lang="en-GB" baseline="0" dirty="0" smtClean="0"/>
              <a:t> count associated with non response.  </a:t>
            </a:r>
            <a:endParaRPr lang="en-GB" dirty="0" smtClean="0"/>
          </a:p>
          <a:p>
            <a:endParaRPr lang="en-GB" dirty="0" smtClean="0"/>
          </a:p>
          <a:p>
            <a:r>
              <a:rPr lang="en-GB" dirty="0" smtClean="0"/>
              <a:t>Boyer study:  journal</a:t>
            </a:r>
            <a:r>
              <a:rPr lang="en-GB" baseline="0" dirty="0" smtClean="0"/>
              <a:t> of </a:t>
            </a:r>
            <a:r>
              <a:rPr lang="en-GB" baseline="0" dirty="0" err="1" smtClean="0"/>
              <a:t>hepatology</a:t>
            </a:r>
            <a:r>
              <a:rPr lang="en-GB" baseline="0" dirty="0" smtClean="0"/>
              <a:t> ‘11: n=112</a:t>
            </a:r>
          </a:p>
          <a:p>
            <a:r>
              <a:rPr lang="en-GB" dirty="0" smtClean="0"/>
              <a:t>Baseline serum </a:t>
            </a:r>
            <a:r>
              <a:rPr lang="en-GB" dirty="0" err="1" smtClean="0"/>
              <a:t>creatinine</a:t>
            </a:r>
            <a:r>
              <a:rPr lang="en-GB" dirty="0" smtClean="0"/>
              <a:t>, presence of alcoholic hepatitis, and Child-Pugh score were also predictive of survival on multivariate analysis. Patients most likely to benefit from </a:t>
            </a:r>
            <a:r>
              <a:rPr lang="en-GB" dirty="0" err="1" smtClean="0"/>
              <a:t>terlipressin</a:t>
            </a:r>
            <a:r>
              <a:rPr lang="en-GB" dirty="0" smtClean="0"/>
              <a:t> have earlier onset renal failure (i.e. serum </a:t>
            </a:r>
            <a:r>
              <a:rPr lang="en-GB" dirty="0" err="1" smtClean="0"/>
              <a:t>creatinine</a:t>
            </a:r>
            <a:r>
              <a:rPr lang="en-GB" dirty="0" smtClean="0"/>
              <a:t> &lt;5.0mg/dl-381mcmol/L)</a:t>
            </a:r>
          </a:p>
          <a:p>
            <a:endParaRPr lang="en-GB" dirty="0" smtClean="0"/>
          </a:p>
          <a:p>
            <a:r>
              <a:rPr lang="en-GB" dirty="0" smtClean="0"/>
              <a:t>The rise in mean arterial pressure (MAP) following </a:t>
            </a:r>
            <a:r>
              <a:rPr lang="en-GB" dirty="0" err="1" smtClean="0"/>
              <a:t>terlipressin</a:t>
            </a:r>
            <a:r>
              <a:rPr lang="en-GB" dirty="0" smtClean="0"/>
              <a:t> administration was not predictive of HRS reversal. However, in those who achieved HRS reversal from </a:t>
            </a:r>
            <a:r>
              <a:rPr lang="en-GB" dirty="0" err="1" smtClean="0"/>
              <a:t>terlipressin</a:t>
            </a:r>
            <a:r>
              <a:rPr lang="en-GB" dirty="0" smtClean="0"/>
              <a:t>, there was a significant rise in MAP from beginning to end of treatment</a:t>
            </a:r>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p:cNvSpPr>
          <p:nvPr>
            <p:ph type="sldImg"/>
          </p:nvPr>
        </p:nvSpPr>
        <p:spPr>
          <a:xfrm>
            <a:off x="1322388" y="711200"/>
            <a:ext cx="4225925" cy="3168650"/>
          </a:xfrm>
          <a:solidFill>
            <a:srgbClr val="FFFFFF"/>
          </a:solidFill>
          <a:ln/>
        </p:spPr>
      </p:sp>
      <p:sp>
        <p:nvSpPr>
          <p:cNvPr id="181251" name="Rectangle 3"/>
          <p:cNvSpPr>
            <a:spLocks noGrp="1" noChangeArrowheads="1"/>
          </p:cNvSpPr>
          <p:nvPr>
            <p:ph type="body" idx="1"/>
          </p:nvPr>
        </p:nvSpPr>
        <p:spPr>
          <a:xfrm>
            <a:off x="917575" y="4356100"/>
            <a:ext cx="5048250" cy="4073525"/>
          </a:xfrm>
          <a:noFill/>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BCD12A4A-44A8-4891-988C-4E8F189DF4DF}" type="slidenum">
              <a:rPr lang="en-US">
                <a:solidFill>
                  <a:prstClr val="black"/>
                </a:solidFill>
              </a:rPr>
              <a:pPr/>
              <a:t>46</a:t>
            </a:fld>
            <a:endParaRPr lang="en-US">
              <a:solidFill>
                <a:prstClr val="black"/>
              </a:solidFill>
            </a:endParaRPr>
          </a:p>
        </p:txBody>
      </p:sp>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1A60E8C4-9562-487B-9EBE-4C44F21D21F3}" type="slidenum">
              <a:rPr lang="en-US" sz="1200" b="1" smtClean="0">
                <a:solidFill>
                  <a:prstClr val="black"/>
                </a:solidFill>
                <a:latin typeface="Arial" pitchFamily="34" charset="0"/>
                <a:ea typeface="ＭＳ Ｐゴシック" pitchFamily="34" charset="-128"/>
              </a:rPr>
              <a:pPr algn="r" fontAlgn="base">
                <a:spcBef>
                  <a:spcPct val="0"/>
                </a:spcBef>
                <a:spcAft>
                  <a:spcPct val="0"/>
                </a:spcAft>
              </a:pPr>
              <a:t>46</a:t>
            </a:fld>
            <a:endParaRPr lang="en-US" sz="1200" b="1" smtClean="0">
              <a:solidFill>
                <a:prstClr val="black"/>
              </a:solidFill>
              <a:latin typeface="Arial" pitchFamily="34" charset="0"/>
              <a:ea typeface="ＭＳ Ｐゴシック" pitchFamily="34" charset="-128"/>
            </a:endParaRPr>
          </a:p>
        </p:txBody>
      </p:sp>
      <p:sp>
        <p:nvSpPr>
          <p:cNvPr id="100355" name="1 Marcador de imagen de diapositiva"/>
          <p:cNvSpPr>
            <a:spLocks noGrp="1" noRot="1" noChangeAspect="1" noTextEdit="1"/>
          </p:cNvSpPr>
          <p:nvPr>
            <p:ph type="sldImg"/>
          </p:nvPr>
        </p:nvSpPr>
        <p:spPr>
          <a:xfrm>
            <a:off x="1144588" y="684213"/>
            <a:ext cx="4572000" cy="3429000"/>
          </a:xfrm>
          <a:ln/>
        </p:spPr>
      </p:sp>
      <p:sp>
        <p:nvSpPr>
          <p:cNvPr id="64516" name="2 Marcador de notas"/>
          <p:cNvSpPr>
            <a:spLocks noGrp="1"/>
          </p:cNvSpPr>
          <p:nvPr>
            <p:ph type="body" idx="1"/>
          </p:nvPr>
        </p:nvSpPr>
        <p:spPr>
          <a:xfrm>
            <a:off x="685800" y="4343400"/>
            <a:ext cx="5486400" cy="4116388"/>
          </a:xfrm>
          <a:noFill/>
          <a:ln>
            <a:solidFill>
              <a:srgbClr val="000000"/>
            </a:solidFill>
            <a:miter lim="800000"/>
            <a:headEnd/>
            <a:tailEnd/>
          </a:ln>
        </p:spPr>
        <p:txBody>
          <a:bodyPr/>
          <a:lstStyle/>
          <a:p>
            <a:pPr eaLnBrk="1" hangingPunct="1">
              <a:spcBef>
                <a:spcPct val="0"/>
              </a:spcBef>
            </a:pPr>
            <a:r>
              <a:rPr lang="es-ES" smtClean="0">
                <a:latin typeface="Arial" pitchFamily="34" charset="0"/>
                <a:ea typeface="ＭＳ Ｐゴシック" pitchFamily="34" charset="-128"/>
              </a:rPr>
              <a:t>This slide shows the effect of MARS therapy on 28 days transplant-free survival. As you can see there were no differentes between both arms either in ITT population or in PP population. Overall mortality was about 40 % in both groups and populations</a:t>
            </a:r>
          </a:p>
        </p:txBody>
      </p:sp>
      <p:sp>
        <p:nvSpPr>
          <p:cNvPr id="64517"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AB54ED53-3AAD-43F4-BF62-072986CF93B7}" type="slidenum">
              <a:rPr lang="es-ES" sz="1200" b="1" smtClean="0">
                <a:solidFill>
                  <a:prstClr val="black"/>
                </a:solidFill>
                <a:ea typeface="ＭＳ Ｐゴシック" pitchFamily="34" charset="-128"/>
              </a:rPr>
              <a:pPr algn="r" fontAlgn="base">
                <a:spcBef>
                  <a:spcPct val="0"/>
                </a:spcBef>
                <a:spcAft>
                  <a:spcPct val="0"/>
                </a:spcAft>
              </a:pPr>
              <a:t>46</a:t>
            </a:fld>
            <a:endParaRPr lang="es-ES" sz="1200" b="1" smtClean="0">
              <a:solidFill>
                <a:prstClr val="black"/>
              </a:solidFill>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A0F27C47-92C5-4EB6-A7D8-AE6BA65607C7}" type="slidenum">
              <a:rPr lang="en-US">
                <a:solidFill>
                  <a:prstClr val="black"/>
                </a:solidFill>
              </a:rPr>
              <a:pPr/>
              <a:t>47</a:t>
            </a:fld>
            <a:endParaRPr lang="en-US">
              <a:solidFill>
                <a:prstClr val="black"/>
              </a:solidFill>
            </a:endParaRPr>
          </a:p>
        </p:txBody>
      </p:sp>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E4825628-98AE-400A-9375-7A76B208E582}" type="slidenum">
              <a:rPr lang="en-US" sz="1200" b="1" smtClean="0">
                <a:solidFill>
                  <a:prstClr val="black"/>
                </a:solidFill>
                <a:latin typeface="Arial" pitchFamily="34" charset="0"/>
                <a:ea typeface="ＭＳ Ｐゴシック" pitchFamily="34" charset="-128"/>
              </a:rPr>
              <a:pPr algn="r" fontAlgn="base">
                <a:spcBef>
                  <a:spcPct val="0"/>
                </a:spcBef>
                <a:spcAft>
                  <a:spcPct val="0"/>
                </a:spcAft>
              </a:pPr>
              <a:t>47</a:t>
            </a:fld>
            <a:endParaRPr lang="en-US" sz="1200" b="1" smtClean="0">
              <a:solidFill>
                <a:prstClr val="black"/>
              </a:solidFill>
              <a:latin typeface="Arial" pitchFamily="34" charset="0"/>
              <a:ea typeface="ＭＳ Ｐゴシック" pitchFamily="34" charset="-128"/>
            </a:endParaRPr>
          </a:p>
        </p:txBody>
      </p:sp>
      <p:sp>
        <p:nvSpPr>
          <p:cNvPr id="102403" name="Rectangle 2"/>
          <p:cNvSpPr>
            <a:spLocks noGrp="1" noRot="1" noChangeAspect="1" noChangeArrowheads="1" noTextEdit="1"/>
          </p:cNvSpPr>
          <p:nvPr>
            <p:ph type="sldImg"/>
          </p:nvPr>
        </p:nvSpPr>
        <p:spPr>
          <a:xfrm>
            <a:off x="1144588" y="684213"/>
            <a:ext cx="4572000" cy="3429000"/>
          </a:xfrm>
          <a:ln/>
        </p:spPr>
      </p:sp>
      <p:sp>
        <p:nvSpPr>
          <p:cNvPr id="9219" name="Rectangle 3"/>
          <p:cNvSpPr>
            <a:spLocks noGrp="1" noChangeArrowheads="1"/>
          </p:cNvSpPr>
          <p:nvPr>
            <p:ph type="body" idx="1"/>
          </p:nvPr>
        </p:nvSpPr>
        <p:spPr>
          <a:xfrm>
            <a:off x="685800" y="4343400"/>
            <a:ext cx="5486400" cy="4116388"/>
          </a:xfrm>
        </p:spPr>
        <p:txBody>
          <a:bodyPr/>
          <a:lstStyle/>
          <a:p>
            <a:pPr eaLnBrk="1" hangingPunct="1">
              <a:spcBef>
                <a:spcPct val="0"/>
              </a:spcBef>
              <a:defRPr/>
            </a:pPr>
            <a:endParaRPr lang="en-GB" smtClean="0"/>
          </a:p>
          <a:p>
            <a:pPr eaLnBrk="1" hangingPunct="1">
              <a:spcBef>
                <a:spcPct val="0"/>
              </a:spcBef>
              <a:defRPr/>
            </a:pPr>
            <a:r>
              <a:rPr lang="en-GB" b="1" smtClean="0">
                <a:solidFill>
                  <a:srgbClr val="008000"/>
                </a:solidFill>
                <a:effectLst>
                  <a:outerShdw blurRad="38100" dist="38100" dir="2700000" algn="tl">
                    <a:srgbClr val="DDDDDD"/>
                  </a:outerShdw>
                </a:effectLst>
              </a:rPr>
              <a:t>The study has not sufficient power, number of patients needed - 760</a:t>
            </a:r>
            <a:endParaRPr lang="en-GB" smtClean="0">
              <a:solidFill>
                <a:srgbClr val="008000"/>
              </a:solidFill>
            </a:endParaRPr>
          </a:p>
          <a:p>
            <a:pPr eaLnBrk="1" hangingPunct="1">
              <a:spcBef>
                <a:spcPct val="0"/>
              </a:spcBef>
              <a:defRPr/>
            </a:pPr>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This figure describes the clinical concept of ACLF to distinguish it from chronic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The red line describes the course of a patient with chronic </a:t>
            </a:r>
            <a:r>
              <a:rPr lang="en-GB" sz="1200" kern="1200" baseline="0" dirty="0" err="1" smtClean="0">
                <a:solidFill>
                  <a:schemeClr val="tx1"/>
                </a:solidFill>
                <a:latin typeface="+mn-lt"/>
                <a:ea typeface="+mn-ea"/>
                <a:cs typeface="+mn-cs"/>
              </a:rPr>
              <a:t>decompensation</a:t>
            </a:r>
            <a:r>
              <a:rPr lang="en-GB" sz="1200" kern="1200" baseline="0" dirty="0" smtClean="0">
                <a:solidFill>
                  <a:schemeClr val="tx1"/>
                </a:solidFill>
                <a:latin typeface="+mn-lt"/>
                <a:ea typeface="+mn-ea"/>
                <a:cs typeface="+mn-cs"/>
              </a:rPr>
              <a:t> of cirrhosis that during evolution of their liver disease will at some point develop organ dysfunction. This is usually in association with advanced liver disease where the only option for treatment is liver transplantation and the chances of reversibility of liver disease are very limited. This is contradistinction to the patient with acute-on chronic liver failure (depicted by the blue line) who may often have good liver reserve and can deteriorate acutely over a short period usually in association with a precipitating illness that results in organ failure and high risk of death. The patient may also have advanced liver disease but be stable and deteriorate acutely following a precipitating event and progress to organ failure. By contrast, this patient has a potential for reversibility and recovery to the state the patient was in prior to the acute event</a:t>
            </a:r>
            <a:endParaRPr lang="en-GB" dirty="0" smtClean="0"/>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CA4AFF-B689-4CFF-8AFA-2F4E8BA789DF}" type="slidenum">
              <a:rPr lang="en-GB" smtClean="0"/>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In patients with</a:t>
            </a:r>
          </a:p>
          <a:p>
            <a:r>
              <a:rPr lang="en-GB" sz="1200" kern="1200" baseline="0" dirty="0" smtClean="0">
                <a:solidFill>
                  <a:schemeClr val="tx1"/>
                </a:solidFill>
                <a:latin typeface="+mn-lt"/>
                <a:ea typeface="+mn-ea"/>
                <a:cs typeface="+mn-cs"/>
              </a:rPr>
              <a:t>ACLF, it is useful to think about the PIRO concept in determining pathogenesis and</a:t>
            </a:r>
          </a:p>
          <a:p>
            <a:r>
              <a:rPr lang="en-GB" sz="1200" kern="1200" baseline="0" dirty="0" smtClean="0">
                <a:solidFill>
                  <a:schemeClr val="tx1"/>
                </a:solidFill>
                <a:latin typeface="+mn-lt"/>
                <a:ea typeface="+mn-ea"/>
                <a:cs typeface="+mn-cs"/>
              </a:rPr>
              <a:t>prognosis. The </a:t>
            </a:r>
            <a:r>
              <a:rPr lang="en-GB" sz="1200" i="1" kern="1200" baseline="0" dirty="0" smtClean="0">
                <a:solidFill>
                  <a:schemeClr val="tx1"/>
                </a:solidFill>
                <a:latin typeface="+mn-lt"/>
                <a:ea typeface="+mn-ea"/>
                <a:cs typeface="+mn-cs"/>
              </a:rPr>
              <a:t>Predisposition is indicated by the severity of the underlying illness.</a:t>
            </a:r>
          </a:p>
          <a:p>
            <a:r>
              <a:rPr lang="en-GB" sz="1200" i="1" kern="1200" baseline="0" dirty="0" smtClean="0">
                <a:solidFill>
                  <a:schemeClr val="tx1"/>
                </a:solidFill>
                <a:latin typeface="+mn-lt"/>
                <a:ea typeface="+mn-ea"/>
                <a:cs typeface="+mn-cs"/>
              </a:rPr>
              <a:t>Injury by the nature and severity of the precipitating event. Response by host</a:t>
            </a:r>
          </a:p>
          <a:p>
            <a:r>
              <a:rPr lang="en-GB" sz="1200" kern="1200" baseline="0" dirty="0" smtClean="0">
                <a:solidFill>
                  <a:schemeClr val="tx1"/>
                </a:solidFill>
                <a:latin typeface="+mn-lt"/>
                <a:ea typeface="+mn-ea"/>
                <a:cs typeface="+mn-cs"/>
              </a:rPr>
              <a:t>response to injury which determines the severity of inflammation and risk of infection.</a:t>
            </a:r>
          </a:p>
          <a:p>
            <a:r>
              <a:rPr lang="en-GB" sz="1200" i="1" kern="1200" baseline="0" dirty="0" smtClean="0">
                <a:solidFill>
                  <a:schemeClr val="tx1"/>
                </a:solidFill>
                <a:latin typeface="+mn-lt"/>
                <a:ea typeface="+mn-ea"/>
                <a:cs typeface="+mn-cs"/>
              </a:rPr>
              <a:t>Organs by the extent of organ failure. Categorisation of patients into these entities</a:t>
            </a:r>
          </a:p>
          <a:p>
            <a:r>
              <a:rPr lang="en-GB" sz="1200" kern="1200" baseline="0" dirty="0" smtClean="0">
                <a:solidFill>
                  <a:schemeClr val="tx1"/>
                </a:solidFill>
                <a:latin typeface="+mn-lt"/>
                <a:ea typeface="+mn-ea"/>
                <a:cs typeface="+mn-cs"/>
              </a:rPr>
              <a:t>allows definition of interventions and helps define prognosis at the different levels.</a:t>
            </a:r>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406B8E-270F-4E04-9534-575DF67EFD4A}"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4AA5A87-4C60-476B-8252-D3E1FE13D9D5}" type="slidenum">
              <a:rPr lang="en-GB" smtClean="0">
                <a:latin typeface="Arial" charset="0"/>
              </a:rPr>
              <a:pPr eaLnBrk="1" hangingPunct="1"/>
              <a:t>61</a:t>
            </a:fld>
            <a:endParaRPr lang="en-GB"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6E53CFD-6A69-42DB-A0C8-448E7A6DE225}" type="slidenum">
              <a:rPr lang="en-GB" smtClean="0">
                <a:latin typeface="Arial" charset="0"/>
              </a:rPr>
              <a:pPr eaLnBrk="1" hangingPunct="1"/>
              <a:t>62</a:t>
            </a:fld>
            <a:endParaRPr lang="en-GB"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A331E82-E18B-47BE-8C65-A4876F17FE4A}" type="slidenum">
              <a:rPr lang="en-GB" smtClean="0">
                <a:latin typeface="Arial" charset="0"/>
              </a:rPr>
              <a:pPr eaLnBrk="1" hangingPunct="1"/>
              <a:t>63</a:t>
            </a:fld>
            <a:endParaRPr lang="en-GB"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273C78E-B31C-47E4-A209-F04C903C9BC2}" type="slidenum">
              <a:rPr lang="en-GB" smtClean="0">
                <a:latin typeface="Arial" charset="0"/>
              </a:rPr>
              <a:pPr eaLnBrk="1" hangingPunct="1"/>
              <a:t>64</a:t>
            </a:fld>
            <a:endParaRPr lang="en-GB"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5CD5400-6E56-49D8-9635-5659CCB89CF3}" type="slidenum">
              <a:rPr lang="en-GB" smtClean="0">
                <a:latin typeface="Arial" charset="0"/>
              </a:rPr>
              <a:pPr eaLnBrk="1" hangingPunct="1"/>
              <a:t>65</a:t>
            </a:fld>
            <a:endParaRPr lang="en-GB"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BF8DC7D-9F83-4D2D-9031-830ED26E93F4}" type="slidenum">
              <a:rPr lang="en-GB" smtClean="0">
                <a:latin typeface="Arial" charset="0"/>
              </a:rPr>
              <a:pPr eaLnBrk="1" hangingPunct="1"/>
              <a:t>66</a:t>
            </a:fld>
            <a:endParaRPr lang="en-GB"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8199F74-952E-4012-BC1D-76C7CBF85393}" type="slidenum">
              <a:rPr lang="en-GB" smtClean="0">
                <a:latin typeface="Arial" charset="0"/>
              </a:rPr>
              <a:pPr eaLnBrk="1" hangingPunct="1"/>
              <a:t>67</a:t>
            </a:fld>
            <a:endParaRPr lang="en-GB"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7E77029-8C6E-4EE7-8D5C-CF775918912F}" type="slidenum">
              <a:rPr lang="en-GB" smtClean="0">
                <a:latin typeface="Arial" charset="0"/>
              </a:rPr>
              <a:pPr eaLnBrk="1" hangingPunct="1"/>
              <a:t>68</a:t>
            </a:fld>
            <a:endParaRPr lang="en-GB"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986CC6D-2EA0-4572-804A-826B506DCFE7}" type="slidenum">
              <a:rPr lang="en-GB" smtClean="0">
                <a:latin typeface="Arial" charset="0"/>
              </a:rPr>
              <a:pPr eaLnBrk="1" hangingPunct="1"/>
              <a:t>69</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This figure describes the clinical concept of ACLF to distinguish it from chronic </a:t>
            </a:r>
            <a:r>
              <a:rPr lang="en-GB" sz="1200" kern="1200" baseline="0" dirty="0" err="1" smtClean="0">
                <a:solidFill>
                  <a:schemeClr val="tx1"/>
                </a:solidFill>
                <a:latin typeface="+mn-lt"/>
                <a:ea typeface="+mn-ea"/>
                <a:cs typeface="+mn-cs"/>
              </a:rPr>
              <a:t>decompensated</a:t>
            </a:r>
            <a:r>
              <a:rPr lang="en-GB" sz="1200" kern="1200" baseline="0" dirty="0" smtClean="0">
                <a:solidFill>
                  <a:schemeClr val="tx1"/>
                </a:solidFill>
                <a:latin typeface="+mn-lt"/>
                <a:ea typeface="+mn-ea"/>
                <a:cs typeface="+mn-cs"/>
              </a:rPr>
              <a:t> cirrhosis. The red line describes the course of a patient with chronic </a:t>
            </a:r>
            <a:r>
              <a:rPr lang="en-GB" sz="1200" kern="1200" baseline="0" dirty="0" err="1" smtClean="0">
                <a:solidFill>
                  <a:schemeClr val="tx1"/>
                </a:solidFill>
                <a:latin typeface="+mn-lt"/>
                <a:ea typeface="+mn-ea"/>
                <a:cs typeface="+mn-cs"/>
              </a:rPr>
              <a:t>decompensation</a:t>
            </a:r>
            <a:r>
              <a:rPr lang="en-GB" sz="1200" kern="1200" baseline="0" dirty="0" smtClean="0">
                <a:solidFill>
                  <a:schemeClr val="tx1"/>
                </a:solidFill>
                <a:latin typeface="+mn-lt"/>
                <a:ea typeface="+mn-ea"/>
                <a:cs typeface="+mn-cs"/>
              </a:rPr>
              <a:t> of cirrhosis that during evolution of their liver disease will at some point develop organ dysfunction. This is usually in association with advanced liver disease where the only option for treatment is liver transplantation and the chances of reversibility of liver disease are very limited. This is contradistinction to the patient with acute-on chronic liver failure (depicted by the blue line) who may often have good liver reserve and can deteriorate acutely over a short period usually in association with a precipitating illness that results in organ failure and high risk of death. The patient may also have advanced liver disease but be stable and deteriorate acutely following a precipitating event and progress to organ failure. By contrast, this patient has a potential for reversibility and recovery to the state the patient was in prior to the acute event</a:t>
            </a:r>
            <a:endParaRPr lang="en-GB" dirty="0" smtClean="0"/>
          </a:p>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0CFF379-4D2A-43CE-84C2-B2D5F7ACF081}" type="slidenum">
              <a:rPr lang="en-GB" smtClean="0">
                <a:latin typeface="Arial" charset="0"/>
              </a:rPr>
              <a:pPr eaLnBrk="1" hangingPunct="1"/>
              <a:t>70</a:t>
            </a:fld>
            <a:endParaRPr lang="en-GB"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Raised ammonia conc is present in &gt;90% patients with ALF.  </a:t>
            </a:r>
          </a:p>
          <a:p>
            <a:pPr eaLnBrk="1" hangingPunct="1"/>
            <a:r>
              <a:rPr lang="en-GB" smtClean="0"/>
              <a:t>Ammonia not able to detect threshold value for risk of ICP sensitivity 92%; specficity 92%.  Failure to identify 75% of patients who develop ICH.</a:t>
            </a:r>
          </a:p>
          <a:p>
            <a:pPr eaLnBrk="1" hangingPunct="1"/>
            <a:endParaRPr lang="en-GB" smtClean="0"/>
          </a:p>
          <a:p>
            <a:pPr eaLnBrk="1" hangingPunct="1"/>
            <a:endParaRPr lang="en-GB"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587FBD7-512D-45D9-80C0-B1315DD86222}" type="slidenum">
              <a:rPr lang="en-GB" smtClean="0">
                <a:latin typeface="Arial" charset="0"/>
              </a:rPr>
              <a:pPr eaLnBrk="1" hangingPunct="1"/>
              <a:t>71</a:t>
            </a:fld>
            <a:endParaRPr lang="en-GB"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Changes in neurotransmitter: imparied glutaminergic neurotransmission (excitatory) leading to excessive neurointhibition (characterisitc of encephalopathy in ALF)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1544253-4969-4401-A3D1-82A2D69B6F16}" type="slidenum">
              <a:rPr lang="en-GB" smtClean="0">
                <a:latin typeface="Arial" charset="0"/>
              </a:rPr>
              <a:pPr eaLnBrk="1" hangingPunct="1"/>
              <a:t>72</a:t>
            </a:fld>
            <a:endParaRPr lang="en-GB"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5732536-7F1B-492B-B577-AF59B6D059D2}" type="slidenum">
              <a:rPr lang="en-GB" smtClean="0">
                <a:latin typeface="Arial" charset="0"/>
              </a:rPr>
              <a:pPr eaLnBrk="1" hangingPunct="1"/>
              <a:t>73</a:t>
            </a:fld>
            <a:endParaRPr lang="en-GB"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GB" dirty="0" smtClean="0">
                <a:latin typeface="+mn-lt"/>
              </a:rPr>
              <a:t>Evidence of </a:t>
            </a:r>
            <a:r>
              <a:rPr lang="en-GB" dirty="0" err="1" smtClean="0">
                <a:latin typeface="+mn-lt"/>
              </a:rPr>
              <a:t>neuroinflammation</a:t>
            </a:r>
            <a:r>
              <a:rPr lang="en-GB" dirty="0" smtClean="0">
                <a:latin typeface="+mn-lt"/>
              </a:rPr>
              <a:t> was first documented by a report of Jiang et al. (2006) followed by the results of a study suggestive of increased production of proinflammatory cytokines in brain in ALF patients (Wright et al., 2007) who measured TNF-a, IL-1b and IL-6 in blood sampled from an artery and a reverse jugular catheter in 16 patients with ALF due primarily to acetaminophen overdose.  </a:t>
            </a:r>
            <a:r>
              <a:rPr lang="en-GB" dirty="0" err="1" smtClean="0">
                <a:latin typeface="+mn-lt"/>
              </a:rPr>
              <a:t>Crrelations</a:t>
            </a:r>
            <a:r>
              <a:rPr lang="en-GB" dirty="0" smtClean="0">
                <a:latin typeface="+mn-lt"/>
              </a:rPr>
              <a:t> of cytokines efflux and degree of ICH</a:t>
            </a:r>
          </a:p>
          <a:p>
            <a:pPr eaLnBrk="1" hangingPunct="1">
              <a:defRPr/>
            </a:pPr>
            <a:endParaRPr lang="en-GB" dirty="0" smtClean="0">
              <a:latin typeface="+mn-lt"/>
            </a:endParaRPr>
          </a:p>
          <a:p>
            <a:pPr eaLnBrk="1" hangingPunct="1">
              <a:defRPr/>
            </a:pPr>
            <a:r>
              <a:rPr lang="en-GB" dirty="0" smtClean="0">
                <a:latin typeface="+mn-lt"/>
              </a:rPr>
              <a:t>Unequivocal evidence of </a:t>
            </a:r>
            <a:r>
              <a:rPr lang="en-GB" dirty="0" err="1" smtClean="0">
                <a:latin typeface="+mn-lt"/>
              </a:rPr>
              <a:t>neuroinflammation</a:t>
            </a:r>
            <a:r>
              <a:rPr lang="en-GB" dirty="0" smtClean="0">
                <a:latin typeface="+mn-lt"/>
              </a:rPr>
              <a:t> was subsequently provided by studies reported by Jiang et al. (2009a) who demonstrated </a:t>
            </a:r>
            <a:r>
              <a:rPr lang="en-GB" dirty="0" err="1" smtClean="0">
                <a:latin typeface="+mn-lt"/>
              </a:rPr>
              <a:t>microglial</a:t>
            </a:r>
            <a:r>
              <a:rPr lang="en-GB" dirty="0" smtClean="0">
                <a:latin typeface="+mn-lt"/>
              </a:rPr>
              <a:t> activation and concomitant increases in expression of genes coding for proinflammatory cytokines in experimental ALF in the rat resulting from hepatic </a:t>
            </a:r>
            <a:r>
              <a:rPr lang="en-GB" dirty="0" err="1" smtClean="0">
                <a:latin typeface="+mn-lt"/>
              </a:rPr>
              <a:t>devascularization</a:t>
            </a:r>
            <a:endParaRPr lang="en-GB" dirty="0" smtClean="0">
              <a:latin typeface="+mn-lt"/>
            </a:endParaRPr>
          </a:p>
          <a:p>
            <a:pPr eaLnBrk="1" hangingPunct="1">
              <a:defRPr/>
            </a:pPr>
            <a:r>
              <a:rPr lang="en-GB" dirty="0" smtClean="0">
                <a:latin typeface="+mn-lt"/>
              </a:rPr>
              <a:t>systemic proinflammatory mechanisms may initiate the </a:t>
            </a:r>
            <a:r>
              <a:rPr lang="en-GB" dirty="0" err="1" smtClean="0">
                <a:latin typeface="+mn-lt"/>
              </a:rPr>
              <a:t>signaling</a:t>
            </a:r>
            <a:r>
              <a:rPr lang="en-GB" dirty="0" smtClean="0">
                <a:latin typeface="+mn-lt"/>
              </a:rPr>
              <a:t> process, via one of several mechanisms that include </a:t>
            </a:r>
          </a:p>
          <a:p>
            <a:pPr marL="228600" indent="-228600" eaLnBrk="1" hangingPunct="1">
              <a:buFontTx/>
              <a:buAutoNum type="arabicParenBoth"/>
              <a:defRPr/>
            </a:pPr>
            <a:r>
              <a:rPr lang="en-GB" dirty="0" smtClean="0">
                <a:latin typeface="+mn-lt"/>
              </a:rPr>
              <a:t>direct transfer of cytokines, </a:t>
            </a:r>
          </a:p>
          <a:p>
            <a:pPr marL="228600" indent="-228600" eaLnBrk="1" hangingPunct="1">
              <a:defRPr/>
            </a:pPr>
            <a:r>
              <a:rPr lang="en-GB" dirty="0" smtClean="0">
                <a:latin typeface="+mn-lt"/>
              </a:rPr>
              <a:t>(2) interaction with receptors on </a:t>
            </a:r>
            <a:r>
              <a:rPr lang="en-GB" dirty="0" err="1" smtClean="0">
                <a:latin typeface="+mn-lt"/>
              </a:rPr>
              <a:t>circumventricular</a:t>
            </a:r>
            <a:r>
              <a:rPr lang="en-GB" dirty="0" smtClean="0">
                <a:latin typeface="+mn-lt"/>
              </a:rPr>
              <a:t> organs lacking a BBB or </a:t>
            </a:r>
          </a:p>
          <a:p>
            <a:pPr marL="228600" indent="-228600" eaLnBrk="1" hangingPunct="1">
              <a:defRPr/>
            </a:pPr>
            <a:r>
              <a:rPr lang="en-GB" dirty="0" smtClean="0">
                <a:latin typeface="+mn-lt"/>
              </a:rPr>
              <a:t>(3) activation of afferent neurons of the </a:t>
            </a:r>
            <a:r>
              <a:rPr lang="en-GB" dirty="0" err="1" smtClean="0">
                <a:latin typeface="+mn-lt"/>
              </a:rPr>
              <a:t>vagus</a:t>
            </a:r>
            <a:r>
              <a:rPr lang="en-GB" dirty="0" smtClean="0">
                <a:latin typeface="+mn-lt"/>
              </a:rPr>
              <a:t> nerve. In addition, it has been proposed that systemic inflammatory signals</a:t>
            </a:r>
          </a:p>
          <a:p>
            <a:pPr eaLnBrk="1" hangingPunct="1">
              <a:defRPr/>
            </a:pPr>
            <a:r>
              <a:rPr lang="en-GB" dirty="0" smtClean="0">
                <a:latin typeface="+mn-lt"/>
              </a:rPr>
              <a:t>have the potential to result in increased permeability of the BBB to cytokines in ALF</a:t>
            </a:r>
          </a:p>
          <a:p>
            <a:pPr eaLnBrk="1" hangingPunct="1">
              <a:defRPr/>
            </a:pPr>
            <a:endParaRPr lang="en-GB" dirty="0" smtClean="0">
              <a:latin typeface="+mn-lt"/>
            </a:endParaRPr>
          </a:p>
          <a:p>
            <a:pPr eaLnBrk="1" hangingPunct="1">
              <a:defRPr/>
            </a:pPr>
            <a:r>
              <a:rPr lang="en-GB" dirty="0" smtClean="0">
                <a:latin typeface="+mn-lt"/>
              </a:rPr>
              <a:t>A number of </a:t>
            </a:r>
            <a:r>
              <a:rPr lang="en-GB" dirty="0" err="1" smtClean="0">
                <a:latin typeface="+mn-lt"/>
              </a:rPr>
              <a:t>neurtoxic</a:t>
            </a:r>
            <a:r>
              <a:rPr lang="en-GB" dirty="0" smtClean="0">
                <a:latin typeface="+mn-lt"/>
              </a:rPr>
              <a:t> </a:t>
            </a:r>
            <a:r>
              <a:rPr lang="en-GB" dirty="0" err="1" smtClean="0">
                <a:latin typeface="+mn-lt"/>
              </a:rPr>
              <a:t>substancres</a:t>
            </a:r>
            <a:r>
              <a:rPr lang="en-GB" dirty="0" smtClean="0">
                <a:latin typeface="+mn-lt"/>
              </a:rPr>
              <a:t> are </a:t>
            </a:r>
            <a:r>
              <a:rPr lang="en-GB" dirty="0" err="1" smtClean="0">
                <a:latin typeface="+mn-lt"/>
              </a:rPr>
              <a:t>implcated</a:t>
            </a:r>
            <a:r>
              <a:rPr lang="en-GB" dirty="0" smtClean="0">
                <a:latin typeface="+mn-lt"/>
              </a:rPr>
              <a:t> in the pathogenesis of </a:t>
            </a:r>
            <a:r>
              <a:rPr lang="en-GB" dirty="0" err="1" smtClean="0">
                <a:latin typeface="+mn-lt"/>
              </a:rPr>
              <a:t>neuroinflammation</a:t>
            </a:r>
            <a:r>
              <a:rPr lang="en-GB" dirty="0" smtClean="0">
                <a:latin typeface="+mn-lt"/>
              </a:rPr>
              <a:t> in ALF. A wide range of molecules with the potential to threaten the functional integrity of the brain have the capacity to trigger the transformation of microglia from the resting to the active state. Such molecules include not only ammonia but also lactate, glutamate, and </a:t>
            </a:r>
            <a:r>
              <a:rPr lang="en-GB" dirty="0" err="1" smtClean="0">
                <a:latin typeface="+mn-lt"/>
              </a:rPr>
              <a:t>neurosteroids</a:t>
            </a:r>
            <a:endParaRPr lang="en-GB" dirty="0" smtClean="0">
              <a:latin typeface="+mn-lt"/>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5C91940-109C-4DE7-81C1-3374986D71B3}" type="slidenum">
              <a:rPr lang="en-GB" smtClean="0">
                <a:latin typeface="Arial" charset="0"/>
              </a:rPr>
              <a:pPr eaLnBrk="1" hangingPunct="1"/>
              <a:t>74</a:t>
            </a:fld>
            <a:endParaRPr lang="en-GB"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DB6A35F-9D00-495F-BF62-78B73D07B56D}" type="slidenum">
              <a:rPr lang="en-GB" smtClean="0">
                <a:latin typeface="Arial" charset="0"/>
              </a:rPr>
              <a:pPr eaLnBrk="1" hangingPunct="1"/>
              <a:t>75</a:t>
            </a:fld>
            <a:endParaRPr lang="en-GB"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3B49009-07EE-476B-9356-434BF56111C7}" type="slidenum">
              <a:rPr lang="en-GB" smtClean="0">
                <a:latin typeface="Arial" charset="0"/>
              </a:rPr>
              <a:pPr eaLnBrk="1" hangingPunct="1"/>
              <a:t>76</a:t>
            </a:fld>
            <a:endParaRPr lang="en-GB"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latin typeface="+mn-lt"/>
              </a:rPr>
              <a:t>Following acute liver injury with extensive necrosis, an increase in AFP is interpreted as a </a:t>
            </a:r>
            <a:r>
              <a:rPr lang="en-GB" b="1" dirty="0" smtClean="0">
                <a:latin typeface="+mn-lt"/>
              </a:rPr>
              <a:t>sign of dedifferentiated hepatic regeneration</a:t>
            </a:r>
            <a:r>
              <a:rPr lang="en-GB" dirty="0" smtClean="0">
                <a:latin typeface="+mn-lt"/>
              </a:rPr>
              <a:t>. A peak ALT value was identifiable in all patients and appeared at a mean of 2.9 days (range, 1-6 days) after the overdose. In survivors, an increase in AFP was generally detectable 72 to 96 hours after the acetaminophen overdose.</a:t>
            </a:r>
          </a:p>
          <a:p>
            <a:pPr>
              <a:defRPr/>
            </a:pPr>
            <a:r>
              <a:rPr lang="en-GB" dirty="0" smtClean="0">
                <a:latin typeface="+mn-lt"/>
              </a:rPr>
              <a:t>When AFP values were related to the day of peak ALT, AFP values were significantly higher in survivors than in </a:t>
            </a:r>
            <a:r>
              <a:rPr lang="en-GB" dirty="0" err="1" smtClean="0">
                <a:latin typeface="+mn-lt"/>
              </a:rPr>
              <a:t>nonsurvivors</a:t>
            </a:r>
            <a:r>
              <a:rPr lang="en-GB" dirty="0" smtClean="0">
                <a:latin typeface="+mn-lt"/>
              </a:rPr>
              <a:t> starting on the day of peak ALT</a:t>
            </a:r>
          </a:p>
          <a:p>
            <a:pPr>
              <a:defRPr/>
            </a:pPr>
            <a:endParaRPr lang="en-GB" dirty="0" smtClean="0">
              <a:latin typeface="+mn-lt"/>
            </a:endParaRPr>
          </a:p>
          <a:p>
            <a:pPr>
              <a:defRPr/>
            </a:pPr>
            <a:r>
              <a:rPr lang="en-GB" dirty="0" smtClean="0">
                <a:latin typeface="+mn-lt"/>
              </a:rPr>
              <a:t>In conclusion, an elevation of AFP above 3.9 g/L on the day after peak ALT was a highly discriminative indicator of survival from severe acetaminophen-induced liver injury. In many cases, the increase in AFP preceded the decrease in INR and thereby provided additional prognostic information</a:t>
            </a:r>
          </a:p>
          <a:p>
            <a:pPr>
              <a:defRPr/>
            </a:pPr>
            <a:endParaRPr lang="en-GB" dirty="0" smtClean="0">
              <a:latin typeface="+mn-lt"/>
            </a:endParaRPr>
          </a:p>
          <a:p>
            <a:pPr>
              <a:defRPr/>
            </a:pPr>
            <a:r>
              <a:rPr lang="en-GB" b="1" dirty="0" smtClean="0">
                <a:latin typeface="+mn-lt"/>
              </a:rPr>
              <a:t>PHOSPHATE PAPER:</a:t>
            </a:r>
          </a:p>
          <a:p>
            <a:pPr>
              <a:defRPr/>
            </a:pPr>
            <a:r>
              <a:rPr lang="en-GB" dirty="0" err="1" smtClean="0">
                <a:latin typeface="+mn-lt"/>
              </a:rPr>
              <a:t>Hypophosphatemia</a:t>
            </a:r>
            <a:r>
              <a:rPr lang="en-GB" dirty="0" smtClean="0">
                <a:latin typeface="+mn-lt"/>
              </a:rPr>
              <a:t> is frequently observed in acetaminophen- induced </a:t>
            </a:r>
            <a:r>
              <a:rPr lang="en-GB" dirty="0" err="1" smtClean="0">
                <a:latin typeface="+mn-lt"/>
              </a:rPr>
              <a:t>hepatotoxicity</a:t>
            </a:r>
            <a:r>
              <a:rPr lang="en-GB" dirty="0" smtClean="0">
                <a:latin typeface="+mn-lt"/>
              </a:rPr>
              <a:t> and is correlated to the severity of liver damage.</a:t>
            </a:r>
          </a:p>
          <a:p>
            <a:pPr>
              <a:defRPr/>
            </a:pPr>
            <a:endParaRPr lang="en-GB" dirty="0" smtClean="0">
              <a:latin typeface="+mn-lt"/>
            </a:endParaRPr>
          </a:p>
          <a:p>
            <a:pPr>
              <a:defRPr/>
            </a:pPr>
            <a:r>
              <a:rPr lang="en-GB" dirty="0" smtClean="0">
                <a:latin typeface="+mn-lt"/>
              </a:rPr>
              <a:t>Alternative</a:t>
            </a:r>
          </a:p>
          <a:p>
            <a:pPr>
              <a:defRPr/>
            </a:pPr>
            <a:r>
              <a:rPr lang="en-GB" dirty="0" smtClean="0">
                <a:latin typeface="+mn-lt"/>
              </a:rPr>
              <a:t>mechanisms leading to </a:t>
            </a:r>
            <a:r>
              <a:rPr lang="en-GB" dirty="0" err="1" smtClean="0">
                <a:latin typeface="+mn-lt"/>
              </a:rPr>
              <a:t>hypophosphatemia</a:t>
            </a:r>
            <a:r>
              <a:rPr lang="en-GB" dirty="0" smtClean="0">
                <a:latin typeface="+mn-lt"/>
              </a:rPr>
              <a:t> in acute liver failure include intracellular phosphate redistribution</a:t>
            </a:r>
          </a:p>
          <a:p>
            <a:pPr>
              <a:defRPr/>
            </a:pPr>
            <a:r>
              <a:rPr lang="en-GB" dirty="0" smtClean="0">
                <a:latin typeface="+mn-lt"/>
              </a:rPr>
              <a:t>because of hyperventilation, dextrose infusion, or phosphate consumption</a:t>
            </a:r>
          </a:p>
          <a:p>
            <a:pPr>
              <a:defRPr/>
            </a:pPr>
            <a:endParaRPr lang="en-GB" dirty="0" smtClean="0">
              <a:latin typeface="+mn-lt"/>
            </a:endParaRPr>
          </a:p>
          <a:p>
            <a:pPr>
              <a:defRPr/>
            </a:pPr>
            <a:r>
              <a:rPr lang="en-GB" dirty="0" smtClean="0">
                <a:latin typeface="+mn-lt"/>
              </a:rPr>
              <a:t>Protein </a:t>
            </a:r>
            <a:r>
              <a:rPr lang="en-GB" dirty="0" err="1" smtClean="0">
                <a:latin typeface="+mn-lt"/>
              </a:rPr>
              <a:t>phosphorylation</a:t>
            </a:r>
            <a:r>
              <a:rPr lang="en-GB" dirty="0" smtClean="0">
                <a:latin typeface="+mn-lt"/>
              </a:rPr>
              <a:t> is a major regulatory</a:t>
            </a:r>
          </a:p>
          <a:p>
            <a:pPr>
              <a:defRPr/>
            </a:pPr>
            <a:r>
              <a:rPr lang="en-GB" dirty="0" smtClean="0">
                <a:latin typeface="+mn-lt"/>
              </a:rPr>
              <a:t>mechanism of cell proliferation, and, in regenerating rat</a:t>
            </a:r>
          </a:p>
          <a:p>
            <a:pPr>
              <a:defRPr/>
            </a:pPr>
            <a:r>
              <a:rPr lang="en-GB" dirty="0" smtClean="0">
                <a:latin typeface="+mn-lt"/>
              </a:rPr>
              <a:t>liver, </a:t>
            </a:r>
            <a:r>
              <a:rPr lang="en-GB" dirty="0" err="1" smtClean="0">
                <a:latin typeface="+mn-lt"/>
              </a:rPr>
              <a:t>hyperphosphorylation</a:t>
            </a:r>
            <a:r>
              <a:rPr lang="en-GB" dirty="0" smtClean="0">
                <a:latin typeface="+mn-lt"/>
              </a:rPr>
              <a:t> of nuclear proteins can be</a:t>
            </a:r>
          </a:p>
          <a:p>
            <a:pPr>
              <a:defRPr/>
            </a:pPr>
            <a:r>
              <a:rPr lang="en-GB" dirty="0" smtClean="0">
                <a:latin typeface="+mn-lt"/>
              </a:rPr>
              <a:t>demonstrated already 3 hours after partial </a:t>
            </a:r>
            <a:r>
              <a:rPr lang="en-GB" dirty="0" err="1" smtClean="0">
                <a:latin typeface="+mn-lt"/>
              </a:rPr>
              <a:t>hepatectomy</a:t>
            </a:r>
            <a:r>
              <a:rPr lang="en-GB" dirty="0" smtClean="0">
                <a:latin typeface="+mn-lt"/>
              </a:rPr>
              <a:t>.</a:t>
            </a:r>
          </a:p>
          <a:p>
            <a:pPr>
              <a:defRPr/>
            </a:pPr>
            <a:r>
              <a:rPr lang="en-GB" dirty="0" smtClean="0">
                <a:latin typeface="+mn-lt"/>
              </a:rPr>
              <a:t>The hepatic uptake of phosphorus and the mitotic  activity of the hepatocytes increase more than 100-fold within 24 hours of major liver resection in rats.24 The peak increase in DNA synthesis at 24 hours and maximum mitotic activity at 48 hours after partial </a:t>
            </a:r>
            <a:r>
              <a:rPr lang="en-GB" dirty="0" err="1" smtClean="0">
                <a:latin typeface="+mn-lt"/>
              </a:rPr>
              <a:t>hepatectomy</a:t>
            </a:r>
            <a:r>
              <a:rPr lang="en-GB" dirty="0" smtClean="0">
                <a:latin typeface="+mn-lt"/>
              </a:rPr>
              <a:t> are preceded by a rapid turnover of intracellular high-energy phosphate, including adenosine </a:t>
            </a:r>
            <a:r>
              <a:rPr lang="en-GB" dirty="0" err="1" smtClean="0">
                <a:latin typeface="+mn-lt"/>
              </a:rPr>
              <a:t>triphosphate</a:t>
            </a:r>
            <a:r>
              <a:rPr lang="en-GB" dirty="0" smtClean="0">
                <a:latin typeface="+mn-lt"/>
              </a:rPr>
              <a:t> and </a:t>
            </a:r>
            <a:r>
              <a:rPr lang="en-GB" dirty="0" err="1" smtClean="0">
                <a:latin typeface="+mn-lt"/>
              </a:rPr>
              <a:t>creatine</a:t>
            </a:r>
            <a:r>
              <a:rPr lang="en-GB" dirty="0" smtClean="0">
                <a:latin typeface="+mn-lt"/>
              </a:rPr>
              <a:t> phosphate. A similar turnover of adenosine </a:t>
            </a:r>
            <a:r>
              <a:rPr lang="en-GB" dirty="0" err="1" smtClean="0">
                <a:latin typeface="+mn-lt"/>
              </a:rPr>
              <a:t>triphosphate</a:t>
            </a:r>
            <a:endParaRPr lang="en-GB" dirty="0" smtClean="0">
              <a:latin typeface="+mn-lt"/>
            </a:endParaRPr>
          </a:p>
          <a:p>
            <a:pPr>
              <a:defRPr/>
            </a:pPr>
            <a:r>
              <a:rPr lang="en-GB" dirty="0" smtClean="0">
                <a:latin typeface="+mn-lt"/>
              </a:rPr>
              <a:t>after major resection is seen in rabbits. Hepatic regeneration also involves plasma membrane proliferation, which requires phosphate for the synthesis of phospholipids.</a:t>
            </a:r>
          </a:p>
          <a:p>
            <a:pPr>
              <a:defRPr/>
            </a:pPr>
            <a:endParaRPr lang="en-GB"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5B263E6-FD89-43DE-9101-3CE9CFFED065}" type="slidenum">
              <a:rPr lang="en-GB" smtClean="0">
                <a:latin typeface="Arial" charset="0"/>
              </a:rPr>
              <a:pPr eaLnBrk="1" hangingPunct="1"/>
              <a:t>77</a:t>
            </a:fld>
            <a:endParaRPr lang="en-GB"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F7D1A7C-A8C0-4CCF-AF0F-53840CB66223}" type="slidenum">
              <a:rPr lang="en-GB" smtClean="0">
                <a:latin typeface="Arial" charset="0"/>
              </a:rPr>
              <a:pPr eaLnBrk="1" hangingPunct="1"/>
              <a:t>78</a:t>
            </a:fld>
            <a:endParaRPr lang="en-GB"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189DCA4-16C1-4B40-A588-E6EF87651C4A}" type="slidenum">
              <a:rPr lang="en-GB" smtClean="0">
                <a:latin typeface="Arial" charset="0"/>
              </a:rPr>
              <a:pPr eaLnBrk="1" hangingPunct="1"/>
              <a:t>79</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803ACC-B688-4418-B80F-37F7071F05EC}" type="slidenum">
              <a:rPr lang="en-GB" smtClean="0"/>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7946151-6718-48AF-A2B7-516B84CBEE80}" type="slidenum">
              <a:rPr lang="en-GB" smtClean="0">
                <a:latin typeface="Arial" charset="0"/>
              </a:rPr>
              <a:pPr eaLnBrk="1" hangingPunct="1"/>
              <a:t>80</a:t>
            </a:fld>
            <a:endParaRPr lang="en-GB"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D5EF97E-853A-46E3-80B3-39DB89600BCE}" type="slidenum">
              <a:rPr lang="en-GB" smtClean="0">
                <a:latin typeface="Arial" charset="0"/>
              </a:rPr>
              <a:pPr eaLnBrk="1" hangingPunct="1"/>
              <a:t>81</a:t>
            </a:fld>
            <a:endParaRPr lang="en-GB"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40D56D4-7480-4E32-90E1-E9590B93534E}" type="slidenum">
              <a:rPr lang="en-GB" smtClean="0">
                <a:latin typeface="Arial" charset="0"/>
              </a:rPr>
              <a:pPr eaLnBrk="1" hangingPunct="1"/>
              <a:t>82</a:t>
            </a:fld>
            <a:endParaRPr lang="en-GB"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76947DE-03A3-42E7-A799-6F9AFC87AE63}" type="slidenum">
              <a:rPr lang="en-GB" smtClean="0">
                <a:latin typeface="Arial" charset="0"/>
              </a:rPr>
              <a:pPr eaLnBrk="1" hangingPunct="1"/>
              <a:t>83</a:t>
            </a:fld>
            <a:endParaRPr lang="en-GB"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846193A-DFBC-4D65-9109-8A2967ECCCD2}" type="slidenum">
              <a:rPr lang="en-GB" smtClean="0">
                <a:latin typeface="Arial" charset="0"/>
              </a:rPr>
              <a:pPr eaLnBrk="1" hangingPunct="1"/>
              <a:t>84</a:t>
            </a:fld>
            <a:endParaRPr lang="en-GB" smtClean="0">
              <a:latin typeface="Arial" charset="0"/>
            </a:endParaRPr>
          </a:p>
        </p:txBody>
      </p:sp>
      <p:sp>
        <p:nvSpPr>
          <p:cNvPr id="90115" name="Rectangle 2"/>
          <p:cNvSpPr>
            <a:spLocks noGrp="1" noRot="1" noChangeAspect="1" noChangeArrowheads="1" noTextEdit="1"/>
          </p:cNvSpPr>
          <p:nvPr>
            <p:ph type="sldImg"/>
          </p:nvPr>
        </p:nvSpPr>
        <p:spPr>
          <a:xfrm>
            <a:off x="1322388" y="711200"/>
            <a:ext cx="4225925" cy="3168650"/>
          </a:xfrm>
          <a:ln/>
        </p:spPr>
      </p:sp>
      <p:sp>
        <p:nvSpPr>
          <p:cNvPr id="90116"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ADB16E6-04D3-4D27-A3F8-14504CF1CD13}" type="slidenum">
              <a:rPr lang="en-GB" smtClean="0">
                <a:latin typeface="Arial" charset="0"/>
              </a:rPr>
              <a:pPr eaLnBrk="1" hangingPunct="1"/>
              <a:t>85</a:t>
            </a:fld>
            <a:endParaRPr lang="en-GB" smtClean="0">
              <a:latin typeface="Arial" charset="0"/>
            </a:endParaRPr>
          </a:p>
        </p:txBody>
      </p:sp>
      <p:sp>
        <p:nvSpPr>
          <p:cNvPr id="91139" name="Rectangle 2"/>
          <p:cNvSpPr>
            <a:spLocks noGrp="1" noRot="1" noChangeAspect="1" noChangeArrowheads="1" noTextEdit="1"/>
          </p:cNvSpPr>
          <p:nvPr>
            <p:ph type="sldImg"/>
          </p:nvPr>
        </p:nvSpPr>
        <p:spPr>
          <a:xfrm>
            <a:off x="1322388" y="711200"/>
            <a:ext cx="4225925" cy="3168650"/>
          </a:xfrm>
          <a:ln/>
        </p:spPr>
      </p:sp>
      <p:sp>
        <p:nvSpPr>
          <p:cNvPr id="91140"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Time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5C8749C-F5B0-4D16-9963-E904A268EF5D}" type="slidenum">
              <a:rPr lang="en-GB" smtClean="0">
                <a:latin typeface="Arial" charset="0"/>
              </a:rPr>
              <a:pPr eaLnBrk="1" hangingPunct="1"/>
              <a:t>86</a:t>
            </a:fld>
            <a:endParaRPr lang="en-GB"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254C27-D5D5-4A7C-BEB8-ED3EA384E849}" type="slidenum">
              <a:rPr lang="en-GB" smtClean="0">
                <a:latin typeface="Arial" charset="0"/>
              </a:rPr>
              <a:pPr eaLnBrk="1" hangingPunct="1"/>
              <a:t>87</a:t>
            </a:fld>
            <a:endParaRPr lang="en-GB"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35A93C5-C2A4-4D8E-9ADD-1EB714DE7632}" type="slidenum">
              <a:rPr lang="en-GB" smtClean="0">
                <a:latin typeface="Arial" charset="0"/>
              </a:rPr>
              <a:pPr eaLnBrk="1" hangingPunct="1"/>
              <a:t>88</a:t>
            </a:fld>
            <a:endParaRPr lang="en-GB" smtClean="0">
              <a:latin typeface="Arial" charset="0"/>
            </a:endParaRPr>
          </a:p>
        </p:txBody>
      </p:sp>
      <p:sp>
        <p:nvSpPr>
          <p:cNvPr id="94211" name="Rectangle 2"/>
          <p:cNvSpPr>
            <a:spLocks noGrp="1" noRot="1" noChangeAspect="1" noChangeArrowheads="1" noTextEdit="1"/>
          </p:cNvSpPr>
          <p:nvPr>
            <p:ph type="sldImg"/>
          </p:nvPr>
        </p:nvSpPr>
        <p:spPr>
          <a:xfrm>
            <a:off x="1322388" y="711200"/>
            <a:ext cx="4225925" cy="3168650"/>
          </a:xfrm>
          <a:ln/>
        </p:spPr>
      </p:sp>
      <p:sp>
        <p:nvSpPr>
          <p:cNvPr id="94212"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4D2FD2A-833E-493B-9449-82A5922F8291}" type="slidenum">
              <a:rPr lang="en-GB" smtClean="0">
                <a:latin typeface="Arial" charset="0"/>
              </a:rPr>
              <a:pPr eaLnBrk="1" hangingPunct="1"/>
              <a:t>89</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B803ACC-B688-4418-B80F-37F7071F05EC}" type="slidenum">
              <a:rPr lang="en-GB" smtClean="0"/>
              <a:pPr/>
              <a:t>9</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2F4AE9D-8848-439D-98DA-CEC5B9F70BF5}" type="slidenum">
              <a:rPr lang="en-GB" smtClean="0">
                <a:latin typeface="Arial" charset="0"/>
              </a:rPr>
              <a:pPr eaLnBrk="1" hangingPunct="1"/>
              <a:t>90</a:t>
            </a:fld>
            <a:endParaRPr lang="en-GB"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When given within 24 h of paracetamol ingestion,</a:t>
            </a:r>
          </a:p>
          <a:p>
            <a:pPr eaLnBrk="1" hangingPunct="1"/>
            <a:r>
              <a:rPr lang="en-GB" smtClean="0"/>
              <a:t>N-acetylcysteine can prevent or reduce liver damage evenN-acetylcysteine, and intervention studies showed</a:t>
            </a:r>
          </a:p>
          <a:p>
            <a:pPr eaLnBrk="1" hangingPunct="1"/>
            <a:r>
              <a:rPr lang="en-GB" smtClean="0"/>
              <a:t>improvements in systemic and cerebral haemodynamics</a:t>
            </a:r>
          </a:p>
          <a:p>
            <a:pPr eaLnBrk="1" hangingPunct="1"/>
            <a:r>
              <a:rPr lang="en-GB" smtClean="0"/>
              <a:t>and oxygen uptake.106,107 A multicentre double-blind</a:t>
            </a:r>
          </a:p>
          <a:p>
            <a:pPr eaLnBrk="1" hangingPunct="1"/>
            <a:r>
              <a:rPr lang="en-GB" smtClean="0"/>
              <a:t>randomised trial108 of N-acetylcysteine in non-paracetamol</a:t>
            </a:r>
          </a:p>
          <a:p>
            <a:pPr eaLnBrk="1" hangingPunct="1"/>
            <a:r>
              <a:rPr lang="en-GB" smtClean="0"/>
              <a:t>acute liver failure was completed after 8 years of</a:t>
            </a:r>
          </a:p>
          <a:p>
            <a:pPr eaLnBrk="1" hangingPunct="1"/>
            <a:r>
              <a:rPr lang="en-GB" smtClean="0"/>
              <a:t>recruitment. N-acetylcysteine was well tolerated and</a:t>
            </a:r>
          </a:p>
          <a:p>
            <a:pPr eaLnBrk="1" hangingPunct="1"/>
            <a:r>
              <a:rPr lang="en-GB" smtClean="0"/>
              <a:t>associated with improved non-transplanted survival, but</a:t>
            </a:r>
          </a:p>
          <a:p>
            <a:pPr eaLnBrk="1" hangingPunct="1"/>
            <a:r>
              <a:rPr lang="en-GB" smtClean="0"/>
              <a:t>only in patients treated early in the course of disease and</a:t>
            </a:r>
          </a:p>
          <a:p>
            <a:pPr eaLnBrk="1" hangingPunct="1"/>
            <a:r>
              <a:rPr lang="en-GB" smtClean="0"/>
              <a:t>with low-grade encephalopathy</a:t>
            </a:r>
          </a:p>
          <a:p>
            <a:pPr eaLnBrk="1" hangingPunct="1"/>
            <a:r>
              <a:rPr lang="en-GB" smtClean="0"/>
              <a:t>after large overdoses.105 Early randomised trials suggested</a:t>
            </a:r>
          </a:p>
          <a:p>
            <a:pPr eaLnBrk="1" hangingPunct="1"/>
            <a:r>
              <a:rPr lang="en-GB" smtClean="0"/>
              <a:t>reductions in mortality from late administration of</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C0C42F-8157-499A-BA3E-A5670BDE891E}" type="slidenum">
              <a:rPr lang="en-GB" smtClean="0">
                <a:latin typeface="Arial" charset="0"/>
              </a:rPr>
              <a:pPr eaLnBrk="1" hangingPunct="1"/>
              <a:t>91</a:t>
            </a:fld>
            <a:endParaRPr lang="en-GB"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932FC64-3FD6-48DC-80B1-C4962286D7B9}" type="slidenum">
              <a:rPr lang="en-GB" smtClean="0">
                <a:latin typeface="Arial" charset="0"/>
              </a:rPr>
              <a:pPr eaLnBrk="1" hangingPunct="1"/>
              <a:t>92</a:t>
            </a:fld>
            <a:endParaRPr lang="en-GB"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B6D653E-87F5-411B-953C-CE28235E9FAA}" type="slidenum">
              <a:rPr lang="en-GB" smtClean="0">
                <a:latin typeface="Arial" charset="0"/>
              </a:rPr>
              <a:pPr eaLnBrk="1" hangingPunct="1"/>
              <a:t>93</a:t>
            </a:fld>
            <a:endParaRPr lang="en-GB"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10B7308-C7CA-4002-9A87-F2340CC3412C}" type="slidenum">
              <a:rPr lang="en-GB" smtClean="0">
                <a:latin typeface="Arial" charset="0"/>
              </a:rPr>
              <a:pPr eaLnBrk="1" hangingPunct="1"/>
              <a:t>94</a:t>
            </a:fld>
            <a:endParaRPr lang="en-GB"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E64DCEC-04AE-4148-B559-5962A96525C2}" type="slidenum">
              <a:rPr lang="en-GB" smtClean="0">
                <a:latin typeface="Arial" charset="0"/>
              </a:rPr>
              <a:pPr eaLnBrk="1" hangingPunct="1"/>
              <a:t>95</a:t>
            </a:fld>
            <a:endParaRPr lang="en-GB"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Evidence of a relationship between systemic inflammatory responses derived from the inflamed liver and the encpehalopathy go back a decade from this very elegant case report from Jalan and colleagyes from Edinburgh....</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FFAB19-47E4-4BE8-B5DE-6C7A535A0BBC}" type="slidenum">
              <a:rPr lang="en-GB" smtClean="0">
                <a:latin typeface="Arial" charset="0"/>
              </a:rPr>
              <a:pPr eaLnBrk="1" hangingPunct="1"/>
              <a:t>96</a:t>
            </a:fld>
            <a:endParaRPr lang="en-GB"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04CBE49-8B30-4B5F-9E09-B20788BFD326}" type="slidenum">
              <a:rPr lang="en-GB" smtClean="0">
                <a:latin typeface="Arial" charset="0"/>
              </a:rPr>
              <a:pPr eaLnBrk="1" hangingPunct="1"/>
              <a:t>97</a:t>
            </a:fld>
            <a:endParaRPr lang="en-GB"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7D8DCAE-8797-46B8-AA9E-DBB036FF7191}" type="slidenum">
              <a:rPr lang="en-GB" smtClean="0">
                <a:latin typeface="Arial" charset="0"/>
              </a:rPr>
              <a:pPr eaLnBrk="1" hangingPunct="1"/>
              <a:t>98</a:t>
            </a:fld>
            <a:endParaRPr lang="en-GB"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0830A59-B67A-4C0F-A2E5-DFF1A2C0CF28}" type="slidenum">
              <a:rPr lang="en-GB" smtClean="0">
                <a:latin typeface="Arial" charset="0"/>
              </a:rPr>
              <a:pPr eaLnBrk="1" hangingPunct="1"/>
              <a:t>99</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7DE2D32-F6EF-44A3-A32D-567462840165}"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E0B03A-F9A5-41CA-A407-DBFCE475847C}"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BB8F00-5F58-45BB-AB56-65FCAA269E1F}"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BBF932B-EDA1-49E3-AECE-E9FB5E27308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smtClean="0"/>
              <a:t>Click icon to add chart</a:t>
            </a:r>
            <a:endParaRPr lang="en-GB" noProof="0" smtClean="0"/>
          </a:p>
        </p:txBody>
      </p:sp>
    </p:spTree>
    <p:extLst>
      <p:ext uri="{BB962C8B-B14F-4D97-AF65-F5344CB8AC3E}">
        <p14:creationId xmlns:p14="http://schemas.microsoft.com/office/powerpoint/2010/main" val="280785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872BF4-A6D4-4FD8-AB59-85B5CB9848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2C058F-0DC6-4A10-9A37-391B83C4364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78BD29-91A2-4BCC-8B12-1127A1E059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92396E-B106-46BB-923C-8CA626649E4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A22F656-6655-4DE4-943C-8790766360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228C08-35C8-4648-A753-004D12C93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0521697-45A3-44EA-91DC-F3882D82E413}"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F88679-B03E-4DE2-B66F-746F484BDD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3F16F6-2BC9-43AE-8AB5-FDC4B57598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48B2D92-F15E-4062-B4A9-8D0D9C10B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C98216-A7F8-405A-A706-17FB2A2C211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302E64-291B-4DE4-951E-9F895A9256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1D67FEA-00CC-41D3-9ED4-69AC744925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F050713-B8A9-4015-BC2D-B32FDF2AFF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EDEDDFA-10EE-4DE5-868B-5680EF7465F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04C671A0-BFAF-40AC-972F-58CFD1C751A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E9900D93-9F41-44B4-B0FE-D7D02D06623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ED59380-D95E-4DDC-BBAF-686DA2493AC8}"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AFA6D98-1058-4C40-84E4-6EF64CBF481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C7252D1-1200-4BA6-968C-51D147BF338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9C46933-854C-4AAB-8D8B-C5C5CA3A796D}"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3D9AA43-282A-4BA9-846B-DCF488693668}"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4318E97-F822-4FEE-AEA4-AADDA611E8D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E35F8BD-795B-4F45-B80F-A920ED7BBF28}" type="slidenum">
              <a:rPr lang="en-GB">
                <a:solidFill>
                  <a:srgbClr val="FFFFFF"/>
                </a:solidFill>
              </a:rPr>
              <a:pPr/>
              <a:t>‹#›</a:t>
            </a:fld>
            <a:endParaRPr lang="en-GB">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3B31808-4F0C-4E42-AFA1-806A0A791040}" type="slidenum">
              <a:rPr lang="en-GB" smtClean="0">
                <a:solidFill>
                  <a:srgbClr val="FFFFFF"/>
                </a:solidFill>
              </a:rPr>
              <a:pPr fontAlgn="base">
                <a:spcBef>
                  <a:spcPct val="0"/>
                </a:spcBef>
                <a:spcAft>
                  <a:spcPct val="0"/>
                </a:spcAft>
              </a:pPr>
              <a:t>‹#›</a:t>
            </a:fld>
            <a:endParaRPr lang="en-GB"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4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F17334F5-7E5C-436D-9F42-6E8078A80910}"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uk/imgres?imgurl=http://digilander.libero.it/BodyMindCare/kapil/images/medi/more/horz/liver.jpg&amp;imgrefurl=http://digilander.libero.it/BodyMindCare/kapil/moremedi.htm&amp;h=395&amp;w=600&amp;sz=18&amp;tbnid=W87ukFfUC6AJ:&amp;tbnh=87&amp;tbnw=133&amp;hl=en&amp;start=5&amp;prev=/images?q=liver&amp;svnum=10&amp;hl=en&amp;l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772400" cy="1470025"/>
          </a:xfrm>
        </p:spPr>
        <p:txBody>
          <a:bodyPr/>
          <a:lstStyle/>
          <a:p>
            <a:r>
              <a:rPr lang="en-GB" sz="4800" dirty="0" smtClean="0">
                <a:latin typeface="Arial" pitchFamily="34" charset="0"/>
                <a:cs typeface="Arial" pitchFamily="34" charset="0"/>
              </a:rPr>
              <a:t>Critical care of liver failure</a:t>
            </a:r>
            <a:endParaRPr lang="en-GB" sz="4800" dirty="0">
              <a:latin typeface="Arial" pitchFamily="34" charset="0"/>
              <a:cs typeface="Arial" pitchFamily="34" charset="0"/>
            </a:endParaRPr>
          </a:p>
        </p:txBody>
      </p:sp>
      <p:sp>
        <p:nvSpPr>
          <p:cNvPr id="3" name="Subtitle 2"/>
          <p:cNvSpPr>
            <a:spLocks noGrp="1"/>
          </p:cNvSpPr>
          <p:nvPr>
            <p:ph type="subTitle" idx="1"/>
          </p:nvPr>
        </p:nvSpPr>
        <p:spPr>
          <a:xfrm>
            <a:off x="1331640" y="2708920"/>
            <a:ext cx="6400800" cy="1752600"/>
          </a:xfrm>
        </p:spPr>
        <p:txBody>
          <a:bodyPr/>
          <a:lstStyle/>
          <a:p>
            <a:r>
              <a:rPr lang="en-GB" dirty="0" smtClean="0">
                <a:latin typeface="Arial" pitchFamily="34" charset="0"/>
                <a:cs typeface="Arial" pitchFamily="34" charset="0"/>
              </a:rPr>
              <a:t>Dr Harry </a:t>
            </a:r>
            <a:r>
              <a:rPr lang="en-GB" dirty="0" err="1" smtClean="0">
                <a:latin typeface="Arial" pitchFamily="34" charset="0"/>
                <a:cs typeface="Arial" pitchFamily="34" charset="0"/>
              </a:rPr>
              <a:t>Antoniades</a:t>
            </a:r>
            <a:endParaRPr lang="en-GB" dirty="0" smtClean="0">
              <a:latin typeface="Arial" pitchFamily="34" charset="0"/>
              <a:cs typeface="Arial" pitchFamily="34" charset="0"/>
            </a:endParaRPr>
          </a:p>
          <a:p>
            <a:r>
              <a:rPr lang="en-GB" sz="2800" dirty="0" smtClean="0">
                <a:latin typeface="Arial" pitchFamily="34" charset="0"/>
                <a:cs typeface="Arial" pitchFamily="34" charset="0"/>
              </a:rPr>
              <a:t>Lecturer and Consultant in Hepatology</a:t>
            </a:r>
            <a:endParaRPr lang="en-GB" sz="2800" dirty="0">
              <a:latin typeface="Arial" pitchFamily="34" charset="0"/>
              <a:cs typeface="Arial" pitchFamily="34" charset="0"/>
            </a:endParaRPr>
          </a:p>
        </p:txBody>
      </p:sp>
      <p:sp>
        <p:nvSpPr>
          <p:cNvPr id="4" name="Subtitle 2"/>
          <p:cNvSpPr txBox="1">
            <a:spLocks/>
          </p:cNvSpPr>
          <p:nvPr/>
        </p:nvSpPr>
        <p:spPr bwMode="auto">
          <a:xfrm>
            <a:off x="1480038" y="4869160"/>
            <a:ext cx="6400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GB" sz="2800" dirty="0" smtClean="0">
                <a:latin typeface="Arial" pitchFamily="34" charset="0"/>
                <a:cs typeface="Arial" pitchFamily="34" charset="0"/>
              </a:rPr>
              <a:t>(Dr </a:t>
            </a:r>
            <a:r>
              <a:rPr lang="en-GB" sz="2800" dirty="0" err="1" smtClean="0">
                <a:latin typeface="Arial" pitchFamily="34" charset="0"/>
                <a:cs typeface="Arial" pitchFamily="34" charset="0"/>
              </a:rPr>
              <a:t>Ameet</a:t>
            </a:r>
            <a:r>
              <a:rPr lang="en-GB" sz="2800" dirty="0" smtClean="0">
                <a:latin typeface="Arial" pitchFamily="34" charset="0"/>
                <a:cs typeface="Arial" pitchFamily="34" charset="0"/>
              </a:rPr>
              <a:t> </a:t>
            </a:r>
            <a:r>
              <a:rPr lang="en-GB" sz="2800" dirty="0" err="1" smtClean="0">
                <a:latin typeface="Arial" pitchFamily="34" charset="0"/>
                <a:cs typeface="Arial" pitchFamily="34" charset="0"/>
              </a:rPr>
              <a:t>Dhar</a:t>
            </a:r>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Consultant in </a:t>
            </a:r>
            <a:r>
              <a:rPr lang="en-GB" sz="2800" dirty="0" err="1" smtClean="0">
                <a:latin typeface="Arial" pitchFamily="34" charset="0"/>
                <a:cs typeface="Arial" pitchFamily="34" charset="0"/>
              </a:rPr>
              <a:t>Hepatology</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GB" sz="4000"/>
              <a:t>ACLF in ICU; Prognosis</a:t>
            </a:r>
            <a:endParaRPr lang="en-US" sz="4000"/>
          </a:p>
        </p:txBody>
      </p:sp>
      <p:sp>
        <p:nvSpPr>
          <p:cNvPr id="40963" name="Rectangle 3"/>
          <p:cNvSpPr>
            <a:spLocks noGrp="1" noChangeArrowheads="1"/>
          </p:cNvSpPr>
          <p:nvPr>
            <p:ph idx="1"/>
          </p:nvPr>
        </p:nvSpPr>
        <p:spPr>
          <a:xfrm>
            <a:off x="533400" y="914400"/>
            <a:ext cx="7772400" cy="4114800"/>
          </a:xfrm>
        </p:spPr>
        <p:txBody>
          <a:bodyPr/>
          <a:lstStyle/>
          <a:p>
            <a:pPr>
              <a:lnSpc>
                <a:spcPct val="80000"/>
              </a:lnSpc>
              <a:buFontTx/>
              <a:buNone/>
            </a:pPr>
            <a:r>
              <a:rPr lang="en-GB" sz="1600" b="1"/>
              <a:t>Study			Year		n	             Mortality</a:t>
            </a:r>
          </a:p>
          <a:p>
            <a:pPr>
              <a:lnSpc>
                <a:spcPct val="80000"/>
              </a:lnSpc>
              <a:buFontTx/>
              <a:buNone/>
            </a:pPr>
            <a:endParaRPr lang="en-GB" sz="1600"/>
          </a:p>
          <a:p>
            <a:pPr>
              <a:lnSpc>
                <a:spcPct val="80000"/>
              </a:lnSpc>
              <a:buFontTx/>
              <a:buNone/>
            </a:pPr>
            <a:r>
              <a:rPr lang="en-GB" sz="1600" b="1"/>
              <a:t>Zimmerman et al		1996		117		63%</a:t>
            </a:r>
          </a:p>
          <a:p>
            <a:pPr>
              <a:lnSpc>
                <a:spcPct val="80000"/>
              </a:lnSpc>
              <a:buFontTx/>
              <a:buNone/>
            </a:pPr>
            <a:r>
              <a:rPr lang="en-GB" sz="1400" i="1"/>
              <a:t>Hepatology 1996;23:193-1401</a:t>
            </a:r>
          </a:p>
          <a:p>
            <a:pPr>
              <a:lnSpc>
                <a:spcPct val="80000"/>
              </a:lnSpc>
              <a:buFontTx/>
              <a:buNone/>
            </a:pPr>
            <a:r>
              <a:rPr lang="en-GB" sz="1600" b="1"/>
              <a:t>Zauner et al		1996		198		52%</a:t>
            </a:r>
          </a:p>
          <a:p>
            <a:pPr>
              <a:lnSpc>
                <a:spcPct val="80000"/>
              </a:lnSpc>
              <a:buFontTx/>
              <a:buNone/>
            </a:pPr>
            <a:r>
              <a:rPr lang="en-GB" sz="1400" i="1"/>
              <a:t>ICM 1996;22:559-63</a:t>
            </a:r>
          </a:p>
          <a:p>
            <a:pPr>
              <a:lnSpc>
                <a:spcPct val="80000"/>
              </a:lnSpc>
              <a:buFontTx/>
              <a:buNone/>
            </a:pPr>
            <a:r>
              <a:rPr lang="en-GB" sz="1600" b="1"/>
              <a:t>Wehler et al		2001		143		46%</a:t>
            </a:r>
          </a:p>
          <a:p>
            <a:pPr>
              <a:lnSpc>
                <a:spcPct val="80000"/>
              </a:lnSpc>
              <a:buFontTx/>
              <a:buNone/>
            </a:pPr>
            <a:r>
              <a:rPr lang="en-GB" sz="1400" i="1"/>
              <a:t>Hepatology 2001;34:255-61</a:t>
            </a:r>
            <a:endParaRPr lang="en-US" sz="1400" i="1"/>
          </a:p>
          <a:p>
            <a:pPr>
              <a:lnSpc>
                <a:spcPct val="80000"/>
              </a:lnSpc>
              <a:buFontTx/>
              <a:buNone/>
            </a:pPr>
            <a:r>
              <a:rPr lang="en-US" sz="1600" b="1"/>
              <a:t>Aggarawal et al		2001		582		49%</a:t>
            </a:r>
          </a:p>
          <a:p>
            <a:pPr>
              <a:lnSpc>
                <a:spcPct val="80000"/>
              </a:lnSpc>
              <a:buFontTx/>
              <a:buNone/>
            </a:pPr>
            <a:r>
              <a:rPr lang="en-US" sz="1400" i="1"/>
              <a:t>Chest 2001;119:1489-97</a:t>
            </a:r>
          </a:p>
          <a:p>
            <a:pPr>
              <a:lnSpc>
                <a:spcPct val="80000"/>
              </a:lnSpc>
              <a:buFontTx/>
              <a:buNone/>
            </a:pPr>
            <a:r>
              <a:rPr lang="en-US" sz="1600" b="1"/>
              <a:t>Tsai et al			2003		111		65%</a:t>
            </a:r>
          </a:p>
          <a:p>
            <a:pPr>
              <a:lnSpc>
                <a:spcPct val="80000"/>
              </a:lnSpc>
              <a:buFontTx/>
              <a:buNone/>
            </a:pPr>
            <a:r>
              <a:rPr lang="en-US" sz="1400" i="1"/>
              <a:t>J Clin Gastro;37:251-257</a:t>
            </a:r>
            <a:r>
              <a:rPr lang="en-US" sz="1600" b="1"/>
              <a:t>		</a:t>
            </a:r>
          </a:p>
          <a:p>
            <a:pPr>
              <a:lnSpc>
                <a:spcPct val="80000"/>
              </a:lnSpc>
              <a:buFontTx/>
              <a:buNone/>
            </a:pPr>
            <a:r>
              <a:rPr lang="en-US" sz="1600" b="1"/>
              <a:t>Arabi et al		2004		129		74%</a:t>
            </a:r>
          </a:p>
          <a:p>
            <a:pPr>
              <a:lnSpc>
                <a:spcPct val="80000"/>
              </a:lnSpc>
              <a:buFontTx/>
              <a:buNone/>
            </a:pPr>
            <a:r>
              <a:rPr lang="en-US" sz="1400" i="1"/>
              <a:t>E J Gastro Hep 2004;16(3):333-9</a:t>
            </a:r>
          </a:p>
          <a:p>
            <a:pPr>
              <a:lnSpc>
                <a:spcPct val="80000"/>
              </a:lnSpc>
              <a:buFontTx/>
              <a:buNone/>
            </a:pPr>
            <a:r>
              <a:rPr lang="en-US" sz="1600" b="1"/>
              <a:t>Gildea et al		2004		420		44%</a:t>
            </a:r>
          </a:p>
          <a:p>
            <a:pPr>
              <a:lnSpc>
                <a:spcPct val="80000"/>
              </a:lnSpc>
              <a:buFontTx/>
              <a:buNone/>
            </a:pPr>
            <a:r>
              <a:rPr lang="en-US" sz="1400" i="1"/>
              <a:t>Chest 2004;96(4):1232-6</a:t>
            </a:r>
            <a:r>
              <a:rPr lang="en-US" sz="1600"/>
              <a:t>	</a:t>
            </a:r>
          </a:p>
          <a:p>
            <a:pPr>
              <a:lnSpc>
                <a:spcPct val="80000"/>
              </a:lnSpc>
              <a:buFontTx/>
              <a:buNone/>
            </a:pPr>
            <a:r>
              <a:rPr lang="en-US" sz="1600" b="1"/>
              <a:t>Cholongitas et al</a:t>
            </a:r>
            <a:r>
              <a:rPr lang="en-US" sz="1600"/>
              <a:t>		</a:t>
            </a:r>
            <a:r>
              <a:rPr lang="en-US" sz="1600" b="1"/>
              <a:t>2006		312		65%</a:t>
            </a:r>
          </a:p>
          <a:p>
            <a:pPr>
              <a:lnSpc>
                <a:spcPct val="80000"/>
              </a:lnSpc>
              <a:buFontTx/>
              <a:buNone/>
            </a:pPr>
            <a:r>
              <a:rPr lang="en-US" sz="1400" i="1"/>
              <a:t>Alim Pharm Ther 2006;23:883-893</a:t>
            </a:r>
            <a:r>
              <a:rPr lang="en-US" sz="1600"/>
              <a:t>	</a:t>
            </a:r>
          </a:p>
          <a:p>
            <a:pPr>
              <a:lnSpc>
                <a:spcPct val="80000"/>
              </a:lnSpc>
              <a:buFontTx/>
              <a:buNone/>
            </a:pPr>
            <a:r>
              <a:rPr lang="en-US" sz="1600" b="1"/>
              <a:t>Fang et al			2008		111		81%</a:t>
            </a:r>
          </a:p>
          <a:p>
            <a:pPr>
              <a:lnSpc>
                <a:spcPct val="80000"/>
              </a:lnSpc>
              <a:buFontTx/>
              <a:buNone/>
            </a:pPr>
            <a:r>
              <a:rPr lang="en-US" sz="1400" i="1"/>
              <a:t>Neph Dial Trans 2008;23(6):1961-9</a:t>
            </a:r>
            <a:r>
              <a:rPr lang="en-US" sz="1600"/>
              <a:t>		</a:t>
            </a:r>
          </a:p>
          <a:p>
            <a:pPr>
              <a:lnSpc>
                <a:spcPct val="80000"/>
              </a:lnSpc>
              <a:buFontTx/>
              <a:buNone/>
            </a:pPr>
            <a:r>
              <a:rPr lang="en-US" sz="1600" b="1"/>
              <a:t>Junea et al 		2009		104		42%</a:t>
            </a:r>
          </a:p>
          <a:p>
            <a:pPr>
              <a:lnSpc>
                <a:spcPct val="80000"/>
              </a:lnSpc>
              <a:buFontTx/>
              <a:buNone/>
            </a:pPr>
            <a:r>
              <a:rPr lang="en-US" sz="1400" i="1"/>
              <a:t>J Crit Care	2009;24(3):387-93</a:t>
            </a:r>
          </a:p>
        </p:txBody>
      </p:sp>
      <p:sp>
        <p:nvSpPr>
          <p:cNvPr id="40964" name="Line 4"/>
          <p:cNvSpPr>
            <a:spLocks noChangeShapeType="1"/>
          </p:cNvSpPr>
          <p:nvPr/>
        </p:nvSpPr>
        <p:spPr bwMode="auto">
          <a:xfrm>
            <a:off x="609600" y="1371600"/>
            <a:ext cx="7920038" cy="0"/>
          </a:xfrm>
          <a:prstGeom prst="line">
            <a:avLst/>
          </a:prstGeom>
          <a:noFill/>
          <a:ln w="9525">
            <a:solidFill>
              <a:schemeClr val="tx1"/>
            </a:solidFill>
            <a:round/>
            <a:headEnd/>
            <a:tailEnd/>
          </a:ln>
          <a:effectLst/>
        </p:spPr>
        <p:txBody>
          <a:bodyPr/>
          <a:lstStyle/>
          <a:p>
            <a:endParaRPr lang="en-GB"/>
          </a:p>
        </p:txBody>
      </p:sp>
      <p:sp>
        <p:nvSpPr>
          <p:cNvPr id="40965" name="Line 5"/>
          <p:cNvSpPr>
            <a:spLocks noChangeShapeType="1"/>
          </p:cNvSpPr>
          <p:nvPr/>
        </p:nvSpPr>
        <p:spPr bwMode="auto">
          <a:xfrm>
            <a:off x="609600" y="6248400"/>
            <a:ext cx="7920038" cy="0"/>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371600" y="1700213"/>
            <a:ext cx="7772400" cy="457200"/>
          </a:xfrm>
        </p:spPr>
        <p:txBody>
          <a:bodyPr/>
          <a:lstStyle/>
          <a:p>
            <a:pPr eaLnBrk="1" hangingPunct="1"/>
            <a:r>
              <a:rPr lang="da-DK" sz="3600" smtClean="0">
                <a:solidFill>
                  <a:schemeClr val="tx1"/>
                </a:solidFill>
              </a:rPr>
              <a:t>Stratified survival analysis</a:t>
            </a:r>
          </a:p>
        </p:txBody>
      </p:sp>
      <p:pic>
        <p:nvPicPr>
          <p:cNvPr id="56323" name="Picture 4" descr="C:\WINDOWS\Skrivebord\HVP2010-Final\Stratum1-KMplo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92375"/>
            <a:ext cx="43211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C:\WINDOWS\Skrivebord\HVP2010-Final\Stratum2-KMplo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92375"/>
            <a:ext cx="43195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838200" y="609600"/>
            <a:ext cx="7543800" cy="638175"/>
          </a:xfrm>
          <a:prstGeom prst="rect">
            <a:avLst/>
          </a:prstGeom>
        </p:spPr>
        <p:txBody>
          <a:bodyPr/>
          <a:lstStyle/>
          <a:p>
            <a:pPr algn="ctr">
              <a:defRPr/>
            </a:pPr>
            <a:r>
              <a:rPr lang="en-GB" sz="3600" kern="0">
                <a:solidFill>
                  <a:srgbClr val="C51538"/>
                </a:solidFill>
                <a:latin typeface="Impact" pitchFamily="34" charset="0"/>
                <a:ea typeface="+mj-ea"/>
                <a:cs typeface="+mj-cs"/>
              </a:rPr>
              <a:t>Plasmapheresis in ALF</a:t>
            </a:r>
            <a:endParaRPr lang="en-GB" sz="3600" kern="0" dirty="0">
              <a:solidFill>
                <a:srgbClr val="C51538"/>
              </a:solidFill>
              <a:latin typeface="Impact" pitchFamily="34" charset="0"/>
              <a:ea typeface="+mj-ea"/>
              <a:cs typeface="+mj-cs"/>
            </a:endParaRPr>
          </a:p>
        </p:txBody>
      </p:sp>
    </p:spTree>
    <p:extLst>
      <p:ext uri="{BB962C8B-B14F-4D97-AF65-F5344CB8AC3E}">
        <p14:creationId xmlns:p14="http://schemas.microsoft.com/office/powerpoint/2010/main" val="1238852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t>Case scenario</a:t>
            </a:r>
          </a:p>
        </p:txBody>
      </p:sp>
      <p:sp>
        <p:nvSpPr>
          <p:cNvPr id="57347" name="Rectangle 3"/>
          <p:cNvSpPr>
            <a:spLocks noGrp="1" noChangeArrowheads="1"/>
          </p:cNvSpPr>
          <p:nvPr>
            <p:ph idx="1"/>
          </p:nvPr>
        </p:nvSpPr>
        <p:spPr/>
        <p:txBody>
          <a:bodyPr/>
          <a:lstStyle/>
          <a:p>
            <a:pPr eaLnBrk="1" hangingPunct="1">
              <a:lnSpc>
                <a:spcPct val="90000"/>
              </a:lnSpc>
            </a:pPr>
            <a:r>
              <a:rPr lang="en-GB" sz="2800" smtClean="0"/>
              <a:t>27yr accountant</a:t>
            </a:r>
          </a:p>
          <a:p>
            <a:pPr eaLnBrk="1" hangingPunct="1">
              <a:lnSpc>
                <a:spcPct val="90000"/>
              </a:lnSpc>
              <a:buFont typeface="Wingdings" pitchFamily="2" charset="2"/>
              <a:buNone/>
            </a:pPr>
            <a:r>
              <a:rPr lang="en-GB" sz="2800" smtClean="0"/>
              <a:t>	30g paracetamol 2/7 </a:t>
            </a:r>
          </a:p>
          <a:p>
            <a:pPr eaLnBrk="1" hangingPunct="1">
              <a:lnSpc>
                <a:spcPct val="90000"/>
              </a:lnSpc>
              <a:buFont typeface="Wingdings" pitchFamily="2" charset="2"/>
              <a:buNone/>
            </a:pPr>
            <a:r>
              <a:rPr lang="en-GB" sz="2800" smtClean="0"/>
              <a:t>	alcohol with overdose</a:t>
            </a:r>
          </a:p>
          <a:p>
            <a:pPr eaLnBrk="1" hangingPunct="1">
              <a:lnSpc>
                <a:spcPct val="90000"/>
              </a:lnSpc>
              <a:buFont typeface="Wingdings" pitchFamily="2" charset="2"/>
              <a:buNone/>
            </a:pPr>
            <a:r>
              <a:rPr lang="en-GB" sz="2800" smtClean="0"/>
              <a:t>	nausea/vomting</a:t>
            </a:r>
          </a:p>
          <a:p>
            <a:pPr eaLnBrk="1" hangingPunct="1">
              <a:lnSpc>
                <a:spcPct val="90000"/>
              </a:lnSpc>
              <a:buFont typeface="Wingdings" pitchFamily="2" charset="2"/>
              <a:buNone/>
            </a:pPr>
            <a:r>
              <a:rPr lang="en-GB" sz="2800" smtClean="0"/>
              <a:t>	epigastric pain</a:t>
            </a:r>
          </a:p>
          <a:p>
            <a:pPr eaLnBrk="1" hangingPunct="1">
              <a:lnSpc>
                <a:spcPct val="90000"/>
              </a:lnSpc>
              <a:buFont typeface="Wingdings" pitchFamily="2" charset="2"/>
              <a:buNone/>
            </a:pPr>
            <a:endParaRPr lang="en-GB" sz="2800" smtClean="0"/>
          </a:p>
          <a:p>
            <a:pPr eaLnBrk="1" hangingPunct="1">
              <a:lnSpc>
                <a:spcPct val="90000"/>
              </a:lnSpc>
            </a:pPr>
            <a:r>
              <a:rPr lang="en-GB" sz="2800" smtClean="0"/>
              <a:t>PMH </a:t>
            </a:r>
          </a:p>
          <a:p>
            <a:pPr eaLnBrk="1" hangingPunct="1">
              <a:lnSpc>
                <a:spcPct val="90000"/>
              </a:lnSpc>
            </a:pPr>
            <a:r>
              <a:rPr lang="en-GB" sz="2800" smtClean="0"/>
              <a:t>DHx </a:t>
            </a:r>
          </a:p>
          <a:p>
            <a:pPr eaLnBrk="1" hangingPunct="1">
              <a:lnSpc>
                <a:spcPct val="90000"/>
              </a:lnSpc>
            </a:pPr>
            <a:r>
              <a:rPr lang="en-GB" sz="2800" smtClean="0"/>
              <a:t>PSHx</a:t>
            </a:r>
          </a:p>
          <a:p>
            <a:pPr eaLnBrk="1" hangingPunct="1">
              <a:lnSpc>
                <a:spcPct val="90000"/>
              </a:lnSpc>
              <a:buFont typeface="Wingdings" pitchFamily="2" charset="2"/>
              <a:buNone/>
            </a:pPr>
            <a:endParaRPr lang="en-GB" sz="2800" smtClean="0"/>
          </a:p>
        </p:txBody>
      </p:sp>
    </p:spTree>
    <p:extLst>
      <p:ext uri="{BB962C8B-B14F-4D97-AF65-F5344CB8AC3E}">
        <p14:creationId xmlns:p14="http://schemas.microsoft.com/office/powerpoint/2010/main" val="39108197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mtClean="0"/>
              <a:t>Case scenario</a:t>
            </a:r>
          </a:p>
        </p:txBody>
      </p:sp>
      <p:sp>
        <p:nvSpPr>
          <p:cNvPr id="58371" name="Rectangle 3"/>
          <p:cNvSpPr>
            <a:spLocks noGrp="1" noChangeArrowheads="1"/>
          </p:cNvSpPr>
          <p:nvPr>
            <p:ph idx="1"/>
          </p:nvPr>
        </p:nvSpPr>
        <p:spPr/>
        <p:txBody>
          <a:bodyPr/>
          <a:lstStyle/>
          <a:p>
            <a:pPr eaLnBrk="1" hangingPunct="1"/>
            <a:r>
              <a:rPr lang="en-GB" smtClean="0"/>
              <a:t>Examination</a:t>
            </a:r>
          </a:p>
          <a:p>
            <a:pPr eaLnBrk="1" hangingPunct="1">
              <a:buFont typeface="Wingdings" pitchFamily="2" charset="2"/>
              <a:buNone/>
            </a:pPr>
            <a:r>
              <a:rPr lang="en-GB" smtClean="0"/>
              <a:t>	</a:t>
            </a:r>
          </a:p>
        </p:txBody>
      </p:sp>
    </p:spTree>
    <p:extLst>
      <p:ext uri="{BB962C8B-B14F-4D97-AF65-F5344CB8AC3E}">
        <p14:creationId xmlns:p14="http://schemas.microsoft.com/office/powerpoint/2010/main" val="42872848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t>Case Scenario</a:t>
            </a:r>
          </a:p>
        </p:txBody>
      </p:sp>
      <p:sp>
        <p:nvSpPr>
          <p:cNvPr id="59395" name="Rectangle 3"/>
          <p:cNvSpPr>
            <a:spLocks noGrp="1" noChangeArrowheads="1"/>
          </p:cNvSpPr>
          <p:nvPr>
            <p:ph idx="1"/>
          </p:nvPr>
        </p:nvSpPr>
        <p:spPr/>
        <p:txBody>
          <a:bodyPr/>
          <a:lstStyle/>
          <a:p>
            <a:pPr eaLnBrk="1" hangingPunct="1">
              <a:lnSpc>
                <a:spcPct val="80000"/>
              </a:lnSpc>
            </a:pPr>
            <a:r>
              <a:rPr lang="en-GB" sz="2400" smtClean="0"/>
              <a:t>Bloods</a:t>
            </a:r>
          </a:p>
          <a:p>
            <a:pPr eaLnBrk="1" hangingPunct="1">
              <a:lnSpc>
                <a:spcPct val="80000"/>
              </a:lnSpc>
              <a:buFont typeface="Wingdings" pitchFamily="2" charset="2"/>
              <a:buNone/>
            </a:pPr>
            <a:endParaRPr lang="en-GB" sz="2400" smtClean="0"/>
          </a:p>
          <a:p>
            <a:pPr eaLnBrk="1" hangingPunct="1">
              <a:lnSpc>
                <a:spcPct val="80000"/>
              </a:lnSpc>
              <a:buFont typeface="Wingdings" pitchFamily="2" charset="2"/>
              <a:buNone/>
            </a:pPr>
            <a:r>
              <a:rPr lang="en-GB" sz="2400" smtClean="0"/>
              <a:t>	Hb 12		Albumin 31	</a:t>
            </a:r>
          </a:p>
          <a:p>
            <a:pPr eaLnBrk="1" hangingPunct="1">
              <a:lnSpc>
                <a:spcPct val="80000"/>
              </a:lnSpc>
              <a:buFont typeface="Wingdings" pitchFamily="2" charset="2"/>
              <a:buNone/>
            </a:pPr>
            <a:r>
              <a:rPr lang="en-GB" sz="2400" smtClean="0"/>
              <a:t>	WCC normal	Ur 8.5</a:t>
            </a:r>
          </a:p>
          <a:p>
            <a:pPr eaLnBrk="1" hangingPunct="1">
              <a:lnSpc>
                <a:spcPct val="80000"/>
              </a:lnSpc>
              <a:buFont typeface="Wingdings" pitchFamily="2" charset="2"/>
              <a:buNone/>
            </a:pPr>
            <a:r>
              <a:rPr lang="en-GB" sz="2400" smtClean="0"/>
              <a:t>	Plts 120		Cr 90</a:t>
            </a:r>
          </a:p>
          <a:p>
            <a:pPr eaLnBrk="1" hangingPunct="1">
              <a:lnSpc>
                <a:spcPct val="80000"/>
              </a:lnSpc>
              <a:buFont typeface="Wingdings" pitchFamily="2" charset="2"/>
              <a:buNone/>
            </a:pPr>
            <a:r>
              <a:rPr lang="en-GB" sz="2400" smtClean="0"/>
              <a:t>	INR 2.1		</a:t>
            </a:r>
          </a:p>
          <a:p>
            <a:pPr eaLnBrk="1" hangingPunct="1">
              <a:lnSpc>
                <a:spcPct val="80000"/>
              </a:lnSpc>
              <a:buFont typeface="Wingdings" pitchFamily="2" charset="2"/>
              <a:buNone/>
            </a:pPr>
            <a:r>
              <a:rPr lang="en-GB" sz="2400" smtClean="0"/>
              <a:t>	ALT 750		ABG pH 7.4</a:t>
            </a:r>
          </a:p>
          <a:p>
            <a:pPr eaLnBrk="1" hangingPunct="1">
              <a:lnSpc>
                <a:spcPct val="80000"/>
              </a:lnSpc>
              <a:buFont typeface="Wingdings" pitchFamily="2" charset="2"/>
              <a:buNone/>
            </a:pPr>
            <a:r>
              <a:rPr lang="en-GB" sz="2400" smtClean="0"/>
              <a:t>	Bili   40			pCO2 3.9</a:t>
            </a:r>
          </a:p>
          <a:p>
            <a:pPr eaLnBrk="1" hangingPunct="1">
              <a:lnSpc>
                <a:spcPct val="80000"/>
              </a:lnSpc>
              <a:buFont typeface="Wingdings" pitchFamily="2" charset="2"/>
              <a:buNone/>
            </a:pPr>
            <a:r>
              <a:rPr lang="en-GB" sz="2400" smtClean="0"/>
              <a:t>					pO2 11.5</a:t>
            </a:r>
          </a:p>
          <a:p>
            <a:pPr eaLnBrk="1" hangingPunct="1">
              <a:lnSpc>
                <a:spcPct val="80000"/>
              </a:lnSpc>
              <a:buFont typeface="Wingdings" pitchFamily="2" charset="2"/>
              <a:buNone/>
            </a:pPr>
            <a:r>
              <a:rPr lang="en-GB" sz="2400" smtClean="0"/>
              <a:t>					HCO3 19</a:t>
            </a:r>
          </a:p>
          <a:p>
            <a:pPr eaLnBrk="1" hangingPunct="1">
              <a:lnSpc>
                <a:spcPct val="80000"/>
              </a:lnSpc>
              <a:buFont typeface="Wingdings" pitchFamily="2" charset="2"/>
              <a:buNone/>
            </a:pPr>
            <a:r>
              <a:rPr lang="en-GB" sz="2400" smtClean="0"/>
              <a:t>					BE -9</a:t>
            </a:r>
          </a:p>
          <a:p>
            <a:pPr eaLnBrk="1" hangingPunct="1">
              <a:lnSpc>
                <a:spcPct val="80000"/>
              </a:lnSpc>
              <a:buFont typeface="Wingdings" pitchFamily="2" charset="2"/>
              <a:buNone/>
            </a:pPr>
            <a:r>
              <a:rPr lang="en-GB" sz="2400" smtClean="0"/>
              <a:t>					Lactate 2.5</a:t>
            </a:r>
          </a:p>
        </p:txBody>
      </p:sp>
    </p:spTree>
    <p:extLst>
      <p:ext uri="{BB962C8B-B14F-4D97-AF65-F5344CB8AC3E}">
        <p14:creationId xmlns:p14="http://schemas.microsoft.com/office/powerpoint/2010/main" val="5987052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mtClean="0"/>
              <a:t>Case scenario</a:t>
            </a:r>
          </a:p>
        </p:txBody>
      </p:sp>
      <p:sp>
        <p:nvSpPr>
          <p:cNvPr id="60419" name="Rectangle 3"/>
          <p:cNvSpPr>
            <a:spLocks noGrp="1" noChangeArrowheads="1"/>
          </p:cNvSpPr>
          <p:nvPr>
            <p:ph idx="1"/>
          </p:nvPr>
        </p:nvSpPr>
        <p:spPr/>
        <p:txBody>
          <a:bodyPr/>
          <a:lstStyle/>
          <a:p>
            <a:pPr eaLnBrk="1" hangingPunct="1">
              <a:buFontTx/>
              <a:buChar char="•"/>
            </a:pPr>
            <a:r>
              <a:rPr lang="en-GB" sz="2400" smtClean="0"/>
              <a:t>Advice &amp; management plan? </a:t>
            </a:r>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buFontTx/>
              <a:buChar char="•"/>
            </a:pPr>
            <a:r>
              <a:rPr lang="en-GB" sz="2400" smtClean="0"/>
              <a:t>24 later:</a:t>
            </a:r>
          </a:p>
          <a:p>
            <a:pPr eaLnBrk="1" hangingPunct="1">
              <a:buFont typeface="Wingdings" pitchFamily="2" charset="2"/>
              <a:buNone/>
            </a:pPr>
            <a:r>
              <a:rPr lang="en-GB" sz="2400" smtClean="0"/>
              <a:t>	coffee ground vomiting</a:t>
            </a:r>
          </a:p>
          <a:p>
            <a:pPr eaLnBrk="1" hangingPunct="1">
              <a:buFont typeface="Wingdings" pitchFamily="2" charset="2"/>
              <a:buNone/>
            </a:pPr>
            <a:r>
              <a:rPr lang="en-GB" sz="2400" smtClean="0"/>
              <a:t>	not wanting to continue with NAC/pulling out lines- wanting to self discharge</a:t>
            </a:r>
          </a:p>
        </p:txBody>
      </p:sp>
    </p:spTree>
    <p:extLst>
      <p:ext uri="{BB962C8B-B14F-4D97-AF65-F5344CB8AC3E}">
        <p14:creationId xmlns:p14="http://schemas.microsoft.com/office/powerpoint/2010/main" val="28187440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smtClean="0"/>
              <a:t>Case scenario</a:t>
            </a:r>
          </a:p>
        </p:txBody>
      </p:sp>
      <p:sp>
        <p:nvSpPr>
          <p:cNvPr id="61443" name="Rectangle 3"/>
          <p:cNvSpPr>
            <a:spLocks noGrp="1" noChangeArrowheads="1"/>
          </p:cNvSpPr>
          <p:nvPr>
            <p:ph idx="1"/>
          </p:nvPr>
        </p:nvSpPr>
        <p:spPr/>
        <p:txBody>
          <a:bodyPr/>
          <a:lstStyle/>
          <a:p>
            <a:pPr eaLnBrk="1" hangingPunct="1">
              <a:lnSpc>
                <a:spcPct val="80000"/>
              </a:lnSpc>
            </a:pPr>
            <a:r>
              <a:rPr lang="en-GB" sz="2800" smtClean="0"/>
              <a:t>Advice/management plan?</a:t>
            </a:r>
          </a:p>
          <a:p>
            <a:pPr eaLnBrk="1" hangingPunct="1">
              <a:lnSpc>
                <a:spcPct val="80000"/>
              </a:lnSpc>
            </a:pPr>
            <a:r>
              <a:rPr lang="en-GB" sz="2800" smtClean="0"/>
              <a:t>- </a:t>
            </a:r>
          </a:p>
          <a:p>
            <a:pPr eaLnBrk="1" hangingPunct="1">
              <a:lnSpc>
                <a:spcPct val="80000"/>
              </a:lnSpc>
            </a:pPr>
            <a:endParaRPr lang="en-GB" sz="2800" smtClean="0"/>
          </a:p>
          <a:p>
            <a:pPr eaLnBrk="1" hangingPunct="1">
              <a:lnSpc>
                <a:spcPct val="80000"/>
              </a:lnSpc>
              <a:buFont typeface="Wingdings" pitchFamily="2" charset="2"/>
              <a:buNone/>
            </a:pPr>
            <a:endParaRPr lang="en-GB" sz="2800" smtClean="0"/>
          </a:p>
          <a:p>
            <a:pPr eaLnBrk="1" hangingPunct="1">
              <a:lnSpc>
                <a:spcPct val="80000"/>
              </a:lnSpc>
              <a:buFont typeface="Wingdings" pitchFamily="2" charset="2"/>
              <a:buNone/>
            </a:pPr>
            <a:r>
              <a:rPr lang="en-GB" sz="2800" smtClean="0"/>
              <a:t>Hb 9			ALT 4980</a:t>
            </a:r>
          </a:p>
          <a:p>
            <a:pPr eaLnBrk="1" hangingPunct="1">
              <a:lnSpc>
                <a:spcPct val="80000"/>
              </a:lnSpc>
              <a:buFont typeface="Wingdings" pitchFamily="2" charset="2"/>
              <a:buNone/>
            </a:pPr>
            <a:r>
              <a:rPr lang="en-GB" sz="2800" smtClean="0"/>
              <a:t>Plts 50		Bili 90</a:t>
            </a:r>
          </a:p>
          <a:p>
            <a:pPr eaLnBrk="1" hangingPunct="1">
              <a:lnSpc>
                <a:spcPct val="80000"/>
              </a:lnSpc>
              <a:buFont typeface="Wingdings" pitchFamily="2" charset="2"/>
              <a:buNone/>
            </a:pPr>
            <a:r>
              <a:rPr lang="en-GB" sz="2800" smtClean="0"/>
              <a:t>INR 7.5		ABG  pH 7.3			</a:t>
            </a:r>
          </a:p>
          <a:p>
            <a:pPr eaLnBrk="1" hangingPunct="1">
              <a:lnSpc>
                <a:spcPct val="80000"/>
              </a:lnSpc>
              <a:buFont typeface="Wingdings" pitchFamily="2" charset="2"/>
              <a:buNone/>
            </a:pPr>
            <a:r>
              <a:rPr lang="en-GB" sz="2800" smtClean="0"/>
              <a:t>Cr 140			  pCO2 2.9</a:t>
            </a:r>
          </a:p>
          <a:p>
            <a:pPr eaLnBrk="1" hangingPunct="1">
              <a:lnSpc>
                <a:spcPct val="80000"/>
              </a:lnSpc>
              <a:buFont typeface="Wingdings" pitchFamily="2" charset="2"/>
              <a:buNone/>
            </a:pPr>
            <a:r>
              <a:rPr lang="en-GB" sz="2800" smtClean="0"/>
              <a:t>					  HCO3 12</a:t>
            </a:r>
          </a:p>
          <a:p>
            <a:pPr eaLnBrk="1" hangingPunct="1">
              <a:lnSpc>
                <a:spcPct val="80000"/>
              </a:lnSpc>
              <a:buFont typeface="Wingdings" pitchFamily="2" charset="2"/>
              <a:buNone/>
            </a:pPr>
            <a:r>
              <a:rPr lang="en-GB" sz="2800" smtClean="0"/>
              <a:t>					  BE -12</a:t>
            </a:r>
          </a:p>
          <a:p>
            <a:pPr eaLnBrk="1" hangingPunct="1">
              <a:lnSpc>
                <a:spcPct val="80000"/>
              </a:lnSpc>
              <a:buFont typeface="Wingdings" pitchFamily="2" charset="2"/>
              <a:buNone/>
            </a:pPr>
            <a:r>
              <a:rPr lang="en-GB" sz="2800" smtClean="0"/>
              <a:t>				            Lactate 8</a:t>
            </a:r>
          </a:p>
        </p:txBody>
      </p:sp>
    </p:spTree>
    <p:extLst>
      <p:ext uri="{BB962C8B-B14F-4D97-AF65-F5344CB8AC3E}">
        <p14:creationId xmlns:p14="http://schemas.microsoft.com/office/powerpoint/2010/main" val="22106747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
          <p:cNvSpPr>
            <a:spLocks noGrp="1"/>
          </p:cNvSpPr>
          <p:nvPr>
            <p:ph type="ctrTitle"/>
          </p:nvPr>
        </p:nvSpPr>
        <p:spPr/>
        <p:txBody>
          <a:bodyPr/>
          <a:lstStyle/>
          <a:p>
            <a:r>
              <a:rPr lang="en-GB" smtClean="0">
                <a:latin typeface="Impact" pitchFamily="34" charset="0"/>
              </a:rPr>
              <a:t>QUESTIONS?</a:t>
            </a:r>
          </a:p>
        </p:txBody>
      </p:sp>
      <p:sp>
        <p:nvSpPr>
          <p:cNvPr id="8" name="Subtitle 7"/>
          <p:cNvSpPr>
            <a:spLocks noGrp="1"/>
          </p:cNvSpPr>
          <p:nvPr>
            <p:ph type="subTitle" idx="1"/>
          </p:nvPr>
        </p:nvSpPr>
        <p:spPr/>
        <p:txBody>
          <a:bodyPr/>
          <a:lstStyle/>
          <a:p>
            <a:pPr>
              <a:defRPr/>
            </a:pPr>
            <a:endParaRPr lang="en-GB" dirty="0"/>
          </a:p>
        </p:txBody>
      </p:sp>
    </p:spTree>
    <p:extLst>
      <p:ext uri="{BB962C8B-B14F-4D97-AF65-F5344CB8AC3E}">
        <p14:creationId xmlns:p14="http://schemas.microsoft.com/office/powerpoint/2010/main" val="8844125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b="1" smtClean="0">
                <a:latin typeface="Times New Roman" pitchFamily="18" charset="0"/>
                <a:cs typeface="Times New Roman" pitchFamily="18" charset="0"/>
              </a:rPr>
              <a:t>Monocytes/macrophages- </a:t>
            </a:r>
            <a:r>
              <a:rPr lang="en-GB" smtClean="0">
                <a:latin typeface="Times New Roman" pitchFamily="18" charset="0"/>
                <a:cs typeface="Times New Roman" pitchFamily="18" charset="0"/>
              </a:rPr>
              <a:t>“orchestrators” of SIRS </a:t>
            </a:r>
          </a:p>
        </p:txBody>
      </p:sp>
      <p:pic>
        <p:nvPicPr>
          <p:cNvPr id="63491" name="Picture -1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64087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1401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221163"/>
            <a:ext cx="3960813"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6"/>
          <p:cNvSpPr>
            <a:spLocks noGrp="1"/>
          </p:cNvSpPr>
          <p:nvPr>
            <p:ph type="title"/>
          </p:nvPr>
        </p:nvSpPr>
        <p:spPr>
          <a:xfrm>
            <a:off x="468313" y="188913"/>
            <a:ext cx="8229600" cy="863600"/>
          </a:xfrm>
        </p:spPr>
        <p:txBody>
          <a:bodyPr/>
          <a:lstStyle/>
          <a:p>
            <a:pPr algn="ctr" eaLnBrk="1" hangingPunct="1"/>
            <a:r>
              <a:rPr lang="en-GB" sz="2800" b="1" smtClean="0">
                <a:solidFill>
                  <a:srgbClr val="FF0000"/>
                </a:solidFill>
                <a:latin typeface="Times New Roman" pitchFamily="18" charset="0"/>
                <a:cs typeface="Times New Roman" pitchFamily="18" charset="0"/>
              </a:rPr>
              <a:t>Monocyte/macrophage dysfunction in ALF</a:t>
            </a:r>
          </a:p>
        </p:txBody>
      </p:sp>
      <p:sp>
        <p:nvSpPr>
          <p:cNvPr id="64516" name="Content Placeholder 7"/>
          <p:cNvSpPr>
            <a:spLocks noGrp="1"/>
          </p:cNvSpPr>
          <p:nvPr>
            <p:ph idx="1"/>
          </p:nvPr>
        </p:nvSpPr>
        <p:spPr>
          <a:xfrm>
            <a:off x="179388" y="1484313"/>
            <a:ext cx="9144000" cy="792162"/>
          </a:xfrm>
        </p:spPr>
        <p:txBody>
          <a:bodyPr/>
          <a:lstStyle/>
          <a:p>
            <a:pPr eaLnBrk="1" hangingPunct="1">
              <a:spcBef>
                <a:spcPct val="0"/>
              </a:spcBef>
            </a:pPr>
            <a:r>
              <a:rPr lang="en-GB" sz="2000" b="1" smtClean="0">
                <a:solidFill>
                  <a:srgbClr val="040404"/>
                </a:solidFill>
                <a:latin typeface="Times New Roman" pitchFamily="18" charset="0"/>
                <a:cs typeface="Times New Roman" pitchFamily="18" charset="0"/>
              </a:rPr>
              <a:t>Anti-inflammatory, monocyte phenotype:</a:t>
            </a:r>
          </a:p>
          <a:p>
            <a:pPr eaLnBrk="1" hangingPunct="1">
              <a:lnSpc>
                <a:spcPct val="80000"/>
              </a:lnSpc>
            </a:pPr>
            <a:r>
              <a:rPr lang="en-GB" sz="1600" b="1" smtClean="0">
                <a:solidFill>
                  <a:srgbClr val="040404"/>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 monocyte HLA-DR &amp; ↑CD163 &amp; soluble CD163 levels</a:t>
            </a:r>
          </a:p>
          <a:p>
            <a:pPr eaLnBrk="1" hangingPunct="1">
              <a:lnSpc>
                <a:spcPct val="80000"/>
              </a:lnSpc>
            </a:pPr>
            <a:r>
              <a:rPr lang="en-GB" sz="1400" b="1" smtClean="0">
                <a:latin typeface="Times New Roman" pitchFamily="18" charset="0"/>
                <a:cs typeface="Times New Roman" pitchFamily="18" charset="0"/>
              </a:rPr>
              <a:t>	 Strong correlation with severity of liver injury, organ failure &amp; outcome</a:t>
            </a:r>
          </a:p>
          <a:p>
            <a:pPr eaLnBrk="1" hangingPunct="1">
              <a:spcBef>
                <a:spcPct val="0"/>
              </a:spcBef>
            </a:pPr>
            <a:endParaRPr lang="en-GB" b="1" smtClean="0">
              <a:solidFill>
                <a:srgbClr val="040404"/>
              </a:solidFill>
              <a:latin typeface="Times New Roman" pitchFamily="18" charset="0"/>
              <a:cs typeface="Times New Roman" pitchFamily="18" charset="0"/>
            </a:endParaRPr>
          </a:p>
        </p:txBody>
      </p:sp>
      <p:sp>
        <p:nvSpPr>
          <p:cNvPr id="64517" name="TextBox 15"/>
          <p:cNvSpPr txBox="1">
            <a:spLocks noChangeArrowheads="1"/>
          </p:cNvSpPr>
          <p:nvPr/>
        </p:nvSpPr>
        <p:spPr bwMode="auto">
          <a:xfrm>
            <a:off x="34925" y="6638925"/>
            <a:ext cx="6108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000">
                <a:solidFill>
                  <a:srgbClr val="040404"/>
                </a:solidFill>
              </a:rPr>
              <a:t>Antoniades et al, </a:t>
            </a:r>
            <a:r>
              <a:rPr lang="en-GB" sz="1000" i="1">
                <a:solidFill>
                  <a:srgbClr val="040404"/>
                </a:solidFill>
              </a:rPr>
              <a:t>Hepatology ‘06</a:t>
            </a:r>
            <a:r>
              <a:rPr lang="en-GB" sz="1000">
                <a:solidFill>
                  <a:srgbClr val="040404"/>
                </a:solidFill>
              </a:rPr>
              <a:t>; Abeles et al, </a:t>
            </a:r>
            <a:r>
              <a:rPr lang="en-GB" sz="1000" i="1">
                <a:solidFill>
                  <a:srgbClr val="040404"/>
                </a:solidFill>
              </a:rPr>
              <a:t>CytometryA,</a:t>
            </a:r>
            <a:r>
              <a:rPr lang="en-GB" sz="1000">
                <a:solidFill>
                  <a:srgbClr val="040404"/>
                </a:solidFill>
              </a:rPr>
              <a:t> ’12; Moller et al; </a:t>
            </a:r>
            <a:r>
              <a:rPr lang="en-GB" sz="1000" i="1">
                <a:solidFill>
                  <a:srgbClr val="040404"/>
                </a:solidFill>
              </a:rPr>
              <a:t>J Hepatol  ‘07</a:t>
            </a:r>
            <a:endParaRPr lang="en-US" sz="1000" i="1">
              <a:solidFill>
                <a:srgbClr val="040404"/>
              </a:solidFill>
            </a:endParaRPr>
          </a:p>
        </p:txBody>
      </p:sp>
      <p:pic>
        <p:nvPicPr>
          <p:cNvPr id="645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76475"/>
            <a:ext cx="42497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365625"/>
            <a:ext cx="24606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2276475"/>
            <a:ext cx="25209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9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72400" cy="1143000"/>
          </a:xfrm>
        </p:spPr>
        <p:txBody>
          <a:bodyPr/>
          <a:lstStyle/>
          <a:p>
            <a:r>
              <a:rPr lang="en-GB" dirty="0" smtClean="0"/>
              <a:t>Pathophysiology </a:t>
            </a:r>
            <a:endParaRPr lang="en-GB" dirty="0"/>
          </a:p>
        </p:txBody>
      </p:sp>
      <p:sp>
        <p:nvSpPr>
          <p:cNvPr id="4" name="Content Placeholder 3"/>
          <p:cNvSpPr>
            <a:spLocks noGrp="1"/>
          </p:cNvSpPr>
          <p:nvPr>
            <p:ph idx="1"/>
          </p:nvPr>
        </p:nvSpPr>
        <p:spPr>
          <a:xfrm>
            <a:off x="685800" y="1484784"/>
            <a:ext cx="7772400" cy="4611216"/>
          </a:xfrm>
        </p:spPr>
        <p:txBody>
          <a:bodyPr>
            <a:normAutofit fontScale="62500" lnSpcReduction="20000"/>
          </a:bodyPr>
          <a:lstStyle/>
          <a:p>
            <a:r>
              <a:rPr lang="en-GB" dirty="0" smtClean="0"/>
              <a:t>Not fully understood</a:t>
            </a:r>
          </a:p>
          <a:p>
            <a:endParaRPr lang="en-GB" dirty="0"/>
          </a:p>
          <a:p>
            <a:r>
              <a:rPr lang="en-GB" dirty="0" smtClean="0"/>
              <a:t>Important to understand to allow for best interventions and improve prognosis</a:t>
            </a:r>
          </a:p>
          <a:p>
            <a:endParaRPr lang="en-GB" dirty="0" smtClean="0"/>
          </a:p>
          <a:p>
            <a:r>
              <a:rPr lang="en-GB" dirty="0" smtClean="0"/>
              <a:t>Multisystem disorder</a:t>
            </a:r>
          </a:p>
          <a:p>
            <a:endParaRPr lang="en-GB" dirty="0"/>
          </a:p>
          <a:p>
            <a:r>
              <a:rPr lang="en-GB" dirty="0" smtClean="0"/>
              <a:t>Hepatic   - reduction in liver synthetic function, raised bilirubin</a:t>
            </a:r>
          </a:p>
          <a:p>
            <a:pPr marL="0" indent="0">
              <a:buNone/>
            </a:pPr>
            <a:r>
              <a:rPr lang="en-GB" dirty="0"/>
              <a:t> </a:t>
            </a:r>
            <a:r>
              <a:rPr lang="en-GB" dirty="0" smtClean="0"/>
              <a:t>                   -  histologically : cell death, loss of cellular actin</a:t>
            </a:r>
          </a:p>
          <a:p>
            <a:pPr marL="0" indent="0">
              <a:buNone/>
            </a:pPr>
            <a:r>
              <a:rPr lang="en-GB" dirty="0"/>
              <a:t> </a:t>
            </a:r>
            <a:r>
              <a:rPr lang="en-GB" dirty="0" smtClean="0"/>
              <a:t>                   -  raised portal pressures (especially in sepsis, AH)</a:t>
            </a:r>
          </a:p>
          <a:p>
            <a:pPr marL="0" indent="0">
              <a:buNone/>
            </a:pPr>
            <a:r>
              <a:rPr lang="en-GB" dirty="0"/>
              <a:t> </a:t>
            </a:r>
            <a:r>
              <a:rPr lang="en-GB" dirty="0" smtClean="0"/>
              <a:t>          </a:t>
            </a:r>
            <a:endParaRPr lang="en-GB" dirty="0"/>
          </a:p>
          <a:p>
            <a:r>
              <a:rPr lang="en-GB" dirty="0" smtClean="0"/>
              <a:t>Baseline </a:t>
            </a:r>
            <a:r>
              <a:rPr lang="en-GB" dirty="0" err="1" smtClean="0"/>
              <a:t>hyperdynamic</a:t>
            </a:r>
            <a:r>
              <a:rPr lang="en-GB" dirty="0" smtClean="0"/>
              <a:t> circulation with effective intravascular depletion</a:t>
            </a:r>
          </a:p>
          <a:p>
            <a:endParaRPr lang="en-GB" dirty="0"/>
          </a:p>
          <a:p>
            <a:r>
              <a:rPr lang="en-GB" dirty="0" smtClean="0"/>
              <a:t>Activation of R-A-A/ADH </a:t>
            </a:r>
          </a:p>
          <a:p>
            <a:pPr>
              <a:buNone/>
            </a:pPr>
            <a:endParaRPr lang="en-GB" dirty="0" smtClean="0"/>
          </a:p>
          <a:p>
            <a:pPr marL="0" indent="0">
              <a:buNone/>
            </a:pPr>
            <a:endParaRPr lang="en-GB" dirty="0" smtClean="0"/>
          </a:p>
          <a:p>
            <a:pPr>
              <a:buNone/>
            </a:pPr>
            <a:endParaRPr lang="en-GB" dirty="0" smtClean="0"/>
          </a:p>
          <a:p>
            <a:endParaRPr lang="en-GB" dirty="0" smtClean="0"/>
          </a:p>
          <a:p>
            <a:endParaRPr lang="en-GB" dirty="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95536" y="-162272"/>
            <a:ext cx="8229600" cy="1143000"/>
          </a:xfrm>
        </p:spPr>
        <p:txBody>
          <a:bodyPr/>
          <a:lstStyle/>
          <a:p>
            <a:r>
              <a:rPr lang="en-GB" sz="3600" dirty="0" smtClean="0">
                <a:effectLst/>
              </a:rPr>
              <a:t>Pathogenesis: Increased Portal pressures</a:t>
            </a:r>
          </a:p>
        </p:txBody>
      </p:sp>
      <p:pic>
        <p:nvPicPr>
          <p:cNvPr id="6" name="Picture 2"/>
          <p:cNvPicPr>
            <a:picLocks noChangeAspect="1" noChangeArrowheads="1"/>
          </p:cNvPicPr>
          <p:nvPr/>
        </p:nvPicPr>
        <p:blipFill>
          <a:blip r:embed="rId3" cstate="print"/>
          <a:srcRect/>
          <a:stretch>
            <a:fillRect/>
          </a:stretch>
        </p:blipFill>
        <p:spPr bwMode="auto">
          <a:xfrm>
            <a:off x="899592" y="1124743"/>
            <a:ext cx="7467600" cy="4767263"/>
          </a:xfrm>
          <a:prstGeom prst="rect">
            <a:avLst/>
          </a:prstGeom>
          <a:noFill/>
          <a:ln w="9525" algn="ctr">
            <a:noFill/>
            <a:miter lim="800000"/>
            <a:headEnd/>
            <a:tailEnd/>
          </a:ln>
        </p:spPr>
      </p:pic>
      <p:sp>
        <p:nvSpPr>
          <p:cNvPr id="7" name="TextBox 4"/>
          <p:cNvSpPr txBox="1">
            <a:spLocks noChangeArrowheads="1"/>
          </p:cNvSpPr>
          <p:nvPr/>
        </p:nvSpPr>
        <p:spPr bwMode="auto">
          <a:xfrm>
            <a:off x="304800" y="6400800"/>
            <a:ext cx="3276600" cy="369888"/>
          </a:xfrm>
          <a:prstGeom prst="rect">
            <a:avLst/>
          </a:prstGeom>
          <a:noFill/>
          <a:ln w="9525">
            <a:noFill/>
            <a:miter lim="800000"/>
            <a:headEnd/>
            <a:tailEnd/>
          </a:ln>
        </p:spPr>
        <p:txBody>
          <a:bodyPr>
            <a:spAutoFit/>
          </a:bodyPr>
          <a:lstStyle/>
          <a:p>
            <a:r>
              <a:rPr lang="en-GB"/>
              <a:t>Bosch et al , J hepatology ‘08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19" y="620688"/>
            <a:ext cx="8204448" cy="792088"/>
          </a:xfrm>
        </p:spPr>
        <p:txBody>
          <a:bodyPr/>
          <a:lstStyle/>
          <a:p>
            <a:r>
              <a:rPr lang="en-GB" dirty="0" smtClean="0"/>
              <a:t>Inflammation and SIRS</a:t>
            </a:r>
            <a:endParaRPr lang="en-GB" dirty="0"/>
          </a:p>
        </p:txBody>
      </p:sp>
      <p:sp>
        <p:nvSpPr>
          <p:cNvPr id="5" name="Content Placeholder 3"/>
          <p:cNvSpPr txBox="1">
            <a:spLocks/>
          </p:cNvSpPr>
          <p:nvPr/>
        </p:nvSpPr>
        <p:spPr bwMode="auto">
          <a:xfrm>
            <a:off x="539552" y="1196752"/>
            <a:ext cx="7772400" cy="468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GB" dirty="0" smtClean="0"/>
          </a:p>
          <a:p>
            <a:r>
              <a:rPr lang="en-GB" sz="2400" dirty="0" smtClean="0"/>
              <a:t>SIRS= systemic inflammatory response</a:t>
            </a:r>
          </a:p>
          <a:p>
            <a:endParaRPr lang="en-GB" sz="2400" dirty="0" smtClean="0"/>
          </a:p>
          <a:p>
            <a:r>
              <a:rPr lang="en-GB" sz="2400" dirty="0" smtClean="0"/>
              <a:t>Associated with poorer survival in ALF</a:t>
            </a:r>
          </a:p>
          <a:p>
            <a:endParaRPr lang="en-GB" sz="2400" dirty="0" smtClean="0"/>
          </a:p>
          <a:p>
            <a:r>
              <a:rPr lang="en-GB" sz="2400" dirty="0" smtClean="0"/>
              <a:t>Elevated levels of pro-inflammatory cytokines in ACLF</a:t>
            </a:r>
          </a:p>
          <a:p>
            <a:pPr marL="0" indent="0">
              <a:buFontTx/>
              <a:buNone/>
            </a:pPr>
            <a:endParaRPr lang="en-GB" dirty="0" smtClean="0"/>
          </a:p>
          <a:p>
            <a:pPr marL="0" indent="0">
              <a:buFontTx/>
              <a:buNone/>
            </a:pPr>
            <a:endParaRPr lang="en-GB" dirty="0" smtClean="0"/>
          </a:p>
        </p:txBody>
      </p:sp>
    </p:spTree>
    <p:extLst>
      <p:ext uri="{BB962C8B-B14F-4D97-AF65-F5344CB8AC3E}">
        <p14:creationId xmlns:p14="http://schemas.microsoft.com/office/powerpoint/2010/main" val="295533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827088" y="1700213"/>
            <a:ext cx="1916112" cy="1071562"/>
            <a:chOff x="521" y="1071"/>
            <a:chExt cx="1207" cy="675"/>
          </a:xfrm>
        </p:grpSpPr>
        <p:sp>
          <p:nvSpPr>
            <p:cNvPr id="33800" name="AutoShape 8"/>
            <p:cNvSpPr>
              <a:spLocks noChangeArrowheads="1"/>
            </p:cNvSpPr>
            <p:nvPr/>
          </p:nvSpPr>
          <p:spPr bwMode="auto">
            <a:xfrm>
              <a:off x="521" y="1071"/>
              <a:ext cx="326" cy="675"/>
            </a:xfrm>
            <a:prstGeom prst="curvedRightArrow">
              <a:avLst>
                <a:gd name="adj1" fmla="val 41411"/>
                <a:gd name="adj2" fmla="val 82822"/>
                <a:gd name="adj3" fmla="val 33333"/>
              </a:avLst>
            </a:prstGeom>
            <a:solidFill>
              <a:srgbClr val="000000"/>
            </a:solidFill>
            <a:ln w="9525">
              <a:solidFill>
                <a:schemeClr val="tx1"/>
              </a:solidFill>
              <a:miter lim="800000"/>
              <a:headEnd/>
              <a:tailEnd/>
            </a:ln>
            <a:effectLst/>
          </p:spPr>
          <p:txBody>
            <a:bodyPr wrap="none" anchor="ctr"/>
            <a:lstStyle/>
            <a:p>
              <a:endParaRPr lang="en-GB"/>
            </a:p>
          </p:txBody>
        </p:sp>
        <p:sp>
          <p:nvSpPr>
            <p:cNvPr id="33801" name="Text Box 9"/>
            <p:cNvSpPr txBox="1">
              <a:spLocks noChangeArrowheads="1"/>
            </p:cNvSpPr>
            <p:nvPr/>
          </p:nvSpPr>
          <p:spPr bwMode="auto">
            <a:xfrm>
              <a:off x="930" y="1469"/>
              <a:ext cx="798" cy="237"/>
            </a:xfrm>
            <a:prstGeom prst="rect">
              <a:avLst/>
            </a:prstGeom>
            <a:noFill/>
            <a:ln w="9525">
              <a:solidFill>
                <a:schemeClr val="tx1"/>
              </a:solidFill>
              <a:miter lim="800000"/>
              <a:headEnd/>
              <a:tailEnd/>
            </a:ln>
            <a:effectLst/>
          </p:spPr>
          <p:txBody>
            <a:bodyPr wrap="none">
              <a:spAutoFit/>
            </a:bodyPr>
            <a:lstStyle/>
            <a:p>
              <a:r>
                <a:rPr lang="en-GB" b="1"/>
                <a:t>Portal vein</a:t>
              </a:r>
            </a:p>
          </p:txBody>
        </p:sp>
      </p:grpSp>
      <p:sp>
        <p:nvSpPr>
          <p:cNvPr id="33802" name="AutoShape 10"/>
          <p:cNvSpPr>
            <a:spLocks noChangeArrowheads="1"/>
          </p:cNvSpPr>
          <p:nvPr/>
        </p:nvSpPr>
        <p:spPr bwMode="auto">
          <a:xfrm rot="5400000">
            <a:off x="1547019" y="3140869"/>
            <a:ext cx="865187" cy="142875"/>
          </a:xfrm>
          <a:prstGeom prst="rightArrow">
            <a:avLst>
              <a:gd name="adj1" fmla="val 50000"/>
              <a:gd name="adj2" fmla="val 151389"/>
            </a:avLst>
          </a:prstGeom>
          <a:solidFill>
            <a:srgbClr val="000000"/>
          </a:solidFill>
          <a:ln w="9525">
            <a:solidFill>
              <a:schemeClr val="tx1"/>
            </a:solidFill>
            <a:miter lim="800000"/>
            <a:headEnd/>
            <a:tailEnd/>
          </a:ln>
          <a:effectLst/>
        </p:spPr>
        <p:txBody>
          <a:bodyPr wrap="none" anchor="ctr"/>
          <a:lstStyle/>
          <a:p>
            <a:endParaRPr lang="en-GB"/>
          </a:p>
        </p:txBody>
      </p:sp>
      <p:grpSp>
        <p:nvGrpSpPr>
          <p:cNvPr id="3" name="Group 19"/>
          <p:cNvGrpSpPr>
            <a:grpSpLocks/>
          </p:cNvGrpSpPr>
          <p:nvPr/>
        </p:nvGrpSpPr>
        <p:grpSpPr bwMode="auto">
          <a:xfrm>
            <a:off x="1476375" y="614363"/>
            <a:ext cx="2711450" cy="1230312"/>
            <a:chOff x="1791" y="255"/>
            <a:chExt cx="1708" cy="775"/>
          </a:xfrm>
        </p:grpSpPr>
        <p:sp>
          <p:nvSpPr>
            <p:cNvPr id="33797" name="Text Box 5"/>
            <p:cNvSpPr txBox="1">
              <a:spLocks noChangeArrowheads="1"/>
            </p:cNvSpPr>
            <p:nvPr/>
          </p:nvSpPr>
          <p:spPr bwMode="auto">
            <a:xfrm>
              <a:off x="2200" y="255"/>
              <a:ext cx="907" cy="237"/>
            </a:xfrm>
            <a:prstGeom prst="rect">
              <a:avLst/>
            </a:prstGeom>
            <a:noFill/>
            <a:ln w="9525">
              <a:solidFill>
                <a:schemeClr val="tx1"/>
              </a:solidFill>
              <a:miter lim="800000"/>
              <a:headEnd/>
              <a:tailEnd/>
            </a:ln>
            <a:effectLst/>
          </p:spPr>
          <p:txBody>
            <a:bodyPr>
              <a:spAutoFit/>
            </a:bodyPr>
            <a:lstStyle/>
            <a:p>
              <a:pPr>
                <a:spcBef>
                  <a:spcPct val="50000"/>
                </a:spcBef>
              </a:pPr>
              <a:r>
                <a:rPr lang="en-GB" b="1"/>
                <a:t>Small bowel  </a:t>
              </a:r>
            </a:p>
          </p:txBody>
        </p:sp>
        <p:sp>
          <p:nvSpPr>
            <p:cNvPr id="33805" name="Line 13"/>
            <p:cNvSpPr>
              <a:spLocks noChangeShapeType="1"/>
            </p:cNvSpPr>
            <p:nvPr/>
          </p:nvSpPr>
          <p:spPr bwMode="auto">
            <a:xfrm flipH="1">
              <a:off x="2109" y="482"/>
              <a:ext cx="499" cy="272"/>
            </a:xfrm>
            <a:prstGeom prst="line">
              <a:avLst/>
            </a:prstGeom>
            <a:noFill/>
            <a:ln w="9525">
              <a:solidFill>
                <a:schemeClr val="tx1"/>
              </a:solidFill>
              <a:round/>
              <a:headEnd/>
              <a:tailEnd type="triangle" w="med" len="med"/>
            </a:ln>
            <a:effectLst/>
          </p:spPr>
          <p:txBody>
            <a:bodyPr/>
            <a:lstStyle/>
            <a:p>
              <a:endParaRPr lang="en-GB"/>
            </a:p>
          </p:txBody>
        </p:sp>
        <p:sp>
          <p:nvSpPr>
            <p:cNvPr id="33806" name="Line 14"/>
            <p:cNvSpPr>
              <a:spLocks noChangeShapeType="1"/>
            </p:cNvSpPr>
            <p:nvPr/>
          </p:nvSpPr>
          <p:spPr bwMode="auto">
            <a:xfrm>
              <a:off x="2608" y="482"/>
              <a:ext cx="0" cy="272"/>
            </a:xfrm>
            <a:prstGeom prst="line">
              <a:avLst/>
            </a:prstGeom>
            <a:noFill/>
            <a:ln w="9525">
              <a:solidFill>
                <a:schemeClr val="tx1"/>
              </a:solidFill>
              <a:round/>
              <a:headEnd/>
              <a:tailEnd type="triangle" w="med" len="med"/>
            </a:ln>
            <a:effectLst/>
          </p:spPr>
          <p:txBody>
            <a:bodyPr/>
            <a:lstStyle/>
            <a:p>
              <a:endParaRPr lang="en-GB"/>
            </a:p>
          </p:txBody>
        </p:sp>
        <p:sp>
          <p:nvSpPr>
            <p:cNvPr id="33807" name="Line 15"/>
            <p:cNvSpPr>
              <a:spLocks noChangeShapeType="1"/>
            </p:cNvSpPr>
            <p:nvPr/>
          </p:nvSpPr>
          <p:spPr bwMode="auto">
            <a:xfrm>
              <a:off x="2608" y="482"/>
              <a:ext cx="453" cy="227"/>
            </a:xfrm>
            <a:prstGeom prst="line">
              <a:avLst/>
            </a:prstGeom>
            <a:noFill/>
            <a:ln w="9525">
              <a:solidFill>
                <a:schemeClr val="tx1"/>
              </a:solidFill>
              <a:round/>
              <a:headEnd/>
              <a:tailEnd type="triangle" w="med" len="med"/>
            </a:ln>
            <a:effectLst/>
          </p:spPr>
          <p:txBody>
            <a:bodyPr/>
            <a:lstStyle/>
            <a:p>
              <a:endParaRPr lang="en-GB"/>
            </a:p>
          </p:txBody>
        </p:sp>
        <p:sp>
          <p:nvSpPr>
            <p:cNvPr id="33808" name="Text Box 16"/>
            <p:cNvSpPr txBox="1">
              <a:spLocks noChangeArrowheads="1"/>
            </p:cNvSpPr>
            <p:nvPr/>
          </p:nvSpPr>
          <p:spPr bwMode="auto">
            <a:xfrm>
              <a:off x="1791" y="799"/>
              <a:ext cx="1708" cy="231"/>
            </a:xfrm>
            <a:prstGeom prst="rect">
              <a:avLst/>
            </a:prstGeom>
            <a:noFill/>
            <a:ln w="9525">
              <a:noFill/>
              <a:miter lim="800000"/>
              <a:headEnd/>
              <a:tailEnd/>
            </a:ln>
            <a:effectLst/>
          </p:spPr>
          <p:txBody>
            <a:bodyPr wrap="none">
              <a:spAutoFit/>
            </a:bodyPr>
            <a:lstStyle/>
            <a:p>
              <a:r>
                <a:rPr lang="en-GB" b="1" i="1"/>
                <a:t>Bacterial, DNA, LPS, GPS</a:t>
              </a:r>
            </a:p>
          </p:txBody>
        </p:sp>
      </p:grpSp>
      <p:grpSp>
        <p:nvGrpSpPr>
          <p:cNvPr id="4" name="Group 54"/>
          <p:cNvGrpSpPr>
            <a:grpSpLocks/>
          </p:cNvGrpSpPr>
          <p:nvPr/>
        </p:nvGrpSpPr>
        <p:grpSpPr bwMode="auto">
          <a:xfrm>
            <a:off x="3779838" y="188913"/>
            <a:ext cx="3779837" cy="730250"/>
            <a:chOff x="2469" y="210"/>
            <a:chExt cx="2381" cy="460"/>
          </a:xfrm>
        </p:grpSpPr>
        <p:sp>
          <p:nvSpPr>
            <p:cNvPr id="33809" name="AutoShape 17"/>
            <p:cNvSpPr>
              <a:spLocks noChangeArrowheads="1"/>
            </p:cNvSpPr>
            <p:nvPr/>
          </p:nvSpPr>
          <p:spPr bwMode="auto">
            <a:xfrm rot="11143862" flipV="1">
              <a:off x="2469" y="390"/>
              <a:ext cx="997" cy="227"/>
            </a:xfrm>
            <a:prstGeom prst="lightningBolt">
              <a:avLst/>
            </a:prstGeom>
            <a:solidFill>
              <a:srgbClr val="FF0000"/>
            </a:solidFill>
            <a:ln w="9525">
              <a:solidFill>
                <a:schemeClr val="tx1"/>
              </a:solidFill>
              <a:miter lim="800000"/>
              <a:headEnd/>
              <a:tailEnd/>
            </a:ln>
            <a:effectLst/>
          </p:spPr>
          <p:txBody>
            <a:bodyPr wrap="none" anchor="ctr"/>
            <a:lstStyle/>
            <a:p>
              <a:endParaRPr lang="en-GB"/>
            </a:p>
          </p:txBody>
        </p:sp>
        <p:sp>
          <p:nvSpPr>
            <p:cNvPr id="33810" name="Text Box 18"/>
            <p:cNvSpPr txBox="1">
              <a:spLocks noChangeArrowheads="1"/>
            </p:cNvSpPr>
            <p:nvPr/>
          </p:nvSpPr>
          <p:spPr bwMode="auto">
            <a:xfrm>
              <a:off x="3606" y="210"/>
              <a:ext cx="1244" cy="460"/>
            </a:xfrm>
            <a:prstGeom prst="rect">
              <a:avLst/>
            </a:prstGeom>
            <a:noFill/>
            <a:ln w="9525">
              <a:noFill/>
              <a:miter lim="800000"/>
              <a:headEnd/>
              <a:tailEnd/>
            </a:ln>
            <a:effectLst/>
          </p:spPr>
          <p:txBody>
            <a:bodyPr wrap="none">
              <a:spAutoFit/>
            </a:bodyPr>
            <a:lstStyle/>
            <a:p>
              <a:r>
                <a:rPr lang="en-GB" sz="1400" i="1"/>
                <a:t>Increased permeability</a:t>
              </a:r>
            </a:p>
            <a:p>
              <a:r>
                <a:rPr lang="en-GB" sz="1400" i="1"/>
                <a:t>Smalll bowel overgrowth</a:t>
              </a:r>
            </a:p>
            <a:p>
              <a:r>
                <a:rPr lang="en-GB" sz="1400" i="1"/>
                <a:t>Oxidative damage</a:t>
              </a:r>
            </a:p>
          </p:txBody>
        </p:sp>
      </p:grpSp>
      <p:pic>
        <p:nvPicPr>
          <p:cNvPr id="33814" name="Picture 22" descr="liver">
            <a:hlinkClick r:id="rId3"/>
          </p:cNvPr>
          <p:cNvPicPr>
            <a:picLocks noChangeAspect="1" noChangeArrowheads="1"/>
          </p:cNvPicPr>
          <p:nvPr/>
        </p:nvPicPr>
        <p:blipFill>
          <a:blip r:embed="rId4" cstate="print"/>
          <a:srcRect/>
          <a:stretch>
            <a:fillRect/>
          </a:stretch>
        </p:blipFill>
        <p:spPr bwMode="auto">
          <a:xfrm>
            <a:off x="323850" y="3716338"/>
            <a:ext cx="2303463" cy="1260475"/>
          </a:xfrm>
          <a:prstGeom prst="rect">
            <a:avLst/>
          </a:prstGeom>
          <a:noFill/>
          <a:ln w="9525">
            <a:noFill/>
            <a:miter lim="800000"/>
            <a:headEnd/>
            <a:tailEnd/>
          </a:ln>
        </p:spPr>
      </p:pic>
      <p:sp>
        <p:nvSpPr>
          <p:cNvPr id="33815" name="AutoShape 23"/>
          <p:cNvSpPr>
            <a:spLocks noChangeArrowheads="1"/>
          </p:cNvSpPr>
          <p:nvPr/>
        </p:nvSpPr>
        <p:spPr bwMode="auto">
          <a:xfrm rot="19211537" flipV="1">
            <a:off x="449263" y="5310188"/>
            <a:ext cx="1296987" cy="269875"/>
          </a:xfrm>
          <a:prstGeom prst="lightningBolt">
            <a:avLst/>
          </a:prstGeom>
          <a:solidFill>
            <a:srgbClr val="FF0000"/>
          </a:solidFill>
          <a:ln w="9525">
            <a:solidFill>
              <a:schemeClr val="tx1"/>
            </a:solidFill>
            <a:miter lim="800000"/>
            <a:headEnd/>
            <a:tailEnd/>
          </a:ln>
          <a:effectLst/>
        </p:spPr>
        <p:txBody>
          <a:bodyPr wrap="none" anchor="ctr"/>
          <a:lstStyle/>
          <a:p>
            <a:endParaRPr lang="en-GB"/>
          </a:p>
        </p:txBody>
      </p:sp>
      <p:sp>
        <p:nvSpPr>
          <p:cNvPr id="33816" name="Text Box 24"/>
          <p:cNvSpPr txBox="1">
            <a:spLocks noChangeArrowheads="1"/>
          </p:cNvSpPr>
          <p:nvPr/>
        </p:nvSpPr>
        <p:spPr bwMode="auto">
          <a:xfrm>
            <a:off x="0" y="5949280"/>
            <a:ext cx="2123728" cy="523220"/>
          </a:xfrm>
          <a:prstGeom prst="rect">
            <a:avLst/>
          </a:prstGeom>
          <a:noFill/>
          <a:ln w="9525">
            <a:noFill/>
            <a:miter lim="800000"/>
            <a:headEnd/>
            <a:tailEnd/>
          </a:ln>
          <a:effectLst/>
        </p:spPr>
        <p:txBody>
          <a:bodyPr wrap="square">
            <a:spAutoFit/>
          </a:bodyPr>
          <a:lstStyle/>
          <a:p>
            <a:r>
              <a:rPr lang="en-GB" sz="1400" i="1" dirty="0"/>
              <a:t>Impaired </a:t>
            </a:r>
            <a:r>
              <a:rPr lang="en-GB" sz="1400" i="1" dirty="0" err="1"/>
              <a:t>Kuppfer</a:t>
            </a:r>
            <a:r>
              <a:rPr lang="en-GB" sz="1400" i="1" dirty="0"/>
              <a:t> cell/RES activity</a:t>
            </a:r>
          </a:p>
        </p:txBody>
      </p:sp>
      <p:sp>
        <p:nvSpPr>
          <p:cNvPr id="33817" name="AutoShape 25"/>
          <p:cNvSpPr>
            <a:spLocks noChangeArrowheads="1"/>
          </p:cNvSpPr>
          <p:nvPr/>
        </p:nvSpPr>
        <p:spPr bwMode="auto">
          <a:xfrm>
            <a:off x="2627313" y="4005263"/>
            <a:ext cx="1008062" cy="215900"/>
          </a:xfrm>
          <a:prstGeom prst="rightArrow">
            <a:avLst>
              <a:gd name="adj1" fmla="val 50000"/>
              <a:gd name="adj2" fmla="val 116728"/>
            </a:avLst>
          </a:prstGeom>
          <a:solidFill>
            <a:schemeClr val="tx1"/>
          </a:solidFill>
          <a:ln w="9525">
            <a:solidFill>
              <a:schemeClr val="tx1"/>
            </a:solidFill>
            <a:miter lim="800000"/>
            <a:headEnd/>
            <a:tailEnd/>
          </a:ln>
          <a:effectLst/>
        </p:spPr>
        <p:txBody>
          <a:bodyPr wrap="none" anchor="ctr"/>
          <a:lstStyle/>
          <a:p>
            <a:endParaRPr lang="en-GB"/>
          </a:p>
        </p:txBody>
      </p:sp>
      <p:sp>
        <p:nvSpPr>
          <p:cNvPr id="33818" name="Text Box 26"/>
          <p:cNvSpPr txBox="1">
            <a:spLocks noChangeArrowheads="1"/>
          </p:cNvSpPr>
          <p:nvPr/>
        </p:nvSpPr>
        <p:spPr bwMode="auto">
          <a:xfrm>
            <a:off x="5272088" y="3925888"/>
            <a:ext cx="184150" cy="366712"/>
          </a:xfrm>
          <a:prstGeom prst="rect">
            <a:avLst/>
          </a:prstGeom>
          <a:noFill/>
          <a:ln w="9525">
            <a:noFill/>
            <a:miter lim="800000"/>
            <a:headEnd/>
            <a:tailEnd/>
          </a:ln>
          <a:effectLst/>
        </p:spPr>
        <p:txBody>
          <a:bodyPr wrap="none">
            <a:spAutoFit/>
          </a:bodyPr>
          <a:lstStyle/>
          <a:p>
            <a:endParaRPr lang="en-US"/>
          </a:p>
        </p:txBody>
      </p:sp>
      <p:sp>
        <p:nvSpPr>
          <p:cNvPr id="33819" name="Text Box 27"/>
          <p:cNvSpPr txBox="1">
            <a:spLocks noChangeArrowheads="1"/>
          </p:cNvSpPr>
          <p:nvPr/>
        </p:nvSpPr>
        <p:spPr bwMode="auto">
          <a:xfrm>
            <a:off x="3708276" y="3789363"/>
            <a:ext cx="1655812" cy="707886"/>
          </a:xfrm>
          <a:prstGeom prst="rect">
            <a:avLst/>
          </a:prstGeom>
          <a:noFill/>
          <a:ln w="9525">
            <a:solidFill>
              <a:schemeClr val="tx1"/>
            </a:solidFill>
            <a:miter lim="800000"/>
            <a:headEnd/>
            <a:tailEnd/>
          </a:ln>
          <a:effectLst/>
        </p:spPr>
        <p:txBody>
          <a:bodyPr wrap="square">
            <a:spAutoFit/>
          </a:bodyPr>
          <a:lstStyle/>
          <a:p>
            <a:r>
              <a:rPr lang="en-GB" sz="2000" b="1" dirty="0">
                <a:effectLst>
                  <a:outerShdw blurRad="38100" dist="38100" dir="2700000" algn="tl">
                    <a:srgbClr val="000000">
                      <a:alpha val="43137"/>
                    </a:srgbClr>
                  </a:outerShdw>
                </a:effectLst>
              </a:rPr>
              <a:t>  Systemic </a:t>
            </a:r>
          </a:p>
          <a:p>
            <a:r>
              <a:rPr lang="en-GB" sz="2000" b="1" dirty="0">
                <a:effectLst>
                  <a:outerShdw blurRad="38100" dist="38100" dir="2700000" algn="tl">
                    <a:srgbClr val="000000">
                      <a:alpha val="43137"/>
                    </a:srgbClr>
                  </a:outerShdw>
                </a:effectLst>
              </a:rPr>
              <a:t>bacteraemia</a:t>
            </a:r>
          </a:p>
        </p:txBody>
      </p:sp>
      <p:sp>
        <p:nvSpPr>
          <p:cNvPr id="33825" name="Text Box 33"/>
          <p:cNvSpPr txBox="1">
            <a:spLocks noChangeArrowheads="1"/>
          </p:cNvSpPr>
          <p:nvPr/>
        </p:nvSpPr>
        <p:spPr bwMode="auto">
          <a:xfrm>
            <a:off x="6156176" y="2564904"/>
            <a:ext cx="2520950" cy="461665"/>
          </a:xfrm>
          <a:prstGeom prst="rect">
            <a:avLst/>
          </a:prstGeom>
          <a:noFill/>
          <a:ln w="9525">
            <a:noFill/>
            <a:miter lim="800000"/>
            <a:headEnd/>
            <a:tailEnd/>
          </a:ln>
          <a:effectLst/>
        </p:spPr>
        <p:txBody>
          <a:bodyPr>
            <a:spAutoFit/>
          </a:bodyPr>
          <a:lstStyle/>
          <a:p>
            <a:r>
              <a:rPr lang="en-GB" sz="2400" b="1" i="1" dirty="0"/>
              <a:t>SIRS activation</a:t>
            </a:r>
          </a:p>
        </p:txBody>
      </p:sp>
      <p:sp>
        <p:nvSpPr>
          <p:cNvPr id="33831" name="Text Box 39"/>
          <p:cNvSpPr txBox="1">
            <a:spLocks noChangeArrowheads="1"/>
          </p:cNvSpPr>
          <p:nvPr/>
        </p:nvSpPr>
        <p:spPr bwMode="auto">
          <a:xfrm>
            <a:off x="6408416" y="5589240"/>
            <a:ext cx="2268040" cy="830997"/>
          </a:xfrm>
          <a:prstGeom prst="rect">
            <a:avLst/>
          </a:prstGeom>
          <a:noFill/>
          <a:ln w="9525">
            <a:noFill/>
            <a:miter lim="800000"/>
            <a:headEnd/>
            <a:tailEnd/>
          </a:ln>
          <a:effectLst/>
        </p:spPr>
        <p:txBody>
          <a:bodyPr wrap="square">
            <a:spAutoFit/>
          </a:bodyPr>
          <a:lstStyle/>
          <a:p>
            <a:r>
              <a:rPr lang="en-GB" sz="2400" b="1" dirty="0"/>
              <a:t>Circulatory dysfunction</a:t>
            </a:r>
          </a:p>
        </p:txBody>
      </p:sp>
      <p:sp>
        <p:nvSpPr>
          <p:cNvPr id="33835" name="Line 43"/>
          <p:cNvSpPr>
            <a:spLocks noChangeShapeType="1"/>
          </p:cNvSpPr>
          <p:nvPr/>
        </p:nvSpPr>
        <p:spPr bwMode="auto">
          <a:xfrm>
            <a:off x="5219700" y="4508500"/>
            <a:ext cx="792163" cy="865188"/>
          </a:xfrm>
          <a:prstGeom prst="line">
            <a:avLst/>
          </a:prstGeom>
          <a:noFill/>
          <a:ln w="9525">
            <a:solidFill>
              <a:schemeClr val="tx1"/>
            </a:solidFill>
            <a:round/>
            <a:headEnd/>
            <a:tailEnd type="triangle" w="med" len="med"/>
          </a:ln>
          <a:effectLst/>
        </p:spPr>
        <p:txBody>
          <a:bodyPr/>
          <a:lstStyle/>
          <a:p>
            <a:endParaRPr lang="en-GB"/>
          </a:p>
        </p:txBody>
      </p:sp>
      <p:sp>
        <p:nvSpPr>
          <p:cNvPr id="33836" name="Line 44"/>
          <p:cNvSpPr>
            <a:spLocks noChangeShapeType="1"/>
          </p:cNvSpPr>
          <p:nvPr/>
        </p:nvSpPr>
        <p:spPr bwMode="auto">
          <a:xfrm flipV="1">
            <a:off x="5219700" y="2997200"/>
            <a:ext cx="792163" cy="719138"/>
          </a:xfrm>
          <a:prstGeom prst="line">
            <a:avLst/>
          </a:prstGeom>
          <a:noFill/>
          <a:ln w="9525">
            <a:solidFill>
              <a:schemeClr val="tx1"/>
            </a:solidFill>
            <a:round/>
            <a:headEnd/>
            <a:tailEnd type="triangle" w="med" len="med"/>
          </a:ln>
          <a:effectLst/>
        </p:spPr>
        <p:txBody>
          <a:bodyPr/>
          <a:lstStyle/>
          <a:p>
            <a:endParaRPr lang="en-GB"/>
          </a:p>
        </p:txBody>
      </p:sp>
      <p:sp>
        <p:nvSpPr>
          <p:cNvPr id="33837" name="AutoShape 45"/>
          <p:cNvSpPr>
            <a:spLocks noChangeArrowheads="1"/>
          </p:cNvSpPr>
          <p:nvPr/>
        </p:nvSpPr>
        <p:spPr bwMode="auto">
          <a:xfrm>
            <a:off x="7092280" y="4797152"/>
            <a:ext cx="142875" cy="647700"/>
          </a:xfrm>
          <a:prstGeom prst="upArrow">
            <a:avLst>
              <a:gd name="adj1" fmla="val 50000"/>
              <a:gd name="adj2" fmla="val 113333"/>
            </a:avLst>
          </a:prstGeom>
          <a:solidFill>
            <a:schemeClr val="tx1"/>
          </a:solidFill>
          <a:ln w="9525">
            <a:solidFill>
              <a:schemeClr val="tx1"/>
            </a:solidFill>
            <a:miter lim="800000"/>
            <a:headEnd/>
            <a:tailEnd/>
          </a:ln>
          <a:effectLst/>
        </p:spPr>
        <p:txBody>
          <a:bodyPr wrap="none" anchor="ctr"/>
          <a:lstStyle/>
          <a:p>
            <a:endParaRPr lang="en-GB"/>
          </a:p>
        </p:txBody>
      </p:sp>
      <p:sp>
        <p:nvSpPr>
          <p:cNvPr id="33840" name="AutoShape 48"/>
          <p:cNvSpPr>
            <a:spLocks noChangeArrowheads="1"/>
          </p:cNvSpPr>
          <p:nvPr/>
        </p:nvSpPr>
        <p:spPr bwMode="auto">
          <a:xfrm flipV="1">
            <a:off x="7019925" y="3068638"/>
            <a:ext cx="142875" cy="649287"/>
          </a:xfrm>
          <a:prstGeom prst="upArrow">
            <a:avLst>
              <a:gd name="adj1" fmla="val 50000"/>
              <a:gd name="adj2" fmla="val 113611"/>
            </a:avLst>
          </a:prstGeom>
          <a:solidFill>
            <a:schemeClr val="tx1"/>
          </a:solidFill>
          <a:ln w="9525">
            <a:solidFill>
              <a:schemeClr val="tx1"/>
            </a:solidFill>
            <a:miter lim="800000"/>
            <a:headEnd/>
            <a:tailEnd/>
          </a:ln>
          <a:effectLst/>
        </p:spPr>
        <p:txBody>
          <a:bodyPr wrap="none" anchor="ctr"/>
          <a:lstStyle/>
          <a:p>
            <a:endParaRPr lang="en-GB"/>
          </a:p>
        </p:txBody>
      </p:sp>
      <p:sp>
        <p:nvSpPr>
          <p:cNvPr id="33841" name="Text Box 49"/>
          <p:cNvSpPr txBox="1">
            <a:spLocks noChangeArrowheads="1"/>
          </p:cNvSpPr>
          <p:nvPr/>
        </p:nvSpPr>
        <p:spPr bwMode="auto">
          <a:xfrm>
            <a:off x="5652120" y="3789040"/>
            <a:ext cx="3095947" cy="954107"/>
          </a:xfrm>
          <a:prstGeom prst="rect">
            <a:avLst/>
          </a:prstGeom>
          <a:noFill/>
          <a:ln w="9525">
            <a:noFill/>
            <a:miter lim="800000"/>
            <a:headEnd/>
            <a:tailEnd/>
          </a:ln>
          <a:effectLst/>
        </p:spPr>
        <p:txBody>
          <a:bodyPr wrap="square">
            <a:spAutoFit/>
          </a:bodyPr>
          <a:lstStyle/>
          <a:p>
            <a:pPr algn="ctr"/>
            <a:r>
              <a:rPr lang="en-GB" sz="2800" b="1" i="1" dirty="0" smtClean="0">
                <a:solidFill>
                  <a:srgbClr val="FF0000"/>
                </a:solidFill>
              </a:rPr>
              <a:t>Multiple organ failure/dysfunction</a:t>
            </a:r>
            <a:endParaRPr lang="en-GB" sz="2800" b="1" i="1" dirty="0">
              <a:solidFill>
                <a:srgbClr val="FF0000"/>
              </a:solidFill>
            </a:endParaRPr>
          </a:p>
        </p:txBody>
      </p:sp>
      <p:sp>
        <p:nvSpPr>
          <p:cNvPr id="33848" name="AutoShape 56"/>
          <p:cNvSpPr>
            <a:spLocks noChangeArrowheads="1"/>
          </p:cNvSpPr>
          <p:nvPr/>
        </p:nvSpPr>
        <p:spPr bwMode="auto">
          <a:xfrm rot="20674551" flipV="1">
            <a:off x="4800555" y="6116895"/>
            <a:ext cx="1296987" cy="269875"/>
          </a:xfrm>
          <a:prstGeom prst="lightningBolt">
            <a:avLst/>
          </a:prstGeom>
          <a:solidFill>
            <a:srgbClr val="FF0000"/>
          </a:solidFill>
          <a:ln w="9525">
            <a:solidFill>
              <a:schemeClr val="tx1"/>
            </a:solidFill>
            <a:miter lim="800000"/>
            <a:headEnd/>
            <a:tailEnd/>
          </a:ln>
          <a:effectLst/>
        </p:spPr>
        <p:txBody>
          <a:bodyPr wrap="none" anchor="ctr"/>
          <a:lstStyle/>
          <a:p>
            <a:endParaRPr lang="en-GB"/>
          </a:p>
        </p:txBody>
      </p:sp>
      <p:sp>
        <p:nvSpPr>
          <p:cNvPr id="33849" name="Text Box 57"/>
          <p:cNvSpPr txBox="1">
            <a:spLocks noChangeArrowheads="1"/>
          </p:cNvSpPr>
          <p:nvPr/>
        </p:nvSpPr>
        <p:spPr bwMode="auto">
          <a:xfrm>
            <a:off x="2627784" y="5780782"/>
            <a:ext cx="2463497" cy="1077218"/>
          </a:xfrm>
          <a:prstGeom prst="rect">
            <a:avLst/>
          </a:prstGeom>
          <a:noFill/>
          <a:ln w="9525">
            <a:noFill/>
            <a:miter lim="800000"/>
            <a:headEnd/>
            <a:tailEnd/>
          </a:ln>
          <a:effectLst/>
        </p:spPr>
        <p:txBody>
          <a:bodyPr wrap="square">
            <a:spAutoFit/>
          </a:bodyPr>
          <a:lstStyle/>
          <a:p>
            <a:r>
              <a:rPr lang="en-GB" sz="1600" i="1" dirty="0"/>
              <a:t>Adrenal insufficiency</a:t>
            </a:r>
          </a:p>
          <a:p>
            <a:r>
              <a:rPr lang="en-GB" sz="1600" i="1" dirty="0" smtClean="0"/>
              <a:t>Cirrhotic </a:t>
            </a:r>
            <a:r>
              <a:rPr lang="en-GB" sz="1600" i="1" dirty="0" err="1" smtClean="0"/>
              <a:t>cardiomyopathy</a:t>
            </a:r>
            <a:endParaRPr lang="en-GB" sz="1600" i="1" dirty="0" smtClean="0"/>
          </a:p>
          <a:p>
            <a:r>
              <a:rPr lang="en-GB" sz="1600" i="1" dirty="0" smtClean="0"/>
              <a:t>Impaired  vascular responses </a:t>
            </a:r>
            <a:endParaRPr lang="en-GB" sz="1600" i="1" dirty="0"/>
          </a:p>
        </p:txBody>
      </p:sp>
      <p:sp>
        <p:nvSpPr>
          <p:cNvPr id="30" name="Left-Right-Up Arrow 29"/>
          <p:cNvSpPr/>
          <p:nvPr/>
        </p:nvSpPr>
        <p:spPr bwMode="auto">
          <a:xfrm>
            <a:off x="3491880" y="1628800"/>
            <a:ext cx="2160240" cy="1512168"/>
          </a:xfrm>
          <a:prstGeom prst="leftRightUpArrow">
            <a:avLst>
              <a:gd name="adj1" fmla="val 9294"/>
              <a:gd name="adj2" fmla="val 23429"/>
              <a:gd name="adj3" fmla="val 11650"/>
            </a:avLst>
          </a:prstGeom>
          <a:solidFill>
            <a:srgbClr val="FF0000"/>
          </a:solidFill>
          <a:ln w="9525" cap="flat" cmpd="sng" algn="ctr">
            <a:solidFill>
              <a:srgbClr val="FFFF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5" name="Text Box 27"/>
          <p:cNvSpPr txBox="1">
            <a:spLocks noChangeArrowheads="1"/>
          </p:cNvSpPr>
          <p:nvPr/>
        </p:nvSpPr>
        <p:spPr bwMode="auto">
          <a:xfrm>
            <a:off x="3203848" y="2852936"/>
            <a:ext cx="1655812" cy="584775"/>
          </a:xfrm>
          <a:prstGeom prst="rect">
            <a:avLst/>
          </a:prstGeom>
          <a:noFill/>
          <a:ln w="9525">
            <a:noFill/>
            <a:miter lim="800000"/>
            <a:headEnd/>
            <a:tailEnd/>
          </a:ln>
          <a:effectLst/>
        </p:spPr>
        <p:txBody>
          <a:bodyPr wrap="square">
            <a:spAutoFit/>
          </a:bodyPr>
          <a:lstStyle/>
          <a:p>
            <a:pPr algn="ctr"/>
            <a:r>
              <a:rPr lang="en-GB" sz="1600" b="1" dirty="0">
                <a:solidFill>
                  <a:srgbClr val="FF0000"/>
                </a:solidFill>
                <a:effectLst>
                  <a:outerShdw blurRad="38100" dist="38100" dir="2700000" algn="tl">
                    <a:srgbClr val="000000">
                      <a:alpha val="43137"/>
                    </a:srgbClr>
                  </a:outerShdw>
                </a:effectLst>
              </a:rPr>
              <a:t>  </a:t>
            </a:r>
            <a:r>
              <a:rPr lang="en-GB" sz="1600" b="1" dirty="0" smtClean="0">
                <a:solidFill>
                  <a:srgbClr val="FF0000"/>
                </a:solidFill>
                <a:effectLst>
                  <a:outerShdw blurRad="38100" dist="38100" dir="2700000" algn="tl">
                    <a:srgbClr val="000000">
                      <a:alpha val="43137"/>
                    </a:srgbClr>
                  </a:outerShdw>
                </a:effectLst>
              </a:rPr>
              <a:t>Hepatic </a:t>
            </a:r>
            <a:r>
              <a:rPr lang="en-GB" sz="1600" b="1" dirty="0" err="1" smtClean="0">
                <a:solidFill>
                  <a:srgbClr val="FF0000"/>
                </a:solidFill>
                <a:effectLst>
                  <a:outerShdw blurRad="38100" dist="38100" dir="2700000" algn="tl">
                    <a:srgbClr val="000000">
                      <a:alpha val="43137"/>
                    </a:srgbClr>
                  </a:outerShdw>
                </a:effectLst>
              </a:rPr>
              <a:t>haemodynamics</a:t>
            </a:r>
            <a:endParaRPr lang="en-GB" sz="1600" b="1" dirty="0">
              <a:solidFill>
                <a:srgbClr val="FF0000"/>
              </a:solidFill>
              <a:effectLst>
                <a:outerShdw blurRad="38100" dist="38100" dir="2700000" algn="tl">
                  <a:srgbClr val="000000">
                    <a:alpha val="43137"/>
                  </a:srgbClr>
                </a:outerShdw>
              </a:effectLst>
            </a:endParaRPr>
          </a:p>
        </p:txBody>
      </p:sp>
      <p:sp>
        <p:nvSpPr>
          <p:cNvPr id="36" name="Text Box 27"/>
          <p:cNvSpPr txBox="1">
            <a:spLocks noChangeArrowheads="1"/>
          </p:cNvSpPr>
          <p:nvPr/>
        </p:nvSpPr>
        <p:spPr bwMode="auto">
          <a:xfrm>
            <a:off x="4788024" y="1412776"/>
            <a:ext cx="1655812" cy="338554"/>
          </a:xfrm>
          <a:prstGeom prst="rect">
            <a:avLst/>
          </a:prstGeom>
          <a:noFill/>
          <a:ln w="9525">
            <a:noFill/>
            <a:miter lim="800000"/>
            <a:headEnd/>
            <a:tailEnd/>
          </a:ln>
          <a:effectLst/>
        </p:spPr>
        <p:txBody>
          <a:bodyPr wrap="square">
            <a:spAutoFit/>
          </a:bodyPr>
          <a:lstStyle/>
          <a:p>
            <a:pPr algn="ctr"/>
            <a:r>
              <a:rPr lang="en-GB" sz="1600" b="1" dirty="0">
                <a:solidFill>
                  <a:srgbClr val="FF0000"/>
                </a:solidFill>
                <a:effectLst>
                  <a:outerShdw blurRad="38100" dist="38100" dir="2700000" algn="tl">
                    <a:srgbClr val="000000">
                      <a:alpha val="43137"/>
                    </a:srgbClr>
                  </a:outerShdw>
                </a:effectLst>
              </a:rPr>
              <a:t>  </a:t>
            </a:r>
            <a:r>
              <a:rPr lang="en-GB" sz="1600" b="1" dirty="0" smtClean="0">
                <a:solidFill>
                  <a:srgbClr val="FF0000"/>
                </a:solidFill>
                <a:effectLst>
                  <a:outerShdw blurRad="38100" dist="38100" dir="2700000" algn="tl">
                    <a:srgbClr val="000000">
                      <a:alpha val="43137"/>
                    </a:srgbClr>
                  </a:outerShdw>
                </a:effectLst>
              </a:rPr>
              <a:t>Gut failure</a:t>
            </a:r>
            <a:endParaRPr lang="en-GB"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3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3802"/>
                                        </p:tgtEl>
                                        <p:attrNameLst>
                                          <p:attrName>style.visibility</p:attrName>
                                        </p:attrNameLst>
                                      </p:cBhvr>
                                      <p:to>
                                        <p:strVal val="visible"/>
                                      </p:to>
                                    </p:set>
                                    <p:animEffect transition="in" filter="blinds(horizontal)">
                                      <p:cBhvr>
                                        <p:cTn id="20" dur="500"/>
                                        <p:tgtEl>
                                          <p:spTgt spid="33802"/>
                                        </p:tgtEl>
                                      </p:cBhvr>
                                    </p:animEffect>
                                  </p:childTnLst>
                                </p:cTn>
                              </p:par>
                              <p:par>
                                <p:cTn id="21" presetID="3" presetClass="entr" presetSubtype="10" fill="hold" nodeType="withEffect">
                                  <p:stCondLst>
                                    <p:cond delay="0"/>
                                  </p:stCondLst>
                                  <p:childTnLst>
                                    <p:set>
                                      <p:cBhvr>
                                        <p:cTn id="22" dur="1" fill="hold">
                                          <p:stCondLst>
                                            <p:cond delay="0"/>
                                          </p:stCondLst>
                                        </p:cTn>
                                        <p:tgtEl>
                                          <p:spTgt spid="33814"/>
                                        </p:tgtEl>
                                        <p:attrNameLst>
                                          <p:attrName>style.visibility</p:attrName>
                                        </p:attrNameLst>
                                      </p:cBhvr>
                                      <p:to>
                                        <p:strVal val="visible"/>
                                      </p:to>
                                    </p:set>
                                    <p:animEffect transition="in" filter="blinds(horizontal)">
                                      <p:cBhvr>
                                        <p:cTn id="23" dur="500"/>
                                        <p:tgtEl>
                                          <p:spTgt spid="3381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3815"/>
                                        </p:tgtEl>
                                        <p:attrNameLst>
                                          <p:attrName>style.visibility</p:attrName>
                                        </p:attrNameLst>
                                      </p:cBhvr>
                                      <p:to>
                                        <p:strVal val="visible"/>
                                      </p:to>
                                    </p:set>
                                    <p:animEffect transition="in" filter="checkerboard(across)">
                                      <p:cBhvr>
                                        <p:cTn id="28" dur="500"/>
                                        <p:tgtEl>
                                          <p:spTgt spid="338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3816"/>
                                        </p:tgtEl>
                                        <p:attrNameLst>
                                          <p:attrName>style.visibility</p:attrName>
                                        </p:attrNameLst>
                                      </p:cBhvr>
                                      <p:to>
                                        <p:strVal val="visible"/>
                                      </p:to>
                                    </p:set>
                                    <p:animEffect transition="in" filter="checkerboard(across)">
                                      <p:cBhvr>
                                        <p:cTn id="31" dur="500"/>
                                        <p:tgtEl>
                                          <p:spTgt spid="338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3817"/>
                                        </p:tgtEl>
                                        <p:attrNameLst>
                                          <p:attrName>style.visibility</p:attrName>
                                        </p:attrNameLst>
                                      </p:cBhvr>
                                      <p:to>
                                        <p:strVal val="visible"/>
                                      </p:to>
                                    </p:set>
                                    <p:animEffect transition="in" filter="blinds(horizontal)">
                                      <p:cBhvr>
                                        <p:cTn id="36" dur="500"/>
                                        <p:tgtEl>
                                          <p:spTgt spid="338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819"/>
                                        </p:tgtEl>
                                        <p:attrNameLst>
                                          <p:attrName>style.visibility</p:attrName>
                                        </p:attrNameLst>
                                      </p:cBhvr>
                                      <p:to>
                                        <p:strVal val="visible"/>
                                      </p:to>
                                    </p:set>
                                    <p:animEffect transition="in" filter="blinds(horizontal)">
                                      <p:cBhvr>
                                        <p:cTn id="39" dur="500"/>
                                        <p:tgtEl>
                                          <p:spTgt spid="338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3835"/>
                                        </p:tgtEl>
                                        <p:attrNameLst>
                                          <p:attrName>style.visibility</p:attrName>
                                        </p:attrNameLst>
                                      </p:cBhvr>
                                      <p:to>
                                        <p:strVal val="visible"/>
                                      </p:to>
                                    </p:set>
                                    <p:animEffect transition="in" filter="blinds(horizontal)">
                                      <p:cBhvr>
                                        <p:cTn id="44" dur="500"/>
                                        <p:tgtEl>
                                          <p:spTgt spid="3383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831"/>
                                        </p:tgtEl>
                                        <p:attrNameLst>
                                          <p:attrName>style.visibility</p:attrName>
                                        </p:attrNameLst>
                                      </p:cBhvr>
                                      <p:to>
                                        <p:strVal val="visible"/>
                                      </p:to>
                                    </p:set>
                                    <p:animEffect transition="in" filter="blinds(horizontal)">
                                      <p:cBhvr>
                                        <p:cTn id="47" dur="500"/>
                                        <p:tgtEl>
                                          <p:spTgt spid="338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3848"/>
                                        </p:tgtEl>
                                        <p:attrNameLst>
                                          <p:attrName>style.visibility</p:attrName>
                                        </p:attrNameLst>
                                      </p:cBhvr>
                                      <p:to>
                                        <p:strVal val="visible"/>
                                      </p:to>
                                    </p:set>
                                    <p:animEffect transition="in" filter="checkerboard(across)">
                                      <p:cBhvr>
                                        <p:cTn id="52" dur="500"/>
                                        <p:tgtEl>
                                          <p:spTgt spid="3384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3849"/>
                                        </p:tgtEl>
                                        <p:attrNameLst>
                                          <p:attrName>style.visibility</p:attrName>
                                        </p:attrNameLst>
                                      </p:cBhvr>
                                      <p:to>
                                        <p:strVal val="visible"/>
                                      </p:to>
                                    </p:set>
                                    <p:animEffect transition="in" filter="blinds(horizontal)">
                                      <p:cBhvr>
                                        <p:cTn id="55" dur="500"/>
                                        <p:tgtEl>
                                          <p:spTgt spid="3384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836"/>
                                        </p:tgtEl>
                                        <p:attrNameLst>
                                          <p:attrName>style.visibility</p:attrName>
                                        </p:attrNameLst>
                                      </p:cBhvr>
                                      <p:to>
                                        <p:strVal val="visible"/>
                                      </p:to>
                                    </p:set>
                                    <p:animEffect transition="in" filter="blinds(horizontal)">
                                      <p:cBhvr>
                                        <p:cTn id="60" dur="500"/>
                                        <p:tgtEl>
                                          <p:spTgt spid="3383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3825"/>
                                        </p:tgtEl>
                                        <p:attrNameLst>
                                          <p:attrName>style.visibility</p:attrName>
                                        </p:attrNameLst>
                                      </p:cBhvr>
                                      <p:to>
                                        <p:strVal val="visible"/>
                                      </p:to>
                                    </p:set>
                                    <p:animEffect transition="in" filter="blinds(horizontal)">
                                      <p:cBhvr>
                                        <p:cTn id="63" dur="500"/>
                                        <p:tgtEl>
                                          <p:spTgt spid="3382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3840"/>
                                        </p:tgtEl>
                                        <p:attrNameLst>
                                          <p:attrName>style.visibility</p:attrName>
                                        </p:attrNameLst>
                                      </p:cBhvr>
                                      <p:to>
                                        <p:strVal val="visible"/>
                                      </p:to>
                                    </p:set>
                                    <p:animEffect transition="in" filter="blinds(horizontal)">
                                      <p:cBhvr>
                                        <p:cTn id="68" dur="500"/>
                                        <p:tgtEl>
                                          <p:spTgt spid="3384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3837"/>
                                        </p:tgtEl>
                                        <p:attrNameLst>
                                          <p:attrName>style.visibility</p:attrName>
                                        </p:attrNameLst>
                                      </p:cBhvr>
                                      <p:to>
                                        <p:strVal val="visible"/>
                                      </p:to>
                                    </p:set>
                                    <p:animEffect transition="in" filter="blinds(horizontal)">
                                      <p:cBhvr>
                                        <p:cTn id="71" dur="500"/>
                                        <p:tgtEl>
                                          <p:spTgt spid="3383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841"/>
                                        </p:tgtEl>
                                        <p:attrNameLst>
                                          <p:attrName>style.visibility</p:attrName>
                                        </p:attrNameLst>
                                      </p:cBhvr>
                                      <p:to>
                                        <p:strVal val="visible"/>
                                      </p:to>
                                    </p:set>
                                    <p:animEffect transition="in" filter="blinds(horizontal)">
                                      <p:cBhvr>
                                        <p:cTn id="76" dur="500"/>
                                        <p:tgtEl>
                                          <p:spTgt spid="3384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linds(horizontal)">
                                      <p:cBhvr>
                                        <p:cTn id="84" dur="500"/>
                                        <p:tgtEl>
                                          <p:spTgt spid="3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815" grpId="0" animBg="1"/>
      <p:bldP spid="33816" grpId="0"/>
      <p:bldP spid="33817" grpId="0" animBg="1"/>
      <p:bldP spid="33819" grpId="0" animBg="1"/>
      <p:bldP spid="33825" grpId="0"/>
      <p:bldP spid="33831" grpId="0"/>
      <p:bldP spid="33835" grpId="0" animBg="1"/>
      <p:bldP spid="33836" grpId="0" animBg="1"/>
      <p:bldP spid="33837" grpId="0" animBg="1"/>
      <p:bldP spid="33840" grpId="0" animBg="1"/>
      <p:bldP spid="33841" grpId="0"/>
      <p:bldP spid="33848" grpId="0" animBg="1"/>
      <p:bldP spid="33849" grpId="0"/>
      <p:bldP spid="30"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19" y="620688"/>
            <a:ext cx="8204448" cy="792088"/>
          </a:xfrm>
        </p:spPr>
        <p:txBody>
          <a:bodyPr/>
          <a:lstStyle/>
          <a:p>
            <a:r>
              <a:rPr lang="en-GB" dirty="0" smtClean="0"/>
              <a:t>Other organ involvement in ACLF:</a:t>
            </a:r>
            <a:endParaRPr lang="en-GB" dirty="0"/>
          </a:p>
        </p:txBody>
      </p:sp>
      <p:sp>
        <p:nvSpPr>
          <p:cNvPr id="5" name="Content Placeholder 3"/>
          <p:cNvSpPr txBox="1">
            <a:spLocks/>
          </p:cNvSpPr>
          <p:nvPr/>
        </p:nvSpPr>
        <p:spPr bwMode="auto">
          <a:xfrm>
            <a:off x="539552" y="1628800"/>
            <a:ext cx="777240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dirty="0" smtClean="0"/>
              <a:t>Renal Dysfunction</a:t>
            </a:r>
          </a:p>
          <a:p>
            <a:r>
              <a:rPr lang="en-GB" sz="2400" dirty="0" smtClean="0"/>
              <a:t>Brain Dysfunction</a:t>
            </a:r>
          </a:p>
          <a:p>
            <a:r>
              <a:rPr lang="en-GB" sz="2400" dirty="0" smtClean="0"/>
              <a:t>Cardiac Dysfunction</a:t>
            </a:r>
          </a:p>
          <a:p>
            <a:r>
              <a:rPr lang="en-GB" sz="2400" dirty="0" smtClean="0"/>
              <a:t>Adrenal Dysfunction</a:t>
            </a:r>
          </a:p>
          <a:p>
            <a:r>
              <a:rPr lang="en-GB" sz="2400" dirty="0" smtClean="0"/>
              <a:t>Coagulation </a:t>
            </a:r>
          </a:p>
          <a:p>
            <a:r>
              <a:rPr lang="en-GB" sz="2400" dirty="0" smtClean="0"/>
              <a:t>Immune </a:t>
            </a:r>
            <a:r>
              <a:rPr lang="en-GB" sz="2400" dirty="0" err="1" smtClean="0"/>
              <a:t>dysregulation</a:t>
            </a:r>
            <a:r>
              <a:rPr lang="en-GB" sz="2400" dirty="0" smtClean="0"/>
              <a:t>          further </a:t>
            </a:r>
            <a:r>
              <a:rPr lang="en-GB" sz="2400" dirty="0" err="1" smtClean="0"/>
              <a:t>predispostion</a:t>
            </a:r>
            <a:r>
              <a:rPr lang="en-GB" sz="2400" dirty="0" smtClean="0"/>
              <a:t> to infection (immune paresis). </a:t>
            </a:r>
          </a:p>
          <a:p>
            <a:pPr marL="0" indent="0">
              <a:buFontTx/>
              <a:buNone/>
            </a:pPr>
            <a:endParaRPr lang="en-GB" dirty="0" smtClean="0"/>
          </a:p>
          <a:p>
            <a:pPr marL="0" indent="0">
              <a:buFontTx/>
              <a:buNone/>
            </a:pPr>
            <a:endParaRPr lang="en-GB" dirty="0" smtClean="0"/>
          </a:p>
        </p:txBody>
      </p:sp>
      <p:cxnSp>
        <p:nvCxnSpPr>
          <p:cNvPr id="8" name="Straight Arrow Connector 7"/>
          <p:cNvCxnSpPr/>
          <p:nvPr/>
        </p:nvCxnSpPr>
        <p:spPr bwMode="auto">
          <a:xfrm>
            <a:off x="3906004" y="4077072"/>
            <a:ext cx="432048" cy="0"/>
          </a:xfrm>
          <a:prstGeom prst="straightConnector1">
            <a:avLst/>
          </a:prstGeom>
          <a:noFill/>
          <a:ln w="9525"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374965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04448" cy="792088"/>
          </a:xfrm>
        </p:spPr>
        <p:txBody>
          <a:bodyPr/>
          <a:lstStyle/>
          <a:p>
            <a:r>
              <a:rPr lang="en-GB" dirty="0" smtClean="0"/>
              <a:t>Management</a:t>
            </a:r>
            <a:endParaRPr lang="en-GB" dirty="0"/>
          </a:p>
        </p:txBody>
      </p:sp>
      <p:sp>
        <p:nvSpPr>
          <p:cNvPr id="5" name="Content Placeholder 3"/>
          <p:cNvSpPr txBox="1">
            <a:spLocks/>
          </p:cNvSpPr>
          <p:nvPr/>
        </p:nvSpPr>
        <p:spPr bwMode="auto">
          <a:xfrm>
            <a:off x="539552" y="1916832"/>
            <a:ext cx="7772400"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GB" dirty="0" smtClean="0"/>
          </a:p>
          <a:p>
            <a:r>
              <a:rPr lang="en-GB" sz="2400" dirty="0" smtClean="0"/>
              <a:t>Investigate for and manage any potential precipitating factors</a:t>
            </a:r>
          </a:p>
          <a:p>
            <a:pPr marL="0" indent="0">
              <a:buNone/>
            </a:pPr>
            <a:endParaRPr lang="en-GB" sz="2400" dirty="0" smtClean="0"/>
          </a:p>
          <a:p>
            <a:r>
              <a:rPr lang="en-GB" sz="2400" dirty="0" smtClean="0"/>
              <a:t>Investigate for and manage any potential effects/ </a:t>
            </a:r>
            <a:r>
              <a:rPr lang="en-GB" sz="2400" dirty="0" err="1" smtClean="0"/>
              <a:t>sequalae</a:t>
            </a:r>
            <a:r>
              <a:rPr lang="en-GB" sz="2400" dirty="0" smtClean="0"/>
              <a:t> on other organs to prevent multi-organ failure </a:t>
            </a:r>
          </a:p>
          <a:p>
            <a:pPr marL="0" indent="0">
              <a:buFontTx/>
              <a:buNone/>
            </a:pPr>
            <a:endParaRPr lang="en-GB" dirty="0" smtClean="0"/>
          </a:p>
          <a:p>
            <a:pPr marL="0" indent="0">
              <a:buFontTx/>
              <a:buNone/>
            </a:pPr>
            <a:endParaRPr lang="en-GB" dirty="0" smtClean="0"/>
          </a:p>
        </p:txBody>
      </p:sp>
    </p:spTree>
    <p:extLst>
      <p:ext uri="{BB962C8B-B14F-4D97-AF65-F5344CB8AC3E}">
        <p14:creationId xmlns:p14="http://schemas.microsoft.com/office/powerpoint/2010/main" val="160124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04448" cy="792088"/>
          </a:xfrm>
        </p:spPr>
        <p:txBody>
          <a:bodyPr/>
          <a:lstStyle/>
          <a:p>
            <a:r>
              <a:rPr lang="en-GB" dirty="0"/>
              <a:t>P</a:t>
            </a:r>
            <a:r>
              <a:rPr lang="en-GB" dirty="0" smtClean="0"/>
              <a:t>recipitating factors</a:t>
            </a:r>
            <a:endParaRPr lang="en-GB" dirty="0"/>
          </a:p>
        </p:txBody>
      </p:sp>
      <p:sp>
        <p:nvSpPr>
          <p:cNvPr id="4" name="Content Placeholder 3"/>
          <p:cNvSpPr>
            <a:spLocks noGrp="1"/>
          </p:cNvSpPr>
          <p:nvPr>
            <p:ph idx="1"/>
          </p:nvPr>
        </p:nvSpPr>
        <p:spPr>
          <a:xfrm>
            <a:off x="899592" y="3562800"/>
            <a:ext cx="4608512" cy="2884543"/>
          </a:xfrm>
        </p:spPr>
        <p:txBody>
          <a:bodyPr>
            <a:normAutofit/>
          </a:bodyPr>
          <a:lstStyle/>
          <a:p>
            <a:pPr marL="0" indent="0">
              <a:buNone/>
            </a:pPr>
            <a:r>
              <a:rPr lang="en-GB" sz="2400" dirty="0" smtClean="0">
                <a:solidFill>
                  <a:srgbClr val="FFFF00"/>
                </a:solidFill>
              </a:rPr>
              <a:t>Direct Liver Injury:</a:t>
            </a:r>
          </a:p>
          <a:p>
            <a:pPr marL="0" indent="0">
              <a:buNone/>
            </a:pPr>
            <a:r>
              <a:rPr lang="en-GB" sz="2400" dirty="0" smtClean="0">
                <a:solidFill>
                  <a:srgbClr val="FFFF00"/>
                </a:solidFill>
              </a:rPr>
              <a:t>     -Alc. Hepatitis</a:t>
            </a:r>
          </a:p>
          <a:p>
            <a:pPr marL="0" indent="0">
              <a:buNone/>
            </a:pPr>
            <a:r>
              <a:rPr lang="en-GB" sz="2400" dirty="0">
                <a:solidFill>
                  <a:srgbClr val="FFFF00"/>
                </a:solidFill>
              </a:rPr>
              <a:t> </a:t>
            </a:r>
            <a:r>
              <a:rPr lang="en-GB" sz="2400" dirty="0" smtClean="0">
                <a:solidFill>
                  <a:srgbClr val="FFFF00"/>
                </a:solidFill>
              </a:rPr>
              <a:t>    -DILI (drug induced liver injury)</a:t>
            </a:r>
          </a:p>
          <a:p>
            <a:pPr marL="0" indent="0">
              <a:buNone/>
            </a:pPr>
            <a:r>
              <a:rPr lang="en-GB" sz="2400" dirty="0">
                <a:solidFill>
                  <a:srgbClr val="FFFF00"/>
                </a:solidFill>
              </a:rPr>
              <a:t> </a:t>
            </a:r>
            <a:r>
              <a:rPr lang="en-GB" sz="2400" dirty="0" smtClean="0">
                <a:solidFill>
                  <a:srgbClr val="FFFF00"/>
                </a:solidFill>
              </a:rPr>
              <a:t>    -Viral hepatitis</a:t>
            </a:r>
          </a:p>
          <a:p>
            <a:pPr marL="0" indent="0">
              <a:buNone/>
            </a:pPr>
            <a:r>
              <a:rPr lang="en-GB" sz="2400" dirty="0">
                <a:solidFill>
                  <a:srgbClr val="FFFF00"/>
                </a:solidFill>
              </a:rPr>
              <a:t> </a:t>
            </a:r>
            <a:r>
              <a:rPr lang="en-GB" sz="2400" dirty="0" smtClean="0">
                <a:solidFill>
                  <a:srgbClr val="FFFF00"/>
                </a:solidFill>
              </a:rPr>
              <a:t>    -PVT (portal vein thrombosis)</a:t>
            </a:r>
          </a:p>
          <a:p>
            <a:pPr marL="0" indent="0">
              <a:buNone/>
            </a:pPr>
            <a:r>
              <a:rPr lang="en-GB" sz="2400" dirty="0">
                <a:solidFill>
                  <a:srgbClr val="FFFF00"/>
                </a:solidFill>
              </a:rPr>
              <a:t> </a:t>
            </a:r>
            <a:r>
              <a:rPr lang="en-GB" sz="2400" dirty="0" smtClean="0">
                <a:solidFill>
                  <a:srgbClr val="FFFF00"/>
                </a:solidFill>
              </a:rPr>
              <a:t>    -Ischaemic injury</a:t>
            </a:r>
            <a:endParaRPr lang="en-GB" dirty="0" smtClean="0">
              <a:solidFill>
                <a:srgbClr val="FFFF00"/>
              </a:solidFill>
            </a:endParaRPr>
          </a:p>
          <a:p>
            <a:pPr marL="0" indent="0">
              <a:buNone/>
            </a:pPr>
            <a:endParaRPr lang="en-GB" dirty="0" smtClean="0">
              <a:solidFill>
                <a:srgbClr val="FFFF00"/>
              </a:solidFill>
            </a:endParaRPr>
          </a:p>
          <a:p>
            <a:endParaRPr lang="en-GB" dirty="0">
              <a:solidFill>
                <a:srgbClr val="FFFF00"/>
              </a:solidFill>
            </a:endParaRPr>
          </a:p>
          <a:p>
            <a:endParaRPr lang="en-GB" dirty="0">
              <a:solidFill>
                <a:srgbClr val="FFFF00"/>
              </a:solidFill>
            </a:endParaRPr>
          </a:p>
        </p:txBody>
      </p:sp>
      <p:sp>
        <p:nvSpPr>
          <p:cNvPr id="3" name="TextBox 2"/>
          <p:cNvSpPr txBox="1"/>
          <p:nvPr/>
        </p:nvSpPr>
        <p:spPr>
          <a:xfrm>
            <a:off x="5292080" y="3573016"/>
            <a:ext cx="3672408" cy="2308324"/>
          </a:xfrm>
          <a:prstGeom prst="rect">
            <a:avLst/>
          </a:prstGeom>
          <a:noFill/>
        </p:spPr>
        <p:txBody>
          <a:bodyPr wrap="square" rtlCol="0">
            <a:spAutoFit/>
          </a:bodyPr>
          <a:lstStyle/>
          <a:p>
            <a:r>
              <a:rPr lang="en-GB" sz="2400" dirty="0" smtClean="0">
                <a:solidFill>
                  <a:srgbClr val="FFFF00"/>
                </a:solidFill>
              </a:rPr>
              <a:t>Extra- hepatic insult:</a:t>
            </a:r>
            <a:endParaRPr lang="en-GB" sz="2400" dirty="0">
              <a:solidFill>
                <a:srgbClr val="FFFF00"/>
              </a:solidFill>
            </a:endParaRPr>
          </a:p>
          <a:p>
            <a:r>
              <a:rPr lang="en-GB" sz="2400" dirty="0">
                <a:solidFill>
                  <a:srgbClr val="FFFF00"/>
                </a:solidFill>
              </a:rPr>
              <a:t>     </a:t>
            </a:r>
            <a:r>
              <a:rPr lang="en-GB" sz="2400" dirty="0" smtClean="0">
                <a:solidFill>
                  <a:srgbClr val="FFFF00"/>
                </a:solidFill>
              </a:rPr>
              <a:t>- Infection</a:t>
            </a:r>
            <a:endParaRPr lang="en-GB" sz="2400" dirty="0">
              <a:solidFill>
                <a:srgbClr val="FFFF00"/>
              </a:solidFill>
            </a:endParaRPr>
          </a:p>
          <a:p>
            <a:r>
              <a:rPr lang="en-GB" sz="2400" dirty="0">
                <a:solidFill>
                  <a:srgbClr val="FFFF00"/>
                </a:solidFill>
              </a:rPr>
              <a:t>     </a:t>
            </a:r>
            <a:r>
              <a:rPr lang="en-GB" sz="2400" dirty="0" smtClean="0">
                <a:solidFill>
                  <a:srgbClr val="FFFF00"/>
                </a:solidFill>
              </a:rPr>
              <a:t>- </a:t>
            </a:r>
            <a:r>
              <a:rPr lang="en-GB" sz="2400" dirty="0" err="1" smtClean="0">
                <a:solidFill>
                  <a:srgbClr val="FFFF00"/>
                </a:solidFill>
              </a:rPr>
              <a:t>Variceal</a:t>
            </a:r>
            <a:r>
              <a:rPr lang="en-GB" sz="2400" dirty="0" smtClean="0">
                <a:solidFill>
                  <a:srgbClr val="FFFF00"/>
                </a:solidFill>
              </a:rPr>
              <a:t> bleed</a:t>
            </a:r>
          </a:p>
          <a:p>
            <a:r>
              <a:rPr lang="en-GB" sz="2400" dirty="0">
                <a:solidFill>
                  <a:srgbClr val="FFFF00"/>
                </a:solidFill>
              </a:rPr>
              <a:t> </a:t>
            </a:r>
            <a:r>
              <a:rPr lang="en-GB" sz="2400" dirty="0" smtClean="0">
                <a:solidFill>
                  <a:srgbClr val="FFFF00"/>
                </a:solidFill>
              </a:rPr>
              <a:t>    - Surgery </a:t>
            </a:r>
          </a:p>
          <a:p>
            <a:r>
              <a:rPr lang="en-GB" sz="2400" dirty="0">
                <a:solidFill>
                  <a:srgbClr val="FFFF00"/>
                </a:solidFill>
              </a:rPr>
              <a:t> </a:t>
            </a:r>
            <a:r>
              <a:rPr lang="en-GB" sz="2400" dirty="0" smtClean="0">
                <a:solidFill>
                  <a:srgbClr val="FFFF00"/>
                </a:solidFill>
              </a:rPr>
              <a:t>    - Trauma</a:t>
            </a:r>
            <a:endParaRPr lang="en-GB" sz="2400" dirty="0">
              <a:solidFill>
                <a:srgbClr val="FFFF00"/>
              </a:solidFill>
            </a:endParaRPr>
          </a:p>
          <a:p>
            <a:r>
              <a:rPr lang="en-GB" sz="2400" dirty="0">
                <a:solidFill>
                  <a:srgbClr val="FFFF00"/>
                </a:solidFill>
              </a:rPr>
              <a:t>     </a:t>
            </a:r>
            <a:r>
              <a:rPr lang="en-GB" dirty="0">
                <a:solidFill>
                  <a:srgbClr val="FFFF00"/>
                </a:solidFill>
              </a:rPr>
              <a:t>	</a:t>
            </a:r>
          </a:p>
        </p:txBody>
      </p:sp>
      <p:sp>
        <p:nvSpPr>
          <p:cNvPr id="5" name="Content Placeholder 3"/>
          <p:cNvSpPr txBox="1">
            <a:spLocks/>
          </p:cNvSpPr>
          <p:nvPr/>
        </p:nvSpPr>
        <p:spPr bwMode="auto">
          <a:xfrm>
            <a:off x="539552" y="1196752"/>
            <a:ext cx="7772400" cy="19399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GB" dirty="0" smtClean="0"/>
          </a:p>
          <a:p>
            <a:r>
              <a:rPr lang="en-GB" sz="2400" dirty="0" smtClean="0"/>
              <a:t>ACLF results from a precipitating event on the background of cirrhosis</a:t>
            </a:r>
          </a:p>
          <a:p>
            <a:pPr marL="0" indent="0">
              <a:buNone/>
            </a:pPr>
            <a:endParaRPr lang="en-GB" sz="2400" dirty="0" smtClean="0"/>
          </a:p>
          <a:p>
            <a:r>
              <a:rPr lang="en-GB" sz="2400" dirty="0" smtClean="0"/>
              <a:t>Deterioration could be a superimposed combination of: </a:t>
            </a:r>
          </a:p>
          <a:p>
            <a:pPr marL="0" indent="0">
              <a:buFontTx/>
              <a:buNone/>
            </a:pPr>
            <a:endParaRPr lang="en-GB" dirty="0" smtClean="0"/>
          </a:p>
          <a:p>
            <a:pPr marL="0" indent="0">
              <a:buFontTx/>
              <a:buNone/>
            </a:pPr>
            <a:endParaRPr lang="en-GB" dirty="0" smtClean="0"/>
          </a:p>
        </p:txBody>
      </p:sp>
    </p:spTree>
    <p:extLst>
      <p:ext uri="{BB962C8B-B14F-4D97-AF65-F5344CB8AC3E}">
        <p14:creationId xmlns:p14="http://schemas.microsoft.com/office/powerpoint/2010/main" val="368959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04448" cy="792088"/>
          </a:xfrm>
        </p:spPr>
        <p:txBody>
          <a:bodyPr/>
          <a:lstStyle/>
          <a:p>
            <a:r>
              <a:rPr lang="en-GB" dirty="0"/>
              <a:t>P</a:t>
            </a:r>
            <a:r>
              <a:rPr lang="en-GB" dirty="0" smtClean="0"/>
              <a:t>recipitating factors</a:t>
            </a:r>
            <a:endParaRPr lang="en-GB" dirty="0"/>
          </a:p>
        </p:txBody>
      </p:sp>
      <p:sp>
        <p:nvSpPr>
          <p:cNvPr id="5" name="Content Placeholder 3"/>
          <p:cNvSpPr txBox="1">
            <a:spLocks/>
          </p:cNvSpPr>
          <p:nvPr/>
        </p:nvSpPr>
        <p:spPr bwMode="auto">
          <a:xfrm>
            <a:off x="539552" y="1196752"/>
            <a:ext cx="7772400" cy="4392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GB" dirty="0" smtClean="0"/>
          </a:p>
          <a:p>
            <a:r>
              <a:rPr lang="en-GB" sz="2400" dirty="0" smtClean="0"/>
              <a:t>Prompt identification of precipitating factor</a:t>
            </a:r>
          </a:p>
          <a:p>
            <a:endParaRPr lang="en-GB" sz="2400" dirty="0"/>
          </a:p>
          <a:p>
            <a:r>
              <a:rPr lang="en-GB" sz="2400" dirty="0" smtClean="0"/>
              <a:t>Prompt treatment  (if applicable) of any precipitating factor:</a:t>
            </a:r>
          </a:p>
          <a:p>
            <a:pPr marL="0" indent="0">
              <a:buNone/>
            </a:pPr>
            <a:r>
              <a:rPr lang="en-GB" sz="2400" dirty="0"/>
              <a:t> </a:t>
            </a:r>
            <a:r>
              <a:rPr lang="en-GB" sz="2400" dirty="0" smtClean="0"/>
              <a:t>    - Rapid control of bleeding secondary to </a:t>
            </a:r>
            <a:r>
              <a:rPr lang="en-GB" sz="2400" dirty="0" err="1" smtClean="0"/>
              <a:t>varices</a:t>
            </a:r>
            <a:endParaRPr lang="en-GB" sz="2400" dirty="0" smtClean="0"/>
          </a:p>
          <a:p>
            <a:pPr marL="0" indent="0">
              <a:buNone/>
            </a:pPr>
            <a:r>
              <a:rPr lang="en-GB" sz="2400" dirty="0"/>
              <a:t> </a:t>
            </a:r>
            <a:r>
              <a:rPr lang="en-GB" sz="2400" dirty="0" smtClean="0"/>
              <a:t>    - Treatment of infection</a:t>
            </a:r>
          </a:p>
          <a:p>
            <a:pPr marL="0" indent="0">
              <a:buNone/>
            </a:pPr>
            <a:r>
              <a:rPr lang="en-GB" sz="2400" dirty="0"/>
              <a:t> </a:t>
            </a:r>
            <a:r>
              <a:rPr lang="en-GB" sz="2400" dirty="0" smtClean="0"/>
              <a:t>    - Treatment of Alcohol Hepatitis </a:t>
            </a:r>
          </a:p>
          <a:p>
            <a:pPr marL="0" indent="0">
              <a:buNone/>
            </a:pPr>
            <a:r>
              <a:rPr lang="en-GB" sz="2400" dirty="0"/>
              <a:t> </a:t>
            </a:r>
            <a:r>
              <a:rPr lang="en-GB" sz="2400" dirty="0" smtClean="0"/>
              <a:t>    - Cessation of drug in DILI</a:t>
            </a:r>
            <a:endParaRPr lang="en-GB" dirty="0" smtClean="0"/>
          </a:p>
          <a:p>
            <a:pPr marL="0" indent="0">
              <a:buFontTx/>
              <a:buNone/>
            </a:pPr>
            <a:endParaRPr lang="en-GB" dirty="0" smtClean="0"/>
          </a:p>
        </p:txBody>
      </p:sp>
    </p:spTree>
    <p:extLst>
      <p:ext uri="{BB962C8B-B14F-4D97-AF65-F5344CB8AC3E}">
        <p14:creationId xmlns:p14="http://schemas.microsoft.com/office/powerpoint/2010/main" val="350357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48" y="332656"/>
            <a:ext cx="8566720" cy="740798"/>
          </a:xfrm>
        </p:spPr>
        <p:txBody>
          <a:bodyPr/>
          <a:lstStyle/>
          <a:p>
            <a:r>
              <a:rPr lang="en-GB" dirty="0" smtClean="0"/>
              <a:t>ACLF precipitating factors: Infection</a:t>
            </a:r>
            <a:r>
              <a:rPr lang="en-GB" dirty="0"/>
              <a:t/>
            </a:r>
            <a:br>
              <a:rPr lang="en-GB" dirty="0"/>
            </a:br>
            <a:endParaRPr lang="en-GB" dirty="0"/>
          </a:p>
        </p:txBody>
      </p:sp>
      <p:sp>
        <p:nvSpPr>
          <p:cNvPr id="3" name="Content Placeholder 2"/>
          <p:cNvSpPr>
            <a:spLocks noGrp="1"/>
          </p:cNvSpPr>
          <p:nvPr>
            <p:ph idx="1"/>
          </p:nvPr>
        </p:nvSpPr>
        <p:spPr>
          <a:xfrm>
            <a:off x="323528" y="1196752"/>
            <a:ext cx="3816424" cy="5040560"/>
          </a:xfrm>
        </p:spPr>
        <p:txBody>
          <a:bodyPr>
            <a:normAutofit fontScale="70000" lnSpcReduction="20000"/>
          </a:bodyPr>
          <a:lstStyle/>
          <a:p>
            <a:r>
              <a:rPr lang="en-GB" b="1" dirty="0"/>
              <a:t>C</a:t>
            </a:r>
            <a:r>
              <a:rPr lang="en-GB" b="1" dirty="0" smtClean="0"/>
              <a:t>ommon in ACLF</a:t>
            </a:r>
          </a:p>
          <a:p>
            <a:endParaRPr lang="en-GB" b="1" dirty="0" smtClean="0"/>
          </a:p>
          <a:p>
            <a:pPr>
              <a:buNone/>
            </a:pPr>
            <a:r>
              <a:rPr lang="en-GB" sz="2400" dirty="0" smtClean="0"/>
              <a:t>	</a:t>
            </a:r>
            <a:r>
              <a:rPr lang="en-GB" sz="2800" dirty="0" smtClean="0"/>
              <a:t>40-50% hospital admissions of</a:t>
            </a:r>
          </a:p>
          <a:p>
            <a:pPr>
              <a:buNone/>
            </a:pPr>
            <a:r>
              <a:rPr lang="en-GB" sz="2800" dirty="0" smtClean="0"/>
              <a:t>	</a:t>
            </a:r>
            <a:r>
              <a:rPr lang="en-GB" sz="2800" dirty="0" err="1" smtClean="0"/>
              <a:t>cirrhotics</a:t>
            </a:r>
            <a:r>
              <a:rPr lang="en-GB" sz="2800" dirty="0" smtClean="0"/>
              <a:t> </a:t>
            </a:r>
          </a:p>
          <a:p>
            <a:pPr>
              <a:buNone/>
            </a:pPr>
            <a:endParaRPr lang="en-GB" sz="2800" dirty="0" smtClean="0"/>
          </a:p>
          <a:p>
            <a:pPr>
              <a:buNone/>
            </a:pPr>
            <a:r>
              <a:rPr lang="en-GB" sz="2800" dirty="0" smtClean="0"/>
              <a:t>	20-40% develop </a:t>
            </a:r>
            <a:r>
              <a:rPr lang="en-GB" sz="2800" dirty="0" err="1" smtClean="0"/>
              <a:t>nosocomial</a:t>
            </a:r>
            <a:r>
              <a:rPr lang="en-GB" sz="2800" dirty="0"/>
              <a:t> </a:t>
            </a:r>
            <a:endParaRPr lang="en-GB" sz="2800" dirty="0" smtClean="0"/>
          </a:p>
          <a:p>
            <a:pPr>
              <a:buNone/>
            </a:pPr>
            <a:r>
              <a:rPr lang="en-GB" sz="2800" dirty="0" smtClean="0"/>
              <a:t>	infections</a:t>
            </a:r>
          </a:p>
          <a:p>
            <a:pPr>
              <a:buNone/>
            </a:pPr>
            <a:endParaRPr lang="en-GB" sz="2800" dirty="0"/>
          </a:p>
          <a:p>
            <a:pPr>
              <a:buNone/>
            </a:pPr>
            <a:r>
              <a:rPr lang="en-GB" sz="2800" dirty="0" smtClean="0"/>
              <a:t>	SIRS criteria for sepsis unreliable </a:t>
            </a:r>
          </a:p>
          <a:p>
            <a:pPr>
              <a:buNone/>
            </a:pPr>
            <a:r>
              <a:rPr lang="en-GB" sz="2800" dirty="0"/>
              <a:t>	</a:t>
            </a:r>
            <a:r>
              <a:rPr lang="en-GB" sz="2800" dirty="0" smtClean="0"/>
              <a:t>in cirrhotic patients </a:t>
            </a:r>
          </a:p>
          <a:p>
            <a:pPr>
              <a:buNone/>
            </a:pPr>
            <a:r>
              <a:rPr lang="en-GB" sz="2800" dirty="0"/>
              <a:t>	</a:t>
            </a:r>
            <a:r>
              <a:rPr lang="en-GB" sz="2800" dirty="0" smtClean="0"/>
              <a:t>(present in 57-70% infected patients)</a:t>
            </a:r>
          </a:p>
          <a:p>
            <a:pPr>
              <a:buNone/>
            </a:pPr>
            <a:endParaRPr lang="en-GB" sz="2800" dirty="0"/>
          </a:p>
          <a:p>
            <a:pPr>
              <a:buNone/>
            </a:pPr>
            <a:r>
              <a:rPr lang="en-GB" sz="2800" dirty="0" smtClean="0"/>
              <a:t>	Infection confers poor outcome</a:t>
            </a:r>
          </a:p>
          <a:p>
            <a:pPr>
              <a:buNone/>
            </a:pPr>
            <a:endParaRPr lang="en-GB" sz="2400" dirty="0"/>
          </a:p>
          <a:p>
            <a:pPr>
              <a:buNone/>
            </a:pPr>
            <a:endParaRPr lang="en-GB" dirty="0"/>
          </a:p>
          <a:p>
            <a:pPr>
              <a:buNone/>
            </a:pPr>
            <a:endParaRPr lang="en-GB" dirty="0" smtClean="0"/>
          </a:p>
          <a:p>
            <a:pPr>
              <a:buNone/>
            </a:pPr>
            <a:endParaRPr lang="en-GB" dirty="0"/>
          </a:p>
          <a:p>
            <a:pPr>
              <a:buNone/>
            </a:pPr>
            <a:endParaRPr lang="en-GB" dirty="0" smtClean="0"/>
          </a:p>
          <a:p>
            <a:pPr>
              <a:buNone/>
            </a:pPr>
            <a:endParaRPr lang="en-GB" dirty="0"/>
          </a:p>
        </p:txBody>
      </p:sp>
      <p:pic>
        <p:nvPicPr>
          <p:cNvPr id="4" name="Picture 2" descr="http://www.sciencedirect.com/science?_ob=MiamiCaptionURL&amp;_method=retrieve&amp;_eid=1-s2.0-S0168827811006039&amp;_image=1-s2.0-S0168827811006039-gr4_lrg.jpg&amp;_ba=&amp;_fmt=full&amp;_orig=na&amp;_issn=01688278&amp;_pii=S0168827811006039&amp;_isHiQual=Y&amp;_acct=C000047079&amp;_version=1&amp;_urlVersion=0&amp;_userid=877992&amp;md5=9d79a683311449e4b2f85078128754f5"/>
          <p:cNvPicPr>
            <a:picLocks noChangeAspect="1" noChangeArrowheads="1"/>
          </p:cNvPicPr>
          <p:nvPr/>
        </p:nvPicPr>
        <p:blipFill>
          <a:blip r:embed="rId3" cstate="print"/>
          <a:srcRect/>
          <a:stretch>
            <a:fillRect/>
          </a:stretch>
        </p:blipFill>
        <p:spPr bwMode="auto">
          <a:xfrm>
            <a:off x="4283968" y="1124744"/>
            <a:ext cx="4491038" cy="5080000"/>
          </a:xfrm>
          <a:prstGeom prst="rect">
            <a:avLst/>
          </a:prstGeom>
          <a:noFill/>
          <a:ln w="9525">
            <a:noFill/>
            <a:miter lim="800000"/>
            <a:headEnd/>
            <a:tailEnd/>
          </a:ln>
        </p:spPr>
      </p:pic>
      <p:sp>
        <p:nvSpPr>
          <p:cNvPr id="5" name="Rechthoek 3"/>
          <p:cNvSpPr>
            <a:spLocks noChangeArrowheads="1"/>
          </p:cNvSpPr>
          <p:nvPr/>
        </p:nvSpPr>
        <p:spPr bwMode="auto">
          <a:xfrm>
            <a:off x="4283968" y="6309320"/>
            <a:ext cx="3888432" cy="339725"/>
          </a:xfrm>
          <a:prstGeom prst="rect">
            <a:avLst/>
          </a:prstGeom>
          <a:noFill/>
          <a:ln w="9525">
            <a:noFill/>
            <a:miter lim="800000"/>
            <a:headEnd/>
            <a:tailEnd/>
          </a:ln>
        </p:spPr>
        <p:txBody>
          <a:bodyPr wrap="square">
            <a:spAutoFit/>
          </a:bodyPr>
          <a:lstStyle/>
          <a:p>
            <a:r>
              <a:rPr lang="nl-BE" sz="1600" i="1" dirty="0">
                <a:solidFill>
                  <a:srgbClr val="FFFF00"/>
                </a:solidFill>
                <a:latin typeface="Calibri" pitchFamily="34" charset="0"/>
              </a:rPr>
              <a:t>Levesque E et al. J Hepatology 2012, n = 377	</a:t>
            </a:r>
            <a:endParaRPr lang="nl-BE" sz="1600" i="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79388" y="260350"/>
            <a:ext cx="8856662" cy="1143000"/>
          </a:xfrm>
          <a:prstGeom prst="rect">
            <a:avLst/>
          </a:prstGeom>
          <a:noFill/>
          <a:ln w="9525">
            <a:noFill/>
            <a:miter lim="800000"/>
            <a:headEnd/>
            <a:tailEnd/>
          </a:ln>
        </p:spPr>
        <p:txBody>
          <a:bodyPr anchor="ctr"/>
          <a:lstStyle/>
          <a:p>
            <a:pPr algn="ctr"/>
            <a:r>
              <a:rPr lang="en-GB" sz="2800" b="1" noProof="1" smtClean="0">
                <a:solidFill>
                  <a:srgbClr val="FFFF00"/>
                </a:solidFill>
              </a:rPr>
              <a:t>Format of talk</a:t>
            </a:r>
            <a:endParaRPr lang="en-GB" sz="2800" b="1" noProof="1">
              <a:solidFill>
                <a:srgbClr val="FFFF00"/>
              </a:solidFill>
            </a:endParaRPr>
          </a:p>
          <a:p>
            <a:pPr algn="ctr"/>
            <a:endParaRPr lang="en-GB" sz="2800" b="1" noProof="1">
              <a:solidFill>
                <a:srgbClr val="FFFF00"/>
              </a:solidFill>
              <a:latin typeface="Calibri" pitchFamily="34" charset="0"/>
            </a:endParaRPr>
          </a:p>
        </p:txBody>
      </p:sp>
      <p:sp>
        <p:nvSpPr>
          <p:cNvPr id="20484" name="Tekstvak 4"/>
          <p:cNvSpPr txBox="1">
            <a:spLocks noChangeArrowheads="1"/>
          </p:cNvSpPr>
          <p:nvPr/>
        </p:nvSpPr>
        <p:spPr bwMode="auto">
          <a:xfrm>
            <a:off x="228600" y="1447800"/>
            <a:ext cx="8736013" cy="1938338"/>
          </a:xfrm>
          <a:prstGeom prst="rect">
            <a:avLst/>
          </a:prstGeom>
          <a:noFill/>
          <a:ln w="9525">
            <a:noFill/>
            <a:miter lim="800000"/>
            <a:headEnd/>
            <a:tailEnd/>
          </a:ln>
        </p:spPr>
        <p:txBody>
          <a:bodyPr>
            <a:spAutoFit/>
          </a:bodyPr>
          <a:lstStyle/>
          <a:p>
            <a:pPr>
              <a:lnSpc>
                <a:spcPct val="200000"/>
              </a:lnSpc>
            </a:pPr>
            <a:endParaRPr lang="en-GB" sz="2000" noProof="1">
              <a:solidFill>
                <a:srgbClr val="00CC99"/>
              </a:solidFill>
              <a:latin typeface="Calibri" pitchFamily="34" charset="0"/>
            </a:endParaRPr>
          </a:p>
          <a:p>
            <a:pPr>
              <a:lnSpc>
                <a:spcPct val="200000"/>
              </a:lnSpc>
            </a:pPr>
            <a:endParaRPr lang="en-GB" sz="2000" noProof="1">
              <a:solidFill>
                <a:srgbClr val="00CC99"/>
              </a:solidFill>
              <a:latin typeface="Calibri" pitchFamily="34" charset="0"/>
            </a:endParaRPr>
          </a:p>
          <a:p>
            <a:pPr>
              <a:lnSpc>
                <a:spcPct val="200000"/>
              </a:lnSpc>
            </a:pPr>
            <a:endParaRPr lang="nl-BE" sz="2000">
              <a:latin typeface="Calibri" pitchFamily="34" charset="0"/>
            </a:endParaRPr>
          </a:p>
        </p:txBody>
      </p:sp>
      <p:sp>
        <p:nvSpPr>
          <p:cNvPr id="20485" name="Rechthoek 5"/>
          <p:cNvSpPr>
            <a:spLocks noChangeArrowheads="1"/>
          </p:cNvSpPr>
          <p:nvPr/>
        </p:nvSpPr>
        <p:spPr bwMode="auto">
          <a:xfrm>
            <a:off x="1259632" y="1988840"/>
            <a:ext cx="7056784" cy="3970318"/>
          </a:xfrm>
          <a:prstGeom prst="rect">
            <a:avLst/>
          </a:prstGeom>
          <a:noFill/>
          <a:ln w="9525">
            <a:noFill/>
            <a:miter lim="800000"/>
            <a:headEnd/>
            <a:tailEnd/>
          </a:ln>
        </p:spPr>
        <p:txBody>
          <a:bodyPr wrap="square">
            <a:spAutoFit/>
          </a:bodyPr>
          <a:lstStyle/>
          <a:p>
            <a:pPr marL="85725">
              <a:lnSpc>
                <a:spcPct val="150000"/>
              </a:lnSpc>
            </a:pPr>
            <a:r>
              <a:rPr lang="nl-BE" sz="2400" dirty="0" smtClean="0"/>
              <a:t>Main indications for critical care in Hepatology: </a:t>
            </a:r>
          </a:p>
          <a:p>
            <a:pPr marL="85725">
              <a:lnSpc>
                <a:spcPct val="150000"/>
              </a:lnSpc>
            </a:pPr>
            <a:r>
              <a:rPr lang="nl-BE" sz="2400" dirty="0" smtClean="0">
                <a:solidFill>
                  <a:srgbClr val="FFFF00"/>
                </a:solidFill>
              </a:rPr>
              <a:t>Acute on chronic Liver failure</a:t>
            </a:r>
          </a:p>
          <a:p>
            <a:pPr marL="428625" indent="-342900">
              <a:lnSpc>
                <a:spcPct val="150000"/>
              </a:lnSpc>
              <a:buAutoNum type="arabicPeriod"/>
            </a:pPr>
            <a:endParaRPr lang="nl-BE" sz="2400" dirty="0">
              <a:solidFill>
                <a:srgbClr val="FFFF00"/>
              </a:solidFill>
            </a:endParaRPr>
          </a:p>
          <a:p>
            <a:pPr marL="85725">
              <a:lnSpc>
                <a:spcPct val="150000"/>
              </a:lnSpc>
            </a:pPr>
            <a:r>
              <a:rPr lang="nl-BE" sz="2400" dirty="0" smtClean="0"/>
              <a:t>Other indications</a:t>
            </a:r>
            <a:r>
              <a:rPr lang="nl-BE" sz="2400" dirty="0" smtClean="0">
                <a:solidFill>
                  <a:srgbClr val="FFFF00"/>
                </a:solidFill>
              </a:rPr>
              <a:t>:</a:t>
            </a:r>
          </a:p>
          <a:p>
            <a:pPr marL="542925" indent="-457200">
              <a:lnSpc>
                <a:spcPct val="150000"/>
              </a:lnSpc>
              <a:buAutoNum type="arabicPeriod"/>
            </a:pPr>
            <a:r>
              <a:rPr lang="nl-BE" sz="2400" dirty="0" smtClean="0">
                <a:solidFill>
                  <a:srgbClr val="FFFF00"/>
                </a:solidFill>
              </a:rPr>
              <a:t>Variceal Bleeding </a:t>
            </a:r>
          </a:p>
          <a:p>
            <a:pPr marL="542925" indent="-457200">
              <a:lnSpc>
                <a:spcPct val="150000"/>
              </a:lnSpc>
              <a:buAutoNum type="arabicPeriod"/>
            </a:pPr>
            <a:r>
              <a:rPr lang="nl-BE" sz="2400" dirty="0" smtClean="0">
                <a:solidFill>
                  <a:srgbClr val="FFFF00"/>
                </a:solidFill>
              </a:rPr>
              <a:t>Hepatic Encephalopathy</a:t>
            </a:r>
          </a:p>
          <a:p>
            <a:pPr marL="542925" indent="-457200">
              <a:lnSpc>
                <a:spcPct val="150000"/>
              </a:lnSpc>
              <a:buAutoNum type="arabicPeriod"/>
            </a:pPr>
            <a:r>
              <a:rPr lang="nl-BE" sz="2400" dirty="0" smtClean="0"/>
              <a:t>Acute liver failure </a:t>
            </a:r>
          </a:p>
        </p:txBody>
      </p:sp>
      <p:sp>
        <p:nvSpPr>
          <p:cNvPr id="20487" name="Picture 1"/>
          <p:cNvSpPr>
            <a:spLocks noChangeAspect="1" noChangeArrowheads="1"/>
          </p:cNvSpPr>
          <p:nvPr/>
        </p:nvSpPr>
        <p:spPr bwMode="auto">
          <a:xfrm>
            <a:off x="4859338" y="3933825"/>
            <a:ext cx="3744912" cy="2849563"/>
          </a:xfrm>
          <a:prstGeom prst="rect">
            <a:avLst/>
          </a:prstGeom>
          <a:noFill/>
          <a:ln w="9525">
            <a:noFill/>
            <a:miter lim="800000"/>
            <a:headEnd/>
            <a:tailEnd/>
          </a:ln>
        </p:spPr>
        <p:txBody>
          <a:bodyPr/>
          <a:lstStyle/>
          <a:p>
            <a:endParaRPr lang="en-US"/>
          </a:p>
        </p:txBody>
      </p:sp>
    </p:spTree>
    <p:extLst>
      <p:ext uri="{BB962C8B-B14F-4D97-AF65-F5344CB8AC3E}">
        <p14:creationId xmlns:p14="http://schemas.microsoft.com/office/powerpoint/2010/main" val="3006471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827584" y="260648"/>
            <a:ext cx="7772400" cy="1143000"/>
          </a:xfrm>
        </p:spPr>
        <p:txBody>
          <a:bodyPr/>
          <a:lstStyle/>
          <a:p>
            <a:r>
              <a:rPr lang="en-GB" dirty="0">
                <a:latin typeface="Times New Roman" pitchFamily="18" charset="0"/>
              </a:rPr>
              <a:t>Sepsis in </a:t>
            </a:r>
            <a:r>
              <a:rPr lang="en-GB" dirty="0" smtClean="0">
                <a:latin typeface="Times New Roman" pitchFamily="18" charset="0"/>
              </a:rPr>
              <a:t>cirrhotic patients</a:t>
            </a:r>
            <a:r>
              <a:rPr lang="en-GB" dirty="0">
                <a:latin typeface="Times New Roman" pitchFamily="18" charset="0"/>
              </a:rPr>
              <a:t>	</a:t>
            </a:r>
          </a:p>
        </p:txBody>
      </p:sp>
      <p:sp>
        <p:nvSpPr>
          <p:cNvPr id="7171" name="Rectangle 3"/>
          <p:cNvSpPr>
            <a:spLocks noGrp="1" noChangeArrowheads="1"/>
          </p:cNvSpPr>
          <p:nvPr>
            <p:ph idx="1"/>
          </p:nvPr>
        </p:nvSpPr>
        <p:spPr>
          <a:xfrm>
            <a:off x="685800" y="1628800"/>
            <a:ext cx="7772400" cy="4467200"/>
          </a:xfrm>
        </p:spPr>
        <p:txBody>
          <a:bodyPr/>
          <a:lstStyle/>
          <a:p>
            <a:pPr>
              <a:lnSpc>
                <a:spcPct val="90000"/>
              </a:lnSpc>
              <a:buFont typeface="Wingdings" pitchFamily="2" charset="2"/>
              <a:buNone/>
            </a:pPr>
            <a:r>
              <a:rPr lang="en-GB" sz="2400" b="1" dirty="0">
                <a:latin typeface="Times New Roman" pitchFamily="18" charset="0"/>
              </a:rPr>
              <a:t>	Infection</a:t>
            </a:r>
            <a:r>
              <a:rPr lang="en-GB" sz="2400" dirty="0">
                <a:latin typeface="Times New Roman" pitchFamily="18" charset="0"/>
              </a:rPr>
              <a:t> 			</a:t>
            </a:r>
            <a:r>
              <a:rPr lang="en-GB" sz="2400" b="1" dirty="0">
                <a:latin typeface="Times New Roman" pitchFamily="18" charset="0"/>
              </a:rPr>
              <a:t>Frequency</a:t>
            </a:r>
          </a:p>
          <a:p>
            <a:pPr>
              <a:lnSpc>
                <a:spcPct val="90000"/>
              </a:lnSpc>
              <a:buFont typeface="Wingdings" pitchFamily="2" charset="2"/>
              <a:buNone/>
            </a:pPr>
            <a:r>
              <a:rPr lang="en-GB" sz="2400" dirty="0">
                <a:latin typeface="Times New Roman" pitchFamily="18" charset="0"/>
              </a:rPr>
              <a:t>	SBP*				25%</a:t>
            </a:r>
          </a:p>
          <a:p>
            <a:pPr>
              <a:lnSpc>
                <a:spcPct val="90000"/>
              </a:lnSpc>
              <a:buFont typeface="Wingdings" pitchFamily="2" charset="2"/>
              <a:buNone/>
            </a:pPr>
            <a:r>
              <a:rPr lang="en-GB" sz="2400" dirty="0">
                <a:latin typeface="Times New Roman" pitchFamily="18" charset="0"/>
              </a:rPr>
              <a:t>	UTI*				20%</a:t>
            </a:r>
          </a:p>
          <a:p>
            <a:pPr>
              <a:lnSpc>
                <a:spcPct val="90000"/>
              </a:lnSpc>
              <a:buFont typeface="Wingdings" pitchFamily="2" charset="2"/>
              <a:buNone/>
            </a:pPr>
            <a:r>
              <a:rPr lang="en-GB" sz="2400" dirty="0">
                <a:latin typeface="Times New Roman" pitchFamily="18" charset="0"/>
              </a:rPr>
              <a:t>	Pneumonia</a:t>
            </a:r>
            <a:r>
              <a:rPr lang="en-GB" sz="2400" dirty="0">
                <a:latin typeface="Times New Roman" pitchFamily="18" charset="0"/>
                <a:cs typeface="Arial" pitchFamily="34" charset="0"/>
              </a:rPr>
              <a:t>†</a:t>
            </a:r>
            <a:r>
              <a:rPr lang="en-GB" sz="2400" dirty="0">
                <a:latin typeface="Times New Roman" pitchFamily="18" charset="0"/>
              </a:rPr>
              <a:t>			15%</a:t>
            </a:r>
          </a:p>
          <a:p>
            <a:pPr>
              <a:lnSpc>
                <a:spcPct val="90000"/>
              </a:lnSpc>
              <a:buFont typeface="Wingdings" pitchFamily="2" charset="2"/>
              <a:buNone/>
            </a:pPr>
            <a:r>
              <a:rPr lang="en-GB" sz="2400" dirty="0">
                <a:latin typeface="Times New Roman" pitchFamily="18" charset="0"/>
              </a:rPr>
              <a:t>	Bacteraemia</a:t>
            </a:r>
            <a:r>
              <a:rPr lang="en-GB" sz="2400" dirty="0">
                <a:latin typeface="Times New Roman" pitchFamily="18" charset="0"/>
                <a:cs typeface="Arial" pitchFamily="34" charset="0"/>
              </a:rPr>
              <a:t>†</a:t>
            </a:r>
            <a:r>
              <a:rPr lang="en-GB" sz="2400" dirty="0">
                <a:latin typeface="Times New Roman" pitchFamily="18" charset="0"/>
              </a:rPr>
              <a:t>			12%</a:t>
            </a:r>
          </a:p>
          <a:p>
            <a:pPr>
              <a:lnSpc>
                <a:spcPct val="90000"/>
              </a:lnSpc>
              <a:buFont typeface="Wingdings" pitchFamily="2" charset="2"/>
              <a:buNone/>
            </a:pPr>
            <a:endParaRPr lang="en-GB" sz="2400" dirty="0">
              <a:latin typeface="Times New Roman" pitchFamily="18" charset="0"/>
            </a:endParaRPr>
          </a:p>
          <a:p>
            <a:pPr>
              <a:lnSpc>
                <a:spcPct val="90000"/>
              </a:lnSpc>
            </a:pPr>
            <a:r>
              <a:rPr lang="en-GB" sz="2400" dirty="0">
                <a:latin typeface="Times New Roman" pitchFamily="18" charset="0"/>
              </a:rPr>
              <a:t>Culture negative (50%)</a:t>
            </a:r>
          </a:p>
          <a:p>
            <a:pPr>
              <a:lnSpc>
                <a:spcPct val="90000"/>
              </a:lnSpc>
            </a:pPr>
            <a:r>
              <a:rPr lang="en-GB" sz="2400" dirty="0">
                <a:latin typeface="Times New Roman" pitchFamily="18" charset="0"/>
              </a:rPr>
              <a:t>* gram negative organisms (</a:t>
            </a:r>
            <a:r>
              <a:rPr lang="en-GB" sz="2400" dirty="0" err="1">
                <a:latin typeface="Times New Roman" pitchFamily="18" charset="0"/>
              </a:rPr>
              <a:t>E.Coli</a:t>
            </a:r>
            <a:r>
              <a:rPr lang="en-GB" sz="2400" dirty="0">
                <a:latin typeface="Times New Roman" pitchFamily="18" charset="0"/>
              </a:rPr>
              <a:t>)</a:t>
            </a:r>
          </a:p>
          <a:p>
            <a:pPr>
              <a:lnSpc>
                <a:spcPct val="90000"/>
              </a:lnSpc>
            </a:pPr>
            <a:r>
              <a:rPr lang="en-GB" sz="2400" dirty="0">
                <a:latin typeface="Times New Roman" pitchFamily="18" charset="0"/>
                <a:cs typeface="Arial" pitchFamily="34" charset="0"/>
              </a:rPr>
              <a:t>† gram positive organisms (</a:t>
            </a:r>
            <a:r>
              <a:rPr lang="en-GB" sz="2400" dirty="0" err="1">
                <a:latin typeface="Times New Roman" pitchFamily="18" charset="0"/>
                <a:cs typeface="Arial" pitchFamily="34" charset="0"/>
              </a:rPr>
              <a:t>S.pneumoniae</a:t>
            </a:r>
            <a:r>
              <a:rPr lang="en-GB" sz="2400" dirty="0">
                <a:latin typeface="Times New Roman" pitchFamily="18" charset="0"/>
                <a:cs typeface="Arial" pitchFamily="34" charset="0"/>
              </a:rPr>
              <a:t>/Staphylococci)</a:t>
            </a:r>
          </a:p>
          <a:p>
            <a:pPr>
              <a:lnSpc>
                <a:spcPct val="90000"/>
              </a:lnSpc>
            </a:pPr>
            <a:r>
              <a:rPr lang="en-GB" sz="2400" dirty="0">
                <a:latin typeface="Times New Roman" pitchFamily="18" charset="0"/>
              </a:rPr>
              <a:t>Others: pseudomonas, </a:t>
            </a:r>
            <a:r>
              <a:rPr lang="en-GB" sz="2400" dirty="0" err="1">
                <a:latin typeface="Times New Roman" pitchFamily="18" charset="0"/>
              </a:rPr>
              <a:t>enterococci</a:t>
            </a:r>
            <a:r>
              <a:rPr lang="en-GB" sz="2400" dirty="0">
                <a:latin typeface="Times New Roman" pitchFamily="18" charset="0"/>
              </a:rPr>
              <a:t> spp.	</a:t>
            </a:r>
          </a:p>
        </p:txBody>
      </p:sp>
      <p:sp>
        <p:nvSpPr>
          <p:cNvPr id="7173" name="Oval 5"/>
          <p:cNvSpPr>
            <a:spLocks noChangeArrowheads="1"/>
          </p:cNvSpPr>
          <p:nvPr/>
        </p:nvSpPr>
        <p:spPr bwMode="auto">
          <a:xfrm>
            <a:off x="755576" y="3861048"/>
            <a:ext cx="3527425" cy="647700"/>
          </a:xfrm>
          <a:prstGeom prst="ellipse">
            <a:avLst/>
          </a:prstGeom>
          <a:noFill/>
          <a:ln w="9525">
            <a:solidFill>
              <a:srgbClr val="FF0000"/>
            </a:solidFill>
            <a:round/>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CC">
                <a:gamma/>
                <a:shade val="46275"/>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79512" y="188640"/>
            <a:ext cx="8686800" cy="1143000"/>
          </a:xfrm>
        </p:spPr>
        <p:txBody>
          <a:bodyPr/>
          <a:lstStyle/>
          <a:p>
            <a:r>
              <a:rPr lang="en-GB" sz="3200" dirty="0" smtClean="0">
                <a:latin typeface="Times New Roman" pitchFamily="18" charset="0"/>
              </a:rPr>
              <a:t>Bacterial translocation: “culture negative sepsis”</a:t>
            </a:r>
            <a:endParaRPr lang="en-GB" sz="3200" dirty="0">
              <a:latin typeface="Times New Roman" pitchFamily="18" charset="0"/>
            </a:endParaRPr>
          </a:p>
        </p:txBody>
      </p:sp>
      <p:sp>
        <p:nvSpPr>
          <p:cNvPr id="25603" name="Rectangle 3"/>
          <p:cNvSpPr>
            <a:spLocks noGrp="1" noChangeArrowheads="1"/>
          </p:cNvSpPr>
          <p:nvPr>
            <p:ph idx="1"/>
          </p:nvPr>
        </p:nvSpPr>
        <p:spPr>
          <a:xfrm>
            <a:off x="251520" y="1556792"/>
            <a:ext cx="8686800" cy="4852988"/>
          </a:xfrm>
        </p:spPr>
        <p:txBody>
          <a:bodyPr>
            <a:normAutofit fontScale="92500" lnSpcReduction="20000"/>
          </a:bodyPr>
          <a:lstStyle/>
          <a:p>
            <a:pPr>
              <a:lnSpc>
                <a:spcPct val="80000"/>
              </a:lnSpc>
              <a:buFont typeface="Wingdings" pitchFamily="2" charset="2"/>
              <a:buNone/>
            </a:pPr>
            <a:r>
              <a:rPr lang="en-GB" sz="2800" b="1" dirty="0">
                <a:latin typeface="Times New Roman" pitchFamily="18" charset="0"/>
              </a:rPr>
              <a:t>Bacterial </a:t>
            </a:r>
            <a:r>
              <a:rPr lang="en-GB" sz="2800" b="1" dirty="0" smtClean="0">
                <a:latin typeface="Times New Roman" pitchFamily="18" charset="0"/>
              </a:rPr>
              <a:t>translocation </a:t>
            </a:r>
            <a:r>
              <a:rPr lang="en-GB" sz="2400" b="1" dirty="0" smtClean="0">
                <a:latin typeface="Times New Roman" pitchFamily="18" charset="0"/>
              </a:rPr>
              <a:t>(detection of bacterial DNA in blood)</a:t>
            </a:r>
          </a:p>
          <a:p>
            <a:pPr>
              <a:lnSpc>
                <a:spcPct val="80000"/>
              </a:lnSpc>
              <a:buFont typeface="Wingdings" pitchFamily="2" charset="2"/>
              <a:buNone/>
            </a:pPr>
            <a:endParaRPr lang="en-GB" sz="2400" b="1" dirty="0">
              <a:latin typeface="Times New Roman" pitchFamily="18" charset="0"/>
            </a:endParaRPr>
          </a:p>
          <a:p>
            <a:pPr>
              <a:lnSpc>
                <a:spcPct val="80000"/>
              </a:lnSpc>
            </a:pPr>
            <a:r>
              <a:rPr lang="en-GB" sz="2400" dirty="0">
                <a:latin typeface="Times New Roman" pitchFamily="18" charset="0"/>
              </a:rPr>
              <a:t>R</a:t>
            </a:r>
            <a:r>
              <a:rPr lang="en-GB" sz="2400" dirty="0" smtClean="0">
                <a:latin typeface="Times New Roman" pitchFamily="18" charset="0"/>
              </a:rPr>
              <a:t>ole </a:t>
            </a:r>
            <a:r>
              <a:rPr lang="en-GB" sz="2400" dirty="0">
                <a:latin typeface="Times New Roman" pitchFamily="18" charset="0"/>
              </a:rPr>
              <a:t>in circulatory dysfunction in </a:t>
            </a:r>
            <a:r>
              <a:rPr lang="en-GB" sz="2400" dirty="0" smtClean="0">
                <a:latin typeface="Times New Roman" pitchFamily="18" charset="0"/>
              </a:rPr>
              <a:t>non-infected </a:t>
            </a:r>
            <a:r>
              <a:rPr lang="en-GB" sz="2400" dirty="0" err="1" smtClean="0">
                <a:latin typeface="Times New Roman" pitchFamily="18" charset="0"/>
              </a:rPr>
              <a:t>cirrhotics</a:t>
            </a:r>
            <a:endParaRPr lang="en-GB" sz="2400" dirty="0">
              <a:latin typeface="Times New Roman" pitchFamily="18" charset="0"/>
            </a:endParaRPr>
          </a:p>
          <a:p>
            <a:pPr>
              <a:lnSpc>
                <a:spcPct val="80000"/>
              </a:lnSpc>
              <a:buNone/>
            </a:pPr>
            <a:endParaRPr lang="en-GB" sz="2400" dirty="0">
              <a:latin typeface="Times New Roman" pitchFamily="18" charset="0"/>
            </a:endParaRPr>
          </a:p>
          <a:p>
            <a:pPr>
              <a:lnSpc>
                <a:spcPct val="80000"/>
              </a:lnSpc>
            </a:pPr>
            <a:r>
              <a:rPr lang="en-GB" sz="2400" dirty="0">
                <a:latin typeface="Times New Roman" pitchFamily="18" charset="0"/>
              </a:rPr>
              <a:t>Predisposing factors:</a:t>
            </a:r>
          </a:p>
          <a:p>
            <a:pPr>
              <a:lnSpc>
                <a:spcPct val="80000"/>
              </a:lnSpc>
              <a:buFont typeface="Wingdings" pitchFamily="2" charset="2"/>
              <a:buNone/>
            </a:pPr>
            <a:r>
              <a:rPr lang="en-GB" sz="2400" dirty="0">
                <a:latin typeface="Times New Roman" pitchFamily="18" charset="0"/>
              </a:rPr>
              <a:t>		Intestinal bacterial overgrowth</a:t>
            </a:r>
          </a:p>
          <a:p>
            <a:pPr>
              <a:lnSpc>
                <a:spcPct val="80000"/>
              </a:lnSpc>
              <a:buFont typeface="Wingdings" pitchFamily="2" charset="2"/>
              <a:buNone/>
            </a:pPr>
            <a:r>
              <a:rPr lang="en-GB" sz="2400" dirty="0">
                <a:latin typeface="Times New Roman" pitchFamily="18" charset="0"/>
              </a:rPr>
              <a:t>		Reduced small bowel motility</a:t>
            </a:r>
          </a:p>
          <a:p>
            <a:pPr>
              <a:lnSpc>
                <a:spcPct val="80000"/>
              </a:lnSpc>
              <a:buFont typeface="Wingdings" pitchFamily="2" charset="2"/>
              <a:buNone/>
            </a:pPr>
            <a:r>
              <a:rPr lang="en-GB" sz="2400" dirty="0">
                <a:latin typeface="Times New Roman" pitchFamily="18" charset="0"/>
              </a:rPr>
              <a:t>		Increased intestinal mucosal permeability</a:t>
            </a:r>
          </a:p>
          <a:p>
            <a:pPr>
              <a:lnSpc>
                <a:spcPct val="80000"/>
              </a:lnSpc>
              <a:buFont typeface="Wingdings" pitchFamily="2" charset="2"/>
              <a:buNone/>
            </a:pPr>
            <a:r>
              <a:rPr lang="en-GB" sz="2400" dirty="0">
                <a:latin typeface="Times New Roman" pitchFamily="18" charset="0"/>
              </a:rPr>
              <a:t>		(structural, functional, oxidative damage)</a:t>
            </a:r>
          </a:p>
          <a:p>
            <a:pPr>
              <a:lnSpc>
                <a:spcPct val="80000"/>
              </a:lnSpc>
              <a:buFont typeface="Wingdings" pitchFamily="2" charset="2"/>
              <a:buNone/>
            </a:pPr>
            <a:r>
              <a:rPr lang="en-GB" sz="2400" dirty="0">
                <a:latin typeface="Times New Roman" pitchFamily="18" charset="0"/>
              </a:rPr>
              <a:t> 	</a:t>
            </a:r>
          </a:p>
          <a:p>
            <a:pPr>
              <a:lnSpc>
                <a:spcPct val="80000"/>
              </a:lnSpc>
            </a:pPr>
            <a:r>
              <a:rPr lang="en-GB" sz="2400" dirty="0">
                <a:latin typeface="Times New Roman" pitchFamily="18" charset="0"/>
              </a:rPr>
              <a:t>Higher incidence of bacterial translocation in advanced cirrhosis </a:t>
            </a:r>
            <a:endParaRPr lang="en-GB" sz="2400" dirty="0" smtClean="0">
              <a:latin typeface="Times New Roman" pitchFamily="18" charset="0"/>
            </a:endParaRPr>
          </a:p>
          <a:p>
            <a:pPr marL="0" indent="0">
              <a:lnSpc>
                <a:spcPct val="80000"/>
              </a:lnSpc>
              <a:buNone/>
            </a:pPr>
            <a:r>
              <a:rPr lang="en-GB" sz="2400" i="1" dirty="0" smtClean="0">
                <a:solidFill>
                  <a:srgbClr val="FFFF00"/>
                </a:solidFill>
                <a:latin typeface="Times New Roman" pitchFamily="18" charset="0"/>
              </a:rPr>
              <a:t>                                                                        </a:t>
            </a:r>
            <a:r>
              <a:rPr lang="en-GB" sz="1900" i="1" dirty="0" smtClean="0">
                <a:solidFill>
                  <a:srgbClr val="FFFF00"/>
                </a:solidFill>
                <a:latin typeface="Times New Roman" pitchFamily="18" charset="0"/>
              </a:rPr>
              <a:t>(</a:t>
            </a:r>
            <a:r>
              <a:rPr lang="en-GB" sz="1900" i="1" dirty="0" err="1" smtClean="0">
                <a:solidFill>
                  <a:srgbClr val="FFFF00"/>
                </a:solidFill>
                <a:latin typeface="Times New Roman" pitchFamily="18" charset="0"/>
              </a:rPr>
              <a:t>Cirera</a:t>
            </a:r>
            <a:r>
              <a:rPr lang="en-GB" sz="1900" i="1" dirty="0" smtClean="0">
                <a:solidFill>
                  <a:srgbClr val="FFFF00"/>
                </a:solidFill>
                <a:latin typeface="Times New Roman" pitchFamily="18" charset="0"/>
              </a:rPr>
              <a:t> </a:t>
            </a:r>
            <a:r>
              <a:rPr lang="en-GB" sz="1900" i="1" dirty="0">
                <a:solidFill>
                  <a:srgbClr val="FFFF00"/>
                </a:solidFill>
                <a:latin typeface="Times New Roman" pitchFamily="18" charset="0"/>
              </a:rPr>
              <a:t>et al, J </a:t>
            </a:r>
            <a:r>
              <a:rPr lang="en-GB" sz="1900" i="1" dirty="0" err="1">
                <a:solidFill>
                  <a:srgbClr val="FFFF00"/>
                </a:solidFill>
                <a:latin typeface="Times New Roman" pitchFamily="18" charset="0"/>
              </a:rPr>
              <a:t>Hepatol</a:t>
            </a:r>
            <a:r>
              <a:rPr lang="en-GB" sz="1900" i="1" dirty="0">
                <a:solidFill>
                  <a:srgbClr val="FFFF00"/>
                </a:solidFill>
                <a:latin typeface="Times New Roman" pitchFamily="18" charset="0"/>
              </a:rPr>
              <a:t> 2001)</a:t>
            </a:r>
            <a:r>
              <a:rPr lang="en-GB" sz="1900" dirty="0">
                <a:solidFill>
                  <a:srgbClr val="FFFF00"/>
                </a:solidFill>
                <a:latin typeface="Times New Roman" pitchFamily="18" charset="0"/>
              </a:rPr>
              <a:t> </a:t>
            </a:r>
            <a:endParaRPr lang="en-GB" sz="1900" dirty="0" smtClean="0">
              <a:solidFill>
                <a:srgbClr val="FFFF00"/>
              </a:solidFill>
              <a:latin typeface="Times New Roman" pitchFamily="18" charset="0"/>
            </a:endParaRPr>
          </a:p>
          <a:p>
            <a:pPr>
              <a:lnSpc>
                <a:spcPct val="80000"/>
              </a:lnSpc>
            </a:pPr>
            <a:endParaRPr lang="en-GB" sz="2400" dirty="0">
              <a:latin typeface="Times New Roman" pitchFamily="18" charset="0"/>
            </a:endParaRPr>
          </a:p>
          <a:p>
            <a:pPr>
              <a:lnSpc>
                <a:spcPct val="80000"/>
              </a:lnSpc>
            </a:pPr>
            <a:r>
              <a:rPr lang="en-GB" sz="2400" b="1" dirty="0" smtClean="0">
                <a:latin typeface="Times New Roman" pitchFamily="18" charset="0"/>
              </a:rPr>
              <a:t>Bacterial DNA +</a:t>
            </a:r>
            <a:r>
              <a:rPr lang="en-GB" sz="2400" dirty="0" smtClean="0">
                <a:latin typeface="Times New Roman" pitchFamily="18" charset="0"/>
              </a:rPr>
              <a:t>: low MAP, SVR, ↑ pro-inflammatory cytokines, PRA</a:t>
            </a:r>
          </a:p>
          <a:p>
            <a:pPr>
              <a:lnSpc>
                <a:spcPct val="80000"/>
              </a:lnSpc>
              <a:buNone/>
            </a:pPr>
            <a:r>
              <a:rPr lang="en-GB" sz="2400" dirty="0">
                <a:latin typeface="Times New Roman" pitchFamily="18" charset="0"/>
              </a:rPr>
              <a:t>	</a:t>
            </a:r>
            <a:r>
              <a:rPr lang="en-GB" sz="2400" dirty="0" smtClean="0">
                <a:latin typeface="Times New Roman" pitchFamily="18" charset="0"/>
              </a:rPr>
              <a:t>		        renal dysfunction</a:t>
            </a:r>
          </a:p>
          <a:p>
            <a:pPr>
              <a:lnSpc>
                <a:spcPct val="80000"/>
              </a:lnSpc>
              <a:buNone/>
            </a:pPr>
            <a:r>
              <a:rPr lang="en-GB" sz="2400" dirty="0">
                <a:latin typeface="Times New Roman" pitchFamily="18" charset="0"/>
              </a:rPr>
              <a:t>	</a:t>
            </a:r>
            <a:r>
              <a:rPr lang="en-GB" sz="2400" dirty="0" smtClean="0">
                <a:latin typeface="Times New Roman" pitchFamily="18" charset="0"/>
              </a:rPr>
              <a:t>		        </a:t>
            </a:r>
          </a:p>
          <a:p>
            <a:pPr>
              <a:lnSpc>
                <a:spcPct val="80000"/>
              </a:lnSpc>
              <a:buNone/>
            </a:pPr>
            <a:r>
              <a:rPr lang="en-GB" sz="2400" i="1" dirty="0">
                <a:solidFill>
                  <a:srgbClr val="FFFF00"/>
                </a:solidFill>
                <a:latin typeface="Times New Roman" pitchFamily="18" charset="0"/>
              </a:rPr>
              <a:t> </a:t>
            </a:r>
            <a:r>
              <a:rPr lang="en-GB" sz="2400" i="1" dirty="0" smtClean="0">
                <a:solidFill>
                  <a:srgbClr val="FFFF00"/>
                </a:solidFill>
                <a:latin typeface="Times New Roman" pitchFamily="18" charset="0"/>
              </a:rPr>
              <a:t>                             (</a:t>
            </a:r>
            <a:r>
              <a:rPr lang="en-GB" sz="1900" i="1" dirty="0" smtClean="0">
                <a:solidFill>
                  <a:srgbClr val="FFFF00"/>
                </a:solidFill>
                <a:latin typeface="Times New Roman" pitchFamily="18" charset="0"/>
              </a:rPr>
              <a:t>Frances et al </a:t>
            </a:r>
            <a:r>
              <a:rPr lang="en-GB" sz="1900" i="1" dirty="0" err="1" smtClean="0">
                <a:solidFill>
                  <a:srgbClr val="FFFF00"/>
                </a:solidFill>
                <a:latin typeface="Times New Roman" pitchFamily="18" charset="0"/>
              </a:rPr>
              <a:t>Hepatology</a:t>
            </a:r>
            <a:r>
              <a:rPr lang="en-GB" sz="1900" i="1" dirty="0" smtClean="0">
                <a:solidFill>
                  <a:srgbClr val="FFFF00"/>
                </a:solidFill>
                <a:latin typeface="Times New Roman" pitchFamily="18" charset="0"/>
              </a:rPr>
              <a:t> 2008; </a:t>
            </a:r>
            <a:r>
              <a:rPr lang="en-GB" sz="1900" i="1" dirty="0" err="1" smtClean="0">
                <a:solidFill>
                  <a:srgbClr val="FFFF00"/>
                </a:solidFill>
                <a:latin typeface="Times New Roman" pitchFamily="18" charset="0"/>
              </a:rPr>
              <a:t>Bellot</a:t>
            </a:r>
            <a:r>
              <a:rPr lang="en-GB" sz="1900" i="1" dirty="0" smtClean="0">
                <a:solidFill>
                  <a:srgbClr val="FFFF00"/>
                </a:solidFill>
                <a:latin typeface="Times New Roman" pitchFamily="18" charset="0"/>
              </a:rPr>
              <a:t> et al </a:t>
            </a:r>
            <a:r>
              <a:rPr lang="en-GB" sz="1900" i="1" dirty="0" err="1" smtClean="0">
                <a:solidFill>
                  <a:srgbClr val="FFFF00"/>
                </a:solidFill>
                <a:latin typeface="Times New Roman" pitchFamily="18" charset="0"/>
              </a:rPr>
              <a:t>Hepatology</a:t>
            </a:r>
            <a:r>
              <a:rPr lang="en-GB" sz="1900" i="1" dirty="0" smtClean="0">
                <a:solidFill>
                  <a:srgbClr val="FFFF00"/>
                </a:solidFill>
                <a:latin typeface="Times New Roman" pitchFamily="18" charset="0"/>
              </a:rPr>
              <a:t> 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09550"/>
            <a:ext cx="10334625" cy="7067550"/>
          </a:xfrm>
          <a:prstGeom prst="rect">
            <a:avLst/>
          </a:prstGeom>
          <a:noFill/>
          <a:ln w="9525">
            <a:noFill/>
            <a:miter lim="800000"/>
            <a:headEnd/>
            <a:tailEnd/>
          </a:ln>
        </p:spPr>
      </p:pic>
    </p:spTree>
    <p:extLst>
      <p:ext uri="{BB962C8B-B14F-4D97-AF65-F5344CB8AC3E}">
        <p14:creationId xmlns:p14="http://schemas.microsoft.com/office/powerpoint/2010/main" val="120577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CC">
                <a:gamma/>
                <a:shade val="46275"/>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a:latin typeface="+mn-lt"/>
              </a:rPr>
              <a:t>Infection </a:t>
            </a:r>
            <a:r>
              <a:rPr lang="en-GB" sz="4000" dirty="0" smtClean="0">
                <a:latin typeface="+mn-lt"/>
              </a:rPr>
              <a:t>&amp; </a:t>
            </a:r>
            <a:r>
              <a:rPr lang="en-GB" sz="4000" dirty="0" err="1" smtClean="0">
                <a:latin typeface="+mn-lt"/>
              </a:rPr>
              <a:t>variceal</a:t>
            </a:r>
            <a:r>
              <a:rPr lang="en-GB" sz="4000" dirty="0" smtClean="0">
                <a:latin typeface="+mn-lt"/>
              </a:rPr>
              <a:t> bleeding</a:t>
            </a:r>
            <a:endParaRPr lang="en-GB" sz="4000" dirty="0">
              <a:latin typeface="+mn-lt"/>
            </a:endParaRPr>
          </a:p>
        </p:txBody>
      </p:sp>
      <p:sp>
        <p:nvSpPr>
          <p:cNvPr id="12291" name="Rectangle 3"/>
          <p:cNvSpPr>
            <a:spLocks noGrp="1" noChangeArrowheads="1"/>
          </p:cNvSpPr>
          <p:nvPr>
            <p:ph idx="1"/>
          </p:nvPr>
        </p:nvSpPr>
        <p:spPr>
          <a:xfrm>
            <a:off x="685800" y="1484784"/>
            <a:ext cx="7772400" cy="4968552"/>
          </a:xfrm>
        </p:spPr>
        <p:txBody>
          <a:bodyPr>
            <a:normAutofit fontScale="92500" lnSpcReduction="20000"/>
          </a:bodyPr>
          <a:lstStyle/>
          <a:p>
            <a:pPr>
              <a:lnSpc>
                <a:spcPct val="90000"/>
              </a:lnSpc>
            </a:pPr>
            <a:r>
              <a:rPr lang="en-GB" sz="2400" dirty="0"/>
              <a:t>High incidence of infections in </a:t>
            </a:r>
            <a:r>
              <a:rPr lang="en-GB" sz="2400" dirty="0" err="1"/>
              <a:t>cirrhotics</a:t>
            </a:r>
            <a:r>
              <a:rPr lang="en-GB" sz="2400" dirty="0"/>
              <a:t> with </a:t>
            </a:r>
            <a:r>
              <a:rPr lang="en-GB" sz="2400" dirty="0" err="1" smtClean="0"/>
              <a:t>variceal</a:t>
            </a:r>
            <a:r>
              <a:rPr lang="en-GB" sz="2400" dirty="0" smtClean="0"/>
              <a:t> bleeding </a:t>
            </a:r>
          </a:p>
          <a:p>
            <a:pPr>
              <a:lnSpc>
                <a:spcPct val="90000"/>
              </a:lnSpc>
              <a:buNone/>
            </a:pPr>
            <a:r>
              <a:rPr lang="en-GB" sz="2400" dirty="0"/>
              <a:t>	</a:t>
            </a:r>
            <a:r>
              <a:rPr lang="en-GB" sz="2400" dirty="0" smtClean="0"/>
              <a:t>(20% at admission; 50% during first few days)</a:t>
            </a:r>
            <a:endParaRPr lang="en-GB" sz="2400" dirty="0"/>
          </a:p>
          <a:p>
            <a:pPr>
              <a:lnSpc>
                <a:spcPct val="90000"/>
              </a:lnSpc>
            </a:pPr>
            <a:endParaRPr lang="en-GB" sz="2400" dirty="0"/>
          </a:p>
          <a:p>
            <a:pPr>
              <a:lnSpc>
                <a:spcPct val="90000"/>
              </a:lnSpc>
            </a:pPr>
            <a:r>
              <a:rPr lang="en-GB" sz="2400" dirty="0"/>
              <a:t>Meta-analysis reduction in infection (45% vs 14%) and mortality (24% vs 15%) with antibiotic prophylaxis </a:t>
            </a:r>
            <a:r>
              <a:rPr lang="en-GB" sz="1900" i="1" dirty="0">
                <a:solidFill>
                  <a:srgbClr val="FFFF00"/>
                </a:solidFill>
              </a:rPr>
              <a:t>(Bernard et al, </a:t>
            </a:r>
            <a:r>
              <a:rPr lang="en-GB" sz="1900" i="1" dirty="0" err="1">
                <a:solidFill>
                  <a:srgbClr val="FFFF00"/>
                </a:solidFill>
              </a:rPr>
              <a:t>Hepatology</a:t>
            </a:r>
            <a:r>
              <a:rPr lang="en-GB" sz="1900" i="1" dirty="0">
                <a:solidFill>
                  <a:srgbClr val="FFFF00"/>
                </a:solidFill>
              </a:rPr>
              <a:t>  </a:t>
            </a:r>
            <a:r>
              <a:rPr lang="en-GB" sz="1900" i="1" dirty="0" smtClean="0">
                <a:solidFill>
                  <a:srgbClr val="FFFF00"/>
                </a:solidFill>
              </a:rPr>
              <a:t>‘99</a:t>
            </a:r>
            <a:r>
              <a:rPr lang="en-GB" sz="1900" i="1" dirty="0">
                <a:solidFill>
                  <a:srgbClr val="FFFF00"/>
                </a:solidFill>
              </a:rPr>
              <a:t>)</a:t>
            </a:r>
            <a:endParaRPr lang="en-GB" sz="1900" dirty="0">
              <a:solidFill>
                <a:srgbClr val="FFFF00"/>
              </a:solidFill>
            </a:endParaRPr>
          </a:p>
          <a:p>
            <a:pPr>
              <a:lnSpc>
                <a:spcPct val="90000"/>
              </a:lnSpc>
            </a:pPr>
            <a:endParaRPr lang="en-GB" sz="1900" dirty="0">
              <a:solidFill>
                <a:srgbClr val="FFFF00"/>
              </a:solidFill>
            </a:endParaRPr>
          </a:p>
          <a:p>
            <a:pPr>
              <a:lnSpc>
                <a:spcPct val="90000"/>
              </a:lnSpc>
            </a:pPr>
            <a:r>
              <a:rPr lang="en-GB" sz="2400" dirty="0"/>
              <a:t>Infection is associated with failure to control </a:t>
            </a:r>
            <a:r>
              <a:rPr lang="en-GB" sz="2400" dirty="0" smtClean="0"/>
              <a:t>bleeding &amp; </a:t>
            </a:r>
            <a:r>
              <a:rPr lang="en-GB" sz="2400" dirty="0" err="1" smtClean="0"/>
              <a:t>variceal</a:t>
            </a:r>
            <a:r>
              <a:rPr lang="en-GB" sz="2400" dirty="0" smtClean="0"/>
              <a:t> re-bleeding </a:t>
            </a:r>
            <a:r>
              <a:rPr lang="en-GB" sz="1900" i="1" dirty="0">
                <a:solidFill>
                  <a:srgbClr val="FFFF00"/>
                </a:solidFill>
              </a:rPr>
              <a:t>(</a:t>
            </a:r>
            <a:r>
              <a:rPr lang="en-GB" sz="1900" i="1" dirty="0" err="1">
                <a:solidFill>
                  <a:srgbClr val="FFFF00"/>
                </a:solidFill>
              </a:rPr>
              <a:t>Goulis</a:t>
            </a:r>
            <a:r>
              <a:rPr lang="en-GB" sz="1900" i="1" dirty="0">
                <a:solidFill>
                  <a:srgbClr val="FFFF00"/>
                </a:solidFill>
              </a:rPr>
              <a:t> et </a:t>
            </a:r>
            <a:r>
              <a:rPr lang="en-GB" sz="1900" i="1" dirty="0" smtClean="0">
                <a:solidFill>
                  <a:srgbClr val="FFFF00"/>
                </a:solidFill>
              </a:rPr>
              <a:t>al Lancet 1999; </a:t>
            </a:r>
            <a:r>
              <a:rPr lang="en-GB" sz="1900" i="1" dirty="0" err="1" smtClean="0">
                <a:solidFill>
                  <a:srgbClr val="FFFF00"/>
                </a:solidFill>
              </a:rPr>
              <a:t>Hou</a:t>
            </a:r>
            <a:r>
              <a:rPr lang="en-GB" sz="1900" i="1" dirty="0" smtClean="0">
                <a:solidFill>
                  <a:srgbClr val="FFFF00"/>
                </a:solidFill>
              </a:rPr>
              <a:t> et al </a:t>
            </a:r>
            <a:r>
              <a:rPr lang="en-GB" sz="1900" i="1" dirty="0" err="1" smtClean="0">
                <a:solidFill>
                  <a:srgbClr val="FFFF00"/>
                </a:solidFill>
              </a:rPr>
              <a:t>Hepatology</a:t>
            </a:r>
            <a:r>
              <a:rPr lang="en-GB" sz="1900" i="1" dirty="0" smtClean="0">
                <a:solidFill>
                  <a:srgbClr val="FFFF00"/>
                </a:solidFill>
              </a:rPr>
              <a:t> ‘04)</a:t>
            </a:r>
            <a:endParaRPr lang="en-GB" sz="1900" dirty="0">
              <a:solidFill>
                <a:srgbClr val="FFFF00"/>
              </a:solidFill>
            </a:endParaRPr>
          </a:p>
          <a:p>
            <a:pPr>
              <a:lnSpc>
                <a:spcPct val="90000"/>
              </a:lnSpc>
              <a:buFont typeface="Wingdings" pitchFamily="2" charset="2"/>
              <a:buNone/>
            </a:pPr>
            <a:r>
              <a:rPr lang="en-GB" sz="1900" dirty="0"/>
              <a:t> 	</a:t>
            </a:r>
          </a:p>
          <a:p>
            <a:pPr>
              <a:lnSpc>
                <a:spcPct val="90000"/>
              </a:lnSpc>
            </a:pPr>
            <a:r>
              <a:rPr lang="en-GB" sz="2400" dirty="0"/>
              <a:t>Antibiotic prophylaxis associated lower incidence early  </a:t>
            </a:r>
            <a:r>
              <a:rPr lang="en-GB" sz="2400" dirty="0" err="1"/>
              <a:t>variceal</a:t>
            </a:r>
            <a:r>
              <a:rPr lang="en-GB" sz="2400" dirty="0"/>
              <a:t> re-bleeding </a:t>
            </a:r>
            <a:r>
              <a:rPr lang="en-GB" sz="1900" i="1" dirty="0">
                <a:solidFill>
                  <a:srgbClr val="FFFF00"/>
                </a:solidFill>
              </a:rPr>
              <a:t>(</a:t>
            </a:r>
            <a:r>
              <a:rPr lang="en-GB" sz="1900" i="1" dirty="0" err="1">
                <a:solidFill>
                  <a:srgbClr val="FFFF00"/>
                </a:solidFill>
              </a:rPr>
              <a:t>Hou</a:t>
            </a:r>
            <a:r>
              <a:rPr lang="en-GB" sz="1900" i="1" dirty="0">
                <a:solidFill>
                  <a:srgbClr val="FFFF00"/>
                </a:solidFill>
              </a:rPr>
              <a:t> et al, </a:t>
            </a:r>
            <a:r>
              <a:rPr lang="en-GB" sz="1900" i="1" dirty="0" err="1">
                <a:solidFill>
                  <a:srgbClr val="FFFF00"/>
                </a:solidFill>
              </a:rPr>
              <a:t>Hepatology</a:t>
            </a:r>
            <a:r>
              <a:rPr lang="en-GB" sz="1900" i="1" dirty="0">
                <a:solidFill>
                  <a:srgbClr val="FFFF00"/>
                </a:solidFill>
              </a:rPr>
              <a:t>  </a:t>
            </a:r>
            <a:r>
              <a:rPr lang="en-GB" sz="1900" i="1" dirty="0" smtClean="0">
                <a:solidFill>
                  <a:srgbClr val="FFFF00"/>
                </a:solidFill>
              </a:rPr>
              <a:t>‘04) </a:t>
            </a:r>
          </a:p>
          <a:p>
            <a:pPr>
              <a:lnSpc>
                <a:spcPct val="90000"/>
              </a:lnSpc>
            </a:pPr>
            <a:endParaRPr lang="en-GB" sz="2400" i="1" dirty="0" smtClean="0"/>
          </a:p>
          <a:p>
            <a:pPr>
              <a:lnSpc>
                <a:spcPct val="90000"/>
              </a:lnSpc>
              <a:spcBef>
                <a:spcPct val="30000"/>
              </a:spcBef>
              <a:buClr>
                <a:schemeClr val="tx1"/>
              </a:buClr>
              <a:buSzPct val="100000"/>
              <a:buFont typeface="Arial" charset="0"/>
              <a:buChar char="•"/>
            </a:pPr>
            <a:r>
              <a:rPr lang="en-GB" sz="2400" dirty="0" smtClean="0"/>
              <a:t>Cochrane analysis : evidence base for antibiotics </a:t>
            </a:r>
          </a:p>
          <a:p>
            <a:pPr>
              <a:lnSpc>
                <a:spcPct val="90000"/>
              </a:lnSpc>
              <a:spcBef>
                <a:spcPct val="30000"/>
              </a:spcBef>
              <a:buClr>
                <a:schemeClr val="tx1"/>
              </a:buClr>
              <a:buSzPct val="100000"/>
              <a:buNone/>
            </a:pPr>
            <a:r>
              <a:rPr lang="en-GB" sz="2400" dirty="0"/>
              <a:t>	</a:t>
            </a:r>
            <a:r>
              <a:rPr lang="en-GB" sz="2400" dirty="0" smtClean="0"/>
              <a:t>8 trials (864 cases)</a:t>
            </a:r>
          </a:p>
          <a:p>
            <a:pPr>
              <a:lnSpc>
                <a:spcPct val="90000"/>
              </a:lnSpc>
              <a:spcBef>
                <a:spcPct val="30000"/>
              </a:spcBef>
              <a:buClr>
                <a:schemeClr val="tx1"/>
              </a:buClr>
              <a:buSzPct val="100000"/>
              <a:buNone/>
            </a:pPr>
            <a:r>
              <a:rPr lang="en-GB" sz="2400" dirty="0" smtClean="0"/>
              <a:t>	Significant decrease mortality (RR 0.73) and incidence of bacterial infection (RR 0.4)</a:t>
            </a:r>
            <a:endParaRPr lang="en-US" sz="2400" dirty="0" smtClean="0"/>
          </a:p>
          <a:p>
            <a:pPr>
              <a:lnSpc>
                <a:spcPct val="90000"/>
              </a:lnSpc>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384"/>
            <a:ext cx="8280920" cy="1143000"/>
          </a:xfrm>
        </p:spPr>
        <p:txBody>
          <a:bodyPr>
            <a:normAutofit/>
          </a:bodyPr>
          <a:lstStyle/>
          <a:p>
            <a:r>
              <a:rPr lang="en-GB" sz="3200" b="1" dirty="0" smtClean="0"/>
              <a:t>Infection and Alcohol Hepatitis:</a:t>
            </a:r>
            <a:endParaRPr lang="en-GB" sz="3200" b="1" dirty="0"/>
          </a:p>
        </p:txBody>
      </p:sp>
      <p:pic>
        <p:nvPicPr>
          <p:cNvPr id="1026" name="Picture 2"/>
          <p:cNvPicPr>
            <a:picLocks noGrp="1" noChangeAspect="1" noChangeArrowheads="1"/>
          </p:cNvPicPr>
          <p:nvPr>
            <p:ph idx="1"/>
          </p:nvPr>
        </p:nvPicPr>
        <p:blipFill>
          <a:blip r:embed="rId3" cstate="print"/>
          <a:stretch>
            <a:fillRect/>
          </a:stretch>
        </p:blipFill>
        <p:spPr bwMode="auto">
          <a:xfrm>
            <a:off x="120895" y="1196751"/>
            <a:ext cx="4248471" cy="4839799"/>
          </a:xfrm>
          <a:prstGeom prst="rect">
            <a:avLst/>
          </a:prstGeom>
          <a:noFill/>
          <a:ln w="9525">
            <a:noFill/>
            <a:miter lim="800000"/>
            <a:headEnd/>
            <a:tailEnd/>
          </a:ln>
        </p:spPr>
      </p:pic>
      <p:sp>
        <p:nvSpPr>
          <p:cNvPr id="6" name="Rectangle 5"/>
          <p:cNvSpPr/>
          <p:nvPr/>
        </p:nvSpPr>
        <p:spPr>
          <a:xfrm>
            <a:off x="5076056" y="6277962"/>
            <a:ext cx="3578672" cy="369332"/>
          </a:xfrm>
          <a:prstGeom prst="rect">
            <a:avLst/>
          </a:prstGeom>
        </p:spPr>
        <p:txBody>
          <a:bodyPr wrap="none">
            <a:spAutoFit/>
          </a:bodyPr>
          <a:lstStyle/>
          <a:p>
            <a:r>
              <a:rPr lang="en-GB" i="1" dirty="0" err="1" smtClean="0">
                <a:solidFill>
                  <a:srgbClr val="FFFF00"/>
                </a:solidFill>
              </a:rPr>
              <a:t>Louvet</a:t>
            </a:r>
            <a:r>
              <a:rPr lang="en-GB" i="1" dirty="0" smtClean="0">
                <a:solidFill>
                  <a:srgbClr val="FFFF00"/>
                </a:solidFill>
              </a:rPr>
              <a:t> et al. Gastroenterology 2009 </a:t>
            </a:r>
            <a:endParaRPr lang="en-GB" i="1" dirty="0">
              <a:solidFill>
                <a:srgbClr val="FFFF00"/>
              </a:solidFill>
            </a:endParaRPr>
          </a:p>
        </p:txBody>
      </p:sp>
      <p:sp>
        <p:nvSpPr>
          <p:cNvPr id="5" name="Oval 4"/>
          <p:cNvSpPr/>
          <p:nvPr/>
        </p:nvSpPr>
        <p:spPr>
          <a:xfrm rot="1339938">
            <a:off x="532964" y="2119174"/>
            <a:ext cx="3496153" cy="795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02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7783" y="1208627"/>
            <a:ext cx="45730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154341" y="6219181"/>
            <a:ext cx="4608512" cy="461665"/>
          </a:xfrm>
          <a:prstGeom prst="rect">
            <a:avLst/>
          </a:prstGeom>
          <a:noFill/>
        </p:spPr>
        <p:txBody>
          <a:bodyPr wrap="square" rtlCol="0">
            <a:spAutoFit/>
          </a:bodyPr>
          <a:lstStyle/>
          <a:p>
            <a:r>
              <a:rPr lang="en-GB" sz="2400" dirty="0" smtClean="0"/>
              <a:t>Infection increases mortality in AH</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700808"/>
            <a:ext cx="7772400" cy="4824536"/>
          </a:xfrm>
        </p:spPr>
        <p:txBody>
          <a:bodyPr>
            <a:normAutofit/>
          </a:bodyPr>
          <a:lstStyle/>
          <a:p>
            <a:pPr>
              <a:lnSpc>
                <a:spcPct val="90000"/>
              </a:lnSpc>
            </a:pPr>
            <a:r>
              <a:rPr lang="en-GB" sz="2400" dirty="0" smtClean="0">
                <a:solidFill>
                  <a:srgbClr val="FFFF00"/>
                </a:solidFill>
              </a:rPr>
              <a:t>Exclude sepsis and consider broad spectrum antibiotics</a:t>
            </a:r>
          </a:p>
          <a:p>
            <a:pPr>
              <a:lnSpc>
                <a:spcPct val="90000"/>
              </a:lnSpc>
            </a:pPr>
            <a:endParaRPr lang="en-GB" sz="2400" dirty="0">
              <a:solidFill>
                <a:srgbClr val="FFFF00"/>
              </a:solidFill>
            </a:endParaRPr>
          </a:p>
          <a:p>
            <a:pPr marL="0" indent="0">
              <a:lnSpc>
                <a:spcPct val="90000"/>
              </a:lnSpc>
              <a:buNone/>
            </a:pPr>
            <a:r>
              <a:rPr lang="en-GB" sz="2400" dirty="0" smtClean="0">
                <a:solidFill>
                  <a:srgbClr val="FFFF00"/>
                </a:solidFill>
              </a:rPr>
              <a:t>    </a:t>
            </a:r>
          </a:p>
          <a:p>
            <a:pPr>
              <a:lnSpc>
                <a:spcPct val="90000"/>
              </a:lnSpc>
            </a:pPr>
            <a:endParaRPr lang="en-GB" sz="2400" dirty="0"/>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225918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04448" cy="792088"/>
          </a:xfrm>
        </p:spPr>
        <p:txBody>
          <a:bodyPr/>
          <a:lstStyle/>
          <a:p>
            <a:r>
              <a:rPr lang="en-GB" sz="3600" dirty="0" smtClean="0"/>
              <a:t>Treating Multi-organ involvement in ACLF:</a:t>
            </a:r>
            <a:endParaRPr lang="en-GB" sz="3600" dirty="0"/>
          </a:p>
        </p:txBody>
      </p:sp>
      <p:sp>
        <p:nvSpPr>
          <p:cNvPr id="5" name="Content Placeholder 3"/>
          <p:cNvSpPr txBox="1">
            <a:spLocks/>
          </p:cNvSpPr>
          <p:nvPr/>
        </p:nvSpPr>
        <p:spPr bwMode="auto">
          <a:xfrm>
            <a:off x="520116" y="2780928"/>
            <a:ext cx="7772400" cy="3780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GB" dirty="0" smtClean="0"/>
          </a:p>
          <a:p>
            <a:r>
              <a:rPr lang="en-GB" sz="2400" dirty="0" smtClean="0"/>
              <a:t>Renal Dysfunction</a:t>
            </a:r>
          </a:p>
          <a:p>
            <a:r>
              <a:rPr lang="en-GB" sz="2400" dirty="0" smtClean="0"/>
              <a:t>Brain Dysfunction</a:t>
            </a:r>
          </a:p>
          <a:p>
            <a:r>
              <a:rPr lang="en-GB" sz="2400" dirty="0" smtClean="0"/>
              <a:t>Cardiac/ Respiratory Dysfunction</a:t>
            </a:r>
          </a:p>
          <a:p>
            <a:r>
              <a:rPr lang="en-GB" sz="2400" dirty="0" smtClean="0"/>
              <a:t>Adrenal Dysfunction</a:t>
            </a:r>
          </a:p>
          <a:p>
            <a:r>
              <a:rPr lang="en-GB" sz="2400" dirty="0" smtClean="0"/>
              <a:t>Coagulation </a:t>
            </a:r>
          </a:p>
          <a:p>
            <a:r>
              <a:rPr lang="en-GB" sz="2400" dirty="0"/>
              <a:t>Immune </a:t>
            </a:r>
            <a:r>
              <a:rPr lang="en-GB" sz="2400" dirty="0" err="1"/>
              <a:t>dysregulation</a:t>
            </a:r>
            <a:r>
              <a:rPr lang="en-GB" sz="2400" dirty="0"/>
              <a:t>  </a:t>
            </a:r>
            <a:r>
              <a:rPr lang="en-GB" sz="2400" dirty="0" smtClean="0"/>
              <a:t>        </a:t>
            </a:r>
            <a:r>
              <a:rPr lang="en-GB" sz="2400" dirty="0"/>
              <a:t>further </a:t>
            </a:r>
            <a:r>
              <a:rPr lang="en-GB" sz="2400" dirty="0" err="1"/>
              <a:t>predispostion</a:t>
            </a:r>
            <a:r>
              <a:rPr lang="en-GB" sz="2400" dirty="0"/>
              <a:t> to infection</a:t>
            </a:r>
          </a:p>
          <a:p>
            <a:endParaRPr lang="en-GB" sz="2400" dirty="0" smtClean="0"/>
          </a:p>
          <a:p>
            <a:pPr marL="0" indent="0">
              <a:buFontTx/>
              <a:buNone/>
            </a:pPr>
            <a:endParaRPr lang="en-GB" dirty="0" smtClean="0"/>
          </a:p>
          <a:p>
            <a:pPr marL="0" indent="0">
              <a:buFontTx/>
              <a:buNone/>
            </a:pPr>
            <a:endParaRPr lang="en-GB" dirty="0" smtClean="0"/>
          </a:p>
        </p:txBody>
      </p:sp>
      <p:cxnSp>
        <p:nvCxnSpPr>
          <p:cNvPr id="4" name="Straight Arrow Connector 3"/>
          <p:cNvCxnSpPr/>
          <p:nvPr/>
        </p:nvCxnSpPr>
        <p:spPr bwMode="auto">
          <a:xfrm>
            <a:off x="3779912" y="5805264"/>
            <a:ext cx="645840" cy="0"/>
          </a:xfrm>
          <a:prstGeom prst="straightConnector1">
            <a:avLst/>
          </a:prstGeom>
          <a:noFill/>
          <a:ln w="9525" cap="flat" cmpd="sng" algn="ctr">
            <a:solidFill>
              <a:srgbClr val="FFFFFF"/>
            </a:solidFill>
            <a:prstDash val="solid"/>
            <a:round/>
            <a:headEnd type="none" w="med" len="med"/>
            <a:tailEnd type="arrow"/>
          </a:ln>
          <a:effectLst/>
        </p:spPr>
      </p:cxnSp>
      <p:sp>
        <p:nvSpPr>
          <p:cNvPr id="6" name="TextBox 5"/>
          <p:cNvSpPr txBox="1"/>
          <p:nvPr/>
        </p:nvSpPr>
        <p:spPr>
          <a:xfrm>
            <a:off x="899592" y="2060848"/>
            <a:ext cx="7632848" cy="954107"/>
          </a:xfrm>
          <a:prstGeom prst="rect">
            <a:avLst/>
          </a:prstGeom>
          <a:noFill/>
        </p:spPr>
        <p:txBody>
          <a:bodyPr wrap="square" rtlCol="0">
            <a:spAutoFit/>
          </a:bodyPr>
          <a:lstStyle/>
          <a:p>
            <a:r>
              <a:rPr lang="en-GB" sz="2800" dirty="0" smtClean="0"/>
              <a:t>Aim to try and pre-empt organ failure, or if not possible provide good organ support: </a:t>
            </a:r>
            <a:endParaRPr lang="en-GB" sz="2800" dirty="0"/>
          </a:p>
        </p:txBody>
      </p:sp>
    </p:spTree>
    <p:extLst>
      <p:ext uri="{BB962C8B-B14F-4D97-AF65-F5344CB8AC3E}">
        <p14:creationId xmlns:p14="http://schemas.microsoft.com/office/powerpoint/2010/main" val="1275994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00"/>
            <a:ext cx="7772400" cy="1143000"/>
          </a:xfrm>
        </p:spPr>
        <p:txBody>
          <a:bodyPr/>
          <a:lstStyle/>
          <a:p>
            <a:r>
              <a:rPr lang="en-GB" dirty="0" smtClean="0"/>
              <a:t>ACLF: Renal failure</a:t>
            </a:r>
            <a:endParaRPr lang="en-GB" dirty="0"/>
          </a:p>
        </p:txBody>
      </p:sp>
      <p:sp>
        <p:nvSpPr>
          <p:cNvPr id="3" name="Content Placeholder 2"/>
          <p:cNvSpPr>
            <a:spLocks noGrp="1"/>
          </p:cNvSpPr>
          <p:nvPr>
            <p:ph idx="1"/>
          </p:nvPr>
        </p:nvSpPr>
        <p:spPr>
          <a:xfrm>
            <a:off x="11967" y="836712"/>
            <a:ext cx="4892080" cy="5328592"/>
          </a:xfrm>
        </p:spPr>
        <p:txBody>
          <a:bodyPr>
            <a:noAutofit/>
          </a:bodyPr>
          <a:lstStyle/>
          <a:p>
            <a:r>
              <a:rPr lang="en-GB" sz="2800" dirty="0" smtClean="0"/>
              <a:t>Most data extrapolated from advanced </a:t>
            </a:r>
            <a:r>
              <a:rPr lang="en-GB" sz="2800" dirty="0" err="1" smtClean="0"/>
              <a:t>cirrhotics</a:t>
            </a:r>
            <a:r>
              <a:rPr lang="en-GB" sz="2800" dirty="0" smtClean="0"/>
              <a:t>; </a:t>
            </a:r>
          </a:p>
          <a:p>
            <a:pPr>
              <a:buNone/>
            </a:pPr>
            <a:r>
              <a:rPr lang="en-GB" sz="2800" dirty="0" smtClean="0"/>
              <a:t>	emerging data in ACLF</a:t>
            </a:r>
          </a:p>
          <a:p>
            <a:pPr>
              <a:buNone/>
            </a:pPr>
            <a:endParaRPr lang="en-GB" sz="2800" dirty="0" smtClean="0"/>
          </a:p>
          <a:p>
            <a:r>
              <a:rPr lang="en-GB" sz="2800" dirty="0" smtClean="0"/>
              <a:t>Causes: multifactorial</a:t>
            </a:r>
          </a:p>
          <a:p>
            <a:pPr>
              <a:buNone/>
            </a:pPr>
            <a:r>
              <a:rPr lang="en-GB" sz="2800" dirty="0" smtClean="0"/>
              <a:t>	Infection (46%)</a:t>
            </a:r>
          </a:p>
          <a:p>
            <a:pPr>
              <a:buNone/>
            </a:pPr>
            <a:r>
              <a:rPr lang="en-GB" sz="2800" dirty="0" smtClean="0"/>
              <a:t>	</a:t>
            </a:r>
            <a:r>
              <a:rPr lang="en-GB" sz="2800" dirty="0" err="1" smtClean="0"/>
              <a:t>Hypovoloameia</a:t>
            </a:r>
            <a:r>
              <a:rPr lang="en-GB" sz="2800" dirty="0" smtClean="0"/>
              <a:t> (32%)</a:t>
            </a:r>
          </a:p>
          <a:p>
            <a:pPr>
              <a:buNone/>
            </a:pPr>
            <a:r>
              <a:rPr lang="en-GB" sz="2800" dirty="0" smtClean="0"/>
              <a:t>	HRS (13%)</a:t>
            </a:r>
          </a:p>
          <a:p>
            <a:pPr>
              <a:buNone/>
            </a:pPr>
            <a:r>
              <a:rPr lang="en-GB" sz="2800" dirty="0" smtClean="0"/>
              <a:t>	</a:t>
            </a:r>
            <a:r>
              <a:rPr lang="en-GB" sz="2800" dirty="0" err="1" smtClean="0"/>
              <a:t>Parenchymal</a:t>
            </a:r>
            <a:r>
              <a:rPr lang="en-GB" sz="2800" dirty="0" smtClean="0"/>
              <a:t> nephropathy (9%)</a:t>
            </a:r>
          </a:p>
          <a:p>
            <a:pPr>
              <a:buNone/>
            </a:pPr>
            <a:r>
              <a:rPr lang="en-GB" sz="2800" dirty="0" smtClean="0"/>
              <a:t>	Drug-induced (7.5%)</a:t>
            </a:r>
            <a:endParaRPr lang="en-GB" sz="2800" dirty="0"/>
          </a:p>
        </p:txBody>
      </p:sp>
      <p:pic>
        <p:nvPicPr>
          <p:cNvPr id="4" name="Picture 1038"/>
          <p:cNvPicPr>
            <a:picLocks noChangeAspect="1" noChangeArrowheads="1"/>
          </p:cNvPicPr>
          <p:nvPr/>
        </p:nvPicPr>
        <p:blipFill>
          <a:blip r:embed="rId3" cstate="print"/>
          <a:srcRect/>
          <a:stretch>
            <a:fillRect/>
          </a:stretch>
        </p:blipFill>
        <p:spPr bwMode="auto">
          <a:xfrm>
            <a:off x="5207364" y="836712"/>
            <a:ext cx="3685116" cy="3240360"/>
          </a:xfrm>
          <a:prstGeom prst="rect">
            <a:avLst/>
          </a:prstGeom>
          <a:noFill/>
          <a:ln w="9525">
            <a:noFill/>
            <a:miter lim="800000"/>
            <a:headEnd/>
            <a:tailEnd/>
          </a:ln>
        </p:spPr>
      </p:pic>
      <p:sp>
        <p:nvSpPr>
          <p:cNvPr id="7" name="TextBox 6"/>
          <p:cNvSpPr txBox="1"/>
          <p:nvPr/>
        </p:nvSpPr>
        <p:spPr>
          <a:xfrm>
            <a:off x="1835696" y="6381328"/>
            <a:ext cx="2973827" cy="369332"/>
          </a:xfrm>
          <a:prstGeom prst="rect">
            <a:avLst/>
          </a:prstGeom>
          <a:noFill/>
        </p:spPr>
        <p:txBody>
          <a:bodyPr wrap="none" rtlCol="0">
            <a:spAutoFit/>
          </a:bodyPr>
          <a:lstStyle/>
          <a:p>
            <a:r>
              <a:rPr lang="en-GB" i="1" dirty="0" smtClean="0">
                <a:solidFill>
                  <a:srgbClr val="FFFF00"/>
                </a:solidFill>
              </a:rPr>
              <a:t>Martin-</a:t>
            </a:r>
            <a:r>
              <a:rPr lang="en-GB" i="1" dirty="0" err="1" smtClean="0">
                <a:solidFill>
                  <a:srgbClr val="FFFF00"/>
                </a:solidFill>
              </a:rPr>
              <a:t>Llahi</a:t>
            </a:r>
            <a:r>
              <a:rPr lang="en-GB" i="1" dirty="0" smtClean="0">
                <a:solidFill>
                  <a:srgbClr val="FFFF00"/>
                </a:solidFill>
              </a:rPr>
              <a:t> et al, Gastro ‘11</a:t>
            </a:r>
            <a:endParaRPr lang="en-GB" i="1" dirty="0">
              <a:solidFill>
                <a:srgbClr val="FFFF00"/>
              </a:solidFill>
            </a:endParaRPr>
          </a:p>
        </p:txBody>
      </p:sp>
      <p:sp>
        <p:nvSpPr>
          <p:cNvPr id="5" name="Text Box 1034"/>
          <p:cNvSpPr txBox="1">
            <a:spLocks noChangeArrowheads="1"/>
          </p:cNvSpPr>
          <p:nvPr/>
        </p:nvSpPr>
        <p:spPr bwMode="auto">
          <a:xfrm>
            <a:off x="5940152" y="2996952"/>
            <a:ext cx="1728192" cy="584775"/>
          </a:xfrm>
          <a:prstGeom prst="rect">
            <a:avLst/>
          </a:prstGeom>
          <a:noFill/>
          <a:ln w="9525">
            <a:solidFill>
              <a:schemeClr val="bg2"/>
            </a:solidFill>
            <a:miter lim="800000"/>
            <a:headEnd/>
            <a:tailEnd/>
          </a:ln>
        </p:spPr>
        <p:txBody>
          <a:bodyPr wrap="square">
            <a:spAutoFit/>
          </a:bodyPr>
          <a:lstStyle/>
          <a:p>
            <a:r>
              <a:rPr lang="en-US" sz="1600" b="1" dirty="0" err="1">
                <a:solidFill>
                  <a:schemeClr val="bg2"/>
                </a:solidFill>
              </a:rPr>
              <a:t>Creatinine</a:t>
            </a:r>
            <a:r>
              <a:rPr lang="en-US" sz="1600" b="1" dirty="0">
                <a:solidFill>
                  <a:schemeClr val="bg2"/>
                </a:solidFill>
              </a:rPr>
              <a:t> &gt;</a:t>
            </a:r>
            <a:r>
              <a:rPr lang="en-US" sz="1600" b="1" dirty="0" smtClean="0">
                <a:solidFill>
                  <a:schemeClr val="bg2"/>
                </a:solidFill>
              </a:rPr>
              <a:t>133</a:t>
            </a:r>
          </a:p>
          <a:p>
            <a:r>
              <a:rPr lang="en-US" sz="1600" b="1" dirty="0" smtClean="0">
                <a:solidFill>
                  <a:schemeClr val="bg2"/>
                </a:solidFill>
              </a:rPr>
              <a:t>n=562 </a:t>
            </a:r>
            <a:endParaRPr lang="en-US" sz="1600" b="1" dirty="0">
              <a:solidFill>
                <a:schemeClr val="bg2"/>
              </a:solidFill>
            </a:endParaRPr>
          </a:p>
        </p:txBody>
      </p:sp>
      <p:graphicFrame>
        <p:nvGraphicFramePr>
          <p:cNvPr id="8" name="Table 7"/>
          <p:cNvGraphicFramePr>
            <a:graphicFrameLocks noGrp="1"/>
          </p:cNvGraphicFramePr>
          <p:nvPr/>
        </p:nvGraphicFramePr>
        <p:xfrm>
          <a:off x="5220072" y="4293096"/>
          <a:ext cx="3744416" cy="2377440"/>
        </p:xfrm>
        <a:graphic>
          <a:graphicData uri="http://schemas.openxmlformats.org/drawingml/2006/table">
            <a:tbl>
              <a:tblPr firstRow="1" bandRow="1">
                <a:tableStyleId>{5C22544A-7EE6-4342-B048-85BDC9FD1C3A}</a:tableStyleId>
              </a:tblPr>
              <a:tblGrid>
                <a:gridCol w="2127510"/>
                <a:gridCol w="1616906"/>
              </a:tblGrid>
              <a:tr h="632391">
                <a:tc>
                  <a:txBody>
                    <a:bodyPr/>
                    <a:lstStyle/>
                    <a:p>
                      <a:r>
                        <a:rPr lang="en-GB" dirty="0" smtClean="0">
                          <a:solidFill>
                            <a:schemeClr val="bg2"/>
                          </a:solidFill>
                        </a:rPr>
                        <a:t>Cause</a:t>
                      </a:r>
                      <a:endParaRPr lang="en-GB" dirty="0">
                        <a:solidFill>
                          <a:schemeClr val="bg2"/>
                        </a:solidFill>
                      </a:endParaRPr>
                    </a:p>
                  </a:txBody>
                  <a:tcPr>
                    <a:solidFill>
                      <a:schemeClr val="tx1"/>
                    </a:solidFill>
                  </a:tcPr>
                </a:tc>
                <a:tc>
                  <a:txBody>
                    <a:bodyPr/>
                    <a:lstStyle/>
                    <a:p>
                      <a:r>
                        <a:rPr lang="en-GB" dirty="0" smtClean="0">
                          <a:solidFill>
                            <a:schemeClr val="bg2"/>
                          </a:solidFill>
                        </a:rPr>
                        <a:t>3 month survival</a:t>
                      </a:r>
                      <a:endParaRPr lang="en-GB" dirty="0">
                        <a:solidFill>
                          <a:schemeClr val="bg2"/>
                        </a:solidFill>
                      </a:endParaRPr>
                    </a:p>
                  </a:txBody>
                  <a:tcPr>
                    <a:solidFill>
                      <a:schemeClr val="tx1"/>
                    </a:solidFill>
                  </a:tcPr>
                </a:tc>
              </a:tr>
              <a:tr h="152009">
                <a:tc>
                  <a:txBody>
                    <a:bodyPr/>
                    <a:lstStyle/>
                    <a:p>
                      <a:r>
                        <a:rPr lang="en-GB" b="1" dirty="0" smtClean="0"/>
                        <a:t>Intrinsic renal disease</a:t>
                      </a:r>
                      <a:endParaRPr lang="en-GB" b="1" dirty="0"/>
                    </a:p>
                  </a:txBody>
                  <a:tcPr>
                    <a:solidFill>
                      <a:schemeClr val="tx1"/>
                    </a:solidFill>
                  </a:tcPr>
                </a:tc>
                <a:tc>
                  <a:txBody>
                    <a:bodyPr/>
                    <a:lstStyle/>
                    <a:p>
                      <a:r>
                        <a:rPr lang="en-GB" dirty="0" smtClean="0"/>
                        <a:t>73%</a:t>
                      </a:r>
                      <a:endParaRPr lang="en-GB" dirty="0"/>
                    </a:p>
                  </a:txBody>
                  <a:tcPr>
                    <a:solidFill>
                      <a:schemeClr val="tx1"/>
                    </a:solidFill>
                  </a:tcPr>
                </a:tc>
              </a:tr>
              <a:tr h="361366">
                <a:tc>
                  <a:txBody>
                    <a:bodyPr/>
                    <a:lstStyle/>
                    <a:p>
                      <a:r>
                        <a:rPr lang="en-GB" b="1" dirty="0" err="1" smtClean="0"/>
                        <a:t>Hypovoloaemia</a:t>
                      </a:r>
                      <a:endParaRPr lang="en-GB" b="1" dirty="0"/>
                    </a:p>
                  </a:txBody>
                  <a:tcPr>
                    <a:solidFill>
                      <a:schemeClr val="tx1"/>
                    </a:solidFill>
                  </a:tcPr>
                </a:tc>
                <a:tc>
                  <a:txBody>
                    <a:bodyPr/>
                    <a:lstStyle/>
                    <a:p>
                      <a:r>
                        <a:rPr lang="en-GB" dirty="0" smtClean="0"/>
                        <a:t>46%</a:t>
                      </a:r>
                      <a:endParaRPr lang="en-GB" dirty="0"/>
                    </a:p>
                  </a:txBody>
                  <a:tcPr>
                    <a:solidFill>
                      <a:schemeClr val="tx1"/>
                    </a:solidFill>
                  </a:tcPr>
                </a:tc>
              </a:tr>
              <a:tr h="361366">
                <a:tc>
                  <a:txBody>
                    <a:bodyPr/>
                    <a:lstStyle/>
                    <a:p>
                      <a:r>
                        <a:rPr lang="en-GB" b="1" dirty="0" smtClean="0"/>
                        <a:t>Infection</a:t>
                      </a:r>
                      <a:endParaRPr lang="en-GB" b="1" dirty="0"/>
                    </a:p>
                  </a:txBody>
                  <a:tcPr>
                    <a:solidFill>
                      <a:schemeClr val="tx1"/>
                    </a:solidFill>
                  </a:tcPr>
                </a:tc>
                <a:tc>
                  <a:txBody>
                    <a:bodyPr/>
                    <a:lstStyle/>
                    <a:p>
                      <a:r>
                        <a:rPr lang="en-GB" dirty="0" smtClean="0"/>
                        <a:t>31%</a:t>
                      </a:r>
                      <a:endParaRPr lang="en-GB" dirty="0"/>
                    </a:p>
                  </a:txBody>
                  <a:tcPr>
                    <a:solidFill>
                      <a:schemeClr val="tx1"/>
                    </a:solidFill>
                  </a:tcPr>
                </a:tc>
              </a:tr>
              <a:tr h="361366">
                <a:tc>
                  <a:txBody>
                    <a:bodyPr/>
                    <a:lstStyle/>
                    <a:p>
                      <a:r>
                        <a:rPr lang="en-GB" b="1" dirty="0" smtClean="0"/>
                        <a:t>HRS</a:t>
                      </a:r>
                      <a:endParaRPr lang="en-GB" b="1" dirty="0"/>
                    </a:p>
                  </a:txBody>
                  <a:tcPr>
                    <a:solidFill>
                      <a:schemeClr val="tx1"/>
                    </a:solidFill>
                  </a:tcPr>
                </a:tc>
                <a:tc>
                  <a:txBody>
                    <a:bodyPr/>
                    <a:lstStyle/>
                    <a:p>
                      <a:r>
                        <a:rPr lang="en-GB" dirty="0" smtClean="0"/>
                        <a:t>15%</a:t>
                      </a:r>
                      <a:endParaRPr lang="en-GB" dirty="0"/>
                    </a:p>
                  </a:txBody>
                  <a:tcPr>
                    <a:solidFill>
                      <a:schemeClr val="tx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GB" sz="4000">
                <a:latin typeface="Times New Roman" pitchFamily="18" charset="0"/>
              </a:rPr>
              <a:t>Non-SBP related sepsis and renal failure</a:t>
            </a:r>
          </a:p>
        </p:txBody>
      </p:sp>
      <p:sp>
        <p:nvSpPr>
          <p:cNvPr id="11267" name="Rectangle 3"/>
          <p:cNvSpPr>
            <a:spLocks noGrp="1" noChangeArrowheads="1"/>
          </p:cNvSpPr>
          <p:nvPr>
            <p:ph type="body" idx="1"/>
          </p:nvPr>
        </p:nvSpPr>
        <p:spPr/>
        <p:txBody>
          <a:bodyPr/>
          <a:lstStyle/>
          <a:p>
            <a:pPr>
              <a:lnSpc>
                <a:spcPct val="90000"/>
              </a:lnSpc>
            </a:pPr>
            <a:r>
              <a:rPr lang="en-GB" sz="2400" dirty="0">
                <a:latin typeface="Times New Roman" pitchFamily="18" charset="0"/>
              </a:rPr>
              <a:t>106 cirrhotic patients with non-SBP related </a:t>
            </a:r>
            <a:r>
              <a:rPr lang="en-GB" sz="2400" dirty="0" smtClean="0">
                <a:latin typeface="Times New Roman" pitchFamily="18" charset="0"/>
              </a:rPr>
              <a:t>sepsis</a:t>
            </a:r>
            <a:endParaRPr lang="en-GB" sz="2400" i="1" dirty="0">
              <a:latin typeface="Times New Roman" pitchFamily="18" charset="0"/>
            </a:endParaRPr>
          </a:p>
          <a:p>
            <a:pPr>
              <a:lnSpc>
                <a:spcPct val="90000"/>
              </a:lnSpc>
              <a:buFont typeface="Wingdings" pitchFamily="2" charset="2"/>
              <a:buNone/>
            </a:pPr>
            <a:endParaRPr lang="en-GB" sz="2400" i="1" dirty="0">
              <a:latin typeface="Times New Roman" pitchFamily="18" charset="0"/>
            </a:endParaRPr>
          </a:p>
          <a:p>
            <a:pPr>
              <a:lnSpc>
                <a:spcPct val="90000"/>
              </a:lnSpc>
            </a:pPr>
            <a:r>
              <a:rPr lang="en-GB" sz="2400" dirty="0">
                <a:latin typeface="Times New Roman" pitchFamily="18" charset="0"/>
              </a:rPr>
              <a:t>27% had associated renal failure at or during admission</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21% reversible renal failure (55% 3 month MR)</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6% non reversible renal failure (100% MR)</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Admission MELD score predicted poor </a:t>
            </a:r>
            <a:r>
              <a:rPr lang="en-GB" sz="2400" dirty="0" smtClean="0">
                <a:latin typeface="Times New Roman" pitchFamily="18" charset="0"/>
              </a:rPr>
              <a:t>outcome</a:t>
            </a:r>
          </a:p>
          <a:p>
            <a:pPr marL="0" indent="0">
              <a:lnSpc>
                <a:spcPct val="90000"/>
              </a:lnSpc>
              <a:buNone/>
            </a:pPr>
            <a:endParaRPr lang="en-GB" sz="2400" i="1" dirty="0">
              <a:solidFill>
                <a:srgbClr val="FFFF00"/>
              </a:solidFill>
              <a:latin typeface="Times New Roman" pitchFamily="18" charset="0"/>
            </a:endParaRPr>
          </a:p>
          <a:p>
            <a:pPr marL="0" indent="0">
              <a:lnSpc>
                <a:spcPct val="90000"/>
              </a:lnSpc>
              <a:buNone/>
            </a:pPr>
            <a:r>
              <a:rPr lang="en-GB" sz="2400" i="1" dirty="0" smtClean="0">
                <a:solidFill>
                  <a:srgbClr val="FFFF00"/>
                </a:solidFill>
                <a:latin typeface="Times New Roman" pitchFamily="18" charset="0"/>
              </a:rPr>
              <a:t>                                                               Terra et al, Gastro ‘05</a:t>
            </a:r>
            <a:endParaRPr lang="en-GB" sz="2400" dirty="0">
              <a:solidFill>
                <a:srgbClr val="FFFF00"/>
              </a:solidFill>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7772400" cy="1143000"/>
          </a:xfrm>
        </p:spPr>
        <p:txBody>
          <a:bodyPr/>
          <a:lstStyle/>
          <a:p>
            <a:r>
              <a:rPr lang="en-GB" dirty="0" err="1" smtClean="0"/>
              <a:t>Hepatorenal</a:t>
            </a:r>
            <a:r>
              <a:rPr lang="en-GB" dirty="0" smtClean="0"/>
              <a:t> syndrome</a:t>
            </a:r>
            <a:endParaRPr lang="en-GB"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50" y="1186408"/>
            <a:ext cx="3004890" cy="3178696"/>
          </a:xfrm>
          <a:prstGeom prst="rect">
            <a:avLst/>
          </a:prstGeom>
          <a:noFill/>
          <a:ln>
            <a:noFill/>
          </a:ln>
          <a:effectLst/>
          <a:extLst>
            <a:ext uri="{909E8E84-426E-40DD-AFC4-6F175D3DCCD1}">
              <a14:hiddenFill xmlns:a14="http://schemas.microsoft.com/office/drawing/2010/main">
                <a:solidFill>
                  <a:srgbClr val="FF500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1"/>
          <p:cNvPicPr>
            <a:picLocks noChangeAspect="1"/>
          </p:cNvPicPr>
          <p:nvPr/>
        </p:nvPicPr>
        <p:blipFill>
          <a:blip r:embed="rId4" cstate="print"/>
          <a:srcRect/>
          <a:stretch>
            <a:fillRect/>
          </a:stretch>
        </p:blipFill>
        <p:spPr bwMode="auto">
          <a:xfrm>
            <a:off x="3851920" y="1124745"/>
            <a:ext cx="4860032" cy="3240359"/>
          </a:xfrm>
          <a:prstGeom prst="rect">
            <a:avLst/>
          </a:prstGeom>
          <a:noFill/>
          <a:ln w="9525">
            <a:noFill/>
            <a:miter lim="800000"/>
            <a:headEnd/>
            <a:tailEnd/>
          </a:ln>
        </p:spPr>
      </p:pic>
      <p:sp>
        <p:nvSpPr>
          <p:cNvPr id="7" name="Oval 7"/>
          <p:cNvSpPr>
            <a:spLocks noChangeArrowheads="1"/>
          </p:cNvSpPr>
          <p:nvPr/>
        </p:nvSpPr>
        <p:spPr bwMode="auto">
          <a:xfrm>
            <a:off x="5292080" y="2276872"/>
            <a:ext cx="1368425" cy="720725"/>
          </a:xfrm>
          <a:prstGeom prst="ellipse">
            <a:avLst/>
          </a:prstGeom>
          <a:noFill/>
          <a:ln w="9525">
            <a:solidFill>
              <a:srgbClr val="FF0000"/>
            </a:solidFill>
            <a:round/>
            <a:headEnd/>
            <a:tailEnd/>
          </a:ln>
        </p:spPr>
        <p:txBody>
          <a:bodyPr wrap="none" anchor="ctr"/>
          <a:lstStyle/>
          <a:p>
            <a:endParaRPr lang="en-US"/>
          </a:p>
        </p:txBody>
      </p:sp>
      <p:sp>
        <p:nvSpPr>
          <p:cNvPr id="8" name="Text Box 11"/>
          <p:cNvSpPr txBox="1">
            <a:spLocks noChangeArrowheads="1"/>
          </p:cNvSpPr>
          <p:nvPr/>
        </p:nvSpPr>
        <p:spPr bwMode="auto">
          <a:xfrm>
            <a:off x="307429" y="4869160"/>
            <a:ext cx="7848872" cy="1754326"/>
          </a:xfrm>
          <a:prstGeom prst="rect">
            <a:avLst/>
          </a:prstGeom>
          <a:noFill/>
          <a:ln w="9525">
            <a:noFill/>
            <a:miter lim="800000"/>
            <a:headEnd/>
            <a:tailEnd/>
          </a:ln>
        </p:spPr>
        <p:txBody>
          <a:bodyPr wrap="square">
            <a:spAutoFit/>
          </a:bodyPr>
          <a:lstStyle/>
          <a:p>
            <a:r>
              <a:rPr lang="en-US" b="1" dirty="0" smtClean="0"/>
              <a:t>HRS: functional disorder secondary to circulatory dysfunction with </a:t>
            </a:r>
            <a:r>
              <a:rPr lang="en-US" b="1" dirty="0" err="1" smtClean="0"/>
              <a:t>splanchic</a:t>
            </a:r>
            <a:r>
              <a:rPr lang="en-US" b="1" dirty="0" smtClean="0"/>
              <a:t> vasodilatation, low BP, renal vasoconstriction, and marked activation of sympathetic and </a:t>
            </a:r>
            <a:r>
              <a:rPr lang="en-US" b="1" dirty="0" err="1" smtClean="0"/>
              <a:t>neurohormonal</a:t>
            </a:r>
            <a:r>
              <a:rPr lang="en-US" b="1" dirty="0" smtClean="0"/>
              <a:t> systems.</a:t>
            </a:r>
          </a:p>
          <a:p>
            <a:endParaRPr lang="en-US" sz="1800" b="1" dirty="0"/>
          </a:p>
          <a:p>
            <a:r>
              <a:rPr lang="en-US" b="1" dirty="0" smtClean="0"/>
              <a:t>Or  - the kidneys are essentially </a:t>
            </a:r>
            <a:r>
              <a:rPr lang="en-US" b="1" dirty="0" err="1" smtClean="0"/>
              <a:t>underperfused</a:t>
            </a:r>
            <a:r>
              <a:rPr lang="en-US" b="1" dirty="0"/>
              <a:t> </a:t>
            </a:r>
            <a:r>
              <a:rPr lang="en-US" b="1" dirty="0" smtClean="0"/>
              <a:t>with no evidence of </a:t>
            </a:r>
            <a:r>
              <a:rPr lang="en-US" b="1" dirty="0" err="1" smtClean="0"/>
              <a:t>intrinisic</a:t>
            </a:r>
            <a:r>
              <a:rPr lang="en-US" b="1" dirty="0" smtClean="0"/>
              <a:t> kidney disease. </a:t>
            </a:r>
            <a:endParaRPr lang="en-US" sz="1800" b="1" dirty="0"/>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51920" y="4365104"/>
            <a:ext cx="2776538" cy="390525"/>
          </a:xfrm>
          <a:prstGeom prst="rect">
            <a:avLst/>
          </a:prstGeom>
          <a:noFill/>
          <a:ln>
            <a:noFill/>
          </a:ln>
          <a:effectLst/>
          <a:extLst>
            <a:ext uri="{909E8E84-426E-40DD-AFC4-6F175D3DCCD1}">
              <a14:hiddenFill xmlns:a14="http://schemas.microsoft.com/office/drawing/2010/main">
                <a:solidFill>
                  <a:srgbClr val="FF500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79388" y="260350"/>
            <a:ext cx="8856662" cy="1143000"/>
          </a:xfrm>
          <a:prstGeom prst="rect">
            <a:avLst/>
          </a:prstGeom>
          <a:noFill/>
          <a:ln w="9525">
            <a:noFill/>
            <a:miter lim="800000"/>
            <a:headEnd/>
            <a:tailEnd/>
          </a:ln>
        </p:spPr>
        <p:txBody>
          <a:bodyPr anchor="ctr"/>
          <a:lstStyle/>
          <a:p>
            <a:pPr algn="ctr"/>
            <a:r>
              <a:rPr lang="en-GB" sz="2800" b="1" noProof="1" smtClean="0">
                <a:solidFill>
                  <a:srgbClr val="FFFF00"/>
                </a:solidFill>
              </a:rPr>
              <a:t>Introduction</a:t>
            </a:r>
            <a:endParaRPr lang="en-GB" sz="2800" b="1" noProof="1">
              <a:solidFill>
                <a:srgbClr val="FFFF00"/>
              </a:solidFill>
            </a:endParaRPr>
          </a:p>
          <a:p>
            <a:pPr algn="ctr"/>
            <a:endParaRPr lang="en-GB" sz="2800" b="1" noProof="1">
              <a:solidFill>
                <a:srgbClr val="00B0F0"/>
              </a:solidFill>
              <a:latin typeface="Calibri" pitchFamily="34" charset="0"/>
            </a:endParaRPr>
          </a:p>
        </p:txBody>
      </p:sp>
      <p:sp>
        <p:nvSpPr>
          <p:cNvPr id="20484" name="Tekstvak 4"/>
          <p:cNvSpPr txBox="1">
            <a:spLocks noChangeArrowheads="1"/>
          </p:cNvSpPr>
          <p:nvPr/>
        </p:nvSpPr>
        <p:spPr bwMode="auto">
          <a:xfrm>
            <a:off x="228600" y="1447800"/>
            <a:ext cx="8736013" cy="1938338"/>
          </a:xfrm>
          <a:prstGeom prst="rect">
            <a:avLst/>
          </a:prstGeom>
          <a:noFill/>
          <a:ln w="9525">
            <a:noFill/>
            <a:miter lim="800000"/>
            <a:headEnd/>
            <a:tailEnd/>
          </a:ln>
        </p:spPr>
        <p:txBody>
          <a:bodyPr>
            <a:spAutoFit/>
          </a:bodyPr>
          <a:lstStyle/>
          <a:p>
            <a:pPr>
              <a:lnSpc>
                <a:spcPct val="200000"/>
              </a:lnSpc>
            </a:pPr>
            <a:endParaRPr lang="en-GB" sz="2000" noProof="1">
              <a:solidFill>
                <a:srgbClr val="00CC99"/>
              </a:solidFill>
              <a:latin typeface="Calibri" pitchFamily="34" charset="0"/>
            </a:endParaRPr>
          </a:p>
          <a:p>
            <a:pPr>
              <a:lnSpc>
                <a:spcPct val="200000"/>
              </a:lnSpc>
            </a:pPr>
            <a:endParaRPr lang="en-GB" sz="2000" noProof="1">
              <a:solidFill>
                <a:srgbClr val="00CC99"/>
              </a:solidFill>
              <a:latin typeface="Calibri" pitchFamily="34" charset="0"/>
            </a:endParaRPr>
          </a:p>
          <a:p>
            <a:pPr>
              <a:lnSpc>
                <a:spcPct val="200000"/>
              </a:lnSpc>
            </a:pPr>
            <a:endParaRPr lang="nl-BE" sz="2000">
              <a:latin typeface="Calibri" pitchFamily="34" charset="0"/>
            </a:endParaRPr>
          </a:p>
        </p:txBody>
      </p:sp>
      <p:sp>
        <p:nvSpPr>
          <p:cNvPr id="20485" name="Rechthoek 5"/>
          <p:cNvSpPr>
            <a:spLocks noChangeArrowheads="1"/>
          </p:cNvSpPr>
          <p:nvPr/>
        </p:nvSpPr>
        <p:spPr bwMode="auto">
          <a:xfrm>
            <a:off x="539552" y="1988840"/>
            <a:ext cx="7776864" cy="2308324"/>
          </a:xfrm>
          <a:prstGeom prst="rect">
            <a:avLst/>
          </a:prstGeom>
          <a:noFill/>
          <a:ln w="9525">
            <a:noFill/>
            <a:miter lim="800000"/>
            <a:headEnd/>
            <a:tailEnd/>
          </a:ln>
        </p:spPr>
        <p:txBody>
          <a:bodyPr wrap="square">
            <a:spAutoFit/>
          </a:bodyPr>
          <a:lstStyle/>
          <a:p>
            <a:pPr marL="428625" indent="-342900">
              <a:lnSpc>
                <a:spcPct val="150000"/>
              </a:lnSpc>
              <a:buFont typeface="Arial" pitchFamily="34" charset="0"/>
              <a:buChar char="•"/>
            </a:pPr>
            <a:r>
              <a:rPr lang="nl-BE" sz="2400" dirty="0" smtClean="0"/>
              <a:t>Approx 26,000 patients with cirrhosis per year require ITU admission in the USA</a:t>
            </a:r>
          </a:p>
          <a:p>
            <a:pPr marL="428625" indent="-342900">
              <a:lnSpc>
                <a:spcPct val="150000"/>
              </a:lnSpc>
              <a:buFont typeface="Arial" pitchFamily="34" charset="0"/>
              <a:buChar char="•"/>
            </a:pPr>
            <a:r>
              <a:rPr lang="nl-BE" sz="2400" dirty="0" smtClean="0"/>
              <a:t>&gt; 50 % mortality in this patient group</a:t>
            </a:r>
          </a:p>
          <a:p>
            <a:pPr marL="428625" indent="-342900">
              <a:lnSpc>
                <a:spcPct val="150000"/>
              </a:lnSpc>
              <a:buFont typeface="Arial" pitchFamily="34" charset="0"/>
              <a:buChar char="•"/>
            </a:pPr>
            <a:r>
              <a:rPr lang="nl-BE" sz="2400" dirty="0" smtClean="0"/>
              <a:t>This has remained unchanged in last 20 yrs.</a:t>
            </a:r>
          </a:p>
        </p:txBody>
      </p:sp>
      <p:sp>
        <p:nvSpPr>
          <p:cNvPr id="20487" name="Picture 1"/>
          <p:cNvSpPr>
            <a:spLocks noChangeAspect="1" noChangeArrowheads="1"/>
          </p:cNvSpPr>
          <p:nvPr/>
        </p:nvSpPr>
        <p:spPr bwMode="auto">
          <a:xfrm>
            <a:off x="4859338" y="3933825"/>
            <a:ext cx="3744912" cy="2849563"/>
          </a:xfrm>
          <a:prstGeom prst="rect">
            <a:avLst/>
          </a:prstGeom>
          <a:noFill/>
          <a:ln w="9525">
            <a:noFill/>
            <a:miter lim="800000"/>
            <a:headEnd/>
            <a:tailEnd/>
          </a:ln>
        </p:spPr>
        <p:txBody>
          <a:bodyPr/>
          <a:lstStyle/>
          <a:p>
            <a:endParaRPr lang="en-US"/>
          </a:p>
        </p:txBody>
      </p:sp>
      <p:sp>
        <p:nvSpPr>
          <p:cNvPr id="2" name="TextBox 1"/>
          <p:cNvSpPr txBox="1"/>
          <p:nvPr/>
        </p:nvSpPr>
        <p:spPr>
          <a:xfrm>
            <a:off x="5076056" y="5733256"/>
            <a:ext cx="3888557" cy="369332"/>
          </a:xfrm>
          <a:prstGeom prst="rect">
            <a:avLst/>
          </a:prstGeom>
          <a:noFill/>
        </p:spPr>
        <p:txBody>
          <a:bodyPr wrap="square" rtlCol="0">
            <a:spAutoFit/>
          </a:bodyPr>
          <a:lstStyle/>
          <a:p>
            <a:r>
              <a:rPr lang="en-GB" i="1" dirty="0" smtClean="0">
                <a:solidFill>
                  <a:srgbClr val="FFFF00"/>
                </a:solidFill>
              </a:rPr>
              <a:t>Olson et al, </a:t>
            </a:r>
            <a:r>
              <a:rPr lang="en-GB" i="1" dirty="0" err="1" smtClean="0">
                <a:solidFill>
                  <a:srgbClr val="FFFF00"/>
                </a:solidFill>
              </a:rPr>
              <a:t>Hepatology</a:t>
            </a:r>
            <a:r>
              <a:rPr lang="en-GB" i="1" dirty="0" smtClean="0">
                <a:solidFill>
                  <a:srgbClr val="FFFF00"/>
                </a:solidFill>
              </a:rPr>
              <a:t> 2011</a:t>
            </a:r>
            <a:endParaRPr lang="en-GB" i="1" dirty="0">
              <a:solidFill>
                <a:srgbClr val="FFFF00"/>
              </a:solidFill>
            </a:endParaRPr>
          </a:p>
        </p:txBody>
      </p:sp>
    </p:spTree>
    <p:extLst>
      <p:ext uri="{BB962C8B-B14F-4D97-AF65-F5344CB8AC3E}">
        <p14:creationId xmlns:p14="http://schemas.microsoft.com/office/powerpoint/2010/main" val="825791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p:cNvPicPr>
            <a:picLocks noChangeAspect="1"/>
          </p:cNvPicPr>
          <p:nvPr/>
        </p:nvPicPr>
        <p:blipFill>
          <a:blip r:embed="rId3" cstate="print"/>
          <a:srcRect/>
          <a:stretch>
            <a:fillRect/>
          </a:stretch>
        </p:blipFill>
        <p:spPr bwMode="auto">
          <a:xfrm>
            <a:off x="1187624" y="0"/>
            <a:ext cx="6696744" cy="6858000"/>
          </a:xfrm>
          <a:prstGeom prst="rect">
            <a:avLst/>
          </a:prstGeom>
          <a:noFill/>
          <a:ln w="9525">
            <a:noFill/>
            <a:miter lim="800000"/>
            <a:headEnd/>
            <a:tailEnd/>
          </a:ln>
        </p:spPr>
      </p:pic>
    </p:spTree>
    <p:extLst>
      <p:ext uri="{BB962C8B-B14F-4D97-AF65-F5344CB8AC3E}">
        <p14:creationId xmlns:p14="http://schemas.microsoft.com/office/powerpoint/2010/main" val="411712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GB" sz="4000">
                <a:latin typeface="Times New Roman" pitchFamily="18" charset="0"/>
              </a:rPr>
              <a:t>Non-SBP related sepsis and renal failure</a:t>
            </a:r>
          </a:p>
        </p:txBody>
      </p:sp>
      <p:sp>
        <p:nvSpPr>
          <p:cNvPr id="11267" name="Rectangle 3"/>
          <p:cNvSpPr>
            <a:spLocks noGrp="1" noChangeArrowheads="1"/>
          </p:cNvSpPr>
          <p:nvPr>
            <p:ph type="body" idx="1"/>
          </p:nvPr>
        </p:nvSpPr>
        <p:spPr/>
        <p:txBody>
          <a:bodyPr/>
          <a:lstStyle/>
          <a:p>
            <a:pPr>
              <a:lnSpc>
                <a:spcPct val="90000"/>
              </a:lnSpc>
            </a:pPr>
            <a:r>
              <a:rPr lang="en-GB" sz="2400" dirty="0">
                <a:latin typeface="Times New Roman" pitchFamily="18" charset="0"/>
              </a:rPr>
              <a:t>106 cirrhotic patients with non-SBP related </a:t>
            </a:r>
            <a:r>
              <a:rPr lang="en-GB" sz="2400" dirty="0" smtClean="0">
                <a:latin typeface="Times New Roman" pitchFamily="18" charset="0"/>
              </a:rPr>
              <a:t>sepsis</a:t>
            </a:r>
            <a:endParaRPr lang="en-GB" sz="2400" i="1" dirty="0">
              <a:latin typeface="Times New Roman" pitchFamily="18" charset="0"/>
            </a:endParaRPr>
          </a:p>
          <a:p>
            <a:pPr>
              <a:lnSpc>
                <a:spcPct val="90000"/>
              </a:lnSpc>
              <a:buFont typeface="Wingdings" pitchFamily="2" charset="2"/>
              <a:buNone/>
            </a:pPr>
            <a:endParaRPr lang="en-GB" sz="2400" i="1" dirty="0">
              <a:latin typeface="Times New Roman" pitchFamily="18" charset="0"/>
            </a:endParaRPr>
          </a:p>
          <a:p>
            <a:pPr>
              <a:lnSpc>
                <a:spcPct val="90000"/>
              </a:lnSpc>
            </a:pPr>
            <a:r>
              <a:rPr lang="en-GB" sz="2400" dirty="0">
                <a:latin typeface="Times New Roman" pitchFamily="18" charset="0"/>
              </a:rPr>
              <a:t>27% had associated renal failure at or during admission</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21% reversible renal failure (55% 3 month MR)</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6% non reversible renal failure (100% MR)</a:t>
            </a:r>
          </a:p>
          <a:p>
            <a:pPr>
              <a:lnSpc>
                <a:spcPct val="90000"/>
              </a:lnSpc>
            </a:pPr>
            <a:endParaRPr lang="en-GB" sz="2400" dirty="0">
              <a:latin typeface="Times New Roman" pitchFamily="18" charset="0"/>
            </a:endParaRPr>
          </a:p>
          <a:p>
            <a:pPr>
              <a:lnSpc>
                <a:spcPct val="90000"/>
              </a:lnSpc>
            </a:pPr>
            <a:r>
              <a:rPr lang="en-GB" sz="2400" dirty="0">
                <a:latin typeface="Times New Roman" pitchFamily="18" charset="0"/>
              </a:rPr>
              <a:t>Admission MELD score predicted poor </a:t>
            </a:r>
            <a:r>
              <a:rPr lang="en-GB" sz="2400" dirty="0" smtClean="0">
                <a:latin typeface="Times New Roman" pitchFamily="18" charset="0"/>
              </a:rPr>
              <a:t>outcome</a:t>
            </a:r>
          </a:p>
          <a:p>
            <a:pPr marL="0" indent="0">
              <a:lnSpc>
                <a:spcPct val="90000"/>
              </a:lnSpc>
              <a:buNone/>
            </a:pPr>
            <a:endParaRPr lang="en-GB" sz="2400" i="1" dirty="0">
              <a:solidFill>
                <a:srgbClr val="FFFF00"/>
              </a:solidFill>
              <a:latin typeface="Times New Roman" pitchFamily="18" charset="0"/>
            </a:endParaRPr>
          </a:p>
          <a:p>
            <a:pPr marL="0" indent="0">
              <a:lnSpc>
                <a:spcPct val="90000"/>
              </a:lnSpc>
              <a:buNone/>
            </a:pPr>
            <a:r>
              <a:rPr lang="en-GB" sz="2400" i="1" dirty="0" smtClean="0">
                <a:solidFill>
                  <a:srgbClr val="FFFF00"/>
                </a:solidFill>
                <a:latin typeface="Times New Roman" pitchFamily="18" charset="0"/>
              </a:rPr>
              <a:t>                                                               Terra et al, Gastro ‘05</a:t>
            </a:r>
            <a:endParaRPr lang="en-GB" sz="2400" dirty="0">
              <a:solidFill>
                <a:srgbClr val="FFFF00"/>
              </a:solidFill>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a:p>
            <a:pPr>
              <a:lnSpc>
                <a:spcPct val="90000"/>
              </a:lnSpc>
            </a:pPr>
            <a:endParaRPr lang="en-GB" sz="2400" dirty="0">
              <a:latin typeface="Times New Roman" pitchFamily="18" charset="0"/>
            </a:endParaRPr>
          </a:p>
        </p:txBody>
      </p:sp>
    </p:spTree>
    <p:extLst>
      <p:ext uri="{BB962C8B-B14F-4D97-AF65-F5344CB8AC3E}">
        <p14:creationId xmlns:p14="http://schemas.microsoft.com/office/powerpoint/2010/main" val="1245535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4"/>
            <a:ext cx="8229600" cy="1143000"/>
          </a:xfrm>
        </p:spPr>
        <p:txBody>
          <a:bodyPr/>
          <a:lstStyle/>
          <a:p>
            <a:r>
              <a:rPr lang="en-GB" dirty="0" smtClean="0"/>
              <a:t>Current therapies for HRS</a:t>
            </a:r>
            <a:endParaRPr lang="en-GB" dirty="0"/>
          </a:p>
        </p:txBody>
      </p:sp>
      <p:sp>
        <p:nvSpPr>
          <p:cNvPr id="9" name="Text Placeholder 8"/>
          <p:cNvSpPr>
            <a:spLocks noGrp="1"/>
          </p:cNvSpPr>
          <p:nvPr>
            <p:ph type="body" idx="1"/>
          </p:nvPr>
        </p:nvSpPr>
        <p:spPr/>
        <p:txBody>
          <a:bodyPr/>
          <a:lstStyle/>
          <a:p>
            <a:r>
              <a:rPr lang="en-GB" dirty="0" smtClean="0"/>
              <a:t>Treatment for HRS:</a:t>
            </a:r>
          </a:p>
          <a:p>
            <a:r>
              <a:rPr lang="en-GB" dirty="0" err="1" smtClean="0">
                <a:solidFill>
                  <a:srgbClr val="FFFF00"/>
                </a:solidFill>
              </a:rPr>
              <a:t>Terlipressin</a:t>
            </a:r>
            <a:r>
              <a:rPr lang="en-GB" dirty="0" smtClean="0">
                <a:solidFill>
                  <a:srgbClr val="FFFF00"/>
                </a:solidFill>
              </a:rPr>
              <a:t> + albumin</a:t>
            </a:r>
            <a:endParaRPr lang="en-GB" dirty="0">
              <a:solidFill>
                <a:srgbClr val="FFFF00"/>
              </a:solidFill>
            </a:endParaRPr>
          </a:p>
        </p:txBody>
      </p:sp>
      <p:pic>
        <p:nvPicPr>
          <p:cNvPr id="7" name="Picture 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246060" y="2276302"/>
            <a:ext cx="4040188" cy="40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Placeholder 9"/>
          <p:cNvSpPr>
            <a:spLocks noGrp="1"/>
          </p:cNvSpPr>
          <p:nvPr>
            <p:ph type="body" sz="quarter" idx="3"/>
          </p:nvPr>
        </p:nvSpPr>
        <p:spPr/>
        <p:txBody>
          <a:bodyPr/>
          <a:lstStyle/>
          <a:p>
            <a:r>
              <a:rPr lang="en-GB" dirty="0" smtClean="0"/>
              <a:t>Predictors of response </a:t>
            </a:r>
          </a:p>
          <a:p>
            <a:endParaRPr lang="en-GB" dirty="0"/>
          </a:p>
        </p:txBody>
      </p:sp>
      <p:sp>
        <p:nvSpPr>
          <p:cNvPr id="11" name="Content Placeholder 10"/>
          <p:cNvSpPr>
            <a:spLocks noGrp="1"/>
          </p:cNvSpPr>
          <p:nvPr>
            <p:ph sz="quarter" idx="4"/>
          </p:nvPr>
        </p:nvSpPr>
        <p:spPr>
          <a:xfrm>
            <a:off x="4643438" y="1700808"/>
            <a:ext cx="4041775" cy="1872208"/>
          </a:xfrm>
        </p:spPr>
        <p:txBody>
          <a:bodyPr/>
          <a:lstStyle/>
          <a:p>
            <a:r>
              <a:rPr lang="en-GB" sz="2000" dirty="0" smtClean="0"/>
              <a:t>Only 1/3 patients respond</a:t>
            </a:r>
          </a:p>
          <a:p>
            <a:r>
              <a:rPr lang="en-GB" sz="2000" dirty="0" smtClean="0"/>
              <a:t>Increase in MAP&gt;5mmHg at day 3*</a:t>
            </a:r>
          </a:p>
          <a:p>
            <a:r>
              <a:rPr lang="en-GB" sz="2000" dirty="0" err="1" smtClean="0"/>
              <a:t>Bilirubin</a:t>
            </a:r>
            <a:r>
              <a:rPr lang="en-GB" sz="2000" dirty="0" smtClean="0"/>
              <a:t> &lt;117mcmol/L*</a:t>
            </a:r>
          </a:p>
          <a:p>
            <a:r>
              <a:rPr lang="en-GB" sz="2000" dirty="0" smtClean="0"/>
              <a:t>Baseline </a:t>
            </a:r>
            <a:r>
              <a:rPr lang="en-GB" sz="2000" dirty="0" err="1" smtClean="0"/>
              <a:t>Creat</a:t>
            </a:r>
            <a:r>
              <a:rPr lang="en-GB" sz="2000" dirty="0" smtClean="0"/>
              <a:t> &lt;381 </a:t>
            </a:r>
            <a:r>
              <a:rPr lang="en-GB" sz="2000" dirty="0" err="1" smtClean="0"/>
              <a:t>mcmol</a:t>
            </a:r>
            <a:r>
              <a:rPr lang="en-GB" sz="2000" dirty="0" smtClean="0"/>
              <a:t>/L</a:t>
            </a:r>
          </a:p>
          <a:p>
            <a:endParaRPr lang="en-GB" sz="2000" dirty="0" smtClean="0"/>
          </a:p>
          <a:p>
            <a:pPr>
              <a:buNone/>
            </a:pPr>
            <a:endParaRPr lang="en-GB" sz="2000" dirty="0" smtClean="0"/>
          </a:p>
          <a:p>
            <a:pPr>
              <a:buNone/>
            </a:pPr>
            <a:endParaRPr lang="en-GB" sz="2000" dirty="0"/>
          </a:p>
        </p:txBody>
      </p:sp>
      <p:pic>
        <p:nvPicPr>
          <p:cNvPr id="12" name="Picture 1"/>
          <p:cNvPicPr>
            <a:picLocks noChangeAspect="1"/>
          </p:cNvPicPr>
          <p:nvPr/>
        </p:nvPicPr>
        <p:blipFill>
          <a:blip r:embed="rId4" cstate="print"/>
          <a:srcRect/>
          <a:stretch>
            <a:fillRect/>
          </a:stretch>
        </p:blipFill>
        <p:spPr bwMode="auto">
          <a:xfrm>
            <a:off x="4786314" y="3786190"/>
            <a:ext cx="3929090" cy="2636837"/>
          </a:xfrm>
          <a:prstGeom prst="rect">
            <a:avLst/>
          </a:prstGeom>
          <a:solidFill>
            <a:schemeClr val="tx1"/>
          </a:solidFill>
          <a:ln w="9525">
            <a:noFill/>
            <a:miter lim="800000"/>
            <a:headEnd/>
            <a:tailEnd/>
          </a:ln>
        </p:spPr>
      </p:pic>
      <p:sp>
        <p:nvSpPr>
          <p:cNvPr id="13" name="TextBox 12"/>
          <p:cNvSpPr txBox="1"/>
          <p:nvPr/>
        </p:nvSpPr>
        <p:spPr>
          <a:xfrm>
            <a:off x="4643438" y="6509587"/>
            <a:ext cx="4425314" cy="276999"/>
          </a:xfrm>
          <a:prstGeom prst="rect">
            <a:avLst/>
          </a:prstGeom>
          <a:noFill/>
        </p:spPr>
        <p:txBody>
          <a:bodyPr wrap="none" rtlCol="0">
            <a:spAutoFit/>
          </a:bodyPr>
          <a:lstStyle/>
          <a:p>
            <a:r>
              <a:rPr lang="en-GB" sz="1200" dirty="0" smtClean="0"/>
              <a:t>* </a:t>
            </a:r>
            <a:r>
              <a:rPr lang="en-GB" sz="1200" dirty="0" err="1" smtClean="0"/>
              <a:t>Nazar</a:t>
            </a:r>
            <a:r>
              <a:rPr lang="en-GB" sz="1200" dirty="0" smtClean="0"/>
              <a:t> et al, </a:t>
            </a:r>
            <a:r>
              <a:rPr lang="en-GB" sz="1200" dirty="0" err="1" smtClean="0"/>
              <a:t>Hepatology</a:t>
            </a:r>
            <a:r>
              <a:rPr lang="en-GB" sz="1200" dirty="0" smtClean="0"/>
              <a:t> ‘10; Boyer et al Journal of </a:t>
            </a:r>
            <a:r>
              <a:rPr lang="en-GB" sz="1200" dirty="0" err="1" smtClean="0"/>
              <a:t>Hepatology</a:t>
            </a:r>
            <a:r>
              <a:rPr lang="en-GB" sz="1200" dirty="0" smtClean="0"/>
              <a:t> ‘11</a:t>
            </a:r>
            <a:endParaRPr lang="en-GB" sz="1200" dirty="0"/>
          </a:p>
        </p:txBody>
      </p:sp>
      <p:sp>
        <p:nvSpPr>
          <p:cNvPr id="14" name="Oval 7"/>
          <p:cNvSpPr>
            <a:spLocks noChangeArrowheads="1"/>
          </p:cNvSpPr>
          <p:nvPr/>
        </p:nvSpPr>
        <p:spPr bwMode="auto">
          <a:xfrm>
            <a:off x="4929190" y="5286388"/>
            <a:ext cx="3643338" cy="500066"/>
          </a:xfrm>
          <a:prstGeom prst="ellipse">
            <a:avLst/>
          </a:prstGeom>
          <a:noFill/>
          <a:ln w="9525">
            <a:solidFill>
              <a:srgbClr val="FF0000"/>
            </a:solidFill>
            <a:round/>
            <a:headEnd/>
            <a:tailEnd/>
          </a:ln>
        </p:spPr>
        <p:txBody>
          <a:bodyPr wrap="none" anchor="ctr"/>
          <a:lstStyle/>
          <a:p>
            <a:endParaRPr lang="en-US"/>
          </a:p>
        </p:txBody>
      </p:sp>
      <p:sp>
        <p:nvSpPr>
          <p:cNvPr id="15" name="TextBox 14"/>
          <p:cNvSpPr txBox="1"/>
          <p:nvPr/>
        </p:nvSpPr>
        <p:spPr>
          <a:xfrm>
            <a:off x="357158" y="6357958"/>
            <a:ext cx="2627642" cy="276999"/>
          </a:xfrm>
          <a:prstGeom prst="rect">
            <a:avLst/>
          </a:prstGeom>
          <a:noFill/>
        </p:spPr>
        <p:txBody>
          <a:bodyPr wrap="none" rtlCol="0">
            <a:spAutoFit/>
          </a:bodyPr>
          <a:lstStyle/>
          <a:p>
            <a:r>
              <a:rPr lang="en-GB" sz="1200" dirty="0" err="1" smtClean="0"/>
              <a:t>Sagi</a:t>
            </a:r>
            <a:r>
              <a:rPr lang="en-GB" sz="1200" dirty="0" smtClean="0"/>
              <a:t> et al ; J </a:t>
            </a:r>
            <a:r>
              <a:rPr lang="en-GB" sz="1200" dirty="0" err="1" smtClean="0"/>
              <a:t>Gastroenterol</a:t>
            </a:r>
            <a:r>
              <a:rPr lang="en-GB" sz="1200" dirty="0" smtClean="0"/>
              <a:t> </a:t>
            </a:r>
            <a:r>
              <a:rPr lang="en-GB" sz="1200" dirty="0" err="1" smtClean="0"/>
              <a:t>Hepatol</a:t>
            </a:r>
            <a:r>
              <a:rPr lang="en-GB" sz="1200" dirty="0" smtClean="0"/>
              <a:t>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700808"/>
            <a:ext cx="7772400" cy="4824536"/>
          </a:xfrm>
        </p:spPr>
        <p:txBody>
          <a:bodyPr>
            <a:normAutofit/>
          </a:bodyPr>
          <a:lstStyle/>
          <a:p>
            <a:pPr>
              <a:lnSpc>
                <a:spcPct val="90000"/>
              </a:lnSpc>
            </a:pPr>
            <a:r>
              <a:rPr lang="en-GB" sz="2400" dirty="0" smtClean="0"/>
              <a:t>Exclude sepsis and consider broad spectrum antibiotics</a:t>
            </a:r>
          </a:p>
          <a:p>
            <a:pPr>
              <a:lnSpc>
                <a:spcPct val="90000"/>
              </a:lnSpc>
            </a:pPr>
            <a:endParaRPr lang="en-GB" sz="2400" dirty="0"/>
          </a:p>
          <a:p>
            <a:pPr>
              <a:lnSpc>
                <a:spcPct val="90000"/>
              </a:lnSpc>
            </a:pPr>
            <a:r>
              <a:rPr lang="en-GB" sz="2400" dirty="0" smtClean="0">
                <a:solidFill>
                  <a:srgbClr val="FFFF00"/>
                </a:solidFill>
              </a:rPr>
              <a:t>IV Fluids to correct any </a:t>
            </a:r>
            <a:r>
              <a:rPr lang="en-GB" sz="2400" dirty="0" err="1" smtClean="0">
                <a:solidFill>
                  <a:srgbClr val="FFFF00"/>
                </a:solidFill>
              </a:rPr>
              <a:t>intravascularly</a:t>
            </a:r>
            <a:r>
              <a:rPr lang="en-GB" sz="2400" dirty="0" smtClean="0">
                <a:solidFill>
                  <a:srgbClr val="FFFF00"/>
                </a:solidFill>
              </a:rPr>
              <a:t> volume depletion</a:t>
            </a:r>
          </a:p>
          <a:p>
            <a:pPr>
              <a:lnSpc>
                <a:spcPct val="90000"/>
              </a:lnSpc>
            </a:pPr>
            <a:endParaRPr lang="en-GB" sz="2400" dirty="0">
              <a:solidFill>
                <a:srgbClr val="FFFF00"/>
              </a:solidFill>
            </a:endParaRPr>
          </a:p>
          <a:p>
            <a:pPr>
              <a:lnSpc>
                <a:spcPct val="90000"/>
              </a:lnSpc>
            </a:pPr>
            <a:r>
              <a:rPr lang="en-GB" sz="2400" dirty="0" smtClean="0">
                <a:solidFill>
                  <a:srgbClr val="FFFF00"/>
                </a:solidFill>
              </a:rPr>
              <a:t>Consider </a:t>
            </a:r>
            <a:r>
              <a:rPr lang="en-GB" sz="2400" dirty="0" err="1" smtClean="0">
                <a:solidFill>
                  <a:srgbClr val="FFFF00"/>
                </a:solidFill>
              </a:rPr>
              <a:t>teriplessin</a:t>
            </a:r>
            <a:r>
              <a:rPr lang="en-GB" sz="2400" dirty="0" smtClean="0">
                <a:solidFill>
                  <a:srgbClr val="FFFF00"/>
                </a:solidFill>
              </a:rPr>
              <a:t> if evidence of  </a:t>
            </a:r>
            <a:r>
              <a:rPr lang="en-GB" sz="2400" dirty="0" err="1" smtClean="0">
                <a:solidFill>
                  <a:srgbClr val="FFFF00"/>
                </a:solidFill>
              </a:rPr>
              <a:t>Hepatorenal</a:t>
            </a:r>
            <a:r>
              <a:rPr lang="en-GB" sz="2400" dirty="0" smtClean="0">
                <a:solidFill>
                  <a:srgbClr val="FFFF00"/>
                </a:solidFill>
              </a:rPr>
              <a:t> syndrome</a:t>
            </a:r>
          </a:p>
          <a:p>
            <a:pPr>
              <a:lnSpc>
                <a:spcPct val="90000"/>
              </a:lnSpc>
            </a:pPr>
            <a:endParaRPr lang="en-GB" sz="2400" dirty="0">
              <a:solidFill>
                <a:srgbClr val="FFFF00"/>
              </a:solidFill>
            </a:endParaRPr>
          </a:p>
          <a:p>
            <a:pPr>
              <a:lnSpc>
                <a:spcPct val="90000"/>
              </a:lnSpc>
            </a:pPr>
            <a:r>
              <a:rPr lang="en-GB" sz="2400" dirty="0" smtClean="0">
                <a:solidFill>
                  <a:srgbClr val="FFFF00"/>
                </a:solidFill>
              </a:rPr>
              <a:t>Consider renal replacement therapy (filtration) if well filled and no improvement with </a:t>
            </a:r>
            <a:r>
              <a:rPr lang="en-GB" sz="2400" dirty="0" err="1" smtClean="0">
                <a:solidFill>
                  <a:srgbClr val="FFFF00"/>
                </a:solidFill>
              </a:rPr>
              <a:t>teriplessin</a:t>
            </a:r>
            <a:r>
              <a:rPr lang="en-GB" sz="2400" dirty="0" smtClean="0">
                <a:solidFill>
                  <a:srgbClr val="FFFF00"/>
                </a:solidFill>
              </a:rPr>
              <a:t> with continuing fluid/electrolyte/ acid-base imbalance. </a:t>
            </a:r>
          </a:p>
          <a:p>
            <a:pPr marL="0" indent="0">
              <a:lnSpc>
                <a:spcPct val="90000"/>
              </a:lnSpc>
              <a:buNone/>
            </a:pPr>
            <a:r>
              <a:rPr lang="en-GB" sz="2400" dirty="0" smtClean="0"/>
              <a:t>    </a:t>
            </a:r>
          </a:p>
          <a:p>
            <a:pPr>
              <a:lnSpc>
                <a:spcPct val="90000"/>
              </a:lnSpc>
            </a:pPr>
            <a:endParaRPr lang="en-GB" sz="2400" dirty="0"/>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3630839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ACLF: Brain Dysfunction</a:t>
            </a:r>
            <a:endParaRPr lang="en-GB" sz="4000" dirty="0">
              <a:latin typeface="+mn-lt"/>
            </a:endParaRPr>
          </a:p>
        </p:txBody>
      </p:sp>
      <p:sp>
        <p:nvSpPr>
          <p:cNvPr id="12291" name="Rectangle 3"/>
          <p:cNvSpPr>
            <a:spLocks noGrp="1" noChangeArrowheads="1"/>
          </p:cNvSpPr>
          <p:nvPr>
            <p:ph idx="1"/>
          </p:nvPr>
        </p:nvSpPr>
        <p:spPr>
          <a:xfrm>
            <a:off x="611560" y="1700808"/>
            <a:ext cx="7772400" cy="3672408"/>
          </a:xfrm>
        </p:spPr>
        <p:txBody>
          <a:bodyPr>
            <a:normAutofit/>
          </a:bodyPr>
          <a:lstStyle/>
          <a:p>
            <a:pPr>
              <a:lnSpc>
                <a:spcPct val="90000"/>
              </a:lnSpc>
            </a:pPr>
            <a:r>
              <a:rPr lang="en-GB" sz="2400" dirty="0" smtClean="0"/>
              <a:t>Hepatic encephalopathy is a common manifestation </a:t>
            </a:r>
          </a:p>
          <a:p>
            <a:pPr>
              <a:lnSpc>
                <a:spcPct val="90000"/>
              </a:lnSpc>
            </a:pPr>
            <a:endParaRPr lang="en-GB" sz="2400" dirty="0"/>
          </a:p>
          <a:p>
            <a:pPr>
              <a:lnSpc>
                <a:spcPct val="90000"/>
              </a:lnSpc>
            </a:pPr>
            <a:r>
              <a:rPr lang="en-GB" sz="2400" dirty="0" err="1" smtClean="0"/>
              <a:t>Multifactoral</a:t>
            </a:r>
            <a:r>
              <a:rPr lang="en-GB" sz="2400" dirty="0" smtClean="0"/>
              <a:t>:</a:t>
            </a:r>
          </a:p>
          <a:p>
            <a:pPr marL="0" indent="0">
              <a:lnSpc>
                <a:spcPct val="90000"/>
              </a:lnSpc>
              <a:buNone/>
            </a:pPr>
            <a:r>
              <a:rPr lang="en-GB" sz="2400" dirty="0"/>
              <a:t> </a:t>
            </a:r>
            <a:r>
              <a:rPr lang="en-GB" sz="2400" dirty="0" smtClean="0"/>
              <a:t>    </a:t>
            </a:r>
            <a:r>
              <a:rPr lang="en-GB" sz="2400" dirty="0" err="1" smtClean="0"/>
              <a:t>Hyperammonemia</a:t>
            </a:r>
            <a:r>
              <a:rPr lang="en-GB" sz="2400" dirty="0" smtClean="0"/>
              <a:t> </a:t>
            </a:r>
          </a:p>
          <a:p>
            <a:pPr marL="0" indent="0">
              <a:lnSpc>
                <a:spcPct val="90000"/>
              </a:lnSpc>
              <a:buNone/>
            </a:pPr>
            <a:r>
              <a:rPr lang="en-GB" sz="2400" dirty="0"/>
              <a:t> </a:t>
            </a:r>
            <a:r>
              <a:rPr lang="en-GB" sz="2400" dirty="0" smtClean="0"/>
              <a:t>    Inflammation</a:t>
            </a:r>
          </a:p>
          <a:p>
            <a:pPr marL="0" indent="0">
              <a:lnSpc>
                <a:spcPct val="90000"/>
              </a:lnSpc>
              <a:buNone/>
            </a:pPr>
            <a:r>
              <a:rPr lang="en-GB" sz="2400" dirty="0"/>
              <a:t> </a:t>
            </a:r>
            <a:r>
              <a:rPr lang="en-GB" sz="2400" dirty="0" smtClean="0"/>
              <a:t>    Cerebral oedema</a:t>
            </a:r>
          </a:p>
          <a:p>
            <a:pPr marL="0" indent="0">
              <a:lnSpc>
                <a:spcPct val="90000"/>
              </a:lnSpc>
              <a:buNone/>
            </a:pPr>
            <a:endParaRPr lang="en-GB" sz="2400" dirty="0"/>
          </a:p>
          <a:p>
            <a:pPr marL="0" indent="0">
              <a:lnSpc>
                <a:spcPct val="90000"/>
              </a:lnSpc>
              <a:buNone/>
            </a:pPr>
            <a:r>
              <a:rPr lang="en-GB" sz="2400" dirty="0" smtClean="0"/>
              <a:t>Can be precipitated in particular by sepsis / electrolyte disturbances. </a:t>
            </a:r>
          </a:p>
          <a:p>
            <a:pPr marL="0" indent="0">
              <a:lnSpc>
                <a:spcPct val="90000"/>
              </a:lnSpc>
              <a:buNone/>
            </a:pPr>
            <a:endParaRPr lang="en-GB" sz="2400" dirty="0" smtClean="0"/>
          </a:p>
          <a:p>
            <a:pPr marL="0" indent="0">
              <a:lnSpc>
                <a:spcPct val="90000"/>
              </a:lnSpc>
              <a:buNone/>
            </a:pPr>
            <a:endParaRPr lang="en-GB" sz="2400" dirty="0"/>
          </a:p>
          <a:p>
            <a:pPr marL="0" indent="0">
              <a:lnSpc>
                <a:spcPct val="90000"/>
              </a:lnSpc>
              <a:buNone/>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604020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700808"/>
            <a:ext cx="7772400" cy="4824536"/>
          </a:xfrm>
        </p:spPr>
        <p:txBody>
          <a:bodyPr>
            <a:normAutofit/>
          </a:bodyPr>
          <a:lstStyle/>
          <a:p>
            <a:pPr>
              <a:lnSpc>
                <a:spcPct val="90000"/>
              </a:lnSpc>
            </a:pPr>
            <a:r>
              <a:rPr lang="en-GB" sz="2400" dirty="0" smtClean="0"/>
              <a:t>Broad spectrum antibiotics</a:t>
            </a:r>
          </a:p>
          <a:p>
            <a:pPr>
              <a:lnSpc>
                <a:spcPct val="90000"/>
              </a:lnSpc>
            </a:pPr>
            <a:endParaRPr lang="en-GB" sz="2400" dirty="0"/>
          </a:p>
          <a:p>
            <a:pPr>
              <a:lnSpc>
                <a:spcPct val="90000"/>
              </a:lnSpc>
            </a:pPr>
            <a:r>
              <a:rPr lang="en-GB" sz="2400" dirty="0" smtClean="0"/>
              <a:t>IV Fluids to keep patient </a:t>
            </a:r>
            <a:r>
              <a:rPr lang="en-GB" sz="2400" dirty="0" err="1" smtClean="0"/>
              <a:t>intravascularly</a:t>
            </a:r>
            <a:r>
              <a:rPr lang="en-GB" sz="2400" dirty="0" smtClean="0"/>
              <a:t> filled</a:t>
            </a:r>
          </a:p>
          <a:p>
            <a:pPr>
              <a:lnSpc>
                <a:spcPct val="90000"/>
              </a:lnSpc>
            </a:pPr>
            <a:endParaRPr lang="en-GB" sz="2400" dirty="0"/>
          </a:p>
          <a:p>
            <a:pPr>
              <a:lnSpc>
                <a:spcPct val="90000"/>
              </a:lnSpc>
            </a:pPr>
            <a:r>
              <a:rPr lang="en-GB" sz="2400" dirty="0" smtClean="0"/>
              <a:t>Consider </a:t>
            </a:r>
            <a:r>
              <a:rPr lang="en-GB" sz="2400" dirty="0" err="1" smtClean="0"/>
              <a:t>teriplessin</a:t>
            </a:r>
            <a:r>
              <a:rPr lang="en-GB" sz="2400" dirty="0" smtClean="0"/>
              <a:t> if evidence of  </a:t>
            </a:r>
            <a:r>
              <a:rPr lang="en-GB" sz="2400" dirty="0" err="1" smtClean="0"/>
              <a:t>Hepatorenal</a:t>
            </a:r>
            <a:r>
              <a:rPr lang="en-GB" sz="2400" dirty="0" smtClean="0"/>
              <a:t> syndrome</a:t>
            </a:r>
          </a:p>
          <a:p>
            <a:pPr>
              <a:lnSpc>
                <a:spcPct val="90000"/>
              </a:lnSpc>
            </a:pPr>
            <a:endParaRPr lang="en-GB" sz="2400" dirty="0"/>
          </a:p>
          <a:p>
            <a:pPr>
              <a:lnSpc>
                <a:spcPct val="90000"/>
              </a:lnSpc>
            </a:pPr>
            <a:r>
              <a:rPr lang="en-GB" sz="2400" dirty="0" smtClean="0"/>
              <a:t>Consider renal replacement therapy (filtration) if well filled and no improvement with </a:t>
            </a:r>
            <a:r>
              <a:rPr lang="en-GB" sz="2400" dirty="0" err="1" smtClean="0"/>
              <a:t>teriplessin</a:t>
            </a:r>
            <a:endParaRPr lang="en-GB" sz="2400" dirty="0" smtClean="0"/>
          </a:p>
          <a:p>
            <a:pPr>
              <a:lnSpc>
                <a:spcPct val="90000"/>
              </a:lnSpc>
            </a:pPr>
            <a:endParaRPr lang="en-GB" sz="2400" dirty="0"/>
          </a:p>
          <a:p>
            <a:pPr>
              <a:lnSpc>
                <a:spcPct val="90000"/>
              </a:lnSpc>
            </a:pPr>
            <a:r>
              <a:rPr lang="en-GB" sz="2400" dirty="0" smtClean="0">
                <a:solidFill>
                  <a:srgbClr val="FFFF00"/>
                </a:solidFill>
              </a:rPr>
              <a:t>Measures to prevent/ treat encephalopathy (Lactulose via NG if need be / enemas).   Intubation if GCS &lt; 8. </a:t>
            </a:r>
          </a:p>
          <a:p>
            <a:pPr marL="0" indent="0">
              <a:lnSpc>
                <a:spcPct val="90000"/>
              </a:lnSpc>
              <a:buNone/>
            </a:pPr>
            <a:r>
              <a:rPr lang="en-GB" sz="2400" dirty="0">
                <a:solidFill>
                  <a:srgbClr val="FFFF00"/>
                </a:solidFill>
              </a:rPr>
              <a:t> </a:t>
            </a:r>
            <a:r>
              <a:rPr lang="en-GB" sz="2400" dirty="0" smtClean="0">
                <a:solidFill>
                  <a:srgbClr val="FFFF00"/>
                </a:solidFill>
              </a:rPr>
              <a:t>   </a:t>
            </a:r>
          </a:p>
          <a:p>
            <a:pPr>
              <a:lnSpc>
                <a:spcPct val="90000"/>
              </a:lnSpc>
            </a:pPr>
            <a:endParaRPr lang="en-GB" sz="2400" dirty="0"/>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2053352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624"/>
            <a:ext cx="7772400" cy="1143000"/>
          </a:xfrm>
        </p:spPr>
        <p:txBody>
          <a:bodyPr/>
          <a:lstStyle/>
          <a:p>
            <a:r>
              <a:rPr lang="en-GB" dirty="0" smtClean="0"/>
              <a:t>Adrenal insufficiency &amp; ACLF</a:t>
            </a:r>
            <a:endParaRPr lang="en-GB" dirty="0"/>
          </a:p>
        </p:txBody>
      </p:sp>
      <p:sp>
        <p:nvSpPr>
          <p:cNvPr id="3" name="Content Placeholder 2"/>
          <p:cNvSpPr>
            <a:spLocks noGrp="1"/>
          </p:cNvSpPr>
          <p:nvPr>
            <p:ph idx="1"/>
          </p:nvPr>
        </p:nvSpPr>
        <p:spPr>
          <a:xfrm>
            <a:off x="755576" y="1484784"/>
            <a:ext cx="7772400" cy="5256584"/>
          </a:xfrm>
        </p:spPr>
        <p:txBody>
          <a:bodyPr>
            <a:normAutofit fontScale="62500" lnSpcReduction="20000"/>
          </a:bodyPr>
          <a:lstStyle/>
          <a:p>
            <a:r>
              <a:rPr lang="en-GB" dirty="0" smtClean="0">
                <a:latin typeface="Times New Roman" pitchFamily="18" charset="0"/>
              </a:rPr>
              <a:t>Relative adrenal insufficiency described in septic shock &amp; acute liver failure                                                  </a:t>
            </a:r>
            <a:r>
              <a:rPr lang="en-GB" sz="2600" i="1" dirty="0" smtClean="0">
                <a:solidFill>
                  <a:srgbClr val="FFFF00"/>
                </a:solidFill>
                <a:latin typeface="Times New Roman" pitchFamily="18" charset="0"/>
              </a:rPr>
              <a:t>(Harry et al, Hepatology 2002</a:t>
            </a:r>
            <a:r>
              <a:rPr lang="en-GB" sz="2900" i="1" dirty="0" smtClean="0">
                <a:solidFill>
                  <a:srgbClr val="FFFF00"/>
                </a:solidFill>
                <a:latin typeface="Times New Roman" pitchFamily="18" charset="0"/>
              </a:rPr>
              <a:t>)</a:t>
            </a:r>
          </a:p>
          <a:p>
            <a:endParaRPr lang="en-GB" dirty="0" smtClean="0"/>
          </a:p>
          <a:p>
            <a:r>
              <a:rPr lang="en-GB" dirty="0" smtClean="0"/>
              <a:t>Detected in 51-77%  of critically unwell </a:t>
            </a:r>
            <a:r>
              <a:rPr lang="en-GB" dirty="0" err="1" smtClean="0"/>
              <a:t>cirrhotics</a:t>
            </a:r>
            <a:r>
              <a:rPr lang="en-GB" dirty="0" smtClean="0"/>
              <a:t> (severe sepsis/septic shock)</a:t>
            </a:r>
          </a:p>
          <a:p>
            <a:endParaRPr lang="en-GB" dirty="0"/>
          </a:p>
          <a:p>
            <a:r>
              <a:rPr lang="en-GB" b="1" dirty="0" smtClean="0"/>
              <a:t>Adrenal insufficiency in critically unwell </a:t>
            </a:r>
            <a:r>
              <a:rPr lang="en-GB" b="1" dirty="0" err="1" smtClean="0"/>
              <a:t>cirrhotics</a:t>
            </a:r>
            <a:r>
              <a:rPr lang="en-GB" dirty="0" smtClean="0"/>
              <a:t>:</a:t>
            </a:r>
          </a:p>
          <a:p>
            <a:pPr>
              <a:buNone/>
            </a:pPr>
            <a:r>
              <a:rPr lang="en-GB" dirty="0"/>
              <a:t> </a:t>
            </a:r>
            <a:r>
              <a:rPr lang="en-GB" dirty="0" smtClean="0"/>
              <a:t>        - haemodynamic instability (80% </a:t>
            </a:r>
            <a:r>
              <a:rPr lang="en-GB" dirty="0" err="1" smtClean="0"/>
              <a:t>vs</a:t>
            </a:r>
            <a:r>
              <a:rPr lang="en-GB" dirty="0" smtClean="0"/>
              <a:t> 37%)</a:t>
            </a:r>
          </a:p>
          <a:p>
            <a:pPr>
              <a:buNone/>
            </a:pPr>
            <a:r>
              <a:rPr lang="en-GB" dirty="0"/>
              <a:t> </a:t>
            </a:r>
            <a:r>
              <a:rPr lang="en-GB" dirty="0" smtClean="0"/>
              <a:t>        - renal failure; MELD score;  </a:t>
            </a:r>
            <a:r>
              <a:rPr lang="en-GB" dirty="0" err="1" smtClean="0"/>
              <a:t>vasopresssors</a:t>
            </a:r>
            <a:r>
              <a:rPr lang="en-GB" dirty="0" smtClean="0"/>
              <a:t> need, higher MR </a:t>
            </a:r>
            <a:endParaRPr lang="en-GB" dirty="0"/>
          </a:p>
          <a:p>
            <a:pPr>
              <a:buNone/>
            </a:pPr>
            <a:endParaRPr lang="en-GB" dirty="0" smtClean="0"/>
          </a:p>
          <a:p>
            <a:r>
              <a:rPr lang="en-GB" b="1" dirty="0" smtClean="0"/>
              <a:t>Hydrocortisone replacement</a:t>
            </a:r>
            <a:r>
              <a:rPr lang="en-GB" dirty="0" smtClean="0"/>
              <a:t>:</a:t>
            </a:r>
          </a:p>
          <a:p>
            <a:pPr>
              <a:buNone/>
            </a:pPr>
            <a:r>
              <a:rPr lang="en-GB" dirty="0" smtClean="0"/>
              <a:t>	   -  Resolution of shock</a:t>
            </a:r>
          </a:p>
          <a:p>
            <a:pPr>
              <a:buNone/>
            </a:pPr>
            <a:r>
              <a:rPr lang="en-GB" dirty="0" smtClean="0"/>
              <a:t>	   -  Reduction in vasopressor requirements</a:t>
            </a:r>
          </a:p>
          <a:p>
            <a:pPr>
              <a:buNone/>
            </a:pPr>
            <a:r>
              <a:rPr lang="en-GB" dirty="0" smtClean="0"/>
              <a:t>	   -  No effect on MR</a:t>
            </a:r>
          </a:p>
          <a:p>
            <a:pPr>
              <a:buNone/>
            </a:pPr>
            <a:endParaRPr lang="en-GB" dirty="0" smtClean="0"/>
          </a:p>
          <a:p>
            <a:r>
              <a:rPr lang="en-GB" dirty="0" smtClean="0"/>
              <a:t>Large  European multicentre study in progress to assess  clinical impact of stress dose </a:t>
            </a:r>
            <a:r>
              <a:rPr lang="en-GB" dirty="0" err="1" smtClean="0"/>
              <a:t>hydocortisone</a:t>
            </a:r>
            <a:r>
              <a:rPr lang="en-GB" dirty="0" smtClean="0"/>
              <a:t>  </a:t>
            </a:r>
          </a:p>
        </p:txBody>
      </p:sp>
      <p:sp>
        <p:nvSpPr>
          <p:cNvPr id="5" name="TextBox 4"/>
          <p:cNvSpPr txBox="1"/>
          <p:nvPr/>
        </p:nvSpPr>
        <p:spPr>
          <a:xfrm>
            <a:off x="2195736" y="2636912"/>
            <a:ext cx="6371744" cy="307777"/>
          </a:xfrm>
          <a:prstGeom prst="rect">
            <a:avLst/>
          </a:prstGeom>
          <a:noFill/>
        </p:spPr>
        <p:txBody>
          <a:bodyPr wrap="none" rtlCol="0">
            <a:spAutoFit/>
          </a:bodyPr>
          <a:lstStyle/>
          <a:p>
            <a:r>
              <a:rPr lang="en-GB" sz="1400" i="1" dirty="0" smtClean="0">
                <a:solidFill>
                  <a:srgbClr val="FFFF00"/>
                </a:solidFill>
              </a:rPr>
              <a:t>(Tsai et al; Hepatology ‘06;  Fernandez et al, Hepatology ‘06; </a:t>
            </a:r>
            <a:r>
              <a:rPr lang="en-GB" sz="1400" i="1" dirty="0" err="1" smtClean="0">
                <a:solidFill>
                  <a:srgbClr val="FFFF00"/>
                </a:solidFill>
              </a:rPr>
              <a:t>Arabi</a:t>
            </a:r>
            <a:r>
              <a:rPr lang="en-GB" sz="1400" i="1" dirty="0" smtClean="0">
                <a:solidFill>
                  <a:srgbClr val="FFFF00"/>
                </a:solidFill>
              </a:rPr>
              <a:t> et al, CMAJ ’10)</a:t>
            </a:r>
            <a:endParaRPr lang="en-GB" sz="1400" i="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412776"/>
            <a:ext cx="7772400" cy="4824536"/>
          </a:xfrm>
        </p:spPr>
        <p:txBody>
          <a:bodyPr>
            <a:normAutofit fontScale="92500"/>
          </a:bodyPr>
          <a:lstStyle/>
          <a:p>
            <a:pPr>
              <a:lnSpc>
                <a:spcPct val="90000"/>
              </a:lnSpc>
            </a:pPr>
            <a:r>
              <a:rPr lang="en-GB" sz="2400" dirty="0" smtClean="0"/>
              <a:t>Exclude sepsis and treat with broad </a:t>
            </a:r>
            <a:r>
              <a:rPr lang="en-GB" sz="2400" dirty="0"/>
              <a:t>spectrum antibiotics</a:t>
            </a:r>
          </a:p>
          <a:p>
            <a:pPr>
              <a:lnSpc>
                <a:spcPct val="90000"/>
              </a:lnSpc>
            </a:pPr>
            <a:endParaRPr lang="en-GB" sz="2400" dirty="0"/>
          </a:p>
          <a:p>
            <a:pPr>
              <a:lnSpc>
                <a:spcPct val="90000"/>
              </a:lnSpc>
            </a:pPr>
            <a:r>
              <a:rPr lang="en-GB" sz="2400" dirty="0"/>
              <a:t>IV Fluids to keep patient </a:t>
            </a:r>
            <a:r>
              <a:rPr lang="en-GB" sz="2400" dirty="0" err="1"/>
              <a:t>intravascularly</a:t>
            </a:r>
            <a:r>
              <a:rPr lang="en-GB" sz="2400" dirty="0"/>
              <a:t> filled</a:t>
            </a:r>
          </a:p>
          <a:p>
            <a:pPr>
              <a:lnSpc>
                <a:spcPct val="90000"/>
              </a:lnSpc>
            </a:pPr>
            <a:endParaRPr lang="en-GB" sz="2400" dirty="0"/>
          </a:p>
          <a:p>
            <a:pPr>
              <a:lnSpc>
                <a:spcPct val="90000"/>
              </a:lnSpc>
            </a:pPr>
            <a:r>
              <a:rPr lang="en-GB" sz="2400" dirty="0"/>
              <a:t>Consider </a:t>
            </a:r>
            <a:r>
              <a:rPr lang="en-GB" sz="2400" dirty="0" err="1"/>
              <a:t>teriplessin</a:t>
            </a:r>
            <a:r>
              <a:rPr lang="en-GB" sz="2400" dirty="0"/>
              <a:t> if evidence of  </a:t>
            </a:r>
            <a:r>
              <a:rPr lang="en-GB" sz="2400" dirty="0" err="1"/>
              <a:t>Hepatorenal</a:t>
            </a:r>
            <a:r>
              <a:rPr lang="en-GB" sz="2400" dirty="0"/>
              <a:t> syndrome</a:t>
            </a:r>
          </a:p>
          <a:p>
            <a:pPr>
              <a:lnSpc>
                <a:spcPct val="90000"/>
              </a:lnSpc>
            </a:pPr>
            <a:endParaRPr lang="en-GB" sz="2400" dirty="0"/>
          </a:p>
          <a:p>
            <a:pPr>
              <a:lnSpc>
                <a:spcPct val="90000"/>
              </a:lnSpc>
            </a:pPr>
            <a:r>
              <a:rPr lang="en-GB" sz="2400" dirty="0"/>
              <a:t>Consider renal replacement therapy (filtration) if well filled and no improvement with </a:t>
            </a:r>
            <a:r>
              <a:rPr lang="en-GB" sz="2400" dirty="0" err="1"/>
              <a:t>teriplessin</a:t>
            </a:r>
            <a:endParaRPr lang="en-GB" sz="2400" dirty="0"/>
          </a:p>
          <a:p>
            <a:pPr>
              <a:lnSpc>
                <a:spcPct val="90000"/>
              </a:lnSpc>
            </a:pPr>
            <a:endParaRPr lang="en-GB" sz="2400" dirty="0"/>
          </a:p>
          <a:p>
            <a:pPr>
              <a:lnSpc>
                <a:spcPct val="90000"/>
              </a:lnSpc>
            </a:pPr>
            <a:r>
              <a:rPr lang="en-GB" sz="2400" dirty="0"/>
              <a:t>Measures to prevent/ treat encephalopathy (Lactulose via NG if need be / enemas).   Intubation if GCS &lt; </a:t>
            </a:r>
            <a:r>
              <a:rPr lang="en-GB" sz="2400" dirty="0" smtClean="0"/>
              <a:t>8</a:t>
            </a:r>
          </a:p>
          <a:p>
            <a:pPr marL="0" indent="0">
              <a:lnSpc>
                <a:spcPct val="90000"/>
              </a:lnSpc>
              <a:buNone/>
            </a:pPr>
            <a:endParaRPr lang="en-GB" sz="2400" dirty="0"/>
          </a:p>
          <a:p>
            <a:pPr>
              <a:lnSpc>
                <a:spcPct val="90000"/>
              </a:lnSpc>
            </a:pPr>
            <a:r>
              <a:rPr lang="en-GB" sz="2400" dirty="0" smtClean="0">
                <a:solidFill>
                  <a:srgbClr val="FFFF00"/>
                </a:solidFill>
              </a:rPr>
              <a:t>Consider IV hydrocortisone if evidence of adrenal insufficiency</a:t>
            </a:r>
          </a:p>
          <a:p>
            <a:pPr>
              <a:lnSpc>
                <a:spcPct val="90000"/>
              </a:lnSpc>
            </a:pPr>
            <a:endParaRPr lang="en-GB" sz="2400" dirty="0">
              <a:solidFill>
                <a:srgbClr val="FFFF00"/>
              </a:solidFill>
            </a:endParaRPr>
          </a:p>
          <a:p>
            <a:pPr>
              <a:lnSpc>
                <a:spcPct val="90000"/>
              </a:lnSpc>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3539660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Cardiovascular complications </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Cirrhotic </a:t>
            </a:r>
            <a:r>
              <a:rPr lang="en-GB" b="1" dirty="0" err="1" smtClean="0"/>
              <a:t>cardiomyopathy</a:t>
            </a:r>
            <a:r>
              <a:rPr lang="en-GB" b="1" dirty="0" smtClean="0"/>
              <a:t>:</a:t>
            </a:r>
          </a:p>
          <a:p>
            <a:pPr>
              <a:buNone/>
            </a:pPr>
            <a:r>
              <a:rPr lang="en-GB" dirty="0" smtClean="0"/>
              <a:t> 	impaired ventricular responses to physiological, pharmacological and surgical stress</a:t>
            </a:r>
          </a:p>
          <a:p>
            <a:pPr>
              <a:buNone/>
            </a:pPr>
            <a:endParaRPr lang="en-GB" dirty="0" smtClean="0"/>
          </a:p>
          <a:p>
            <a:r>
              <a:rPr lang="en-GB" dirty="0" smtClean="0"/>
              <a:t>↓ </a:t>
            </a:r>
            <a:r>
              <a:rPr lang="el-GR" dirty="0" smtClean="0"/>
              <a:t>Δ</a:t>
            </a:r>
            <a:r>
              <a:rPr lang="en-GB" dirty="0" smtClean="0"/>
              <a:t> HR, CI, systolic and diastolic dysfunction</a:t>
            </a:r>
          </a:p>
          <a:p>
            <a:pPr>
              <a:buNone/>
            </a:pPr>
            <a:r>
              <a:rPr lang="en-GB" dirty="0" smtClean="0"/>
              <a:t>	Repolarisation defects (prolonged </a:t>
            </a:r>
            <a:r>
              <a:rPr lang="en-GB" dirty="0" err="1" smtClean="0"/>
              <a:t>QTc</a:t>
            </a:r>
            <a:r>
              <a:rPr lang="en-GB" dirty="0" smtClean="0"/>
              <a:t>)</a:t>
            </a:r>
          </a:p>
          <a:p>
            <a:pPr>
              <a:buNone/>
            </a:pPr>
            <a:r>
              <a:rPr lang="en-GB" dirty="0" smtClean="0"/>
              <a:t>	</a:t>
            </a:r>
          </a:p>
          <a:p>
            <a:r>
              <a:rPr lang="en-GB" dirty="0" smtClean="0"/>
              <a:t> Cardiac dysfunction (↓CO) plays a  pathogenic role  in development of HRS following SBP* , following TIPS insertion &amp; post OLT</a:t>
            </a:r>
          </a:p>
          <a:p>
            <a:endParaRPr lang="en-GB" dirty="0" smtClean="0"/>
          </a:p>
          <a:p>
            <a:r>
              <a:rPr lang="en-GB" dirty="0" smtClean="0"/>
              <a:t>Changes in CO during ACLF </a:t>
            </a:r>
            <a:r>
              <a:rPr lang="en-GB" dirty="0" err="1" smtClean="0"/>
              <a:t>vs</a:t>
            </a:r>
            <a:r>
              <a:rPr lang="en-GB" dirty="0" smtClean="0"/>
              <a:t> CLD remain unstudied</a:t>
            </a:r>
          </a:p>
          <a:p>
            <a:endParaRPr lang="en-GB" dirty="0" smtClean="0"/>
          </a:p>
          <a:p>
            <a:pPr marL="0" indent="0">
              <a:buNone/>
            </a:pPr>
            <a:endParaRPr lang="en-GB" dirty="0" smtClean="0"/>
          </a:p>
          <a:p>
            <a:pPr>
              <a:buNone/>
            </a:pPr>
            <a:endParaRPr lang="en-GB" dirty="0" smtClean="0"/>
          </a:p>
        </p:txBody>
      </p:sp>
      <p:sp>
        <p:nvSpPr>
          <p:cNvPr id="4" name="Rectangle 3"/>
          <p:cNvSpPr/>
          <p:nvPr/>
        </p:nvSpPr>
        <p:spPr>
          <a:xfrm>
            <a:off x="2970076" y="6270510"/>
            <a:ext cx="5940152" cy="338554"/>
          </a:xfrm>
          <a:prstGeom prst="rect">
            <a:avLst/>
          </a:prstGeom>
        </p:spPr>
        <p:txBody>
          <a:bodyPr wrap="square">
            <a:spAutoFit/>
          </a:bodyPr>
          <a:lstStyle/>
          <a:p>
            <a:pPr>
              <a:buNone/>
            </a:pPr>
            <a:r>
              <a:rPr lang="en-GB" sz="1600" i="1" dirty="0" err="1" smtClean="0">
                <a:solidFill>
                  <a:srgbClr val="FFFF00"/>
                </a:solidFill>
              </a:rPr>
              <a:t>Moller</a:t>
            </a:r>
            <a:r>
              <a:rPr lang="en-GB" sz="1600" i="1" dirty="0" smtClean="0">
                <a:solidFill>
                  <a:srgbClr val="FFFF00"/>
                </a:solidFill>
              </a:rPr>
              <a:t> et al, Gut ’08, * Ruiz-del-</a:t>
            </a:r>
            <a:r>
              <a:rPr lang="en-GB" sz="1600" i="1" dirty="0" err="1" smtClean="0">
                <a:solidFill>
                  <a:srgbClr val="FFFF00"/>
                </a:solidFill>
              </a:rPr>
              <a:t>Arbol</a:t>
            </a:r>
            <a:r>
              <a:rPr lang="en-GB" sz="1600" i="1" dirty="0" smtClean="0">
                <a:solidFill>
                  <a:srgbClr val="FFFF00"/>
                </a:solidFill>
              </a:rPr>
              <a:t> et al, Hepatology ’03</a:t>
            </a:r>
            <a:endParaRPr lang="en-GB" sz="1600" i="1"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Pulmonary complications </a:t>
            </a:r>
            <a:endParaRPr lang="en-GB" dirty="0"/>
          </a:p>
        </p:txBody>
      </p:sp>
      <p:sp>
        <p:nvSpPr>
          <p:cNvPr id="3" name="Content Placeholder 2"/>
          <p:cNvSpPr>
            <a:spLocks noGrp="1"/>
          </p:cNvSpPr>
          <p:nvPr>
            <p:ph idx="1"/>
          </p:nvPr>
        </p:nvSpPr>
        <p:spPr/>
        <p:txBody>
          <a:bodyPr>
            <a:normAutofit fontScale="92500"/>
          </a:bodyPr>
          <a:lstStyle/>
          <a:p>
            <a:r>
              <a:rPr lang="en-GB" dirty="0" smtClean="0"/>
              <a:t>Acute respiratory failure:</a:t>
            </a:r>
          </a:p>
          <a:p>
            <a:pPr marL="0" indent="0">
              <a:buNone/>
            </a:pPr>
            <a:r>
              <a:rPr lang="en-GB" dirty="0"/>
              <a:t> </a:t>
            </a:r>
            <a:r>
              <a:rPr lang="en-GB" dirty="0" smtClean="0"/>
              <a:t>   </a:t>
            </a:r>
            <a:r>
              <a:rPr lang="en-GB" sz="2600" dirty="0" smtClean="0"/>
              <a:t>pneumonia </a:t>
            </a:r>
          </a:p>
          <a:p>
            <a:pPr marL="0" indent="0">
              <a:buNone/>
            </a:pPr>
            <a:r>
              <a:rPr lang="en-GB" sz="2600" dirty="0"/>
              <a:t> </a:t>
            </a:r>
            <a:r>
              <a:rPr lang="en-GB" sz="2600" dirty="0" smtClean="0"/>
              <a:t>    acute lung injury</a:t>
            </a:r>
          </a:p>
          <a:p>
            <a:pPr marL="0" indent="0">
              <a:buNone/>
            </a:pPr>
            <a:r>
              <a:rPr lang="en-GB" sz="2600" dirty="0"/>
              <a:t> </a:t>
            </a:r>
            <a:r>
              <a:rPr lang="en-GB" sz="2600" dirty="0" smtClean="0"/>
              <a:t>    pleural effusions</a:t>
            </a:r>
          </a:p>
          <a:p>
            <a:pPr marL="0" indent="0">
              <a:buNone/>
            </a:pPr>
            <a:r>
              <a:rPr lang="en-GB" dirty="0"/>
              <a:t> </a:t>
            </a:r>
            <a:r>
              <a:rPr lang="en-GB" dirty="0" smtClean="0"/>
              <a:t>   </a:t>
            </a:r>
          </a:p>
          <a:p>
            <a:r>
              <a:rPr lang="en-GB" dirty="0" smtClean="0"/>
              <a:t>Consequences of cirrhosis</a:t>
            </a:r>
          </a:p>
          <a:p>
            <a:pPr marL="0" indent="0">
              <a:buNone/>
            </a:pPr>
            <a:r>
              <a:rPr lang="en-GB" dirty="0"/>
              <a:t> </a:t>
            </a:r>
            <a:r>
              <a:rPr lang="en-GB" dirty="0" smtClean="0"/>
              <a:t>   </a:t>
            </a:r>
            <a:r>
              <a:rPr lang="en-GB" sz="2600" dirty="0" smtClean="0"/>
              <a:t>Porto-pulmonary HT (</a:t>
            </a:r>
            <a:r>
              <a:rPr lang="en-GB" sz="2600" dirty="0" err="1" smtClean="0"/>
              <a:t>hyperdynamic</a:t>
            </a:r>
            <a:r>
              <a:rPr lang="en-GB" sz="2600" dirty="0" smtClean="0"/>
              <a:t> circulation)</a:t>
            </a:r>
          </a:p>
          <a:p>
            <a:pPr marL="0" indent="0">
              <a:buNone/>
            </a:pPr>
            <a:r>
              <a:rPr lang="en-GB" sz="2600" dirty="0"/>
              <a:t> </a:t>
            </a:r>
            <a:r>
              <a:rPr lang="en-GB" sz="2600" dirty="0" smtClean="0"/>
              <a:t>    </a:t>
            </a:r>
            <a:r>
              <a:rPr lang="en-GB" sz="2600" dirty="0" err="1" smtClean="0"/>
              <a:t>Hepatopulmonary</a:t>
            </a:r>
            <a:r>
              <a:rPr lang="en-GB" sz="2600" dirty="0" smtClean="0"/>
              <a:t> syndrome (shunting          hypoxemia)</a:t>
            </a:r>
          </a:p>
          <a:p>
            <a:pPr marL="0" indent="0">
              <a:buNone/>
            </a:pPr>
            <a:endParaRPr lang="en-GB" dirty="0" smtClean="0"/>
          </a:p>
          <a:p>
            <a:pPr>
              <a:buNone/>
            </a:pPr>
            <a:endParaRPr lang="en-GB" dirty="0" smtClean="0"/>
          </a:p>
        </p:txBody>
      </p:sp>
      <p:sp>
        <p:nvSpPr>
          <p:cNvPr id="4" name="Rectangle 3"/>
          <p:cNvSpPr/>
          <p:nvPr/>
        </p:nvSpPr>
        <p:spPr>
          <a:xfrm>
            <a:off x="5724128" y="6258973"/>
            <a:ext cx="2898068" cy="338554"/>
          </a:xfrm>
          <a:prstGeom prst="rect">
            <a:avLst/>
          </a:prstGeom>
        </p:spPr>
        <p:txBody>
          <a:bodyPr wrap="square">
            <a:spAutoFit/>
          </a:bodyPr>
          <a:lstStyle/>
          <a:p>
            <a:pPr>
              <a:buNone/>
            </a:pPr>
            <a:r>
              <a:rPr lang="en-GB" sz="1600" i="1" dirty="0" smtClean="0">
                <a:solidFill>
                  <a:srgbClr val="FFFF00"/>
                </a:solidFill>
              </a:rPr>
              <a:t>Olson et al, </a:t>
            </a:r>
            <a:r>
              <a:rPr lang="en-GB" sz="1600" i="1" dirty="0" err="1" smtClean="0">
                <a:solidFill>
                  <a:srgbClr val="FFFF00"/>
                </a:solidFill>
              </a:rPr>
              <a:t>Hepatology</a:t>
            </a:r>
            <a:r>
              <a:rPr lang="en-GB" sz="1600" i="1" dirty="0" smtClean="0">
                <a:solidFill>
                  <a:srgbClr val="FFFF00"/>
                </a:solidFill>
              </a:rPr>
              <a:t> 2011</a:t>
            </a:r>
            <a:endParaRPr lang="en-GB" sz="1600" i="1" dirty="0">
              <a:solidFill>
                <a:srgbClr val="FFFF00"/>
              </a:solidFill>
            </a:endParaRPr>
          </a:p>
        </p:txBody>
      </p:sp>
      <p:cxnSp>
        <p:nvCxnSpPr>
          <p:cNvPr id="6" name="Straight Arrow Connector 5"/>
          <p:cNvCxnSpPr/>
          <p:nvPr/>
        </p:nvCxnSpPr>
        <p:spPr bwMode="auto">
          <a:xfrm>
            <a:off x="5975614" y="5805264"/>
            <a:ext cx="457200" cy="0"/>
          </a:xfrm>
          <a:prstGeom prst="straightConnector1">
            <a:avLst/>
          </a:prstGeom>
          <a:noFill/>
          <a:ln w="9525"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386022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97706" y="260648"/>
            <a:ext cx="7772400" cy="811560"/>
          </a:xfrm>
        </p:spPr>
        <p:txBody>
          <a:bodyPr/>
          <a:lstStyle/>
          <a:p>
            <a:r>
              <a:rPr lang="en-US" sz="3200" dirty="0" smtClean="0">
                <a:solidFill>
                  <a:srgbClr val="FFFF00"/>
                </a:solidFill>
              </a:rPr>
              <a:t>UK trends: cirrhosis related mortality increasing </a:t>
            </a:r>
            <a:endParaRPr lang="en-US" sz="3200" dirty="0">
              <a:solidFill>
                <a:srgbClr val="FFFF00"/>
              </a:solidFill>
            </a:endParaRPr>
          </a:p>
        </p:txBody>
      </p:sp>
      <p:pic>
        <p:nvPicPr>
          <p:cNvPr id="50179" name="Picture 3"/>
          <p:cNvPicPr>
            <a:picLocks noChangeAspect="1" noChangeArrowheads="1"/>
          </p:cNvPicPr>
          <p:nvPr/>
        </p:nvPicPr>
        <p:blipFill>
          <a:blip r:embed="rId3" cstate="print"/>
          <a:srcRect/>
          <a:stretch>
            <a:fillRect/>
          </a:stretch>
        </p:blipFill>
        <p:spPr bwMode="auto">
          <a:xfrm>
            <a:off x="1524000" y="5562600"/>
            <a:ext cx="6248400" cy="601663"/>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cstate="print"/>
          <a:srcRect/>
          <a:stretch>
            <a:fillRect/>
          </a:stretch>
        </p:blipFill>
        <p:spPr bwMode="auto">
          <a:xfrm>
            <a:off x="1524000" y="1447800"/>
            <a:ext cx="6248400" cy="4160838"/>
          </a:xfrm>
          <a:prstGeom prst="rect">
            <a:avLst/>
          </a:prstGeom>
          <a:noFill/>
          <a:ln w="9525">
            <a:noFill/>
            <a:miter lim="800000"/>
            <a:headEnd/>
            <a:tailEnd/>
          </a:ln>
          <a:effectLst/>
        </p:spPr>
      </p:pic>
      <p:sp>
        <p:nvSpPr>
          <p:cNvPr id="50181" name="Text Box 5"/>
          <p:cNvSpPr txBox="1">
            <a:spLocks noChangeArrowheads="1"/>
          </p:cNvSpPr>
          <p:nvPr/>
        </p:nvSpPr>
        <p:spPr bwMode="auto">
          <a:xfrm>
            <a:off x="4800600" y="6248400"/>
            <a:ext cx="3633788" cy="396875"/>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GB" sz="2000" smtClean="0">
                <a:solidFill>
                  <a:srgbClr val="FFFF00"/>
                </a:solidFill>
              </a:rPr>
              <a:t>Leon et al </a:t>
            </a:r>
            <a:r>
              <a:rPr lang="en-GB" sz="2000" i="1" smtClean="0">
                <a:solidFill>
                  <a:srgbClr val="FFFF00"/>
                </a:solidFill>
              </a:rPr>
              <a:t>Lancet</a:t>
            </a:r>
            <a:r>
              <a:rPr lang="en-GB" sz="2000" smtClean="0">
                <a:solidFill>
                  <a:srgbClr val="FFFF00"/>
                </a:solidFill>
              </a:rPr>
              <a:t> 2006;367:52-56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196752"/>
            <a:ext cx="7772400" cy="5544616"/>
          </a:xfrm>
        </p:spPr>
        <p:txBody>
          <a:bodyPr>
            <a:normAutofit fontScale="92500" lnSpcReduction="10000"/>
          </a:bodyPr>
          <a:lstStyle/>
          <a:p>
            <a:pPr>
              <a:lnSpc>
                <a:spcPct val="90000"/>
              </a:lnSpc>
            </a:pPr>
            <a:r>
              <a:rPr lang="en-GB" sz="2200" dirty="0" smtClean="0"/>
              <a:t>Exclude sepsis and consider broad spectrum antibiotics</a:t>
            </a:r>
          </a:p>
          <a:p>
            <a:pPr>
              <a:lnSpc>
                <a:spcPct val="90000"/>
              </a:lnSpc>
            </a:pPr>
            <a:endParaRPr lang="en-GB" sz="2200" dirty="0"/>
          </a:p>
          <a:p>
            <a:pPr>
              <a:lnSpc>
                <a:spcPct val="90000"/>
              </a:lnSpc>
            </a:pPr>
            <a:r>
              <a:rPr lang="en-GB" sz="2200" dirty="0" smtClean="0"/>
              <a:t>IV Fluids to keep patient </a:t>
            </a:r>
            <a:r>
              <a:rPr lang="en-GB" sz="2200" dirty="0" err="1" smtClean="0"/>
              <a:t>intravascularily</a:t>
            </a:r>
            <a:r>
              <a:rPr lang="en-GB" sz="2200" dirty="0" smtClean="0"/>
              <a:t> filled</a:t>
            </a:r>
          </a:p>
          <a:p>
            <a:pPr>
              <a:lnSpc>
                <a:spcPct val="90000"/>
              </a:lnSpc>
            </a:pPr>
            <a:endParaRPr lang="en-GB" sz="2200" dirty="0"/>
          </a:p>
          <a:p>
            <a:pPr>
              <a:lnSpc>
                <a:spcPct val="90000"/>
              </a:lnSpc>
            </a:pPr>
            <a:r>
              <a:rPr lang="en-GB" sz="2200" dirty="0" smtClean="0"/>
              <a:t>Consider </a:t>
            </a:r>
            <a:r>
              <a:rPr lang="en-GB" sz="2200" dirty="0" err="1" smtClean="0"/>
              <a:t>teriplessin</a:t>
            </a:r>
            <a:r>
              <a:rPr lang="en-GB" sz="2200" dirty="0" smtClean="0"/>
              <a:t> if evidence of  </a:t>
            </a:r>
            <a:r>
              <a:rPr lang="en-GB" sz="2200" dirty="0" err="1" smtClean="0"/>
              <a:t>Hepatorenal</a:t>
            </a:r>
            <a:r>
              <a:rPr lang="en-GB" sz="2200" dirty="0" smtClean="0"/>
              <a:t> syndrome</a:t>
            </a:r>
          </a:p>
          <a:p>
            <a:pPr>
              <a:lnSpc>
                <a:spcPct val="90000"/>
              </a:lnSpc>
            </a:pPr>
            <a:endParaRPr lang="en-GB" sz="2200" dirty="0"/>
          </a:p>
          <a:p>
            <a:pPr>
              <a:lnSpc>
                <a:spcPct val="90000"/>
              </a:lnSpc>
            </a:pPr>
            <a:r>
              <a:rPr lang="en-GB" sz="2200" dirty="0" smtClean="0"/>
              <a:t>Consider renal replacement therapy (filtration) if well filled and no improvement with </a:t>
            </a:r>
            <a:r>
              <a:rPr lang="en-GB" sz="2200" dirty="0" err="1" smtClean="0"/>
              <a:t>teriplessin</a:t>
            </a:r>
            <a:endParaRPr lang="en-GB" sz="2200" dirty="0" smtClean="0"/>
          </a:p>
          <a:p>
            <a:pPr>
              <a:lnSpc>
                <a:spcPct val="90000"/>
              </a:lnSpc>
            </a:pPr>
            <a:endParaRPr lang="en-GB" sz="2200" dirty="0"/>
          </a:p>
          <a:p>
            <a:pPr>
              <a:lnSpc>
                <a:spcPct val="90000"/>
              </a:lnSpc>
            </a:pPr>
            <a:r>
              <a:rPr lang="en-GB" sz="2200" dirty="0"/>
              <a:t>Measures to prevent encephalopathy (enemas </a:t>
            </a:r>
            <a:r>
              <a:rPr lang="en-GB" sz="2200" dirty="0" err="1"/>
              <a:t>etc</a:t>
            </a:r>
            <a:r>
              <a:rPr lang="en-GB" sz="2200" dirty="0" smtClean="0"/>
              <a:t>).</a:t>
            </a:r>
          </a:p>
          <a:p>
            <a:pPr>
              <a:lnSpc>
                <a:spcPct val="90000"/>
              </a:lnSpc>
            </a:pPr>
            <a:endParaRPr lang="en-GB" sz="2200" dirty="0"/>
          </a:p>
          <a:p>
            <a:pPr>
              <a:lnSpc>
                <a:spcPct val="90000"/>
              </a:lnSpc>
            </a:pPr>
            <a:r>
              <a:rPr lang="en-GB" sz="2200" dirty="0" smtClean="0"/>
              <a:t>Consider IV hydrocortisone if evidence of adrenal insufficiency</a:t>
            </a:r>
          </a:p>
          <a:p>
            <a:pPr>
              <a:lnSpc>
                <a:spcPct val="90000"/>
              </a:lnSpc>
            </a:pPr>
            <a:endParaRPr lang="en-GB" sz="2200" dirty="0" smtClean="0"/>
          </a:p>
          <a:p>
            <a:pPr>
              <a:lnSpc>
                <a:spcPct val="90000"/>
              </a:lnSpc>
            </a:pPr>
            <a:r>
              <a:rPr lang="en-GB" sz="2200" dirty="0" smtClean="0">
                <a:solidFill>
                  <a:srgbClr val="FFFF00"/>
                </a:solidFill>
              </a:rPr>
              <a:t>Invasive monitoring of cardiac status to guide fluid replacement and use of inotropes (noradrenaline). </a:t>
            </a:r>
          </a:p>
          <a:p>
            <a:pPr>
              <a:lnSpc>
                <a:spcPct val="90000"/>
              </a:lnSpc>
            </a:pPr>
            <a:endParaRPr lang="en-GB" sz="2200" dirty="0">
              <a:solidFill>
                <a:srgbClr val="FFFF00"/>
              </a:solidFill>
            </a:endParaRPr>
          </a:p>
          <a:p>
            <a:pPr>
              <a:lnSpc>
                <a:spcPct val="90000"/>
              </a:lnSpc>
            </a:pPr>
            <a:r>
              <a:rPr lang="en-GB" sz="2200" dirty="0" smtClean="0">
                <a:solidFill>
                  <a:srgbClr val="FFFF00"/>
                </a:solidFill>
              </a:rPr>
              <a:t>Intubation/ </a:t>
            </a:r>
            <a:r>
              <a:rPr lang="en-GB" sz="2200" dirty="0" err="1" smtClean="0">
                <a:solidFill>
                  <a:srgbClr val="FFFF00"/>
                </a:solidFill>
              </a:rPr>
              <a:t>ventilatory</a:t>
            </a:r>
            <a:r>
              <a:rPr lang="en-GB" sz="2200" dirty="0" smtClean="0">
                <a:solidFill>
                  <a:srgbClr val="FFFF00"/>
                </a:solidFill>
              </a:rPr>
              <a:t> support if respiratory failure</a:t>
            </a:r>
          </a:p>
          <a:p>
            <a:pPr marL="0" indent="0">
              <a:lnSpc>
                <a:spcPct val="90000"/>
              </a:lnSpc>
              <a:buNone/>
            </a:pPr>
            <a:endParaRPr lang="en-GB" sz="2400" dirty="0" smtClean="0"/>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1987040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Coagulopathy in ACLF</a:t>
            </a:r>
            <a:endParaRPr lang="en-GB" dirty="0"/>
          </a:p>
        </p:txBody>
      </p:sp>
      <p:sp>
        <p:nvSpPr>
          <p:cNvPr id="3" name="Content Placeholder 2"/>
          <p:cNvSpPr>
            <a:spLocks noGrp="1"/>
          </p:cNvSpPr>
          <p:nvPr>
            <p:ph idx="1"/>
          </p:nvPr>
        </p:nvSpPr>
        <p:spPr/>
        <p:txBody>
          <a:bodyPr>
            <a:normAutofit fontScale="85000" lnSpcReduction="10000"/>
          </a:bodyPr>
          <a:lstStyle/>
          <a:p>
            <a:r>
              <a:rPr lang="en-GB" sz="2600" dirty="0" smtClean="0"/>
              <a:t>Routine coagulation markers often abnormal but bleeding rates are less than expected</a:t>
            </a:r>
            <a:endParaRPr lang="en-GB" sz="2000" dirty="0" smtClean="0"/>
          </a:p>
          <a:p>
            <a:endParaRPr lang="en-GB" sz="2600" dirty="0" smtClean="0"/>
          </a:p>
          <a:p>
            <a:r>
              <a:rPr lang="en-GB" sz="2600" dirty="0" smtClean="0"/>
              <a:t>Thrombin production in stable </a:t>
            </a:r>
            <a:r>
              <a:rPr lang="en-GB" sz="2600" dirty="0" err="1" smtClean="0"/>
              <a:t>cirrhotics</a:t>
            </a:r>
            <a:r>
              <a:rPr lang="en-GB" sz="2600" dirty="0" smtClean="0"/>
              <a:t> is actually normal.</a:t>
            </a:r>
          </a:p>
          <a:p>
            <a:endParaRPr lang="en-GB" sz="2600" dirty="0" smtClean="0"/>
          </a:p>
          <a:p>
            <a:r>
              <a:rPr lang="en-GB" sz="2600" dirty="0" smtClean="0"/>
              <a:t>In sepsis – endogenous </a:t>
            </a:r>
            <a:r>
              <a:rPr lang="en-GB" sz="2600" dirty="0" err="1" smtClean="0"/>
              <a:t>heparinoids</a:t>
            </a:r>
            <a:r>
              <a:rPr lang="en-GB" sz="2600" dirty="0" smtClean="0"/>
              <a:t> produced (role of antibiotics in </a:t>
            </a:r>
            <a:r>
              <a:rPr lang="en-GB" sz="2600" dirty="0" err="1" smtClean="0"/>
              <a:t>variceal</a:t>
            </a:r>
            <a:r>
              <a:rPr lang="en-GB" sz="2600" dirty="0" smtClean="0"/>
              <a:t> bleeding)</a:t>
            </a:r>
          </a:p>
          <a:p>
            <a:endParaRPr lang="en-GB" sz="2600" dirty="0" smtClean="0"/>
          </a:p>
          <a:p>
            <a:r>
              <a:rPr lang="en-GB" sz="2600" dirty="0" smtClean="0"/>
              <a:t>Defective platelet function also apparent</a:t>
            </a:r>
          </a:p>
          <a:p>
            <a:pPr marL="0" indent="0">
              <a:buNone/>
            </a:pPr>
            <a:endParaRPr lang="en-GB" sz="2600" dirty="0" smtClean="0"/>
          </a:p>
          <a:p>
            <a:r>
              <a:rPr lang="en-GB" sz="2600" dirty="0" smtClean="0"/>
              <a:t>Further studies of benefits of clotting products required. </a:t>
            </a:r>
          </a:p>
          <a:p>
            <a:pPr marL="0" indent="0">
              <a:buNone/>
            </a:pPr>
            <a:endParaRPr lang="en-GB" dirty="0" smtClean="0"/>
          </a:p>
          <a:p>
            <a:pPr>
              <a:buNone/>
            </a:pPr>
            <a:endParaRPr lang="en-GB" dirty="0" smtClean="0"/>
          </a:p>
        </p:txBody>
      </p:sp>
      <p:sp>
        <p:nvSpPr>
          <p:cNvPr id="4" name="Rectangle 3"/>
          <p:cNvSpPr/>
          <p:nvPr/>
        </p:nvSpPr>
        <p:spPr>
          <a:xfrm>
            <a:off x="6084168" y="6282724"/>
            <a:ext cx="2610036" cy="338554"/>
          </a:xfrm>
          <a:prstGeom prst="rect">
            <a:avLst/>
          </a:prstGeom>
        </p:spPr>
        <p:txBody>
          <a:bodyPr wrap="square">
            <a:spAutoFit/>
          </a:bodyPr>
          <a:lstStyle/>
          <a:p>
            <a:pPr>
              <a:buNone/>
            </a:pPr>
            <a:r>
              <a:rPr lang="en-GB" sz="1600" i="1" dirty="0" err="1" smtClean="0">
                <a:solidFill>
                  <a:srgbClr val="FFFF00"/>
                </a:solidFill>
              </a:rPr>
              <a:t>Jalan</a:t>
            </a:r>
            <a:r>
              <a:rPr lang="en-GB" sz="1600" i="1" dirty="0" smtClean="0">
                <a:solidFill>
                  <a:srgbClr val="FFFF00"/>
                </a:solidFill>
              </a:rPr>
              <a:t> et al, J </a:t>
            </a:r>
            <a:r>
              <a:rPr lang="en-GB" sz="1600" i="1" dirty="0" err="1" smtClean="0">
                <a:solidFill>
                  <a:srgbClr val="FFFF00"/>
                </a:solidFill>
              </a:rPr>
              <a:t>Hepatol</a:t>
            </a:r>
            <a:r>
              <a:rPr lang="en-GB" sz="1600" i="1" dirty="0" smtClean="0">
                <a:solidFill>
                  <a:srgbClr val="FFFF00"/>
                </a:solidFill>
              </a:rPr>
              <a:t> 2012</a:t>
            </a:r>
            <a:endParaRPr lang="en-GB" sz="1600" i="1" dirty="0">
              <a:solidFill>
                <a:srgbClr val="FFFF00"/>
              </a:solidFill>
            </a:endParaRPr>
          </a:p>
        </p:txBody>
      </p:sp>
    </p:spTree>
    <p:extLst>
      <p:ext uri="{BB962C8B-B14F-4D97-AF65-F5344CB8AC3E}">
        <p14:creationId xmlns:p14="http://schemas.microsoft.com/office/powerpoint/2010/main" val="2199429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Management of ACLF</a:t>
            </a:r>
            <a:endParaRPr lang="en-GB" sz="4000" dirty="0">
              <a:latin typeface="+mn-lt"/>
            </a:endParaRPr>
          </a:p>
        </p:txBody>
      </p:sp>
      <p:sp>
        <p:nvSpPr>
          <p:cNvPr id="12291" name="Rectangle 3"/>
          <p:cNvSpPr>
            <a:spLocks noGrp="1" noChangeArrowheads="1"/>
          </p:cNvSpPr>
          <p:nvPr>
            <p:ph idx="1"/>
          </p:nvPr>
        </p:nvSpPr>
        <p:spPr>
          <a:xfrm>
            <a:off x="611560" y="1196752"/>
            <a:ext cx="7772400" cy="5544616"/>
          </a:xfrm>
        </p:spPr>
        <p:txBody>
          <a:bodyPr>
            <a:normAutofit fontScale="92500" lnSpcReduction="10000"/>
          </a:bodyPr>
          <a:lstStyle/>
          <a:p>
            <a:pPr>
              <a:lnSpc>
                <a:spcPct val="90000"/>
              </a:lnSpc>
            </a:pPr>
            <a:r>
              <a:rPr lang="en-GB" sz="2200" dirty="0" smtClean="0"/>
              <a:t>Exclude sepsis and consider broad spectrum antibiotics (often </a:t>
            </a:r>
            <a:r>
              <a:rPr lang="en-GB" sz="2200" dirty="0" err="1" smtClean="0"/>
              <a:t>tazocin</a:t>
            </a:r>
            <a:r>
              <a:rPr lang="en-GB" sz="2200" dirty="0" smtClean="0"/>
              <a:t>)</a:t>
            </a:r>
          </a:p>
          <a:p>
            <a:pPr>
              <a:lnSpc>
                <a:spcPct val="90000"/>
              </a:lnSpc>
            </a:pPr>
            <a:endParaRPr lang="en-GB" sz="2200" dirty="0"/>
          </a:p>
          <a:p>
            <a:pPr>
              <a:lnSpc>
                <a:spcPct val="90000"/>
              </a:lnSpc>
            </a:pPr>
            <a:r>
              <a:rPr lang="en-GB" sz="2200" dirty="0" smtClean="0"/>
              <a:t>IV Fluids to keep patient </a:t>
            </a:r>
            <a:r>
              <a:rPr lang="en-GB" sz="2200" dirty="0" err="1" smtClean="0"/>
              <a:t>intravascularily</a:t>
            </a:r>
            <a:r>
              <a:rPr lang="en-GB" sz="2200" dirty="0" smtClean="0"/>
              <a:t> filled</a:t>
            </a:r>
          </a:p>
          <a:p>
            <a:pPr>
              <a:lnSpc>
                <a:spcPct val="90000"/>
              </a:lnSpc>
            </a:pPr>
            <a:endParaRPr lang="en-GB" sz="2200" dirty="0"/>
          </a:p>
          <a:p>
            <a:pPr>
              <a:lnSpc>
                <a:spcPct val="90000"/>
              </a:lnSpc>
            </a:pPr>
            <a:r>
              <a:rPr lang="en-GB" sz="2200" dirty="0" smtClean="0"/>
              <a:t>Consider </a:t>
            </a:r>
            <a:r>
              <a:rPr lang="en-GB" sz="2200" dirty="0" err="1" smtClean="0"/>
              <a:t>teriplessin</a:t>
            </a:r>
            <a:r>
              <a:rPr lang="en-GB" sz="2200" dirty="0" smtClean="0"/>
              <a:t> if evidence of  </a:t>
            </a:r>
            <a:r>
              <a:rPr lang="en-GB" sz="2200" dirty="0" err="1" smtClean="0"/>
              <a:t>Hepatorenal</a:t>
            </a:r>
            <a:r>
              <a:rPr lang="en-GB" sz="2200" dirty="0" smtClean="0"/>
              <a:t> syndrome</a:t>
            </a:r>
          </a:p>
          <a:p>
            <a:pPr>
              <a:lnSpc>
                <a:spcPct val="90000"/>
              </a:lnSpc>
            </a:pPr>
            <a:endParaRPr lang="en-GB" sz="2200" dirty="0"/>
          </a:p>
          <a:p>
            <a:pPr>
              <a:lnSpc>
                <a:spcPct val="90000"/>
              </a:lnSpc>
            </a:pPr>
            <a:r>
              <a:rPr lang="en-GB" sz="2200" dirty="0" smtClean="0"/>
              <a:t>Consider renal replacement therapy (filtration) if well filled and no improvement with </a:t>
            </a:r>
            <a:r>
              <a:rPr lang="en-GB" sz="2200" dirty="0" err="1" smtClean="0"/>
              <a:t>teriplessin</a:t>
            </a:r>
            <a:endParaRPr lang="en-GB" sz="2200" dirty="0" smtClean="0"/>
          </a:p>
          <a:p>
            <a:pPr>
              <a:lnSpc>
                <a:spcPct val="90000"/>
              </a:lnSpc>
            </a:pPr>
            <a:endParaRPr lang="en-GB" sz="2200" dirty="0"/>
          </a:p>
          <a:p>
            <a:pPr>
              <a:lnSpc>
                <a:spcPct val="90000"/>
              </a:lnSpc>
            </a:pPr>
            <a:r>
              <a:rPr lang="en-GB" sz="2200" dirty="0"/>
              <a:t>Measures to prevent encephalopathy (enemas </a:t>
            </a:r>
            <a:r>
              <a:rPr lang="en-GB" sz="2200" dirty="0" err="1"/>
              <a:t>etc</a:t>
            </a:r>
            <a:r>
              <a:rPr lang="en-GB" sz="2200" dirty="0" smtClean="0"/>
              <a:t>).</a:t>
            </a:r>
          </a:p>
          <a:p>
            <a:pPr>
              <a:lnSpc>
                <a:spcPct val="90000"/>
              </a:lnSpc>
            </a:pPr>
            <a:endParaRPr lang="en-GB" sz="2200" dirty="0"/>
          </a:p>
          <a:p>
            <a:pPr>
              <a:lnSpc>
                <a:spcPct val="90000"/>
              </a:lnSpc>
            </a:pPr>
            <a:r>
              <a:rPr lang="en-GB" sz="2200" dirty="0" smtClean="0"/>
              <a:t>Consider IV hydrocortisone if evidence of adrenal insufficiency</a:t>
            </a:r>
          </a:p>
          <a:p>
            <a:pPr>
              <a:lnSpc>
                <a:spcPct val="90000"/>
              </a:lnSpc>
            </a:pPr>
            <a:endParaRPr lang="en-GB" sz="2200" dirty="0" smtClean="0"/>
          </a:p>
          <a:p>
            <a:pPr>
              <a:lnSpc>
                <a:spcPct val="90000"/>
              </a:lnSpc>
            </a:pPr>
            <a:r>
              <a:rPr lang="en-GB" sz="2200" dirty="0" smtClean="0"/>
              <a:t>Invasive monitoring of cardiac status to guide fluid replacement and use of inotropes</a:t>
            </a:r>
          </a:p>
          <a:p>
            <a:pPr>
              <a:lnSpc>
                <a:spcPct val="90000"/>
              </a:lnSpc>
            </a:pPr>
            <a:endParaRPr lang="en-GB" sz="2200" dirty="0" smtClean="0"/>
          </a:p>
          <a:p>
            <a:pPr>
              <a:lnSpc>
                <a:spcPct val="90000"/>
              </a:lnSpc>
            </a:pPr>
            <a:r>
              <a:rPr lang="en-GB" sz="2200" dirty="0" smtClean="0">
                <a:solidFill>
                  <a:srgbClr val="FFFF00"/>
                </a:solidFill>
              </a:rPr>
              <a:t>Correction of coagulation only if actively bleeding (not evidence based).</a:t>
            </a:r>
          </a:p>
          <a:p>
            <a:pPr>
              <a:lnSpc>
                <a:spcPct val="90000"/>
              </a:lnSpc>
            </a:pPr>
            <a:endParaRPr lang="en-GB" sz="2400" dirty="0" smtClean="0"/>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753253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55576" y="260648"/>
            <a:ext cx="7772400" cy="1143000"/>
          </a:xfrm>
        </p:spPr>
        <p:txBody>
          <a:bodyPr/>
          <a:lstStyle/>
          <a:p>
            <a:r>
              <a:rPr lang="en-GB" sz="4000" dirty="0" smtClean="0">
                <a:latin typeface="+mn-lt"/>
              </a:rPr>
              <a:t>Nutritional support</a:t>
            </a:r>
            <a:endParaRPr lang="en-GB" sz="4000" dirty="0">
              <a:latin typeface="+mn-lt"/>
            </a:endParaRPr>
          </a:p>
        </p:txBody>
      </p:sp>
      <p:sp>
        <p:nvSpPr>
          <p:cNvPr id="12291" name="Rectangle 3"/>
          <p:cNvSpPr>
            <a:spLocks noGrp="1" noChangeArrowheads="1"/>
          </p:cNvSpPr>
          <p:nvPr>
            <p:ph idx="1"/>
          </p:nvPr>
        </p:nvSpPr>
        <p:spPr>
          <a:xfrm>
            <a:off x="611560" y="1700808"/>
            <a:ext cx="7772400" cy="4608512"/>
          </a:xfrm>
        </p:spPr>
        <p:txBody>
          <a:bodyPr>
            <a:normAutofit lnSpcReduction="10000"/>
          </a:bodyPr>
          <a:lstStyle/>
          <a:p>
            <a:pPr>
              <a:lnSpc>
                <a:spcPct val="90000"/>
              </a:lnSpc>
            </a:pPr>
            <a:r>
              <a:rPr lang="en-GB" sz="2200" dirty="0" smtClean="0"/>
              <a:t>Caloric requirements go up in sepsis</a:t>
            </a:r>
          </a:p>
          <a:p>
            <a:pPr>
              <a:lnSpc>
                <a:spcPct val="90000"/>
              </a:lnSpc>
            </a:pPr>
            <a:endParaRPr lang="en-GB" sz="2200" dirty="0" smtClean="0"/>
          </a:p>
          <a:p>
            <a:pPr>
              <a:lnSpc>
                <a:spcPct val="90000"/>
              </a:lnSpc>
            </a:pPr>
            <a:r>
              <a:rPr lang="en-GB" sz="2200" dirty="0" smtClean="0"/>
              <a:t>Correct any vitamin deficiencies (Thiamine, Zinc)</a:t>
            </a:r>
          </a:p>
          <a:p>
            <a:pPr>
              <a:lnSpc>
                <a:spcPct val="90000"/>
              </a:lnSpc>
            </a:pPr>
            <a:endParaRPr lang="en-GB" sz="2200" dirty="0" smtClean="0"/>
          </a:p>
          <a:p>
            <a:pPr>
              <a:lnSpc>
                <a:spcPct val="90000"/>
              </a:lnSpc>
            </a:pPr>
            <a:r>
              <a:rPr lang="en-GB" sz="2200" dirty="0" smtClean="0"/>
              <a:t>Ideally feed </a:t>
            </a:r>
            <a:r>
              <a:rPr lang="en-GB" sz="2200" dirty="0" err="1" smtClean="0"/>
              <a:t>enterally</a:t>
            </a:r>
            <a:r>
              <a:rPr lang="en-GB" sz="2200" dirty="0" smtClean="0"/>
              <a:t> – however if ileus risk of increased bacterial translocation</a:t>
            </a:r>
          </a:p>
          <a:p>
            <a:pPr>
              <a:lnSpc>
                <a:spcPct val="90000"/>
              </a:lnSpc>
            </a:pPr>
            <a:endParaRPr lang="en-GB" sz="2200" dirty="0" smtClean="0"/>
          </a:p>
          <a:p>
            <a:pPr>
              <a:lnSpc>
                <a:spcPct val="90000"/>
              </a:lnSpc>
            </a:pPr>
            <a:r>
              <a:rPr lang="en-GB" sz="2200" dirty="0" smtClean="0"/>
              <a:t>Maintain adequate glucose control – consider insulin sliding scale</a:t>
            </a:r>
          </a:p>
          <a:p>
            <a:pPr>
              <a:lnSpc>
                <a:spcPct val="90000"/>
              </a:lnSpc>
            </a:pPr>
            <a:endParaRPr lang="en-GB" sz="2200" dirty="0"/>
          </a:p>
          <a:p>
            <a:pPr>
              <a:lnSpc>
                <a:spcPct val="90000"/>
              </a:lnSpc>
            </a:pPr>
            <a:r>
              <a:rPr lang="en-GB" sz="2200" dirty="0" smtClean="0"/>
              <a:t>Low protein diets have no role in improving outcome in HE. </a:t>
            </a:r>
          </a:p>
          <a:p>
            <a:pPr>
              <a:lnSpc>
                <a:spcPct val="90000"/>
              </a:lnSpc>
            </a:pPr>
            <a:endParaRPr lang="en-GB" sz="2000" i="1" dirty="0">
              <a:solidFill>
                <a:srgbClr val="FFFF00"/>
              </a:solidFill>
            </a:endParaRPr>
          </a:p>
          <a:p>
            <a:pPr marL="0" indent="0">
              <a:lnSpc>
                <a:spcPct val="90000"/>
              </a:lnSpc>
              <a:buNone/>
            </a:pPr>
            <a:r>
              <a:rPr lang="en-GB" sz="2000" i="1" dirty="0">
                <a:solidFill>
                  <a:srgbClr val="FFFF00"/>
                </a:solidFill>
              </a:rPr>
              <a:t> </a:t>
            </a:r>
            <a:r>
              <a:rPr lang="en-GB" sz="2000" i="1" dirty="0" smtClean="0">
                <a:solidFill>
                  <a:srgbClr val="FFFF00"/>
                </a:solidFill>
              </a:rPr>
              <a:t>                                                                                       Olsen et al, 2011</a:t>
            </a:r>
          </a:p>
          <a:p>
            <a:pPr>
              <a:lnSpc>
                <a:spcPct val="90000"/>
              </a:lnSpc>
            </a:pPr>
            <a:endParaRPr lang="en-GB" sz="2400" dirty="0" smtClean="0"/>
          </a:p>
          <a:p>
            <a:pPr>
              <a:lnSpc>
                <a:spcPct val="90000"/>
              </a:lnSpc>
            </a:pPr>
            <a:endParaRPr lang="en-GB" sz="2400" dirty="0"/>
          </a:p>
          <a:p>
            <a:pPr marL="0" indent="0">
              <a:lnSpc>
                <a:spcPct val="90000"/>
              </a:lnSpc>
              <a:buNone/>
            </a:pPr>
            <a:endParaRPr lang="en-GB" sz="2400" dirty="0" smtClean="0"/>
          </a:p>
          <a:p>
            <a:pPr>
              <a:lnSpc>
                <a:spcPct val="90000"/>
              </a:lnSpc>
            </a:pPr>
            <a:endParaRPr lang="en-GB" sz="2400" dirty="0"/>
          </a:p>
          <a:p>
            <a:pPr>
              <a:lnSpc>
                <a:spcPct val="90000"/>
              </a:lnSpc>
            </a:pPr>
            <a:endParaRPr lang="en-GB" sz="2400" dirty="0" smtClean="0"/>
          </a:p>
          <a:p>
            <a:pPr>
              <a:lnSpc>
                <a:spcPct val="90000"/>
              </a:lnSpc>
            </a:pPr>
            <a:endParaRPr lang="en-GB" sz="2400" dirty="0"/>
          </a:p>
          <a:p>
            <a:pPr>
              <a:lnSpc>
                <a:spcPct val="90000"/>
              </a:lnSpc>
            </a:pPr>
            <a:endParaRPr lang="en-GB" sz="2400" dirty="0"/>
          </a:p>
          <a:p>
            <a:pPr>
              <a:lnSpc>
                <a:spcPct val="90000"/>
              </a:lnSpc>
            </a:pPr>
            <a:endParaRPr lang="en-GB" sz="2400" dirty="0"/>
          </a:p>
          <a:p>
            <a:pPr marL="0" indent="0">
              <a:lnSpc>
                <a:spcPct val="90000"/>
              </a:lnSpc>
              <a:buNone/>
            </a:pPr>
            <a:endParaRPr lang="en-GB" sz="2400" i="1" dirty="0" smtClean="0"/>
          </a:p>
          <a:p>
            <a:pPr>
              <a:lnSpc>
                <a:spcPct val="90000"/>
              </a:lnSpc>
            </a:pPr>
            <a:endParaRPr lang="en-GB" sz="2400" dirty="0"/>
          </a:p>
          <a:p>
            <a:pPr>
              <a:lnSpc>
                <a:spcPct val="90000"/>
              </a:lnSpc>
            </a:pPr>
            <a:endParaRPr lang="en-GB" sz="2400" dirty="0"/>
          </a:p>
          <a:p>
            <a:pPr>
              <a:lnSpc>
                <a:spcPct val="90000"/>
              </a:lnSpc>
            </a:pPr>
            <a:endParaRPr lang="en-GB" sz="2400" dirty="0"/>
          </a:p>
        </p:txBody>
      </p:sp>
    </p:spTree>
    <p:extLst>
      <p:ext uri="{BB962C8B-B14F-4D97-AF65-F5344CB8AC3E}">
        <p14:creationId xmlns:p14="http://schemas.microsoft.com/office/powerpoint/2010/main" val="2464254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ACLF: Other treatment options</a:t>
            </a:r>
            <a:endParaRPr lang="en-GB" sz="3600" dirty="0"/>
          </a:p>
        </p:txBody>
      </p:sp>
      <p:sp>
        <p:nvSpPr>
          <p:cNvPr id="3" name="Content Placeholder 2"/>
          <p:cNvSpPr>
            <a:spLocks noGrp="1"/>
          </p:cNvSpPr>
          <p:nvPr>
            <p:ph idx="1"/>
          </p:nvPr>
        </p:nvSpPr>
        <p:spPr>
          <a:xfrm>
            <a:off x="685800" y="1981200"/>
            <a:ext cx="7772400" cy="3968080"/>
          </a:xfrm>
        </p:spPr>
        <p:txBody>
          <a:bodyPr>
            <a:normAutofit fontScale="92500" lnSpcReduction="20000"/>
          </a:bodyPr>
          <a:lstStyle/>
          <a:p>
            <a:r>
              <a:rPr lang="en-GB" b="1" dirty="0" smtClean="0"/>
              <a:t>Liver assist devices:</a:t>
            </a:r>
          </a:p>
          <a:p>
            <a:pPr marL="0" indent="0">
              <a:buNone/>
            </a:pPr>
            <a:r>
              <a:rPr lang="en-GB" b="1" dirty="0" smtClean="0"/>
              <a:t>  </a:t>
            </a:r>
          </a:p>
          <a:p>
            <a:pPr marL="0" indent="0">
              <a:buNone/>
            </a:pPr>
            <a:r>
              <a:rPr lang="en-GB" b="1" dirty="0"/>
              <a:t> </a:t>
            </a:r>
            <a:r>
              <a:rPr lang="en-GB" b="1" dirty="0" smtClean="0"/>
              <a:t>    Like dialysis for the liver</a:t>
            </a:r>
          </a:p>
          <a:p>
            <a:pPr marL="0" indent="0">
              <a:buNone/>
            </a:pPr>
            <a:endParaRPr lang="en-GB" b="1" dirty="0"/>
          </a:p>
          <a:p>
            <a:pPr marL="0" indent="0">
              <a:buNone/>
            </a:pPr>
            <a:r>
              <a:rPr lang="en-GB" b="1" dirty="0" smtClean="0"/>
              <a:t>     Rationale was to offer an intervention to </a:t>
            </a:r>
          </a:p>
          <a:p>
            <a:pPr marL="0" indent="0">
              <a:buNone/>
            </a:pPr>
            <a:r>
              <a:rPr lang="en-GB" b="1" dirty="0"/>
              <a:t> </a:t>
            </a:r>
            <a:r>
              <a:rPr lang="en-GB" b="1" dirty="0" smtClean="0"/>
              <a:t>    bridge to transplant</a:t>
            </a:r>
          </a:p>
          <a:p>
            <a:pPr marL="0" indent="0">
              <a:buNone/>
            </a:pPr>
            <a:endParaRPr lang="en-GB" b="1" dirty="0" smtClean="0"/>
          </a:p>
          <a:p>
            <a:pPr marL="0" indent="0">
              <a:buNone/>
            </a:pPr>
            <a:r>
              <a:rPr lang="en-GB" b="1" dirty="0" smtClean="0"/>
              <a:t>     No improvement in survival</a:t>
            </a:r>
          </a:p>
          <a:p>
            <a:pPr marL="0" indent="0">
              <a:buNone/>
            </a:pPr>
            <a:endParaRPr lang="en-GB" b="1" dirty="0" smtClean="0"/>
          </a:p>
          <a:p>
            <a:pPr marL="0" indent="0">
              <a:buNone/>
            </a:pPr>
            <a:endParaRPr lang="en-GB" dirty="0" smtClean="0"/>
          </a:p>
          <a:p>
            <a:endParaRPr lang="en-GB" dirty="0" smtClean="0"/>
          </a:p>
          <a:p>
            <a:pPr>
              <a:buNone/>
            </a:pPr>
            <a:endParaRPr lang="en-GB" dirty="0" smtClean="0"/>
          </a:p>
        </p:txBody>
      </p:sp>
    </p:spTree>
    <p:extLst>
      <p:ext uri="{BB962C8B-B14F-4D97-AF65-F5344CB8AC3E}">
        <p14:creationId xmlns:p14="http://schemas.microsoft.com/office/powerpoint/2010/main" val="1936915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rometheus"/>
          <p:cNvPicPr>
            <a:picLocks noChangeAspect="1" noChangeArrowheads="1"/>
          </p:cNvPicPr>
          <p:nvPr/>
        </p:nvPicPr>
        <p:blipFill>
          <a:blip r:embed="rId3" cstate="print"/>
          <a:srcRect/>
          <a:stretch>
            <a:fillRect/>
          </a:stretch>
        </p:blipFill>
        <p:spPr bwMode="auto">
          <a:xfrm>
            <a:off x="0" y="3771900"/>
            <a:ext cx="1295400" cy="3086100"/>
          </a:xfrm>
          <a:prstGeom prst="rect">
            <a:avLst/>
          </a:prstGeom>
          <a:noFill/>
          <a:ln w="9525">
            <a:noFill/>
            <a:miter lim="800000"/>
            <a:headEnd/>
            <a:tailEnd/>
          </a:ln>
        </p:spPr>
      </p:pic>
      <p:pic>
        <p:nvPicPr>
          <p:cNvPr id="61442" name="Picture 3"/>
          <p:cNvPicPr>
            <a:picLocks noChangeAspect="1" noChangeArrowheads="1"/>
          </p:cNvPicPr>
          <p:nvPr/>
        </p:nvPicPr>
        <p:blipFill>
          <a:blip r:embed="rId4" cstate="print"/>
          <a:srcRect/>
          <a:stretch>
            <a:fillRect/>
          </a:stretch>
        </p:blipFill>
        <p:spPr bwMode="auto">
          <a:xfrm>
            <a:off x="6434138" y="1828800"/>
            <a:ext cx="2438400" cy="1733550"/>
          </a:xfrm>
          <a:prstGeom prst="rect">
            <a:avLst/>
          </a:prstGeom>
          <a:noFill/>
          <a:ln w="9525">
            <a:noFill/>
            <a:miter lim="800000"/>
            <a:headEnd/>
            <a:tailEnd/>
          </a:ln>
        </p:spPr>
      </p:pic>
      <p:pic>
        <p:nvPicPr>
          <p:cNvPr id="61443" name="Picture 4" descr="MELS"/>
          <p:cNvPicPr>
            <a:picLocks noChangeAspect="1" noChangeArrowheads="1"/>
          </p:cNvPicPr>
          <p:nvPr/>
        </p:nvPicPr>
        <p:blipFill>
          <a:blip r:embed="rId5" cstate="print"/>
          <a:srcRect/>
          <a:stretch>
            <a:fillRect/>
          </a:stretch>
        </p:blipFill>
        <p:spPr bwMode="auto">
          <a:xfrm>
            <a:off x="3725863" y="1371600"/>
            <a:ext cx="1638300" cy="3352800"/>
          </a:xfrm>
          <a:prstGeom prst="rect">
            <a:avLst/>
          </a:prstGeom>
          <a:noFill/>
          <a:ln w="9525">
            <a:noFill/>
            <a:miter lim="800000"/>
            <a:headEnd/>
            <a:tailEnd/>
          </a:ln>
        </p:spPr>
      </p:pic>
      <p:pic>
        <p:nvPicPr>
          <p:cNvPr id="61444" name="Picture 5" descr="LDU"/>
          <p:cNvPicPr>
            <a:picLocks noChangeAspect="1" noChangeArrowheads="1"/>
          </p:cNvPicPr>
          <p:nvPr/>
        </p:nvPicPr>
        <p:blipFill>
          <a:blip r:embed="rId6" cstate="print"/>
          <a:srcRect/>
          <a:stretch>
            <a:fillRect/>
          </a:stretch>
        </p:blipFill>
        <p:spPr bwMode="auto">
          <a:xfrm>
            <a:off x="5418138" y="3657600"/>
            <a:ext cx="1219200" cy="2524125"/>
          </a:xfrm>
          <a:prstGeom prst="rect">
            <a:avLst/>
          </a:prstGeom>
          <a:noFill/>
          <a:ln w="9525">
            <a:noFill/>
            <a:miter lim="800000"/>
            <a:headEnd/>
            <a:tailEnd/>
          </a:ln>
        </p:spPr>
      </p:pic>
      <p:pic>
        <p:nvPicPr>
          <p:cNvPr id="61445" name="Picture 6" descr="14-Bioreactor15"/>
          <p:cNvPicPr>
            <a:picLocks noChangeAspect="1" noChangeArrowheads="1"/>
          </p:cNvPicPr>
          <p:nvPr/>
        </p:nvPicPr>
        <p:blipFill>
          <a:blip r:embed="rId7" cstate="print"/>
          <a:srcRect/>
          <a:stretch>
            <a:fillRect/>
          </a:stretch>
        </p:blipFill>
        <p:spPr bwMode="auto">
          <a:xfrm>
            <a:off x="6637338" y="5029200"/>
            <a:ext cx="2354262" cy="1677988"/>
          </a:xfrm>
          <a:prstGeom prst="rect">
            <a:avLst/>
          </a:prstGeom>
          <a:noFill/>
          <a:ln w="9525">
            <a:noFill/>
            <a:miter lim="800000"/>
            <a:headEnd/>
            <a:tailEnd/>
          </a:ln>
        </p:spPr>
      </p:pic>
      <p:pic>
        <p:nvPicPr>
          <p:cNvPr id="61447" name="Picture 8" descr="hepatassist2"/>
          <p:cNvPicPr>
            <a:picLocks noChangeAspect="1" noChangeArrowheads="1"/>
          </p:cNvPicPr>
          <p:nvPr/>
        </p:nvPicPr>
        <p:blipFill>
          <a:blip r:embed="rId8" cstate="print"/>
          <a:srcRect/>
          <a:stretch>
            <a:fillRect/>
          </a:stretch>
        </p:blipFill>
        <p:spPr bwMode="auto">
          <a:xfrm>
            <a:off x="2776538" y="4876800"/>
            <a:ext cx="2057400" cy="1676400"/>
          </a:xfrm>
          <a:prstGeom prst="rect">
            <a:avLst/>
          </a:prstGeom>
          <a:noFill/>
          <a:ln w="9525">
            <a:noFill/>
            <a:miter lim="800000"/>
            <a:headEnd/>
            <a:tailEnd/>
          </a:ln>
        </p:spPr>
      </p:pic>
      <p:pic>
        <p:nvPicPr>
          <p:cNvPr id="61448" name="Picture 9" descr="BLSS"/>
          <p:cNvPicPr>
            <a:picLocks noChangeAspect="1" noChangeArrowheads="1"/>
          </p:cNvPicPr>
          <p:nvPr/>
        </p:nvPicPr>
        <p:blipFill>
          <a:blip r:embed="rId9" cstate="print"/>
          <a:srcRect/>
          <a:stretch>
            <a:fillRect/>
          </a:stretch>
        </p:blipFill>
        <p:spPr bwMode="auto">
          <a:xfrm>
            <a:off x="1219200" y="2057400"/>
            <a:ext cx="2362200" cy="1966913"/>
          </a:xfrm>
          <a:prstGeom prst="rect">
            <a:avLst/>
          </a:prstGeom>
          <a:noFill/>
          <a:ln w="9525">
            <a:noFill/>
            <a:miter lim="800000"/>
            <a:headEnd/>
            <a:tailEnd/>
          </a:ln>
        </p:spPr>
      </p:pic>
      <p:pic>
        <p:nvPicPr>
          <p:cNvPr id="61449" name="Picture 10" descr="PF-fig"/>
          <p:cNvPicPr>
            <a:picLocks noChangeAspect="1" noChangeArrowheads="1"/>
          </p:cNvPicPr>
          <p:nvPr/>
        </p:nvPicPr>
        <p:blipFill>
          <a:blip r:embed="rId10" cstate="print"/>
          <a:srcRect/>
          <a:stretch>
            <a:fillRect/>
          </a:stretch>
        </p:blipFill>
        <p:spPr bwMode="auto">
          <a:xfrm>
            <a:off x="0" y="0"/>
            <a:ext cx="2360613" cy="1989138"/>
          </a:xfrm>
          <a:prstGeom prst="rect">
            <a:avLst/>
          </a:prstGeom>
          <a:noFill/>
          <a:ln w="9525">
            <a:noFill/>
            <a:miter lim="800000"/>
            <a:headEnd/>
            <a:tailEnd/>
          </a:ln>
        </p:spPr>
      </p:pic>
      <p:sp>
        <p:nvSpPr>
          <p:cNvPr id="180235" name="Text Box 11"/>
          <p:cNvSpPr txBox="1">
            <a:spLocks noChangeArrowheads="1"/>
          </p:cNvSpPr>
          <p:nvPr/>
        </p:nvSpPr>
        <p:spPr bwMode="auto">
          <a:xfrm>
            <a:off x="2555776" y="182563"/>
            <a:ext cx="3878362" cy="604781"/>
          </a:xfrm>
          <a:prstGeom prst="rect">
            <a:avLst/>
          </a:prstGeom>
          <a:noFill/>
          <a:ln>
            <a:noFill/>
          </a:ln>
          <a:effectLst/>
          <a:extLst>
            <a:ext uri="{909E8E84-426E-40DD-AFC4-6F175D3DCCD1}">
              <a14:hiddenFill xmlns:a14="http://schemas.microsoft.com/office/drawing/2010/main">
                <a:solidFill>
                  <a:srgbClr val="FF500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fontAlgn="base" hangingPunct="0">
              <a:lnSpc>
                <a:spcPct val="90000"/>
              </a:lnSpc>
              <a:spcBef>
                <a:spcPct val="0"/>
              </a:spcBef>
              <a:spcAft>
                <a:spcPct val="0"/>
              </a:spcAft>
            </a:pPr>
            <a:r>
              <a:rPr lang="en-GB" sz="3700" dirty="0" smtClean="0">
                <a:solidFill>
                  <a:srgbClr val="000000"/>
                </a:solidFill>
                <a:latin typeface="Times" charset="0"/>
              </a:rPr>
              <a:t>Liver assist devices</a:t>
            </a:r>
            <a:endParaRPr lang="en-US" sz="3700" dirty="0" smtClean="0">
              <a:solidFill>
                <a:srgbClr val="000000"/>
              </a:solidFill>
              <a:latin typeface="Times"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01 Grupo"/>
          <p:cNvGrpSpPr>
            <a:grpSpLocks/>
          </p:cNvGrpSpPr>
          <p:nvPr/>
        </p:nvGrpSpPr>
        <p:grpSpPr bwMode="auto">
          <a:xfrm>
            <a:off x="1012825" y="4175125"/>
            <a:ext cx="2189163" cy="244475"/>
            <a:chOff x="3500430" y="968201"/>
            <a:chExt cx="2188972" cy="243064"/>
          </a:xfrm>
        </p:grpSpPr>
        <p:sp>
          <p:nvSpPr>
            <p:cNvPr id="63747" name="Freeform 144"/>
            <p:cNvSpPr>
              <a:spLocks/>
            </p:cNvSpPr>
            <p:nvPr/>
          </p:nvSpPr>
          <p:spPr bwMode="auto">
            <a:xfrm>
              <a:off x="3500430" y="1086158"/>
              <a:ext cx="228600" cy="52388"/>
            </a:xfrm>
            <a:custGeom>
              <a:avLst/>
              <a:gdLst>
                <a:gd name="T0" fmla="*/ 0 w 480"/>
                <a:gd name="T1" fmla="*/ 2147483647 h 110"/>
                <a:gd name="T2" fmla="*/ 2147483647 w 480"/>
                <a:gd name="T3" fmla="*/ 2147483647 h 110"/>
                <a:gd name="T4" fmla="*/ 2147483647 w 480"/>
                <a:gd name="T5" fmla="*/ 0 h 110"/>
                <a:gd name="T6" fmla="*/ 2147483647 w 480"/>
                <a:gd name="T7" fmla="*/ 0 h 110"/>
                <a:gd name="T8" fmla="*/ 2147483647 w 480"/>
                <a:gd name="T9" fmla="*/ 2147483647 h 110"/>
                <a:gd name="T10" fmla="*/ 2147483647 w 480"/>
                <a:gd name="T11" fmla="*/ 2147483647 h 110"/>
                <a:gd name="T12" fmla="*/ 0 60000 65536"/>
                <a:gd name="T13" fmla="*/ 0 60000 65536"/>
                <a:gd name="T14" fmla="*/ 0 60000 65536"/>
                <a:gd name="T15" fmla="*/ 0 60000 65536"/>
                <a:gd name="T16" fmla="*/ 0 60000 65536"/>
                <a:gd name="T17" fmla="*/ 0 60000 65536"/>
                <a:gd name="T18" fmla="*/ 0 w 480"/>
                <a:gd name="T19" fmla="*/ 0 h 110"/>
                <a:gd name="T20" fmla="*/ 480 w 48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80" h="110">
                  <a:moveTo>
                    <a:pt x="0" y="110"/>
                  </a:moveTo>
                  <a:lnTo>
                    <a:pt x="240" y="110"/>
                  </a:lnTo>
                  <a:lnTo>
                    <a:pt x="240" y="0"/>
                  </a:lnTo>
                  <a:lnTo>
                    <a:pt x="480" y="0"/>
                  </a:lnTo>
                  <a:lnTo>
                    <a:pt x="480" y="110"/>
                  </a:lnTo>
                </a:path>
              </a:pathLst>
            </a:custGeom>
            <a:noFill/>
            <a:ln w="28575">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8" name="Freeform 145"/>
            <p:cNvSpPr>
              <a:spLocks/>
            </p:cNvSpPr>
            <p:nvPr/>
          </p:nvSpPr>
          <p:spPr bwMode="auto">
            <a:xfrm>
              <a:off x="4286248" y="1066659"/>
              <a:ext cx="228600" cy="52388"/>
            </a:xfrm>
            <a:custGeom>
              <a:avLst/>
              <a:gdLst>
                <a:gd name="T0" fmla="*/ 0 w 480"/>
                <a:gd name="T1" fmla="*/ 2147483647 h 110"/>
                <a:gd name="T2" fmla="*/ 2147483647 w 480"/>
                <a:gd name="T3" fmla="*/ 2147483647 h 110"/>
                <a:gd name="T4" fmla="*/ 2147483647 w 480"/>
                <a:gd name="T5" fmla="*/ 0 h 110"/>
                <a:gd name="T6" fmla="*/ 2147483647 w 480"/>
                <a:gd name="T7" fmla="*/ 0 h 110"/>
                <a:gd name="T8" fmla="*/ 2147483647 w 480"/>
                <a:gd name="T9" fmla="*/ 2147483647 h 110"/>
                <a:gd name="T10" fmla="*/ 2147483647 w 480"/>
                <a:gd name="T11" fmla="*/ 2147483647 h 110"/>
                <a:gd name="T12" fmla="*/ 0 60000 65536"/>
                <a:gd name="T13" fmla="*/ 0 60000 65536"/>
                <a:gd name="T14" fmla="*/ 0 60000 65536"/>
                <a:gd name="T15" fmla="*/ 0 60000 65536"/>
                <a:gd name="T16" fmla="*/ 0 60000 65536"/>
                <a:gd name="T17" fmla="*/ 0 60000 65536"/>
                <a:gd name="T18" fmla="*/ 0 w 480"/>
                <a:gd name="T19" fmla="*/ 0 h 110"/>
                <a:gd name="T20" fmla="*/ 480 w 48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80" h="110">
                  <a:moveTo>
                    <a:pt x="0" y="110"/>
                  </a:moveTo>
                  <a:lnTo>
                    <a:pt x="240" y="110"/>
                  </a:lnTo>
                  <a:lnTo>
                    <a:pt x="240" y="0"/>
                  </a:lnTo>
                  <a:lnTo>
                    <a:pt x="480" y="0"/>
                  </a:lnTo>
                  <a:lnTo>
                    <a:pt x="480" y="110"/>
                  </a:lnTo>
                </a:path>
              </a:pathLst>
            </a:custGeom>
            <a:noFill/>
            <a:ln w="28575">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9" name="Rectangle 150"/>
            <p:cNvSpPr>
              <a:spLocks noChangeArrowheads="1"/>
            </p:cNvSpPr>
            <p:nvPr/>
          </p:nvSpPr>
          <p:spPr bwMode="auto">
            <a:xfrm>
              <a:off x="4571899" y="968201"/>
              <a:ext cx="1117503" cy="24306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SMT +MARS</a:t>
              </a:r>
              <a:endParaRPr lang="es-ES" sz="4400" smtClean="0">
                <a:solidFill>
                  <a:srgbClr val="000000"/>
                </a:solidFill>
                <a:latin typeface="Tahoma" pitchFamily="34" charset="0"/>
                <a:cs typeface="Tahoma" pitchFamily="34" charset="0"/>
              </a:endParaRPr>
            </a:p>
          </p:txBody>
        </p:sp>
        <p:sp>
          <p:nvSpPr>
            <p:cNvPr id="63750" name="Rectangle 151"/>
            <p:cNvSpPr>
              <a:spLocks noChangeArrowheads="1"/>
            </p:cNvSpPr>
            <p:nvPr/>
          </p:nvSpPr>
          <p:spPr bwMode="auto">
            <a:xfrm>
              <a:off x="3806791" y="968201"/>
              <a:ext cx="388903" cy="24306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SMT</a:t>
              </a:r>
              <a:endParaRPr lang="es-ES" sz="4400" smtClean="0">
                <a:solidFill>
                  <a:srgbClr val="000000"/>
                </a:solidFill>
                <a:latin typeface="Tahoma" pitchFamily="34" charset="0"/>
                <a:cs typeface="Tahoma" pitchFamily="34" charset="0"/>
              </a:endParaRPr>
            </a:p>
          </p:txBody>
        </p:sp>
      </p:grpSp>
      <p:grpSp>
        <p:nvGrpSpPr>
          <p:cNvPr id="3" name="157 Grupo"/>
          <p:cNvGrpSpPr>
            <a:grpSpLocks/>
          </p:cNvGrpSpPr>
          <p:nvPr/>
        </p:nvGrpSpPr>
        <p:grpSpPr bwMode="auto">
          <a:xfrm>
            <a:off x="173038" y="1824038"/>
            <a:ext cx="4284662" cy="3678237"/>
            <a:chOff x="173338" y="919163"/>
            <a:chExt cx="4284363" cy="3679983"/>
          </a:xfrm>
        </p:grpSpPr>
        <p:sp>
          <p:nvSpPr>
            <p:cNvPr id="63619" name="Line 7"/>
            <p:cNvSpPr>
              <a:spLocks noChangeShapeType="1"/>
            </p:cNvSpPr>
            <p:nvPr/>
          </p:nvSpPr>
          <p:spPr bwMode="auto">
            <a:xfrm>
              <a:off x="566738" y="4276725"/>
              <a:ext cx="3890963" cy="1588"/>
            </a:xfrm>
            <a:prstGeom prst="line">
              <a:avLst/>
            </a:prstGeom>
            <a:noFill/>
            <a:ln w="4">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20" name="Rectangle 15"/>
            <p:cNvSpPr>
              <a:spLocks noChangeArrowheads="1"/>
            </p:cNvSpPr>
            <p:nvPr/>
          </p:nvSpPr>
          <p:spPr bwMode="auto">
            <a:xfrm>
              <a:off x="4133874" y="4354555"/>
              <a:ext cx="222234"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30</a:t>
              </a:r>
              <a:endParaRPr lang="es-ES" sz="4400" smtClean="0">
                <a:solidFill>
                  <a:srgbClr val="000000"/>
                </a:solidFill>
                <a:latin typeface="Tahoma" pitchFamily="34" charset="0"/>
                <a:cs typeface="Tahoma" pitchFamily="34" charset="0"/>
              </a:endParaRPr>
            </a:p>
          </p:txBody>
        </p:sp>
        <p:sp>
          <p:nvSpPr>
            <p:cNvPr id="63621" name="Rectangle 16"/>
            <p:cNvSpPr>
              <a:spLocks noChangeArrowheads="1"/>
            </p:cNvSpPr>
            <p:nvPr/>
          </p:nvSpPr>
          <p:spPr bwMode="auto">
            <a:xfrm>
              <a:off x="3551302" y="4354555"/>
              <a:ext cx="222234"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25</a:t>
              </a:r>
              <a:endParaRPr lang="es-ES" sz="4400" smtClean="0">
                <a:solidFill>
                  <a:srgbClr val="000000"/>
                </a:solidFill>
                <a:latin typeface="Tahoma" pitchFamily="34" charset="0"/>
                <a:cs typeface="Tahoma" pitchFamily="34" charset="0"/>
              </a:endParaRPr>
            </a:p>
          </p:txBody>
        </p:sp>
        <p:sp>
          <p:nvSpPr>
            <p:cNvPr id="63622" name="Rectangle 17"/>
            <p:cNvSpPr>
              <a:spLocks noChangeArrowheads="1"/>
            </p:cNvSpPr>
            <p:nvPr/>
          </p:nvSpPr>
          <p:spPr bwMode="auto">
            <a:xfrm>
              <a:off x="2967143" y="4354555"/>
              <a:ext cx="222234"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20</a:t>
              </a:r>
              <a:endParaRPr lang="es-ES" sz="4400" smtClean="0">
                <a:solidFill>
                  <a:srgbClr val="000000"/>
                </a:solidFill>
                <a:latin typeface="Tahoma" pitchFamily="34" charset="0"/>
                <a:cs typeface="Tahoma" pitchFamily="34" charset="0"/>
              </a:endParaRPr>
            </a:p>
          </p:txBody>
        </p:sp>
        <p:sp>
          <p:nvSpPr>
            <p:cNvPr id="63623" name="Rectangle 18"/>
            <p:cNvSpPr>
              <a:spLocks noChangeArrowheads="1"/>
            </p:cNvSpPr>
            <p:nvPr/>
          </p:nvSpPr>
          <p:spPr bwMode="auto">
            <a:xfrm>
              <a:off x="2382984" y="4354555"/>
              <a:ext cx="222234"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15</a:t>
              </a:r>
              <a:endParaRPr lang="es-ES" sz="4400" smtClean="0">
                <a:solidFill>
                  <a:srgbClr val="000000"/>
                </a:solidFill>
                <a:latin typeface="Tahoma" pitchFamily="34" charset="0"/>
                <a:cs typeface="Tahoma" pitchFamily="34" charset="0"/>
              </a:endParaRPr>
            </a:p>
          </p:txBody>
        </p:sp>
        <p:sp>
          <p:nvSpPr>
            <p:cNvPr id="63624" name="Rectangle 19"/>
            <p:cNvSpPr>
              <a:spLocks noChangeArrowheads="1"/>
            </p:cNvSpPr>
            <p:nvPr/>
          </p:nvSpPr>
          <p:spPr bwMode="auto">
            <a:xfrm>
              <a:off x="1800412" y="4354555"/>
              <a:ext cx="222234"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10</a:t>
              </a:r>
              <a:endParaRPr lang="es-ES" sz="4400" smtClean="0">
                <a:solidFill>
                  <a:srgbClr val="000000"/>
                </a:solidFill>
                <a:latin typeface="Tahoma" pitchFamily="34" charset="0"/>
                <a:cs typeface="Tahoma" pitchFamily="34" charset="0"/>
              </a:endParaRPr>
            </a:p>
          </p:txBody>
        </p:sp>
        <p:sp>
          <p:nvSpPr>
            <p:cNvPr id="63625" name="Rectangle 20"/>
            <p:cNvSpPr>
              <a:spLocks noChangeArrowheads="1"/>
            </p:cNvSpPr>
            <p:nvPr/>
          </p:nvSpPr>
          <p:spPr bwMode="auto">
            <a:xfrm>
              <a:off x="1244826" y="4354555"/>
              <a:ext cx="111117"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5</a:t>
              </a:r>
              <a:endParaRPr lang="es-ES" sz="4400" smtClean="0">
                <a:solidFill>
                  <a:srgbClr val="000000"/>
                </a:solidFill>
                <a:latin typeface="Tahoma" pitchFamily="34" charset="0"/>
                <a:cs typeface="Tahoma" pitchFamily="34" charset="0"/>
              </a:endParaRPr>
            </a:p>
          </p:txBody>
        </p:sp>
        <p:sp>
          <p:nvSpPr>
            <p:cNvPr id="63626" name="Rectangle 21"/>
            <p:cNvSpPr>
              <a:spLocks noChangeArrowheads="1"/>
            </p:cNvSpPr>
            <p:nvPr/>
          </p:nvSpPr>
          <p:spPr bwMode="auto">
            <a:xfrm>
              <a:off x="662254" y="4354555"/>
              <a:ext cx="111117"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a:t>
              </a:r>
              <a:endParaRPr lang="es-ES" sz="4400" smtClean="0">
                <a:solidFill>
                  <a:srgbClr val="000000"/>
                </a:solidFill>
                <a:latin typeface="Tahoma" pitchFamily="34" charset="0"/>
                <a:cs typeface="Tahoma" pitchFamily="34" charset="0"/>
              </a:endParaRPr>
            </a:p>
          </p:txBody>
        </p:sp>
        <p:sp>
          <p:nvSpPr>
            <p:cNvPr id="63627" name="Line 23"/>
            <p:cNvSpPr>
              <a:spLocks noChangeShapeType="1"/>
            </p:cNvSpPr>
            <p:nvPr/>
          </p:nvSpPr>
          <p:spPr bwMode="auto">
            <a:xfrm>
              <a:off x="566738" y="919163"/>
              <a:ext cx="1588" cy="3357563"/>
            </a:xfrm>
            <a:prstGeom prst="line">
              <a:avLst/>
            </a:prstGeom>
            <a:noFill/>
            <a:ln w="4">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28" name="Line 24"/>
            <p:cNvSpPr>
              <a:spLocks noChangeShapeType="1"/>
            </p:cNvSpPr>
            <p:nvPr/>
          </p:nvSpPr>
          <p:spPr bwMode="auto">
            <a:xfrm flipH="1">
              <a:off x="500063" y="4108450"/>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29" name="Line 25"/>
            <p:cNvSpPr>
              <a:spLocks noChangeShapeType="1"/>
            </p:cNvSpPr>
            <p:nvPr/>
          </p:nvSpPr>
          <p:spPr bwMode="auto">
            <a:xfrm flipH="1">
              <a:off x="500063" y="3503613"/>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30" name="Line 26"/>
            <p:cNvSpPr>
              <a:spLocks noChangeShapeType="1"/>
            </p:cNvSpPr>
            <p:nvPr/>
          </p:nvSpPr>
          <p:spPr bwMode="auto">
            <a:xfrm flipH="1">
              <a:off x="500063" y="2900363"/>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31" name="Line 27"/>
            <p:cNvSpPr>
              <a:spLocks noChangeShapeType="1"/>
            </p:cNvSpPr>
            <p:nvPr/>
          </p:nvSpPr>
          <p:spPr bwMode="auto">
            <a:xfrm flipH="1">
              <a:off x="500063" y="2295525"/>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32" name="Line 28"/>
            <p:cNvSpPr>
              <a:spLocks noChangeShapeType="1"/>
            </p:cNvSpPr>
            <p:nvPr/>
          </p:nvSpPr>
          <p:spPr bwMode="auto">
            <a:xfrm flipH="1">
              <a:off x="500063" y="1690688"/>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33" name="Rectangle 30"/>
            <p:cNvSpPr>
              <a:spLocks noChangeArrowheads="1"/>
            </p:cNvSpPr>
            <p:nvPr/>
          </p:nvSpPr>
          <p:spPr bwMode="auto">
            <a:xfrm>
              <a:off x="173338" y="958869"/>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1.0</a:t>
              </a:r>
              <a:endParaRPr lang="es-ES" sz="4400" smtClean="0">
                <a:solidFill>
                  <a:srgbClr val="000000"/>
                </a:solidFill>
                <a:latin typeface="Tahoma" pitchFamily="34" charset="0"/>
                <a:cs typeface="Tahoma" pitchFamily="34" charset="0"/>
              </a:endParaRPr>
            </a:p>
          </p:txBody>
        </p:sp>
        <p:sp>
          <p:nvSpPr>
            <p:cNvPr id="63634" name="Rectangle 31"/>
            <p:cNvSpPr>
              <a:spLocks noChangeArrowheads="1"/>
            </p:cNvSpPr>
            <p:nvPr/>
          </p:nvSpPr>
          <p:spPr bwMode="auto">
            <a:xfrm>
              <a:off x="173338" y="1562406"/>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0.8</a:t>
              </a:r>
              <a:endParaRPr lang="es-ES" sz="4400" smtClean="0">
                <a:solidFill>
                  <a:srgbClr val="000000"/>
                </a:solidFill>
                <a:latin typeface="Tahoma" pitchFamily="34" charset="0"/>
                <a:cs typeface="Tahoma" pitchFamily="34" charset="0"/>
              </a:endParaRPr>
            </a:p>
          </p:txBody>
        </p:sp>
        <p:sp>
          <p:nvSpPr>
            <p:cNvPr id="63635" name="Rectangle 32"/>
            <p:cNvSpPr>
              <a:spLocks noChangeArrowheads="1"/>
            </p:cNvSpPr>
            <p:nvPr/>
          </p:nvSpPr>
          <p:spPr bwMode="auto">
            <a:xfrm>
              <a:off x="173338" y="2167530"/>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0.6</a:t>
              </a:r>
              <a:endParaRPr lang="es-ES" sz="4400" smtClean="0">
                <a:solidFill>
                  <a:srgbClr val="000000"/>
                </a:solidFill>
                <a:latin typeface="Tahoma" pitchFamily="34" charset="0"/>
                <a:cs typeface="Tahoma" pitchFamily="34" charset="0"/>
              </a:endParaRPr>
            </a:p>
          </p:txBody>
        </p:sp>
        <p:sp>
          <p:nvSpPr>
            <p:cNvPr id="63636" name="Rectangle 33"/>
            <p:cNvSpPr>
              <a:spLocks noChangeArrowheads="1"/>
            </p:cNvSpPr>
            <p:nvPr/>
          </p:nvSpPr>
          <p:spPr bwMode="auto">
            <a:xfrm>
              <a:off x="173338" y="2771066"/>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0.4</a:t>
              </a:r>
              <a:endParaRPr lang="es-ES" sz="4400" smtClean="0">
                <a:solidFill>
                  <a:srgbClr val="000000"/>
                </a:solidFill>
                <a:latin typeface="Tahoma" pitchFamily="34" charset="0"/>
                <a:cs typeface="Tahoma" pitchFamily="34" charset="0"/>
              </a:endParaRPr>
            </a:p>
          </p:txBody>
        </p:sp>
        <p:sp>
          <p:nvSpPr>
            <p:cNvPr id="63637" name="Rectangle 34"/>
            <p:cNvSpPr>
              <a:spLocks noChangeArrowheads="1"/>
            </p:cNvSpPr>
            <p:nvPr/>
          </p:nvSpPr>
          <p:spPr bwMode="auto">
            <a:xfrm>
              <a:off x="173338" y="3374603"/>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0.2</a:t>
              </a:r>
              <a:endParaRPr lang="es-ES" sz="4400" smtClean="0">
                <a:solidFill>
                  <a:srgbClr val="000000"/>
                </a:solidFill>
                <a:latin typeface="Tahoma" pitchFamily="34" charset="0"/>
                <a:cs typeface="Tahoma" pitchFamily="34" charset="0"/>
              </a:endParaRPr>
            </a:p>
          </p:txBody>
        </p:sp>
        <p:sp>
          <p:nvSpPr>
            <p:cNvPr id="63638" name="Rectangle 35"/>
            <p:cNvSpPr>
              <a:spLocks noChangeArrowheads="1"/>
            </p:cNvSpPr>
            <p:nvPr/>
          </p:nvSpPr>
          <p:spPr bwMode="auto">
            <a:xfrm>
              <a:off x="173338" y="3979727"/>
              <a:ext cx="284143" cy="24459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0.0</a:t>
              </a:r>
              <a:endParaRPr lang="es-ES" sz="4400" smtClean="0">
                <a:solidFill>
                  <a:srgbClr val="000000"/>
                </a:solidFill>
                <a:latin typeface="Tahoma" pitchFamily="34" charset="0"/>
                <a:cs typeface="Tahoma" pitchFamily="34" charset="0"/>
              </a:endParaRPr>
            </a:p>
          </p:txBody>
        </p:sp>
        <p:sp>
          <p:nvSpPr>
            <p:cNvPr id="63639" name="Line 36"/>
            <p:cNvSpPr>
              <a:spLocks noChangeShapeType="1"/>
            </p:cNvSpPr>
            <p:nvPr/>
          </p:nvSpPr>
          <p:spPr bwMode="auto">
            <a:xfrm flipH="1">
              <a:off x="500063" y="1087438"/>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0" name="Freeform 37"/>
            <p:cNvSpPr>
              <a:spLocks/>
            </p:cNvSpPr>
            <p:nvPr/>
          </p:nvSpPr>
          <p:spPr bwMode="auto">
            <a:xfrm>
              <a:off x="877888" y="1222375"/>
              <a:ext cx="3151188" cy="1052513"/>
            </a:xfrm>
            <a:custGeom>
              <a:avLst/>
              <a:gdLst>
                <a:gd name="T0" fmla="*/ 0 w 6627"/>
                <a:gd name="T1" fmla="*/ 0 h 2209"/>
                <a:gd name="T2" fmla="*/ 2147483647 w 6627"/>
                <a:gd name="T3" fmla="*/ 0 h 2209"/>
                <a:gd name="T4" fmla="*/ 2147483647 w 6627"/>
                <a:gd name="T5" fmla="*/ 2147483647 h 2209"/>
                <a:gd name="T6" fmla="*/ 2147483647 w 6627"/>
                <a:gd name="T7" fmla="*/ 2147483647 h 2209"/>
                <a:gd name="T8" fmla="*/ 2147483647 w 6627"/>
                <a:gd name="T9" fmla="*/ 2147483647 h 2209"/>
                <a:gd name="T10" fmla="*/ 2147483647 w 6627"/>
                <a:gd name="T11" fmla="*/ 2147483647 h 2209"/>
                <a:gd name="T12" fmla="*/ 2147483647 w 6627"/>
                <a:gd name="T13" fmla="*/ 2147483647 h 2209"/>
                <a:gd name="T14" fmla="*/ 2147483647 w 6627"/>
                <a:gd name="T15" fmla="*/ 2147483647 h 2209"/>
                <a:gd name="T16" fmla="*/ 2147483647 w 6627"/>
                <a:gd name="T17" fmla="*/ 2147483647 h 2209"/>
                <a:gd name="T18" fmla="*/ 2147483647 w 6627"/>
                <a:gd name="T19" fmla="*/ 2147483647 h 2209"/>
                <a:gd name="T20" fmla="*/ 2147483647 w 6627"/>
                <a:gd name="T21" fmla="*/ 2147483647 h 2209"/>
                <a:gd name="T22" fmla="*/ 2147483647 w 6627"/>
                <a:gd name="T23" fmla="*/ 2147483647 h 2209"/>
                <a:gd name="T24" fmla="*/ 2147483647 w 6627"/>
                <a:gd name="T25" fmla="*/ 2147483647 h 2209"/>
                <a:gd name="T26" fmla="*/ 2147483647 w 6627"/>
                <a:gd name="T27" fmla="*/ 2147483647 h 2209"/>
                <a:gd name="T28" fmla="*/ 2147483647 w 6627"/>
                <a:gd name="T29" fmla="*/ 2147483647 h 2209"/>
                <a:gd name="T30" fmla="*/ 2147483647 w 6627"/>
                <a:gd name="T31" fmla="*/ 2147483647 h 2209"/>
                <a:gd name="T32" fmla="*/ 2147483647 w 6627"/>
                <a:gd name="T33" fmla="*/ 2147483647 h 2209"/>
                <a:gd name="T34" fmla="*/ 2147483647 w 6627"/>
                <a:gd name="T35" fmla="*/ 2147483647 h 2209"/>
                <a:gd name="T36" fmla="*/ 2147483647 w 6627"/>
                <a:gd name="T37" fmla="*/ 2147483647 h 2209"/>
                <a:gd name="T38" fmla="*/ 2147483647 w 6627"/>
                <a:gd name="T39" fmla="*/ 2147483647 h 2209"/>
                <a:gd name="T40" fmla="*/ 2147483647 w 6627"/>
                <a:gd name="T41" fmla="*/ 2147483647 h 2209"/>
                <a:gd name="T42" fmla="*/ 2147483647 w 6627"/>
                <a:gd name="T43" fmla="*/ 2147483647 h 2209"/>
                <a:gd name="T44" fmla="*/ 2147483647 w 6627"/>
                <a:gd name="T45" fmla="*/ 2147483647 h 2209"/>
                <a:gd name="T46" fmla="*/ 2147483647 w 6627"/>
                <a:gd name="T47" fmla="*/ 2147483647 h 2209"/>
                <a:gd name="T48" fmla="*/ 2147483647 w 6627"/>
                <a:gd name="T49" fmla="*/ 2147483647 h 2209"/>
                <a:gd name="T50" fmla="*/ 2147483647 w 6627"/>
                <a:gd name="T51" fmla="*/ 2147483647 h 2209"/>
                <a:gd name="T52" fmla="*/ 2147483647 w 6627"/>
                <a:gd name="T53" fmla="*/ 2147483647 h 2209"/>
                <a:gd name="T54" fmla="*/ 2147483647 w 6627"/>
                <a:gd name="T55" fmla="*/ 2147483647 h 2209"/>
                <a:gd name="T56" fmla="*/ 2147483647 w 6627"/>
                <a:gd name="T57" fmla="*/ 2147483647 h 2209"/>
                <a:gd name="T58" fmla="*/ 2147483647 w 6627"/>
                <a:gd name="T59" fmla="*/ 2147483647 h 2209"/>
                <a:gd name="T60" fmla="*/ 2147483647 w 6627"/>
                <a:gd name="T61" fmla="*/ 2147483647 h 2209"/>
                <a:gd name="T62" fmla="*/ 2147483647 w 6627"/>
                <a:gd name="T63" fmla="*/ 2147483647 h 2209"/>
                <a:gd name="T64" fmla="*/ 2147483647 w 6627"/>
                <a:gd name="T65" fmla="*/ 2147483647 h 2209"/>
                <a:gd name="T66" fmla="*/ 2147483647 w 6627"/>
                <a:gd name="T67" fmla="*/ 2147483647 h 2209"/>
                <a:gd name="T68" fmla="*/ 2147483647 w 6627"/>
                <a:gd name="T69" fmla="*/ 2147483647 h 2209"/>
                <a:gd name="T70" fmla="*/ 2147483647 w 6627"/>
                <a:gd name="T71" fmla="*/ 2147483647 h 2209"/>
                <a:gd name="T72" fmla="*/ 2147483647 w 6627"/>
                <a:gd name="T73" fmla="*/ 2147483647 h 2209"/>
                <a:gd name="T74" fmla="*/ 2147483647 w 6627"/>
                <a:gd name="T75" fmla="*/ 2147483647 h 2209"/>
                <a:gd name="T76" fmla="*/ 2147483647 w 6627"/>
                <a:gd name="T77" fmla="*/ 2147483647 h 2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27"/>
                <a:gd name="T118" fmla="*/ 0 h 2209"/>
                <a:gd name="T119" fmla="*/ 6627 w 6627"/>
                <a:gd name="T120" fmla="*/ 2209 h 2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27" h="2209">
                  <a:moveTo>
                    <a:pt x="0" y="0"/>
                  </a:moveTo>
                  <a:lnTo>
                    <a:pt x="245" y="0"/>
                  </a:lnTo>
                  <a:lnTo>
                    <a:pt x="245" y="143"/>
                  </a:lnTo>
                  <a:lnTo>
                    <a:pt x="736" y="143"/>
                  </a:lnTo>
                  <a:lnTo>
                    <a:pt x="736" y="285"/>
                  </a:lnTo>
                  <a:lnTo>
                    <a:pt x="982" y="285"/>
                  </a:lnTo>
                  <a:lnTo>
                    <a:pt x="982" y="356"/>
                  </a:lnTo>
                  <a:lnTo>
                    <a:pt x="1227" y="356"/>
                  </a:lnTo>
                  <a:lnTo>
                    <a:pt x="1227" y="570"/>
                  </a:lnTo>
                  <a:lnTo>
                    <a:pt x="1718" y="570"/>
                  </a:lnTo>
                  <a:lnTo>
                    <a:pt x="1718" y="641"/>
                  </a:lnTo>
                  <a:lnTo>
                    <a:pt x="1964" y="641"/>
                  </a:lnTo>
                  <a:lnTo>
                    <a:pt x="1964" y="713"/>
                  </a:lnTo>
                  <a:lnTo>
                    <a:pt x="2209" y="713"/>
                  </a:lnTo>
                  <a:lnTo>
                    <a:pt x="2209" y="998"/>
                  </a:lnTo>
                  <a:lnTo>
                    <a:pt x="2455" y="998"/>
                  </a:lnTo>
                  <a:lnTo>
                    <a:pt x="2455" y="1069"/>
                  </a:lnTo>
                  <a:lnTo>
                    <a:pt x="2945" y="1069"/>
                  </a:lnTo>
                  <a:lnTo>
                    <a:pt x="2945" y="1140"/>
                  </a:lnTo>
                  <a:lnTo>
                    <a:pt x="3682" y="1140"/>
                  </a:lnTo>
                  <a:lnTo>
                    <a:pt x="3682" y="1212"/>
                  </a:lnTo>
                  <a:lnTo>
                    <a:pt x="3927" y="1212"/>
                  </a:lnTo>
                  <a:lnTo>
                    <a:pt x="3927" y="1283"/>
                  </a:lnTo>
                  <a:lnTo>
                    <a:pt x="4173" y="1283"/>
                  </a:lnTo>
                  <a:lnTo>
                    <a:pt x="4173" y="1354"/>
                  </a:lnTo>
                  <a:lnTo>
                    <a:pt x="4418" y="1354"/>
                  </a:lnTo>
                  <a:lnTo>
                    <a:pt x="4418" y="1497"/>
                  </a:lnTo>
                  <a:lnTo>
                    <a:pt x="4664" y="1497"/>
                  </a:lnTo>
                  <a:lnTo>
                    <a:pt x="4664" y="1568"/>
                  </a:lnTo>
                  <a:lnTo>
                    <a:pt x="5155" y="1568"/>
                  </a:lnTo>
                  <a:lnTo>
                    <a:pt x="5155" y="1782"/>
                  </a:lnTo>
                  <a:lnTo>
                    <a:pt x="5891" y="1782"/>
                  </a:lnTo>
                  <a:lnTo>
                    <a:pt x="5891" y="1853"/>
                  </a:lnTo>
                  <a:lnTo>
                    <a:pt x="6137" y="1853"/>
                  </a:lnTo>
                  <a:lnTo>
                    <a:pt x="6137" y="2067"/>
                  </a:lnTo>
                  <a:lnTo>
                    <a:pt x="6382" y="2067"/>
                  </a:lnTo>
                  <a:lnTo>
                    <a:pt x="6382" y="2209"/>
                  </a:lnTo>
                  <a:lnTo>
                    <a:pt x="6627" y="2209"/>
                  </a:lnTo>
                </a:path>
              </a:pathLst>
            </a:custGeom>
            <a:noFill/>
            <a:ln w="28575">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1" name="Freeform 38"/>
            <p:cNvSpPr>
              <a:spLocks/>
            </p:cNvSpPr>
            <p:nvPr/>
          </p:nvSpPr>
          <p:spPr bwMode="auto">
            <a:xfrm>
              <a:off x="877888" y="1157288"/>
              <a:ext cx="3151188" cy="1203325"/>
            </a:xfrm>
            <a:custGeom>
              <a:avLst/>
              <a:gdLst>
                <a:gd name="T0" fmla="*/ 0 w 6627"/>
                <a:gd name="T1" fmla="*/ 0 h 2528"/>
                <a:gd name="T2" fmla="*/ 2147483647 w 6627"/>
                <a:gd name="T3" fmla="*/ 0 h 2528"/>
                <a:gd name="T4" fmla="*/ 2147483647 w 6627"/>
                <a:gd name="T5" fmla="*/ 2147483647 h 2528"/>
                <a:gd name="T6" fmla="*/ 2147483647 w 6627"/>
                <a:gd name="T7" fmla="*/ 2147483647 h 2528"/>
                <a:gd name="T8" fmla="*/ 2147483647 w 6627"/>
                <a:gd name="T9" fmla="*/ 2147483647 h 2528"/>
                <a:gd name="T10" fmla="*/ 2147483647 w 6627"/>
                <a:gd name="T11" fmla="*/ 2147483647 h 2528"/>
                <a:gd name="T12" fmla="*/ 2147483647 w 6627"/>
                <a:gd name="T13" fmla="*/ 2147483647 h 2528"/>
                <a:gd name="T14" fmla="*/ 2147483647 w 6627"/>
                <a:gd name="T15" fmla="*/ 2147483647 h 2528"/>
                <a:gd name="T16" fmla="*/ 2147483647 w 6627"/>
                <a:gd name="T17" fmla="*/ 2147483647 h 2528"/>
                <a:gd name="T18" fmla="*/ 2147483647 w 6627"/>
                <a:gd name="T19" fmla="*/ 2147483647 h 2528"/>
                <a:gd name="T20" fmla="*/ 2147483647 w 6627"/>
                <a:gd name="T21" fmla="*/ 2147483647 h 2528"/>
                <a:gd name="T22" fmla="*/ 2147483647 w 6627"/>
                <a:gd name="T23" fmla="*/ 2147483647 h 2528"/>
                <a:gd name="T24" fmla="*/ 2147483647 w 6627"/>
                <a:gd name="T25" fmla="*/ 2147483647 h 2528"/>
                <a:gd name="T26" fmla="*/ 2147483647 w 6627"/>
                <a:gd name="T27" fmla="*/ 2147483647 h 2528"/>
                <a:gd name="T28" fmla="*/ 2147483647 w 6627"/>
                <a:gd name="T29" fmla="*/ 2147483647 h 2528"/>
                <a:gd name="T30" fmla="*/ 2147483647 w 6627"/>
                <a:gd name="T31" fmla="*/ 2147483647 h 2528"/>
                <a:gd name="T32" fmla="*/ 2147483647 w 6627"/>
                <a:gd name="T33" fmla="*/ 2147483647 h 2528"/>
                <a:gd name="T34" fmla="*/ 2147483647 w 6627"/>
                <a:gd name="T35" fmla="*/ 2147483647 h 2528"/>
                <a:gd name="T36" fmla="*/ 2147483647 w 6627"/>
                <a:gd name="T37" fmla="*/ 2147483647 h 2528"/>
                <a:gd name="T38" fmla="*/ 2147483647 w 6627"/>
                <a:gd name="T39" fmla="*/ 2147483647 h 2528"/>
                <a:gd name="T40" fmla="*/ 2147483647 w 6627"/>
                <a:gd name="T41" fmla="*/ 2147483647 h 2528"/>
                <a:gd name="T42" fmla="*/ 2147483647 w 6627"/>
                <a:gd name="T43" fmla="*/ 2147483647 h 2528"/>
                <a:gd name="T44" fmla="*/ 2147483647 w 6627"/>
                <a:gd name="T45" fmla="*/ 2147483647 h 2528"/>
                <a:gd name="T46" fmla="*/ 2147483647 w 6627"/>
                <a:gd name="T47" fmla="*/ 2147483647 h 2528"/>
                <a:gd name="T48" fmla="*/ 2147483647 w 6627"/>
                <a:gd name="T49" fmla="*/ 2147483647 h 2528"/>
                <a:gd name="T50" fmla="*/ 2147483647 w 6627"/>
                <a:gd name="T51" fmla="*/ 2147483647 h 2528"/>
                <a:gd name="T52" fmla="*/ 2147483647 w 6627"/>
                <a:gd name="T53" fmla="*/ 2147483647 h 2528"/>
                <a:gd name="T54" fmla="*/ 2147483647 w 6627"/>
                <a:gd name="T55" fmla="*/ 2147483647 h 2528"/>
                <a:gd name="T56" fmla="*/ 2147483647 w 6627"/>
                <a:gd name="T57" fmla="*/ 2147483647 h 2528"/>
                <a:gd name="T58" fmla="*/ 2147483647 w 6627"/>
                <a:gd name="T59" fmla="*/ 2147483647 h 2528"/>
                <a:gd name="T60" fmla="*/ 2147483647 w 6627"/>
                <a:gd name="T61" fmla="*/ 2147483647 h 2528"/>
                <a:gd name="T62" fmla="*/ 2147483647 w 6627"/>
                <a:gd name="T63" fmla="*/ 2147483647 h 2528"/>
                <a:gd name="T64" fmla="*/ 2147483647 w 6627"/>
                <a:gd name="T65" fmla="*/ 2147483647 h 2528"/>
                <a:gd name="T66" fmla="*/ 2147483647 w 6627"/>
                <a:gd name="T67" fmla="*/ 2147483647 h 2528"/>
                <a:gd name="T68" fmla="*/ 2147483647 w 6627"/>
                <a:gd name="T69" fmla="*/ 2147483647 h 2528"/>
                <a:gd name="T70" fmla="*/ 2147483647 w 6627"/>
                <a:gd name="T71" fmla="*/ 2147483647 h 2528"/>
                <a:gd name="T72" fmla="*/ 2147483647 w 6627"/>
                <a:gd name="T73" fmla="*/ 2147483647 h 2528"/>
                <a:gd name="T74" fmla="*/ 2147483647 w 6627"/>
                <a:gd name="T75" fmla="*/ 2147483647 h 2528"/>
                <a:gd name="T76" fmla="*/ 2147483647 w 6627"/>
                <a:gd name="T77" fmla="*/ 2147483647 h 2528"/>
                <a:gd name="T78" fmla="*/ 2147483647 w 6627"/>
                <a:gd name="T79" fmla="*/ 2147483647 h 2528"/>
                <a:gd name="T80" fmla="*/ 2147483647 w 6627"/>
                <a:gd name="T81" fmla="*/ 2147483647 h 2528"/>
                <a:gd name="T82" fmla="*/ 2147483647 w 6627"/>
                <a:gd name="T83" fmla="*/ 2147483647 h 2528"/>
                <a:gd name="T84" fmla="*/ 2147483647 w 6627"/>
                <a:gd name="T85" fmla="*/ 2147483647 h 25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27"/>
                <a:gd name="T130" fmla="*/ 0 h 2528"/>
                <a:gd name="T131" fmla="*/ 6627 w 6627"/>
                <a:gd name="T132" fmla="*/ 2528 h 25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27" h="2528">
                  <a:moveTo>
                    <a:pt x="0" y="0"/>
                  </a:moveTo>
                  <a:lnTo>
                    <a:pt x="245" y="0"/>
                  </a:lnTo>
                  <a:lnTo>
                    <a:pt x="245" y="146"/>
                  </a:lnTo>
                  <a:lnTo>
                    <a:pt x="1227" y="146"/>
                  </a:lnTo>
                  <a:lnTo>
                    <a:pt x="1227" y="293"/>
                  </a:lnTo>
                  <a:lnTo>
                    <a:pt x="1473" y="293"/>
                  </a:lnTo>
                  <a:lnTo>
                    <a:pt x="1473" y="367"/>
                  </a:lnTo>
                  <a:lnTo>
                    <a:pt x="1718" y="367"/>
                  </a:lnTo>
                  <a:lnTo>
                    <a:pt x="1718" y="441"/>
                  </a:lnTo>
                  <a:lnTo>
                    <a:pt x="1964" y="441"/>
                  </a:lnTo>
                  <a:lnTo>
                    <a:pt x="1964" y="588"/>
                  </a:lnTo>
                  <a:lnTo>
                    <a:pt x="2209" y="588"/>
                  </a:lnTo>
                  <a:lnTo>
                    <a:pt x="2209" y="810"/>
                  </a:lnTo>
                  <a:lnTo>
                    <a:pt x="2455" y="810"/>
                  </a:lnTo>
                  <a:lnTo>
                    <a:pt x="2455" y="884"/>
                  </a:lnTo>
                  <a:lnTo>
                    <a:pt x="2945" y="884"/>
                  </a:lnTo>
                  <a:lnTo>
                    <a:pt x="2945" y="1105"/>
                  </a:lnTo>
                  <a:lnTo>
                    <a:pt x="3191" y="1105"/>
                  </a:lnTo>
                  <a:lnTo>
                    <a:pt x="3191" y="1330"/>
                  </a:lnTo>
                  <a:lnTo>
                    <a:pt x="3682" y="1330"/>
                  </a:lnTo>
                  <a:lnTo>
                    <a:pt x="3682" y="1404"/>
                  </a:lnTo>
                  <a:lnTo>
                    <a:pt x="3927" y="1404"/>
                  </a:lnTo>
                  <a:lnTo>
                    <a:pt x="3927" y="1479"/>
                  </a:lnTo>
                  <a:lnTo>
                    <a:pt x="4173" y="1479"/>
                  </a:lnTo>
                  <a:lnTo>
                    <a:pt x="4173" y="1554"/>
                  </a:lnTo>
                  <a:lnTo>
                    <a:pt x="4418" y="1554"/>
                  </a:lnTo>
                  <a:lnTo>
                    <a:pt x="4418" y="1629"/>
                  </a:lnTo>
                  <a:lnTo>
                    <a:pt x="4664" y="1629"/>
                  </a:lnTo>
                  <a:lnTo>
                    <a:pt x="4664" y="1704"/>
                  </a:lnTo>
                  <a:lnTo>
                    <a:pt x="4909" y="1704"/>
                  </a:lnTo>
                  <a:lnTo>
                    <a:pt x="4909" y="2003"/>
                  </a:lnTo>
                  <a:lnTo>
                    <a:pt x="5155" y="2003"/>
                  </a:lnTo>
                  <a:lnTo>
                    <a:pt x="5155" y="2078"/>
                  </a:lnTo>
                  <a:lnTo>
                    <a:pt x="5400" y="2078"/>
                  </a:lnTo>
                  <a:lnTo>
                    <a:pt x="5400" y="2228"/>
                  </a:lnTo>
                  <a:lnTo>
                    <a:pt x="5646" y="2228"/>
                  </a:lnTo>
                  <a:lnTo>
                    <a:pt x="5646" y="2303"/>
                  </a:lnTo>
                  <a:lnTo>
                    <a:pt x="5891" y="2303"/>
                  </a:lnTo>
                  <a:lnTo>
                    <a:pt x="5891" y="2378"/>
                  </a:lnTo>
                  <a:lnTo>
                    <a:pt x="6137" y="2378"/>
                  </a:lnTo>
                  <a:lnTo>
                    <a:pt x="6137" y="2453"/>
                  </a:lnTo>
                  <a:lnTo>
                    <a:pt x="6627" y="2453"/>
                  </a:lnTo>
                  <a:lnTo>
                    <a:pt x="6627" y="2528"/>
                  </a:lnTo>
                </a:path>
              </a:pathLst>
            </a:custGeom>
            <a:noFill/>
            <a:ln w="28575">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2" name="Freeform 3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3" name="Freeform 4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4" name="Freeform 4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5" name="Freeform 4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6" name="Freeform 43"/>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7" name="Freeform 44"/>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8" name="Freeform 45"/>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49" name="Freeform 46"/>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0" name="Freeform 47"/>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1" name="Freeform 48"/>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2" name="Freeform 4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3" name="Freeform 5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4" name="Freeform 5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5" name="Freeform 5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6" name="Freeform 53"/>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7" name="Freeform 54"/>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8" name="Freeform 55"/>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59" name="Freeform 56"/>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0" name="Freeform 57"/>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1" name="Freeform 58"/>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2" name="Freeform 5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3" name="Freeform 6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4" name="Freeform 6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5" name="Freeform 6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6" name="Freeform 63"/>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7" name="Freeform 64"/>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8" name="Freeform 65"/>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69" name="Freeform 66"/>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0" name="Freeform 67"/>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1" name="Freeform 68"/>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2" name="Freeform 6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3" name="Freeform 7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4" name="Freeform 7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5" name="Freeform 7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6" name="Freeform 73"/>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7" name="Freeform 74"/>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8" name="Freeform 75"/>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79" name="Freeform 76"/>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0" name="Freeform 77"/>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1" name="Freeform 78"/>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2" name="Freeform 7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3" name="Freeform 8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4" name="Freeform 8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5" name="Freeform 8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6" name="Freeform 83"/>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7" name="Freeform 84"/>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8" name="Freeform 85"/>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89" name="Freeform 86"/>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0" name="Freeform 87"/>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1" name="Freeform 88"/>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2" name="Freeform 89"/>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3" name="Freeform 90"/>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4" name="Freeform 91"/>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5" name="Freeform 92"/>
            <p:cNvSpPr>
              <a:spLocks noEditPoints="1"/>
            </p:cNvSpPr>
            <p:nvPr/>
          </p:nvSpPr>
          <p:spPr bwMode="auto">
            <a:xfrm>
              <a:off x="3997325" y="2243138"/>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6"/>
                  </a:moveTo>
                  <a:lnTo>
                    <a:pt x="133" y="66"/>
                  </a:lnTo>
                  <a:moveTo>
                    <a:pt x="66" y="0"/>
                  </a:moveTo>
                  <a:lnTo>
                    <a:pt x="66" y="133"/>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6" name="Freeform 93"/>
            <p:cNvSpPr>
              <a:spLocks noEditPoints="1"/>
            </p:cNvSpPr>
            <p:nvPr/>
          </p:nvSpPr>
          <p:spPr bwMode="auto">
            <a:xfrm>
              <a:off x="1079500" y="1193800"/>
              <a:ext cx="63500" cy="63500"/>
            </a:xfrm>
            <a:custGeom>
              <a:avLst/>
              <a:gdLst>
                <a:gd name="T0" fmla="*/ 0 w 134"/>
                <a:gd name="T1" fmla="*/ 2147483647 h 133"/>
                <a:gd name="T2" fmla="*/ 2147483647 w 134"/>
                <a:gd name="T3" fmla="*/ 2147483647 h 133"/>
                <a:gd name="T4" fmla="*/ 2147483647 w 134"/>
                <a:gd name="T5" fmla="*/ 0 h 133"/>
                <a:gd name="T6" fmla="*/ 2147483647 w 134"/>
                <a:gd name="T7" fmla="*/ 2147483647 h 133"/>
                <a:gd name="T8" fmla="*/ 0 60000 65536"/>
                <a:gd name="T9" fmla="*/ 0 60000 65536"/>
                <a:gd name="T10" fmla="*/ 0 60000 65536"/>
                <a:gd name="T11" fmla="*/ 0 60000 65536"/>
                <a:gd name="T12" fmla="*/ 0 w 134"/>
                <a:gd name="T13" fmla="*/ 0 h 133"/>
                <a:gd name="T14" fmla="*/ 134 w 134"/>
                <a:gd name="T15" fmla="*/ 133 h 133"/>
              </a:gdLst>
              <a:ahLst/>
              <a:cxnLst>
                <a:cxn ang="T8">
                  <a:pos x="T0" y="T1"/>
                </a:cxn>
                <a:cxn ang="T9">
                  <a:pos x="T2" y="T3"/>
                </a:cxn>
                <a:cxn ang="T10">
                  <a:pos x="T4" y="T5"/>
                </a:cxn>
                <a:cxn ang="T11">
                  <a:pos x="T6" y="T7"/>
                </a:cxn>
              </a:cxnLst>
              <a:rect l="T12" t="T13" r="T14" b="T15"/>
              <a:pathLst>
                <a:path w="134" h="133">
                  <a:moveTo>
                    <a:pt x="0" y="67"/>
                  </a:moveTo>
                  <a:lnTo>
                    <a:pt x="134" y="67"/>
                  </a:lnTo>
                  <a:moveTo>
                    <a:pt x="67" y="0"/>
                  </a:moveTo>
                  <a:lnTo>
                    <a:pt x="67"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7" name="Freeform 94"/>
            <p:cNvSpPr>
              <a:spLocks noEditPoints="1"/>
            </p:cNvSpPr>
            <p:nvPr/>
          </p:nvSpPr>
          <p:spPr bwMode="auto">
            <a:xfrm>
              <a:off x="2247900" y="1651000"/>
              <a:ext cx="61913"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8" name="Freeform 95"/>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99" name="Freeform 96"/>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0" name="Freeform 97"/>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1" name="Freeform 98"/>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2" name="Freeform 99"/>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3" name="Freeform 100"/>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4" name="Freeform 101"/>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5" name="Freeform 102"/>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6" name="Freeform 103"/>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7" name="Freeform 104"/>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8" name="Freeform 105"/>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09" name="Freeform 106"/>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0" name="Freeform 107"/>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1" name="Freeform 108"/>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2" name="Freeform 109"/>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3" name="Freeform 110"/>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4" name="Freeform 111"/>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5" name="Freeform 112"/>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6" name="Freeform 113"/>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7" name="Freeform 114"/>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8" name="Freeform 115"/>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19" name="Freeform 116"/>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0" name="Freeform 117"/>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1" name="Freeform 118"/>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2" name="Freeform 119"/>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3" name="Freeform 120"/>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4" name="Freeform 121"/>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5" name="Freeform 122"/>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6" name="Freeform 123"/>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7" name="Freeform 124"/>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8" name="Freeform 125"/>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29" name="Freeform 126"/>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0" name="Freeform 127"/>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1" name="Freeform 128"/>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2" name="Freeform 129"/>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3" name="Freeform 130"/>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4" name="Freeform 131"/>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5" name="Freeform 132"/>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6" name="Freeform 133"/>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7" name="Freeform 134"/>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8" name="Freeform 135"/>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39" name="Freeform 136"/>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0" name="Freeform 137"/>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1" name="Freeform 138"/>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2" name="Freeform 139"/>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3" name="Freeform 140"/>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4" name="Freeform 141"/>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5" name="Freeform 142"/>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746" name="Freeform 143"/>
            <p:cNvSpPr>
              <a:spLocks noEditPoints="1"/>
            </p:cNvSpPr>
            <p:nvPr/>
          </p:nvSpPr>
          <p:spPr bwMode="auto">
            <a:xfrm>
              <a:off x="3997325" y="2328863"/>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grpSp>
      <p:sp>
        <p:nvSpPr>
          <p:cNvPr id="63491" name="156 CuadroTexto"/>
          <p:cNvSpPr txBox="1">
            <a:spLocks noChangeArrowheads="1"/>
          </p:cNvSpPr>
          <p:nvPr/>
        </p:nvSpPr>
        <p:spPr bwMode="auto">
          <a:xfrm>
            <a:off x="1282700" y="5541963"/>
            <a:ext cx="2006600" cy="1200329"/>
          </a:xfrm>
          <a:prstGeom prst="rect">
            <a:avLst/>
          </a:prstGeom>
          <a:solidFill>
            <a:srgbClr val="FFC000"/>
          </a:solidFill>
          <a:ln w="9525">
            <a:solidFill>
              <a:schemeClr val="tx1"/>
            </a:solidFill>
            <a:miter lim="800000"/>
            <a:headEnd/>
            <a:tailEnd/>
          </a:ln>
        </p:spPr>
        <p:txBody>
          <a:bodyPr>
            <a:spAutoFit/>
          </a:bodyPr>
          <a:lstStyle/>
          <a:p>
            <a:pPr fontAlgn="base">
              <a:spcBef>
                <a:spcPct val="0"/>
              </a:spcBef>
              <a:spcAft>
                <a:spcPct val="0"/>
              </a:spcAft>
            </a:pPr>
            <a:r>
              <a:rPr lang="es-ES" sz="1200" b="1" dirty="0" err="1" smtClean="0">
                <a:solidFill>
                  <a:srgbClr val="000000"/>
                </a:solidFill>
                <a:latin typeface="Tahoma" pitchFamily="34" charset="0"/>
                <a:cs typeface="Tahoma" pitchFamily="34" charset="0"/>
              </a:rPr>
              <a:t>Overall</a:t>
            </a:r>
            <a:r>
              <a:rPr lang="es-ES" sz="1200" b="1" dirty="0" smtClean="0">
                <a:solidFill>
                  <a:srgbClr val="000000"/>
                </a:solidFill>
                <a:latin typeface="Tahoma" pitchFamily="34" charset="0"/>
                <a:cs typeface="Tahoma" pitchFamily="34" charset="0"/>
              </a:rPr>
              <a:t>  28 </a:t>
            </a:r>
            <a:r>
              <a:rPr lang="es-ES" sz="1200" b="1" dirty="0" err="1" smtClean="0">
                <a:solidFill>
                  <a:srgbClr val="000000"/>
                </a:solidFill>
                <a:latin typeface="Tahoma" pitchFamily="34" charset="0"/>
                <a:cs typeface="Tahoma" pitchFamily="34" charset="0"/>
              </a:rPr>
              <a:t>days</a:t>
            </a:r>
            <a:r>
              <a:rPr lang="es-ES" sz="1200" b="1" dirty="0" smtClean="0">
                <a:solidFill>
                  <a:srgbClr val="000000"/>
                </a:solidFill>
                <a:latin typeface="Tahoma" pitchFamily="34" charset="0"/>
                <a:cs typeface="Tahoma" pitchFamily="34" charset="0"/>
              </a:rPr>
              <a:t> </a:t>
            </a:r>
            <a:r>
              <a:rPr lang="es-ES" sz="1200" b="1" dirty="0" err="1" smtClean="0">
                <a:solidFill>
                  <a:srgbClr val="000000"/>
                </a:solidFill>
                <a:latin typeface="Tahoma" pitchFamily="34" charset="0"/>
                <a:cs typeface="Tahoma" pitchFamily="34" charset="0"/>
              </a:rPr>
              <a:t>mortality</a:t>
            </a:r>
            <a:r>
              <a:rPr lang="es-ES" sz="1200" b="1" dirty="0" smtClean="0">
                <a:solidFill>
                  <a:srgbClr val="000000"/>
                </a:solidFill>
                <a:latin typeface="Tahoma" pitchFamily="34" charset="0"/>
                <a:cs typeface="Tahoma" pitchFamily="34" charset="0"/>
              </a:rPr>
              <a:t>: </a:t>
            </a:r>
          </a:p>
          <a:p>
            <a:pPr fontAlgn="base">
              <a:spcBef>
                <a:spcPct val="0"/>
              </a:spcBef>
              <a:spcAft>
                <a:spcPct val="0"/>
              </a:spcAft>
            </a:pPr>
            <a:endParaRPr lang="es-ES" sz="1200" b="1" dirty="0">
              <a:solidFill>
                <a:srgbClr val="000000"/>
              </a:solidFill>
              <a:latin typeface="Tahoma" pitchFamily="34" charset="0"/>
              <a:cs typeface="Tahoma" pitchFamily="34" charset="0"/>
            </a:endParaRPr>
          </a:p>
          <a:p>
            <a:pPr fontAlgn="base">
              <a:spcBef>
                <a:spcPct val="0"/>
              </a:spcBef>
              <a:spcAft>
                <a:spcPct val="0"/>
              </a:spcAft>
            </a:pPr>
            <a:r>
              <a:rPr lang="es-ES" sz="1200" b="1" dirty="0" smtClean="0">
                <a:solidFill>
                  <a:srgbClr val="000000"/>
                </a:solidFill>
                <a:latin typeface="Tahoma" pitchFamily="34" charset="0"/>
                <a:cs typeface="Tahoma" pitchFamily="34" charset="0"/>
              </a:rPr>
              <a:t>SMT: 39.3 %</a:t>
            </a:r>
          </a:p>
          <a:p>
            <a:pPr fontAlgn="base">
              <a:spcBef>
                <a:spcPct val="0"/>
              </a:spcBef>
              <a:spcAft>
                <a:spcPct val="0"/>
              </a:spcAft>
            </a:pPr>
            <a:r>
              <a:rPr lang="es-ES" sz="1200" b="1" dirty="0" smtClean="0">
                <a:solidFill>
                  <a:srgbClr val="000000"/>
                </a:solidFill>
                <a:latin typeface="Tahoma" pitchFamily="34" charset="0"/>
                <a:cs typeface="Tahoma" pitchFamily="34" charset="0"/>
              </a:rPr>
              <a:t>    </a:t>
            </a:r>
          </a:p>
          <a:p>
            <a:pPr fontAlgn="base">
              <a:spcBef>
                <a:spcPct val="0"/>
              </a:spcBef>
              <a:spcAft>
                <a:spcPct val="0"/>
              </a:spcAft>
            </a:pPr>
            <a:r>
              <a:rPr lang="es-ES" sz="1200" b="1" dirty="0" smtClean="0">
                <a:solidFill>
                  <a:srgbClr val="000000"/>
                </a:solidFill>
                <a:latin typeface="Tahoma" pitchFamily="34" charset="0"/>
                <a:cs typeface="Tahoma" pitchFamily="34" charset="0"/>
              </a:rPr>
              <a:t>SMT + MARS: 41.4 %</a:t>
            </a:r>
          </a:p>
        </p:txBody>
      </p:sp>
      <p:sp>
        <p:nvSpPr>
          <p:cNvPr id="63492" name="298 CuadroTexto"/>
          <p:cNvSpPr txBox="1">
            <a:spLocks noChangeArrowheads="1"/>
          </p:cNvSpPr>
          <p:nvPr/>
        </p:nvSpPr>
        <p:spPr bwMode="auto">
          <a:xfrm>
            <a:off x="5895975" y="5554663"/>
            <a:ext cx="1997075" cy="649287"/>
          </a:xfrm>
          <a:prstGeom prst="rect">
            <a:avLst/>
          </a:prstGeom>
          <a:solidFill>
            <a:srgbClr val="FFC000"/>
          </a:solidFill>
          <a:ln w="9525">
            <a:solidFill>
              <a:schemeClr val="tx1"/>
            </a:solidFill>
            <a:miter lim="800000"/>
            <a:headEnd/>
            <a:tailEnd/>
          </a:ln>
        </p:spPr>
        <p:txBody>
          <a:bodyPr wrap="none">
            <a:spAutoFit/>
          </a:bodyPr>
          <a:lstStyle/>
          <a:p>
            <a:pPr fontAlgn="base">
              <a:spcBef>
                <a:spcPct val="0"/>
              </a:spcBef>
              <a:spcAft>
                <a:spcPct val="0"/>
              </a:spcAft>
            </a:pPr>
            <a:r>
              <a:rPr lang="es-ES" sz="1200" b="1" smtClean="0">
                <a:solidFill>
                  <a:srgbClr val="000000"/>
                </a:solidFill>
                <a:cs typeface="Tahoma" pitchFamily="34" charset="0"/>
              </a:rPr>
              <a:t>Overall  28 days mortality: </a:t>
            </a:r>
          </a:p>
          <a:p>
            <a:pPr fontAlgn="base">
              <a:spcBef>
                <a:spcPct val="0"/>
              </a:spcBef>
              <a:spcAft>
                <a:spcPct val="0"/>
              </a:spcAft>
            </a:pPr>
            <a:r>
              <a:rPr lang="es-ES" sz="1200" b="1" smtClean="0">
                <a:solidFill>
                  <a:srgbClr val="000000"/>
                </a:solidFill>
                <a:cs typeface="Tahoma" pitchFamily="34" charset="0"/>
              </a:rPr>
              <a:t>  SMT: 40 %</a:t>
            </a:r>
          </a:p>
          <a:p>
            <a:pPr fontAlgn="base">
              <a:spcBef>
                <a:spcPct val="0"/>
              </a:spcBef>
              <a:spcAft>
                <a:spcPct val="0"/>
              </a:spcAft>
            </a:pPr>
            <a:r>
              <a:rPr lang="es-ES" sz="1200" b="1" smtClean="0">
                <a:solidFill>
                  <a:srgbClr val="000000"/>
                </a:solidFill>
                <a:cs typeface="Tahoma" pitchFamily="34" charset="0"/>
              </a:rPr>
              <a:t>  SMT + MARS: 41.2 %</a:t>
            </a:r>
          </a:p>
        </p:txBody>
      </p:sp>
      <p:grpSp>
        <p:nvGrpSpPr>
          <p:cNvPr id="4" name="300 Grupo"/>
          <p:cNvGrpSpPr>
            <a:grpSpLocks/>
          </p:cNvGrpSpPr>
          <p:nvPr/>
        </p:nvGrpSpPr>
        <p:grpSpPr bwMode="auto">
          <a:xfrm>
            <a:off x="4629150" y="1830388"/>
            <a:ext cx="4298950" cy="3659187"/>
            <a:chOff x="4629790" y="1357323"/>
            <a:chExt cx="4298341" cy="3659984"/>
          </a:xfrm>
        </p:grpSpPr>
        <p:sp>
          <p:nvSpPr>
            <p:cNvPr id="63505" name="Line 390"/>
            <p:cNvSpPr>
              <a:spLocks noChangeShapeType="1"/>
            </p:cNvSpPr>
            <p:nvPr/>
          </p:nvSpPr>
          <p:spPr bwMode="auto">
            <a:xfrm>
              <a:off x="5018711" y="4714885"/>
              <a:ext cx="3890963" cy="1588"/>
            </a:xfrm>
            <a:prstGeom prst="line">
              <a:avLst/>
            </a:prstGeom>
            <a:noFill/>
            <a:ln w="4">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06" name="Rectangle 398"/>
            <p:cNvSpPr>
              <a:spLocks noChangeArrowheads="1"/>
            </p:cNvSpPr>
            <p:nvPr/>
          </p:nvSpPr>
          <p:spPr bwMode="auto">
            <a:xfrm>
              <a:off x="8705912" y="4772779"/>
              <a:ext cx="222219"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30</a:t>
              </a:r>
              <a:endParaRPr lang="es-ES" sz="4400" smtClean="0">
                <a:solidFill>
                  <a:srgbClr val="000000"/>
                </a:solidFill>
                <a:latin typeface="Tahoma" pitchFamily="34" charset="0"/>
                <a:cs typeface="Tahoma" pitchFamily="34" charset="0"/>
              </a:endParaRPr>
            </a:p>
          </p:txBody>
        </p:sp>
        <p:sp>
          <p:nvSpPr>
            <p:cNvPr id="63507" name="Rectangle 399"/>
            <p:cNvSpPr>
              <a:spLocks noChangeArrowheads="1"/>
            </p:cNvSpPr>
            <p:nvPr/>
          </p:nvSpPr>
          <p:spPr bwMode="auto">
            <a:xfrm>
              <a:off x="8123383" y="4772779"/>
              <a:ext cx="222218"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25</a:t>
              </a:r>
              <a:endParaRPr lang="es-ES" sz="4400" smtClean="0">
                <a:solidFill>
                  <a:srgbClr val="000000"/>
                </a:solidFill>
                <a:latin typeface="Tahoma" pitchFamily="34" charset="0"/>
                <a:cs typeface="Tahoma" pitchFamily="34" charset="0"/>
              </a:endParaRPr>
            </a:p>
          </p:txBody>
        </p:sp>
        <p:sp>
          <p:nvSpPr>
            <p:cNvPr id="63508" name="Rectangle 400"/>
            <p:cNvSpPr>
              <a:spLocks noChangeArrowheads="1"/>
            </p:cNvSpPr>
            <p:nvPr/>
          </p:nvSpPr>
          <p:spPr bwMode="auto">
            <a:xfrm>
              <a:off x="7539265" y="4772779"/>
              <a:ext cx="222219"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20</a:t>
              </a:r>
              <a:endParaRPr lang="es-ES" sz="4400" smtClean="0">
                <a:solidFill>
                  <a:srgbClr val="000000"/>
                </a:solidFill>
                <a:latin typeface="Tahoma" pitchFamily="34" charset="0"/>
                <a:cs typeface="Tahoma" pitchFamily="34" charset="0"/>
              </a:endParaRPr>
            </a:p>
          </p:txBody>
        </p:sp>
        <p:sp>
          <p:nvSpPr>
            <p:cNvPr id="63509" name="Rectangle 401"/>
            <p:cNvSpPr>
              <a:spLocks noChangeArrowheads="1"/>
            </p:cNvSpPr>
            <p:nvPr/>
          </p:nvSpPr>
          <p:spPr bwMode="auto">
            <a:xfrm>
              <a:off x="6953561" y="4772779"/>
              <a:ext cx="222218"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15</a:t>
              </a:r>
              <a:endParaRPr lang="es-ES" sz="4400" smtClean="0">
                <a:solidFill>
                  <a:srgbClr val="000000"/>
                </a:solidFill>
                <a:latin typeface="Tahoma" pitchFamily="34" charset="0"/>
                <a:cs typeface="Tahoma" pitchFamily="34" charset="0"/>
              </a:endParaRPr>
            </a:p>
          </p:txBody>
        </p:sp>
        <p:sp>
          <p:nvSpPr>
            <p:cNvPr id="63510" name="Rectangle 402"/>
            <p:cNvSpPr>
              <a:spLocks noChangeArrowheads="1"/>
            </p:cNvSpPr>
            <p:nvPr/>
          </p:nvSpPr>
          <p:spPr bwMode="auto">
            <a:xfrm>
              <a:off x="6371031" y="4772779"/>
              <a:ext cx="222218"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10</a:t>
              </a:r>
              <a:endParaRPr lang="es-ES" sz="4400" smtClean="0">
                <a:solidFill>
                  <a:srgbClr val="000000"/>
                </a:solidFill>
                <a:latin typeface="Tahoma" pitchFamily="34" charset="0"/>
                <a:cs typeface="Tahoma" pitchFamily="34" charset="0"/>
              </a:endParaRPr>
            </a:p>
          </p:txBody>
        </p:sp>
        <p:sp>
          <p:nvSpPr>
            <p:cNvPr id="63511" name="Rectangle 403"/>
            <p:cNvSpPr>
              <a:spLocks noChangeArrowheads="1"/>
            </p:cNvSpPr>
            <p:nvPr/>
          </p:nvSpPr>
          <p:spPr bwMode="auto">
            <a:xfrm>
              <a:off x="5815485" y="4772779"/>
              <a:ext cx="111109"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5</a:t>
              </a:r>
              <a:endParaRPr lang="es-ES" sz="4400" smtClean="0">
                <a:solidFill>
                  <a:srgbClr val="000000"/>
                </a:solidFill>
                <a:latin typeface="Tahoma" pitchFamily="34" charset="0"/>
                <a:cs typeface="Tahoma" pitchFamily="34" charset="0"/>
              </a:endParaRPr>
            </a:p>
          </p:txBody>
        </p:sp>
        <p:sp>
          <p:nvSpPr>
            <p:cNvPr id="63512" name="Rectangle 404"/>
            <p:cNvSpPr>
              <a:spLocks noChangeArrowheads="1"/>
            </p:cNvSpPr>
            <p:nvPr/>
          </p:nvSpPr>
          <p:spPr bwMode="auto">
            <a:xfrm>
              <a:off x="5232955" y="4772779"/>
              <a:ext cx="111109"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a:t>
              </a:r>
              <a:endParaRPr lang="es-ES" sz="4400" smtClean="0">
                <a:solidFill>
                  <a:srgbClr val="000000"/>
                </a:solidFill>
                <a:latin typeface="Tahoma" pitchFamily="34" charset="0"/>
                <a:cs typeface="Tahoma" pitchFamily="34" charset="0"/>
              </a:endParaRPr>
            </a:p>
          </p:txBody>
        </p:sp>
        <p:sp>
          <p:nvSpPr>
            <p:cNvPr id="63513" name="Line 406"/>
            <p:cNvSpPr>
              <a:spLocks noChangeShapeType="1"/>
            </p:cNvSpPr>
            <p:nvPr/>
          </p:nvSpPr>
          <p:spPr bwMode="auto">
            <a:xfrm>
              <a:off x="5018711" y="1357323"/>
              <a:ext cx="1588" cy="3357563"/>
            </a:xfrm>
            <a:prstGeom prst="line">
              <a:avLst/>
            </a:prstGeom>
            <a:noFill/>
            <a:ln w="4">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4" name="Line 407"/>
            <p:cNvSpPr>
              <a:spLocks noChangeShapeType="1"/>
            </p:cNvSpPr>
            <p:nvPr/>
          </p:nvSpPr>
          <p:spPr bwMode="auto">
            <a:xfrm flipH="1">
              <a:off x="4952036" y="4546610"/>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5" name="Line 408"/>
            <p:cNvSpPr>
              <a:spLocks noChangeShapeType="1"/>
            </p:cNvSpPr>
            <p:nvPr/>
          </p:nvSpPr>
          <p:spPr bwMode="auto">
            <a:xfrm flipH="1">
              <a:off x="4952036" y="3941773"/>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6" name="Line 409"/>
            <p:cNvSpPr>
              <a:spLocks noChangeShapeType="1"/>
            </p:cNvSpPr>
            <p:nvPr/>
          </p:nvSpPr>
          <p:spPr bwMode="auto">
            <a:xfrm flipH="1">
              <a:off x="4952036" y="3338523"/>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7" name="Line 410"/>
            <p:cNvSpPr>
              <a:spLocks noChangeShapeType="1"/>
            </p:cNvSpPr>
            <p:nvPr/>
          </p:nvSpPr>
          <p:spPr bwMode="auto">
            <a:xfrm flipH="1">
              <a:off x="4952036" y="2733685"/>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8" name="Line 411"/>
            <p:cNvSpPr>
              <a:spLocks noChangeShapeType="1"/>
            </p:cNvSpPr>
            <p:nvPr/>
          </p:nvSpPr>
          <p:spPr bwMode="auto">
            <a:xfrm flipH="1">
              <a:off x="4952036" y="2128848"/>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19" name="Rectangle 413"/>
            <p:cNvSpPr>
              <a:spLocks noChangeArrowheads="1"/>
            </p:cNvSpPr>
            <p:nvPr/>
          </p:nvSpPr>
          <p:spPr bwMode="auto">
            <a:xfrm>
              <a:off x="4629790" y="1408134"/>
              <a:ext cx="284122"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1.0</a:t>
              </a:r>
              <a:endParaRPr lang="es-ES" sz="4400" smtClean="0">
                <a:solidFill>
                  <a:srgbClr val="000000"/>
                </a:solidFill>
                <a:latin typeface="Tahoma" pitchFamily="34" charset="0"/>
                <a:cs typeface="Tahoma" pitchFamily="34" charset="0"/>
              </a:endParaRPr>
            </a:p>
          </p:txBody>
        </p:sp>
        <p:sp>
          <p:nvSpPr>
            <p:cNvPr id="63520" name="Rectangle 414"/>
            <p:cNvSpPr>
              <a:spLocks noChangeArrowheads="1"/>
            </p:cNvSpPr>
            <p:nvPr/>
          </p:nvSpPr>
          <p:spPr bwMode="auto">
            <a:xfrm>
              <a:off x="4629790" y="2011515"/>
              <a:ext cx="284122" cy="24452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0.8</a:t>
              </a:r>
              <a:endParaRPr lang="es-ES" sz="4400" smtClean="0">
                <a:solidFill>
                  <a:srgbClr val="000000"/>
                </a:solidFill>
                <a:latin typeface="Tahoma" pitchFamily="34" charset="0"/>
                <a:cs typeface="Tahoma" pitchFamily="34" charset="0"/>
              </a:endParaRPr>
            </a:p>
          </p:txBody>
        </p:sp>
        <p:sp>
          <p:nvSpPr>
            <p:cNvPr id="63521" name="Rectangle 415"/>
            <p:cNvSpPr>
              <a:spLocks noChangeArrowheads="1"/>
            </p:cNvSpPr>
            <p:nvPr/>
          </p:nvSpPr>
          <p:spPr bwMode="auto">
            <a:xfrm>
              <a:off x="4629790" y="2616485"/>
              <a:ext cx="284122"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0.6</a:t>
              </a:r>
              <a:endParaRPr lang="es-ES" sz="4400" smtClean="0">
                <a:solidFill>
                  <a:srgbClr val="000000"/>
                </a:solidFill>
                <a:latin typeface="Tahoma" pitchFamily="34" charset="0"/>
                <a:cs typeface="Tahoma" pitchFamily="34" charset="0"/>
              </a:endParaRPr>
            </a:p>
          </p:txBody>
        </p:sp>
        <p:sp>
          <p:nvSpPr>
            <p:cNvPr id="63522" name="Rectangle 416"/>
            <p:cNvSpPr>
              <a:spLocks noChangeArrowheads="1"/>
            </p:cNvSpPr>
            <p:nvPr/>
          </p:nvSpPr>
          <p:spPr bwMode="auto">
            <a:xfrm>
              <a:off x="4629790" y="3219866"/>
              <a:ext cx="284122"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0.4</a:t>
              </a:r>
              <a:endParaRPr lang="es-ES" sz="4400" smtClean="0">
                <a:solidFill>
                  <a:srgbClr val="000000"/>
                </a:solidFill>
                <a:latin typeface="Tahoma" pitchFamily="34" charset="0"/>
                <a:cs typeface="Tahoma" pitchFamily="34" charset="0"/>
              </a:endParaRPr>
            </a:p>
          </p:txBody>
        </p:sp>
        <p:sp>
          <p:nvSpPr>
            <p:cNvPr id="63523" name="Rectangle 417"/>
            <p:cNvSpPr>
              <a:spLocks noChangeArrowheads="1"/>
            </p:cNvSpPr>
            <p:nvPr/>
          </p:nvSpPr>
          <p:spPr bwMode="auto">
            <a:xfrm>
              <a:off x="4629790" y="3824835"/>
              <a:ext cx="284122"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0.2</a:t>
              </a:r>
              <a:endParaRPr lang="es-ES" sz="4400" smtClean="0">
                <a:solidFill>
                  <a:srgbClr val="000000"/>
                </a:solidFill>
                <a:latin typeface="Tahoma" pitchFamily="34" charset="0"/>
                <a:cs typeface="Tahoma" pitchFamily="34" charset="0"/>
              </a:endParaRPr>
            </a:p>
          </p:txBody>
        </p:sp>
        <p:sp>
          <p:nvSpPr>
            <p:cNvPr id="63524" name="Rectangle 418"/>
            <p:cNvSpPr>
              <a:spLocks noChangeArrowheads="1"/>
            </p:cNvSpPr>
            <p:nvPr/>
          </p:nvSpPr>
          <p:spPr bwMode="auto">
            <a:xfrm>
              <a:off x="4629790" y="4429804"/>
              <a:ext cx="284122" cy="24452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0.0</a:t>
              </a:r>
              <a:endParaRPr lang="es-ES" sz="4400" smtClean="0">
                <a:solidFill>
                  <a:srgbClr val="000000"/>
                </a:solidFill>
                <a:latin typeface="Tahoma" pitchFamily="34" charset="0"/>
                <a:cs typeface="Tahoma" pitchFamily="34" charset="0"/>
              </a:endParaRPr>
            </a:p>
          </p:txBody>
        </p:sp>
        <p:sp>
          <p:nvSpPr>
            <p:cNvPr id="63525" name="Line 419"/>
            <p:cNvSpPr>
              <a:spLocks noChangeShapeType="1"/>
            </p:cNvSpPr>
            <p:nvPr/>
          </p:nvSpPr>
          <p:spPr bwMode="auto">
            <a:xfrm flipH="1">
              <a:off x="4952036" y="1525598"/>
              <a:ext cx="66675" cy="1588"/>
            </a:xfrm>
            <a:prstGeom prst="line">
              <a:avLst/>
            </a:prstGeom>
            <a:noFill/>
            <a:ln w="8">
              <a:solidFill>
                <a:srgbClr val="000000"/>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26" name="Freeform 420"/>
            <p:cNvSpPr>
              <a:spLocks/>
            </p:cNvSpPr>
            <p:nvPr/>
          </p:nvSpPr>
          <p:spPr bwMode="auto">
            <a:xfrm>
              <a:off x="5329861" y="1631960"/>
              <a:ext cx="3151188" cy="1101725"/>
            </a:xfrm>
            <a:custGeom>
              <a:avLst/>
              <a:gdLst>
                <a:gd name="T0" fmla="*/ 0 w 6627"/>
                <a:gd name="T1" fmla="*/ 0 h 2313"/>
                <a:gd name="T2" fmla="*/ 2147483647 w 6627"/>
                <a:gd name="T3" fmla="*/ 0 h 2313"/>
                <a:gd name="T4" fmla="*/ 2147483647 w 6627"/>
                <a:gd name="T5" fmla="*/ 2147483647 h 2313"/>
                <a:gd name="T6" fmla="*/ 2147483647 w 6627"/>
                <a:gd name="T7" fmla="*/ 2147483647 h 2313"/>
                <a:gd name="T8" fmla="*/ 2147483647 w 6627"/>
                <a:gd name="T9" fmla="*/ 2147483647 h 2313"/>
                <a:gd name="T10" fmla="*/ 2147483647 w 6627"/>
                <a:gd name="T11" fmla="*/ 2147483647 h 2313"/>
                <a:gd name="T12" fmla="*/ 2147483647 w 6627"/>
                <a:gd name="T13" fmla="*/ 2147483647 h 2313"/>
                <a:gd name="T14" fmla="*/ 2147483647 w 6627"/>
                <a:gd name="T15" fmla="*/ 2147483647 h 2313"/>
                <a:gd name="T16" fmla="*/ 2147483647 w 6627"/>
                <a:gd name="T17" fmla="*/ 2147483647 h 2313"/>
                <a:gd name="T18" fmla="*/ 2147483647 w 6627"/>
                <a:gd name="T19" fmla="*/ 2147483647 h 2313"/>
                <a:gd name="T20" fmla="*/ 2147483647 w 6627"/>
                <a:gd name="T21" fmla="*/ 2147483647 h 2313"/>
                <a:gd name="T22" fmla="*/ 2147483647 w 6627"/>
                <a:gd name="T23" fmla="*/ 2147483647 h 2313"/>
                <a:gd name="T24" fmla="*/ 2147483647 w 6627"/>
                <a:gd name="T25" fmla="*/ 2147483647 h 2313"/>
                <a:gd name="T26" fmla="*/ 2147483647 w 6627"/>
                <a:gd name="T27" fmla="*/ 2147483647 h 2313"/>
                <a:gd name="T28" fmla="*/ 2147483647 w 6627"/>
                <a:gd name="T29" fmla="*/ 2147483647 h 2313"/>
                <a:gd name="T30" fmla="*/ 2147483647 w 6627"/>
                <a:gd name="T31" fmla="*/ 2147483647 h 2313"/>
                <a:gd name="T32" fmla="*/ 2147483647 w 6627"/>
                <a:gd name="T33" fmla="*/ 2147483647 h 2313"/>
                <a:gd name="T34" fmla="*/ 2147483647 w 6627"/>
                <a:gd name="T35" fmla="*/ 2147483647 h 2313"/>
                <a:gd name="T36" fmla="*/ 2147483647 w 6627"/>
                <a:gd name="T37" fmla="*/ 2147483647 h 2313"/>
                <a:gd name="T38" fmla="*/ 2147483647 w 6627"/>
                <a:gd name="T39" fmla="*/ 2147483647 h 2313"/>
                <a:gd name="T40" fmla="*/ 2147483647 w 6627"/>
                <a:gd name="T41" fmla="*/ 2147483647 h 2313"/>
                <a:gd name="T42" fmla="*/ 2147483647 w 6627"/>
                <a:gd name="T43" fmla="*/ 2147483647 h 2313"/>
                <a:gd name="T44" fmla="*/ 2147483647 w 6627"/>
                <a:gd name="T45" fmla="*/ 2147483647 h 2313"/>
                <a:gd name="T46" fmla="*/ 2147483647 w 6627"/>
                <a:gd name="T47" fmla="*/ 2147483647 h 2313"/>
                <a:gd name="T48" fmla="*/ 2147483647 w 6627"/>
                <a:gd name="T49" fmla="*/ 2147483647 h 2313"/>
                <a:gd name="T50" fmla="*/ 2147483647 w 6627"/>
                <a:gd name="T51" fmla="*/ 2147483647 h 2313"/>
                <a:gd name="T52" fmla="*/ 2147483647 w 6627"/>
                <a:gd name="T53" fmla="*/ 2147483647 h 2313"/>
                <a:gd name="T54" fmla="*/ 2147483647 w 6627"/>
                <a:gd name="T55" fmla="*/ 2147483647 h 2313"/>
                <a:gd name="T56" fmla="*/ 2147483647 w 6627"/>
                <a:gd name="T57" fmla="*/ 2147483647 h 2313"/>
                <a:gd name="T58" fmla="*/ 2147483647 w 6627"/>
                <a:gd name="T59" fmla="*/ 2147483647 h 2313"/>
                <a:gd name="T60" fmla="*/ 2147483647 w 6627"/>
                <a:gd name="T61" fmla="*/ 2147483647 h 2313"/>
                <a:gd name="T62" fmla="*/ 2147483647 w 6627"/>
                <a:gd name="T63" fmla="*/ 2147483647 h 2313"/>
                <a:gd name="T64" fmla="*/ 2147483647 w 6627"/>
                <a:gd name="T65" fmla="*/ 2147483647 h 2313"/>
                <a:gd name="T66" fmla="*/ 2147483647 w 6627"/>
                <a:gd name="T67" fmla="*/ 2147483647 h 2313"/>
                <a:gd name="T68" fmla="*/ 2147483647 w 6627"/>
                <a:gd name="T69" fmla="*/ 2147483647 h 2313"/>
                <a:gd name="T70" fmla="*/ 2147483647 w 6627"/>
                <a:gd name="T71" fmla="*/ 2147483647 h 2313"/>
                <a:gd name="T72" fmla="*/ 2147483647 w 6627"/>
                <a:gd name="T73" fmla="*/ 2147483647 h 2313"/>
                <a:gd name="T74" fmla="*/ 2147483647 w 6627"/>
                <a:gd name="T75" fmla="*/ 2147483647 h 2313"/>
                <a:gd name="T76" fmla="*/ 2147483647 w 6627"/>
                <a:gd name="T77" fmla="*/ 2147483647 h 23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27"/>
                <a:gd name="T118" fmla="*/ 0 h 2313"/>
                <a:gd name="T119" fmla="*/ 6627 w 6627"/>
                <a:gd name="T120" fmla="*/ 2313 h 23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27" h="2313">
                  <a:moveTo>
                    <a:pt x="0" y="0"/>
                  </a:moveTo>
                  <a:lnTo>
                    <a:pt x="245" y="0"/>
                  </a:lnTo>
                  <a:lnTo>
                    <a:pt x="245" y="149"/>
                  </a:lnTo>
                  <a:lnTo>
                    <a:pt x="736" y="149"/>
                  </a:lnTo>
                  <a:lnTo>
                    <a:pt x="736" y="298"/>
                  </a:lnTo>
                  <a:lnTo>
                    <a:pt x="982" y="298"/>
                  </a:lnTo>
                  <a:lnTo>
                    <a:pt x="982" y="373"/>
                  </a:lnTo>
                  <a:lnTo>
                    <a:pt x="1227" y="373"/>
                  </a:lnTo>
                  <a:lnTo>
                    <a:pt x="1227" y="597"/>
                  </a:lnTo>
                  <a:lnTo>
                    <a:pt x="1718" y="597"/>
                  </a:lnTo>
                  <a:lnTo>
                    <a:pt x="1718" y="671"/>
                  </a:lnTo>
                  <a:lnTo>
                    <a:pt x="1964" y="671"/>
                  </a:lnTo>
                  <a:lnTo>
                    <a:pt x="1964" y="746"/>
                  </a:lnTo>
                  <a:lnTo>
                    <a:pt x="2209" y="746"/>
                  </a:lnTo>
                  <a:lnTo>
                    <a:pt x="2209" y="1044"/>
                  </a:lnTo>
                  <a:lnTo>
                    <a:pt x="2455" y="1044"/>
                  </a:lnTo>
                  <a:lnTo>
                    <a:pt x="2455" y="1119"/>
                  </a:lnTo>
                  <a:lnTo>
                    <a:pt x="2945" y="1119"/>
                  </a:lnTo>
                  <a:lnTo>
                    <a:pt x="2945" y="1194"/>
                  </a:lnTo>
                  <a:lnTo>
                    <a:pt x="3682" y="1194"/>
                  </a:lnTo>
                  <a:lnTo>
                    <a:pt x="3682" y="1268"/>
                  </a:lnTo>
                  <a:lnTo>
                    <a:pt x="3927" y="1268"/>
                  </a:lnTo>
                  <a:lnTo>
                    <a:pt x="3927" y="1343"/>
                  </a:lnTo>
                  <a:lnTo>
                    <a:pt x="4173" y="1343"/>
                  </a:lnTo>
                  <a:lnTo>
                    <a:pt x="4173" y="1418"/>
                  </a:lnTo>
                  <a:lnTo>
                    <a:pt x="4418" y="1418"/>
                  </a:lnTo>
                  <a:lnTo>
                    <a:pt x="4418" y="1567"/>
                  </a:lnTo>
                  <a:lnTo>
                    <a:pt x="4664" y="1567"/>
                  </a:lnTo>
                  <a:lnTo>
                    <a:pt x="4664" y="1641"/>
                  </a:lnTo>
                  <a:lnTo>
                    <a:pt x="5155" y="1641"/>
                  </a:lnTo>
                  <a:lnTo>
                    <a:pt x="5155" y="1865"/>
                  </a:lnTo>
                  <a:lnTo>
                    <a:pt x="5891" y="1865"/>
                  </a:lnTo>
                  <a:lnTo>
                    <a:pt x="5891" y="1940"/>
                  </a:lnTo>
                  <a:lnTo>
                    <a:pt x="6137" y="1940"/>
                  </a:lnTo>
                  <a:lnTo>
                    <a:pt x="6137" y="2164"/>
                  </a:lnTo>
                  <a:lnTo>
                    <a:pt x="6382" y="2164"/>
                  </a:lnTo>
                  <a:lnTo>
                    <a:pt x="6382" y="2313"/>
                  </a:lnTo>
                  <a:lnTo>
                    <a:pt x="6627" y="2313"/>
                  </a:lnTo>
                </a:path>
              </a:pathLst>
            </a:custGeom>
            <a:noFill/>
            <a:ln w="28575">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27" name="Freeform 421"/>
            <p:cNvSpPr>
              <a:spLocks/>
            </p:cNvSpPr>
            <p:nvPr/>
          </p:nvSpPr>
          <p:spPr bwMode="auto">
            <a:xfrm>
              <a:off x="5329861" y="1614498"/>
              <a:ext cx="3151188" cy="1154113"/>
            </a:xfrm>
            <a:custGeom>
              <a:avLst/>
              <a:gdLst>
                <a:gd name="T0" fmla="*/ 0 w 6627"/>
                <a:gd name="T1" fmla="*/ 0 h 2426"/>
                <a:gd name="T2" fmla="*/ 2147483647 w 6627"/>
                <a:gd name="T3" fmla="*/ 0 h 2426"/>
                <a:gd name="T4" fmla="*/ 2147483647 w 6627"/>
                <a:gd name="T5" fmla="*/ 2147483647 h 2426"/>
                <a:gd name="T6" fmla="*/ 2147483647 w 6627"/>
                <a:gd name="T7" fmla="*/ 2147483647 h 2426"/>
                <a:gd name="T8" fmla="*/ 2147483647 w 6627"/>
                <a:gd name="T9" fmla="*/ 2147483647 h 2426"/>
                <a:gd name="T10" fmla="*/ 2147483647 w 6627"/>
                <a:gd name="T11" fmla="*/ 2147483647 h 2426"/>
                <a:gd name="T12" fmla="*/ 2147483647 w 6627"/>
                <a:gd name="T13" fmla="*/ 2147483647 h 2426"/>
                <a:gd name="T14" fmla="*/ 2147483647 w 6627"/>
                <a:gd name="T15" fmla="*/ 2147483647 h 2426"/>
                <a:gd name="T16" fmla="*/ 2147483647 w 6627"/>
                <a:gd name="T17" fmla="*/ 2147483647 h 2426"/>
                <a:gd name="T18" fmla="*/ 2147483647 w 6627"/>
                <a:gd name="T19" fmla="*/ 2147483647 h 2426"/>
                <a:gd name="T20" fmla="*/ 2147483647 w 6627"/>
                <a:gd name="T21" fmla="*/ 2147483647 h 2426"/>
                <a:gd name="T22" fmla="*/ 2147483647 w 6627"/>
                <a:gd name="T23" fmla="*/ 2147483647 h 2426"/>
                <a:gd name="T24" fmla="*/ 2147483647 w 6627"/>
                <a:gd name="T25" fmla="*/ 2147483647 h 2426"/>
                <a:gd name="T26" fmla="*/ 2147483647 w 6627"/>
                <a:gd name="T27" fmla="*/ 2147483647 h 2426"/>
                <a:gd name="T28" fmla="*/ 2147483647 w 6627"/>
                <a:gd name="T29" fmla="*/ 2147483647 h 2426"/>
                <a:gd name="T30" fmla="*/ 2147483647 w 6627"/>
                <a:gd name="T31" fmla="*/ 2147483647 h 2426"/>
                <a:gd name="T32" fmla="*/ 2147483647 w 6627"/>
                <a:gd name="T33" fmla="*/ 2147483647 h 2426"/>
                <a:gd name="T34" fmla="*/ 2147483647 w 6627"/>
                <a:gd name="T35" fmla="*/ 2147483647 h 2426"/>
                <a:gd name="T36" fmla="*/ 2147483647 w 6627"/>
                <a:gd name="T37" fmla="*/ 2147483647 h 2426"/>
                <a:gd name="T38" fmla="*/ 2147483647 w 6627"/>
                <a:gd name="T39" fmla="*/ 2147483647 h 2426"/>
                <a:gd name="T40" fmla="*/ 2147483647 w 6627"/>
                <a:gd name="T41" fmla="*/ 2147483647 h 2426"/>
                <a:gd name="T42" fmla="*/ 2147483647 w 6627"/>
                <a:gd name="T43" fmla="*/ 2147483647 h 2426"/>
                <a:gd name="T44" fmla="*/ 2147483647 w 6627"/>
                <a:gd name="T45" fmla="*/ 2147483647 h 2426"/>
                <a:gd name="T46" fmla="*/ 2147483647 w 6627"/>
                <a:gd name="T47" fmla="*/ 2147483647 h 2426"/>
                <a:gd name="T48" fmla="*/ 2147483647 w 6627"/>
                <a:gd name="T49" fmla="*/ 2147483647 h 2426"/>
                <a:gd name="T50" fmla="*/ 2147483647 w 6627"/>
                <a:gd name="T51" fmla="*/ 2147483647 h 2426"/>
                <a:gd name="T52" fmla="*/ 2147483647 w 6627"/>
                <a:gd name="T53" fmla="*/ 2147483647 h 2426"/>
                <a:gd name="T54" fmla="*/ 2147483647 w 6627"/>
                <a:gd name="T55" fmla="*/ 2147483647 h 2426"/>
                <a:gd name="T56" fmla="*/ 2147483647 w 6627"/>
                <a:gd name="T57" fmla="*/ 2147483647 h 2426"/>
                <a:gd name="T58" fmla="*/ 2147483647 w 6627"/>
                <a:gd name="T59" fmla="*/ 2147483647 h 2426"/>
                <a:gd name="T60" fmla="*/ 2147483647 w 6627"/>
                <a:gd name="T61" fmla="*/ 2147483647 h 2426"/>
                <a:gd name="T62" fmla="*/ 2147483647 w 6627"/>
                <a:gd name="T63" fmla="*/ 2147483647 h 2426"/>
                <a:gd name="T64" fmla="*/ 2147483647 w 6627"/>
                <a:gd name="T65" fmla="*/ 2147483647 h 2426"/>
                <a:gd name="T66" fmla="*/ 2147483647 w 6627"/>
                <a:gd name="T67" fmla="*/ 2147483647 h 2426"/>
                <a:gd name="T68" fmla="*/ 2147483647 w 6627"/>
                <a:gd name="T69" fmla="*/ 2147483647 h 2426"/>
                <a:gd name="T70" fmla="*/ 2147483647 w 6627"/>
                <a:gd name="T71" fmla="*/ 2147483647 h 2426"/>
                <a:gd name="T72" fmla="*/ 2147483647 w 6627"/>
                <a:gd name="T73" fmla="*/ 2147483647 h 2426"/>
                <a:gd name="T74" fmla="*/ 2147483647 w 6627"/>
                <a:gd name="T75" fmla="*/ 2147483647 h 2426"/>
                <a:gd name="T76" fmla="*/ 2147483647 w 6627"/>
                <a:gd name="T77" fmla="*/ 2147483647 h 2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27"/>
                <a:gd name="T118" fmla="*/ 0 h 2426"/>
                <a:gd name="T119" fmla="*/ 6627 w 6627"/>
                <a:gd name="T120" fmla="*/ 2426 h 2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27" h="2426">
                  <a:moveTo>
                    <a:pt x="0" y="0"/>
                  </a:moveTo>
                  <a:lnTo>
                    <a:pt x="245" y="0"/>
                  </a:lnTo>
                  <a:lnTo>
                    <a:pt x="245" y="187"/>
                  </a:lnTo>
                  <a:lnTo>
                    <a:pt x="1227" y="187"/>
                  </a:lnTo>
                  <a:lnTo>
                    <a:pt x="1227" y="280"/>
                  </a:lnTo>
                  <a:lnTo>
                    <a:pt x="1964" y="280"/>
                  </a:lnTo>
                  <a:lnTo>
                    <a:pt x="1964" y="374"/>
                  </a:lnTo>
                  <a:lnTo>
                    <a:pt x="2209" y="374"/>
                  </a:lnTo>
                  <a:lnTo>
                    <a:pt x="2209" y="560"/>
                  </a:lnTo>
                  <a:lnTo>
                    <a:pt x="2455" y="560"/>
                  </a:lnTo>
                  <a:lnTo>
                    <a:pt x="2455" y="653"/>
                  </a:lnTo>
                  <a:lnTo>
                    <a:pt x="2945" y="653"/>
                  </a:lnTo>
                  <a:lnTo>
                    <a:pt x="2945" y="840"/>
                  </a:lnTo>
                  <a:lnTo>
                    <a:pt x="3191" y="840"/>
                  </a:lnTo>
                  <a:lnTo>
                    <a:pt x="3191" y="1120"/>
                  </a:lnTo>
                  <a:lnTo>
                    <a:pt x="3682" y="1120"/>
                  </a:lnTo>
                  <a:lnTo>
                    <a:pt x="3682" y="1213"/>
                  </a:lnTo>
                  <a:lnTo>
                    <a:pt x="3927" y="1213"/>
                  </a:lnTo>
                  <a:lnTo>
                    <a:pt x="3927" y="1306"/>
                  </a:lnTo>
                  <a:lnTo>
                    <a:pt x="4173" y="1306"/>
                  </a:lnTo>
                  <a:lnTo>
                    <a:pt x="4173" y="1400"/>
                  </a:lnTo>
                  <a:lnTo>
                    <a:pt x="4418" y="1400"/>
                  </a:lnTo>
                  <a:lnTo>
                    <a:pt x="4418" y="1493"/>
                  </a:lnTo>
                  <a:lnTo>
                    <a:pt x="4664" y="1493"/>
                  </a:lnTo>
                  <a:lnTo>
                    <a:pt x="4664" y="1586"/>
                  </a:lnTo>
                  <a:lnTo>
                    <a:pt x="4909" y="1586"/>
                  </a:lnTo>
                  <a:lnTo>
                    <a:pt x="4909" y="1866"/>
                  </a:lnTo>
                  <a:lnTo>
                    <a:pt x="5155" y="1866"/>
                  </a:lnTo>
                  <a:lnTo>
                    <a:pt x="5155" y="1959"/>
                  </a:lnTo>
                  <a:lnTo>
                    <a:pt x="5400" y="1959"/>
                  </a:lnTo>
                  <a:lnTo>
                    <a:pt x="5400" y="2146"/>
                  </a:lnTo>
                  <a:lnTo>
                    <a:pt x="5646" y="2146"/>
                  </a:lnTo>
                  <a:lnTo>
                    <a:pt x="5646" y="2239"/>
                  </a:lnTo>
                  <a:lnTo>
                    <a:pt x="5891" y="2239"/>
                  </a:lnTo>
                  <a:lnTo>
                    <a:pt x="5891" y="2332"/>
                  </a:lnTo>
                  <a:lnTo>
                    <a:pt x="6137" y="2332"/>
                  </a:lnTo>
                  <a:lnTo>
                    <a:pt x="6137" y="2426"/>
                  </a:lnTo>
                  <a:lnTo>
                    <a:pt x="6627" y="2426"/>
                  </a:lnTo>
                </a:path>
              </a:pathLst>
            </a:custGeom>
            <a:noFill/>
            <a:ln w="28575">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28" name="Freeform 42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29" name="Freeform 423"/>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0" name="Freeform 424"/>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1" name="Freeform 425"/>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2" name="Freeform 426"/>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3" name="Freeform 427"/>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4" name="Freeform 428"/>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5" name="Freeform 429"/>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6" name="Freeform 430"/>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7" name="Freeform 431"/>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8" name="Freeform 43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39" name="Freeform 433"/>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0" name="Freeform 434"/>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1" name="Freeform 435"/>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2" name="Freeform 436"/>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3" name="Freeform 437"/>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4" name="Freeform 438"/>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5" name="Freeform 439"/>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6" name="Freeform 440"/>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7" name="Freeform 441"/>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8" name="Freeform 44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49" name="Freeform 443"/>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0" name="Freeform 444"/>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1" name="Freeform 445"/>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2" name="Freeform 446"/>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3" name="Freeform 447"/>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4" name="Freeform 448"/>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5" name="Freeform 449"/>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6" name="Freeform 450"/>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7" name="Freeform 451"/>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8" name="Freeform 45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59" name="Freeform 453"/>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0" name="Freeform 454"/>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1" name="Freeform 455"/>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2" name="Freeform 456"/>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3" name="Freeform 457"/>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4" name="Freeform 458"/>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5" name="Freeform 459"/>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6" name="Freeform 460"/>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7" name="Freeform 461"/>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8" name="Freeform 46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69" name="Freeform 463"/>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0" name="Freeform 464"/>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1" name="Freeform 465"/>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2" name="Freeform 466"/>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3" name="Freeform 467"/>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4" name="Freeform 468"/>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5" name="Freeform 469"/>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6" name="Freeform 470"/>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7" name="Freeform 471"/>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8" name="Freeform 472"/>
            <p:cNvSpPr>
              <a:spLocks noEditPoints="1"/>
            </p:cNvSpPr>
            <p:nvPr/>
          </p:nvSpPr>
          <p:spPr bwMode="auto">
            <a:xfrm>
              <a:off x="8449298" y="2701935"/>
              <a:ext cx="63500" cy="63500"/>
            </a:xfrm>
            <a:custGeom>
              <a:avLst/>
              <a:gdLst>
                <a:gd name="T0" fmla="*/ 0 w 133"/>
                <a:gd name="T1" fmla="*/ 2147483647 h 134"/>
                <a:gd name="T2" fmla="*/ 2147483647 w 133"/>
                <a:gd name="T3" fmla="*/ 2147483647 h 134"/>
                <a:gd name="T4" fmla="*/ 2147483647 w 133"/>
                <a:gd name="T5" fmla="*/ 0 h 134"/>
                <a:gd name="T6" fmla="*/ 2147483647 w 133"/>
                <a:gd name="T7" fmla="*/ 2147483647 h 134"/>
                <a:gd name="T8" fmla="*/ 0 60000 65536"/>
                <a:gd name="T9" fmla="*/ 0 60000 65536"/>
                <a:gd name="T10" fmla="*/ 0 60000 65536"/>
                <a:gd name="T11" fmla="*/ 0 60000 65536"/>
                <a:gd name="T12" fmla="*/ 0 w 133"/>
                <a:gd name="T13" fmla="*/ 0 h 134"/>
                <a:gd name="T14" fmla="*/ 133 w 133"/>
                <a:gd name="T15" fmla="*/ 134 h 134"/>
              </a:gdLst>
              <a:ahLst/>
              <a:cxnLst>
                <a:cxn ang="T8">
                  <a:pos x="T0" y="T1"/>
                </a:cxn>
                <a:cxn ang="T9">
                  <a:pos x="T2" y="T3"/>
                </a:cxn>
                <a:cxn ang="T10">
                  <a:pos x="T4" y="T5"/>
                </a:cxn>
                <a:cxn ang="T11">
                  <a:pos x="T6" y="T7"/>
                </a:cxn>
              </a:cxnLst>
              <a:rect l="T12" t="T13" r="T14" b="T15"/>
              <a:pathLst>
                <a:path w="133" h="134">
                  <a:moveTo>
                    <a:pt x="0" y="67"/>
                  </a:moveTo>
                  <a:lnTo>
                    <a:pt x="133" y="67"/>
                  </a:lnTo>
                  <a:moveTo>
                    <a:pt x="66" y="0"/>
                  </a:moveTo>
                  <a:lnTo>
                    <a:pt x="66" y="134"/>
                  </a:lnTo>
                </a:path>
              </a:pathLst>
            </a:custGeom>
            <a:solidFill>
              <a:srgbClr val="3E58AC"/>
            </a:solidFill>
            <a:ln w="6">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79" name="Freeform 473"/>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0" name="Freeform 474"/>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1" name="Freeform 475"/>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2" name="Freeform 476"/>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3" name="Freeform 477"/>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4" name="Freeform 478"/>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5" name="Freeform 479"/>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6" name="Freeform 480"/>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7" name="Freeform 481"/>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8" name="Freeform 482"/>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89" name="Freeform 483"/>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0" name="Freeform 484"/>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1" name="Freeform 485"/>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2" name="Freeform 486"/>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3" name="Freeform 487"/>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4" name="Freeform 488"/>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5" name="Freeform 489"/>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6" name="Freeform 490"/>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7" name="Freeform 491"/>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8" name="Freeform 492"/>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99" name="Freeform 493"/>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0" name="Freeform 494"/>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1" name="Freeform 495"/>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2" name="Freeform 496"/>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3" name="Freeform 497"/>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4" name="Freeform 498"/>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5" name="Freeform 499"/>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6" name="Freeform 500"/>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7" name="Freeform 501"/>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8" name="Freeform 502"/>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09" name="Freeform 503"/>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0" name="Freeform 504"/>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1" name="Freeform 505"/>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2" name="Freeform 506"/>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3" name="Freeform 507"/>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4" name="Freeform 508"/>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5" name="Freeform 509"/>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6" name="Freeform 510"/>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7" name="Freeform 511"/>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618" name="Freeform 512"/>
            <p:cNvSpPr>
              <a:spLocks noEditPoints="1"/>
            </p:cNvSpPr>
            <p:nvPr/>
          </p:nvSpPr>
          <p:spPr bwMode="auto">
            <a:xfrm>
              <a:off x="8449298" y="2736860"/>
              <a:ext cx="63500" cy="63500"/>
            </a:xfrm>
            <a:custGeom>
              <a:avLst/>
              <a:gdLst>
                <a:gd name="T0" fmla="*/ 0 w 133"/>
                <a:gd name="T1" fmla="*/ 2147483647 h 133"/>
                <a:gd name="T2" fmla="*/ 2147483647 w 133"/>
                <a:gd name="T3" fmla="*/ 2147483647 h 133"/>
                <a:gd name="T4" fmla="*/ 2147483647 w 133"/>
                <a:gd name="T5" fmla="*/ 0 h 133"/>
                <a:gd name="T6" fmla="*/ 2147483647 w 133"/>
                <a:gd name="T7" fmla="*/ 2147483647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67"/>
                  </a:moveTo>
                  <a:lnTo>
                    <a:pt x="133" y="67"/>
                  </a:lnTo>
                  <a:moveTo>
                    <a:pt x="66" y="0"/>
                  </a:moveTo>
                  <a:lnTo>
                    <a:pt x="66" y="133"/>
                  </a:lnTo>
                </a:path>
              </a:pathLst>
            </a:custGeom>
            <a:solidFill>
              <a:srgbClr val="2EB848"/>
            </a:solidFill>
            <a:ln w="6">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grpSp>
      <p:grpSp>
        <p:nvGrpSpPr>
          <p:cNvPr id="5" name="302 Grupo"/>
          <p:cNvGrpSpPr>
            <a:grpSpLocks/>
          </p:cNvGrpSpPr>
          <p:nvPr/>
        </p:nvGrpSpPr>
        <p:grpSpPr bwMode="auto">
          <a:xfrm>
            <a:off x="5468938" y="4264025"/>
            <a:ext cx="2189162" cy="244475"/>
            <a:chOff x="3500430" y="968201"/>
            <a:chExt cx="2188972" cy="243064"/>
          </a:xfrm>
        </p:grpSpPr>
        <p:sp>
          <p:nvSpPr>
            <p:cNvPr id="63501" name="Freeform 144"/>
            <p:cNvSpPr>
              <a:spLocks/>
            </p:cNvSpPr>
            <p:nvPr/>
          </p:nvSpPr>
          <p:spPr bwMode="auto">
            <a:xfrm>
              <a:off x="3500430" y="1086158"/>
              <a:ext cx="228600" cy="52388"/>
            </a:xfrm>
            <a:custGeom>
              <a:avLst/>
              <a:gdLst>
                <a:gd name="T0" fmla="*/ 0 w 480"/>
                <a:gd name="T1" fmla="*/ 2147483647 h 110"/>
                <a:gd name="T2" fmla="*/ 2147483647 w 480"/>
                <a:gd name="T3" fmla="*/ 2147483647 h 110"/>
                <a:gd name="T4" fmla="*/ 2147483647 w 480"/>
                <a:gd name="T5" fmla="*/ 0 h 110"/>
                <a:gd name="T6" fmla="*/ 2147483647 w 480"/>
                <a:gd name="T7" fmla="*/ 0 h 110"/>
                <a:gd name="T8" fmla="*/ 2147483647 w 480"/>
                <a:gd name="T9" fmla="*/ 2147483647 h 110"/>
                <a:gd name="T10" fmla="*/ 2147483647 w 480"/>
                <a:gd name="T11" fmla="*/ 2147483647 h 110"/>
                <a:gd name="T12" fmla="*/ 0 60000 65536"/>
                <a:gd name="T13" fmla="*/ 0 60000 65536"/>
                <a:gd name="T14" fmla="*/ 0 60000 65536"/>
                <a:gd name="T15" fmla="*/ 0 60000 65536"/>
                <a:gd name="T16" fmla="*/ 0 60000 65536"/>
                <a:gd name="T17" fmla="*/ 0 60000 65536"/>
                <a:gd name="T18" fmla="*/ 0 w 480"/>
                <a:gd name="T19" fmla="*/ 0 h 110"/>
                <a:gd name="T20" fmla="*/ 480 w 48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80" h="110">
                  <a:moveTo>
                    <a:pt x="0" y="110"/>
                  </a:moveTo>
                  <a:lnTo>
                    <a:pt x="240" y="110"/>
                  </a:lnTo>
                  <a:lnTo>
                    <a:pt x="240" y="0"/>
                  </a:lnTo>
                  <a:lnTo>
                    <a:pt x="480" y="0"/>
                  </a:lnTo>
                  <a:lnTo>
                    <a:pt x="480" y="110"/>
                  </a:lnTo>
                </a:path>
              </a:pathLst>
            </a:custGeom>
            <a:noFill/>
            <a:ln w="28575">
              <a:solidFill>
                <a:srgbClr val="3E58AC"/>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02" name="Freeform 145"/>
            <p:cNvSpPr>
              <a:spLocks/>
            </p:cNvSpPr>
            <p:nvPr/>
          </p:nvSpPr>
          <p:spPr bwMode="auto">
            <a:xfrm>
              <a:off x="4286248" y="1066659"/>
              <a:ext cx="228600" cy="52388"/>
            </a:xfrm>
            <a:custGeom>
              <a:avLst/>
              <a:gdLst>
                <a:gd name="T0" fmla="*/ 0 w 480"/>
                <a:gd name="T1" fmla="*/ 2147483647 h 110"/>
                <a:gd name="T2" fmla="*/ 2147483647 w 480"/>
                <a:gd name="T3" fmla="*/ 2147483647 h 110"/>
                <a:gd name="T4" fmla="*/ 2147483647 w 480"/>
                <a:gd name="T5" fmla="*/ 0 h 110"/>
                <a:gd name="T6" fmla="*/ 2147483647 w 480"/>
                <a:gd name="T7" fmla="*/ 0 h 110"/>
                <a:gd name="T8" fmla="*/ 2147483647 w 480"/>
                <a:gd name="T9" fmla="*/ 2147483647 h 110"/>
                <a:gd name="T10" fmla="*/ 2147483647 w 480"/>
                <a:gd name="T11" fmla="*/ 2147483647 h 110"/>
                <a:gd name="T12" fmla="*/ 0 60000 65536"/>
                <a:gd name="T13" fmla="*/ 0 60000 65536"/>
                <a:gd name="T14" fmla="*/ 0 60000 65536"/>
                <a:gd name="T15" fmla="*/ 0 60000 65536"/>
                <a:gd name="T16" fmla="*/ 0 60000 65536"/>
                <a:gd name="T17" fmla="*/ 0 60000 65536"/>
                <a:gd name="T18" fmla="*/ 0 w 480"/>
                <a:gd name="T19" fmla="*/ 0 h 110"/>
                <a:gd name="T20" fmla="*/ 480 w 48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80" h="110">
                  <a:moveTo>
                    <a:pt x="0" y="110"/>
                  </a:moveTo>
                  <a:lnTo>
                    <a:pt x="240" y="110"/>
                  </a:lnTo>
                  <a:lnTo>
                    <a:pt x="240" y="0"/>
                  </a:lnTo>
                  <a:lnTo>
                    <a:pt x="480" y="0"/>
                  </a:lnTo>
                  <a:lnTo>
                    <a:pt x="480" y="110"/>
                  </a:lnTo>
                </a:path>
              </a:pathLst>
            </a:custGeom>
            <a:noFill/>
            <a:ln w="28575">
              <a:solidFill>
                <a:srgbClr val="2EB848"/>
              </a:solidFill>
              <a:miter lim="800000"/>
              <a:headEnd/>
              <a:tailEnd/>
            </a:ln>
          </p:spPr>
          <p:txBody>
            <a:bodyPr/>
            <a:lstStyle/>
            <a:p>
              <a:pPr eaLnBrk="0" fontAlgn="base" hangingPunct="0">
                <a:spcBef>
                  <a:spcPct val="0"/>
                </a:spcBef>
                <a:spcAft>
                  <a:spcPct val="0"/>
                </a:spcAft>
              </a:pPr>
              <a:endParaRPr lang="en-GB" sz="2400" smtClean="0">
                <a:solidFill>
                  <a:srgbClr val="000000"/>
                </a:solidFill>
              </a:endParaRPr>
            </a:p>
          </p:txBody>
        </p:sp>
        <p:sp>
          <p:nvSpPr>
            <p:cNvPr id="63503" name="Rectangle 150"/>
            <p:cNvSpPr>
              <a:spLocks noChangeArrowheads="1"/>
            </p:cNvSpPr>
            <p:nvPr/>
          </p:nvSpPr>
          <p:spPr bwMode="auto">
            <a:xfrm>
              <a:off x="4571899" y="968201"/>
              <a:ext cx="1117503" cy="24306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SMT +MARS</a:t>
              </a:r>
              <a:endParaRPr lang="es-ES" sz="4400" smtClean="0">
                <a:solidFill>
                  <a:srgbClr val="000000"/>
                </a:solidFill>
                <a:latin typeface="Tahoma" pitchFamily="34" charset="0"/>
                <a:cs typeface="Tahoma" pitchFamily="34" charset="0"/>
              </a:endParaRPr>
            </a:p>
          </p:txBody>
        </p:sp>
        <p:sp>
          <p:nvSpPr>
            <p:cNvPr id="63504" name="Rectangle 151"/>
            <p:cNvSpPr>
              <a:spLocks noChangeArrowheads="1"/>
            </p:cNvSpPr>
            <p:nvPr/>
          </p:nvSpPr>
          <p:spPr bwMode="auto">
            <a:xfrm>
              <a:off x="3806791" y="968201"/>
              <a:ext cx="388903" cy="24306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smtClean="0">
                  <a:solidFill>
                    <a:srgbClr val="000000"/>
                  </a:solidFill>
                  <a:latin typeface="Tahoma" pitchFamily="34" charset="0"/>
                  <a:cs typeface="Tahoma" pitchFamily="34" charset="0"/>
                </a:rPr>
                <a:t>SMT</a:t>
              </a:r>
              <a:endParaRPr lang="es-ES" sz="4400" smtClean="0">
                <a:solidFill>
                  <a:srgbClr val="000000"/>
                </a:solidFill>
                <a:latin typeface="Tahoma" pitchFamily="34" charset="0"/>
                <a:cs typeface="Tahoma" pitchFamily="34" charset="0"/>
              </a:endParaRPr>
            </a:p>
          </p:txBody>
        </p:sp>
      </p:grpSp>
      <p:sp>
        <p:nvSpPr>
          <p:cNvPr id="63495" name="308 Rectángulo"/>
          <p:cNvSpPr>
            <a:spLocks noChangeArrowheads="1"/>
          </p:cNvSpPr>
          <p:nvPr/>
        </p:nvSpPr>
        <p:spPr bwMode="auto">
          <a:xfrm>
            <a:off x="1974850" y="1793875"/>
            <a:ext cx="1652588" cy="373063"/>
          </a:xfrm>
          <a:prstGeom prst="rect">
            <a:avLst/>
          </a:prstGeom>
          <a:noFill/>
          <a:ln w="6350">
            <a:solidFill>
              <a:schemeClr val="tx1"/>
            </a:solidFill>
            <a:miter lim="800000"/>
            <a:headEnd/>
            <a:tailEnd/>
          </a:ln>
        </p:spPr>
        <p:txBody>
          <a:bodyPr wrap="none">
            <a:spAutoFit/>
          </a:bodyPr>
          <a:lstStyle/>
          <a:p>
            <a:pPr fontAlgn="base">
              <a:spcBef>
                <a:spcPct val="0"/>
              </a:spcBef>
              <a:spcAft>
                <a:spcPct val="0"/>
              </a:spcAft>
            </a:pPr>
            <a:r>
              <a:rPr lang="es-ES" smtClean="0">
                <a:solidFill>
                  <a:srgbClr val="000000"/>
                </a:solidFill>
                <a:cs typeface="Tahoma" pitchFamily="34" charset="0"/>
              </a:rPr>
              <a:t>ITT population</a:t>
            </a:r>
          </a:p>
        </p:txBody>
      </p:sp>
      <p:sp>
        <p:nvSpPr>
          <p:cNvPr id="63496" name="309 Rectángulo"/>
          <p:cNvSpPr>
            <a:spLocks noChangeArrowheads="1"/>
          </p:cNvSpPr>
          <p:nvPr/>
        </p:nvSpPr>
        <p:spPr bwMode="auto">
          <a:xfrm>
            <a:off x="6780213" y="1793875"/>
            <a:ext cx="1614487" cy="373063"/>
          </a:xfrm>
          <a:prstGeom prst="rect">
            <a:avLst/>
          </a:prstGeom>
          <a:noFill/>
          <a:ln w="6350">
            <a:solidFill>
              <a:schemeClr val="tx1"/>
            </a:solidFill>
            <a:miter lim="800000"/>
            <a:headEnd/>
            <a:tailEnd/>
          </a:ln>
        </p:spPr>
        <p:txBody>
          <a:bodyPr wrap="none">
            <a:spAutoFit/>
          </a:bodyPr>
          <a:lstStyle/>
          <a:p>
            <a:pPr fontAlgn="base">
              <a:spcBef>
                <a:spcPct val="0"/>
              </a:spcBef>
              <a:spcAft>
                <a:spcPct val="0"/>
              </a:spcAft>
            </a:pPr>
            <a:r>
              <a:rPr lang="es-ES" smtClean="0">
                <a:solidFill>
                  <a:srgbClr val="000000"/>
                </a:solidFill>
                <a:cs typeface="Tahoma" pitchFamily="34" charset="0"/>
              </a:rPr>
              <a:t>PP population</a:t>
            </a:r>
          </a:p>
        </p:txBody>
      </p:sp>
      <p:sp>
        <p:nvSpPr>
          <p:cNvPr id="63497" name="TextBox 262"/>
          <p:cNvSpPr txBox="1">
            <a:spLocks noChangeArrowheads="1"/>
          </p:cNvSpPr>
          <p:nvPr/>
        </p:nvSpPr>
        <p:spPr bwMode="auto">
          <a:xfrm>
            <a:off x="2271713" y="4602163"/>
            <a:ext cx="1916112" cy="304800"/>
          </a:xfrm>
          <a:prstGeom prst="rect">
            <a:avLst/>
          </a:prstGeom>
          <a:noFill/>
          <a:ln w="9525">
            <a:noFill/>
            <a:miter lim="800000"/>
            <a:headEnd/>
            <a:tailEnd/>
          </a:ln>
        </p:spPr>
        <p:txBody>
          <a:bodyPr wrap="none">
            <a:spAutoFit/>
          </a:bodyPr>
          <a:lstStyle/>
          <a:p>
            <a:pPr fontAlgn="base">
              <a:spcBef>
                <a:spcPct val="0"/>
              </a:spcBef>
              <a:spcAft>
                <a:spcPct val="0"/>
              </a:spcAft>
            </a:pPr>
            <a:r>
              <a:rPr lang="es-ES" sz="1400" b="1" smtClean="0">
                <a:solidFill>
                  <a:srgbClr val="000000"/>
                </a:solidFill>
                <a:latin typeface="Tahoma" pitchFamily="34" charset="0"/>
                <a:cs typeface="Tahoma" pitchFamily="34" charset="0"/>
              </a:rPr>
              <a:t>Log-rank test: p=0.79</a:t>
            </a:r>
          </a:p>
        </p:txBody>
      </p:sp>
      <p:sp>
        <p:nvSpPr>
          <p:cNvPr id="63498" name="TextBox 263"/>
          <p:cNvSpPr txBox="1">
            <a:spLocks noChangeArrowheads="1"/>
          </p:cNvSpPr>
          <p:nvPr/>
        </p:nvSpPr>
        <p:spPr bwMode="auto">
          <a:xfrm>
            <a:off x="6759575" y="4621213"/>
            <a:ext cx="1916113" cy="304800"/>
          </a:xfrm>
          <a:prstGeom prst="rect">
            <a:avLst/>
          </a:prstGeom>
          <a:noFill/>
          <a:ln w="9525">
            <a:noFill/>
            <a:miter lim="800000"/>
            <a:headEnd/>
            <a:tailEnd/>
          </a:ln>
        </p:spPr>
        <p:txBody>
          <a:bodyPr wrap="none">
            <a:spAutoFit/>
          </a:bodyPr>
          <a:lstStyle/>
          <a:p>
            <a:pPr fontAlgn="base">
              <a:spcBef>
                <a:spcPct val="0"/>
              </a:spcBef>
              <a:spcAft>
                <a:spcPct val="0"/>
              </a:spcAft>
            </a:pPr>
            <a:r>
              <a:rPr lang="es-ES" sz="1400" b="1" smtClean="0">
                <a:solidFill>
                  <a:srgbClr val="000000"/>
                </a:solidFill>
                <a:latin typeface="Tahoma" pitchFamily="34" charset="0"/>
                <a:cs typeface="Tahoma" pitchFamily="34" charset="0"/>
              </a:rPr>
              <a:t>Log-rank test: p=0.88</a:t>
            </a:r>
          </a:p>
        </p:txBody>
      </p:sp>
      <p:sp>
        <p:nvSpPr>
          <p:cNvPr id="63499" name="Rectangle 264"/>
          <p:cNvSpPr>
            <a:spLocks noChangeArrowheads="1"/>
          </p:cNvSpPr>
          <p:nvPr/>
        </p:nvSpPr>
        <p:spPr bwMode="auto">
          <a:xfrm>
            <a:off x="192088" y="2922588"/>
            <a:ext cx="3155950" cy="639762"/>
          </a:xfrm>
          <a:prstGeom prst="rect">
            <a:avLst/>
          </a:prstGeom>
          <a:noFill/>
          <a:ln w="9525">
            <a:noFill/>
            <a:miter lim="800000"/>
            <a:headEnd/>
            <a:tailEnd/>
          </a:ln>
        </p:spPr>
        <p:txBody>
          <a:bodyPr>
            <a:spAutoFit/>
          </a:bodyPr>
          <a:lstStyle/>
          <a:p>
            <a:pPr lvl="1" fontAlgn="base">
              <a:spcBef>
                <a:spcPct val="0"/>
              </a:spcBef>
              <a:spcAft>
                <a:spcPct val="0"/>
              </a:spcAft>
              <a:buFont typeface="Arial" pitchFamily="34" charset="0"/>
              <a:buChar char="•"/>
            </a:pPr>
            <a:r>
              <a:rPr lang="en-US" sz="1200" smtClean="0">
                <a:solidFill>
                  <a:srgbClr val="000000"/>
                </a:solidFill>
              </a:rPr>
              <a:t>reduces toxins</a:t>
            </a:r>
          </a:p>
          <a:p>
            <a:pPr lvl="1" fontAlgn="base">
              <a:spcBef>
                <a:spcPct val="0"/>
              </a:spcBef>
              <a:spcAft>
                <a:spcPct val="0"/>
              </a:spcAft>
              <a:buFont typeface="Arial" pitchFamily="34" charset="0"/>
              <a:buChar char="•"/>
            </a:pPr>
            <a:r>
              <a:rPr lang="en-US" sz="1200" smtClean="0">
                <a:solidFill>
                  <a:srgbClr val="000000"/>
                </a:solidFill>
              </a:rPr>
              <a:t>improves hepatic coma</a:t>
            </a:r>
          </a:p>
          <a:p>
            <a:pPr lvl="1" fontAlgn="base">
              <a:spcBef>
                <a:spcPct val="0"/>
              </a:spcBef>
              <a:spcAft>
                <a:spcPct val="0"/>
              </a:spcAft>
              <a:buFont typeface="Arial" pitchFamily="34" charset="0"/>
              <a:buChar char="•"/>
            </a:pPr>
            <a:r>
              <a:rPr lang="en-US" sz="1200" smtClean="0">
                <a:solidFill>
                  <a:srgbClr val="000000"/>
                </a:solidFill>
              </a:rPr>
              <a:t>improves hemodynamic instability</a:t>
            </a:r>
          </a:p>
        </p:txBody>
      </p:sp>
      <p:sp>
        <p:nvSpPr>
          <p:cNvPr id="63500" name="Rectangle 266"/>
          <p:cNvSpPr>
            <a:spLocks noChangeArrowheads="1"/>
          </p:cNvSpPr>
          <p:nvPr/>
        </p:nvSpPr>
        <p:spPr bwMode="auto">
          <a:xfrm>
            <a:off x="1427514" y="116632"/>
            <a:ext cx="6702425" cy="1384300"/>
          </a:xfrm>
          <a:prstGeom prst="rect">
            <a:avLst/>
          </a:prstGeom>
          <a:noFill/>
          <a:ln w="9525">
            <a:noFill/>
            <a:miter lim="800000"/>
            <a:headEnd/>
            <a:tailEnd/>
          </a:ln>
        </p:spPr>
        <p:txBody>
          <a:bodyPr wrap="none">
            <a:spAutoFit/>
          </a:bodyPr>
          <a:lstStyle/>
          <a:p>
            <a:pPr fontAlgn="base">
              <a:spcBef>
                <a:spcPct val="20000"/>
              </a:spcBef>
              <a:spcAft>
                <a:spcPct val="0"/>
              </a:spcAft>
            </a:pPr>
            <a:r>
              <a:rPr lang="en-US" sz="2000" dirty="0" smtClean="0">
                <a:solidFill>
                  <a:srgbClr val="000000"/>
                </a:solidFill>
              </a:rPr>
              <a:t>RELIEF (MARS) study : presented EASL 2010 n=185</a:t>
            </a:r>
          </a:p>
          <a:p>
            <a:pPr fontAlgn="base">
              <a:spcBef>
                <a:spcPct val="20000"/>
              </a:spcBef>
              <a:spcAft>
                <a:spcPct val="0"/>
              </a:spcAft>
            </a:pPr>
            <a:r>
              <a:rPr lang="en-US" sz="2000" dirty="0" smtClean="0">
                <a:solidFill>
                  <a:srgbClr val="000000"/>
                </a:solidFill>
              </a:rPr>
              <a:t>	</a:t>
            </a:r>
            <a:r>
              <a:rPr lang="en-US" sz="1700" dirty="0" smtClean="0">
                <a:solidFill>
                  <a:srgbClr val="000000"/>
                </a:solidFill>
              </a:rPr>
              <a:t>Fall in </a:t>
            </a:r>
            <a:r>
              <a:rPr lang="en-US" sz="1700" dirty="0" err="1" smtClean="0">
                <a:solidFill>
                  <a:srgbClr val="000000"/>
                </a:solidFill>
              </a:rPr>
              <a:t>creatinine</a:t>
            </a:r>
            <a:r>
              <a:rPr lang="en-US" sz="1700" dirty="0" smtClean="0">
                <a:solidFill>
                  <a:srgbClr val="000000"/>
                </a:solidFill>
              </a:rPr>
              <a:t> (p=0.02) and bilirubin (p=0.01)</a:t>
            </a:r>
          </a:p>
          <a:p>
            <a:pPr fontAlgn="base">
              <a:spcBef>
                <a:spcPct val="20000"/>
              </a:spcBef>
              <a:spcAft>
                <a:spcPct val="0"/>
              </a:spcAft>
            </a:pPr>
            <a:r>
              <a:rPr lang="en-US" sz="1700" dirty="0" smtClean="0">
                <a:solidFill>
                  <a:srgbClr val="000000"/>
                </a:solidFill>
              </a:rPr>
              <a:t>	Improvement in HE from II/IV at inclusion to 0-I, 56 </a:t>
            </a:r>
            <a:r>
              <a:rPr lang="en-US" sz="1700" dirty="0" err="1" smtClean="0">
                <a:solidFill>
                  <a:srgbClr val="000000"/>
                </a:solidFill>
              </a:rPr>
              <a:t>vs</a:t>
            </a:r>
            <a:r>
              <a:rPr lang="en-US" sz="1700" dirty="0" smtClean="0">
                <a:solidFill>
                  <a:srgbClr val="000000"/>
                </a:solidFill>
              </a:rPr>
              <a:t> 39%</a:t>
            </a:r>
          </a:p>
          <a:p>
            <a:pPr fontAlgn="base">
              <a:spcBef>
                <a:spcPct val="20000"/>
              </a:spcBef>
              <a:spcAft>
                <a:spcPct val="0"/>
              </a:spcAft>
            </a:pPr>
            <a:r>
              <a:rPr lang="en-US" sz="1700" dirty="0" smtClean="0">
                <a:solidFill>
                  <a:srgbClr val="000000"/>
                </a:solidFill>
              </a:rPr>
              <a:t>	28 day survival 40  </a:t>
            </a:r>
            <a:r>
              <a:rPr lang="en-US" sz="1700" dirty="0" err="1" smtClean="0">
                <a:solidFill>
                  <a:srgbClr val="000000"/>
                </a:solidFill>
              </a:rPr>
              <a:t>vs</a:t>
            </a:r>
            <a:r>
              <a:rPr lang="en-US" sz="1700" dirty="0" smtClean="0">
                <a:solidFill>
                  <a:srgbClr val="000000"/>
                </a:solidFill>
              </a:rPr>
              <a:t> 40.8%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3400" y="274638"/>
            <a:ext cx="7489825" cy="974725"/>
          </a:xfrm>
        </p:spPr>
        <p:txBody>
          <a:bodyPr lIns="0" tIns="0" rIns="0" bIns="0" anchor="b">
            <a:spAutoFit/>
          </a:bodyPr>
          <a:lstStyle/>
          <a:p>
            <a:pPr eaLnBrk="1" hangingPunct="1">
              <a:defRPr/>
            </a:pPr>
            <a:r>
              <a:rPr lang="en-US" sz="3200" smtClean="0">
                <a:effectLst>
                  <a:outerShdw blurRad="38100" dist="38100" dir="2700000" algn="tl">
                    <a:srgbClr val="DDDDDD"/>
                  </a:outerShdw>
                </a:effectLst>
                <a:cs typeface="Arial" charset="0"/>
              </a:rPr>
              <a:t>Effect of PROMETHEUS on survival</a:t>
            </a:r>
            <a:br>
              <a:rPr lang="en-US" sz="3200" smtClean="0">
                <a:effectLst>
                  <a:outerShdw blurRad="38100" dist="38100" dir="2700000" algn="tl">
                    <a:srgbClr val="DDDDDD"/>
                  </a:outerShdw>
                </a:effectLst>
                <a:cs typeface="Arial" charset="0"/>
              </a:rPr>
            </a:br>
            <a:r>
              <a:rPr lang="en-US" sz="3200" smtClean="0">
                <a:effectLst>
                  <a:outerShdw blurRad="38100" dist="38100" dir="2700000" algn="tl">
                    <a:srgbClr val="DDDDDD"/>
                  </a:outerShdw>
                </a:effectLst>
                <a:cs typeface="Arial" charset="0"/>
              </a:rPr>
              <a:t>EASL 2010</a:t>
            </a:r>
            <a:endParaRPr lang="en-US" sz="4100" smtClean="0">
              <a:effectLst>
                <a:outerShdw blurRad="38100" dist="38100" dir="2700000" algn="tl">
                  <a:srgbClr val="DDDDDD"/>
                </a:outerShdw>
              </a:effectLst>
              <a:cs typeface="Arial" charset="0"/>
            </a:endParaRPr>
          </a:p>
        </p:txBody>
      </p:sp>
      <p:pic>
        <p:nvPicPr>
          <p:cNvPr id="65538" name="Picture 3"/>
          <p:cNvPicPr>
            <a:picLocks noChangeAspect="1" noChangeArrowheads="1"/>
          </p:cNvPicPr>
          <p:nvPr/>
        </p:nvPicPr>
        <p:blipFill>
          <a:blip r:embed="rId3" cstate="print"/>
          <a:srcRect/>
          <a:stretch>
            <a:fillRect/>
          </a:stretch>
        </p:blipFill>
        <p:spPr bwMode="auto">
          <a:xfrm>
            <a:off x="292893" y="1426813"/>
            <a:ext cx="7031038" cy="4603750"/>
          </a:xfrm>
          <a:prstGeom prst="rect">
            <a:avLst/>
          </a:prstGeom>
          <a:noFill/>
          <a:ln w="9525">
            <a:noFill/>
            <a:miter lim="800000"/>
            <a:headEnd/>
            <a:tailEnd/>
          </a:ln>
        </p:spPr>
      </p:pic>
      <p:sp>
        <p:nvSpPr>
          <p:cNvPr id="65539" name="Line 4"/>
          <p:cNvSpPr>
            <a:spLocks noChangeShapeType="1"/>
          </p:cNvSpPr>
          <p:nvPr/>
        </p:nvSpPr>
        <p:spPr bwMode="auto">
          <a:xfrm flipV="1">
            <a:off x="3357563" y="2312988"/>
            <a:ext cx="0" cy="3171825"/>
          </a:xfrm>
          <a:prstGeom prst="line">
            <a:avLst/>
          </a:prstGeom>
          <a:noFill/>
          <a:ln w="9525">
            <a:solidFill>
              <a:schemeClr val="bg2"/>
            </a:solidFill>
            <a:round/>
            <a:headEnd/>
            <a:tailEnd type="triangle" w="med" len="med"/>
          </a:ln>
        </p:spPr>
        <p:txBody>
          <a:bodyPr/>
          <a:lstStyle/>
          <a:p>
            <a:pPr eaLnBrk="0" fontAlgn="base" hangingPunct="0">
              <a:spcBef>
                <a:spcPct val="0"/>
              </a:spcBef>
              <a:spcAft>
                <a:spcPct val="0"/>
              </a:spcAft>
            </a:pPr>
            <a:endParaRPr lang="en-GB" sz="2400" smtClean="0">
              <a:solidFill>
                <a:srgbClr val="000000"/>
              </a:solidFill>
            </a:endParaRPr>
          </a:p>
        </p:txBody>
      </p:sp>
      <p:sp>
        <p:nvSpPr>
          <p:cNvPr id="65540" name="Text Box 5"/>
          <p:cNvSpPr txBox="1">
            <a:spLocks noChangeArrowheads="1"/>
          </p:cNvSpPr>
          <p:nvPr/>
        </p:nvSpPr>
        <p:spPr bwMode="auto">
          <a:xfrm>
            <a:off x="2820988" y="1541463"/>
            <a:ext cx="1400175" cy="822325"/>
          </a:xfrm>
          <a:prstGeom prst="rect">
            <a:avLst/>
          </a:prstGeom>
          <a:noFill/>
          <a:ln w="9525">
            <a:noFill/>
            <a:miter lim="800000"/>
            <a:headEnd/>
            <a:tailEnd/>
          </a:ln>
        </p:spPr>
        <p:txBody>
          <a:bodyPr wrap="none">
            <a:spAutoFit/>
          </a:bodyPr>
          <a:lstStyle/>
          <a:p>
            <a:pPr fontAlgn="base">
              <a:spcBef>
                <a:spcPct val="0"/>
              </a:spcBef>
              <a:spcAft>
                <a:spcPct val="0"/>
              </a:spcAft>
            </a:pPr>
            <a:r>
              <a:rPr lang="en-GB" sz="1200" b="1" u="sng" smtClean="0">
                <a:solidFill>
                  <a:srgbClr val="FF0000"/>
                </a:solidFill>
                <a:latin typeface="Calibri" pitchFamily="34" charset="0"/>
              </a:rPr>
              <a:t>Day 28 </a:t>
            </a:r>
          </a:p>
          <a:p>
            <a:pPr fontAlgn="base">
              <a:spcBef>
                <a:spcPct val="0"/>
              </a:spcBef>
              <a:spcAft>
                <a:spcPct val="0"/>
              </a:spcAft>
            </a:pPr>
            <a:r>
              <a:rPr lang="en-GB" sz="1200" b="1" smtClean="0">
                <a:solidFill>
                  <a:srgbClr val="000066"/>
                </a:solidFill>
                <a:latin typeface="Calibri" pitchFamily="34" charset="0"/>
              </a:rPr>
              <a:t>SMT+FPSA: 66%</a:t>
            </a:r>
          </a:p>
          <a:p>
            <a:pPr fontAlgn="base">
              <a:spcBef>
                <a:spcPct val="0"/>
              </a:spcBef>
              <a:spcAft>
                <a:spcPct val="0"/>
              </a:spcAft>
            </a:pPr>
            <a:r>
              <a:rPr lang="en-GB" sz="1200" b="1" smtClean="0">
                <a:solidFill>
                  <a:srgbClr val="000066"/>
                </a:solidFill>
                <a:latin typeface="Calibri" pitchFamily="34" charset="0"/>
              </a:rPr>
              <a:t>SMT: 63%    </a:t>
            </a:r>
          </a:p>
          <a:p>
            <a:pPr fontAlgn="base">
              <a:spcBef>
                <a:spcPct val="0"/>
              </a:spcBef>
              <a:spcAft>
                <a:spcPct val="0"/>
              </a:spcAft>
            </a:pPr>
            <a:r>
              <a:rPr lang="en-GB" sz="1200" b="1" smtClean="0">
                <a:solidFill>
                  <a:srgbClr val="000066"/>
                </a:solidFill>
                <a:latin typeface="Calibri" pitchFamily="34" charset="0"/>
              </a:rPr>
              <a:t>Diff. ~ 3 %, NS</a:t>
            </a:r>
            <a:endParaRPr lang="en-US" sz="1200" b="1" smtClean="0">
              <a:solidFill>
                <a:srgbClr val="000066"/>
              </a:solidFill>
              <a:latin typeface="Calibri" pitchFamily="34" charset="0"/>
            </a:endParaRPr>
          </a:p>
        </p:txBody>
      </p:sp>
      <p:sp>
        <p:nvSpPr>
          <p:cNvPr id="65541" name="Text Box 6"/>
          <p:cNvSpPr txBox="1">
            <a:spLocks noChangeArrowheads="1"/>
          </p:cNvSpPr>
          <p:nvPr/>
        </p:nvSpPr>
        <p:spPr bwMode="auto">
          <a:xfrm>
            <a:off x="5557838" y="2166938"/>
            <a:ext cx="1441450" cy="822325"/>
          </a:xfrm>
          <a:prstGeom prst="rect">
            <a:avLst/>
          </a:prstGeom>
          <a:noFill/>
          <a:ln w="9525">
            <a:noFill/>
            <a:miter lim="800000"/>
            <a:headEnd/>
            <a:tailEnd/>
          </a:ln>
        </p:spPr>
        <p:txBody>
          <a:bodyPr wrap="none">
            <a:spAutoFit/>
          </a:bodyPr>
          <a:lstStyle/>
          <a:p>
            <a:pPr fontAlgn="base">
              <a:spcBef>
                <a:spcPct val="0"/>
              </a:spcBef>
              <a:spcAft>
                <a:spcPct val="0"/>
              </a:spcAft>
            </a:pPr>
            <a:r>
              <a:rPr lang="en-GB" sz="1200" b="1" u="sng" smtClean="0">
                <a:solidFill>
                  <a:srgbClr val="FF0000"/>
                </a:solidFill>
                <a:latin typeface="Calibri" pitchFamily="34" charset="0"/>
              </a:rPr>
              <a:t>Day 90</a:t>
            </a:r>
            <a:r>
              <a:rPr lang="en-GB" sz="1200" b="1" u="sng" smtClean="0">
                <a:solidFill>
                  <a:srgbClr val="000066"/>
                </a:solidFill>
                <a:latin typeface="Calibri" pitchFamily="34" charset="0"/>
              </a:rPr>
              <a:t> </a:t>
            </a:r>
          </a:p>
          <a:p>
            <a:pPr fontAlgn="base">
              <a:spcBef>
                <a:spcPct val="0"/>
              </a:spcBef>
              <a:spcAft>
                <a:spcPct val="0"/>
              </a:spcAft>
            </a:pPr>
            <a:r>
              <a:rPr lang="en-GB" sz="1200" b="1" smtClean="0">
                <a:solidFill>
                  <a:srgbClr val="000066"/>
                </a:solidFill>
                <a:latin typeface="Calibri" pitchFamily="34" charset="0"/>
              </a:rPr>
              <a:t>SMT+FPSA : 47%</a:t>
            </a:r>
          </a:p>
          <a:p>
            <a:pPr fontAlgn="base">
              <a:spcBef>
                <a:spcPct val="0"/>
              </a:spcBef>
              <a:spcAft>
                <a:spcPct val="0"/>
              </a:spcAft>
            </a:pPr>
            <a:r>
              <a:rPr lang="en-GB" sz="1200" b="1" smtClean="0">
                <a:solidFill>
                  <a:srgbClr val="000066"/>
                </a:solidFill>
                <a:latin typeface="Calibri" pitchFamily="34" charset="0"/>
              </a:rPr>
              <a:t>SMT: 38%    </a:t>
            </a:r>
          </a:p>
          <a:p>
            <a:pPr fontAlgn="base">
              <a:spcBef>
                <a:spcPct val="0"/>
              </a:spcBef>
              <a:spcAft>
                <a:spcPct val="0"/>
              </a:spcAft>
            </a:pPr>
            <a:r>
              <a:rPr lang="en-GB" sz="1200" b="1" smtClean="0">
                <a:solidFill>
                  <a:srgbClr val="000066"/>
                </a:solidFill>
                <a:latin typeface="Calibri" pitchFamily="34" charset="0"/>
              </a:rPr>
              <a:t>Diff. ~ 9%, NS</a:t>
            </a:r>
            <a:endParaRPr lang="en-US" sz="1200" b="1" smtClean="0">
              <a:solidFill>
                <a:srgbClr val="000066"/>
              </a:solidFill>
              <a:latin typeface="Calibri" pitchFamily="34" charset="0"/>
            </a:endParaRPr>
          </a:p>
        </p:txBody>
      </p:sp>
      <p:sp>
        <p:nvSpPr>
          <p:cNvPr id="65542" name="Line 9"/>
          <p:cNvSpPr>
            <a:spLocks noChangeShapeType="1"/>
          </p:cNvSpPr>
          <p:nvPr/>
        </p:nvSpPr>
        <p:spPr bwMode="auto">
          <a:xfrm flipV="1">
            <a:off x="2419350" y="2011363"/>
            <a:ext cx="20638" cy="3471862"/>
          </a:xfrm>
          <a:prstGeom prst="line">
            <a:avLst/>
          </a:prstGeom>
          <a:noFill/>
          <a:ln w="9525">
            <a:solidFill>
              <a:schemeClr val="bg2"/>
            </a:solidFill>
            <a:prstDash val="dash"/>
            <a:round/>
            <a:headEnd/>
            <a:tailEnd type="triangle" w="med" len="med"/>
          </a:ln>
        </p:spPr>
        <p:txBody>
          <a:bodyPr/>
          <a:lstStyle/>
          <a:p>
            <a:pPr eaLnBrk="0" fontAlgn="base" hangingPunct="0">
              <a:spcBef>
                <a:spcPct val="0"/>
              </a:spcBef>
              <a:spcAft>
                <a:spcPct val="0"/>
              </a:spcAft>
            </a:pPr>
            <a:endParaRPr lang="en-GB" sz="2400" smtClean="0">
              <a:solidFill>
                <a:srgbClr val="000000"/>
              </a:solidFill>
            </a:endParaRPr>
          </a:p>
        </p:txBody>
      </p:sp>
      <p:sp>
        <p:nvSpPr>
          <p:cNvPr id="65543" name="Text Box 10"/>
          <p:cNvSpPr txBox="1">
            <a:spLocks noChangeArrowheads="1"/>
          </p:cNvSpPr>
          <p:nvPr/>
        </p:nvSpPr>
        <p:spPr bwMode="auto">
          <a:xfrm>
            <a:off x="1982788" y="1541463"/>
            <a:ext cx="874712" cy="457200"/>
          </a:xfrm>
          <a:prstGeom prst="rect">
            <a:avLst/>
          </a:prstGeom>
          <a:noFill/>
          <a:ln w="9525">
            <a:noFill/>
            <a:miter lim="800000"/>
            <a:headEnd/>
            <a:tailEnd/>
          </a:ln>
        </p:spPr>
        <p:txBody>
          <a:bodyPr wrap="none">
            <a:spAutoFit/>
          </a:bodyPr>
          <a:lstStyle/>
          <a:p>
            <a:pPr fontAlgn="base">
              <a:spcBef>
                <a:spcPct val="0"/>
              </a:spcBef>
              <a:spcAft>
                <a:spcPct val="0"/>
              </a:spcAft>
            </a:pPr>
            <a:r>
              <a:rPr lang="en-GB" sz="1200" b="1" u="sng" smtClean="0">
                <a:solidFill>
                  <a:srgbClr val="FF0000"/>
                </a:solidFill>
                <a:latin typeface="Calibri" pitchFamily="34" charset="0"/>
              </a:rPr>
              <a:t>Day 21</a:t>
            </a:r>
          </a:p>
          <a:p>
            <a:pPr fontAlgn="base">
              <a:spcBef>
                <a:spcPct val="0"/>
              </a:spcBef>
              <a:spcAft>
                <a:spcPct val="0"/>
              </a:spcAft>
            </a:pPr>
            <a:r>
              <a:rPr lang="en-GB" sz="1200" b="1" smtClean="0">
                <a:solidFill>
                  <a:srgbClr val="000066"/>
                </a:solidFill>
                <a:latin typeface="Calibri" pitchFamily="34" charset="0"/>
              </a:rPr>
              <a:t>Diff.~10%</a:t>
            </a:r>
            <a:endParaRPr lang="en-US" sz="1200" b="1" smtClean="0">
              <a:solidFill>
                <a:srgbClr val="000066"/>
              </a:solidFill>
              <a:latin typeface="Calibri" pitchFamily="34" charset="0"/>
            </a:endParaRPr>
          </a:p>
        </p:txBody>
      </p:sp>
      <p:sp>
        <p:nvSpPr>
          <p:cNvPr id="65544" name="Rectangle 11"/>
          <p:cNvSpPr>
            <a:spLocks noChangeArrowheads="1"/>
          </p:cNvSpPr>
          <p:nvPr/>
        </p:nvSpPr>
        <p:spPr bwMode="auto">
          <a:xfrm>
            <a:off x="3597275" y="1244600"/>
            <a:ext cx="422275" cy="211138"/>
          </a:xfrm>
          <a:prstGeom prst="rect">
            <a:avLst/>
          </a:prstGeom>
          <a:solidFill>
            <a:srgbClr val="FFFFFF"/>
          </a:solidFill>
          <a:ln w="12700">
            <a:noFill/>
            <a:miter lim="800000"/>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sp>
        <p:nvSpPr>
          <p:cNvPr id="65545" name="Line 12"/>
          <p:cNvSpPr>
            <a:spLocks noChangeShapeType="1"/>
          </p:cNvSpPr>
          <p:nvPr/>
        </p:nvSpPr>
        <p:spPr bwMode="auto">
          <a:xfrm flipV="1">
            <a:off x="6527800" y="2951163"/>
            <a:ext cx="0" cy="2538412"/>
          </a:xfrm>
          <a:prstGeom prst="line">
            <a:avLst/>
          </a:prstGeom>
          <a:noFill/>
          <a:ln w="9525">
            <a:solidFill>
              <a:schemeClr val="bg2"/>
            </a:solidFill>
            <a:round/>
            <a:headEnd/>
            <a:tailEnd type="triangle" w="med" len="med"/>
          </a:ln>
        </p:spPr>
        <p:txBody>
          <a:bodyPr/>
          <a:lstStyle/>
          <a:p>
            <a:pPr eaLnBrk="0" fontAlgn="base" hangingPunct="0">
              <a:spcBef>
                <a:spcPct val="0"/>
              </a:spcBef>
              <a:spcAft>
                <a:spcPct val="0"/>
              </a:spcAft>
            </a:pPr>
            <a:endParaRPr lang="en-GB" sz="2400" smtClean="0">
              <a:solidFill>
                <a:srgbClr val="000000"/>
              </a:solidFill>
            </a:endParaRPr>
          </a:p>
        </p:txBody>
      </p:sp>
      <p:pic>
        <p:nvPicPr>
          <p:cNvPr id="65546" name="Picture 13"/>
          <p:cNvPicPr>
            <a:picLocks noChangeAspect="1" noChangeArrowheads="1"/>
          </p:cNvPicPr>
          <p:nvPr/>
        </p:nvPicPr>
        <p:blipFill>
          <a:blip r:embed="rId4" cstate="print"/>
          <a:srcRect/>
          <a:stretch>
            <a:fillRect/>
          </a:stretch>
        </p:blipFill>
        <p:spPr bwMode="auto">
          <a:xfrm>
            <a:off x="4292600" y="1530350"/>
            <a:ext cx="1187450" cy="334963"/>
          </a:xfrm>
          <a:prstGeom prst="rect">
            <a:avLst/>
          </a:prstGeom>
          <a:noFill/>
          <a:ln w="15875">
            <a:solidFill>
              <a:schemeClr val="bg2"/>
            </a:solidFill>
            <a:miter lim="800000"/>
            <a:headEnd/>
            <a:tailEnd/>
          </a:ln>
        </p:spPr>
      </p:pic>
      <p:sp>
        <p:nvSpPr>
          <p:cNvPr id="65548" name="Rectangle 14"/>
          <p:cNvSpPr>
            <a:spLocks noChangeArrowheads="1"/>
          </p:cNvSpPr>
          <p:nvPr/>
        </p:nvSpPr>
        <p:spPr bwMode="auto">
          <a:xfrm>
            <a:off x="1744663" y="3805238"/>
            <a:ext cx="2895600" cy="581025"/>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smtClean="0">
                <a:solidFill>
                  <a:srgbClr val="000000"/>
                </a:solidFill>
              </a:rPr>
              <a:t>reduces toxins</a:t>
            </a:r>
          </a:p>
          <a:p>
            <a:pPr fontAlgn="base">
              <a:spcBef>
                <a:spcPct val="0"/>
              </a:spcBef>
              <a:spcAft>
                <a:spcPct val="0"/>
              </a:spcAft>
            </a:pPr>
            <a:r>
              <a:rPr lang="en-US" sz="1600" dirty="0" smtClean="0">
                <a:solidFill>
                  <a:srgbClr val="000000"/>
                </a:solidFill>
              </a:rPr>
              <a:t>effective in certain sub-groups</a:t>
            </a:r>
          </a:p>
        </p:txBody>
      </p:sp>
      <p:sp>
        <p:nvSpPr>
          <p:cNvPr id="65549" name="TextBox 1"/>
          <p:cNvSpPr txBox="1">
            <a:spLocks noChangeArrowheads="1"/>
          </p:cNvSpPr>
          <p:nvPr/>
        </p:nvSpPr>
        <p:spPr bwMode="auto">
          <a:xfrm>
            <a:off x="22225" y="6237288"/>
            <a:ext cx="8747125" cy="46196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smtClean="0">
                <a:solidFill>
                  <a:srgbClr val="000000"/>
                </a:solidFill>
              </a:rPr>
              <a:t>Improved outcome at 3 months for MELD &gt; 30 and HRF type 1</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506768"/>
              </p:ext>
            </p:extLst>
          </p:nvPr>
        </p:nvGraphicFramePr>
        <p:xfrm>
          <a:off x="527164" y="686993"/>
          <a:ext cx="772554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946627811"/>
              </p:ext>
            </p:extLst>
          </p:nvPr>
        </p:nvGraphicFramePr>
        <p:xfrm>
          <a:off x="1763688" y="3429000"/>
          <a:ext cx="5735960"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Left Arrow 7"/>
          <p:cNvSpPr/>
          <p:nvPr/>
        </p:nvSpPr>
        <p:spPr>
          <a:xfrm rot="16195063">
            <a:off x="3742067" y="4120516"/>
            <a:ext cx="1295738" cy="498109"/>
          </a:xfrm>
          <a:prstGeom prst="leftArrow">
            <a:avLst>
              <a:gd name="adj1" fmla="val 60000"/>
              <a:gd name="adj2"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2195736" y="5229200"/>
            <a:ext cx="1700072" cy="792088"/>
            <a:chOff x="576070" y="1728191"/>
            <a:chExt cx="1275054" cy="720080"/>
          </a:xfrm>
        </p:grpSpPr>
        <p:sp>
          <p:nvSpPr>
            <p:cNvPr id="10" name="Rounded Rectangle 9"/>
            <p:cNvSpPr/>
            <p:nvPr/>
          </p:nvSpPr>
          <p:spPr>
            <a:xfrm>
              <a:off x="576070" y="1728191"/>
              <a:ext cx="1242138" cy="72008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GB" dirty="0" smtClean="0"/>
                <a:t>High mortality rate</a:t>
              </a:r>
              <a:endParaRPr lang="en-GB" dirty="0"/>
            </a:p>
          </p:txBody>
        </p:sp>
        <p:sp>
          <p:nvSpPr>
            <p:cNvPr id="11" name="Rounded Rectangle 4"/>
            <p:cNvSpPr/>
            <p:nvPr/>
          </p:nvSpPr>
          <p:spPr>
            <a:xfrm>
              <a:off x="597160" y="1749281"/>
              <a:ext cx="1253964" cy="677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GB" sz="1900" kern="1200" dirty="0"/>
            </a:p>
          </p:txBody>
        </p:sp>
      </p:grpSp>
      <p:grpSp>
        <p:nvGrpSpPr>
          <p:cNvPr id="12" name="Group 11"/>
          <p:cNvGrpSpPr/>
          <p:nvPr/>
        </p:nvGrpSpPr>
        <p:grpSpPr>
          <a:xfrm>
            <a:off x="6372200" y="4005064"/>
            <a:ext cx="1382930" cy="868717"/>
            <a:chOff x="3816425" y="720085"/>
            <a:chExt cx="1382930" cy="868717"/>
          </a:xfrm>
        </p:grpSpPr>
        <p:sp>
          <p:nvSpPr>
            <p:cNvPr id="13" name="Rounded Rectangle 12"/>
            <p:cNvSpPr/>
            <p:nvPr/>
          </p:nvSpPr>
          <p:spPr>
            <a:xfrm>
              <a:off x="3816425" y="720085"/>
              <a:ext cx="1382930" cy="8687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858832" y="762492"/>
              <a:ext cx="1298116" cy="783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dirty="0" smtClean="0"/>
                <a:t>Improved outcomes</a:t>
              </a:r>
              <a:endParaRPr lang="en-GB" sz="1800" kern="1200" dirty="0"/>
            </a:p>
          </p:txBody>
        </p:sp>
      </p:grpSp>
      <p:sp>
        <p:nvSpPr>
          <p:cNvPr id="2" name="Rectangle 1"/>
          <p:cNvSpPr/>
          <p:nvPr/>
        </p:nvSpPr>
        <p:spPr>
          <a:xfrm>
            <a:off x="971600" y="116632"/>
            <a:ext cx="7632848" cy="461665"/>
          </a:xfrm>
          <a:prstGeom prst="rect">
            <a:avLst/>
          </a:prstGeom>
        </p:spPr>
        <p:txBody>
          <a:bodyPr wrap="square">
            <a:spAutoFit/>
          </a:bodyPr>
          <a:lstStyle/>
          <a:p>
            <a:pPr algn="ctr"/>
            <a:r>
              <a:rPr lang="en-GB" sz="2400" b="1" noProof="1" smtClean="0">
                <a:solidFill>
                  <a:srgbClr val="FFFF00"/>
                </a:solidFill>
              </a:rPr>
              <a:t>Introduction ACLF: How we decide who goes to ITU? </a:t>
            </a:r>
            <a:endParaRPr lang="en-GB" sz="2400" b="1" noProof="1">
              <a:solidFill>
                <a:srgbClr val="FFFF00"/>
              </a:solidFill>
            </a:endParaRPr>
          </a:p>
        </p:txBody>
      </p:sp>
    </p:spTree>
    <p:extLst>
      <p:ext uri="{BB962C8B-B14F-4D97-AF65-F5344CB8AC3E}">
        <p14:creationId xmlns:p14="http://schemas.microsoft.com/office/powerpoint/2010/main" val="797837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dirty="0"/>
              <a:t>ICU admission for ACLF</a:t>
            </a:r>
          </a:p>
        </p:txBody>
      </p:sp>
      <p:sp>
        <p:nvSpPr>
          <p:cNvPr id="189443" name="Rectangle 3"/>
          <p:cNvSpPr>
            <a:spLocks noGrp="1" noChangeArrowheads="1"/>
          </p:cNvSpPr>
          <p:nvPr>
            <p:ph type="body" idx="1"/>
          </p:nvPr>
        </p:nvSpPr>
        <p:spPr/>
        <p:txBody>
          <a:bodyPr/>
          <a:lstStyle/>
          <a:p>
            <a:pPr lvl="1"/>
            <a:r>
              <a:rPr lang="en-GB" dirty="0"/>
              <a:t>Primary aetiology: Alcohol</a:t>
            </a:r>
          </a:p>
          <a:p>
            <a:pPr lvl="1"/>
            <a:r>
              <a:rPr lang="en-GB" dirty="0"/>
              <a:t>Increasing burden of disease</a:t>
            </a:r>
          </a:p>
          <a:p>
            <a:pPr lvl="1"/>
            <a:r>
              <a:rPr lang="en-GB" dirty="0"/>
              <a:t>High resource use and cost</a:t>
            </a:r>
          </a:p>
          <a:p>
            <a:pPr lvl="1"/>
            <a:r>
              <a:rPr lang="en-GB" dirty="0"/>
              <a:t>ICU Mortality high</a:t>
            </a:r>
          </a:p>
          <a:p>
            <a:pPr lvl="1"/>
            <a:r>
              <a:rPr lang="en-GB" dirty="0"/>
              <a:t>Post ICU mortality high</a:t>
            </a:r>
          </a:p>
          <a:p>
            <a:pPr lvl="1">
              <a:buFontTx/>
              <a:buNone/>
            </a:pPr>
            <a:r>
              <a:rPr lang="en-GB" dirty="0"/>
              <a:t>But: </a:t>
            </a:r>
          </a:p>
          <a:p>
            <a:pPr lvl="1">
              <a:buFontTx/>
              <a:buNone/>
            </a:pPr>
            <a:r>
              <a:rPr lang="en-GB" dirty="0"/>
              <a:t>	Any different from other chronic disease state?</a:t>
            </a:r>
          </a:p>
          <a:p>
            <a:pPr lvl="1"/>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79388" y="260350"/>
            <a:ext cx="8856662" cy="1143000"/>
          </a:xfrm>
          <a:prstGeom prst="rect">
            <a:avLst/>
          </a:prstGeom>
          <a:noFill/>
          <a:ln w="9525">
            <a:noFill/>
            <a:miter lim="800000"/>
            <a:headEnd/>
            <a:tailEnd/>
          </a:ln>
        </p:spPr>
        <p:txBody>
          <a:bodyPr anchor="ctr"/>
          <a:lstStyle/>
          <a:p>
            <a:pPr algn="ctr"/>
            <a:r>
              <a:rPr lang="en-GB" sz="2800" b="1" noProof="1" smtClean="0">
                <a:solidFill>
                  <a:srgbClr val="FFFF00"/>
                </a:solidFill>
              </a:rPr>
              <a:t>Introduction: ACLF</a:t>
            </a:r>
            <a:endParaRPr lang="en-GB" sz="2800" b="1" noProof="1">
              <a:solidFill>
                <a:srgbClr val="FFFF00"/>
              </a:solidFill>
            </a:endParaRPr>
          </a:p>
          <a:p>
            <a:pPr algn="ctr"/>
            <a:endParaRPr lang="en-GB" sz="2800" b="1" noProof="1">
              <a:solidFill>
                <a:srgbClr val="00B0F0"/>
              </a:solidFill>
              <a:latin typeface="Calibri" pitchFamily="34" charset="0"/>
            </a:endParaRPr>
          </a:p>
        </p:txBody>
      </p:sp>
      <p:sp>
        <p:nvSpPr>
          <p:cNvPr id="20484" name="Tekstvak 4"/>
          <p:cNvSpPr txBox="1">
            <a:spLocks noChangeArrowheads="1"/>
          </p:cNvSpPr>
          <p:nvPr/>
        </p:nvSpPr>
        <p:spPr bwMode="auto">
          <a:xfrm>
            <a:off x="228600" y="1447800"/>
            <a:ext cx="8736013" cy="1938338"/>
          </a:xfrm>
          <a:prstGeom prst="rect">
            <a:avLst/>
          </a:prstGeom>
          <a:noFill/>
          <a:ln w="9525">
            <a:noFill/>
            <a:miter lim="800000"/>
            <a:headEnd/>
            <a:tailEnd/>
          </a:ln>
        </p:spPr>
        <p:txBody>
          <a:bodyPr>
            <a:spAutoFit/>
          </a:bodyPr>
          <a:lstStyle/>
          <a:p>
            <a:pPr>
              <a:lnSpc>
                <a:spcPct val="200000"/>
              </a:lnSpc>
            </a:pPr>
            <a:endParaRPr lang="en-GB" sz="2000" noProof="1">
              <a:solidFill>
                <a:srgbClr val="00CC99"/>
              </a:solidFill>
              <a:latin typeface="Calibri" pitchFamily="34" charset="0"/>
            </a:endParaRPr>
          </a:p>
          <a:p>
            <a:pPr>
              <a:lnSpc>
                <a:spcPct val="200000"/>
              </a:lnSpc>
            </a:pPr>
            <a:endParaRPr lang="en-GB" sz="2000" noProof="1">
              <a:solidFill>
                <a:srgbClr val="00CC99"/>
              </a:solidFill>
              <a:latin typeface="Calibri" pitchFamily="34" charset="0"/>
            </a:endParaRPr>
          </a:p>
          <a:p>
            <a:pPr>
              <a:lnSpc>
                <a:spcPct val="200000"/>
              </a:lnSpc>
            </a:pPr>
            <a:endParaRPr lang="nl-BE" sz="2000">
              <a:latin typeface="Calibri" pitchFamily="34" charset="0"/>
            </a:endParaRPr>
          </a:p>
        </p:txBody>
      </p:sp>
      <p:sp>
        <p:nvSpPr>
          <p:cNvPr id="20485" name="Rechthoek 5"/>
          <p:cNvSpPr>
            <a:spLocks noChangeArrowheads="1"/>
          </p:cNvSpPr>
          <p:nvPr/>
        </p:nvSpPr>
        <p:spPr bwMode="auto">
          <a:xfrm>
            <a:off x="539552" y="1208941"/>
            <a:ext cx="7776864" cy="5539978"/>
          </a:xfrm>
          <a:prstGeom prst="rect">
            <a:avLst/>
          </a:prstGeom>
          <a:noFill/>
          <a:ln w="9525">
            <a:noFill/>
            <a:miter lim="800000"/>
            <a:headEnd/>
            <a:tailEnd/>
          </a:ln>
        </p:spPr>
        <p:txBody>
          <a:bodyPr wrap="square">
            <a:spAutoFit/>
          </a:bodyPr>
          <a:lstStyle/>
          <a:p>
            <a:pPr marL="428625" indent="-342900">
              <a:lnSpc>
                <a:spcPct val="150000"/>
              </a:lnSpc>
              <a:buFont typeface="Arial" pitchFamily="34" charset="0"/>
              <a:buChar char="•"/>
            </a:pPr>
            <a:r>
              <a:rPr lang="nl-BE" sz="2400" dirty="0"/>
              <a:t>Majority of these patients have acute on chronic liver failure (ACLF</a:t>
            </a:r>
            <a:r>
              <a:rPr lang="nl-BE" sz="2400" dirty="0" smtClean="0"/>
              <a:t>)</a:t>
            </a:r>
          </a:p>
          <a:p>
            <a:pPr marL="428625" indent="-342900">
              <a:lnSpc>
                <a:spcPct val="150000"/>
              </a:lnSpc>
              <a:buFont typeface="Arial" pitchFamily="34" charset="0"/>
              <a:buChar char="•"/>
            </a:pPr>
            <a:endParaRPr lang="nl-BE" sz="1000" dirty="0"/>
          </a:p>
          <a:p>
            <a:pPr marL="428625" indent="-342900">
              <a:lnSpc>
                <a:spcPct val="150000"/>
              </a:lnSpc>
              <a:buFont typeface="Arial" pitchFamily="34" charset="0"/>
              <a:buChar char="•"/>
            </a:pPr>
            <a:r>
              <a:rPr lang="nl-BE" sz="2400" dirty="0" smtClean="0"/>
              <a:t>ACLF = </a:t>
            </a:r>
            <a:r>
              <a:rPr lang="nl-BE" sz="2400" i="1" dirty="0" smtClean="0"/>
              <a:t>acute deterioration in liver function in patients with cirrhosis, either secondary to superimposed liver injury or due to extrahepatic precipiting factors leading to end organ dysfunction. </a:t>
            </a:r>
          </a:p>
          <a:p>
            <a:pPr marL="428625" indent="-342900">
              <a:lnSpc>
                <a:spcPct val="150000"/>
              </a:lnSpc>
              <a:buFont typeface="Arial" pitchFamily="34" charset="0"/>
              <a:buChar char="•"/>
            </a:pPr>
            <a:endParaRPr lang="nl-BE" sz="1000" i="1" dirty="0"/>
          </a:p>
          <a:p>
            <a:pPr marL="428625" indent="-342900">
              <a:lnSpc>
                <a:spcPct val="150000"/>
              </a:lnSpc>
              <a:buFont typeface="Arial" pitchFamily="34" charset="0"/>
              <a:buChar char="•"/>
            </a:pPr>
            <a:r>
              <a:rPr lang="nl-BE" sz="2400" dirty="0" smtClean="0"/>
              <a:t>Unregulated inflammation is thought to be a major contributing factor.</a:t>
            </a:r>
          </a:p>
          <a:p>
            <a:pPr marL="85725">
              <a:lnSpc>
                <a:spcPct val="150000"/>
              </a:lnSpc>
            </a:pPr>
            <a:endParaRPr lang="nl-BE" sz="2400" dirty="0" smtClean="0"/>
          </a:p>
        </p:txBody>
      </p:sp>
      <p:sp>
        <p:nvSpPr>
          <p:cNvPr id="20487" name="Picture 1"/>
          <p:cNvSpPr>
            <a:spLocks noChangeAspect="1" noChangeArrowheads="1"/>
          </p:cNvSpPr>
          <p:nvPr/>
        </p:nvSpPr>
        <p:spPr bwMode="auto">
          <a:xfrm>
            <a:off x="4859338" y="3933825"/>
            <a:ext cx="3744912" cy="2849563"/>
          </a:xfrm>
          <a:prstGeom prst="rect">
            <a:avLst/>
          </a:prstGeom>
          <a:noFill/>
          <a:ln w="9525">
            <a:noFill/>
            <a:miter lim="800000"/>
            <a:headEnd/>
            <a:tailEnd/>
          </a:ln>
        </p:spPr>
        <p:txBody>
          <a:bodyPr/>
          <a:lstStyle/>
          <a:p>
            <a:endParaRPr lang="en-US"/>
          </a:p>
        </p:txBody>
      </p:sp>
      <p:sp>
        <p:nvSpPr>
          <p:cNvPr id="2" name="TextBox 1"/>
          <p:cNvSpPr txBox="1"/>
          <p:nvPr/>
        </p:nvSpPr>
        <p:spPr>
          <a:xfrm>
            <a:off x="5240765" y="6414056"/>
            <a:ext cx="3888557" cy="369332"/>
          </a:xfrm>
          <a:prstGeom prst="rect">
            <a:avLst/>
          </a:prstGeom>
          <a:noFill/>
        </p:spPr>
        <p:txBody>
          <a:bodyPr wrap="square" rtlCol="0">
            <a:spAutoFit/>
          </a:bodyPr>
          <a:lstStyle/>
          <a:p>
            <a:r>
              <a:rPr lang="en-GB" i="1" dirty="0" err="1" smtClean="0">
                <a:solidFill>
                  <a:srgbClr val="FFFF00"/>
                </a:solidFill>
              </a:rPr>
              <a:t>Jalan</a:t>
            </a:r>
            <a:r>
              <a:rPr lang="en-GB" i="1" dirty="0" smtClean="0">
                <a:solidFill>
                  <a:srgbClr val="FFFF00"/>
                </a:solidFill>
              </a:rPr>
              <a:t> et al, Journal of </a:t>
            </a:r>
            <a:r>
              <a:rPr lang="en-GB" i="1" dirty="0" err="1" smtClean="0">
                <a:solidFill>
                  <a:srgbClr val="FFFF00"/>
                </a:solidFill>
              </a:rPr>
              <a:t>Hepatology</a:t>
            </a:r>
            <a:r>
              <a:rPr lang="en-GB" i="1" dirty="0" smtClean="0">
                <a:solidFill>
                  <a:srgbClr val="FFFF00"/>
                </a:solidFill>
              </a:rPr>
              <a:t> 2012</a:t>
            </a:r>
            <a:endParaRPr lang="en-GB" i="1" dirty="0">
              <a:solidFill>
                <a:srgbClr val="FFFF00"/>
              </a:solidFill>
            </a:endParaRPr>
          </a:p>
        </p:txBody>
      </p:sp>
    </p:spTree>
    <p:extLst>
      <p:ext uri="{BB962C8B-B14F-4D97-AF65-F5344CB8AC3E}">
        <p14:creationId xmlns:p14="http://schemas.microsoft.com/office/powerpoint/2010/main" val="836695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dirty="0"/>
              <a:t>ICU admission for ACLF</a:t>
            </a:r>
          </a:p>
        </p:txBody>
      </p:sp>
      <p:sp>
        <p:nvSpPr>
          <p:cNvPr id="197635" name="Rectangle 3"/>
          <p:cNvSpPr>
            <a:spLocks noGrp="1" noChangeArrowheads="1"/>
          </p:cNvSpPr>
          <p:nvPr>
            <p:ph type="body" idx="1"/>
          </p:nvPr>
        </p:nvSpPr>
        <p:spPr/>
        <p:txBody>
          <a:bodyPr/>
          <a:lstStyle/>
          <a:p>
            <a:r>
              <a:rPr lang="en-GB" dirty="0"/>
              <a:t>Why </a:t>
            </a:r>
            <a:r>
              <a:rPr lang="en-GB" dirty="0" smtClean="0"/>
              <a:t>admit </a:t>
            </a:r>
            <a:r>
              <a:rPr lang="en-GB" dirty="0"/>
              <a:t>to ICU?</a:t>
            </a:r>
          </a:p>
          <a:p>
            <a:pPr lvl="1"/>
            <a:r>
              <a:rPr lang="en-GB" dirty="0"/>
              <a:t>It’s not (always) futile</a:t>
            </a:r>
          </a:p>
          <a:p>
            <a:pPr lvl="1"/>
            <a:r>
              <a:rPr lang="en-GB" dirty="0"/>
              <a:t>Some patients will benefit</a:t>
            </a:r>
          </a:p>
          <a:p>
            <a:pPr lvl="1"/>
            <a:r>
              <a:rPr lang="en-GB" dirty="0" smtClean="0"/>
              <a:t>Case </a:t>
            </a:r>
            <a:r>
              <a:rPr lang="en-GB" dirty="0"/>
              <a:t>selection is key</a:t>
            </a:r>
          </a:p>
          <a:p>
            <a:pPr lvl="2"/>
            <a:r>
              <a:rPr lang="en-GB" dirty="0"/>
              <a:t>Which patients?</a:t>
            </a:r>
          </a:p>
          <a:p>
            <a:pPr lvl="2"/>
            <a:r>
              <a:rPr lang="en-GB" dirty="0"/>
              <a:t>How to identify?</a:t>
            </a:r>
          </a:p>
          <a:p>
            <a:pPr lvl="2">
              <a:buFontTx/>
              <a:buNone/>
            </a:pPr>
            <a:endParaRPr lang="en-GB" dirty="0"/>
          </a:p>
          <a:p>
            <a:pPr lvl="2">
              <a:buFontTx/>
              <a:buNone/>
            </a:pPr>
            <a:endParaRPr lang="en-GB" dirty="0"/>
          </a:p>
          <a:p>
            <a:pPr lvl="1"/>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dirty="0"/>
              <a:t>ICU admission for ACLF</a:t>
            </a:r>
          </a:p>
        </p:txBody>
      </p:sp>
      <p:sp>
        <p:nvSpPr>
          <p:cNvPr id="206851" name="Rectangle 3"/>
          <p:cNvSpPr>
            <a:spLocks noGrp="1" noChangeArrowheads="1"/>
          </p:cNvSpPr>
          <p:nvPr>
            <p:ph type="body" idx="1"/>
          </p:nvPr>
        </p:nvSpPr>
        <p:spPr/>
        <p:txBody>
          <a:bodyPr/>
          <a:lstStyle/>
          <a:p>
            <a:r>
              <a:rPr lang="en-GB" dirty="0"/>
              <a:t>Who to admit: avoiding futility</a:t>
            </a:r>
          </a:p>
          <a:p>
            <a:pPr lvl="1"/>
            <a:r>
              <a:rPr lang="en-GB" dirty="0"/>
              <a:t>Admission and level of </a:t>
            </a:r>
            <a:r>
              <a:rPr lang="en-GB" dirty="0" smtClean="0"/>
              <a:t>support available</a:t>
            </a:r>
            <a:endParaRPr lang="en-GB" dirty="0"/>
          </a:p>
          <a:p>
            <a:pPr lvl="1"/>
            <a:r>
              <a:rPr lang="en-GB" dirty="0"/>
              <a:t>Standard ICU considerations</a:t>
            </a:r>
          </a:p>
          <a:p>
            <a:pPr lvl="2"/>
            <a:r>
              <a:rPr lang="en-GB" dirty="0"/>
              <a:t>Age</a:t>
            </a:r>
          </a:p>
          <a:p>
            <a:pPr lvl="2"/>
            <a:r>
              <a:rPr lang="en-GB" dirty="0"/>
              <a:t>Co morbidity</a:t>
            </a:r>
          </a:p>
          <a:p>
            <a:pPr lvl="2"/>
            <a:r>
              <a:rPr lang="en-GB" dirty="0"/>
              <a:t>Functional / nutritional </a:t>
            </a:r>
            <a:r>
              <a:rPr lang="en-GB" dirty="0" smtClean="0"/>
              <a:t>state</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lstStyle/>
          <a:p>
            <a:r>
              <a:rPr lang="en-GB" dirty="0"/>
              <a:t>ICU admission for ACLF</a:t>
            </a:r>
            <a:endParaRPr lang="en-US" dirty="0"/>
          </a:p>
        </p:txBody>
      </p:sp>
      <p:sp>
        <p:nvSpPr>
          <p:cNvPr id="53251" name="Rectangle 3"/>
          <p:cNvSpPr>
            <a:spLocks noGrp="1" noChangeArrowheads="1"/>
          </p:cNvSpPr>
          <p:nvPr>
            <p:ph type="body" idx="1"/>
          </p:nvPr>
        </p:nvSpPr>
        <p:spPr>
          <a:xfrm>
            <a:off x="609600" y="1676400"/>
            <a:ext cx="8229600" cy="4704928"/>
          </a:xfrm>
        </p:spPr>
        <p:txBody>
          <a:bodyPr/>
          <a:lstStyle/>
          <a:p>
            <a:pPr lvl="1">
              <a:lnSpc>
                <a:spcPct val="90000"/>
              </a:lnSpc>
            </a:pPr>
            <a:r>
              <a:rPr lang="en-GB" sz="2400" dirty="0" smtClean="0"/>
              <a:t>Severity </a:t>
            </a:r>
            <a:r>
              <a:rPr lang="en-GB" sz="2400" dirty="0"/>
              <a:t>of underlying liver </a:t>
            </a:r>
            <a:r>
              <a:rPr lang="en-GB" sz="2400" dirty="0" smtClean="0"/>
              <a:t>disease</a:t>
            </a:r>
          </a:p>
          <a:p>
            <a:pPr marL="457200" lvl="1" indent="0">
              <a:lnSpc>
                <a:spcPct val="90000"/>
              </a:lnSpc>
              <a:buNone/>
            </a:pPr>
            <a:r>
              <a:rPr lang="en-GB" sz="2400" dirty="0"/>
              <a:t> </a:t>
            </a:r>
            <a:r>
              <a:rPr lang="en-GB" sz="2400" dirty="0" smtClean="0"/>
              <a:t>   Will transplant be an option if they improve?</a:t>
            </a:r>
          </a:p>
          <a:p>
            <a:pPr marL="457200" lvl="1" indent="0">
              <a:lnSpc>
                <a:spcPct val="90000"/>
              </a:lnSpc>
              <a:buNone/>
            </a:pPr>
            <a:r>
              <a:rPr lang="en-GB" sz="2400" dirty="0"/>
              <a:t> </a:t>
            </a:r>
            <a:r>
              <a:rPr lang="en-GB" sz="2400" dirty="0" smtClean="0"/>
              <a:t>   MELD/ UKELD score / CP score </a:t>
            </a:r>
            <a:r>
              <a:rPr lang="en-GB" sz="1800" dirty="0" smtClean="0"/>
              <a:t>(score severity of liver disease)</a:t>
            </a:r>
          </a:p>
          <a:p>
            <a:pPr marL="457200" lvl="1" indent="0">
              <a:lnSpc>
                <a:spcPct val="90000"/>
              </a:lnSpc>
              <a:buNone/>
            </a:pPr>
            <a:r>
              <a:rPr lang="en-GB" sz="2400" dirty="0"/>
              <a:t> </a:t>
            </a:r>
            <a:r>
              <a:rPr lang="en-GB" sz="2400" dirty="0" smtClean="0"/>
              <a:t>   Any contraindications to OLT?</a:t>
            </a:r>
          </a:p>
          <a:p>
            <a:pPr marL="914400" lvl="2" indent="0">
              <a:lnSpc>
                <a:spcPct val="90000"/>
              </a:lnSpc>
              <a:buNone/>
            </a:pPr>
            <a:endParaRPr lang="en-GB" sz="2000" dirty="0"/>
          </a:p>
          <a:p>
            <a:pPr lvl="1">
              <a:lnSpc>
                <a:spcPct val="90000"/>
              </a:lnSpc>
            </a:pPr>
            <a:r>
              <a:rPr lang="en-GB" sz="2400" dirty="0"/>
              <a:t>Severity of acute </a:t>
            </a:r>
            <a:r>
              <a:rPr lang="en-GB" sz="2400" dirty="0" smtClean="0"/>
              <a:t>illness</a:t>
            </a:r>
          </a:p>
          <a:p>
            <a:pPr marL="457200" lvl="1" indent="0">
              <a:lnSpc>
                <a:spcPct val="90000"/>
              </a:lnSpc>
              <a:buNone/>
            </a:pPr>
            <a:r>
              <a:rPr lang="en-GB" sz="2400" dirty="0"/>
              <a:t> </a:t>
            </a:r>
            <a:r>
              <a:rPr lang="en-GB" sz="2400" dirty="0" smtClean="0"/>
              <a:t>   </a:t>
            </a:r>
          </a:p>
          <a:p>
            <a:pPr marL="457200" lvl="1" indent="0">
              <a:lnSpc>
                <a:spcPct val="90000"/>
              </a:lnSpc>
              <a:buNone/>
            </a:pPr>
            <a:r>
              <a:rPr lang="en-GB" sz="2400" dirty="0"/>
              <a:t> </a:t>
            </a:r>
            <a:r>
              <a:rPr lang="en-GB" sz="2400" dirty="0" smtClean="0"/>
              <a:t>   SOFA or APACHE score: better for determining survival  </a:t>
            </a:r>
          </a:p>
          <a:p>
            <a:pPr marL="457200" lvl="1" indent="0">
              <a:lnSpc>
                <a:spcPct val="90000"/>
              </a:lnSpc>
              <a:buNone/>
            </a:pPr>
            <a:r>
              <a:rPr lang="en-GB" sz="2400" dirty="0"/>
              <a:t> </a:t>
            </a:r>
            <a:r>
              <a:rPr lang="en-GB" sz="2400" dirty="0" smtClean="0"/>
              <a:t>   if multi-organ failure than MELD/UKELD/CP </a:t>
            </a:r>
          </a:p>
          <a:p>
            <a:pPr marL="457200" lvl="1" indent="0">
              <a:lnSpc>
                <a:spcPct val="90000"/>
              </a:lnSpc>
              <a:buNone/>
            </a:pPr>
            <a:endParaRPr lang="en-GB" sz="2400" dirty="0"/>
          </a:p>
          <a:p>
            <a:pPr marL="457200" lvl="1" indent="0">
              <a:lnSpc>
                <a:spcPct val="90000"/>
              </a:lnSpc>
              <a:buNone/>
            </a:pPr>
            <a:r>
              <a:rPr lang="en-GB" sz="2400" dirty="0" smtClean="0"/>
              <a:t>    Number of organs failing</a:t>
            </a:r>
          </a:p>
          <a:p>
            <a:pPr marL="457200" lvl="1" indent="0">
              <a:lnSpc>
                <a:spcPct val="90000"/>
              </a:lnSpc>
              <a:buNone/>
            </a:pPr>
            <a:endParaRPr lang="en-GB" sz="2400" dirty="0"/>
          </a:p>
          <a:p>
            <a:pPr lvl="2">
              <a:lnSpc>
                <a:spcPct val="90000"/>
              </a:lnSpc>
            </a:pPr>
            <a:endParaRPr lang="en-GB" sz="2000" dirty="0"/>
          </a:p>
          <a:p>
            <a:pPr lvl="1">
              <a:lnSpc>
                <a:spcPct val="90000"/>
              </a:lnSpc>
            </a:pPr>
            <a:endParaRPr lang="en-GB" sz="2400" dirty="0"/>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Organ failure in cirrhosis and outcome</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Higher MR – higher the incidence of organ failure</a:t>
            </a:r>
          </a:p>
          <a:p>
            <a:endParaRPr lang="en-GB" dirty="0"/>
          </a:p>
          <a:p>
            <a:r>
              <a:rPr lang="en-GB" dirty="0" smtClean="0"/>
              <a:t>3 organ failure (&gt;3/7 in ICU)- MR 89% </a:t>
            </a:r>
          </a:p>
          <a:p>
            <a:pPr marL="0" indent="0">
              <a:buNone/>
            </a:pPr>
            <a:endParaRPr lang="en-GB" dirty="0" smtClean="0"/>
          </a:p>
          <a:p>
            <a:pPr marL="0" indent="0">
              <a:buNone/>
            </a:pPr>
            <a:r>
              <a:rPr lang="en-GB" dirty="0"/>
              <a:t> </a:t>
            </a:r>
            <a:r>
              <a:rPr lang="en-GB" dirty="0" smtClean="0"/>
              <a:t>     ACLF- most imp determinant of outcome is organ failure</a:t>
            </a:r>
          </a:p>
          <a:p>
            <a:endParaRPr lang="en-GB" dirty="0" smtClean="0"/>
          </a:p>
          <a:p>
            <a:pPr>
              <a:buNone/>
            </a:pPr>
            <a:r>
              <a:rPr lang="en-GB" dirty="0" smtClean="0"/>
              <a:t>				</a:t>
            </a:r>
            <a:r>
              <a:rPr lang="en-GB" b="1" dirty="0" smtClean="0"/>
              <a:t>Survival</a:t>
            </a:r>
            <a:r>
              <a:rPr lang="en-GB" dirty="0"/>
              <a:t>	</a:t>
            </a:r>
            <a:endParaRPr lang="en-GB" dirty="0" smtClean="0"/>
          </a:p>
          <a:p>
            <a:pPr>
              <a:buNone/>
            </a:pPr>
            <a:r>
              <a:rPr lang="en-GB" dirty="0"/>
              <a:t>	</a:t>
            </a:r>
            <a:r>
              <a:rPr lang="en-GB" dirty="0" smtClean="0"/>
              <a:t>1 organ		21%</a:t>
            </a:r>
          </a:p>
          <a:p>
            <a:pPr>
              <a:buNone/>
            </a:pPr>
            <a:r>
              <a:rPr lang="en-GB" dirty="0"/>
              <a:t>	</a:t>
            </a:r>
            <a:r>
              <a:rPr lang="en-GB" dirty="0" smtClean="0"/>
              <a:t>2 organ		55%</a:t>
            </a:r>
          </a:p>
          <a:p>
            <a:pPr>
              <a:buNone/>
            </a:pPr>
            <a:r>
              <a:rPr lang="en-GB" dirty="0"/>
              <a:t>	</a:t>
            </a:r>
            <a:r>
              <a:rPr lang="en-GB" dirty="0" smtClean="0"/>
              <a:t>3 organ		89-100%</a:t>
            </a:r>
          </a:p>
          <a:p>
            <a:pPr>
              <a:buNone/>
            </a:pPr>
            <a:endParaRPr lang="en-GB" dirty="0"/>
          </a:p>
          <a:p>
            <a:r>
              <a:rPr lang="en-GB" dirty="0" smtClean="0"/>
              <a:t>Important to identify early and Rx with goal directed therapy (as in sepsis) may improve outcome</a:t>
            </a:r>
          </a:p>
          <a:p>
            <a:pPr marL="0" indent="0">
              <a:buNone/>
            </a:pPr>
            <a:endParaRPr lang="en-GB" dirty="0" smtClean="0"/>
          </a:p>
          <a:p>
            <a:r>
              <a:rPr lang="en-GB" dirty="0" smtClean="0"/>
              <a:t>Rx prior to or to offset the progression of organ failure</a:t>
            </a:r>
          </a:p>
        </p:txBody>
      </p:sp>
      <p:sp>
        <p:nvSpPr>
          <p:cNvPr id="4" name="Rectangle 3"/>
          <p:cNvSpPr/>
          <p:nvPr/>
        </p:nvSpPr>
        <p:spPr>
          <a:xfrm>
            <a:off x="5652120" y="6237312"/>
            <a:ext cx="2920415" cy="369332"/>
          </a:xfrm>
          <a:prstGeom prst="rect">
            <a:avLst/>
          </a:prstGeom>
        </p:spPr>
        <p:txBody>
          <a:bodyPr wrap="none">
            <a:spAutoFit/>
          </a:bodyPr>
          <a:lstStyle/>
          <a:p>
            <a:r>
              <a:rPr lang="en-GB" i="1" dirty="0">
                <a:solidFill>
                  <a:srgbClr val="FFFF00"/>
                </a:solidFill>
              </a:rPr>
              <a:t>(Das et al </a:t>
            </a:r>
            <a:r>
              <a:rPr lang="en-GB" i="1" dirty="0" err="1">
                <a:solidFill>
                  <a:srgbClr val="FFFF00"/>
                </a:solidFill>
              </a:rPr>
              <a:t>Crit</a:t>
            </a:r>
            <a:r>
              <a:rPr lang="en-GB" i="1" dirty="0">
                <a:solidFill>
                  <a:srgbClr val="FFFF00"/>
                </a:solidFill>
              </a:rPr>
              <a:t> Care med ‘10)</a:t>
            </a:r>
          </a:p>
        </p:txBody>
      </p:sp>
    </p:spTree>
    <p:extLst>
      <p:ext uri="{BB962C8B-B14F-4D97-AF65-F5344CB8AC3E}">
        <p14:creationId xmlns:p14="http://schemas.microsoft.com/office/powerpoint/2010/main" val="3558732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021288"/>
            <a:ext cx="7772400" cy="650776"/>
          </a:xfrm>
        </p:spPr>
        <p:txBody>
          <a:bodyPr/>
          <a:lstStyle/>
          <a:p>
            <a:pPr marL="0" indent="0">
              <a:buNone/>
            </a:pPr>
            <a:r>
              <a:rPr lang="en-GB" sz="2400" dirty="0" smtClean="0"/>
              <a:t>PIRO concept: degree of all end organ failure not just liver failure that will determine patient survival</a:t>
            </a:r>
            <a:endParaRPr lang="en-GB" sz="2400" dirty="0"/>
          </a:p>
        </p:txBody>
      </p:sp>
      <p:pic>
        <p:nvPicPr>
          <p:cNvPr id="2050" name="Picture 2"/>
          <p:cNvPicPr>
            <a:picLocks noChangeAspect="1" noChangeArrowheads="1"/>
          </p:cNvPicPr>
          <p:nvPr/>
        </p:nvPicPr>
        <p:blipFill>
          <a:blip r:embed="rId3" cstate="print"/>
          <a:srcRect/>
          <a:stretch>
            <a:fillRect/>
          </a:stretch>
        </p:blipFill>
        <p:spPr bwMode="auto">
          <a:xfrm>
            <a:off x="467544" y="260648"/>
            <a:ext cx="7460754" cy="55955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lstStyle/>
          <a:p>
            <a:r>
              <a:rPr lang="en-GB" dirty="0"/>
              <a:t>ICU admission for ACLF</a:t>
            </a:r>
            <a:endParaRPr lang="en-US" dirty="0"/>
          </a:p>
        </p:txBody>
      </p:sp>
      <p:sp>
        <p:nvSpPr>
          <p:cNvPr id="53251" name="Rectangle 3"/>
          <p:cNvSpPr>
            <a:spLocks noGrp="1" noChangeArrowheads="1"/>
          </p:cNvSpPr>
          <p:nvPr>
            <p:ph type="body" idx="1"/>
          </p:nvPr>
        </p:nvSpPr>
        <p:spPr>
          <a:xfrm>
            <a:off x="609600" y="1676400"/>
            <a:ext cx="8229600" cy="4704928"/>
          </a:xfrm>
        </p:spPr>
        <p:txBody>
          <a:bodyPr/>
          <a:lstStyle/>
          <a:p>
            <a:pPr marL="457200" lvl="1" indent="0">
              <a:lnSpc>
                <a:spcPct val="90000"/>
              </a:lnSpc>
              <a:buNone/>
            </a:pPr>
            <a:endParaRPr lang="en-GB" sz="2400" dirty="0"/>
          </a:p>
          <a:p>
            <a:pPr lvl="1">
              <a:lnSpc>
                <a:spcPct val="90000"/>
              </a:lnSpc>
            </a:pPr>
            <a:r>
              <a:rPr lang="en-GB" sz="2400" dirty="0"/>
              <a:t>Indication for </a:t>
            </a:r>
            <a:r>
              <a:rPr lang="en-GB" sz="2400" dirty="0" smtClean="0"/>
              <a:t>admission</a:t>
            </a:r>
          </a:p>
          <a:p>
            <a:pPr lvl="1">
              <a:lnSpc>
                <a:spcPct val="90000"/>
              </a:lnSpc>
            </a:pPr>
            <a:endParaRPr lang="en-GB" sz="2400" dirty="0"/>
          </a:p>
          <a:p>
            <a:pPr marL="457200" lvl="1" indent="0">
              <a:lnSpc>
                <a:spcPct val="90000"/>
              </a:lnSpc>
              <a:buNone/>
            </a:pPr>
            <a:r>
              <a:rPr lang="en-GB" sz="2400" dirty="0" smtClean="0"/>
              <a:t>    </a:t>
            </a:r>
            <a:r>
              <a:rPr lang="en-GB" sz="2000" dirty="0" err="1" smtClean="0"/>
              <a:t>Variceal</a:t>
            </a:r>
            <a:r>
              <a:rPr lang="en-GB" sz="2000" dirty="0" smtClean="0"/>
              <a:t> bleeding</a:t>
            </a:r>
          </a:p>
          <a:p>
            <a:pPr marL="457200" lvl="1" indent="0">
              <a:lnSpc>
                <a:spcPct val="90000"/>
              </a:lnSpc>
              <a:buNone/>
            </a:pPr>
            <a:r>
              <a:rPr lang="en-GB" sz="2000" dirty="0"/>
              <a:t> </a:t>
            </a:r>
            <a:r>
              <a:rPr lang="en-GB" sz="2000" dirty="0" smtClean="0"/>
              <a:t>    Hepatic Encephalopathy</a:t>
            </a:r>
            <a:endParaRPr lang="en-GB" sz="2400" dirty="0"/>
          </a:p>
          <a:p>
            <a:pPr lvl="2">
              <a:lnSpc>
                <a:spcPct val="90000"/>
              </a:lnSpc>
            </a:pPr>
            <a:endParaRPr lang="en-GB" sz="2000" dirty="0"/>
          </a:p>
          <a:p>
            <a:pPr lvl="1">
              <a:lnSpc>
                <a:spcPct val="90000"/>
              </a:lnSpc>
            </a:pPr>
            <a:endParaRPr lang="en-GB" sz="2400" dirty="0"/>
          </a:p>
          <a:p>
            <a:pPr lvl="1">
              <a:lnSpc>
                <a:spcPct val="90000"/>
              </a:lnSpc>
            </a:pPr>
            <a:endParaRPr lang="en-US" sz="2400" dirty="0"/>
          </a:p>
        </p:txBody>
      </p:sp>
    </p:spTree>
    <p:extLst>
      <p:ext uri="{BB962C8B-B14F-4D97-AF65-F5344CB8AC3E}">
        <p14:creationId xmlns:p14="http://schemas.microsoft.com/office/powerpoint/2010/main" val="257039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228600"/>
            <a:ext cx="7772400" cy="1143000"/>
          </a:xfrm>
        </p:spPr>
        <p:txBody>
          <a:bodyPr/>
          <a:lstStyle/>
          <a:p>
            <a:r>
              <a:rPr lang="en-US" sz="3600"/>
              <a:t>ACLF: Indication for ICU Admission</a:t>
            </a:r>
          </a:p>
        </p:txBody>
      </p:sp>
      <p:graphicFrame>
        <p:nvGraphicFramePr>
          <p:cNvPr id="193539" name="Group 3"/>
          <p:cNvGraphicFramePr>
            <a:graphicFrameLocks noGrp="1"/>
          </p:cNvGraphicFramePr>
          <p:nvPr>
            <p:ph sz="half" idx="4294967295"/>
          </p:nvPr>
        </p:nvGraphicFramePr>
        <p:xfrm>
          <a:off x="609600" y="2138363"/>
          <a:ext cx="8001000" cy="3400427"/>
        </p:xfrm>
        <a:graphic>
          <a:graphicData uri="http://schemas.openxmlformats.org/drawingml/2006/table">
            <a:tbl>
              <a:tblPr/>
              <a:tblGrid>
                <a:gridCol w="3490913"/>
                <a:gridCol w="1797050"/>
                <a:gridCol w="1768475"/>
                <a:gridCol w="944562"/>
              </a:tblGrid>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Survivors</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Non-survivors</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 value</a:t>
                      </a:r>
                    </a:p>
                  </a:txBody>
                  <a:tcPr horzOverflow="overflow">
                    <a:lnL>
                      <a:noFill/>
                    </a:lnL>
                    <a:lnR cap="flat">
                      <a:noFill/>
                    </a:lnR>
                    <a:lnT cap="fla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Number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307 (55%)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256 (45%)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Age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49 (30-68)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51 (34-68)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ns</a:t>
                      </a:r>
                    </a:p>
                  </a:txBody>
                  <a:tcPr horzOverflow="overflow">
                    <a:lnL>
                      <a:noFill/>
                    </a:lnL>
                    <a:lnR cap="flat">
                      <a:noFill/>
                    </a:lnR>
                    <a:lnT>
                      <a:noFill/>
                    </a:lnT>
                    <a:lnB>
                      <a:noFill/>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Male : Female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196:111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152:104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Aetiology              Alcohol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Other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146/263 (56%)</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161/300 (54%)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117/263 (44%)</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139/300 (46%)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Reason for          </a:t>
                      </a:r>
                      <a:r>
                        <a:rPr kumimoji="0" lang="en-US" sz="1800" b="1" i="0" u="none" strike="noStrike" cap="none" normalizeH="0" baseline="0" smtClean="0">
                          <a:ln>
                            <a:noFill/>
                          </a:ln>
                          <a:solidFill>
                            <a:schemeClr val="tx2"/>
                          </a:solidFill>
                          <a:effectLst/>
                          <a:latin typeface="Times New Roman" pitchFamily="18" charset="0"/>
                        </a:rPr>
                        <a:t>Variceal Bleed</a:t>
                      </a:r>
                      <a:r>
                        <a:rPr kumimoji="0" lang="en-US" sz="1800" b="1" i="0" u="none" strike="noStrike" cap="none" normalizeH="0" baseline="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Admission           Non Variceal</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139/196 (71%)</a:t>
                      </a: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 </a:t>
                      </a:r>
                      <a:r>
                        <a:rPr kumimoji="0" lang="en-GB" sz="1800" b="1" i="0" u="none" strike="noStrike" cap="none" normalizeH="0" baseline="0" smtClean="0">
                          <a:ln>
                            <a:noFill/>
                          </a:ln>
                          <a:solidFill>
                            <a:schemeClr val="tx1"/>
                          </a:solidFill>
                          <a:effectLst/>
                          <a:latin typeface="Times New Roman" pitchFamily="18" charset="0"/>
                        </a:rPr>
                        <a:t>168/367 (46%)</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Times New Roman" pitchFamily="18" charset="0"/>
                        </a:rPr>
                        <a:t>57/196 (29%)</a:t>
                      </a:r>
                      <a:r>
                        <a:rPr kumimoji="0" lang="en-US" sz="1800" b="1" i="0" u="none" strike="noStrike" cap="none" normalizeH="0" baseline="0" smtClean="0">
                          <a:ln>
                            <a:noFill/>
                          </a:ln>
                          <a:solidFill>
                            <a:schemeClr val="hlink"/>
                          </a:solidFill>
                          <a:effectLst/>
                          <a:latin typeface="Times New Roman" pitchFamily="18" charset="0"/>
                        </a:rPr>
                        <a:t> </a:t>
                      </a:r>
                      <a:r>
                        <a:rPr kumimoji="0" lang="en-GB" sz="1800" b="1" i="0" u="none" strike="noStrike" cap="none" normalizeH="0" baseline="0" smtClean="0">
                          <a:ln>
                            <a:noFill/>
                          </a:ln>
                          <a:solidFill>
                            <a:schemeClr val="tx1"/>
                          </a:solidFill>
                          <a:effectLst/>
                          <a:latin typeface="Times New Roman" pitchFamily="18" charset="0"/>
                        </a:rPr>
                        <a:t>199/367 (54%)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800" b="1" i="0" u="none" strike="noStrike" cap="none" normalizeH="0" baseline="0" smtClean="0">
                          <a:ln>
                            <a:noFill/>
                          </a:ln>
                          <a:solidFill>
                            <a:schemeClr val="tx2"/>
                          </a:solidFill>
                          <a:effectLst/>
                          <a:latin typeface="Times New Roman" pitchFamily="18" charset="0"/>
                          <a:cs typeface="Times New Roman" pitchFamily="18" charset="0"/>
                        </a:rPr>
                        <a:t>&lt;0.0001</a:t>
                      </a:r>
                    </a:p>
                    <a:p>
                      <a:pPr marL="0" marR="0" lvl="0" indent="0" algn="ctr" defTabSz="914400" rtl="0" eaLnBrk="1" fontAlgn="base" latinLnBrk="0" hangingPunct="1">
                        <a:lnSpc>
                          <a:spcPct val="100000"/>
                        </a:lnSpc>
                        <a:spcBef>
                          <a:spcPct val="0"/>
                        </a:spcBef>
                        <a:spcAft>
                          <a:spcPts val="600"/>
                        </a:spcAft>
                        <a:buClrTx/>
                        <a:buSzTx/>
                        <a:buFontTx/>
                        <a:buNone/>
                        <a:tabLst/>
                      </a:pPr>
                      <a:endParaRPr kumimoji="0" lang="en-GB"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93584" name="Line 48"/>
          <p:cNvSpPr>
            <a:spLocks noChangeShapeType="1"/>
          </p:cNvSpPr>
          <p:nvPr/>
        </p:nvSpPr>
        <p:spPr bwMode="auto">
          <a:xfrm>
            <a:off x="457200" y="5486400"/>
            <a:ext cx="8064500" cy="0"/>
          </a:xfrm>
          <a:prstGeom prst="line">
            <a:avLst/>
          </a:prstGeom>
          <a:noFill/>
          <a:ln w="28575">
            <a:solidFill>
              <a:schemeClr val="tx1"/>
            </a:solidFill>
            <a:round/>
            <a:headEnd/>
            <a:tailEnd/>
          </a:ln>
          <a:effectLst/>
        </p:spPr>
        <p:txBody>
          <a:bodyPr/>
          <a:lstStyle/>
          <a:p>
            <a:endParaRPr lang="en-GB"/>
          </a:p>
        </p:txBody>
      </p:sp>
      <p:sp>
        <p:nvSpPr>
          <p:cNvPr id="193585" name="Line 49"/>
          <p:cNvSpPr>
            <a:spLocks noChangeShapeType="1"/>
          </p:cNvSpPr>
          <p:nvPr/>
        </p:nvSpPr>
        <p:spPr bwMode="auto">
          <a:xfrm>
            <a:off x="468313" y="2133600"/>
            <a:ext cx="8064500" cy="0"/>
          </a:xfrm>
          <a:prstGeom prst="line">
            <a:avLst/>
          </a:prstGeom>
          <a:noFill/>
          <a:ln w="28575">
            <a:solidFill>
              <a:schemeClr val="tx1"/>
            </a:solidFill>
            <a:round/>
            <a:headEnd/>
            <a:tailEnd/>
          </a:ln>
          <a:effectLst/>
        </p:spPr>
        <p:txBody>
          <a:bodyPr/>
          <a:lstStyle/>
          <a:p>
            <a:endParaRPr lang="en-GB"/>
          </a:p>
        </p:txBody>
      </p:sp>
      <p:sp>
        <p:nvSpPr>
          <p:cNvPr id="193586" name="Text Box 50"/>
          <p:cNvSpPr txBox="1">
            <a:spLocks noChangeArrowheads="1"/>
          </p:cNvSpPr>
          <p:nvPr/>
        </p:nvSpPr>
        <p:spPr bwMode="auto">
          <a:xfrm>
            <a:off x="519113" y="1336675"/>
            <a:ext cx="7310437" cy="822325"/>
          </a:xfrm>
          <a:prstGeom prst="rect">
            <a:avLst/>
          </a:prstGeom>
          <a:noFill/>
          <a:ln w="9525">
            <a:noFill/>
            <a:miter lim="800000"/>
            <a:headEnd/>
            <a:tailEnd/>
          </a:ln>
          <a:effectLst/>
        </p:spPr>
        <p:txBody>
          <a:bodyPr wrap="none" lIns="90000" tIns="46800" rIns="90000" bIns="46800">
            <a:spAutoFit/>
          </a:bodyPr>
          <a:lstStyle/>
          <a:p>
            <a:r>
              <a:rPr lang="en-GB" b="1"/>
              <a:t>Variceal Bleeding</a:t>
            </a:r>
          </a:p>
          <a:p>
            <a:r>
              <a:rPr lang="en-GB"/>
              <a:t>Outcome of LITU admission ACLF KCH 2000-07. n=563</a:t>
            </a:r>
          </a:p>
        </p:txBody>
      </p:sp>
      <p:sp>
        <p:nvSpPr>
          <p:cNvPr id="193587" name="Text Box 51"/>
          <p:cNvSpPr txBox="1">
            <a:spLocks noChangeArrowheads="1"/>
          </p:cNvSpPr>
          <p:nvPr/>
        </p:nvSpPr>
        <p:spPr bwMode="auto">
          <a:xfrm>
            <a:off x="5638800" y="5867400"/>
            <a:ext cx="2924175" cy="366713"/>
          </a:xfrm>
          <a:prstGeom prst="rect">
            <a:avLst/>
          </a:prstGeom>
          <a:noFill/>
          <a:ln w="9525">
            <a:noFill/>
            <a:miter lim="800000"/>
            <a:headEnd/>
            <a:tailEnd/>
          </a:ln>
          <a:effectLst/>
        </p:spPr>
        <p:txBody>
          <a:bodyPr wrap="none" lIns="90000" tIns="46800" rIns="90000" bIns="46800">
            <a:spAutoFit/>
          </a:bodyPr>
          <a:lstStyle/>
          <a:p>
            <a:r>
              <a:rPr lang="en-GB" sz="1800"/>
              <a:t>Austin et al 2008 unpublished</a:t>
            </a:r>
          </a:p>
        </p:txBody>
      </p:sp>
    </p:spTree>
    <p:extLst>
      <p:ext uri="{BB962C8B-B14F-4D97-AF65-F5344CB8AC3E}">
        <p14:creationId xmlns:p14="http://schemas.microsoft.com/office/powerpoint/2010/main" val="2195614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609600"/>
            <a:ext cx="7924800" cy="1143000"/>
          </a:xfrm>
        </p:spPr>
        <p:txBody>
          <a:bodyPr/>
          <a:lstStyle/>
          <a:p>
            <a:r>
              <a:rPr lang="en-US" sz="4000"/>
              <a:t>ACLF: Indication for ICU Admission</a:t>
            </a:r>
            <a:endParaRPr lang="en-GB" sz="4000"/>
          </a:p>
        </p:txBody>
      </p:sp>
      <p:sp>
        <p:nvSpPr>
          <p:cNvPr id="194563" name="Rectangle 3"/>
          <p:cNvSpPr>
            <a:spLocks noGrp="1" noChangeArrowheads="1"/>
          </p:cNvSpPr>
          <p:nvPr>
            <p:ph type="body" idx="1"/>
          </p:nvPr>
        </p:nvSpPr>
        <p:spPr/>
        <p:txBody>
          <a:bodyPr/>
          <a:lstStyle/>
          <a:p>
            <a:pPr>
              <a:buFontTx/>
              <a:buNone/>
            </a:pPr>
            <a:r>
              <a:rPr lang="en-GB" sz="2800" b="1" dirty="0"/>
              <a:t>Isolated HE</a:t>
            </a:r>
          </a:p>
          <a:p>
            <a:pPr>
              <a:buFontTx/>
              <a:buNone/>
            </a:pPr>
            <a:r>
              <a:rPr lang="en-GB" sz="2800" dirty="0" err="1"/>
              <a:t>Fichet</a:t>
            </a:r>
            <a:r>
              <a:rPr lang="en-GB" sz="2800" dirty="0"/>
              <a:t> et al J </a:t>
            </a:r>
            <a:r>
              <a:rPr lang="en-GB" sz="2800" dirty="0" err="1"/>
              <a:t>Crit</a:t>
            </a:r>
            <a:r>
              <a:rPr lang="en-GB" sz="2800" dirty="0"/>
              <a:t> Care 200924:364-370</a:t>
            </a:r>
          </a:p>
          <a:p>
            <a:r>
              <a:rPr lang="en-GB" sz="2800" dirty="0"/>
              <a:t>Outcomes in 71 patients with CLD and ICU</a:t>
            </a:r>
          </a:p>
          <a:p>
            <a:r>
              <a:rPr lang="en-GB" sz="2800" dirty="0"/>
              <a:t>45 with isolated HE: Median GCS 8.2 /15</a:t>
            </a:r>
          </a:p>
          <a:p>
            <a:r>
              <a:rPr lang="en-GB" sz="2800" dirty="0"/>
              <a:t>Median </a:t>
            </a:r>
            <a:r>
              <a:rPr lang="en-GB" sz="2800" dirty="0" smtClean="0"/>
              <a:t>CP </a:t>
            </a:r>
            <a:r>
              <a:rPr lang="en-GB" sz="2800" dirty="0"/>
              <a:t>11</a:t>
            </a:r>
          </a:p>
          <a:p>
            <a:r>
              <a:rPr lang="en-GB" sz="2800" dirty="0"/>
              <a:t>73% required intubation and ventilation</a:t>
            </a:r>
          </a:p>
          <a:p>
            <a:pPr lvl="1"/>
            <a:r>
              <a:rPr lang="en-GB" sz="2400" dirty="0"/>
              <a:t>Sole organ support</a:t>
            </a:r>
          </a:p>
          <a:p>
            <a:r>
              <a:rPr lang="en-GB" sz="2800" dirty="0"/>
              <a:t>ICU mortality 8.9%</a:t>
            </a:r>
          </a:p>
          <a:p>
            <a:endParaRPr lang="en-GB"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ICU Admission for ACLF </a:t>
            </a:r>
            <a:endParaRPr lang="en-US"/>
          </a:p>
        </p:txBody>
      </p:sp>
      <p:sp>
        <p:nvSpPr>
          <p:cNvPr id="52227" name="Rectangle 3"/>
          <p:cNvSpPr>
            <a:spLocks noGrp="1" noChangeArrowheads="1"/>
          </p:cNvSpPr>
          <p:nvPr>
            <p:ph type="body" idx="1"/>
          </p:nvPr>
        </p:nvSpPr>
        <p:spPr/>
        <p:txBody>
          <a:bodyPr/>
          <a:lstStyle/>
          <a:p>
            <a:r>
              <a:rPr lang="en-GB" sz="2800" dirty="0"/>
              <a:t>Difficult decisions</a:t>
            </a:r>
          </a:p>
          <a:p>
            <a:pPr lvl="1"/>
            <a:r>
              <a:rPr lang="en-GB" sz="2400" dirty="0"/>
              <a:t>Is there a right answer ?</a:t>
            </a:r>
          </a:p>
          <a:p>
            <a:pPr lvl="2"/>
            <a:r>
              <a:rPr lang="en-GB" sz="2000" dirty="0"/>
              <a:t>Societal considerations</a:t>
            </a:r>
          </a:p>
          <a:p>
            <a:pPr lvl="1"/>
            <a:r>
              <a:rPr lang="en-GB" sz="2400" dirty="0"/>
              <a:t>Give the patient the benefit of the doubt ?</a:t>
            </a:r>
          </a:p>
          <a:p>
            <a:pPr lvl="2"/>
            <a:r>
              <a:rPr lang="en-GB" sz="2000" dirty="0"/>
              <a:t>Consider short and medium term prognosis</a:t>
            </a:r>
          </a:p>
          <a:p>
            <a:pPr lvl="2"/>
            <a:r>
              <a:rPr lang="en-GB" sz="2000" dirty="0"/>
              <a:t>If in doubt, admit and treat</a:t>
            </a:r>
          </a:p>
          <a:p>
            <a:pPr lvl="2"/>
            <a:r>
              <a:rPr lang="en-GB" sz="2000" dirty="0"/>
              <a:t>Aggressive short term therapy</a:t>
            </a:r>
          </a:p>
          <a:p>
            <a:pPr lvl="2"/>
            <a:r>
              <a:rPr lang="en-GB" sz="2000" dirty="0"/>
              <a:t>Review after 48-72 hours</a:t>
            </a:r>
          </a:p>
          <a:p>
            <a:pPr lvl="2"/>
            <a:r>
              <a:rPr lang="en-GB" sz="2000" dirty="0"/>
              <a:t>Set ceilings for therapy</a:t>
            </a:r>
          </a:p>
          <a:p>
            <a:pPr lvl="2"/>
            <a:r>
              <a:rPr lang="en-GB" sz="2000" dirty="0"/>
              <a:t>Consider withdrawal if no response</a:t>
            </a:r>
          </a:p>
          <a:p>
            <a:pPr lvl="2"/>
            <a:endParaRPr lang="en-GB" sz="2000" dirty="0"/>
          </a:p>
          <a:p>
            <a:pPr lvl="1"/>
            <a:endParaRPr lang="en-GB" sz="2400" dirty="0"/>
          </a:p>
          <a:p>
            <a:pPr lvl="2"/>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ACLF is a syndrome with high mortality</a:t>
            </a:r>
          </a:p>
          <a:p>
            <a:r>
              <a:rPr lang="en-GB" dirty="0" smtClean="0"/>
              <a:t>Acute deterioration in liver function with failure of one or more organ</a:t>
            </a:r>
          </a:p>
          <a:p>
            <a:r>
              <a:rPr lang="en-GB" dirty="0" smtClean="0"/>
              <a:t>Vast majority of liver cases on ITU</a:t>
            </a:r>
          </a:p>
          <a:p>
            <a:r>
              <a:rPr lang="en-GB" dirty="0"/>
              <a:t> </a:t>
            </a:r>
            <a:r>
              <a:rPr lang="en-GB" dirty="0" smtClean="0"/>
              <a:t>Management is a multidisciplinary       </a:t>
            </a:r>
          </a:p>
          <a:p>
            <a:pPr marL="0" indent="0">
              <a:buNone/>
            </a:pPr>
            <a:r>
              <a:rPr lang="en-GB" dirty="0"/>
              <a:t> </a:t>
            </a:r>
            <a:r>
              <a:rPr lang="en-GB" dirty="0" smtClean="0"/>
              <a:t>    supportive approach (ITU/</a:t>
            </a:r>
            <a:r>
              <a:rPr lang="en-GB" dirty="0" err="1" smtClean="0"/>
              <a:t>Hepatology</a:t>
            </a:r>
            <a:r>
              <a:rPr lang="en-GB" dirty="0" smtClean="0"/>
              <a:t>)</a:t>
            </a:r>
          </a:p>
          <a:p>
            <a:pPr marL="0" indent="0">
              <a:buNone/>
            </a:pPr>
            <a:endParaRPr lang="en-GB" dirty="0" smtClean="0"/>
          </a:p>
          <a:p>
            <a:endParaRPr lang="en-GB" dirty="0" smtClean="0"/>
          </a:p>
        </p:txBody>
      </p:sp>
    </p:spTree>
    <p:extLst>
      <p:ext uri="{BB962C8B-B14F-4D97-AF65-F5344CB8AC3E}">
        <p14:creationId xmlns:p14="http://schemas.microsoft.com/office/powerpoint/2010/main" val="256966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1571750"/>
              </p:ext>
            </p:extLst>
          </p:nvPr>
        </p:nvGraphicFramePr>
        <p:xfrm>
          <a:off x="539552" y="188640"/>
          <a:ext cx="7725544"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5576" y="2780928"/>
            <a:ext cx="7488832" cy="369332"/>
          </a:xfrm>
          <a:prstGeom prst="rect">
            <a:avLst/>
          </a:prstGeom>
          <a:noFill/>
        </p:spPr>
        <p:txBody>
          <a:bodyPr wrap="square" rtlCol="0">
            <a:spAutoFit/>
          </a:bodyPr>
          <a:lstStyle/>
          <a:p>
            <a:r>
              <a:rPr lang="en-GB" dirty="0" smtClean="0">
                <a:solidFill>
                  <a:srgbClr val="FFFF00"/>
                </a:solidFill>
              </a:rPr>
              <a:t>Not mutually exclusive – i.e. in many patients &gt; 1 precipitants have occurred</a:t>
            </a:r>
            <a:endParaRPr lang="en-GB" dirty="0">
              <a:solidFill>
                <a:srgbClr val="FFFF00"/>
              </a:solidFill>
            </a:endParaRPr>
          </a:p>
        </p:txBody>
      </p:sp>
      <p:sp>
        <p:nvSpPr>
          <p:cNvPr id="5" name="Content Placeholder 3"/>
          <p:cNvSpPr txBox="1">
            <a:spLocks/>
          </p:cNvSpPr>
          <p:nvPr/>
        </p:nvSpPr>
        <p:spPr bwMode="auto">
          <a:xfrm>
            <a:off x="1187624" y="2204864"/>
            <a:ext cx="6264696" cy="468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200" b="1" dirty="0" smtClean="0"/>
              <a:t>Others:   </a:t>
            </a:r>
            <a:r>
              <a:rPr lang="en-GB" sz="2200" dirty="0" smtClean="0"/>
              <a:t>Direct hepatic injuries/ Extra hepatic injuries</a:t>
            </a:r>
            <a:endParaRPr lang="en-GB" dirty="0" smtClean="0"/>
          </a:p>
          <a:p>
            <a:endParaRPr lang="en-GB" dirty="0" smtClean="0"/>
          </a:p>
          <a:p>
            <a:endParaRPr lang="en-GB" dirty="0"/>
          </a:p>
        </p:txBody>
      </p:sp>
    </p:spTree>
    <p:extLst>
      <p:ext uri="{BB962C8B-B14F-4D97-AF65-F5344CB8AC3E}">
        <p14:creationId xmlns:p14="http://schemas.microsoft.com/office/powerpoint/2010/main" val="3919111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3" name="Content Placeholder 2"/>
          <p:cNvSpPr>
            <a:spLocks noGrp="1"/>
          </p:cNvSpPr>
          <p:nvPr>
            <p:ph idx="1"/>
          </p:nvPr>
        </p:nvSpPr>
        <p:spPr/>
        <p:txBody>
          <a:bodyPr/>
          <a:lstStyle/>
          <a:p>
            <a:r>
              <a:rPr lang="en-GB" sz="2400" dirty="0" smtClean="0"/>
              <a:t>Olson </a:t>
            </a:r>
            <a:r>
              <a:rPr lang="en-GB" sz="2400" i="1" dirty="0" smtClean="0"/>
              <a:t>et al</a:t>
            </a:r>
            <a:r>
              <a:rPr lang="en-GB" sz="2400" dirty="0" smtClean="0"/>
              <a:t>. Intensive care of the patient with cirrhosis. </a:t>
            </a:r>
            <a:r>
              <a:rPr lang="en-GB" sz="2400" i="1" dirty="0" err="1" smtClean="0"/>
              <a:t>Hepatology</a:t>
            </a:r>
            <a:r>
              <a:rPr lang="en-GB" sz="2400" dirty="0"/>
              <a:t> </a:t>
            </a:r>
            <a:r>
              <a:rPr lang="en-GB" sz="2400" dirty="0" smtClean="0"/>
              <a:t>2011;54: 1864-1872</a:t>
            </a:r>
          </a:p>
          <a:p>
            <a:endParaRPr lang="en-GB" sz="2400" dirty="0"/>
          </a:p>
          <a:p>
            <a:r>
              <a:rPr lang="en-GB" sz="2400" dirty="0" err="1" smtClean="0"/>
              <a:t>Jalan</a:t>
            </a:r>
            <a:r>
              <a:rPr lang="en-GB" sz="2400" dirty="0" smtClean="0"/>
              <a:t> </a:t>
            </a:r>
            <a:r>
              <a:rPr lang="en-GB" sz="2400" i="1" dirty="0" smtClean="0"/>
              <a:t>et al</a:t>
            </a:r>
            <a:r>
              <a:rPr lang="en-GB" sz="2400" dirty="0" smtClean="0"/>
              <a:t>. Acute on chronic liver failure. </a:t>
            </a:r>
            <a:r>
              <a:rPr lang="en-GB" sz="2400" i="1" dirty="0" smtClean="0"/>
              <a:t>Journal of </a:t>
            </a:r>
            <a:r>
              <a:rPr lang="en-GB" sz="2400" i="1" dirty="0" err="1" smtClean="0"/>
              <a:t>Hepatology</a:t>
            </a:r>
            <a:r>
              <a:rPr lang="en-GB" sz="2400" dirty="0" smtClean="0"/>
              <a:t> 2012;57:1336-1348</a:t>
            </a:r>
          </a:p>
          <a:p>
            <a:endParaRPr lang="en-GB"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00213"/>
            <a:ext cx="8515350" cy="533400"/>
          </a:xfrm>
        </p:spPr>
        <p:txBody>
          <a:bodyPr>
            <a:normAutofit fontScale="90000"/>
          </a:bodyPr>
          <a:lstStyle/>
          <a:p>
            <a:pPr algn="ctr" eaLnBrk="1" hangingPunct="1">
              <a:defRPr/>
            </a:pPr>
            <a:r>
              <a:rPr lang="en-GB" sz="6000" b="1" dirty="0" smtClean="0">
                <a:latin typeface="Times New Roman" pitchFamily="18" charset="0"/>
                <a:cs typeface="Times New Roman" pitchFamily="18" charset="0"/>
              </a:rPr>
              <a:t/>
            </a:r>
            <a:br>
              <a:rPr lang="en-GB" sz="6000" b="1" dirty="0" smtClean="0">
                <a:latin typeface="Times New Roman" pitchFamily="18" charset="0"/>
                <a:cs typeface="Times New Roman" pitchFamily="18" charset="0"/>
              </a:rPr>
            </a:br>
            <a:r>
              <a:rPr lang="en-GB" sz="4400" b="1" dirty="0" smtClean="0">
                <a:latin typeface="Times New Roman" pitchFamily="18" charset="0"/>
                <a:cs typeface="Times New Roman" pitchFamily="18" charset="0"/>
              </a:rPr>
              <a:t>Acute liver failure (ALF):</a:t>
            </a:r>
            <a:br>
              <a:rPr lang="en-GB" sz="4400" b="1" dirty="0" smtClean="0">
                <a:latin typeface="Times New Roman" pitchFamily="18" charset="0"/>
                <a:cs typeface="Times New Roman" pitchFamily="18" charset="0"/>
              </a:rPr>
            </a:br>
            <a:endParaRPr lang="en-GB"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131320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71775" y="0"/>
            <a:ext cx="3597275" cy="1139825"/>
          </a:xfrm>
        </p:spPr>
        <p:txBody>
          <a:bodyPr/>
          <a:lstStyle/>
          <a:p>
            <a:pPr algn="ctr" eaLnBrk="1" hangingPunct="1"/>
            <a:r>
              <a:rPr lang="en-GB" sz="4400" smtClean="0"/>
              <a:t>Definitions</a:t>
            </a:r>
          </a:p>
        </p:txBody>
      </p:sp>
      <p:sp>
        <p:nvSpPr>
          <p:cNvPr id="17411" name="Rectangle 3"/>
          <p:cNvSpPr>
            <a:spLocks noGrp="1" noChangeArrowheads="1"/>
          </p:cNvSpPr>
          <p:nvPr>
            <p:ph idx="1"/>
          </p:nvPr>
        </p:nvSpPr>
        <p:spPr>
          <a:xfrm>
            <a:off x="250825" y="1628775"/>
            <a:ext cx="8893175" cy="477838"/>
          </a:xfrm>
        </p:spPr>
        <p:txBody>
          <a:bodyPr/>
          <a:lstStyle/>
          <a:p>
            <a:pPr eaLnBrk="1" hangingPunct="1">
              <a:lnSpc>
                <a:spcPct val="90000"/>
              </a:lnSpc>
            </a:pPr>
            <a:r>
              <a:rPr lang="en-GB" sz="2400" b="1" smtClean="0"/>
              <a:t>Encephalopathy in a patient with NO previous liver disease</a:t>
            </a:r>
          </a:p>
          <a:p>
            <a:pPr eaLnBrk="1" hangingPunct="1">
              <a:lnSpc>
                <a:spcPct val="90000"/>
              </a:lnSpc>
              <a:buFont typeface="Wingdings" pitchFamily="2" charset="2"/>
              <a:buNone/>
            </a:pPr>
            <a:endParaRPr lang="en-GB" sz="2400" smtClean="0"/>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354263"/>
            <a:ext cx="8605838"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41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92438" y="280988"/>
            <a:ext cx="3160712" cy="1139825"/>
          </a:xfrm>
        </p:spPr>
        <p:txBody>
          <a:bodyPr/>
          <a:lstStyle/>
          <a:p>
            <a:pPr eaLnBrk="1" hangingPunct="1"/>
            <a:r>
              <a:rPr lang="en-GB" sz="4400" smtClean="0"/>
              <a:t>Aetiology</a:t>
            </a:r>
          </a:p>
        </p:txBody>
      </p:sp>
      <p:sp>
        <p:nvSpPr>
          <p:cNvPr id="4100" name="Rectangle 4"/>
          <p:cNvSpPr>
            <a:spLocks noGrp="1" noChangeArrowheads="1"/>
          </p:cNvSpPr>
          <p:nvPr>
            <p:ph idx="1"/>
          </p:nvPr>
        </p:nvSpPr>
        <p:spPr>
          <a:xfrm>
            <a:off x="611188" y="1701800"/>
            <a:ext cx="7869237" cy="5040313"/>
          </a:xfrm>
        </p:spPr>
        <p:txBody>
          <a:bodyPr/>
          <a:lstStyle/>
          <a:p>
            <a:pPr marL="285750" indent="-285750" eaLnBrk="1" hangingPunct="1">
              <a:lnSpc>
                <a:spcPct val="80000"/>
              </a:lnSpc>
              <a:buFont typeface="Wingdings" pitchFamily="2" charset="2"/>
              <a:buNone/>
            </a:pPr>
            <a:r>
              <a:rPr lang="en-GB" sz="2800" b="1" smtClean="0"/>
              <a:t>Cause</a:t>
            </a:r>
            <a:r>
              <a:rPr lang="en-GB" sz="2800" smtClean="0"/>
              <a:t>		</a:t>
            </a:r>
            <a:r>
              <a:rPr lang="en-GB" sz="2000" smtClean="0"/>
              <a:t>		</a:t>
            </a:r>
            <a:endParaRPr lang="en-GB" sz="2000" b="1" smtClean="0"/>
          </a:p>
          <a:p>
            <a:pPr marL="285750" indent="-285750" eaLnBrk="1" hangingPunct="1">
              <a:lnSpc>
                <a:spcPct val="80000"/>
              </a:lnSpc>
            </a:pPr>
            <a:endParaRPr lang="en-GB" sz="2000" smtClean="0"/>
          </a:p>
          <a:p>
            <a:pPr marL="285750" indent="-285750" eaLnBrk="1" hangingPunct="1">
              <a:lnSpc>
                <a:spcPct val="80000"/>
              </a:lnSpc>
            </a:pPr>
            <a:r>
              <a:rPr lang="en-GB" sz="2000" b="1" smtClean="0"/>
              <a:t>Viral hepatitis</a:t>
            </a:r>
            <a:r>
              <a:rPr lang="en-GB" sz="2000" smtClean="0"/>
              <a:t>		</a:t>
            </a:r>
          </a:p>
          <a:p>
            <a:pPr marL="285750" indent="-285750" eaLnBrk="1" hangingPunct="1">
              <a:lnSpc>
                <a:spcPct val="80000"/>
              </a:lnSpc>
              <a:buFont typeface="Wingdings" pitchFamily="2" charset="2"/>
              <a:buNone/>
            </a:pPr>
            <a:r>
              <a:rPr lang="en-GB" sz="2000" smtClean="0"/>
              <a:t>				Hepatitis A, B, D E, 						CMV, 	HSV, 							Seronegative hepatitis</a:t>
            </a:r>
            <a:endParaRPr lang="en-GB" sz="2800" smtClean="0"/>
          </a:p>
          <a:p>
            <a:pPr marL="285750" indent="-285750" eaLnBrk="1" hangingPunct="1">
              <a:lnSpc>
                <a:spcPct val="80000"/>
              </a:lnSpc>
              <a:buFont typeface="Wingdings" pitchFamily="2" charset="2"/>
              <a:buNone/>
            </a:pPr>
            <a:endParaRPr lang="en-GB" smtClean="0"/>
          </a:p>
          <a:p>
            <a:pPr marL="285750" indent="-285750" eaLnBrk="1" hangingPunct="1">
              <a:lnSpc>
                <a:spcPct val="80000"/>
              </a:lnSpc>
            </a:pPr>
            <a:r>
              <a:rPr lang="en-GB" sz="2000" b="1" smtClean="0"/>
              <a:t>Drug related</a:t>
            </a:r>
            <a:r>
              <a:rPr lang="en-GB" sz="2000" smtClean="0"/>
              <a:t>		</a:t>
            </a:r>
          </a:p>
          <a:p>
            <a:pPr marL="285750" indent="-285750" eaLnBrk="1" hangingPunct="1">
              <a:lnSpc>
                <a:spcPct val="80000"/>
              </a:lnSpc>
              <a:buFont typeface="Wingdings" pitchFamily="2" charset="2"/>
              <a:buNone/>
            </a:pPr>
            <a:r>
              <a:rPr lang="en-GB" sz="2000" smtClean="0"/>
              <a:t>				Paracetamol </a:t>
            </a:r>
          </a:p>
          <a:p>
            <a:pPr marL="285750" indent="-285750" eaLnBrk="1" hangingPunct="1">
              <a:lnSpc>
                <a:spcPct val="80000"/>
              </a:lnSpc>
              <a:buFont typeface="Wingdings" pitchFamily="2" charset="2"/>
              <a:buNone/>
            </a:pPr>
            <a:r>
              <a:rPr lang="en-GB" sz="2000" smtClean="0"/>
              <a:t>				Anti tuberculous drugs, </a:t>
            </a:r>
          </a:p>
          <a:p>
            <a:pPr marL="285750" indent="-285750" eaLnBrk="1" hangingPunct="1">
              <a:lnSpc>
                <a:spcPct val="80000"/>
              </a:lnSpc>
              <a:buFont typeface="Wingdings" pitchFamily="2" charset="2"/>
              <a:buNone/>
            </a:pPr>
            <a:r>
              <a:rPr lang="en-GB" sz="2000" smtClean="0"/>
              <a:t>				lipid therapies	</a:t>
            </a:r>
          </a:p>
          <a:p>
            <a:pPr marL="285750" indent="-285750" eaLnBrk="1" hangingPunct="1">
              <a:lnSpc>
                <a:spcPct val="80000"/>
              </a:lnSpc>
              <a:buFont typeface="Wingdings" pitchFamily="2" charset="2"/>
              <a:buNone/>
            </a:pPr>
            <a:r>
              <a:rPr lang="en-GB" sz="2000" smtClean="0"/>
              <a:t>				Recreational drugs 						Idiosyncratic reactions						Anticonvulsants, NSAID, 				</a:t>
            </a:r>
          </a:p>
        </p:txBody>
      </p:sp>
    </p:spTree>
    <p:extLst>
      <p:ext uri="{BB962C8B-B14F-4D97-AF65-F5344CB8AC3E}">
        <p14:creationId xmlns:p14="http://schemas.microsoft.com/office/powerpoint/2010/main" val="2268886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2" dur="500"/>
                                        <p:tgtEl>
                                          <p:spTgt spid="410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5" end="5"/>
                                            </p:txEl>
                                          </p:spTgt>
                                        </p:tgtEl>
                                        <p:attrNameLst>
                                          <p:attrName>style.visibility</p:attrName>
                                        </p:attrNameLst>
                                      </p:cBhvr>
                                      <p:to>
                                        <p:strVal val="visible"/>
                                      </p:to>
                                    </p:set>
                                    <p:animEffect transition="in" filter="blinds(horizontal)">
                                      <p:cBhvr>
                                        <p:cTn id="17" dur="500"/>
                                        <p:tgtEl>
                                          <p:spTgt spid="410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2" dur="500"/>
                                        <p:tgtEl>
                                          <p:spTgt spid="410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7" end="7"/>
                                            </p:txEl>
                                          </p:spTgt>
                                        </p:tgtEl>
                                        <p:attrNameLst>
                                          <p:attrName>style.visibility</p:attrName>
                                        </p:attrNameLst>
                                      </p:cBhvr>
                                      <p:to>
                                        <p:strVal val="visible"/>
                                      </p:to>
                                    </p:set>
                                    <p:animEffect transition="in" filter="blinds(horizontal)">
                                      <p:cBhvr>
                                        <p:cTn id="27" dur="500"/>
                                        <p:tgtEl>
                                          <p:spTgt spid="4100">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xEl>
                                              <p:pRg st="8" end="8"/>
                                            </p:txEl>
                                          </p:spTgt>
                                        </p:tgtEl>
                                        <p:attrNameLst>
                                          <p:attrName>style.visibility</p:attrName>
                                        </p:attrNameLst>
                                      </p:cBhvr>
                                      <p:to>
                                        <p:strVal val="visible"/>
                                      </p:to>
                                    </p:set>
                                    <p:animEffect transition="in" filter="blinds(horizontal)">
                                      <p:cBhvr>
                                        <p:cTn id="32" dur="500"/>
                                        <p:tgtEl>
                                          <p:spTgt spid="4100">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100">
                                            <p:txEl>
                                              <p:pRg st="9" end="9"/>
                                            </p:txEl>
                                          </p:spTgt>
                                        </p:tgtEl>
                                        <p:attrNameLst>
                                          <p:attrName>style.visibility</p:attrName>
                                        </p:attrNameLst>
                                      </p:cBhvr>
                                      <p:to>
                                        <p:strVal val="visible"/>
                                      </p:to>
                                    </p:set>
                                    <p:animEffect transition="in" filter="blinds(horizontal)">
                                      <p:cBhvr>
                                        <p:cTn id="35" dur="500"/>
                                        <p:tgtEl>
                                          <p:spTgt spid="4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92438" y="280988"/>
            <a:ext cx="3160712" cy="1139825"/>
          </a:xfrm>
        </p:spPr>
        <p:txBody>
          <a:bodyPr/>
          <a:lstStyle/>
          <a:p>
            <a:pPr eaLnBrk="1" hangingPunct="1"/>
            <a:r>
              <a:rPr lang="en-GB" smtClean="0"/>
              <a:t>Aetiology</a:t>
            </a:r>
          </a:p>
        </p:txBody>
      </p:sp>
      <p:sp>
        <p:nvSpPr>
          <p:cNvPr id="45059" name="Rectangle 3"/>
          <p:cNvSpPr>
            <a:spLocks noGrp="1" noChangeArrowheads="1"/>
          </p:cNvSpPr>
          <p:nvPr>
            <p:ph idx="1"/>
          </p:nvPr>
        </p:nvSpPr>
        <p:spPr>
          <a:xfrm>
            <a:off x="1042988" y="1557338"/>
            <a:ext cx="7705725" cy="5111750"/>
          </a:xfrm>
        </p:spPr>
        <p:txBody>
          <a:bodyPr/>
          <a:lstStyle/>
          <a:p>
            <a:pPr marL="285750" indent="-285750" eaLnBrk="1" hangingPunct="1">
              <a:lnSpc>
                <a:spcPct val="80000"/>
              </a:lnSpc>
              <a:buFont typeface="Wingdings" pitchFamily="2" charset="2"/>
              <a:buNone/>
            </a:pPr>
            <a:endParaRPr lang="en-GB" sz="2000" dirty="0" smtClean="0"/>
          </a:p>
          <a:p>
            <a:pPr marL="285750" indent="-285750" eaLnBrk="1" hangingPunct="1">
              <a:lnSpc>
                <a:spcPct val="80000"/>
              </a:lnSpc>
            </a:pPr>
            <a:r>
              <a:rPr lang="en-GB" sz="2000" b="1" dirty="0" smtClean="0"/>
              <a:t>Toxins</a:t>
            </a:r>
            <a:r>
              <a:rPr lang="en-GB" sz="2000" dirty="0" smtClean="0"/>
              <a:t> 			</a:t>
            </a:r>
          </a:p>
          <a:p>
            <a:pPr marL="285750" indent="-285750" eaLnBrk="1" hangingPunct="1">
              <a:lnSpc>
                <a:spcPct val="80000"/>
              </a:lnSpc>
              <a:buFont typeface="Wingdings" pitchFamily="2" charset="2"/>
              <a:buNone/>
            </a:pPr>
            <a:r>
              <a:rPr lang="en-GB" sz="2000" dirty="0" smtClean="0"/>
              <a:t>					Carbon tetrachloride, 						Amanita </a:t>
            </a:r>
            <a:r>
              <a:rPr lang="en-GB" sz="2000" dirty="0" err="1" smtClean="0"/>
              <a:t>phalloides</a:t>
            </a:r>
            <a:endParaRPr lang="en-GB" sz="2000" dirty="0" smtClean="0"/>
          </a:p>
          <a:p>
            <a:pPr marL="285750" indent="-285750" eaLnBrk="1" hangingPunct="1">
              <a:lnSpc>
                <a:spcPct val="80000"/>
              </a:lnSpc>
              <a:buFont typeface="Wingdings" pitchFamily="2" charset="2"/>
              <a:buNone/>
            </a:pPr>
            <a:endParaRPr lang="en-GB" sz="2000" dirty="0" smtClean="0"/>
          </a:p>
          <a:p>
            <a:pPr marL="285750" indent="-285750" eaLnBrk="1" hangingPunct="1">
              <a:lnSpc>
                <a:spcPct val="80000"/>
              </a:lnSpc>
            </a:pPr>
            <a:r>
              <a:rPr lang="en-GB" sz="2000" b="1" dirty="0" smtClean="0"/>
              <a:t>Vascular events</a:t>
            </a:r>
            <a:r>
              <a:rPr lang="en-GB" sz="2000" dirty="0" smtClean="0"/>
              <a:t>	</a:t>
            </a:r>
          </a:p>
          <a:p>
            <a:pPr marL="285750" indent="-285750" eaLnBrk="1" hangingPunct="1">
              <a:lnSpc>
                <a:spcPct val="80000"/>
              </a:lnSpc>
              <a:buFont typeface="Wingdings" pitchFamily="2" charset="2"/>
              <a:buNone/>
            </a:pPr>
            <a:r>
              <a:rPr lang="en-GB" sz="2000" dirty="0" smtClean="0"/>
              <a:t>					</a:t>
            </a:r>
            <a:r>
              <a:rPr lang="en-GB" sz="2000" dirty="0" err="1" smtClean="0"/>
              <a:t>Ischaemia</a:t>
            </a:r>
            <a:r>
              <a:rPr lang="en-GB" sz="2000" dirty="0" smtClean="0"/>
              <a:t> VOD, 						              Budd-</a:t>
            </a:r>
            <a:r>
              <a:rPr lang="en-GB" sz="2000" dirty="0" err="1" smtClean="0"/>
              <a:t>Chiari</a:t>
            </a:r>
            <a:endParaRPr lang="en-GB" sz="2000" dirty="0" smtClean="0"/>
          </a:p>
          <a:p>
            <a:pPr marL="285750" indent="-285750" eaLnBrk="1" hangingPunct="1">
              <a:lnSpc>
                <a:spcPct val="80000"/>
              </a:lnSpc>
              <a:buFont typeface="Wingdings" pitchFamily="2" charset="2"/>
              <a:buNone/>
            </a:pPr>
            <a:endParaRPr lang="en-GB" sz="2000" dirty="0" smtClean="0"/>
          </a:p>
          <a:p>
            <a:pPr marL="285750" indent="-285750" eaLnBrk="1" hangingPunct="1">
              <a:lnSpc>
                <a:spcPct val="80000"/>
              </a:lnSpc>
            </a:pPr>
            <a:r>
              <a:rPr lang="en-GB" sz="2000" b="1" dirty="0" smtClean="0"/>
              <a:t>Other </a:t>
            </a:r>
            <a:r>
              <a:rPr lang="en-GB" sz="2000" dirty="0" smtClean="0"/>
              <a:t>			</a:t>
            </a:r>
          </a:p>
          <a:p>
            <a:pPr marL="285750" indent="-285750" eaLnBrk="1" hangingPunct="1">
              <a:lnSpc>
                <a:spcPct val="80000"/>
              </a:lnSpc>
              <a:buFont typeface="Wingdings" pitchFamily="2" charset="2"/>
              <a:buNone/>
            </a:pPr>
            <a:r>
              <a:rPr lang="en-GB" sz="2000" dirty="0" smtClean="0"/>
              <a:t>					Acute fatty liver of 						pregnancy, liver rupture, 					              Heatstroke, </a:t>
            </a:r>
          </a:p>
          <a:p>
            <a:pPr marL="285750" indent="-285750" eaLnBrk="1" hangingPunct="1">
              <a:lnSpc>
                <a:spcPct val="80000"/>
              </a:lnSpc>
              <a:buFont typeface="Wingdings" pitchFamily="2" charset="2"/>
              <a:buNone/>
            </a:pPr>
            <a:r>
              <a:rPr lang="en-GB" sz="2000" dirty="0" smtClean="0"/>
              <a:t>					Wilson’s disease, 						lymphoma, 							carcinoma</a:t>
            </a:r>
          </a:p>
          <a:p>
            <a:pPr marL="285750" indent="-285750" eaLnBrk="1" hangingPunct="1">
              <a:lnSpc>
                <a:spcPct val="80000"/>
              </a:lnSpc>
            </a:pPr>
            <a:r>
              <a:rPr lang="en-GB" sz="2000" b="1" dirty="0" smtClean="0"/>
              <a:t>Trauma</a:t>
            </a:r>
          </a:p>
        </p:txBody>
      </p:sp>
    </p:spTree>
    <p:extLst>
      <p:ext uri="{BB962C8B-B14F-4D97-AF65-F5344CB8AC3E}">
        <p14:creationId xmlns:p14="http://schemas.microsoft.com/office/powerpoint/2010/main" val="164061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7" dur="500"/>
                                        <p:tgtEl>
                                          <p:spTgt spid="45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7" dur="500"/>
                                        <p:tgtEl>
                                          <p:spTgt spid="4505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22" dur="500"/>
                                        <p:tgtEl>
                                          <p:spTgt spid="4505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animEffect transition="in" filter="blinds(horizontal)">
                                      <p:cBhvr>
                                        <p:cTn id="27" dur="500"/>
                                        <p:tgtEl>
                                          <p:spTgt spid="4505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5059">
                                            <p:txEl>
                                              <p:pRg st="8" end="8"/>
                                            </p:txEl>
                                          </p:spTgt>
                                        </p:tgtEl>
                                        <p:attrNameLst>
                                          <p:attrName>style.visibility</p:attrName>
                                        </p:attrNameLst>
                                      </p:cBhvr>
                                      <p:to>
                                        <p:strVal val="visible"/>
                                      </p:to>
                                    </p:set>
                                    <p:animEffect transition="in" filter="blinds(horizontal)">
                                      <p:cBhvr>
                                        <p:cTn id="32" dur="500"/>
                                        <p:tgtEl>
                                          <p:spTgt spid="45059">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5059">
                                            <p:txEl>
                                              <p:pRg st="9" end="9"/>
                                            </p:txEl>
                                          </p:spTgt>
                                        </p:tgtEl>
                                        <p:attrNameLst>
                                          <p:attrName>style.visibility</p:attrName>
                                        </p:attrNameLst>
                                      </p:cBhvr>
                                      <p:to>
                                        <p:strVal val="visible"/>
                                      </p:to>
                                    </p:set>
                                    <p:animEffect transition="in" filter="blinds(horizontal)">
                                      <p:cBhvr>
                                        <p:cTn id="35" dur="500"/>
                                        <p:tgtEl>
                                          <p:spTgt spid="45059">
                                            <p:txEl>
                                              <p:pRg st="9" end="9"/>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5059">
                                            <p:txEl>
                                              <p:pRg st="10" end="10"/>
                                            </p:txEl>
                                          </p:spTgt>
                                        </p:tgtEl>
                                        <p:attrNameLst>
                                          <p:attrName>style.visibility</p:attrName>
                                        </p:attrNameLst>
                                      </p:cBhvr>
                                      <p:to>
                                        <p:strVal val="visible"/>
                                      </p:to>
                                    </p:set>
                                    <p:animEffect transition="in" filter="blinds(horizontal)">
                                      <p:cBhvr>
                                        <p:cTn id="40" dur="500"/>
                                        <p:tgtEl>
                                          <p:spTgt spid="45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03350" y="115888"/>
            <a:ext cx="6192838" cy="1139825"/>
          </a:xfrm>
        </p:spPr>
        <p:txBody>
          <a:bodyPr>
            <a:normAutofit fontScale="90000"/>
          </a:bodyPr>
          <a:lstStyle/>
          <a:p>
            <a:pPr algn="ctr" eaLnBrk="1" hangingPunct="1">
              <a:defRPr/>
            </a:pPr>
            <a:r>
              <a:rPr lang="en-GB" sz="4400" dirty="0" smtClean="0"/>
              <a:t>Aetiology:</a:t>
            </a:r>
            <a:br>
              <a:rPr lang="en-GB" sz="4400" dirty="0" smtClean="0"/>
            </a:br>
            <a:r>
              <a:rPr lang="en-GB" sz="3200" dirty="0" smtClean="0"/>
              <a:t>geographical variations</a:t>
            </a:r>
            <a:endParaRPr lang="en-GB" sz="3200" dirty="0"/>
          </a:p>
        </p:txBody>
      </p:sp>
      <p:pic>
        <p:nvPicPr>
          <p:cNvPr id="2048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773238"/>
            <a:ext cx="8302625" cy="3727450"/>
          </a:xfrm>
          <a:noFill/>
        </p:spPr>
      </p:pic>
    </p:spTree>
    <p:extLst>
      <p:ext uri="{BB962C8B-B14F-4D97-AF65-F5344CB8AC3E}">
        <p14:creationId xmlns:p14="http://schemas.microsoft.com/office/powerpoint/2010/main" val="3568006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404813"/>
            <a:ext cx="7543800" cy="638175"/>
          </a:xfrm>
        </p:spPr>
        <p:txBody>
          <a:bodyPr/>
          <a:lstStyle/>
          <a:p>
            <a:pPr algn="ctr" eaLnBrk="1" hangingPunct="1"/>
            <a:r>
              <a:rPr lang="en-GB" smtClean="0"/>
              <a:t>Causes of drug-induced liver injury</a:t>
            </a:r>
          </a:p>
        </p:txBody>
      </p:sp>
      <p:pic>
        <p:nvPicPr>
          <p:cNvPr id="21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641475"/>
            <a:ext cx="6030913" cy="4759325"/>
          </a:xfrm>
          <a:noFill/>
        </p:spPr>
      </p:pic>
    </p:spTree>
    <p:extLst>
      <p:ext uri="{BB962C8B-B14F-4D97-AF65-F5344CB8AC3E}">
        <p14:creationId xmlns:p14="http://schemas.microsoft.com/office/powerpoint/2010/main" val="3631973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68538" y="-26988"/>
            <a:ext cx="5826125" cy="1139826"/>
          </a:xfrm>
        </p:spPr>
        <p:txBody>
          <a:bodyPr/>
          <a:lstStyle/>
          <a:p>
            <a:pPr eaLnBrk="1" hangingPunct="1"/>
            <a:r>
              <a:rPr lang="en-GB" sz="4400" smtClean="0"/>
              <a:t>Clinical syndrome</a:t>
            </a:r>
          </a:p>
        </p:txBody>
      </p:sp>
      <p:sp>
        <p:nvSpPr>
          <p:cNvPr id="22531" name="Rectangle 3"/>
          <p:cNvSpPr>
            <a:spLocks noGrp="1" noChangeArrowheads="1"/>
          </p:cNvSpPr>
          <p:nvPr>
            <p:ph idx="1"/>
          </p:nvPr>
        </p:nvSpPr>
        <p:spPr>
          <a:xfrm>
            <a:off x="179388" y="1916113"/>
            <a:ext cx="4032250" cy="3241675"/>
          </a:xfrm>
        </p:spPr>
        <p:txBody>
          <a:bodyPr/>
          <a:lstStyle/>
          <a:p>
            <a:pPr eaLnBrk="1" hangingPunct="1">
              <a:lnSpc>
                <a:spcPct val="90000"/>
              </a:lnSpc>
              <a:buFontTx/>
              <a:buChar char="•"/>
            </a:pPr>
            <a:r>
              <a:rPr lang="en-GB" sz="2400" smtClean="0"/>
              <a:t>Multisystem disorder</a:t>
            </a:r>
          </a:p>
          <a:p>
            <a:pPr eaLnBrk="1" hangingPunct="1">
              <a:lnSpc>
                <a:spcPct val="90000"/>
              </a:lnSpc>
              <a:buFontTx/>
              <a:buChar char="•"/>
            </a:pPr>
            <a:endParaRPr lang="en-GB" sz="2400" smtClean="0"/>
          </a:p>
          <a:p>
            <a:pPr eaLnBrk="1" hangingPunct="1">
              <a:lnSpc>
                <a:spcPct val="90000"/>
              </a:lnSpc>
              <a:buFontTx/>
              <a:buChar char="•"/>
            </a:pPr>
            <a:r>
              <a:rPr lang="en-GB" sz="2400" smtClean="0"/>
              <a:t>Typical stigmata of liver disease are very unusual (more common in subacute ALF)</a:t>
            </a:r>
          </a:p>
          <a:p>
            <a:pPr eaLnBrk="1" hangingPunct="1">
              <a:lnSpc>
                <a:spcPct val="90000"/>
              </a:lnSpc>
              <a:buFont typeface="Wingdings" pitchFamily="2" charset="2"/>
              <a:buNone/>
            </a:pPr>
            <a:endParaRPr lang="en-GB" sz="2400" smtClean="0"/>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71625"/>
            <a:ext cx="45370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10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55875" y="0"/>
            <a:ext cx="5826125" cy="1139825"/>
          </a:xfrm>
        </p:spPr>
        <p:txBody>
          <a:bodyPr/>
          <a:lstStyle/>
          <a:p>
            <a:pPr eaLnBrk="1" hangingPunct="1"/>
            <a:r>
              <a:rPr lang="en-GB" sz="3200" smtClean="0"/>
              <a:t>Clinical syndrome</a:t>
            </a:r>
          </a:p>
        </p:txBody>
      </p:sp>
      <p:sp>
        <p:nvSpPr>
          <p:cNvPr id="6147" name="Rectangle 3"/>
          <p:cNvSpPr>
            <a:spLocks noGrp="1" noChangeArrowheads="1"/>
          </p:cNvSpPr>
          <p:nvPr>
            <p:ph idx="1"/>
          </p:nvPr>
        </p:nvSpPr>
        <p:spPr>
          <a:xfrm>
            <a:off x="395288" y="1700213"/>
            <a:ext cx="8058150" cy="4629150"/>
          </a:xfrm>
        </p:spPr>
        <p:txBody>
          <a:bodyPr>
            <a:normAutofit fontScale="92500" lnSpcReduction="10000"/>
          </a:bodyPr>
          <a:lstStyle/>
          <a:p>
            <a:pPr eaLnBrk="1" hangingPunct="1">
              <a:lnSpc>
                <a:spcPct val="90000"/>
              </a:lnSpc>
              <a:buFont typeface="Arial" pitchFamily="34" charset="0"/>
              <a:buChar char="•"/>
              <a:defRPr/>
            </a:pPr>
            <a:r>
              <a:rPr lang="en-GB" sz="2400" b="1" dirty="0"/>
              <a:t>Multisystem involvement</a:t>
            </a:r>
          </a:p>
          <a:p>
            <a:pPr eaLnBrk="1" hangingPunct="1">
              <a:lnSpc>
                <a:spcPct val="90000"/>
              </a:lnSpc>
              <a:defRPr/>
            </a:pPr>
            <a:r>
              <a:rPr lang="en-GB" sz="2400" dirty="0" smtClean="0">
                <a:solidFill>
                  <a:srgbClr val="FF0000"/>
                </a:solidFill>
              </a:rPr>
              <a:t>Typical </a:t>
            </a:r>
            <a:r>
              <a:rPr lang="en-GB" sz="2400" dirty="0">
                <a:solidFill>
                  <a:srgbClr val="FF0000"/>
                </a:solidFill>
              </a:rPr>
              <a:t>stigmata of liver disease are very unusual (more common in </a:t>
            </a:r>
            <a:r>
              <a:rPr lang="en-GB" sz="2400" dirty="0" err="1">
                <a:solidFill>
                  <a:srgbClr val="FF0000"/>
                </a:solidFill>
              </a:rPr>
              <a:t>subacute</a:t>
            </a:r>
            <a:r>
              <a:rPr lang="en-GB" sz="2400" dirty="0">
                <a:solidFill>
                  <a:srgbClr val="FF0000"/>
                </a:solidFill>
              </a:rPr>
              <a:t> LF</a:t>
            </a:r>
            <a:r>
              <a:rPr lang="en-GB" sz="2400" dirty="0" smtClean="0">
                <a:solidFill>
                  <a:srgbClr val="FF0000"/>
                </a:solidFill>
              </a:rPr>
              <a:t>)</a:t>
            </a:r>
          </a:p>
          <a:p>
            <a:pPr eaLnBrk="1" hangingPunct="1">
              <a:lnSpc>
                <a:spcPct val="90000"/>
              </a:lnSpc>
              <a:defRPr/>
            </a:pPr>
            <a:endParaRPr lang="en-GB" sz="2400" dirty="0" smtClean="0"/>
          </a:p>
          <a:p>
            <a:pPr eaLnBrk="1" hangingPunct="1">
              <a:lnSpc>
                <a:spcPct val="90000"/>
              </a:lnSpc>
              <a:defRPr/>
            </a:pPr>
            <a:endParaRPr lang="en-GB" sz="2400" dirty="0"/>
          </a:p>
          <a:p>
            <a:pPr eaLnBrk="1" hangingPunct="1">
              <a:lnSpc>
                <a:spcPct val="90000"/>
              </a:lnSpc>
              <a:buFont typeface="Arial" pitchFamily="34" charset="0"/>
              <a:buChar char="•"/>
              <a:defRPr/>
            </a:pPr>
            <a:r>
              <a:rPr lang="en-GB" sz="2400" dirty="0" smtClean="0"/>
              <a:t>Systemic inflammatory responses</a:t>
            </a:r>
            <a:endParaRPr lang="en-GB" sz="2400" dirty="0"/>
          </a:p>
          <a:p>
            <a:pPr eaLnBrk="1" hangingPunct="1">
              <a:lnSpc>
                <a:spcPct val="90000"/>
              </a:lnSpc>
              <a:buFont typeface="Arial" pitchFamily="34" charset="0"/>
              <a:buChar char="•"/>
              <a:defRPr/>
            </a:pPr>
            <a:r>
              <a:rPr lang="en-GB" sz="2400" dirty="0"/>
              <a:t>Jaundice </a:t>
            </a:r>
          </a:p>
          <a:p>
            <a:pPr eaLnBrk="1" hangingPunct="1">
              <a:lnSpc>
                <a:spcPct val="90000"/>
              </a:lnSpc>
              <a:buFont typeface="Arial" pitchFamily="34" charset="0"/>
              <a:buChar char="•"/>
              <a:defRPr/>
            </a:pPr>
            <a:r>
              <a:rPr lang="en-GB" sz="2400" dirty="0"/>
              <a:t>Encephalopathy/intracranial hypertension</a:t>
            </a:r>
          </a:p>
          <a:p>
            <a:pPr eaLnBrk="1" hangingPunct="1">
              <a:lnSpc>
                <a:spcPct val="90000"/>
              </a:lnSpc>
              <a:buFont typeface="Arial" pitchFamily="34" charset="0"/>
              <a:buChar char="•"/>
              <a:defRPr/>
            </a:pPr>
            <a:r>
              <a:rPr lang="en-GB" sz="2400" dirty="0"/>
              <a:t>Renal failure</a:t>
            </a:r>
          </a:p>
          <a:p>
            <a:pPr eaLnBrk="1" hangingPunct="1">
              <a:lnSpc>
                <a:spcPct val="90000"/>
              </a:lnSpc>
              <a:buFont typeface="Arial" pitchFamily="34" charset="0"/>
              <a:buChar char="•"/>
              <a:defRPr/>
            </a:pPr>
            <a:r>
              <a:rPr lang="en-GB" sz="2400" dirty="0" err="1"/>
              <a:t>Haemodynamic</a:t>
            </a:r>
            <a:r>
              <a:rPr lang="en-GB" sz="2400" dirty="0"/>
              <a:t> failure</a:t>
            </a:r>
          </a:p>
          <a:p>
            <a:pPr eaLnBrk="1" hangingPunct="1">
              <a:lnSpc>
                <a:spcPct val="90000"/>
              </a:lnSpc>
              <a:buFont typeface="Arial" pitchFamily="34" charset="0"/>
              <a:buChar char="•"/>
              <a:defRPr/>
            </a:pPr>
            <a:r>
              <a:rPr lang="en-GB" sz="2400" dirty="0"/>
              <a:t>Respiratory failure</a:t>
            </a:r>
          </a:p>
          <a:p>
            <a:pPr eaLnBrk="1" hangingPunct="1">
              <a:lnSpc>
                <a:spcPct val="90000"/>
              </a:lnSpc>
              <a:buFont typeface="Arial" pitchFamily="34" charset="0"/>
              <a:buChar char="•"/>
              <a:defRPr/>
            </a:pPr>
            <a:r>
              <a:rPr lang="en-GB" sz="2400" dirty="0"/>
              <a:t>Haematological failure</a:t>
            </a:r>
          </a:p>
          <a:p>
            <a:pPr eaLnBrk="1" hangingPunct="1">
              <a:lnSpc>
                <a:spcPct val="90000"/>
              </a:lnSpc>
              <a:buFont typeface="Arial" pitchFamily="34" charset="0"/>
              <a:buChar char="•"/>
              <a:defRPr/>
            </a:pPr>
            <a:r>
              <a:rPr lang="en-GB" sz="2400" dirty="0"/>
              <a:t>Infection</a:t>
            </a:r>
          </a:p>
        </p:txBody>
      </p:sp>
    </p:spTree>
    <p:extLst>
      <p:ext uri="{BB962C8B-B14F-4D97-AF65-F5344CB8AC3E}">
        <p14:creationId xmlns:p14="http://schemas.microsoft.com/office/powerpoint/2010/main" val="1244678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5775" y="280988"/>
            <a:ext cx="8174038" cy="1139825"/>
          </a:xfrm>
        </p:spPr>
        <p:txBody>
          <a:bodyPr/>
          <a:lstStyle/>
          <a:p>
            <a:pPr algn="ctr" eaLnBrk="1" hangingPunct="1"/>
            <a:r>
              <a:rPr lang="en-GB" sz="4400" smtClean="0"/>
              <a:t>SIRS in acute liver failure</a:t>
            </a:r>
          </a:p>
        </p:txBody>
      </p:sp>
      <p:sp>
        <p:nvSpPr>
          <p:cNvPr id="18435" name="Rectangle 3"/>
          <p:cNvSpPr>
            <a:spLocks noGrp="1" noChangeArrowheads="1"/>
          </p:cNvSpPr>
          <p:nvPr>
            <p:ph idx="1"/>
          </p:nvPr>
        </p:nvSpPr>
        <p:spPr>
          <a:xfrm>
            <a:off x="474663" y="1628775"/>
            <a:ext cx="8201025" cy="4968875"/>
          </a:xfrm>
        </p:spPr>
        <p:txBody>
          <a:bodyPr>
            <a:normAutofit fontScale="85000" lnSpcReduction="20000"/>
          </a:bodyPr>
          <a:lstStyle/>
          <a:p>
            <a:pPr eaLnBrk="1" hangingPunct="1">
              <a:buFont typeface="Arial" pitchFamily="34" charset="0"/>
              <a:buChar char="•"/>
              <a:defRPr/>
            </a:pPr>
            <a:r>
              <a:rPr lang="en-GB" sz="2000" b="1" dirty="0"/>
              <a:t>ALF has </a:t>
            </a:r>
            <a:r>
              <a:rPr lang="en-GB" sz="2000" b="1" dirty="0" smtClean="0"/>
              <a:t>striking phenotypic </a:t>
            </a:r>
            <a:r>
              <a:rPr lang="en-GB" sz="2000" b="1" dirty="0"/>
              <a:t>similarities with septic shock</a:t>
            </a:r>
            <a:r>
              <a:rPr lang="en-GB" sz="2000" dirty="0"/>
              <a:t>:</a:t>
            </a:r>
          </a:p>
          <a:p>
            <a:pPr eaLnBrk="1" hangingPunct="1">
              <a:buFont typeface="Wingdings" pitchFamily="2" charset="2"/>
              <a:buNone/>
              <a:defRPr/>
            </a:pPr>
            <a:r>
              <a:rPr lang="en-GB" sz="2000" dirty="0"/>
              <a:t>	</a:t>
            </a:r>
            <a:r>
              <a:rPr lang="en-GB" sz="2000" dirty="0" err="1"/>
              <a:t>hyperdynamic</a:t>
            </a:r>
            <a:r>
              <a:rPr lang="en-GB" sz="2000" dirty="0"/>
              <a:t> circulation</a:t>
            </a:r>
          </a:p>
          <a:p>
            <a:pPr eaLnBrk="1" hangingPunct="1">
              <a:buFont typeface="Wingdings" pitchFamily="2" charset="2"/>
              <a:buNone/>
              <a:defRPr/>
            </a:pPr>
            <a:r>
              <a:rPr lang="en-GB" sz="2000" dirty="0"/>
              <a:t>	Increased CO state</a:t>
            </a:r>
          </a:p>
          <a:p>
            <a:pPr eaLnBrk="1" hangingPunct="1">
              <a:buFont typeface="Wingdings" pitchFamily="2" charset="2"/>
              <a:buNone/>
              <a:defRPr/>
            </a:pPr>
            <a:r>
              <a:rPr lang="en-GB" sz="2000" dirty="0"/>
              <a:t>	Profound peripheral vasodilatation</a:t>
            </a:r>
          </a:p>
          <a:p>
            <a:pPr eaLnBrk="1" hangingPunct="1">
              <a:buFont typeface="Wingdings" pitchFamily="2" charset="2"/>
              <a:buNone/>
              <a:defRPr/>
            </a:pPr>
            <a:r>
              <a:rPr lang="en-GB" sz="2000" dirty="0"/>
              <a:t>	Effective intravascular </a:t>
            </a:r>
            <a:r>
              <a:rPr lang="en-GB" sz="2000" dirty="0" smtClean="0"/>
              <a:t>depletion</a:t>
            </a:r>
          </a:p>
          <a:p>
            <a:pPr eaLnBrk="1" hangingPunct="1">
              <a:buFont typeface="Wingdings" pitchFamily="2" charset="2"/>
              <a:buNone/>
              <a:defRPr/>
            </a:pPr>
            <a:endParaRPr lang="en-GB" sz="2000" dirty="0" smtClean="0">
              <a:cs typeface="Arial" charset="0"/>
            </a:endParaRPr>
          </a:p>
          <a:p>
            <a:pPr eaLnBrk="1" hangingPunct="1">
              <a:buFont typeface="Arial" pitchFamily="34" charset="0"/>
              <a:buChar char="•"/>
              <a:defRPr/>
            </a:pPr>
            <a:r>
              <a:rPr lang="en-GB" sz="2000" b="1" dirty="0" smtClean="0">
                <a:cs typeface="Arial" charset="0"/>
              </a:rPr>
              <a:t>Occurrence of SIRS in acute liver failure (ALF) is well recognised</a:t>
            </a:r>
            <a:r>
              <a:rPr lang="en-GB" sz="2000" dirty="0" smtClean="0">
                <a:cs typeface="Arial" charset="0"/>
              </a:rPr>
              <a:t> (Rolando et al </a:t>
            </a:r>
            <a:r>
              <a:rPr lang="en-GB" sz="2000" dirty="0" err="1" smtClean="0">
                <a:cs typeface="Arial" charset="0"/>
              </a:rPr>
              <a:t>Hepatology</a:t>
            </a:r>
            <a:r>
              <a:rPr lang="en-GB" sz="2000" dirty="0" smtClean="0">
                <a:cs typeface="Arial" charset="0"/>
              </a:rPr>
              <a:t> 2000, Vaquero et al Gastroenterology 2003)</a:t>
            </a:r>
          </a:p>
          <a:p>
            <a:pPr eaLnBrk="1" hangingPunct="1">
              <a:buFont typeface="Wingdings" pitchFamily="2" charset="2"/>
              <a:buNone/>
              <a:defRPr/>
            </a:pPr>
            <a:endParaRPr lang="en-GB" sz="2000" dirty="0" smtClean="0">
              <a:cs typeface="Arial" charset="0"/>
            </a:endParaRPr>
          </a:p>
          <a:p>
            <a:pPr eaLnBrk="1" hangingPunct="1">
              <a:buFont typeface="Arial" pitchFamily="34" charset="0"/>
              <a:buChar char="•"/>
              <a:defRPr/>
            </a:pPr>
            <a:r>
              <a:rPr lang="en-GB" sz="2000" b="1" dirty="0" smtClean="0">
                <a:cs typeface="Arial" charset="0"/>
              </a:rPr>
              <a:t>SIRS was present in 40% patients with ALF in absence of infection</a:t>
            </a:r>
          </a:p>
          <a:p>
            <a:pPr eaLnBrk="1" hangingPunct="1">
              <a:buFont typeface="Arial" pitchFamily="34" charset="0"/>
              <a:buChar char="•"/>
              <a:defRPr/>
            </a:pPr>
            <a:endParaRPr lang="en-GB" sz="2000" b="1" dirty="0" smtClean="0">
              <a:cs typeface="Arial" charset="0"/>
            </a:endParaRPr>
          </a:p>
          <a:p>
            <a:pPr eaLnBrk="1" hangingPunct="1">
              <a:buFont typeface="Arial" pitchFamily="34" charset="0"/>
              <a:buChar char="•"/>
              <a:defRPr/>
            </a:pPr>
            <a:r>
              <a:rPr lang="en-GB" sz="2000" b="1" dirty="0" smtClean="0">
                <a:cs typeface="Arial" charset="0"/>
              </a:rPr>
              <a:t>Massive elevations in both pro-(TNF-a, IL-1</a:t>
            </a:r>
            <a:r>
              <a:rPr lang="el-GR" sz="2000" b="1" dirty="0" smtClean="0">
                <a:cs typeface="Arial" charset="0"/>
              </a:rPr>
              <a:t>β</a:t>
            </a:r>
            <a:r>
              <a:rPr lang="en-GB" sz="2000" b="1" dirty="0" smtClean="0">
                <a:cs typeface="Arial" charset="0"/>
              </a:rPr>
              <a:t>, IL-6) &amp; anti-(IL-10) inflammatory cytokines</a:t>
            </a:r>
          </a:p>
          <a:p>
            <a:pPr eaLnBrk="1" hangingPunct="1">
              <a:buFont typeface="Wingdings" pitchFamily="2" charset="2"/>
              <a:buNone/>
              <a:defRPr/>
            </a:pPr>
            <a:endParaRPr lang="en-GB" sz="2000" b="1" dirty="0" smtClean="0">
              <a:cs typeface="Arial" charset="0"/>
            </a:endParaRPr>
          </a:p>
          <a:p>
            <a:pPr eaLnBrk="1" hangingPunct="1">
              <a:buFont typeface="Arial" pitchFamily="34" charset="0"/>
              <a:buChar char="•"/>
              <a:defRPr/>
            </a:pPr>
            <a:r>
              <a:rPr lang="en-GB" sz="2000" b="1" dirty="0" smtClean="0">
                <a:cs typeface="Arial" charset="0"/>
              </a:rPr>
              <a:t>Both studies demonstrated SIRS, independent of infection, is associated</a:t>
            </a:r>
            <a:r>
              <a:rPr lang="en-GB" sz="2000" dirty="0" smtClean="0">
                <a:cs typeface="Arial" charset="0"/>
              </a:rPr>
              <a:t>:</a:t>
            </a:r>
          </a:p>
          <a:p>
            <a:pPr eaLnBrk="1" hangingPunct="1">
              <a:buFont typeface="Wingdings" pitchFamily="2" charset="2"/>
              <a:buNone/>
              <a:defRPr/>
            </a:pPr>
            <a:r>
              <a:rPr lang="en-GB" sz="2000" dirty="0" smtClean="0">
                <a:cs typeface="Arial" charset="0"/>
              </a:rPr>
              <a:t>		severity of organ failure (SOFA, APACHE II)* </a:t>
            </a:r>
          </a:p>
          <a:p>
            <a:pPr eaLnBrk="1" hangingPunct="1">
              <a:buFont typeface="Wingdings" pitchFamily="2" charset="2"/>
              <a:buNone/>
              <a:defRPr/>
            </a:pPr>
            <a:r>
              <a:rPr lang="en-GB" sz="2000" dirty="0" smtClean="0">
                <a:cs typeface="Arial" charset="0"/>
              </a:rPr>
              <a:t>		↑ encephalopathy score</a:t>
            </a:r>
          </a:p>
          <a:p>
            <a:pPr eaLnBrk="1" hangingPunct="1">
              <a:buFont typeface="Wingdings" pitchFamily="2" charset="2"/>
              <a:buNone/>
              <a:defRPr/>
            </a:pPr>
            <a:r>
              <a:rPr lang="en-GB" sz="2000" dirty="0" smtClean="0">
                <a:cs typeface="Arial" charset="0"/>
              </a:rPr>
              <a:t>		poorer outcome</a:t>
            </a:r>
          </a:p>
          <a:p>
            <a:pPr eaLnBrk="1" hangingPunct="1">
              <a:buFont typeface="Wingdings" pitchFamily="2" charset="2"/>
              <a:buNone/>
              <a:defRPr/>
            </a:pPr>
            <a:endParaRPr lang="en-GB" sz="2000" dirty="0" smtClean="0">
              <a:cs typeface="Arial" charset="0"/>
            </a:endParaRPr>
          </a:p>
        </p:txBody>
      </p:sp>
      <p:sp>
        <p:nvSpPr>
          <p:cNvPr id="24580" name="TextBox 3"/>
          <p:cNvSpPr txBox="1">
            <a:spLocks noChangeArrowheads="1"/>
          </p:cNvSpPr>
          <p:nvPr/>
        </p:nvSpPr>
        <p:spPr bwMode="auto">
          <a:xfrm>
            <a:off x="0" y="630872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400"/>
              <a:t>* Schmidt et al, Crit Care Med ‘06</a:t>
            </a:r>
          </a:p>
        </p:txBody>
      </p:sp>
    </p:spTree>
    <p:extLst>
      <p:ext uri="{BB962C8B-B14F-4D97-AF65-F5344CB8AC3E}">
        <p14:creationId xmlns:p14="http://schemas.microsoft.com/office/powerpoint/2010/main" val="60137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79388" y="260350"/>
            <a:ext cx="8856662" cy="1143000"/>
          </a:xfrm>
          <a:prstGeom prst="rect">
            <a:avLst/>
          </a:prstGeom>
          <a:noFill/>
          <a:ln w="9525">
            <a:noFill/>
            <a:miter lim="800000"/>
            <a:headEnd/>
            <a:tailEnd/>
          </a:ln>
        </p:spPr>
        <p:txBody>
          <a:bodyPr anchor="ctr"/>
          <a:lstStyle/>
          <a:p>
            <a:pPr algn="ctr"/>
            <a:r>
              <a:rPr lang="en-GB" sz="2800" b="1" noProof="1">
                <a:solidFill>
                  <a:srgbClr val="FFFF00"/>
                </a:solidFill>
              </a:rPr>
              <a:t>Acute on chronic liver failure vs </a:t>
            </a:r>
            <a:r>
              <a:rPr lang="en-GB" sz="2800" b="1" noProof="1" smtClean="0">
                <a:solidFill>
                  <a:srgbClr val="FFFF00"/>
                </a:solidFill>
              </a:rPr>
              <a:t>chronic </a:t>
            </a:r>
            <a:r>
              <a:rPr lang="en-GB" sz="2800" b="1" noProof="1">
                <a:solidFill>
                  <a:srgbClr val="FFFF00"/>
                </a:solidFill>
              </a:rPr>
              <a:t>hepatic </a:t>
            </a:r>
            <a:r>
              <a:rPr lang="en-GB" sz="2800" b="1" noProof="1" smtClean="0">
                <a:solidFill>
                  <a:srgbClr val="FFFF00"/>
                </a:solidFill>
              </a:rPr>
              <a:t>decompensation ?</a:t>
            </a:r>
            <a:endParaRPr lang="en-GB" sz="2800" b="1" noProof="1">
              <a:solidFill>
                <a:srgbClr val="FFFF00"/>
              </a:solidFill>
            </a:endParaRPr>
          </a:p>
          <a:p>
            <a:pPr algn="ctr"/>
            <a:endParaRPr lang="en-GB" sz="2800" b="1" noProof="1">
              <a:solidFill>
                <a:srgbClr val="00B0F0"/>
              </a:solidFill>
              <a:latin typeface="Calibri" pitchFamily="34" charset="0"/>
            </a:endParaRPr>
          </a:p>
        </p:txBody>
      </p:sp>
      <p:sp>
        <p:nvSpPr>
          <p:cNvPr id="20483" name="Tekstvak 5"/>
          <p:cNvSpPr txBox="1">
            <a:spLocks noChangeArrowheads="1"/>
          </p:cNvSpPr>
          <p:nvPr/>
        </p:nvSpPr>
        <p:spPr bwMode="auto">
          <a:xfrm>
            <a:off x="3939285" y="6261100"/>
            <a:ext cx="5029200" cy="522288"/>
          </a:xfrm>
          <a:prstGeom prst="rect">
            <a:avLst/>
          </a:prstGeom>
          <a:noFill/>
          <a:ln w="9525">
            <a:noFill/>
            <a:miter lim="800000"/>
            <a:headEnd/>
            <a:tailEnd/>
          </a:ln>
        </p:spPr>
        <p:txBody>
          <a:bodyPr>
            <a:spAutoFit/>
          </a:bodyPr>
          <a:lstStyle/>
          <a:p>
            <a:r>
              <a:rPr lang="nl-BE" sz="1400" i="1" dirty="0">
                <a:solidFill>
                  <a:srgbClr val="FFFF00"/>
                </a:solidFill>
                <a:latin typeface="Calibri" pitchFamily="34" charset="0"/>
              </a:rPr>
              <a:t>Jalan R et al. </a:t>
            </a:r>
            <a:r>
              <a:rPr lang="nl-BE" sz="1400" i="1" dirty="0" smtClean="0">
                <a:solidFill>
                  <a:srgbClr val="FFFF00"/>
                </a:solidFill>
                <a:latin typeface="Calibri" pitchFamily="34" charset="0"/>
              </a:rPr>
              <a:t>J Hep 2012</a:t>
            </a:r>
            <a:endParaRPr lang="nl-BE" sz="1400" i="1" dirty="0">
              <a:solidFill>
                <a:srgbClr val="FFFF00"/>
              </a:solidFill>
              <a:latin typeface="Calibri" pitchFamily="34" charset="0"/>
            </a:endParaRPr>
          </a:p>
          <a:p>
            <a:r>
              <a:rPr lang="nl-BE" sz="1400" i="1" dirty="0">
                <a:solidFill>
                  <a:srgbClr val="FFFF00"/>
                </a:solidFill>
                <a:latin typeface="Calibri" pitchFamily="34" charset="0"/>
              </a:rPr>
              <a:t>Laleman W et al. Expert Reviews  Gastro &amp; Hepatology 2011</a:t>
            </a:r>
          </a:p>
        </p:txBody>
      </p:sp>
      <p:sp>
        <p:nvSpPr>
          <p:cNvPr id="20484" name="Tekstvak 4"/>
          <p:cNvSpPr txBox="1">
            <a:spLocks noChangeArrowheads="1"/>
          </p:cNvSpPr>
          <p:nvPr/>
        </p:nvSpPr>
        <p:spPr bwMode="auto">
          <a:xfrm>
            <a:off x="228600" y="1447800"/>
            <a:ext cx="8736013" cy="1938338"/>
          </a:xfrm>
          <a:prstGeom prst="rect">
            <a:avLst/>
          </a:prstGeom>
          <a:noFill/>
          <a:ln w="9525">
            <a:noFill/>
            <a:miter lim="800000"/>
            <a:headEnd/>
            <a:tailEnd/>
          </a:ln>
        </p:spPr>
        <p:txBody>
          <a:bodyPr>
            <a:spAutoFit/>
          </a:bodyPr>
          <a:lstStyle/>
          <a:p>
            <a:pPr>
              <a:lnSpc>
                <a:spcPct val="200000"/>
              </a:lnSpc>
            </a:pPr>
            <a:endParaRPr lang="en-GB" sz="2000" noProof="1">
              <a:solidFill>
                <a:srgbClr val="00CC99"/>
              </a:solidFill>
              <a:latin typeface="Calibri" pitchFamily="34" charset="0"/>
            </a:endParaRPr>
          </a:p>
          <a:p>
            <a:pPr>
              <a:lnSpc>
                <a:spcPct val="200000"/>
              </a:lnSpc>
            </a:pPr>
            <a:endParaRPr lang="en-GB" sz="2000" noProof="1">
              <a:solidFill>
                <a:srgbClr val="00CC99"/>
              </a:solidFill>
              <a:latin typeface="Calibri" pitchFamily="34" charset="0"/>
            </a:endParaRPr>
          </a:p>
          <a:p>
            <a:pPr>
              <a:lnSpc>
                <a:spcPct val="200000"/>
              </a:lnSpc>
            </a:pPr>
            <a:endParaRPr lang="nl-BE" sz="2000">
              <a:latin typeface="Calibri" pitchFamily="34" charset="0"/>
            </a:endParaRPr>
          </a:p>
        </p:txBody>
      </p:sp>
      <p:sp>
        <p:nvSpPr>
          <p:cNvPr id="20485" name="Rechthoek 5"/>
          <p:cNvSpPr>
            <a:spLocks noChangeArrowheads="1"/>
          </p:cNvSpPr>
          <p:nvPr/>
        </p:nvSpPr>
        <p:spPr bwMode="auto">
          <a:xfrm>
            <a:off x="179389" y="1341438"/>
            <a:ext cx="3528516" cy="2562225"/>
          </a:xfrm>
          <a:prstGeom prst="rect">
            <a:avLst/>
          </a:prstGeom>
          <a:noFill/>
          <a:ln w="9525">
            <a:noFill/>
            <a:miter lim="800000"/>
            <a:headEnd/>
            <a:tailEnd/>
          </a:ln>
        </p:spPr>
        <p:txBody>
          <a:bodyPr wrap="square">
            <a:spAutoFit/>
          </a:bodyPr>
          <a:lstStyle/>
          <a:p>
            <a:pPr marL="85725">
              <a:lnSpc>
                <a:spcPct val="150000"/>
              </a:lnSpc>
            </a:pPr>
            <a:r>
              <a:rPr lang="nl-BE" sz="1800" b="1" dirty="0" smtClean="0"/>
              <a:t>AoCLF:         </a:t>
            </a:r>
            <a:r>
              <a:rPr lang="nl-BE" sz="1800" dirty="0" smtClean="0">
                <a:solidFill>
                  <a:srgbClr val="FFFF00"/>
                </a:solidFill>
              </a:rPr>
              <a:t>yellow line</a:t>
            </a:r>
            <a:endParaRPr lang="nl-BE" sz="1800" b="1" u="sng" dirty="0"/>
          </a:p>
          <a:p>
            <a:pPr marL="85725">
              <a:lnSpc>
                <a:spcPct val="150000"/>
              </a:lnSpc>
            </a:pPr>
            <a:r>
              <a:rPr lang="nl-BE" sz="1800" dirty="0"/>
              <a:t>Presence of a precipitating factor</a:t>
            </a:r>
          </a:p>
          <a:p>
            <a:pPr marL="85725">
              <a:lnSpc>
                <a:spcPct val="150000"/>
              </a:lnSpc>
            </a:pPr>
            <a:r>
              <a:rPr lang="nl-BE" sz="1800" dirty="0"/>
              <a:t>Potential for recovery</a:t>
            </a:r>
          </a:p>
          <a:p>
            <a:pPr marL="85725">
              <a:lnSpc>
                <a:spcPct val="150000"/>
              </a:lnSpc>
            </a:pPr>
            <a:r>
              <a:rPr lang="nl-BE" sz="1800" dirty="0"/>
              <a:t>High risk for MOF</a:t>
            </a:r>
          </a:p>
          <a:p>
            <a:pPr marL="85725">
              <a:lnSpc>
                <a:spcPct val="150000"/>
              </a:lnSpc>
            </a:pPr>
            <a:r>
              <a:rPr lang="nl-BE" sz="1800" dirty="0"/>
              <a:t>Is alcoholic hepatitis different to sepsis is different to </a:t>
            </a:r>
            <a:r>
              <a:rPr lang="nl-BE" sz="1800" dirty="0" smtClean="0"/>
              <a:t>varices</a:t>
            </a:r>
            <a:endParaRPr lang="nl-BE" sz="1800" dirty="0"/>
          </a:p>
        </p:txBody>
      </p:sp>
      <p:sp>
        <p:nvSpPr>
          <p:cNvPr id="20486" name="Rechthoek 6"/>
          <p:cNvSpPr>
            <a:spLocks noChangeArrowheads="1"/>
          </p:cNvSpPr>
          <p:nvPr/>
        </p:nvSpPr>
        <p:spPr bwMode="auto">
          <a:xfrm>
            <a:off x="215330" y="3789040"/>
            <a:ext cx="3420566" cy="2585323"/>
          </a:xfrm>
          <a:prstGeom prst="rect">
            <a:avLst/>
          </a:prstGeom>
          <a:noFill/>
          <a:ln w="9525">
            <a:noFill/>
            <a:miter lim="800000"/>
            <a:headEnd/>
            <a:tailEnd/>
          </a:ln>
        </p:spPr>
        <p:txBody>
          <a:bodyPr wrap="square">
            <a:spAutoFit/>
          </a:bodyPr>
          <a:lstStyle/>
          <a:p>
            <a:pPr>
              <a:lnSpc>
                <a:spcPct val="150000"/>
              </a:lnSpc>
            </a:pPr>
            <a:r>
              <a:rPr lang="nl-BE" sz="1800" b="1" u="sng" dirty="0" smtClean="0"/>
              <a:t>CHD:</a:t>
            </a:r>
            <a:r>
              <a:rPr lang="nl-BE" sz="1800" dirty="0" smtClean="0"/>
              <a:t>              </a:t>
            </a:r>
            <a:r>
              <a:rPr lang="nl-BE" sz="1800" dirty="0" smtClean="0">
                <a:solidFill>
                  <a:srgbClr val="C00000"/>
                </a:solidFill>
              </a:rPr>
              <a:t>red line</a:t>
            </a:r>
            <a:endParaRPr lang="nl-BE" sz="1800" b="1" u="sng" dirty="0"/>
          </a:p>
          <a:p>
            <a:pPr>
              <a:lnSpc>
                <a:spcPct val="150000"/>
              </a:lnSpc>
            </a:pPr>
            <a:r>
              <a:rPr lang="nl-BE" sz="1800" dirty="0"/>
              <a:t>Absence of a precipitating factor</a:t>
            </a:r>
          </a:p>
          <a:p>
            <a:pPr>
              <a:lnSpc>
                <a:spcPct val="150000"/>
              </a:lnSpc>
            </a:pPr>
            <a:r>
              <a:rPr lang="nl-BE" sz="1800" dirty="0"/>
              <a:t>Relentless deterioration of underlying chronic liver </a:t>
            </a:r>
            <a:r>
              <a:rPr lang="nl-BE" sz="1800" dirty="0" smtClean="0"/>
              <a:t>disease</a:t>
            </a:r>
          </a:p>
          <a:p>
            <a:pPr>
              <a:lnSpc>
                <a:spcPct val="150000"/>
              </a:lnSpc>
            </a:pPr>
            <a:r>
              <a:rPr lang="nl-BE" dirty="0" smtClean="0"/>
              <a:t>Low probability of revovery</a:t>
            </a:r>
          </a:p>
          <a:p>
            <a:pPr>
              <a:lnSpc>
                <a:spcPct val="150000"/>
              </a:lnSpc>
            </a:pPr>
            <a:r>
              <a:rPr lang="nl-BE" sz="1800" dirty="0" smtClean="0"/>
              <a:t>Only treatment option is OLT</a:t>
            </a:r>
            <a:endParaRPr lang="nl-BE" sz="1800" dirty="0"/>
          </a:p>
        </p:txBody>
      </p:sp>
      <p:sp>
        <p:nvSpPr>
          <p:cNvPr id="20487" name="Picture 1"/>
          <p:cNvSpPr>
            <a:spLocks noChangeAspect="1" noChangeArrowheads="1"/>
          </p:cNvSpPr>
          <p:nvPr/>
        </p:nvSpPr>
        <p:spPr bwMode="auto">
          <a:xfrm>
            <a:off x="4859338" y="3933825"/>
            <a:ext cx="3744912" cy="2849563"/>
          </a:xfrm>
          <a:prstGeom prst="rect">
            <a:avLst/>
          </a:prstGeom>
          <a:noFill/>
          <a:ln w="9525">
            <a:noFill/>
            <a:miter lim="800000"/>
            <a:headEnd/>
            <a:tailEnd/>
          </a:ln>
        </p:spPr>
        <p:txBody>
          <a:bodyPr/>
          <a:lstStyle/>
          <a:p>
            <a:endParaRPr lang="en-US"/>
          </a:p>
        </p:txBody>
      </p:sp>
      <p:grpSp>
        <p:nvGrpSpPr>
          <p:cNvPr id="14" name="Group 13"/>
          <p:cNvGrpSpPr>
            <a:grpSpLocks noChangeAspect="1"/>
          </p:cNvGrpSpPr>
          <p:nvPr/>
        </p:nvGrpSpPr>
        <p:grpSpPr>
          <a:xfrm>
            <a:off x="3742094" y="1688802"/>
            <a:ext cx="6014482" cy="4233094"/>
            <a:chOff x="1403648" y="1523537"/>
            <a:chExt cx="7488832" cy="3849679"/>
          </a:xfrm>
        </p:grpSpPr>
        <p:cxnSp>
          <p:nvCxnSpPr>
            <p:cNvPr id="15" name="Straight Connector 14"/>
            <p:cNvCxnSpPr/>
            <p:nvPr/>
          </p:nvCxnSpPr>
          <p:spPr>
            <a:xfrm>
              <a:off x="1403648" y="1556792"/>
              <a:ext cx="0" cy="3816424"/>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03648" y="5322807"/>
              <a:ext cx="5392215" cy="83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403648" y="3284984"/>
              <a:ext cx="5392216" cy="838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03648" y="3861048"/>
              <a:ext cx="5392216" cy="838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47664" y="2348880"/>
              <a:ext cx="5256584" cy="244827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47664" y="2276872"/>
              <a:ext cx="1800200" cy="8384"/>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47864" y="2276872"/>
              <a:ext cx="1152128" cy="216024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99992" y="2484512"/>
              <a:ext cx="792088" cy="1880592"/>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27984" y="4293096"/>
              <a:ext cx="432048" cy="792088"/>
            </a:xfrm>
            <a:prstGeom prst="line">
              <a:avLst/>
            </a:prstGeom>
            <a:ln w="444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71692" y="1523537"/>
              <a:ext cx="1120698" cy="272862"/>
            </a:xfrm>
            <a:prstGeom prst="rect">
              <a:avLst/>
            </a:prstGeom>
            <a:noFill/>
          </p:spPr>
          <p:txBody>
            <a:bodyPr wrap="none" rtlCol="0">
              <a:noAutofit/>
            </a:bodyPr>
            <a:lstStyle/>
            <a:p>
              <a:r>
                <a:rPr lang="en-GB" sz="1600" b="1" dirty="0" smtClean="0"/>
                <a:t>Acute insult</a:t>
              </a:r>
              <a:endParaRPr lang="en-GB" sz="1600" b="1" dirty="0"/>
            </a:p>
          </p:txBody>
        </p:sp>
        <p:sp>
          <p:nvSpPr>
            <p:cNvPr id="25" name="Down Arrow 24"/>
            <p:cNvSpPr/>
            <p:nvPr/>
          </p:nvSpPr>
          <p:spPr>
            <a:xfrm>
              <a:off x="3203848" y="1823381"/>
              <a:ext cx="268608" cy="330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6" name="TextBox 25"/>
            <p:cNvSpPr txBox="1"/>
            <p:nvPr/>
          </p:nvSpPr>
          <p:spPr>
            <a:xfrm>
              <a:off x="5868144" y="3433545"/>
              <a:ext cx="3024336" cy="272862"/>
            </a:xfrm>
            <a:prstGeom prst="rect">
              <a:avLst/>
            </a:prstGeom>
            <a:noFill/>
          </p:spPr>
          <p:txBody>
            <a:bodyPr wrap="square" rtlCol="0">
              <a:noAutofit/>
            </a:bodyPr>
            <a:lstStyle/>
            <a:p>
              <a:r>
                <a:rPr lang="en-GB" sz="1200" b="1" dirty="0" smtClean="0"/>
                <a:t>Threshold  for organ failure</a:t>
              </a:r>
              <a:endParaRPr lang="en-GB" sz="1200" b="1" dirty="0"/>
            </a:p>
          </p:txBody>
        </p:sp>
        <p:sp>
          <p:nvSpPr>
            <p:cNvPr id="27" name="TextBox 26"/>
            <p:cNvSpPr txBox="1"/>
            <p:nvPr/>
          </p:nvSpPr>
          <p:spPr>
            <a:xfrm>
              <a:off x="1855384" y="4874233"/>
              <a:ext cx="3024336" cy="272862"/>
            </a:xfrm>
            <a:prstGeom prst="rect">
              <a:avLst/>
            </a:prstGeom>
            <a:noFill/>
          </p:spPr>
          <p:txBody>
            <a:bodyPr wrap="square" rtlCol="0">
              <a:noAutofit/>
            </a:bodyPr>
            <a:lstStyle/>
            <a:p>
              <a:r>
                <a:rPr lang="en-GB" sz="1200" b="1" dirty="0" smtClean="0"/>
                <a:t>Failure to </a:t>
              </a:r>
              <a:r>
                <a:rPr lang="en-GB" sz="1200" b="1" dirty="0" err="1" smtClean="0"/>
                <a:t>recompensate</a:t>
              </a:r>
              <a:r>
                <a:rPr lang="en-GB" sz="1200" b="1" dirty="0" smtClean="0"/>
                <a:t>/death</a:t>
              </a:r>
              <a:endParaRPr lang="en-GB" sz="1200" b="1" dirty="0"/>
            </a:p>
          </p:txBody>
        </p:sp>
        <p:sp>
          <p:nvSpPr>
            <p:cNvPr id="28" name="TextBox 27"/>
            <p:cNvSpPr txBox="1"/>
            <p:nvPr/>
          </p:nvSpPr>
          <p:spPr>
            <a:xfrm>
              <a:off x="4695442" y="2060848"/>
              <a:ext cx="3435810" cy="272862"/>
            </a:xfrm>
            <a:prstGeom prst="rect">
              <a:avLst/>
            </a:prstGeom>
            <a:noFill/>
          </p:spPr>
          <p:txBody>
            <a:bodyPr wrap="square" rtlCol="0">
              <a:noAutofit/>
            </a:bodyPr>
            <a:lstStyle/>
            <a:p>
              <a:r>
                <a:rPr lang="en-GB" sz="1200" b="1" dirty="0" smtClean="0"/>
                <a:t>Recovery/Re-compensation</a:t>
              </a:r>
              <a:endParaRPr lang="en-GB" sz="1200" b="1" dirty="0"/>
            </a:p>
          </p:txBody>
        </p:sp>
      </p:grpSp>
      <p:sp>
        <p:nvSpPr>
          <p:cNvPr id="2" name="TextBox 1"/>
          <p:cNvSpPr txBox="1"/>
          <p:nvPr/>
        </p:nvSpPr>
        <p:spPr>
          <a:xfrm>
            <a:off x="4497448" y="5911275"/>
            <a:ext cx="2486844" cy="307777"/>
          </a:xfrm>
          <a:prstGeom prst="rect">
            <a:avLst/>
          </a:prstGeom>
          <a:noFill/>
        </p:spPr>
        <p:txBody>
          <a:bodyPr wrap="square" rtlCol="0">
            <a:spAutoFit/>
          </a:bodyPr>
          <a:lstStyle/>
          <a:p>
            <a:pPr algn="ctr"/>
            <a:r>
              <a:rPr lang="en-GB" sz="1400" dirty="0" smtClean="0"/>
              <a:t>Months</a:t>
            </a:r>
            <a:endParaRPr lang="en-GB" sz="1400" dirty="0"/>
          </a:p>
        </p:txBody>
      </p:sp>
      <p:sp>
        <p:nvSpPr>
          <p:cNvPr id="29" name="TextBox 28"/>
          <p:cNvSpPr txBox="1"/>
          <p:nvPr/>
        </p:nvSpPr>
        <p:spPr>
          <a:xfrm rot="16200000">
            <a:off x="2310595" y="3471794"/>
            <a:ext cx="2486844" cy="307777"/>
          </a:xfrm>
          <a:prstGeom prst="rect">
            <a:avLst/>
          </a:prstGeom>
          <a:noFill/>
        </p:spPr>
        <p:txBody>
          <a:bodyPr wrap="square" rtlCol="0">
            <a:spAutoFit/>
          </a:bodyPr>
          <a:lstStyle/>
          <a:p>
            <a:pPr algn="ctr"/>
            <a:r>
              <a:rPr lang="en-GB" sz="1400" dirty="0" smtClean="0"/>
              <a:t>Liver function (%)</a:t>
            </a:r>
            <a:endParaRPr lang="en-GB"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4350" y="-26988"/>
            <a:ext cx="8116888" cy="1139826"/>
          </a:xfrm>
        </p:spPr>
        <p:txBody>
          <a:bodyPr/>
          <a:lstStyle/>
          <a:p>
            <a:pPr algn="ctr" eaLnBrk="1" hangingPunct="1"/>
            <a:r>
              <a:rPr lang="en-GB" sz="3200" smtClean="0"/>
              <a:t>Encephalopathy &amp; Intracranial hypertension</a:t>
            </a:r>
          </a:p>
        </p:txBody>
      </p:sp>
      <p:sp>
        <p:nvSpPr>
          <p:cNvPr id="25603" name="Rectangle 3"/>
          <p:cNvSpPr>
            <a:spLocks noGrp="1" noChangeArrowheads="1"/>
          </p:cNvSpPr>
          <p:nvPr>
            <p:ph idx="1"/>
          </p:nvPr>
        </p:nvSpPr>
        <p:spPr>
          <a:xfrm>
            <a:off x="467544" y="1124744"/>
            <a:ext cx="8280400" cy="4772025"/>
          </a:xfrm>
        </p:spPr>
        <p:txBody>
          <a:bodyPr/>
          <a:lstStyle/>
          <a:p>
            <a:pPr eaLnBrk="1" hangingPunct="1">
              <a:lnSpc>
                <a:spcPct val="80000"/>
              </a:lnSpc>
            </a:pPr>
            <a:r>
              <a:rPr lang="en-GB" sz="2000" b="1" dirty="0" smtClean="0"/>
              <a:t>Encephalopathy</a:t>
            </a:r>
            <a:r>
              <a:rPr lang="en-GB" sz="2000" dirty="0" smtClean="0"/>
              <a:t>:</a:t>
            </a:r>
          </a:p>
          <a:p>
            <a:pPr eaLnBrk="1" hangingPunct="1">
              <a:lnSpc>
                <a:spcPct val="80000"/>
              </a:lnSpc>
            </a:pPr>
            <a:r>
              <a:rPr lang="en-GB" sz="2000" dirty="0" smtClean="0"/>
              <a:t>	</a:t>
            </a:r>
            <a:r>
              <a:rPr lang="en-GB" sz="2000" b="1" dirty="0" smtClean="0"/>
              <a:t>I/II</a:t>
            </a:r>
            <a:r>
              <a:rPr lang="en-GB" sz="2000" dirty="0" smtClean="0"/>
              <a:t>: mild disorientation, drowsiness, respond appropriately</a:t>
            </a:r>
          </a:p>
          <a:p>
            <a:pPr eaLnBrk="1" hangingPunct="1">
              <a:lnSpc>
                <a:spcPct val="80000"/>
              </a:lnSpc>
            </a:pPr>
            <a:endParaRPr lang="en-GB" sz="2000" dirty="0" smtClean="0"/>
          </a:p>
          <a:p>
            <a:pPr eaLnBrk="1" hangingPunct="1">
              <a:lnSpc>
                <a:spcPct val="80000"/>
              </a:lnSpc>
            </a:pPr>
            <a:r>
              <a:rPr lang="en-GB" sz="2000" dirty="0" smtClean="0"/>
              <a:t>	</a:t>
            </a:r>
            <a:r>
              <a:rPr lang="en-GB" sz="2000" b="1" dirty="0" smtClean="0"/>
              <a:t>III: </a:t>
            </a:r>
            <a:r>
              <a:rPr lang="en-GB" sz="2000" i="1" dirty="0" smtClean="0"/>
              <a:t>agitation</a:t>
            </a:r>
            <a:r>
              <a:rPr lang="en-GB" sz="2000" dirty="0" smtClean="0"/>
              <a:t> and disorientation, unable to follow commands</a:t>
            </a:r>
          </a:p>
          <a:p>
            <a:pPr eaLnBrk="1" hangingPunct="1">
              <a:lnSpc>
                <a:spcPct val="80000"/>
              </a:lnSpc>
            </a:pPr>
            <a:endParaRPr lang="en-GB" sz="2000" dirty="0" smtClean="0"/>
          </a:p>
          <a:p>
            <a:pPr eaLnBrk="1" hangingPunct="1">
              <a:lnSpc>
                <a:spcPct val="80000"/>
              </a:lnSpc>
            </a:pPr>
            <a:r>
              <a:rPr lang="en-GB" sz="2000" dirty="0" smtClean="0"/>
              <a:t>	</a:t>
            </a:r>
            <a:r>
              <a:rPr lang="en-GB" sz="2000" b="1" dirty="0" smtClean="0"/>
              <a:t>IV: </a:t>
            </a:r>
            <a:r>
              <a:rPr lang="en-GB" sz="2000" dirty="0" smtClean="0"/>
              <a:t>deep coma</a:t>
            </a:r>
          </a:p>
          <a:p>
            <a:pPr eaLnBrk="1" hangingPunct="1">
              <a:lnSpc>
                <a:spcPct val="90000"/>
              </a:lnSpc>
            </a:pPr>
            <a:endParaRPr lang="en-GB" sz="2000" dirty="0" smtClean="0"/>
          </a:p>
          <a:p>
            <a:pPr eaLnBrk="1" hangingPunct="1">
              <a:lnSpc>
                <a:spcPct val="90000"/>
              </a:lnSpc>
            </a:pPr>
            <a:r>
              <a:rPr lang="en-GB" sz="2000" b="1" dirty="0" smtClean="0"/>
              <a:t>Intracranial hypertension</a:t>
            </a:r>
            <a:r>
              <a:rPr lang="en-GB" sz="2000" dirty="0" smtClean="0"/>
              <a:t>: </a:t>
            </a:r>
          </a:p>
          <a:p>
            <a:pPr marL="0" indent="0" eaLnBrk="1" hangingPunct="1">
              <a:lnSpc>
                <a:spcPct val="90000"/>
              </a:lnSpc>
              <a:buNone/>
            </a:pPr>
            <a:r>
              <a:rPr lang="en-GB" sz="2000" dirty="0"/>
              <a:t> </a:t>
            </a:r>
            <a:r>
              <a:rPr lang="en-GB" sz="2000" dirty="0" smtClean="0"/>
              <a:t>            Occurs in grade IV encephalopathy:</a:t>
            </a:r>
          </a:p>
          <a:p>
            <a:pPr eaLnBrk="1" hangingPunct="1">
              <a:lnSpc>
                <a:spcPct val="90000"/>
              </a:lnSpc>
            </a:pPr>
            <a:endParaRPr lang="en-GB" sz="2000" dirty="0" smtClean="0"/>
          </a:p>
          <a:p>
            <a:pPr eaLnBrk="1" hangingPunct="1">
              <a:lnSpc>
                <a:spcPct val="90000"/>
              </a:lnSpc>
              <a:buFont typeface="Wingdings" pitchFamily="2" charset="2"/>
              <a:buNone/>
            </a:pPr>
            <a:r>
              <a:rPr lang="en-GB" sz="2000" dirty="0" smtClean="0"/>
              <a:t>	       70% </a:t>
            </a:r>
            <a:r>
              <a:rPr lang="en-GB" sz="2000" dirty="0" err="1" smtClean="0"/>
              <a:t>hyperacute</a:t>
            </a:r>
            <a:r>
              <a:rPr lang="en-GB" sz="2000" dirty="0" smtClean="0"/>
              <a:t> liver failure</a:t>
            </a:r>
          </a:p>
          <a:p>
            <a:pPr eaLnBrk="1" hangingPunct="1">
              <a:lnSpc>
                <a:spcPct val="90000"/>
              </a:lnSpc>
              <a:buFont typeface="Wingdings" pitchFamily="2" charset="2"/>
              <a:buNone/>
            </a:pPr>
            <a:r>
              <a:rPr lang="en-GB" sz="2000" dirty="0" smtClean="0"/>
              <a:t>	       55% acute liver failure</a:t>
            </a:r>
          </a:p>
          <a:p>
            <a:pPr eaLnBrk="1" hangingPunct="1">
              <a:lnSpc>
                <a:spcPct val="90000"/>
              </a:lnSpc>
              <a:buFont typeface="Wingdings" pitchFamily="2" charset="2"/>
              <a:buNone/>
            </a:pPr>
            <a:r>
              <a:rPr lang="en-GB" sz="2000" dirty="0" smtClean="0"/>
              <a:t>	       Up to  15% </a:t>
            </a:r>
            <a:r>
              <a:rPr lang="en-GB" sz="2000" dirty="0" err="1" smtClean="0"/>
              <a:t>subacute</a:t>
            </a:r>
            <a:r>
              <a:rPr lang="en-GB" sz="2000" dirty="0" smtClean="0"/>
              <a:t> liver failure</a:t>
            </a:r>
          </a:p>
          <a:p>
            <a:pPr eaLnBrk="1" hangingPunct="1">
              <a:lnSpc>
                <a:spcPct val="90000"/>
              </a:lnSpc>
              <a:buFont typeface="Wingdings" pitchFamily="2" charset="2"/>
              <a:buNone/>
            </a:pPr>
            <a:endParaRPr lang="en-GB" sz="2000" dirty="0" smtClean="0"/>
          </a:p>
          <a:p>
            <a:pPr eaLnBrk="1" hangingPunct="1">
              <a:lnSpc>
                <a:spcPct val="90000"/>
              </a:lnSpc>
            </a:pPr>
            <a:r>
              <a:rPr lang="en-GB" sz="2000" dirty="0" smtClean="0"/>
              <a:t>Major cause of early mortality due to cerebral oedema and brainstem herniation</a:t>
            </a:r>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p:txBody>
      </p:sp>
    </p:spTree>
    <p:extLst>
      <p:ext uri="{BB962C8B-B14F-4D97-AF65-F5344CB8AC3E}">
        <p14:creationId xmlns:p14="http://schemas.microsoft.com/office/powerpoint/2010/main" val="1079838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44450"/>
            <a:ext cx="8229600" cy="1143000"/>
          </a:xfrm>
        </p:spPr>
        <p:txBody>
          <a:bodyPr/>
          <a:lstStyle/>
          <a:p>
            <a:pPr algn="ctr" eaLnBrk="1" hangingPunct="1"/>
            <a:r>
              <a:rPr lang="en-GB" sz="3600" b="1" smtClean="0">
                <a:cs typeface="Times New Roman" pitchFamily="18" charset="0"/>
              </a:rPr>
              <a:t>Ammonia &amp; clinical studies</a:t>
            </a:r>
          </a:p>
        </p:txBody>
      </p:sp>
      <p:sp>
        <p:nvSpPr>
          <p:cNvPr id="26627" name="Content Placeholder 5"/>
          <p:cNvSpPr>
            <a:spLocks noGrp="1"/>
          </p:cNvSpPr>
          <p:nvPr>
            <p:ph idx="1"/>
          </p:nvPr>
        </p:nvSpPr>
        <p:spPr>
          <a:xfrm>
            <a:off x="184993" y="1196752"/>
            <a:ext cx="8229600" cy="4895850"/>
          </a:xfrm>
        </p:spPr>
        <p:txBody>
          <a:bodyPr/>
          <a:lstStyle/>
          <a:p>
            <a:pPr eaLnBrk="1" hangingPunct="1">
              <a:buFontTx/>
              <a:buChar char="•"/>
            </a:pPr>
            <a:r>
              <a:rPr lang="en-GB" sz="1800" b="1" dirty="0" smtClean="0">
                <a:latin typeface="Times New Roman" pitchFamily="18" charset="0"/>
                <a:cs typeface="Times New Roman" pitchFamily="18" charset="0"/>
              </a:rPr>
              <a:t>High circulating ammonia correlates</a:t>
            </a:r>
            <a:r>
              <a:rPr lang="en-GB" sz="1800" dirty="0" smtClean="0">
                <a:latin typeface="Times New Roman" pitchFamily="18" charset="0"/>
                <a:cs typeface="Times New Roman" pitchFamily="18" charset="0"/>
              </a:rPr>
              <a:t>:</a:t>
            </a:r>
          </a:p>
          <a:p>
            <a:pPr eaLnBrk="1" hangingPunct="1"/>
            <a:r>
              <a:rPr lang="en-GB" sz="1800" dirty="0" smtClean="0">
                <a:latin typeface="Times New Roman" pitchFamily="18" charset="0"/>
                <a:cs typeface="Times New Roman" pitchFamily="18" charset="0"/>
              </a:rPr>
              <a:t>		encephalopathy</a:t>
            </a:r>
          </a:p>
          <a:p>
            <a:pPr eaLnBrk="1" hangingPunct="1"/>
            <a:r>
              <a:rPr lang="en-GB" sz="1800" dirty="0" smtClean="0">
                <a:latin typeface="Times New Roman" pitchFamily="18" charset="0"/>
                <a:cs typeface="Times New Roman" pitchFamily="18" charset="0"/>
              </a:rPr>
              <a:t>		cerebral oedema/raised ICP</a:t>
            </a:r>
          </a:p>
          <a:p>
            <a:pPr eaLnBrk="1" hangingPunct="1"/>
            <a:r>
              <a:rPr lang="en-GB" sz="1800" dirty="0" smtClean="0">
                <a:latin typeface="Times New Roman" pitchFamily="18" charset="0"/>
                <a:cs typeface="Times New Roman" pitchFamily="18" charset="0"/>
              </a:rPr>
              <a:t>		high mortality</a:t>
            </a:r>
          </a:p>
          <a:p>
            <a:pPr eaLnBrk="1" hangingPunct="1"/>
            <a:endParaRPr lang="en-GB" sz="1800" dirty="0" smtClean="0">
              <a:latin typeface="Times New Roman" pitchFamily="18" charset="0"/>
              <a:cs typeface="Times New Roman" pitchFamily="18" charset="0"/>
            </a:endParaRPr>
          </a:p>
          <a:p>
            <a:pPr eaLnBrk="1" hangingPunct="1">
              <a:buFontTx/>
              <a:buChar char="•"/>
            </a:pPr>
            <a:r>
              <a:rPr lang="en-GB" sz="1800" b="1" dirty="0" smtClean="0">
                <a:latin typeface="Times New Roman" pitchFamily="18" charset="0"/>
                <a:cs typeface="Times New Roman" pitchFamily="18" charset="0"/>
              </a:rPr>
              <a:t>Variable threshold concentrations for prediction of  cerebral oedema/complications</a:t>
            </a:r>
            <a:r>
              <a:rPr lang="en-GB" sz="1800" dirty="0" smtClean="0">
                <a:latin typeface="Times New Roman" pitchFamily="18" charset="0"/>
                <a:cs typeface="Times New Roman" pitchFamily="18" charset="0"/>
              </a:rPr>
              <a:t>:</a:t>
            </a:r>
          </a:p>
          <a:p>
            <a:pPr eaLnBrk="1" hangingPunct="1"/>
            <a:r>
              <a:rPr lang="en-GB" sz="1800" dirty="0" smtClean="0">
                <a:latin typeface="Times New Roman" pitchFamily="18" charset="0"/>
                <a:cs typeface="Times New Roman" pitchFamily="18" charset="0"/>
              </a:rPr>
              <a:t>		severe/progression  HE: &gt; 100-150</a:t>
            </a:r>
            <a:r>
              <a:rPr lang="el-GR" sz="1800" dirty="0" smtClean="0">
                <a:latin typeface="Times New Roman" pitchFamily="18" charset="0"/>
                <a:cs typeface="Times New Roman" pitchFamily="18" charset="0"/>
              </a:rPr>
              <a:t>μ</a:t>
            </a:r>
            <a:r>
              <a:rPr lang="en-GB" sz="1800" dirty="0" err="1" smtClean="0">
                <a:latin typeface="Times New Roman" pitchFamily="18" charset="0"/>
                <a:cs typeface="Times New Roman" pitchFamily="18" charset="0"/>
              </a:rPr>
              <a:t>mol</a:t>
            </a:r>
            <a:r>
              <a:rPr lang="en-GB" sz="1800" dirty="0" smtClean="0">
                <a:latin typeface="Times New Roman" pitchFamily="18" charset="0"/>
                <a:cs typeface="Times New Roman" pitchFamily="18" charset="0"/>
              </a:rPr>
              <a:t>/L*</a:t>
            </a:r>
          </a:p>
          <a:p>
            <a:pPr eaLnBrk="1" hangingPunct="1"/>
            <a:r>
              <a:rPr lang="en-GB" sz="1800" dirty="0" smtClean="0">
                <a:latin typeface="Times New Roman" pitchFamily="18" charset="0"/>
                <a:cs typeface="Times New Roman" pitchFamily="18" charset="0"/>
              </a:rPr>
              <a:t>		Risk of intracranial hypertension: &gt;200</a:t>
            </a:r>
            <a:r>
              <a:rPr lang="el-GR" sz="1800" dirty="0" smtClean="0">
                <a:latin typeface="Times New Roman" pitchFamily="18" charset="0"/>
                <a:cs typeface="Times New Roman" pitchFamily="18" charset="0"/>
              </a:rPr>
              <a:t>μ</a:t>
            </a:r>
            <a:r>
              <a:rPr lang="en-GB" sz="1800" dirty="0" err="1" smtClean="0">
                <a:latin typeface="Times New Roman" pitchFamily="18" charset="0"/>
                <a:cs typeface="Times New Roman" pitchFamily="18" charset="0"/>
              </a:rPr>
              <a:t>mol</a:t>
            </a:r>
            <a:r>
              <a:rPr lang="en-GB" sz="1800" dirty="0" smtClean="0">
                <a:latin typeface="Times New Roman" pitchFamily="18" charset="0"/>
                <a:cs typeface="Times New Roman" pitchFamily="18" charset="0"/>
              </a:rPr>
              <a:t>/L </a:t>
            </a:r>
          </a:p>
          <a:p>
            <a:pPr eaLnBrk="1" hangingPunct="1"/>
            <a:r>
              <a:rPr lang="en-GB" sz="1800" dirty="0" smtClean="0">
                <a:latin typeface="Times New Roman" pitchFamily="18" charset="0"/>
                <a:cs typeface="Times New Roman" pitchFamily="18" charset="0"/>
              </a:rPr>
              <a:t>		(sensitivity 25%; 92% sensitivity)</a:t>
            </a:r>
          </a:p>
          <a:p>
            <a:pPr eaLnBrk="1" hangingPunct="1"/>
            <a:endParaRPr lang="en-GB" sz="1800" dirty="0" smtClean="0">
              <a:latin typeface="Times New Roman" pitchFamily="18" charset="0"/>
              <a:cs typeface="Times New Roman" pitchFamily="18" charset="0"/>
            </a:endParaRPr>
          </a:p>
          <a:p>
            <a:pPr eaLnBrk="1" hangingPunct="1">
              <a:buFontTx/>
              <a:buChar char="•"/>
            </a:pPr>
            <a:r>
              <a:rPr lang="en-GB" sz="1800" b="1" dirty="0" smtClean="0">
                <a:latin typeface="Times New Roman" pitchFamily="18" charset="0"/>
                <a:cs typeface="Times New Roman" pitchFamily="18" charset="0"/>
              </a:rPr>
              <a:t>Risk factors for progression &amp; development HE:</a:t>
            </a:r>
          </a:p>
          <a:p>
            <a:pPr eaLnBrk="1" hangingPunct="1"/>
            <a:r>
              <a:rPr lang="en-GB" sz="1800" dirty="0" smtClean="0">
                <a:latin typeface="Times New Roman" pitchFamily="18" charset="0"/>
                <a:cs typeface="Times New Roman" pitchFamily="18" charset="0"/>
              </a:rPr>
              <a:t>		ammonia</a:t>
            </a:r>
          </a:p>
          <a:p>
            <a:pPr eaLnBrk="1" hangingPunct="1"/>
            <a:r>
              <a:rPr lang="en-GB" sz="1800" dirty="0" smtClean="0">
                <a:latin typeface="Times New Roman" pitchFamily="18" charset="0"/>
                <a:cs typeface="Times New Roman" pitchFamily="18" charset="0"/>
              </a:rPr>
              <a:t>		MELD&gt;32</a:t>
            </a:r>
          </a:p>
          <a:p>
            <a:pPr eaLnBrk="1" hangingPunct="1">
              <a:buFontTx/>
              <a:buChar char="•"/>
            </a:pPr>
            <a:r>
              <a:rPr lang="en-GB" sz="1800" dirty="0" smtClean="0">
                <a:latin typeface="Times New Roman" pitchFamily="18" charset="0"/>
                <a:cs typeface="Times New Roman" pitchFamily="18" charset="0"/>
              </a:rPr>
              <a:t>?other factors contribute to the development of HE/ICH</a:t>
            </a:r>
          </a:p>
          <a:p>
            <a:pPr marL="0" indent="0" eaLnBrk="1" hangingPunct="1">
              <a:buNone/>
            </a:pPr>
            <a:r>
              <a:rPr lang="en-GB" sz="1800" dirty="0" smtClean="0">
                <a:latin typeface="Times New Roman" pitchFamily="18" charset="0"/>
                <a:cs typeface="Times New Roman" pitchFamily="18" charset="0"/>
              </a:rPr>
              <a:t>			</a:t>
            </a:r>
          </a:p>
          <a:p>
            <a:pPr eaLnBrk="1" hangingPunct="1"/>
            <a:r>
              <a:rPr lang="en-GB" sz="1800" dirty="0" smtClean="0">
                <a:latin typeface="Times New Roman" pitchFamily="18" charset="0"/>
                <a:cs typeface="Times New Roman" pitchFamily="18" charset="0"/>
              </a:rPr>
              <a:t>		</a:t>
            </a:r>
          </a:p>
        </p:txBody>
      </p:sp>
      <p:sp>
        <p:nvSpPr>
          <p:cNvPr id="26628" name="TextBox 6"/>
          <p:cNvSpPr txBox="1">
            <a:spLocks noChangeArrowheads="1"/>
          </p:cNvSpPr>
          <p:nvPr/>
        </p:nvSpPr>
        <p:spPr bwMode="auto">
          <a:xfrm>
            <a:off x="179388" y="6519863"/>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 Clemmesen et al, Hepatology ‘99; Bhatia et al, Gut ‘06; Bernal et al, Hepatology ‘07</a:t>
            </a:r>
          </a:p>
        </p:txBody>
      </p:sp>
    </p:spTree>
    <p:extLst>
      <p:ext uri="{BB962C8B-B14F-4D97-AF65-F5344CB8AC3E}">
        <p14:creationId xmlns:p14="http://schemas.microsoft.com/office/powerpoint/2010/main" val="25679441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GB" sz="3600" b="1" smtClean="0">
                <a:cs typeface="Times New Roman" pitchFamily="18" charset="0"/>
              </a:rPr>
              <a:t>Ammonia &amp; encephalopathy</a:t>
            </a:r>
          </a:p>
        </p:txBody>
      </p:sp>
      <p:sp>
        <p:nvSpPr>
          <p:cNvPr id="27651" name="Content Placeholder 2"/>
          <p:cNvSpPr>
            <a:spLocks noGrp="1"/>
          </p:cNvSpPr>
          <p:nvPr>
            <p:ph idx="1"/>
          </p:nvPr>
        </p:nvSpPr>
        <p:spPr>
          <a:xfrm>
            <a:off x="900113" y="1700213"/>
            <a:ext cx="7543800" cy="4700587"/>
          </a:xfrm>
        </p:spPr>
        <p:txBody>
          <a:bodyPr/>
          <a:lstStyle/>
          <a:p>
            <a:pPr eaLnBrk="1" hangingPunct="1"/>
            <a:r>
              <a:rPr lang="en-GB" smtClean="0">
                <a:latin typeface="Times New Roman" pitchFamily="18" charset="0"/>
                <a:cs typeface="Times New Roman" pitchFamily="18" charset="0"/>
              </a:rPr>
              <a:t>Pathogenesis &amp; mechanisms incompletely understood</a:t>
            </a:r>
          </a:p>
          <a:p>
            <a:pPr eaLnBrk="1" hangingPunct="1"/>
            <a:endParaRPr lang="en-GB" smtClean="0">
              <a:latin typeface="Times New Roman" pitchFamily="18" charset="0"/>
              <a:cs typeface="Times New Roman" pitchFamily="18" charset="0"/>
            </a:endParaRPr>
          </a:p>
          <a:p>
            <a:pPr eaLnBrk="1" hangingPunct="1"/>
            <a:r>
              <a:rPr lang="en-GB" b="1" smtClean="0">
                <a:latin typeface="Times New Roman" pitchFamily="18" charset="0"/>
                <a:cs typeface="Times New Roman" pitchFamily="18" charset="0"/>
              </a:rPr>
              <a:t>Traditional theory</a:t>
            </a:r>
            <a:r>
              <a:rPr lang="en-GB" smtClean="0">
                <a:latin typeface="Times New Roman" pitchFamily="18" charset="0"/>
                <a:cs typeface="Times New Roman" pitchFamily="18" charset="0"/>
              </a:rPr>
              <a:t>: role of glutamine </a:t>
            </a:r>
          </a:p>
          <a:p>
            <a:pPr eaLnBrk="1" hangingPunct="1"/>
            <a:r>
              <a:rPr lang="en-GB" smtClean="0">
                <a:latin typeface="Times New Roman" pitchFamily="18" charset="0"/>
                <a:cs typeface="Times New Roman" pitchFamily="18" charset="0"/>
              </a:rPr>
              <a:t>	hyperammonaemia → ↑ astrocyte glutamine → astrocyte swelling →cerebral oedema/ICH </a:t>
            </a:r>
          </a:p>
          <a:p>
            <a:pPr eaLnBrk="1" hangingPunct="1"/>
            <a:endParaRPr lang="en-GB" smtClean="0">
              <a:latin typeface="Times New Roman" pitchFamily="18" charset="0"/>
              <a:cs typeface="Times New Roman" pitchFamily="18" charset="0"/>
            </a:endParaRPr>
          </a:p>
          <a:p>
            <a:pPr eaLnBrk="1" hangingPunct="1"/>
            <a:r>
              <a:rPr lang="en-GB" b="1" smtClean="0">
                <a:latin typeface="Times New Roman" pitchFamily="18" charset="0"/>
                <a:cs typeface="Times New Roman" pitchFamily="18" charset="0"/>
              </a:rPr>
              <a:t>Experimental models of ALF</a:t>
            </a:r>
            <a:r>
              <a:rPr lang="en-GB" smtClean="0">
                <a:latin typeface="Times New Roman" pitchFamily="18" charset="0"/>
                <a:cs typeface="Times New Roman" pitchFamily="18" charset="0"/>
              </a:rPr>
              <a:t>:  </a:t>
            </a:r>
          </a:p>
          <a:p>
            <a:pPr eaLnBrk="1" hangingPunct="1"/>
            <a:r>
              <a:rPr lang="en-GB" smtClean="0">
                <a:latin typeface="Times New Roman" pitchFamily="18" charset="0"/>
                <a:cs typeface="Times New Roman" pitchFamily="18" charset="0"/>
              </a:rPr>
              <a:t>	Changes in neurotransmitter synthesis/release</a:t>
            </a:r>
          </a:p>
          <a:p>
            <a:pPr eaLnBrk="1" hangingPunct="1"/>
            <a:r>
              <a:rPr lang="en-GB" smtClean="0">
                <a:latin typeface="Times New Roman" pitchFamily="18" charset="0"/>
                <a:cs typeface="Times New Roman" pitchFamily="18" charset="0"/>
              </a:rPr>
              <a:t>	neuronal oxidative stress/impaired mitochondrial function</a:t>
            </a:r>
          </a:p>
          <a:p>
            <a:pPr eaLnBrk="1" hangingPunct="1"/>
            <a:r>
              <a:rPr lang="en-GB" smtClean="0">
                <a:latin typeface="Times New Roman" pitchFamily="18" charset="0"/>
                <a:cs typeface="Times New Roman" pitchFamily="18" charset="0"/>
              </a:rPr>
              <a:t>	Astrocyte osmotic changes and swelling</a:t>
            </a:r>
          </a:p>
          <a:p>
            <a:pPr eaLnBrk="1" hangingPunct="1"/>
            <a:endParaRPr lang="en-GB" smtClean="0">
              <a:latin typeface="Times New Roman" pitchFamily="18" charset="0"/>
              <a:cs typeface="Times New Roman" pitchFamily="18" charset="0"/>
            </a:endParaRPr>
          </a:p>
        </p:txBody>
      </p:sp>
    </p:spTree>
    <p:extLst>
      <p:ext uri="{BB962C8B-B14F-4D97-AF65-F5344CB8AC3E}">
        <p14:creationId xmlns:p14="http://schemas.microsoft.com/office/powerpoint/2010/main" val="278243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GB" sz="3600" b="1" smtClean="0">
                <a:cs typeface="Times New Roman" pitchFamily="18" charset="0"/>
              </a:rPr>
              <a:t>Neuroinflammation &amp; HE</a:t>
            </a:r>
          </a:p>
        </p:txBody>
      </p:sp>
      <p:sp>
        <p:nvSpPr>
          <p:cNvPr id="28675" name="Content Placeholder 2"/>
          <p:cNvSpPr>
            <a:spLocks noGrp="1"/>
          </p:cNvSpPr>
          <p:nvPr>
            <p:ph sz="half" idx="1"/>
          </p:nvPr>
        </p:nvSpPr>
        <p:spPr>
          <a:xfrm>
            <a:off x="0" y="1600200"/>
            <a:ext cx="4716463" cy="4525963"/>
          </a:xfrm>
        </p:spPr>
        <p:txBody>
          <a:bodyPr/>
          <a:lstStyle/>
          <a:p>
            <a:pPr marL="0" indent="0" eaLnBrk="1" hangingPunct="1">
              <a:buFontTx/>
              <a:buChar char="•"/>
            </a:pPr>
            <a:r>
              <a:rPr lang="en-GB" sz="2400" b="1" smtClean="0">
                <a:latin typeface="Times New Roman" pitchFamily="18" charset="0"/>
                <a:cs typeface="Times New Roman" pitchFamily="18" charset="0"/>
              </a:rPr>
              <a:t>  Inflammation &amp; metabolic</a:t>
            </a:r>
          </a:p>
          <a:p>
            <a:pPr lvl="1" eaLnBrk="1" hangingPunct="1"/>
            <a:r>
              <a:rPr lang="en-GB" sz="2000" smtClean="0">
                <a:latin typeface="Times New Roman" pitchFamily="18" charset="0"/>
                <a:cs typeface="Times New Roman" pitchFamily="18" charset="0"/>
              </a:rPr>
              <a:t>mediators (ammonia/lactate)  play “synergisitc” role in pathogenesis of HE</a:t>
            </a:r>
          </a:p>
          <a:p>
            <a:pPr marL="0" indent="0" eaLnBrk="1" hangingPunct="1"/>
            <a:endParaRPr lang="en-GB" sz="2400" smtClean="0">
              <a:latin typeface="Times New Roman" pitchFamily="18" charset="0"/>
              <a:cs typeface="Times New Roman" pitchFamily="18" charset="0"/>
            </a:endParaRPr>
          </a:p>
          <a:p>
            <a:pPr marL="0" indent="0" eaLnBrk="1" hangingPunct="1">
              <a:buFontTx/>
              <a:buChar char="•"/>
            </a:pPr>
            <a:r>
              <a:rPr lang="en-GB" sz="2400" b="1" smtClean="0">
                <a:latin typeface="Times New Roman" pitchFamily="18" charset="0"/>
                <a:cs typeface="Times New Roman" pitchFamily="18" charset="0"/>
              </a:rPr>
              <a:t>  Activated microglial cells</a:t>
            </a:r>
            <a:r>
              <a:rPr lang="en-GB" sz="2400" smtClean="0">
                <a:latin typeface="Times New Roman" pitchFamily="18" charset="0"/>
                <a:cs typeface="Times New Roman" pitchFamily="18" charset="0"/>
              </a:rPr>
              <a:t>:  </a:t>
            </a:r>
          </a:p>
          <a:p>
            <a:pPr lvl="1" eaLnBrk="1" hangingPunct="1"/>
            <a:r>
              <a:rPr lang="en-GB" sz="1800" smtClean="0">
                <a:latin typeface="Times New Roman" pitchFamily="18" charset="0"/>
                <a:cs typeface="Times New Roman" pitchFamily="18" charset="0"/>
              </a:rPr>
              <a:t>tissue macrophages</a:t>
            </a:r>
          </a:p>
          <a:p>
            <a:pPr lvl="1" eaLnBrk="1" hangingPunct="1"/>
            <a:r>
              <a:rPr lang="en-GB" sz="1800" smtClean="0">
                <a:latin typeface="Times New Roman" pitchFamily="18" charset="0"/>
                <a:cs typeface="Times New Roman" pitchFamily="18" charset="0"/>
              </a:rPr>
              <a:t>activated by inflammatory stimulus </a:t>
            </a:r>
          </a:p>
          <a:p>
            <a:pPr lvl="1" eaLnBrk="1" hangingPunct="1"/>
            <a:r>
              <a:rPr lang="en-GB" sz="1800" smtClean="0">
                <a:latin typeface="Times New Roman" pitchFamily="18" charset="0"/>
                <a:cs typeface="Times New Roman" pitchFamily="18" charset="0"/>
              </a:rPr>
              <a:t>implicated in other neuroinflammatory disorders</a:t>
            </a:r>
          </a:p>
          <a:p>
            <a:pPr lvl="1" eaLnBrk="1" hangingPunct="1"/>
            <a:r>
              <a:rPr lang="en-GB" sz="1800" smtClean="0">
                <a:latin typeface="Times New Roman" pitchFamily="18" charset="0"/>
                <a:cs typeface="Times New Roman" pitchFamily="18" charset="0"/>
              </a:rPr>
              <a:t>↑ pro-inflammatory cytokines (TNF-</a:t>
            </a:r>
            <a:r>
              <a:rPr lang="el-GR" sz="1800" smtClean="0">
                <a:latin typeface="Times New Roman" pitchFamily="18" charset="0"/>
                <a:cs typeface="Times New Roman" pitchFamily="18" charset="0"/>
              </a:rPr>
              <a:t>α</a:t>
            </a:r>
            <a:r>
              <a:rPr lang="en-GB" sz="1800" smtClean="0">
                <a:latin typeface="Times New Roman" pitchFamily="18" charset="0"/>
                <a:cs typeface="Times New Roman" pitchFamily="18" charset="0"/>
              </a:rPr>
              <a:t>, IL-1, IL-6)</a:t>
            </a:r>
          </a:p>
        </p:txBody>
      </p:sp>
      <p:pic>
        <p:nvPicPr>
          <p:cNvPr id="28676"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4413" y="1700213"/>
            <a:ext cx="3686175" cy="4249737"/>
          </a:xfrm>
        </p:spPr>
      </p:pic>
      <p:cxnSp>
        <p:nvCxnSpPr>
          <p:cNvPr id="17" name="Straight Arrow Connector 16"/>
          <p:cNvCxnSpPr/>
          <p:nvPr/>
        </p:nvCxnSpPr>
        <p:spPr>
          <a:xfrm flipH="1" flipV="1">
            <a:off x="6948488" y="3213100"/>
            <a:ext cx="863600" cy="316865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59338" y="4005263"/>
            <a:ext cx="936625" cy="23764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679" name="TextBox 19"/>
          <p:cNvSpPr txBox="1">
            <a:spLocks noChangeArrowheads="1"/>
          </p:cNvSpPr>
          <p:nvPr/>
        </p:nvSpPr>
        <p:spPr bwMode="auto">
          <a:xfrm>
            <a:off x="4500563" y="6381750"/>
            <a:ext cx="107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Astrocyte</a:t>
            </a:r>
          </a:p>
        </p:txBody>
      </p:sp>
      <p:sp>
        <p:nvSpPr>
          <p:cNvPr id="28680" name="TextBox 20"/>
          <p:cNvSpPr txBox="1">
            <a:spLocks noChangeArrowheads="1"/>
          </p:cNvSpPr>
          <p:nvPr/>
        </p:nvSpPr>
        <p:spPr bwMode="auto">
          <a:xfrm>
            <a:off x="7308850" y="63817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Microglial cell</a:t>
            </a:r>
          </a:p>
        </p:txBody>
      </p:sp>
      <p:sp>
        <p:nvSpPr>
          <p:cNvPr id="28681" name="TextBox 21"/>
          <p:cNvSpPr txBox="1">
            <a:spLocks noChangeArrowheads="1"/>
          </p:cNvSpPr>
          <p:nvPr/>
        </p:nvSpPr>
        <p:spPr bwMode="auto">
          <a:xfrm flipH="1">
            <a:off x="250825" y="6453188"/>
            <a:ext cx="4033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400"/>
              <a:t>Butterworth et al, </a:t>
            </a:r>
            <a:r>
              <a:rPr lang="en-GB" sz="1400" i="1"/>
              <a:t>Neurochemistry  Int ‘12</a:t>
            </a:r>
          </a:p>
        </p:txBody>
      </p:sp>
    </p:spTree>
    <p:extLst>
      <p:ext uri="{BB962C8B-B14F-4D97-AF65-F5344CB8AC3E}">
        <p14:creationId xmlns:p14="http://schemas.microsoft.com/office/powerpoint/2010/main" val="39725745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Neuroinflammation &amp; HE</a:t>
            </a:r>
          </a:p>
        </p:txBody>
      </p:sp>
      <p:grpSp>
        <p:nvGrpSpPr>
          <p:cNvPr id="29699" name="Group 8"/>
          <p:cNvGrpSpPr>
            <a:grpSpLocks/>
          </p:cNvGrpSpPr>
          <p:nvPr/>
        </p:nvGrpSpPr>
        <p:grpSpPr bwMode="auto">
          <a:xfrm>
            <a:off x="179388" y="1196975"/>
            <a:ext cx="2835275" cy="1812925"/>
            <a:chOff x="729412" y="2479718"/>
            <a:chExt cx="2834475" cy="1813378"/>
          </a:xfrm>
        </p:grpSpPr>
        <p:grpSp>
          <p:nvGrpSpPr>
            <p:cNvPr id="29719" name="Group 4"/>
            <p:cNvGrpSpPr>
              <a:grpSpLocks/>
            </p:cNvGrpSpPr>
            <p:nvPr/>
          </p:nvGrpSpPr>
          <p:grpSpPr bwMode="auto">
            <a:xfrm>
              <a:off x="1403648" y="2996952"/>
              <a:ext cx="2160239" cy="1296144"/>
              <a:chOff x="1145968" y="2276873"/>
              <a:chExt cx="2402174" cy="1425665"/>
            </a:xfrm>
          </p:grpSpPr>
          <p:sp>
            <p:nvSpPr>
              <p:cNvPr id="29721" name="Freeform 152"/>
              <p:cNvSpPr>
                <a:spLocks/>
              </p:cNvSpPr>
              <p:nvPr/>
            </p:nvSpPr>
            <p:spPr bwMode="auto">
              <a:xfrm>
                <a:off x="1359312" y="2365247"/>
                <a:ext cx="2188830" cy="1337291"/>
              </a:xfrm>
              <a:custGeom>
                <a:avLst/>
                <a:gdLst>
                  <a:gd name="T0" fmla="*/ 2147483647 w 3151"/>
                  <a:gd name="T1" fmla="*/ 493372564 h 2132"/>
                  <a:gd name="T2" fmla="*/ 2147483647 w 3151"/>
                  <a:gd name="T3" fmla="*/ 2147483647 h 2132"/>
                  <a:gd name="T4" fmla="*/ 2147483647 w 3151"/>
                  <a:gd name="T5" fmla="*/ 2147483647 h 2132"/>
                  <a:gd name="T6" fmla="*/ 2147483647 w 3151"/>
                  <a:gd name="T7" fmla="*/ 2147483647 h 2132"/>
                  <a:gd name="T8" fmla="*/ 2147483647 w 3151"/>
                  <a:gd name="T9" fmla="*/ 2147483647 h 2132"/>
                  <a:gd name="T10" fmla="*/ 2147483647 w 3151"/>
                  <a:gd name="T11" fmla="*/ 2147483647 h 2132"/>
                  <a:gd name="T12" fmla="*/ 2147483647 w 3151"/>
                  <a:gd name="T13" fmla="*/ 2147483647 h 2132"/>
                  <a:gd name="T14" fmla="*/ 2147483647 w 3151"/>
                  <a:gd name="T15" fmla="*/ 2147483647 h 2132"/>
                  <a:gd name="T16" fmla="*/ 2147483647 w 3151"/>
                  <a:gd name="T17" fmla="*/ 2147483647 h 2132"/>
                  <a:gd name="T18" fmla="*/ 1005599628 w 3151"/>
                  <a:gd name="T19" fmla="*/ 2147483647 h 2132"/>
                  <a:gd name="T20" fmla="*/ 2147483647 w 3151"/>
                  <a:gd name="T21" fmla="*/ 2147483647 h 2132"/>
                  <a:gd name="T22" fmla="*/ 2147483647 w 3151"/>
                  <a:gd name="T23" fmla="*/ 2147483647 h 2132"/>
                  <a:gd name="T24" fmla="*/ 2147483647 w 3151"/>
                  <a:gd name="T25" fmla="*/ 2147483647 h 2132"/>
                  <a:gd name="T26" fmla="*/ 2147483647 w 3151"/>
                  <a:gd name="T27" fmla="*/ 2147483647 h 2132"/>
                  <a:gd name="T28" fmla="*/ 2147483647 w 3151"/>
                  <a:gd name="T29" fmla="*/ 2147483647 h 2132"/>
                  <a:gd name="T30" fmla="*/ 2147483647 w 3151"/>
                  <a:gd name="T31" fmla="*/ 2147483647 h 2132"/>
                  <a:gd name="T32" fmla="*/ 2147483647 w 3151"/>
                  <a:gd name="T33" fmla="*/ 2147483647 h 2132"/>
                  <a:gd name="T34" fmla="*/ 2147483647 w 3151"/>
                  <a:gd name="T35" fmla="*/ 2147483647 h 2132"/>
                  <a:gd name="T36" fmla="*/ 2147483647 w 3151"/>
                  <a:gd name="T37" fmla="*/ 2147483647 h 2132"/>
                  <a:gd name="T38" fmla="*/ 2147483647 w 3151"/>
                  <a:gd name="T39" fmla="*/ 2147483647 h 2132"/>
                  <a:gd name="T40" fmla="*/ 2147483647 w 3151"/>
                  <a:gd name="T41" fmla="*/ 2147483647 h 2132"/>
                  <a:gd name="T42" fmla="*/ 2147483647 w 3151"/>
                  <a:gd name="T43" fmla="*/ 2147483647 h 2132"/>
                  <a:gd name="T44" fmla="*/ 2147483647 w 3151"/>
                  <a:gd name="T45" fmla="*/ 2147483647 h 2132"/>
                  <a:gd name="T46" fmla="*/ 2147483647 w 3151"/>
                  <a:gd name="T47" fmla="*/ 2147483647 h 2132"/>
                  <a:gd name="T48" fmla="*/ 2147483647 w 3151"/>
                  <a:gd name="T49" fmla="*/ 2147483647 h 2132"/>
                  <a:gd name="T50" fmla="*/ 2147483647 w 3151"/>
                  <a:gd name="T51" fmla="*/ 2147483647 h 2132"/>
                  <a:gd name="T52" fmla="*/ 2147483647 w 3151"/>
                  <a:gd name="T53" fmla="*/ 2147483647 h 2132"/>
                  <a:gd name="T54" fmla="*/ 2147483647 w 3151"/>
                  <a:gd name="T55" fmla="*/ 2147483647 h 2132"/>
                  <a:gd name="T56" fmla="*/ 2147483647 w 3151"/>
                  <a:gd name="T57" fmla="*/ 2147483647 h 2132"/>
                  <a:gd name="T58" fmla="*/ 2147483647 w 3151"/>
                  <a:gd name="T59" fmla="*/ 2147483647 h 2132"/>
                  <a:gd name="T60" fmla="*/ 2147483647 w 3151"/>
                  <a:gd name="T61" fmla="*/ 493372564 h 2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2132"/>
                  <a:gd name="T95" fmla="*/ 3151 w 3151"/>
                  <a:gd name="T96" fmla="*/ 2132 h 2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2132">
                    <a:moveTo>
                      <a:pt x="2628" y="2"/>
                    </a:moveTo>
                    <a:cubicBezTo>
                      <a:pt x="1835" y="134"/>
                      <a:pt x="3151" y="27"/>
                      <a:pt x="573" y="47"/>
                    </a:cubicBezTo>
                    <a:cubicBezTo>
                      <a:pt x="422" y="85"/>
                      <a:pt x="492" y="64"/>
                      <a:pt x="363" y="107"/>
                    </a:cubicBezTo>
                    <a:cubicBezTo>
                      <a:pt x="348" y="112"/>
                      <a:pt x="318" y="122"/>
                      <a:pt x="318" y="122"/>
                    </a:cubicBezTo>
                    <a:cubicBezTo>
                      <a:pt x="264" y="176"/>
                      <a:pt x="244" y="171"/>
                      <a:pt x="183" y="212"/>
                    </a:cubicBezTo>
                    <a:cubicBezTo>
                      <a:pt x="145" y="325"/>
                      <a:pt x="201" y="190"/>
                      <a:pt x="123" y="287"/>
                    </a:cubicBezTo>
                    <a:cubicBezTo>
                      <a:pt x="113" y="299"/>
                      <a:pt x="113" y="317"/>
                      <a:pt x="108" y="332"/>
                    </a:cubicBezTo>
                    <a:cubicBezTo>
                      <a:pt x="103" y="577"/>
                      <a:pt x="106" y="822"/>
                      <a:pt x="93" y="1067"/>
                    </a:cubicBezTo>
                    <a:cubicBezTo>
                      <a:pt x="90" y="1116"/>
                      <a:pt x="30" y="1276"/>
                      <a:pt x="18" y="1322"/>
                    </a:cubicBezTo>
                    <a:cubicBezTo>
                      <a:pt x="13" y="1342"/>
                      <a:pt x="3" y="1382"/>
                      <a:pt x="3" y="1382"/>
                    </a:cubicBezTo>
                    <a:cubicBezTo>
                      <a:pt x="8" y="1562"/>
                      <a:pt x="0" y="1743"/>
                      <a:pt x="18" y="1922"/>
                    </a:cubicBezTo>
                    <a:cubicBezTo>
                      <a:pt x="20" y="1947"/>
                      <a:pt x="48" y="1962"/>
                      <a:pt x="63" y="1982"/>
                    </a:cubicBezTo>
                    <a:cubicBezTo>
                      <a:pt x="170" y="2131"/>
                      <a:pt x="323" y="2122"/>
                      <a:pt x="498" y="2132"/>
                    </a:cubicBezTo>
                    <a:cubicBezTo>
                      <a:pt x="573" y="2125"/>
                      <a:pt x="782" y="2114"/>
                      <a:pt x="858" y="2072"/>
                    </a:cubicBezTo>
                    <a:cubicBezTo>
                      <a:pt x="929" y="2033"/>
                      <a:pt x="972" y="1981"/>
                      <a:pt x="1038" y="1937"/>
                    </a:cubicBezTo>
                    <a:cubicBezTo>
                      <a:pt x="1065" y="1856"/>
                      <a:pt x="1101" y="1793"/>
                      <a:pt x="1128" y="1712"/>
                    </a:cubicBezTo>
                    <a:cubicBezTo>
                      <a:pt x="1135" y="1692"/>
                      <a:pt x="1159" y="1683"/>
                      <a:pt x="1173" y="1667"/>
                    </a:cubicBezTo>
                    <a:cubicBezTo>
                      <a:pt x="1185" y="1653"/>
                      <a:pt x="1193" y="1637"/>
                      <a:pt x="1203" y="1622"/>
                    </a:cubicBezTo>
                    <a:cubicBezTo>
                      <a:pt x="1222" y="1489"/>
                      <a:pt x="1256" y="1344"/>
                      <a:pt x="1353" y="1247"/>
                    </a:cubicBezTo>
                    <a:cubicBezTo>
                      <a:pt x="1358" y="1232"/>
                      <a:pt x="1357" y="1213"/>
                      <a:pt x="1368" y="1202"/>
                    </a:cubicBezTo>
                    <a:cubicBezTo>
                      <a:pt x="1393" y="1177"/>
                      <a:pt x="1458" y="1142"/>
                      <a:pt x="1458" y="1142"/>
                    </a:cubicBezTo>
                    <a:cubicBezTo>
                      <a:pt x="1480" y="1077"/>
                      <a:pt x="1481" y="1059"/>
                      <a:pt x="1548" y="1037"/>
                    </a:cubicBezTo>
                    <a:cubicBezTo>
                      <a:pt x="1606" y="950"/>
                      <a:pt x="1629" y="1001"/>
                      <a:pt x="1713" y="917"/>
                    </a:cubicBezTo>
                    <a:cubicBezTo>
                      <a:pt x="1855" y="775"/>
                      <a:pt x="2053" y="739"/>
                      <a:pt x="2238" y="677"/>
                    </a:cubicBezTo>
                    <a:cubicBezTo>
                      <a:pt x="2272" y="666"/>
                      <a:pt x="2294" y="628"/>
                      <a:pt x="2328" y="617"/>
                    </a:cubicBezTo>
                    <a:cubicBezTo>
                      <a:pt x="2343" y="612"/>
                      <a:pt x="2358" y="606"/>
                      <a:pt x="2373" y="602"/>
                    </a:cubicBezTo>
                    <a:cubicBezTo>
                      <a:pt x="2483" y="571"/>
                      <a:pt x="2607" y="546"/>
                      <a:pt x="2703" y="482"/>
                    </a:cubicBezTo>
                    <a:cubicBezTo>
                      <a:pt x="2746" y="418"/>
                      <a:pt x="2814" y="386"/>
                      <a:pt x="2868" y="332"/>
                    </a:cubicBezTo>
                    <a:cubicBezTo>
                      <a:pt x="2873" y="317"/>
                      <a:pt x="2883" y="303"/>
                      <a:pt x="2883" y="287"/>
                    </a:cubicBezTo>
                    <a:cubicBezTo>
                      <a:pt x="2883" y="4"/>
                      <a:pt x="2901" y="39"/>
                      <a:pt x="2658" y="17"/>
                    </a:cubicBezTo>
                    <a:cubicBezTo>
                      <a:pt x="2608" y="0"/>
                      <a:pt x="2597" y="2"/>
                      <a:pt x="2628" y="2"/>
                    </a:cubicBezTo>
                    <a:close/>
                  </a:path>
                </a:pathLst>
              </a:custGeom>
              <a:gradFill rotWithShape="0">
                <a:gsLst>
                  <a:gs pos="0">
                    <a:srgbClr val="5B2B04"/>
                  </a:gs>
                  <a:gs pos="100000">
                    <a:srgbClr val="974706"/>
                  </a:gs>
                </a:gsLst>
                <a:lin ang="2700000" scaled="1"/>
              </a:gradFill>
              <a:ln w="9525">
                <a:solidFill>
                  <a:srgbClr val="974706"/>
                </a:solidFill>
                <a:round/>
                <a:headEnd/>
                <a:tailEnd/>
              </a:ln>
            </p:spPr>
            <p:txBody>
              <a:bodyPr/>
              <a:lstStyle/>
              <a:p>
                <a:endParaRPr lang="en-GB"/>
              </a:p>
            </p:txBody>
          </p:sp>
          <p:sp>
            <p:nvSpPr>
              <p:cNvPr id="29722" name="AutoShape 151"/>
              <p:cNvSpPr>
                <a:spLocks noChangeArrowheads="1"/>
              </p:cNvSpPr>
              <p:nvPr/>
            </p:nvSpPr>
            <p:spPr bwMode="auto">
              <a:xfrm>
                <a:off x="1145968" y="2276873"/>
                <a:ext cx="463975" cy="518424"/>
              </a:xfrm>
              <a:prstGeom prst="lightningBolt">
                <a:avLst/>
              </a:prstGeom>
              <a:gradFill rotWithShape="0">
                <a:gsLst>
                  <a:gs pos="0">
                    <a:srgbClr val="FFFF00"/>
                  </a:gs>
                  <a:gs pos="100000">
                    <a:srgbClr val="FFFFCC"/>
                  </a:gs>
                </a:gsLst>
                <a:lin ang="2700000" scaled="1"/>
              </a:gradFill>
              <a:ln w="9525">
                <a:solidFill>
                  <a:srgbClr val="000000"/>
                </a:solidFill>
                <a:miter lim="800000"/>
                <a:headEnd/>
                <a:tailEnd/>
              </a:ln>
            </p:spPr>
            <p:txBody>
              <a:bodyPr/>
              <a:lstStyle/>
              <a:p>
                <a:endParaRPr lang="en-US"/>
              </a:p>
            </p:txBody>
          </p:sp>
        </p:grpSp>
        <p:sp>
          <p:nvSpPr>
            <p:cNvPr id="8" name="TextBox 7"/>
            <p:cNvSpPr txBox="1"/>
            <p:nvPr/>
          </p:nvSpPr>
          <p:spPr>
            <a:xfrm>
              <a:off x="729412" y="2479718"/>
              <a:ext cx="1395018" cy="1076594"/>
            </a:xfrm>
            <a:prstGeom prst="rect">
              <a:avLst/>
            </a:prstGeom>
            <a:noFill/>
          </p:spPr>
          <p:txBody>
            <a:bodyPr>
              <a:spAutoFit/>
            </a:bodyPr>
            <a:lstStyle/>
            <a:p>
              <a:pPr>
                <a:defRPr/>
              </a:pPr>
              <a:r>
                <a:rPr lang="en-GB" sz="1600" b="1" dirty="0">
                  <a:solidFill>
                    <a:srgbClr val="FF0000"/>
                  </a:solidFill>
                  <a:effectLst>
                    <a:outerShdw blurRad="38100" dist="38100" dir="2700000" algn="tl">
                      <a:srgbClr val="000000">
                        <a:alpha val="43137"/>
                      </a:srgbClr>
                    </a:outerShdw>
                  </a:effectLst>
                </a:rPr>
                <a:t>Acute liver injury</a:t>
              </a:r>
            </a:p>
            <a:p>
              <a:pPr>
                <a:defRPr/>
              </a:pPr>
              <a:r>
                <a:rPr lang="en-GB" sz="1600" dirty="0"/>
                <a:t>-toxic</a:t>
              </a:r>
            </a:p>
            <a:p>
              <a:pPr>
                <a:defRPr/>
              </a:pPr>
              <a:r>
                <a:rPr lang="en-GB" sz="1600" dirty="0"/>
                <a:t>- viral</a:t>
              </a:r>
            </a:p>
          </p:txBody>
        </p:sp>
      </p:grpSp>
      <p:sp>
        <p:nvSpPr>
          <p:cNvPr id="10" name="Right Arrow 9"/>
          <p:cNvSpPr/>
          <p:nvPr/>
        </p:nvSpPr>
        <p:spPr>
          <a:xfrm>
            <a:off x="3059113" y="1700213"/>
            <a:ext cx="2233612" cy="360362"/>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0"/>
          <p:cNvSpPr txBox="1">
            <a:spLocks noChangeArrowheads="1"/>
          </p:cNvSpPr>
          <p:nvPr/>
        </p:nvSpPr>
        <p:spPr bwMode="auto">
          <a:xfrm>
            <a:off x="611188" y="4797425"/>
            <a:ext cx="2557462"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Systemic inflammation </a:t>
            </a:r>
          </a:p>
          <a:p>
            <a:pPr algn="ctr" eaLnBrk="1" hangingPunct="1"/>
            <a:r>
              <a:rPr lang="en-GB" sz="1400" b="1">
                <a:solidFill>
                  <a:srgbClr val="FF0000"/>
                </a:solidFill>
              </a:rPr>
              <a:t>(TNF-a, IL-1, IL-6)</a:t>
            </a:r>
          </a:p>
        </p:txBody>
      </p:sp>
      <p:sp>
        <p:nvSpPr>
          <p:cNvPr id="12" name="Right Arrow 11"/>
          <p:cNvSpPr/>
          <p:nvPr/>
        </p:nvSpPr>
        <p:spPr>
          <a:xfrm rot="5400000">
            <a:off x="935038" y="3752850"/>
            <a:ext cx="1296987" cy="360363"/>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a:spLocks noChangeArrowheads="1"/>
          </p:cNvSpPr>
          <p:nvPr/>
        </p:nvSpPr>
        <p:spPr bwMode="auto">
          <a:xfrm>
            <a:off x="5580063" y="3284538"/>
            <a:ext cx="12239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Astrocyte swelling</a:t>
            </a:r>
            <a:endParaRPr lang="en-GB" sz="1400" b="1">
              <a:solidFill>
                <a:srgbClr val="FF0000"/>
              </a:solidFill>
            </a:endParaRPr>
          </a:p>
        </p:txBody>
      </p:sp>
      <p:sp>
        <p:nvSpPr>
          <p:cNvPr id="15" name="Right Arrow 14"/>
          <p:cNvSpPr/>
          <p:nvPr/>
        </p:nvSpPr>
        <p:spPr>
          <a:xfrm rot="5400000">
            <a:off x="6011863" y="2420938"/>
            <a:ext cx="792162" cy="360362"/>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3203575" y="4941888"/>
            <a:ext cx="1512888" cy="358775"/>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Arc 16"/>
          <p:cNvSpPr/>
          <p:nvPr/>
        </p:nvSpPr>
        <p:spPr>
          <a:xfrm rot="15126348">
            <a:off x="4614863" y="3262313"/>
            <a:ext cx="3962400" cy="3429000"/>
          </a:xfrm>
          <a:prstGeom prst="arc">
            <a:avLst>
              <a:gd name="adj1" fmla="val 15253568"/>
              <a:gd name="adj2" fmla="val 2224459"/>
            </a:avLst>
          </a:prstGeom>
          <a:noFill/>
          <a:ln w="635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002060"/>
              </a:solidFill>
            </a:endParaRPr>
          </a:p>
        </p:txBody>
      </p:sp>
      <p:sp>
        <p:nvSpPr>
          <p:cNvPr id="19" name="TextBox 18"/>
          <p:cNvSpPr txBox="1">
            <a:spLocks noChangeArrowheads="1"/>
          </p:cNvSpPr>
          <p:nvPr/>
        </p:nvSpPr>
        <p:spPr bwMode="auto">
          <a:xfrm>
            <a:off x="3079750" y="4356100"/>
            <a:ext cx="185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200" b="1"/>
              <a:t>Liver –brain inflammatory axis</a:t>
            </a:r>
          </a:p>
        </p:txBody>
      </p:sp>
      <p:sp>
        <p:nvSpPr>
          <p:cNvPr id="21" name="TextBox 20"/>
          <p:cNvSpPr txBox="1">
            <a:spLocks noChangeArrowheads="1"/>
          </p:cNvSpPr>
          <p:nvPr/>
        </p:nvSpPr>
        <p:spPr bwMode="auto">
          <a:xfrm>
            <a:off x="5340350" y="1484313"/>
            <a:ext cx="21288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Neurotoxins</a:t>
            </a:r>
          </a:p>
          <a:p>
            <a:pPr algn="ctr" eaLnBrk="1" hangingPunct="1"/>
            <a:r>
              <a:rPr lang="en-GB" sz="1400" b="1">
                <a:solidFill>
                  <a:srgbClr val="FF0000"/>
                </a:solidFill>
              </a:rPr>
              <a:t>(ammonia, lactate)</a:t>
            </a:r>
          </a:p>
        </p:txBody>
      </p:sp>
      <p:grpSp>
        <p:nvGrpSpPr>
          <p:cNvPr id="4" name="Group 25"/>
          <p:cNvGrpSpPr>
            <a:grpSpLocks/>
          </p:cNvGrpSpPr>
          <p:nvPr/>
        </p:nvGrpSpPr>
        <p:grpSpPr bwMode="auto">
          <a:xfrm>
            <a:off x="7019925" y="3141663"/>
            <a:ext cx="1296988" cy="1008062"/>
            <a:chOff x="7236296" y="4149080"/>
            <a:chExt cx="1296144" cy="1008112"/>
          </a:xfrm>
        </p:grpSpPr>
        <p:sp>
          <p:nvSpPr>
            <p:cNvPr id="22" name="Arc 21"/>
            <p:cNvSpPr/>
            <p:nvPr/>
          </p:nvSpPr>
          <p:spPr>
            <a:xfrm flipH="1">
              <a:off x="7236296" y="4364991"/>
              <a:ext cx="575888" cy="647732"/>
            </a:xfrm>
            <a:prstGeom prst="arc">
              <a:avLst>
                <a:gd name="adj1" fmla="val 16200000"/>
                <a:gd name="adj2" fmla="val 6177929"/>
              </a:avLst>
            </a:prstGeom>
            <a:noFill/>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9717" name="TextBox 22"/>
            <p:cNvSpPr txBox="1">
              <a:spLocks noChangeArrowheads="1"/>
            </p:cNvSpPr>
            <p:nvPr/>
          </p:nvSpPr>
          <p:spPr bwMode="auto">
            <a:xfrm>
              <a:off x="7452320" y="414908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solidFill>
                    <a:srgbClr val="002060"/>
                  </a:solidFill>
                </a:rPr>
                <a:t>glutamate</a:t>
              </a:r>
            </a:p>
          </p:txBody>
        </p:sp>
        <p:sp>
          <p:nvSpPr>
            <p:cNvPr id="29718" name="TextBox 23"/>
            <p:cNvSpPr txBox="1">
              <a:spLocks noChangeArrowheads="1"/>
            </p:cNvSpPr>
            <p:nvPr/>
          </p:nvSpPr>
          <p:spPr bwMode="auto">
            <a:xfrm>
              <a:off x="7490552" y="4818638"/>
              <a:ext cx="1041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solidFill>
                    <a:srgbClr val="FF0000"/>
                  </a:solidFill>
                </a:rPr>
                <a:t>glutamine</a:t>
              </a:r>
            </a:p>
          </p:txBody>
        </p:sp>
      </p:grpSp>
      <p:sp>
        <p:nvSpPr>
          <p:cNvPr id="25" name="TextBox 24"/>
          <p:cNvSpPr txBox="1">
            <a:spLocks noChangeArrowheads="1"/>
          </p:cNvSpPr>
          <p:nvPr/>
        </p:nvSpPr>
        <p:spPr bwMode="auto">
          <a:xfrm>
            <a:off x="5219700" y="4652963"/>
            <a:ext cx="172878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Activated microglial cells</a:t>
            </a:r>
          </a:p>
        </p:txBody>
      </p:sp>
      <p:cxnSp>
        <p:nvCxnSpPr>
          <p:cNvPr id="28" name="Straight Arrow Connector 27"/>
          <p:cNvCxnSpPr/>
          <p:nvPr/>
        </p:nvCxnSpPr>
        <p:spPr>
          <a:xfrm flipV="1">
            <a:off x="6372225" y="4076700"/>
            <a:ext cx="0"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03800" y="4076700"/>
            <a:ext cx="1368425" cy="369888"/>
          </a:xfrm>
          <a:prstGeom prst="rect">
            <a:avLst/>
          </a:prstGeom>
          <a:noFill/>
        </p:spPr>
        <p:txBody>
          <a:bodyPr>
            <a:spAutoFit/>
          </a:bodyPr>
          <a:lstStyle/>
          <a:p>
            <a:pPr>
              <a:defRPr/>
            </a:pPr>
            <a:r>
              <a:rPr lang="en-GB" sz="900" b="1" dirty="0">
                <a:effectLst>
                  <a:outerShdw blurRad="38100" dist="38100" dir="2700000" algn="tl">
                    <a:srgbClr val="000000">
                      <a:alpha val="43137"/>
                    </a:srgbClr>
                  </a:outerShdw>
                </a:effectLst>
              </a:rPr>
              <a:t>TNF-a, IL-1, Il-6</a:t>
            </a:r>
          </a:p>
          <a:p>
            <a:pPr>
              <a:defRPr/>
            </a:pPr>
            <a:r>
              <a:rPr lang="en-GB" sz="900" b="1" dirty="0">
                <a:effectLst>
                  <a:outerShdw blurRad="38100" dist="38100" dir="2700000" algn="tl">
                    <a:srgbClr val="000000">
                      <a:alpha val="43137"/>
                    </a:srgbClr>
                  </a:outerShdw>
                </a:effectLst>
              </a:rPr>
              <a:t>ROS, RNI</a:t>
            </a:r>
          </a:p>
        </p:txBody>
      </p:sp>
      <p:sp>
        <p:nvSpPr>
          <p:cNvPr id="30" name="Right Arrow 29"/>
          <p:cNvSpPr/>
          <p:nvPr/>
        </p:nvSpPr>
        <p:spPr>
          <a:xfrm rot="3408101">
            <a:off x="6951663" y="5060950"/>
            <a:ext cx="1252537" cy="512763"/>
          </a:xfrm>
          <a:prstGeom prst="rightArrow">
            <a:avLst>
              <a:gd name="adj1" fmla="val 40715"/>
              <a:gd name="adj2" fmla="val 82608"/>
            </a:avLst>
          </a:prstGeom>
          <a:solidFill>
            <a:schemeClr val="tx1"/>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31" name="Arc 30"/>
          <p:cNvSpPr/>
          <p:nvPr/>
        </p:nvSpPr>
        <p:spPr>
          <a:xfrm rot="16200000" flipH="1">
            <a:off x="4968875" y="4905376"/>
            <a:ext cx="574675" cy="647700"/>
          </a:xfrm>
          <a:prstGeom prst="arc">
            <a:avLst>
              <a:gd name="adj1" fmla="val 10134124"/>
              <a:gd name="adj2" fmla="val 3850201"/>
            </a:avLst>
          </a:prstGeom>
          <a:noFill/>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2" name="TextBox 31"/>
          <p:cNvSpPr txBox="1"/>
          <p:nvPr/>
        </p:nvSpPr>
        <p:spPr>
          <a:xfrm>
            <a:off x="6804025" y="5876925"/>
            <a:ext cx="2078038" cy="646113"/>
          </a:xfrm>
          <a:prstGeom prst="rect">
            <a:avLst/>
          </a:prstGeom>
          <a:noFill/>
        </p:spPr>
        <p:txBody>
          <a:bodyPr wrap="none">
            <a:spAutoFit/>
          </a:bodyPr>
          <a:lstStyle/>
          <a:p>
            <a:pPr algn="ctr">
              <a:defRPr/>
            </a:pPr>
            <a:r>
              <a:rPr lang="en-GB" b="1" dirty="0">
                <a:effectLst>
                  <a:outerShdw blurRad="38100" dist="38100" dir="2700000" algn="tl">
                    <a:srgbClr val="000000">
                      <a:alpha val="43137"/>
                    </a:srgbClr>
                  </a:outerShdw>
                </a:effectLst>
              </a:rPr>
              <a:t>CEREBRAL OEDEMA</a:t>
            </a:r>
          </a:p>
          <a:p>
            <a:pPr algn="ctr">
              <a:defRPr/>
            </a:pPr>
            <a:r>
              <a:rPr lang="en-GB" b="1" dirty="0">
                <a:effectLst>
                  <a:outerShdw blurRad="38100" dist="38100" dir="2700000" algn="tl">
                    <a:srgbClr val="000000">
                      <a:alpha val="43137"/>
                    </a:srgbClr>
                  </a:outerShdw>
                </a:effectLst>
              </a:rPr>
              <a:t>RAISED ICP</a:t>
            </a:r>
          </a:p>
        </p:txBody>
      </p:sp>
    </p:spTree>
    <p:extLst>
      <p:ext uri="{BB962C8B-B14F-4D97-AF65-F5344CB8AC3E}">
        <p14:creationId xmlns:p14="http://schemas.microsoft.com/office/powerpoint/2010/main" val="2728166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par>
                                <p:cTn id="59" presetID="3" presetClass="entr" presetSubtype="1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linds(horizontal)">
                                      <p:cBhvr>
                                        <p:cTn id="61" dur="500"/>
                                        <p:tgtEl>
                                          <p:spTgt spid="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linds(horizontal)">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5" grpId="1" animBg="1"/>
      <p:bldP spid="16" grpId="0" animBg="1"/>
      <p:bldP spid="19" grpId="0"/>
      <p:bldP spid="21" grpId="0" animBg="1"/>
      <p:bldP spid="25" grpId="0" animBg="1"/>
      <p:bldP spid="29" grpId="0"/>
      <p:bldP spid="30" grpId="0" animBg="1"/>
      <p:bldP spid="3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339975" y="260350"/>
            <a:ext cx="4244975" cy="1139825"/>
          </a:xfrm>
        </p:spPr>
        <p:txBody>
          <a:bodyPr/>
          <a:lstStyle/>
          <a:p>
            <a:pPr algn="ctr" eaLnBrk="1" hangingPunct="1"/>
            <a:r>
              <a:rPr lang="en-GB" sz="4000" smtClean="0"/>
              <a:t>Renal failure</a:t>
            </a:r>
          </a:p>
        </p:txBody>
      </p:sp>
      <p:sp>
        <p:nvSpPr>
          <p:cNvPr id="30723" name="Rectangle 3"/>
          <p:cNvSpPr>
            <a:spLocks noGrp="1" noChangeArrowheads="1"/>
          </p:cNvSpPr>
          <p:nvPr>
            <p:ph idx="1"/>
          </p:nvPr>
        </p:nvSpPr>
        <p:spPr/>
        <p:txBody>
          <a:bodyPr/>
          <a:lstStyle/>
          <a:p>
            <a:pPr eaLnBrk="1" hangingPunct="1">
              <a:lnSpc>
                <a:spcPct val="80000"/>
              </a:lnSpc>
            </a:pPr>
            <a:r>
              <a:rPr lang="en-GB" sz="2100" smtClean="0"/>
              <a:t>Common  45% of all cases overall</a:t>
            </a:r>
          </a:p>
          <a:p>
            <a:pPr eaLnBrk="1" hangingPunct="1">
              <a:lnSpc>
                <a:spcPct val="80000"/>
              </a:lnSpc>
            </a:pPr>
            <a:endParaRPr lang="en-GB" sz="2100" smtClean="0"/>
          </a:p>
          <a:p>
            <a:pPr eaLnBrk="1" hangingPunct="1">
              <a:lnSpc>
                <a:spcPct val="80000"/>
              </a:lnSpc>
            </a:pPr>
            <a:r>
              <a:rPr lang="en-GB" sz="2100" smtClean="0"/>
              <a:t>75% paracetamol ALF with grade IV encepaholopathy</a:t>
            </a:r>
          </a:p>
          <a:p>
            <a:pPr eaLnBrk="1" hangingPunct="1">
              <a:lnSpc>
                <a:spcPct val="80000"/>
              </a:lnSpc>
              <a:buFont typeface="Wingdings" pitchFamily="2" charset="2"/>
              <a:buNone/>
            </a:pPr>
            <a:endParaRPr lang="en-GB" sz="2100" smtClean="0"/>
          </a:p>
          <a:p>
            <a:pPr eaLnBrk="1" hangingPunct="1">
              <a:lnSpc>
                <a:spcPct val="80000"/>
              </a:lnSpc>
            </a:pPr>
            <a:r>
              <a:rPr lang="en-GB" sz="2100" smtClean="0"/>
              <a:t>Multifactorial - frequently ATN rather than HRS</a:t>
            </a:r>
          </a:p>
          <a:p>
            <a:pPr eaLnBrk="1" hangingPunct="1">
              <a:lnSpc>
                <a:spcPct val="80000"/>
              </a:lnSpc>
              <a:buFont typeface="Wingdings" pitchFamily="2" charset="2"/>
              <a:buNone/>
            </a:pPr>
            <a:endParaRPr lang="en-GB" sz="2100" smtClean="0"/>
          </a:p>
          <a:p>
            <a:pPr eaLnBrk="1" hangingPunct="1">
              <a:lnSpc>
                <a:spcPct val="80000"/>
              </a:lnSpc>
            </a:pPr>
            <a:r>
              <a:rPr lang="en-GB" sz="2100" smtClean="0"/>
              <a:t>Intolerant of haemodialysis</a:t>
            </a:r>
          </a:p>
          <a:p>
            <a:pPr lvl="1" eaLnBrk="1" hangingPunct="1">
              <a:lnSpc>
                <a:spcPct val="80000"/>
              </a:lnSpc>
            </a:pPr>
            <a:r>
              <a:rPr lang="en-GB" sz="1700" smtClean="0"/>
              <a:t>Haemodynamics and cerebral oedema</a:t>
            </a:r>
          </a:p>
          <a:p>
            <a:pPr eaLnBrk="1" hangingPunct="1">
              <a:lnSpc>
                <a:spcPct val="80000"/>
              </a:lnSpc>
            </a:pPr>
            <a:r>
              <a:rPr lang="en-GB" sz="2100" smtClean="0"/>
              <a:t>Buffer </a:t>
            </a:r>
          </a:p>
          <a:p>
            <a:pPr lvl="1" eaLnBrk="1" hangingPunct="1">
              <a:lnSpc>
                <a:spcPct val="80000"/>
              </a:lnSpc>
            </a:pPr>
            <a:r>
              <a:rPr lang="en-GB" sz="1700" smtClean="0"/>
              <a:t>sodium bicarbonate</a:t>
            </a:r>
          </a:p>
          <a:p>
            <a:pPr eaLnBrk="1" hangingPunct="1">
              <a:lnSpc>
                <a:spcPct val="80000"/>
              </a:lnSpc>
            </a:pPr>
            <a:r>
              <a:rPr lang="en-GB" sz="2100" smtClean="0"/>
              <a:t>Anticoagulation</a:t>
            </a:r>
          </a:p>
          <a:p>
            <a:pPr lvl="1" eaLnBrk="1" hangingPunct="1">
              <a:lnSpc>
                <a:spcPct val="80000"/>
              </a:lnSpc>
            </a:pPr>
            <a:r>
              <a:rPr lang="en-GB" sz="1700" smtClean="0"/>
              <a:t>epoprostenol, regional anticoagulation, </a:t>
            </a:r>
          </a:p>
          <a:p>
            <a:pPr eaLnBrk="1" hangingPunct="1">
              <a:lnSpc>
                <a:spcPct val="80000"/>
              </a:lnSpc>
            </a:pPr>
            <a:r>
              <a:rPr lang="en-GB" sz="2400" smtClean="0"/>
              <a:t>Does NOT respond to terlipressin/any other forms of “renal” inotropes!</a:t>
            </a:r>
          </a:p>
        </p:txBody>
      </p:sp>
    </p:spTree>
    <p:extLst>
      <p:ext uri="{BB962C8B-B14F-4D97-AF65-F5344CB8AC3E}">
        <p14:creationId xmlns:p14="http://schemas.microsoft.com/office/powerpoint/2010/main" val="35904149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6525" y="-100013"/>
            <a:ext cx="6334125" cy="1139826"/>
          </a:xfrm>
        </p:spPr>
        <p:txBody>
          <a:bodyPr/>
          <a:lstStyle/>
          <a:p>
            <a:pPr algn="ctr" eaLnBrk="1" hangingPunct="1"/>
            <a:r>
              <a:rPr lang="en-GB" sz="4000" smtClean="0"/>
              <a:t>Metabolic disorders</a:t>
            </a:r>
          </a:p>
        </p:txBody>
      </p:sp>
      <p:sp>
        <p:nvSpPr>
          <p:cNvPr id="31747" name="Rectangle 3"/>
          <p:cNvSpPr>
            <a:spLocks noGrp="1" noChangeArrowheads="1"/>
          </p:cNvSpPr>
          <p:nvPr>
            <p:ph idx="1"/>
          </p:nvPr>
        </p:nvSpPr>
        <p:spPr>
          <a:xfrm>
            <a:off x="467544" y="1268760"/>
            <a:ext cx="8058150" cy="4457700"/>
          </a:xfrm>
        </p:spPr>
        <p:txBody>
          <a:bodyPr/>
          <a:lstStyle/>
          <a:p>
            <a:pPr eaLnBrk="1" hangingPunct="1">
              <a:buFontTx/>
              <a:buChar char="•"/>
            </a:pPr>
            <a:r>
              <a:rPr lang="en-GB" sz="2400" b="1" dirty="0" smtClean="0"/>
              <a:t>Hypoglycaemia</a:t>
            </a:r>
            <a:r>
              <a:rPr lang="en-GB" sz="2400" dirty="0" smtClean="0"/>
              <a:t>- reduced gluconeogenesis</a:t>
            </a:r>
          </a:p>
          <a:p>
            <a:pPr eaLnBrk="1" hangingPunct="1"/>
            <a:endParaRPr lang="en-GB" sz="2400" dirty="0" smtClean="0"/>
          </a:p>
          <a:p>
            <a:pPr eaLnBrk="1" hangingPunct="1">
              <a:buFontTx/>
              <a:buChar char="•"/>
            </a:pPr>
            <a:r>
              <a:rPr lang="en-GB" sz="2400" b="1" dirty="0" err="1" smtClean="0"/>
              <a:t>Hyperlactataemia</a:t>
            </a:r>
            <a:r>
              <a:rPr lang="en-GB" sz="2400" dirty="0" smtClean="0"/>
              <a:t>- reduced hepatic lactate clearance to bicarbonate</a:t>
            </a:r>
          </a:p>
          <a:p>
            <a:pPr eaLnBrk="1" hangingPunct="1"/>
            <a:r>
              <a:rPr lang="en-GB" sz="2400" dirty="0" smtClean="0"/>
              <a:t>  </a:t>
            </a:r>
          </a:p>
          <a:p>
            <a:pPr eaLnBrk="1" hangingPunct="1">
              <a:buFontTx/>
              <a:buChar char="•"/>
            </a:pPr>
            <a:r>
              <a:rPr lang="en-GB" sz="2400" b="1" dirty="0" err="1" smtClean="0"/>
              <a:t>Hypophosphataemia</a:t>
            </a:r>
            <a:endParaRPr lang="en-GB" sz="2400" dirty="0" smtClean="0"/>
          </a:p>
          <a:p>
            <a:pPr eaLnBrk="1" hangingPunct="1"/>
            <a:endParaRPr lang="en-GB" sz="2400" dirty="0" smtClean="0"/>
          </a:p>
          <a:p>
            <a:pPr eaLnBrk="1" hangingPunct="1">
              <a:buFontTx/>
              <a:buChar char="•"/>
            </a:pPr>
            <a:r>
              <a:rPr lang="en-GB" sz="2400" b="1" dirty="0" err="1" smtClean="0"/>
              <a:t>Hyponatraemia</a:t>
            </a:r>
            <a:r>
              <a:rPr lang="en-GB" sz="2400" b="1" dirty="0" smtClean="0"/>
              <a:t> </a:t>
            </a:r>
            <a:r>
              <a:rPr lang="en-GB" sz="2400" dirty="0" smtClean="0"/>
              <a:t>	</a:t>
            </a:r>
          </a:p>
          <a:p>
            <a:pPr eaLnBrk="1" hangingPunct="1"/>
            <a:endParaRPr lang="en-GB" sz="2400" dirty="0" smtClean="0"/>
          </a:p>
          <a:p>
            <a:pPr eaLnBrk="1" hangingPunct="1">
              <a:buFontTx/>
              <a:buChar char="•"/>
            </a:pPr>
            <a:r>
              <a:rPr lang="en-GB" sz="2400" b="1" dirty="0" smtClean="0"/>
              <a:t>Metabolic acidosis </a:t>
            </a:r>
            <a:r>
              <a:rPr lang="en-GB" sz="2400" dirty="0" smtClean="0"/>
              <a:t>(independent of renal function): </a:t>
            </a:r>
          </a:p>
          <a:p>
            <a:pPr marL="0" indent="0" eaLnBrk="1" hangingPunct="1">
              <a:buNone/>
            </a:pPr>
            <a:r>
              <a:rPr lang="en-GB" sz="2400" dirty="0"/>
              <a:t> </a:t>
            </a:r>
            <a:r>
              <a:rPr lang="en-GB" sz="2400" dirty="0" smtClean="0"/>
              <a:t>    lactic acidosis, peripheral AV shunting (tissue hypoxia)</a:t>
            </a:r>
          </a:p>
          <a:p>
            <a:pPr eaLnBrk="1" hangingPunct="1"/>
            <a:endParaRPr lang="en-GB" sz="2400" dirty="0" smtClean="0"/>
          </a:p>
          <a:p>
            <a:pPr eaLnBrk="1" hangingPunct="1"/>
            <a:endParaRPr lang="en-GB" sz="2400" dirty="0" smtClean="0"/>
          </a:p>
          <a:p>
            <a:pPr eaLnBrk="1" hangingPunct="1"/>
            <a:endParaRPr lang="en-GB" dirty="0" smtClean="0"/>
          </a:p>
        </p:txBody>
      </p:sp>
    </p:spTree>
    <p:extLst>
      <p:ext uri="{BB962C8B-B14F-4D97-AF65-F5344CB8AC3E}">
        <p14:creationId xmlns:p14="http://schemas.microsoft.com/office/powerpoint/2010/main" val="1031486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a:xfrm>
            <a:off x="2124075" y="333375"/>
            <a:ext cx="5832475" cy="719138"/>
          </a:xfrm>
        </p:spPr>
        <p:txBody>
          <a:bodyPr/>
          <a:lstStyle/>
          <a:p>
            <a:pPr eaLnBrk="1" hangingPunct="1"/>
            <a:r>
              <a:rPr lang="en-GB" sz="3600" b="1" smtClean="0">
                <a:latin typeface="Times New Roman" pitchFamily="18" charset="0"/>
                <a:cs typeface="Times New Roman" pitchFamily="18" charset="0"/>
              </a:rPr>
              <a:t>Hepatocyte regeneration </a:t>
            </a:r>
          </a:p>
        </p:txBody>
      </p:sp>
      <p:sp>
        <p:nvSpPr>
          <p:cNvPr id="32771" name="Text Placeholder 8"/>
          <p:cNvSpPr>
            <a:spLocks noGrp="1"/>
          </p:cNvSpPr>
          <p:nvPr>
            <p:ph type="body" idx="1"/>
          </p:nvPr>
        </p:nvSpPr>
        <p:spPr>
          <a:xfrm>
            <a:off x="539750" y="1341438"/>
            <a:ext cx="4040188" cy="639762"/>
          </a:xfrm>
        </p:spPr>
        <p:txBody>
          <a:bodyPr/>
          <a:lstStyle/>
          <a:p>
            <a:pPr eaLnBrk="1" hangingPunct="1"/>
            <a:r>
              <a:rPr lang="en-GB" smtClean="0"/>
              <a:t>Alpha fetoprotein (AFP)</a:t>
            </a:r>
          </a:p>
        </p:txBody>
      </p:sp>
      <p:pic>
        <p:nvPicPr>
          <p:cNvPr id="3277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060575"/>
            <a:ext cx="4318000" cy="3455988"/>
          </a:xfrm>
        </p:spPr>
      </p:pic>
      <p:sp>
        <p:nvSpPr>
          <p:cNvPr id="32773" name="Text Placeholder 9"/>
          <p:cNvSpPr>
            <a:spLocks noGrp="1"/>
          </p:cNvSpPr>
          <p:nvPr>
            <p:ph type="body" sz="quarter" idx="3"/>
          </p:nvPr>
        </p:nvSpPr>
        <p:spPr>
          <a:xfrm>
            <a:off x="5102225" y="1268413"/>
            <a:ext cx="4041775" cy="639762"/>
          </a:xfrm>
        </p:spPr>
        <p:txBody>
          <a:bodyPr/>
          <a:lstStyle/>
          <a:p>
            <a:pPr eaLnBrk="1" hangingPunct="1"/>
            <a:r>
              <a:rPr lang="en-GB" smtClean="0"/>
              <a:t>Serum phosphate</a:t>
            </a:r>
          </a:p>
        </p:txBody>
      </p:sp>
      <p:pic>
        <p:nvPicPr>
          <p:cNvPr id="32774"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00563" y="1700213"/>
            <a:ext cx="4302125" cy="3384550"/>
          </a:xfrm>
        </p:spPr>
      </p:pic>
      <p:sp>
        <p:nvSpPr>
          <p:cNvPr id="32775" name="TextBox 12"/>
          <p:cNvSpPr txBox="1">
            <a:spLocks noChangeArrowheads="1"/>
          </p:cNvSpPr>
          <p:nvPr/>
        </p:nvSpPr>
        <p:spPr bwMode="auto">
          <a:xfrm>
            <a:off x="107950" y="6402388"/>
            <a:ext cx="4051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Schmidt et al, </a:t>
            </a:r>
            <a:r>
              <a:rPr lang="en-GB" sz="1600" i="1">
                <a:latin typeface="Times New Roman" pitchFamily="18" charset="0"/>
                <a:cs typeface="Times New Roman" pitchFamily="18" charset="0"/>
              </a:rPr>
              <a:t>Hepatology</a:t>
            </a:r>
            <a:r>
              <a:rPr lang="en-GB" sz="1600">
                <a:latin typeface="Times New Roman" pitchFamily="18" charset="0"/>
                <a:cs typeface="Times New Roman" pitchFamily="18" charset="0"/>
              </a:rPr>
              <a:t> ’04; </a:t>
            </a:r>
            <a:r>
              <a:rPr lang="en-GB" sz="1600" i="1">
                <a:latin typeface="Times New Roman" pitchFamily="18" charset="0"/>
                <a:cs typeface="Times New Roman" pitchFamily="18" charset="0"/>
              </a:rPr>
              <a:t>Hepatology ‘02</a:t>
            </a:r>
          </a:p>
        </p:txBody>
      </p:sp>
      <p:sp>
        <p:nvSpPr>
          <p:cNvPr id="32776" name="TextBox 11"/>
          <p:cNvSpPr txBox="1">
            <a:spLocks noChangeArrowheads="1"/>
          </p:cNvSpPr>
          <p:nvPr/>
        </p:nvSpPr>
        <p:spPr bwMode="auto">
          <a:xfrm>
            <a:off x="0" y="5448300"/>
            <a:ext cx="5076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latin typeface="Times New Roman" pitchFamily="18" charset="0"/>
                <a:cs typeface="Times New Roman" pitchFamily="18" charset="0"/>
              </a:rPr>
              <a:t>Detectable AFP at peak ALT </a:t>
            </a:r>
            <a:r>
              <a:rPr lang="en-GB" sz="1600">
                <a:latin typeface="Times New Roman" pitchFamily="18" charset="0"/>
                <a:cs typeface="Times New Roman" pitchFamily="18" charset="0"/>
              </a:rPr>
              <a:t>(72-96hrs) post APAP</a:t>
            </a:r>
          </a:p>
          <a:p>
            <a:pPr eaLnBrk="1" hangingPunct="1"/>
            <a:r>
              <a:rPr lang="en-GB" sz="1600">
                <a:latin typeface="Times New Roman" pitchFamily="18" charset="0"/>
                <a:cs typeface="Times New Roman" pitchFamily="18" charset="0"/>
              </a:rPr>
              <a:t> = favourable prognosis</a:t>
            </a:r>
          </a:p>
          <a:p>
            <a:pPr eaLnBrk="1" hangingPunct="1"/>
            <a:r>
              <a:rPr lang="en-GB" sz="1600" b="1">
                <a:latin typeface="Times New Roman" pitchFamily="18" charset="0"/>
                <a:cs typeface="Times New Roman" pitchFamily="18" charset="0"/>
              </a:rPr>
              <a:t>↑ AFP often precedes ↓ INR</a:t>
            </a:r>
          </a:p>
          <a:p>
            <a:pPr eaLnBrk="1" hangingPunct="1"/>
            <a:endParaRPr lang="en-GB" sz="1600">
              <a:latin typeface="Times New Roman" pitchFamily="18" charset="0"/>
              <a:cs typeface="Times New Roman" pitchFamily="18" charset="0"/>
            </a:endParaRPr>
          </a:p>
        </p:txBody>
      </p:sp>
      <p:sp>
        <p:nvSpPr>
          <p:cNvPr id="14" name="TextBox 13"/>
          <p:cNvSpPr txBox="1"/>
          <p:nvPr/>
        </p:nvSpPr>
        <p:spPr>
          <a:xfrm>
            <a:off x="4859338" y="5084763"/>
            <a:ext cx="4033837" cy="2862262"/>
          </a:xfrm>
          <a:prstGeom prst="rect">
            <a:avLst/>
          </a:prstGeom>
          <a:noFill/>
        </p:spPr>
        <p:txBody>
          <a:bodyPr>
            <a:spAutoFit/>
          </a:bodyPr>
          <a:lstStyle/>
          <a:p>
            <a:pPr>
              <a:defRPr/>
            </a:pPr>
            <a:r>
              <a:rPr lang="en-GB" b="1" dirty="0">
                <a:solidFill>
                  <a:schemeClr val="tx1">
                    <a:lumMod val="50000"/>
                  </a:schemeClr>
                </a:solidFill>
              </a:rPr>
              <a:t>Regenerating livers:</a:t>
            </a:r>
          </a:p>
          <a:p>
            <a:pPr>
              <a:defRPr/>
            </a:pPr>
            <a:r>
              <a:rPr lang="en-GB" dirty="0"/>
              <a:t>↑ Protein </a:t>
            </a:r>
            <a:r>
              <a:rPr lang="en-GB" dirty="0" err="1"/>
              <a:t>phosphorylation</a:t>
            </a:r>
            <a:r>
              <a:rPr lang="en-GB" dirty="0"/>
              <a:t>/↑ ATP </a:t>
            </a:r>
          </a:p>
          <a:p>
            <a:pPr>
              <a:defRPr/>
            </a:pPr>
            <a:r>
              <a:rPr lang="en-GB" dirty="0"/>
              <a:t>↑ hepatic uptake of phosphorus</a:t>
            </a:r>
          </a:p>
          <a:p>
            <a:pPr>
              <a:buFont typeface="Arial" pitchFamily="34" charset="0"/>
              <a:buChar char="•"/>
              <a:defRPr/>
            </a:pPr>
            <a:r>
              <a:rPr lang="en-GB" dirty="0"/>
              <a:t> </a:t>
            </a:r>
            <a:r>
              <a:rPr lang="en-GB" dirty="0" err="1"/>
              <a:t>Hypophosphataemia</a:t>
            </a:r>
            <a:r>
              <a:rPr lang="en-GB" dirty="0"/>
              <a:t> correlates with acute liver injury</a:t>
            </a:r>
          </a:p>
          <a:p>
            <a:pPr>
              <a:buFont typeface="Arial" pitchFamily="34" charset="0"/>
              <a:buChar char="•"/>
              <a:defRPr/>
            </a:pPr>
            <a:r>
              <a:rPr lang="en-GB" dirty="0"/>
              <a:t> &gt;1.2mmol/L indicator of non-survival</a:t>
            </a:r>
          </a:p>
          <a:p>
            <a:pPr>
              <a:buFont typeface="Arial" pitchFamily="34" charset="0"/>
              <a:buChar char="•"/>
              <a:defRPr/>
            </a:pPr>
            <a:endParaRPr lang="en-GB" dirty="0"/>
          </a:p>
          <a:p>
            <a:pPr>
              <a:defRPr/>
            </a:pPr>
            <a:endParaRPr lang="en-GB" dirty="0"/>
          </a:p>
          <a:p>
            <a:pPr>
              <a:defRPr/>
            </a:pPr>
            <a:r>
              <a:rPr lang="en-GB" dirty="0"/>
              <a:t> </a:t>
            </a:r>
          </a:p>
        </p:txBody>
      </p:sp>
    </p:spTree>
    <p:extLst>
      <p:ext uri="{BB962C8B-B14F-4D97-AF65-F5344CB8AC3E}">
        <p14:creationId xmlns:p14="http://schemas.microsoft.com/office/powerpoint/2010/main" val="2300124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54038" y="280988"/>
            <a:ext cx="8039100" cy="1139825"/>
          </a:xfrm>
        </p:spPr>
        <p:txBody>
          <a:bodyPr/>
          <a:lstStyle/>
          <a:p>
            <a:pPr algn="ctr" eaLnBrk="1" hangingPunct="1"/>
            <a:r>
              <a:rPr lang="en-GB" sz="4000" smtClean="0"/>
              <a:t>Pulmonary complications</a:t>
            </a:r>
          </a:p>
        </p:txBody>
      </p:sp>
      <p:sp>
        <p:nvSpPr>
          <p:cNvPr id="33795" name="Rectangle 3"/>
          <p:cNvSpPr>
            <a:spLocks noGrp="1" noChangeArrowheads="1"/>
          </p:cNvSpPr>
          <p:nvPr>
            <p:ph idx="1"/>
          </p:nvPr>
        </p:nvSpPr>
        <p:spPr/>
        <p:txBody>
          <a:bodyPr/>
          <a:lstStyle/>
          <a:p>
            <a:pPr eaLnBrk="1" hangingPunct="1">
              <a:lnSpc>
                <a:spcPct val="90000"/>
              </a:lnSpc>
            </a:pPr>
            <a:r>
              <a:rPr lang="en-GB" smtClean="0"/>
              <a:t>Non cardiogenic pulmonary oedema/ALI- occurs in 40% cases </a:t>
            </a:r>
          </a:p>
          <a:p>
            <a:pPr eaLnBrk="1" hangingPunct="1">
              <a:lnSpc>
                <a:spcPct val="90000"/>
              </a:lnSpc>
            </a:pPr>
            <a:r>
              <a:rPr lang="en-GB" smtClean="0"/>
              <a:t>Most common in POD ALF</a:t>
            </a:r>
          </a:p>
          <a:p>
            <a:pPr eaLnBrk="1" hangingPunct="1">
              <a:lnSpc>
                <a:spcPct val="90000"/>
              </a:lnSpc>
            </a:pPr>
            <a:endParaRPr lang="en-GB" smtClean="0"/>
          </a:p>
          <a:p>
            <a:pPr eaLnBrk="1" hangingPunct="1">
              <a:lnSpc>
                <a:spcPct val="90000"/>
              </a:lnSpc>
            </a:pPr>
            <a:r>
              <a:rPr lang="en-GB" smtClean="0"/>
              <a:t>Other causes:</a:t>
            </a:r>
          </a:p>
          <a:p>
            <a:pPr eaLnBrk="1" hangingPunct="1">
              <a:lnSpc>
                <a:spcPct val="90000"/>
              </a:lnSpc>
              <a:buFont typeface="Wingdings" pitchFamily="2" charset="2"/>
              <a:buNone/>
            </a:pPr>
            <a:r>
              <a:rPr lang="en-GB" smtClean="0"/>
              <a:t>	Aspiration of gastric contents </a:t>
            </a:r>
          </a:p>
          <a:p>
            <a:pPr eaLnBrk="1" hangingPunct="1">
              <a:lnSpc>
                <a:spcPct val="90000"/>
              </a:lnSpc>
              <a:buFont typeface="Wingdings" pitchFamily="2" charset="2"/>
              <a:buNone/>
            </a:pPr>
            <a:r>
              <a:rPr lang="en-GB" smtClean="0"/>
              <a:t>	Neurogenic 2</a:t>
            </a:r>
            <a:r>
              <a:rPr lang="en-GB" baseline="30000" smtClean="0"/>
              <a:t>o</a:t>
            </a:r>
            <a:r>
              <a:rPr lang="en-GB" smtClean="0"/>
              <a:t> raised ICP</a:t>
            </a:r>
          </a:p>
          <a:p>
            <a:pPr eaLnBrk="1" hangingPunct="1">
              <a:lnSpc>
                <a:spcPct val="90000"/>
              </a:lnSpc>
              <a:buFont typeface="Wingdings" pitchFamily="2" charset="2"/>
              <a:buNone/>
            </a:pPr>
            <a:r>
              <a:rPr lang="en-GB" smtClean="0"/>
              <a:t>	Primary pneumonia</a:t>
            </a:r>
          </a:p>
        </p:txBody>
      </p:sp>
    </p:spTree>
    <p:extLst>
      <p:ext uri="{BB962C8B-B14F-4D97-AF65-F5344CB8AC3E}">
        <p14:creationId xmlns:p14="http://schemas.microsoft.com/office/powerpoint/2010/main" val="2759593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1813" y="-26988"/>
            <a:ext cx="3005137" cy="1139826"/>
          </a:xfrm>
        </p:spPr>
        <p:txBody>
          <a:bodyPr/>
          <a:lstStyle/>
          <a:p>
            <a:pPr eaLnBrk="1" hangingPunct="1"/>
            <a:r>
              <a:rPr lang="en-GB" sz="4000" smtClean="0"/>
              <a:t>Infection</a:t>
            </a:r>
          </a:p>
        </p:txBody>
      </p:sp>
      <p:sp>
        <p:nvSpPr>
          <p:cNvPr id="34819" name="Rectangle 3"/>
          <p:cNvSpPr>
            <a:spLocks noGrp="1" noChangeArrowheads="1"/>
          </p:cNvSpPr>
          <p:nvPr>
            <p:ph idx="1"/>
          </p:nvPr>
        </p:nvSpPr>
        <p:spPr>
          <a:xfrm>
            <a:off x="9164" y="1628800"/>
            <a:ext cx="4895850" cy="4457700"/>
          </a:xfrm>
        </p:spPr>
        <p:txBody>
          <a:bodyPr/>
          <a:lstStyle/>
          <a:p>
            <a:pPr eaLnBrk="1" hangingPunct="1">
              <a:buFontTx/>
              <a:buChar char="•"/>
            </a:pPr>
            <a:r>
              <a:rPr lang="en-GB" sz="2400" dirty="0" smtClean="0"/>
              <a:t>Increased risk of bacterial and fungal sepsis</a:t>
            </a:r>
          </a:p>
          <a:p>
            <a:pPr eaLnBrk="1" hangingPunct="1">
              <a:buFontTx/>
              <a:buChar char="•"/>
            </a:pPr>
            <a:endParaRPr lang="en-GB" sz="2400" dirty="0" smtClean="0"/>
          </a:p>
          <a:p>
            <a:pPr eaLnBrk="1" hangingPunct="1">
              <a:buFontTx/>
              <a:buChar char="•"/>
            </a:pPr>
            <a:r>
              <a:rPr lang="en-GB" sz="2400" dirty="0" smtClean="0"/>
              <a:t>Conventional markers of sepsis (</a:t>
            </a:r>
            <a:r>
              <a:rPr lang="en-GB" sz="2400" dirty="0" err="1" smtClean="0"/>
              <a:t>ie</a:t>
            </a:r>
            <a:r>
              <a:rPr lang="en-GB" sz="2400" dirty="0" smtClean="0"/>
              <a:t>. Temp, WCC) are absent in ALF</a:t>
            </a:r>
          </a:p>
          <a:p>
            <a:pPr eaLnBrk="1" hangingPunct="1">
              <a:buFontTx/>
              <a:buChar char="•"/>
            </a:pPr>
            <a:endParaRPr lang="en-GB" sz="2400" dirty="0" smtClean="0"/>
          </a:p>
          <a:p>
            <a:pPr eaLnBrk="1" hangingPunct="1">
              <a:buFontTx/>
              <a:buChar char="•"/>
            </a:pPr>
            <a:r>
              <a:rPr lang="en-GB" sz="2400" dirty="0" smtClean="0"/>
              <a:t>Diagnosis difficult in context of progressive MOF</a:t>
            </a:r>
          </a:p>
          <a:p>
            <a:pPr eaLnBrk="1" hangingPunct="1">
              <a:buFontTx/>
              <a:buChar char="•"/>
            </a:pPr>
            <a:endParaRPr lang="en-GB" sz="2400" dirty="0" smtClean="0"/>
          </a:p>
          <a:p>
            <a:pPr eaLnBrk="1" hangingPunct="1">
              <a:buFontTx/>
              <a:buChar char="•"/>
            </a:pPr>
            <a:r>
              <a:rPr lang="en-GB" sz="2400" dirty="0" smtClean="0"/>
              <a:t>Common organisms: Staph, </a:t>
            </a:r>
            <a:r>
              <a:rPr lang="en-GB" sz="2400" dirty="0" err="1" smtClean="0"/>
              <a:t>streps</a:t>
            </a:r>
            <a:r>
              <a:rPr lang="en-GB" sz="2400" dirty="0" smtClean="0"/>
              <a:t>, coliforms, candida</a:t>
            </a:r>
          </a:p>
          <a:p>
            <a:pPr eaLnBrk="1" hangingPunct="1"/>
            <a:endParaRPr lang="en-GB" sz="2400" dirty="0" smtClean="0"/>
          </a:p>
          <a:p>
            <a:pPr eaLnBrk="1" hangingPunct="1"/>
            <a:endParaRPr lang="en-GB" sz="2400" dirty="0" smtClean="0"/>
          </a:p>
        </p:txBody>
      </p:sp>
      <p:graphicFrame>
        <p:nvGraphicFramePr>
          <p:cNvPr id="6" name="Content Placeholder 10"/>
          <p:cNvGraphicFramePr>
            <a:graphicFrameLocks/>
          </p:cNvGraphicFramePr>
          <p:nvPr/>
        </p:nvGraphicFramePr>
        <p:xfrm>
          <a:off x="4572000" y="1412776"/>
          <a:ext cx="45720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40425" y="6524625"/>
            <a:ext cx="1608138" cy="369888"/>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Rolando et al </a:t>
            </a:r>
          </a:p>
        </p:txBody>
      </p:sp>
    </p:spTree>
    <p:extLst>
      <p:ext uri="{BB962C8B-B14F-4D97-AF65-F5344CB8AC3E}">
        <p14:creationId xmlns:p14="http://schemas.microsoft.com/office/powerpoint/2010/main" val="356798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2400" y="457200"/>
            <a:ext cx="8763000" cy="1143000"/>
          </a:xfrm>
        </p:spPr>
        <p:txBody>
          <a:bodyPr/>
          <a:lstStyle/>
          <a:p>
            <a:r>
              <a:rPr lang="en-GB" sz="4000" dirty="0"/>
              <a:t>Who: Aetiology of </a:t>
            </a:r>
            <a:r>
              <a:rPr lang="en-GB" sz="4000" dirty="0" smtClean="0"/>
              <a:t>ACLF </a:t>
            </a:r>
            <a:r>
              <a:rPr lang="en-GB" sz="4000" dirty="0"/>
              <a:t>in ITU</a:t>
            </a:r>
            <a:br>
              <a:rPr lang="en-GB" sz="4000" dirty="0"/>
            </a:br>
            <a:r>
              <a:rPr lang="en-GB" sz="2400" dirty="0"/>
              <a:t>353 ACLF First Admissions to LITU, Kings College Hospital, </a:t>
            </a:r>
            <a:br>
              <a:rPr lang="en-GB" sz="2400" dirty="0"/>
            </a:br>
            <a:r>
              <a:rPr lang="en-GB" sz="2400" dirty="0"/>
              <a:t>1999-2004</a:t>
            </a:r>
          </a:p>
        </p:txBody>
      </p:sp>
      <p:graphicFrame>
        <p:nvGraphicFramePr>
          <p:cNvPr id="6" name="Object 2"/>
          <p:cNvGraphicFramePr>
            <a:graphicFrameLocks noGrp="1" noChangeAspect="1"/>
          </p:cNvGraphicFramePr>
          <p:nvPr>
            <p:ph idx="1"/>
          </p:nvPr>
        </p:nvGraphicFramePr>
        <p:xfrm>
          <a:off x="-324544" y="1700808"/>
          <a:ext cx="5731048" cy="407486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5"/>
          <p:cNvPicPr>
            <a:picLocks noChangeAspect="1" noChangeArrowheads="1"/>
          </p:cNvPicPr>
          <p:nvPr/>
        </p:nvPicPr>
        <p:blipFill>
          <a:blip r:embed="rId4" cstate="print"/>
          <a:srcRect/>
          <a:stretch>
            <a:fillRect/>
          </a:stretch>
        </p:blipFill>
        <p:spPr bwMode="auto">
          <a:xfrm>
            <a:off x="4984754" y="1700808"/>
            <a:ext cx="3979734" cy="4392488"/>
          </a:xfrm>
          <a:prstGeom prst="rect">
            <a:avLst/>
          </a:prstGeom>
          <a:noFill/>
          <a:ln w="9525">
            <a:noFill/>
            <a:miter lim="800000"/>
            <a:headEnd/>
            <a:tailEnd/>
          </a:ln>
          <a:effectLst/>
        </p:spPr>
      </p:pic>
      <p:sp>
        <p:nvSpPr>
          <p:cNvPr id="5" name="Text Box 6"/>
          <p:cNvSpPr txBox="1">
            <a:spLocks noChangeArrowheads="1"/>
          </p:cNvSpPr>
          <p:nvPr/>
        </p:nvSpPr>
        <p:spPr bwMode="auto">
          <a:xfrm>
            <a:off x="4932040" y="6147933"/>
            <a:ext cx="4104456" cy="525401"/>
          </a:xfrm>
          <a:prstGeom prst="rect">
            <a:avLst/>
          </a:prstGeom>
          <a:noFill/>
          <a:ln w="9525">
            <a:noFill/>
            <a:miter lim="800000"/>
            <a:headEnd/>
            <a:tailEnd/>
          </a:ln>
          <a:effectLst/>
        </p:spPr>
        <p:txBody>
          <a:bodyPr wrap="square" lIns="90000" tIns="46800" rIns="90000" bIns="46800">
            <a:spAutoFit/>
          </a:bodyPr>
          <a:lstStyle/>
          <a:p>
            <a:pPr fontAlgn="base">
              <a:spcBef>
                <a:spcPct val="0"/>
              </a:spcBef>
              <a:spcAft>
                <a:spcPct val="0"/>
              </a:spcAft>
            </a:pPr>
            <a:r>
              <a:rPr lang="en-GB" sz="1400" dirty="0" smtClean="0">
                <a:solidFill>
                  <a:srgbClr val="FFFFFF"/>
                </a:solidFill>
              </a:rPr>
              <a:t>Welch et al </a:t>
            </a:r>
            <a:r>
              <a:rPr lang="en-GB" sz="1400" i="1" dirty="0" smtClean="0">
                <a:solidFill>
                  <a:srgbClr val="FFFFFF"/>
                </a:solidFill>
              </a:rPr>
              <a:t>J Health Science Research &amp; Policy</a:t>
            </a:r>
            <a:r>
              <a:rPr lang="en-GB" sz="1400" dirty="0" smtClean="0">
                <a:solidFill>
                  <a:srgbClr val="FFFFFF"/>
                </a:solidFill>
              </a:rPr>
              <a:t> 2008;13S2:40-44</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5113" y="260350"/>
            <a:ext cx="5557838" cy="1068388"/>
          </a:xfrm>
        </p:spPr>
        <p:txBody>
          <a:bodyPr rtlCol="0">
            <a:normAutofit fontScale="90000"/>
          </a:bodyPr>
          <a:lstStyle/>
          <a:p>
            <a:pPr defTabSz="950913" eaLnBrk="1" fontAlgn="auto" hangingPunct="1">
              <a:spcAft>
                <a:spcPts val="0"/>
              </a:spcAft>
              <a:defRPr/>
            </a:pPr>
            <a:r>
              <a:rPr lang="en-GB" b="1" dirty="0"/>
              <a:t>Infection and ALF</a:t>
            </a:r>
            <a:br>
              <a:rPr lang="en-GB" b="1" dirty="0"/>
            </a:br>
            <a:r>
              <a:rPr lang="en-GB" sz="2300" b="1" i="1" dirty="0"/>
              <a:t>Rolando et al 2000 </a:t>
            </a:r>
            <a:r>
              <a:rPr lang="en-GB" sz="2300" b="1" i="1" dirty="0" err="1"/>
              <a:t>Hepatology</a:t>
            </a:r>
            <a:r>
              <a:rPr lang="en-GB" sz="2300" b="1" i="1" dirty="0"/>
              <a:t> 32:734 and </a:t>
            </a:r>
            <a:r>
              <a:rPr lang="en-US" sz="2700" b="1" i="1" dirty="0"/>
              <a:t>31(4):872</a:t>
            </a:r>
            <a:endParaRPr lang="en-GB" sz="3600" b="1" dirty="0">
              <a:solidFill>
                <a:srgbClr val="FFFFFF"/>
              </a:solidFill>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5214937"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5435600" y="228600"/>
            <a:ext cx="3724275"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pPr>
            <a:endParaRPr lang="en-GB" sz="2000" b="1">
              <a:latin typeface="Arial" charset="0"/>
            </a:endParaRPr>
          </a:p>
          <a:p>
            <a:pPr>
              <a:lnSpc>
                <a:spcPct val="90000"/>
              </a:lnSpc>
            </a:pPr>
            <a:r>
              <a:rPr lang="en-GB" sz="2000" b="1">
                <a:latin typeface="Arial" charset="0"/>
              </a:rPr>
              <a:t>15 - 35% nosocomial infection rate vs  5 - 7 % in general hospital population (CLD)</a:t>
            </a:r>
          </a:p>
          <a:p>
            <a:pPr>
              <a:lnSpc>
                <a:spcPct val="90000"/>
              </a:lnSpc>
            </a:pPr>
            <a:endParaRPr lang="en-GB" sz="2000" b="1">
              <a:latin typeface="Arial" charset="0"/>
            </a:endParaRPr>
          </a:p>
          <a:p>
            <a:pPr>
              <a:lnSpc>
                <a:spcPct val="90000"/>
              </a:lnSpc>
            </a:pPr>
            <a:r>
              <a:rPr lang="en-GB" sz="2000" b="1">
                <a:latin typeface="Arial" charset="0"/>
              </a:rPr>
              <a:t>Proven bacterial infection  335 of 887 patients (550 episodes)</a:t>
            </a:r>
          </a:p>
          <a:p>
            <a:pPr>
              <a:lnSpc>
                <a:spcPct val="90000"/>
              </a:lnSpc>
            </a:pPr>
            <a:endParaRPr lang="en-GB" sz="2000" b="1">
              <a:latin typeface="Arial" charset="0"/>
            </a:endParaRPr>
          </a:p>
          <a:p>
            <a:pPr>
              <a:lnSpc>
                <a:spcPct val="90000"/>
              </a:lnSpc>
            </a:pPr>
            <a:r>
              <a:rPr lang="en-GB" sz="2000" b="1">
                <a:latin typeface="Arial" charset="0"/>
              </a:rPr>
              <a:t>Gram positives : 50%</a:t>
            </a:r>
          </a:p>
          <a:p>
            <a:pPr>
              <a:lnSpc>
                <a:spcPct val="90000"/>
              </a:lnSpc>
            </a:pPr>
            <a:endParaRPr lang="en-GB" sz="2000" b="1">
              <a:latin typeface="Arial" charset="0"/>
            </a:endParaRPr>
          </a:p>
          <a:p>
            <a:pPr>
              <a:lnSpc>
                <a:spcPct val="90000"/>
              </a:lnSpc>
            </a:pPr>
            <a:r>
              <a:rPr lang="en-GB" sz="2000" b="1">
                <a:latin typeface="Arial" charset="0"/>
              </a:rPr>
              <a:t>Severe sepsis 58% mortality</a:t>
            </a:r>
          </a:p>
          <a:p>
            <a:pPr>
              <a:lnSpc>
                <a:spcPct val="90000"/>
              </a:lnSpc>
            </a:pPr>
            <a:r>
              <a:rPr lang="en-GB" sz="2000" b="1">
                <a:latin typeface="Arial" charset="0"/>
              </a:rPr>
              <a:t>Septic shock 98% mortality</a:t>
            </a:r>
          </a:p>
          <a:p>
            <a:pPr>
              <a:lnSpc>
                <a:spcPct val="90000"/>
              </a:lnSpc>
            </a:pPr>
            <a:endParaRPr lang="en-GB" sz="2000" b="1">
              <a:latin typeface="Arial" charset="0"/>
            </a:endParaRPr>
          </a:p>
          <a:p>
            <a:pPr>
              <a:lnSpc>
                <a:spcPct val="90000"/>
              </a:lnSpc>
            </a:pPr>
            <a:r>
              <a:rPr lang="en-GB" sz="2000" b="1">
                <a:latin typeface="Arial" charset="0"/>
              </a:rPr>
              <a:t>Fungal infection 99 of 887 : 11% </a:t>
            </a:r>
          </a:p>
          <a:p>
            <a:pPr>
              <a:lnSpc>
                <a:spcPct val="90000"/>
              </a:lnSpc>
            </a:pPr>
            <a:r>
              <a:rPr lang="en-GB" sz="2000" b="1">
                <a:latin typeface="Arial" charset="0"/>
              </a:rPr>
              <a:t>    64% mortality</a:t>
            </a:r>
          </a:p>
          <a:p>
            <a:pPr>
              <a:lnSpc>
                <a:spcPct val="90000"/>
              </a:lnSpc>
            </a:pPr>
            <a:r>
              <a:rPr lang="en-GB" sz="2000" b="1">
                <a:latin typeface="Arial" charset="0"/>
              </a:rPr>
              <a:t>    prophylaxis (high risk)</a:t>
            </a:r>
          </a:p>
          <a:p>
            <a:pPr>
              <a:lnSpc>
                <a:spcPct val="90000"/>
              </a:lnSpc>
            </a:pPr>
            <a:r>
              <a:rPr lang="en-GB" sz="2000" b="1">
                <a:latin typeface="Arial" charset="0"/>
              </a:rPr>
              <a:t>    </a:t>
            </a:r>
            <a:endParaRPr lang="en-GB" sz="2400" b="1">
              <a:latin typeface="Arial" charset="0"/>
            </a:endParaRPr>
          </a:p>
          <a:p>
            <a:pPr>
              <a:lnSpc>
                <a:spcPct val="90000"/>
              </a:lnSpc>
            </a:pPr>
            <a:endParaRPr lang="en-GB" sz="2000" b="1">
              <a:latin typeface="Arial" charset="0"/>
            </a:endParaRPr>
          </a:p>
          <a:p>
            <a:pPr>
              <a:lnSpc>
                <a:spcPct val="90000"/>
              </a:lnSpc>
            </a:pPr>
            <a:r>
              <a:rPr lang="en-GB" sz="2000" b="1">
                <a:latin typeface="Arial" charset="0"/>
              </a:rPr>
              <a:t>viral infection :CMV,HSV</a:t>
            </a:r>
            <a:endParaRPr lang="en-GB" sz="2400" b="1">
              <a:latin typeface="Arial" charset="0"/>
            </a:endParaRPr>
          </a:p>
          <a:p>
            <a:pPr>
              <a:lnSpc>
                <a:spcPct val="90000"/>
              </a:lnSpc>
            </a:pPr>
            <a:endParaRPr lang="en-GB" sz="2400" b="1">
              <a:latin typeface="Arial" charset="0"/>
            </a:endParaRPr>
          </a:p>
        </p:txBody>
      </p:sp>
    </p:spTree>
    <p:extLst>
      <p:ext uri="{BB962C8B-B14F-4D97-AF65-F5344CB8AC3E}">
        <p14:creationId xmlns:p14="http://schemas.microsoft.com/office/powerpoint/2010/main" val="39268442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65200" y="336550"/>
            <a:ext cx="8178800" cy="746125"/>
          </a:xfrm>
        </p:spPr>
        <p:txBody>
          <a:bodyPr/>
          <a:lstStyle/>
          <a:p>
            <a:pPr eaLnBrk="1" hangingPunct="1"/>
            <a:r>
              <a:rPr lang="en-GB" sz="4000" smtClean="0"/>
              <a:t>Haematological complications</a:t>
            </a:r>
          </a:p>
        </p:txBody>
      </p:sp>
      <p:sp>
        <p:nvSpPr>
          <p:cNvPr id="36867" name="Rectangle 3"/>
          <p:cNvSpPr>
            <a:spLocks noGrp="1" noChangeArrowheads="1"/>
          </p:cNvSpPr>
          <p:nvPr>
            <p:ph idx="1"/>
          </p:nvPr>
        </p:nvSpPr>
        <p:spPr>
          <a:xfrm>
            <a:off x="508000" y="1811338"/>
            <a:ext cx="7221538" cy="4138612"/>
          </a:xfrm>
        </p:spPr>
        <p:txBody>
          <a:bodyPr/>
          <a:lstStyle/>
          <a:p>
            <a:pPr eaLnBrk="1" hangingPunct="1">
              <a:lnSpc>
                <a:spcPct val="80000"/>
              </a:lnSpc>
            </a:pPr>
            <a:r>
              <a:rPr lang="en-GB" sz="2800" smtClean="0"/>
              <a:t>Decreased circulating levels:</a:t>
            </a:r>
          </a:p>
          <a:p>
            <a:pPr eaLnBrk="1" hangingPunct="1">
              <a:lnSpc>
                <a:spcPct val="80000"/>
              </a:lnSpc>
              <a:buFont typeface="Wingdings" pitchFamily="2" charset="2"/>
              <a:buNone/>
            </a:pPr>
            <a:r>
              <a:rPr lang="en-GB" sz="2800" smtClean="0"/>
              <a:t>	Fibrinogen</a:t>
            </a:r>
          </a:p>
          <a:p>
            <a:pPr eaLnBrk="1" hangingPunct="1">
              <a:lnSpc>
                <a:spcPct val="80000"/>
              </a:lnSpc>
              <a:buFont typeface="Wingdings" pitchFamily="2" charset="2"/>
              <a:buNone/>
            </a:pPr>
            <a:r>
              <a:rPr lang="en-GB" sz="2800" smtClean="0"/>
              <a:t>	II, FV, VII, IX, X</a:t>
            </a:r>
          </a:p>
          <a:p>
            <a:pPr eaLnBrk="1" hangingPunct="1">
              <a:lnSpc>
                <a:spcPct val="80000"/>
              </a:lnSpc>
              <a:buFont typeface="Wingdings" pitchFamily="2" charset="2"/>
              <a:buNone/>
            </a:pPr>
            <a:endParaRPr lang="en-GB" sz="2800" smtClean="0"/>
          </a:p>
          <a:p>
            <a:pPr eaLnBrk="1" hangingPunct="1">
              <a:lnSpc>
                <a:spcPct val="80000"/>
              </a:lnSpc>
            </a:pPr>
            <a:r>
              <a:rPr lang="en-GB" sz="2800" smtClean="0"/>
              <a:t>Platelet dysfunction</a:t>
            </a:r>
          </a:p>
          <a:p>
            <a:pPr eaLnBrk="1" hangingPunct="1">
              <a:lnSpc>
                <a:spcPct val="80000"/>
              </a:lnSpc>
              <a:buFont typeface="Wingdings" pitchFamily="2" charset="2"/>
              <a:buNone/>
            </a:pPr>
            <a:r>
              <a:rPr lang="en-GB" sz="2800" smtClean="0"/>
              <a:t>	Quantitative (70% &lt;100)</a:t>
            </a:r>
          </a:p>
          <a:p>
            <a:pPr eaLnBrk="1" hangingPunct="1">
              <a:lnSpc>
                <a:spcPct val="80000"/>
              </a:lnSpc>
              <a:buFont typeface="Wingdings" pitchFamily="2" charset="2"/>
              <a:buNone/>
            </a:pPr>
            <a:r>
              <a:rPr lang="en-GB" sz="2800" smtClean="0"/>
              <a:t>	Qualitative</a:t>
            </a:r>
          </a:p>
          <a:p>
            <a:pPr eaLnBrk="1" hangingPunct="1">
              <a:lnSpc>
                <a:spcPct val="80000"/>
              </a:lnSpc>
              <a:buFont typeface="Wingdings" pitchFamily="2" charset="2"/>
              <a:buNone/>
            </a:pPr>
            <a:endParaRPr lang="en-GB" sz="2800" smtClean="0"/>
          </a:p>
          <a:p>
            <a:pPr eaLnBrk="1" hangingPunct="1">
              <a:lnSpc>
                <a:spcPct val="80000"/>
              </a:lnSpc>
            </a:pPr>
            <a:r>
              <a:rPr lang="en-GB" sz="2800" smtClean="0"/>
              <a:t>Increased incidence of pancytopenia (haemopahogocytosis)</a:t>
            </a:r>
          </a:p>
        </p:txBody>
      </p:sp>
    </p:spTree>
    <p:extLst>
      <p:ext uri="{BB962C8B-B14F-4D97-AF65-F5344CB8AC3E}">
        <p14:creationId xmlns:p14="http://schemas.microsoft.com/office/powerpoint/2010/main" val="1788773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76375" y="549275"/>
            <a:ext cx="5857875" cy="746125"/>
          </a:xfrm>
        </p:spPr>
        <p:txBody>
          <a:bodyPr/>
          <a:lstStyle/>
          <a:p>
            <a:pPr eaLnBrk="1" hangingPunct="1"/>
            <a:r>
              <a:rPr lang="en-GB" sz="4000" smtClean="0"/>
              <a:t>Investigations</a:t>
            </a:r>
          </a:p>
        </p:txBody>
      </p:sp>
      <p:sp>
        <p:nvSpPr>
          <p:cNvPr id="23556" name="Rectangle 4"/>
          <p:cNvSpPr>
            <a:spLocks noGrp="1" noChangeArrowheads="1"/>
          </p:cNvSpPr>
          <p:nvPr>
            <p:ph sz="half" idx="1"/>
          </p:nvPr>
        </p:nvSpPr>
        <p:spPr/>
        <p:txBody>
          <a:bodyPr/>
          <a:lstStyle/>
          <a:p>
            <a:pPr marL="0" indent="0" eaLnBrk="1" hangingPunct="1">
              <a:lnSpc>
                <a:spcPct val="90000"/>
              </a:lnSpc>
            </a:pPr>
            <a:r>
              <a:rPr lang="en-GB" smtClean="0"/>
              <a:t>Baseline Ix</a:t>
            </a:r>
          </a:p>
          <a:p>
            <a:pPr marL="0" indent="0" eaLnBrk="1" hangingPunct="1">
              <a:lnSpc>
                <a:spcPct val="90000"/>
              </a:lnSpc>
              <a:buFont typeface="Wingdings" pitchFamily="2" charset="2"/>
              <a:buNone/>
            </a:pPr>
            <a:r>
              <a:rPr lang="en-GB" smtClean="0"/>
              <a:t>	FBC</a:t>
            </a:r>
          </a:p>
          <a:p>
            <a:pPr marL="0" indent="0" eaLnBrk="1" hangingPunct="1">
              <a:lnSpc>
                <a:spcPct val="90000"/>
              </a:lnSpc>
              <a:buFont typeface="Wingdings" pitchFamily="2" charset="2"/>
              <a:buNone/>
            </a:pPr>
            <a:r>
              <a:rPr lang="en-GB" smtClean="0"/>
              <a:t>	U&amp;E, LFT</a:t>
            </a:r>
          </a:p>
          <a:p>
            <a:pPr marL="0" indent="0" eaLnBrk="1" hangingPunct="1">
              <a:lnSpc>
                <a:spcPct val="90000"/>
              </a:lnSpc>
              <a:buFont typeface="Wingdings" pitchFamily="2" charset="2"/>
              <a:buNone/>
            </a:pPr>
            <a:r>
              <a:rPr lang="en-GB" smtClean="0"/>
              <a:t>	CK</a:t>
            </a:r>
          </a:p>
          <a:p>
            <a:pPr marL="0" indent="0" eaLnBrk="1" hangingPunct="1">
              <a:lnSpc>
                <a:spcPct val="90000"/>
              </a:lnSpc>
              <a:buFont typeface="Wingdings" pitchFamily="2" charset="2"/>
              <a:buNone/>
            </a:pPr>
            <a:r>
              <a:rPr lang="en-GB" smtClean="0"/>
              <a:t>	Amylase</a:t>
            </a:r>
          </a:p>
          <a:p>
            <a:pPr marL="0" indent="0" eaLnBrk="1" hangingPunct="1">
              <a:lnSpc>
                <a:spcPct val="90000"/>
              </a:lnSpc>
              <a:buFont typeface="Wingdings" pitchFamily="2" charset="2"/>
              <a:buNone/>
            </a:pPr>
            <a:r>
              <a:rPr lang="en-GB" smtClean="0"/>
              <a:t>	Coagulation</a:t>
            </a:r>
          </a:p>
          <a:p>
            <a:pPr marL="0" indent="0" eaLnBrk="1" hangingPunct="1">
              <a:lnSpc>
                <a:spcPct val="90000"/>
              </a:lnSpc>
              <a:buFont typeface="Wingdings" pitchFamily="2" charset="2"/>
              <a:buNone/>
            </a:pPr>
            <a:r>
              <a:rPr lang="en-GB" smtClean="0"/>
              <a:t>	Mg</a:t>
            </a:r>
            <a:r>
              <a:rPr lang="en-GB" baseline="30000" smtClean="0"/>
              <a:t>2+</a:t>
            </a:r>
            <a:r>
              <a:rPr lang="en-GB" smtClean="0"/>
              <a:t>, PO</a:t>
            </a:r>
            <a:r>
              <a:rPr lang="en-GB" baseline="30000" smtClean="0"/>
              <a:t>2-</a:t>
            </a:r>
            <a:r>
              <a:rPr lang="en-GB" smtClean="0"/>
              <a:t>	 </a:t>
            </a:r>
          </a:p>
          <a:p>
            <a:pPr marL="0" indent="0" eaLnBrk="1" hangingPunct="1">
              <a:lnSpc>
                <a:spcPct val="90000"/>
              </a:lnSpc>
              <a:buFont typeface="Wingdings" pitchFamily="2" charset="2"/>
              <a:buNone/>
            </a:pPr>
            <a:r>
              <a:rPr lang="en-GB" smtClean="0"/>
              <a:t>	Haemolysis screen</a:t>
            </a:r>
          </a:p>
          <a:p>
            <a:pPr marL="0" indent="0" eaLnBrk="1" hangingPunct="1">
              <a:lnSpc>
                <a:spcPct val="90000"/>
              </a:lnSpc>
              <a:buFont typeface="Wingdings" pitchFamily="2" charset="2"/>
              <a:buNone/>
            </a:pPr>
            <a:r>
              <a:rPr lang="en-GB" smtClean="0"/>
              <a:t>		</a:t>
            </a:r>
          </a:p>
        </p:txBody>
      </p:sp>
      <p:sp>
        <p:nvSpPr>
          <p:cNvPr id="23557" name="Rectangle 5"/>
          <p:cNvSpPr>
            <a:spLocks noGrp="1" noChangeArrowheads="1"/>
          </p:cNvSpPr>
          <p:nvPr>
            <p:ph sz="half" idx="2"/>
          </p:nvPr>
        </p:nvSpPr>
        <p:spPr>
          <a:xfrm>
            <a:off x="4648200" y="1628775"/>
            <a:ext cx="4038600" cy="4525963"/>
          </a:xfrm>
        </p:spPr>
        <p:txBody>
          <a:bodyPr/>
          <a:lstStyle/>
          <a:p>
            <a:pPr marL="0" indent="0" eaLnBrk="1" hangingPunct="1">
              <a:lnSpc>
                <a:spcPct val="90000"/>
              </a:lnSpc>
            </a:pPr>
            <a:r>
              <a:rPr lang="en-GB" smtClean="0"/>
              <a:t>Further Ix</a:t>
            </a:r>
          </a:p>
          <a:p>
            <a:pPr marL="0" indent="0" eaLnBrk="1" hangingPunct="1">
              <a:lnSpc>
                <a:spcPct val="90000"/>
              </a:lnSpc>
              <a:buFont typeface="Wingdings" pitchFamily="2" charset="2"/>
              <a:buNone/>
            </a:pPr>
            <a:r>
              <a:rPr lang="en-GB" smtClean="0"/>
              <a:t>	Hepatitis serology</a:t>
            </a:r>
          </a:p>
          <a:p>
            <a:pPr marL="0" indent="0" eaLnBrk="1" hangingPunct="1">
              <a:lnSpc>
                <a:spcPct val="90000"/>
              </a:lnSpc>
              <a:buFont typeface="Wingdings" pitchFamily="2" charset="2"/>
              <a:buNone/>
            </a:pPr>
            <a:r>
              <a:rPr lang="en-GB" smtClean="0"/>
              <a:t>	Autoantibodies</a:t>
            </a:r>
          </a:p>
          <a:p>
            <a:pPr marL="0" indent="0" eaLnBrk="1" hangingPunct="1">
              <a:lnSpc>
                <a:spcPct val="90000"/>
              </a:lnSpc>
              <a:buFont typeface="Wingdings" pitchFamily="2" charset="2"/>
              <a:buNone/>
            </a:pPr>
            <a:r>
              <a:rPr lang="en-GB" smtClean="0"/>
              <a:t>	Serum copper, caeroplasmin, urinary copper</a:t>
            </a:r>
          </a:p>
          <a:p>
            <a:pPr marL="0" indent="0" eaLnBrk="1" hangingPunct="1">
              <a:lnSpc>
                <a:spcPct val="90000"/>
              </a:lnSpc>
              <a:buFont typeface="Wingdings" pitchFamily="2" charset="2"/>
              <a:buNone/>
            </a:pPr>
            <a:r>
              <a:rPr lang="en-GB" smtClean="0"/>
              <a:t>	urinary myoglobin</a:t>
            </a:r>
          </a:p>
          <a:p>
            <a:pPr marL="0" indent="0" eaLnBrk="1" hangingPunct="1">
              <a:lnSpc>
                <a:spcPct val="90000"/>
              </a:lnSpc>
              <a:buFont typeface="Wingdings" pitchFamily="2" charset="2"/>
              <a:buNone/>
            </a:pPr>
            <a:r>
              <a:rPr lang="en-GB" smtClean="0"/>
              <a:t>	Imaging</a:t>
            </a:r>
          </a:p>
          <a:p>
            <a:pPr marL="0" indent="0" eaLnBrk="1" hangingPunct="1">
              <a:lnSpc>
                <a:spcPct val="90000"/>
              </a:lnSpc>
              <a:buFont typeface="Wingdings" pitchFamily="2" charset="2"/>
              <a:buNone/>
            </a:pPr>
            <a:r>
              <a:rPr lang="en-GB" smtClean="0"/>
              <a:t>	Liver biopsy???</a:t>
            </a:r>
          </a:p>
          <a:p>
            <a:pPr marL="0" indent="0" eaLnBrk="1" hangingPunct="1">
              <a:lnSpc>
                <a:spcPct val="90000"/>
              </a:lnSpc>
              <a:buFont typeface="Wingdings" pitchFamily="2" charset="2"/>
              <a:buNone/>
            </a:pPr>
            <a:endParaRPr lang="en-GB" smtClean="0"/>
          </a:p>
        </p:txBody>
      </p:sp>
    </p:spTree>
    <p:extLst>
      <p:ext uri="{BB962C8B-B14F-4D97-AF65-F5344CB8AC3E}">
        <p14:creationId xmlns:p14="http://schemas.microsoft.com/office/powerpoint/2010/main" val="191502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Effect transition="in" filter="blinds(horizontal)">
                                      <p:cBhvr>
                                        <p:cTn id="7" dur="500"/>
                                        <p:tgtEl>
                                          <p:spTgt spid="2355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blinds(horizontal)">
                                      <p:cBhvr>
                                        <p:cTn id="12" dur="500"/>
                                        <p:tgtEl>
                                          <p:spTgt spid="235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6">
                                            <p:txEl>
                                              <p:pRg st="3" end="3"/>
                                            </p:txEl>
                                          </p:spTgt>
                                        </p:tgtEl>
                                        <p:attrNameLst>
                                          <p:attrName>style.visibility</p:attrName>
                                        </p:attrNameLst>
                                      </p:cBhvr>
                                      <p:to>
                                        <p:strVal val="visible"/>
                                      </p:to>
                                    </p:set>
                                    <p:animEffect transition="in" filter="blinds(horizontal)">
                                      <p:cBhvr>
                                        <p:cTn id="17" dur="500"/>
                                        <p:tgtEl>
                                          <p:spTgt spid="2355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6">
                                            <p:txEl>
                                              <p:pRg st="4" end="4"/>
                                            </p:txEl>
                                          </p:spTgt>
                                        </p:tgtEl>
                                        <p:attrNameLst>
                                          <p:attrName>style.visibility</p:attrName>
                                        </p:attrNameLst>
                                      </p:cBhvr>
                                      <p:to>
                                        <p:strVal val="visible"/>
                                      </p:to>
                                    </p:set>
                                    <p:animEffect transition="in" filter="blinds(horizontal)">
                                      <p:cBhvr>
                                        <p:cTn id="22" dur="500"/>
                                        <p:tgtEl>
                                          <p:spTgt spid="2355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animEffect transition="in" filter="blinds(horizontal)">
                                      <p:cBhvr>
                                        <p:cTn id="27" dur="500"/>
                                        <p:tgtEl>
                                          <p:spTgt spid="2355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56">
                                            <p:txEl>
                                              <p:pRg st="6" end="6"/>
                                            </p:txEl>
                                          </p:spTgt>
                                        </p:tgtEl>
                                        <p:attrNameLst>
                                          <p:attrName>style.visibility</p:attrName>
                                        </p:attrNameLst>
                                      </p:cBhvr>
                                      <p:to>
                                        <p:strVal val="visible"/>
                                      </p:to>
                                    </p:set>
                                    <p:animEffect transition="in" filter="blinds(horizontal)">
                                      <p:cBhvr>
                                        <p:cTn id="32" dur="500"/>
                                        <p:tgtEl>
                                          <p:spTgt spid="2355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56">
                                            <p:txEl>
                                              <p:pRg st="7" end="7"/>
                                            </p:txEl>
                                          </p:spTgt>
                                        </p:tgtEl>
                                        <p:attrNameLst>
                                          <p:attrName>style.visibility</p:attrName>
                                        </p:attrNameLst>
                                      </p:cBhvr>
                                      <p:to>
                                        <p:strVal val="visible"/>
                                      </p:to>
                                    </p:set>
                                    <p:animEffect transition="in" filter="blinds(horizontal)">
                                      <p:cBhvr>
                                        <p:cTn id="37" dur="500"/>
                                        <p:tgtEl>
                                          <p:spTgt spid="23556">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42" dur="500"/>
                                        <p:tgtEl>
                                          <p:spTgt spid="2355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47" dur="500"/>
                                        <p:tgtEl>
                                          <p:spTgt spid="2355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52" dur="500"/>
                                        <p:tgtEl>
                                          <p:spTgt spid="23557">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57" dur="500"/>
                                        <p:tgtEl>
                                          <p:spTgt spid="23557">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62" dur="500"/>
                                        <p:tgtEl>
                                          <p:spTgt spid="23557">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67" dur="500"/>
                                        <p:tgtEl>
                                          <p:spTgt spid="23557">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72"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68538" y="692150"/>
            <a:ext cx="5183187" cy="746125"/>
          </a:xfrm>
        </p:spPr>
        <p:txBody>
          <a:bodyPr/>
          <a:lstStyle/>
          <a:p>
            <a:pPr eaLnBrk="1" hangingPunct="1"/>
            <a:r>
              <a:rPr lang="en-GB" sz="4000" smtClean="0"/>
              <a:t>Prognostic criteria</a:t>
            </a:r>
          </a:p>
        </p:txBody>
      </p:sp>
      <p:sp>
        <p:nvSpPr>
          <p:cNvPr id="37891" name="Rectangle 3"/>
          <p:cNvSpPr>
            <a:spLocks noGrp="1" noChangeArrowheads="1"/>
          </p:cNvSpPr>
          <p:nvPr>
            <p:ph idx="1"/>
          </p:nvPr>
        </p:nvSpPr>
        <p:spPr>
          <a:xfrm>
            <a:off x="838200" y="1700213"/>
            <a:ext cx="7543800" cy="4700587"/>
          </a:xfrm>
        </p:spPr>
        <p:txBody>
          <a:bodyPr>
            <a:normAutofit fontScale="70000" lnSpcReduction="20000"/>
          </a:bodyPr>
          <a:lstStyle/>
          <a:p>
            <a:pPr eaLnBrk="1" hangingPunct="1">
              <a:buFont typeface="Arial" pitchFamily="34" charset="0"/>
              <a:buChar char="•"/>
              <a:defRPr/>
            </a:pPr>
            <a:r>
              <a:rPr lang="en-GB" sz="2800" dirty="0" smtClean="0">
                <a:latin typeface="Times New Roman" pitchFamily="18" charset="0"/>
                <a:cs typeface="Times New Roman" pitchFamily="18" charset="0"/>
              </a:rPr>
              <a:t>King’s College Criteria most widely adopted criteria for selection </a:t>
            </a:r>
          </a:p>
          <a:p>
            <a:pPr eaLnBrk="1" hangingPunct="1">
              <a:defRPr/>
            </a:pPr>
            <a:endParaRPr lang="en-GB" sz="2800" dirty="0" smtClean="0">
              <a:latin typeface="Times New Roman" pitchFamily="18" charset="0"/>
              <a:cs typeface="Times New Roman" pitchFamily="18" charset="0"/>
            </a:endParaRPr>
          </a:p>
          <a:p>
            <a:pPr eaLnBrk="1" hangingPunct="1">
              <a:buFont typeface="Arial" pitchFamily="34" charset="0"/>
              <a:buChar char="•"/>
              <a:defRPr/>
            </a:pPr>
            <a:r>
              <a:rPr lang="en-GB" sz="2800" dirty="0" smtClean="0">
                <a:latin typeface="Times New Roman" pitchFamily="18" charset="0"/>
                <a:cs typeface="Times New Roman" pitchFamily="18" charset="0"/>
              </a:rPr>
              <a:t>Meta-analyses indicate good sensitivity but low sensitivity (unable to identify pts who need OLT)</a:t>
            </a:r>
          </a:p>
          <a:p>
            <a:pPr eaLnBrk="1" hangingPunct="1">
              <a:defRPr/>
            </a:pPr>
            <a:endParaRPr lang="en-GB" sz="2800" dirty="0" smtClean="0">
              <a:latin typeface="Times New Roman" pitchFamily="18" charset="0"/>
              <a:cs typeface="Times New Roman" pitchFamily="18" charset="0"/>
            </a:endParaRPr>
          </a:p>
          <a:p>
            <a:pPr eaLnBrk="1" hangingPunct="1">
              <a:defRPr/>
            </a:pPr>
            <a:r>
              <a:rPr lang="en-GB" sz="2800" dirty="0" smtClean="0">
                <a:latin typeface="Times New Roman" pitchFamily="18" charset="0"/>
                <a:cs typeface="Times New Roman" pitchFamily="18" charset="0"/>
              </a:rPr>
              <a:t>	rare condition (1-6 cases/million/year)</a:t>
            </a:r>
          </a:p>
          <a:p>
            <a:pPr eaLnBrk="1" hangingPunct="1">
              <a:defRPr/>
            </a:pPr>
            <a:r>
              <a:rPr lang="en-GB" sz="2800" dirty="0" smtClean="0">
                <a:latin typeface="Times New Roman" pitchFamily="18" charset="0"/>
                <a:cs typeface="Times New Roman" pitchFamily="18" charset="0"/>
              </a:rPr>
              <a:t>	Low patients number; heterogeneous aetiology	</a:t>
            </a:r>
          </a:p>
          <a:p>
            <a:pPr eaLnBrk="1" hangingPunct="1">
              <a:defRPr/>
            </a:pPr>
            <a:r>
              <a:rPr lang="en-GB" sz="2800" dirty="0" smtClean="0">
                <a:latin typeface="Times New Roman" pitchFamily="18" charset="0"/>
                <a:cs typeface="Times New Roman" pitchFamily="18" charset="0"/>
              </a:rPr>
              <a:t>	Worldwide variation in definition of ALF </a:t>
            </a:r>
          </a:p>
          <a:p>
            <a:pPr eaLnBrk="1" hangingPunct="1">
              <a:defRPr/>
            </a:pPr>
            <a:r>
              <a:rPr lang="en-GB" sz="2800" dirty="0" smtClean="0">
                <a:latin typeface="Times New Roman" pitchFamily="18" charset="0"/>
                <a:cs typeface="Times New Roman" pitchFamily="18" charset="0"/>
              </a:rPr>
              <a:t>	Changes in medical care and spectrum of disease </a:t>
            </a:r>
          </a:p>
          <a:p>
            <a:pPr eaLnBrk="1" hangingPunct="1">
              <a:defRPr/>
            </a:pPr>
            <a:endParaRPr lang="en-GB" sz="2800" dirty="0" smtClean="0"/>
          </a:p>
          <a:p>
            <a:pPr eaLnBrk="1" hangingPunct="1">
              <a:defRPr/>
            </a:pPr>
            <a:r>
              <a:rPr lang="en-GB" sz="2800" dirty="0" smtClean="0"/>
              <a:t>Exceptions:</a:t>
            </a:r>
          </a:p>
          <a:p>
            <a:pPr eaLnBrk="1" hangingPunct="1">
              <a:defRPr/>
            </a:pPr>
            <a:r>
              <a:rPr lang="en-GB" sz="2800" dirty="0" smtClean="0"/>
              <a:t>	Amanita </a:t>
            </a:r>
            <a:r>
              <a:rPr lang="en-GB" sz="2800" dirty="0" err="1" smtClean="0"/>
              <a:t>phalloides</a:t>
            </a:r>
            <a:r>
              <a:rPr lang="en-GB" sz="2800" dirty="0" smtClean="0"/>
              <a:t> poisoning</a:t>
            </a:r>
          </a:p>
          <a:p>
            <a:pPr eaLnBrk="1" hangingPunct="1">
              <a:defRPr/>
            </a:pPr>
            <a:r>
              <a:rPr lang="en-GB" sz="2800" dirty="0" smtClean="0"/>
              <a:t>	Wilson’s Disease</a:t>
            </a:r>
          </a:p>
          <a:p>
            <a:pPr eaLnBrk="1" hangingPunct="1">
              <a:defRPr/>
            </a:pPr>
            <a:r>
              <a:rPr lang="en-GB" sz="2800" dirty="0" smtClean="0"/>
              <a:t>	Pregnancy related liver failure syndromes</a:t>
            </a:r>
          </a:p>
          <a:p>
            <a:pPr eaLnBrk="1" hangingPunct="1">
              <a:defRPr/>
            </a:pPr>
            <a:r>
              <a:rPr lang="en-GB" sz="2800" dirty="0" smtClean="0"/>
              <a:t>	Acute Budd-</a:t>
            </a:r>
            <a:r>
              <a:rPr lang="en-GB" sz="2800" dirty="0" err="1" smtClean="0"/>
              <a:t>Chiari</a:t>
            </a:r>
            <a:r>
              <a:rPr lang="en-GB" sz="2800" dirty="0" smtClean="0"/>
              <a:t> syndrome</a:t>
            </a:r>
          </a:p>
        </p:txBody>
      </p:sp>
    </p:spTree>
    <p:extLst>
      <p:ext uri="{BB962C8B-B14F-4D97-AF65-F5344CB8AC3E}">
        <p14:creationId xmlns:p14="http://schemas.microsoft.com/office/powerpoint/2010/main" val="30386398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55813" y="466725"/>
            <a:ext cx="5060950" cy="585788"/>
          </a:xfrm>
          <a:solidFill>
            <a:srgbClr val="FF5008"/>
          </a:solidFill>
        </p:spPr>
        <p:txBody>
          <a:bodyPr wrap="none" lIns="92075" tIns="92075" rIns="92075" bIns="92075">
            <a:spAutoFit/>
          </a:bodyPr>
          <a:lstStyle/>
          <a:p>
            <a:pPr algn="ctr" defTabSz="950913" eaLnBrk="1" hangingPunct="1"/>
            <a:r>
              <a:rPr lang="en-GB" smtClean="0"/>
              <a:t>Indications for liver transplantation</a:t>
            </a:r>
          </a:p>
        </p:txBody>
      </p:sp>
      <p:sp>
        <p:nvSpPr>
          <p:cNvPr id="39939" name="Rectangle 3"/>
          <p:cNvSpPr>
            <a:spLocks noGrp="1" noChangeArrowheads="1"/>
          </p:cNvSpPr>
          <p:nvPr>
            <p:ph idx="1"/>
          </p:nvPr>
        </p:nvSpPr>
        <p:spPr>
          <a:xfrm>
            <a:off x="338138" y="2020888"/>
            <a:ext cx="8602662" cy="4792662"/>
          </a:xfrm>
        </p:spPr>
        <p:txBody>
          <a:bodyPr lIns="95250" tIns="47625" rIns="95250" bIns="47625"/>
          <a:lstStyle/>
          <a:p>
            <a:pPr marL="476250" indent="-476250" defTabSz="950913" eaLnBrk="1" hangingPunct="1">
              <a:lnSpc>
                <a:spcPct val="80000"/>
              </a:lnSpc>
              <a:buFont typeface="Arial" charset="0"/>
              <a:buChar char=" "/>
            </a:pPr>
            <a:r>
              <a:rPr lang="en-GB" sz="1900" smtClean="0"/>
              <a:t>pH &lt; 7.30   				pH&lt;7.3</a:t>
            </a:r>
          </a:p>
          <a:p>
            <a:pPr marL="476250" indent="-476250" defTabSz="950913" eaLnBrk="1" hangingPunct="1">
              <a:lnSpc>
                <a:spcPct val="80000"/>
              </a:lnSpc>
              <a:buFont typeface="Arial" charset="0"/>
              <a:buChar char=" "/>
            </a:pPr>
            <a:endParaRPr lang="en-GB" sz="1900" smtClean="0"/>
          </a:p>
          <a:p>
            <a:pPr marL="476250" indent="-476250" defTabSz="950913" eaLnBrk="1" hangingPunct="1">
              <a:lnSpc>
                <a:spcPct val="80000"/>
              </a:lnSpc>
              <a:buFont typeface="Arial" charset="0"/>
              <a:buChar char=" "/>
            </a:pPr>
            <a:r>
              <a:rPr lang="en-GB" sz="1900" smtClean="0"/>
              <a:t>all 3 of the following			INR &gt; 6.5</a:t>
            </a:r>
          </a:p>
          <a:p>
            <a:pPr marL="476250" indent="-476250" defTabSz="950913" eaLnBrk="1" hangingPunct="1">
              <a:lnSpc>
                <a:spcPct val="80000"/>
              </a:lnSpc>
              <a:buFont typeface="Arial" charset="0"/>
              <a:buChar char=" "/>
            </a:pPr>
            <a:r>
              <a:rPr lang="en-GB" sz="1900" smtClean="0"/>
              <a:t>within 24 hrs</a:t>
            </a:r>
          </a:p>
          <a:p>
            <a:pPr marL="476250" indent="-476250" defTabSz="950913" eaLnBrk="1" hangingPunct="1">
              <a:lnSpc>
                <a:spcPct val="80000"/>
              </a:lnSpc>
              <a:buFont typeface="Arial" charset="0"/>
              <a:buChar char=" "/>
            </a:pPr>
            <a:r>
              <a:rPr lang="en-GB" sz="1900" smtClean="0"/>
              <a:t>PT &gt; 100 INR &gt; 6.5			 </a:t>
            </a:r>
            <a:r>
              <a:rPr lang="en-GB" sz="1900" u="sng" smtClean="0"/>
              <a:t>Any 3 of :</a:t>
            </a:r>
            <a:endParaRPr lang="en-GB" sz="1900" smtClean="0"/>
          </a:p>
          <a:p>
            <a:pPr marL="476250" indent="-476250" defTabSz="950913" eaLnBrk="1" hangingPunct="1">
              <a:lnSpc>
                <a:spcPct val="80000"/>
              </a:lnSpc>
              <a:buFont typeface="Arial" charset="0"/>
              <a:buChar char=" "/>
            </a:pPr>
            <a:r>
              <a:rPr lang="en-GB" sz="1900" smtClean="0"/>
              <a:t>Creatinine &gt; 300 µmol/l			seronegative hepatitis or </a:t>
            </a:r>
          </a:p>
          <a:p>
            <a:pPr marL="476250" indent="-476250" defTabSz="950913" eaLnBrk="1" hangingPunct="1">
              <a:lnSpc>
                <a:spcPct val="80000"/>
              </a:lnSpc>
              <a:buFont typeface="Arial" charset="0"/>
              <a:buChar char=" "/>
            </a:pPr>
            <a:r>
              <a:rPr lang="en-GB" sz="1900" smtClean="0"/>
              <a:t>grade 3 - 4 encephalopathy		drug reaction</a:t>
            </a:r>
          </a:p>
          <a:p>
            <a:pPr marL="476250" indent="-476250" defTabSz="950913" eaLnBrk="1" hangingPunct="1">
              <a:lnSpc>
                <a:spcPct val="80000"/>
              </a:lnSpc>
              <a:buFont typeface="Arial" charset="0"/>
              <a:buChar char=" "/>
            </a:pPr>
            <a:r>
              <a:rPr lang="en-GB" sz="1900" smtClean="0"/>
              <a:t>      					Bilirubin &gt; 300 µmol/l</a:t>
            </a:r>
          </a:p>
          <a:p>
            <a:pPr marL="476250" indent="-476250" defTabSz="950913" eaLnBrk="1" hangingPunct="1">
              <a:lnSpc>
                <a:spcPct val="80000"/>
              </a:lnSpc>
              <a:buFont typeface="Arial" charset="0"/>
              <a:buChar char=" "/>
            </a:pPr>
            <a:r>
              <a:rPr lang="en-GB" sz="1900" smtClean="0"/>
              <a:t>                                                  		 INR &gt; 3.5</a:t>
            </a:r>
          </a:p>
          <a:p>
            <a:pPr marL="476250" indent="-476250" defTabSz="950913" eaLnBrk="1" hangingPunct="1">
              <a:lnSpc>
                <a:spcPct val="80000"/>
              </a:lnSpc>
              <a:buFont typeface="Arial" charset="0"/>
              <a:buChar char=" "/>
            </a:pPr>
            <a:r>
              <a:rPr lang="en-GB" sz="1900" smtClean="0"/>
              <a:t>                                                 		  Age &lt; 10 yrs or &gt; 40 yrs</a:t>
            </a:r>
          </a:p>
          <a:p>
            <a:pPr marL="476250" indent="-476250" defTabSz="950913" eaLnBrk="1" hangingPunct="1">
              <a:lnSpc>
                <a:spcPct val="80000"/>
              </a:lnSpc>
              <a:buFont typeface="Arial" charset="0"/>
              <a:buChar char=" "/>
            </a:pPr>
            <a:r>
              <a:rPr lang="en-GB" sz="1900" smtClean="0"/>
              <a:t>                                                  		 J - E &gt; 7 days </a:t>
            </a:r>
            <a:endParaRPr lang="en-GB" smtClean="0"/>
          </a:p>
          <a:p>
            <a:pPr marL="476250" indent="-476250" defTabSz="950913" eaLnBrk="1" hangingPunct="1">
              <a:lnSpc>
                <a:spcPct val="80000"/>
              </a:lnSpc>
            </a:pPr>
            <a:endParaRPr lang="en-GB" smtClean="0"/>
          </a:p>
        </p:txBody>
      </p:sp>
      <p:sp>
        <p:nvSpPr>
          <p:cNvPr id="41988" name="Rectangle 4"/>
          <p:cNvSpPr>
            <a:spLocks noChangeArrowheads="1"/>
          </p:cNvSpPr>
          <p:nvPr/>
        </p:nvSpPr>
        <p:spPr bwMode="auto">
          <a:xfrm>
            <a:off x="755650" y="1516063"/>
            <a:ext cx="7127875" cy="473075"/>
          </a:xfrm>
          <a:prstGeom prst="rect">
            <a:avLst/>
          </a:prstGeom>
          <a:noFill/>
          <a:ln w="12700">
            <a:noFill/>
            <a:miter lim="800000"/>
            <a:headEnd/>
            <a:tailEnd/>
          </a:ln>
        </p:spPr>
        <p:txBody>
          <a:bodyPr wrap="none" lIns="90487" tIns="44450" rIns="90487" bIns="44450">
            <a:spAutoFit/>
          </a:bodyPr>
          <a:lstStyle/>
          <a:p>
            <a:pPr eaLnBrk="0" hangingPunct="0">
              <a:lnSpc>
                <a:spcPct val="90000"/>
              </a:lnSpc>
              <a:defRPr/>
            </a:pPr>
            <a:r>
              <a:rPr lang="en-GB" sz="2800" b="1" dirty="0" err="1">
                <a:solidFill>
                  <a:schemeClr val="tx1">
                    <a:lumMod val="50000"/>
                  </a:schemeClr>
                </a:solidFill>
                <a:latin typeface="Times"/>
              </a:rPr>
              <a:t>P</a:t>
            </a:r>
            <a:r>
              <a:rPr lang="en-GB" sz="2800" b="1" dirty="0" err="1">
                <a:solidFill>
                  <a:schemeClr val="tx1">
                    <a:lumMod val="50000"/>
                  </a:schemeClr>
                </a:solidFill>
                <a:latin typeface="+mj-lt"/>
              </a:rPr>
              <a:t>aracetamol</a:t>
            </a:r>
            <a:r>
              <a:rPr lang="en-GB" sz="2800" b="1" dirty="0">
                <a:latin typeface="Times"/>
              </a:rPr>
              <a:t>		</a:t>
            </a:r>
            <a:r>
              <a:rPr lang="en-GB" sz="2800" b="1" dirty="0">
                <a:solidFill>
                  <a:schemeClr val="tx1">
                    <a:lumMod val="50000"/>
                  </a:schemeClr>
                </a:solidFill>
                <a:latin typeface="Times"/>
              </a:rPr>
              <a:t>       Non-</a:t>
            </a:r>
            <a:r>
              <a:rPr lang="en-GB" sz="2800" b="1" dirty="0" err="1">
                <a:solidFill>
                  <a:schemeClr val="tx1">
                    <a:lumMod val="50000"/>
                  </a:schemeClr>
                </a:solidFill>
                <a:latin typeface="Times"/>
              </a:rPr>
              <a:t>Paracetamol</a:t>
            </a:r>
            <a:endParaRPr lang="en-GB" sz="2800" b="1" dirty="0">
              <a:solidFill>
                <a:schemeClr val="tx1">
                  <a:lumMod val="50000"/>
                </a:schemeClr>
              </a:solidFill>
              <a:latin typeface="Times"/>
            </a:endParaRPr>
          </a:p>
        </p:txBody>
      </p:sp>
      <p:sp>
        <p:nvSpPr>
          <p:cNvPr id="39941" name="Text Box 5"/>
          <p:cNvSpPr txBox="1">
            <a:spLocks noChangeArrowheads="1"/>
          </p:cNvSpPr>
          <p:nvPr/>
        </p:nvSpPr>
        <p:spPr bwMode="auto">
          <a:xfrm>
            <a:off x="833438" y="4221163"/>
            <a:ext cx="4602162"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10000"/>
              </a:lnSpc>
            </a:pPr>
            <a:r>
              <a:rPr lang="en-GB" sz="2000" b="1">
                <a:latin typeface="Arial" charset="0"/>
              </a:rPr>
              <a:t>Lactate : 4 hrs &gt; 3.5	</a:t>
            </a:r>
          </a:p>
          <a:p>
            <a:pPr>
              <a:lnSpc>
                <a:spcPct val="110000"/>
              </a:lnSpc>
            </a:pPr>
            <a:r>
              <a:rPr lang="en-GB" sz="2000" b="1">
                <a:latin typeface="Arial" charset="0"/>
              </a:rPr>
              <a:t>Lactate : 12 hrs &gt; 3.5</a:t>
            </a:r>
          </a:p>
          <a:p>
            <a:pPr>
              <a:lnSpc>
                <a:spcPct val="90000"/>
              </a:lnSpc>
            </a:pPr>
            <a:endParaRPr lang="en-GB" sz="2000" b="1">
              <a:latin typeface="Arial" charset="0"/>
            </a:endParaRPr>
          </a:p>
          <a:p>
            <a:pPr>
              <a:lnSpc>
                <a:spcPct val="90000"/>
              </a:lnSpc>
            </a:pPr>
            <a:r>
              <a:rPr lang="en-GB" sz="2000" b="1">
                <a:latin typeface="Arial" charset="0"/>
              </a:rPr>
              <a:t>Clichy criteria (French)</a:t>
            </a:r>
          </a:p>
          <a:p>
            <a:pPr>
              <a:lnSpc>
                <a:spcPct val="90000"/>
              </a:lnSpc>
            </a:pPr>
            <a:r>
              <a:rPr lang="en-GB" sz="2000" b="1">
                <a:latin typeface="Arial" charset="0"/>
              </a:rPr>
              <a:t>Encephalopathy +</a:t>
            </a:r>
          </a:p>
          <a:p>
            <a:pPr>
              <a:lnSpc>
                <a:spcPct val="90000"/>
              </a:lnSpc>
            </a:pPr>
            <a:r>
              <a:rPr lang="en-GB" sz="2000" b="1">
                <a:latin typeface="Arial" charset="0"/>
              </a:rPr>
              <a:t>	   Factor V &lt; 20% </a:t>
            </a:r>
          </a:p>
          <a:p>
            <a:pPr>
              <a:lnSpc>
                <a:spcPct val="90000"/>
              </a:lnSpc>
            </a:pPr>
            <a:r>
              <a:rPr lang="en-GB" sz="2000" b="1">
                <a:latin typeface="Arial" charset="0"/>
              </a:rPr>
              <a:t>	   or  &lt; 30% if  &gt; 30 yrs of age</a:t>
            </a:r>
            <a:endParaRPr lang="en-GB" sz="2400" b="1">
              <a:latin typeface="Arial" charset="0"/>
            </a:endParaRPr>
          </a:p>
        </p:txBody>
      </p:sp>
    </p:spTree>
    <p:extLst>
      <p:ext uri="{BB962C8B-B14F-4D97-AF65-F5344CB8AC3E}">
        <p14:creationId xmlns:p14="http://schemas.microsoft.com/office/powerpoint/2010/main" val="198092761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70163" y="395288"/>
            <a:ext cx="4252912" cy="739775"/>
          </a:xfrm>
          <a:solidFill>
            <a:srgbClr val="FF5008"/>
          </a:solidFill>
        </p:spPr>
        <p:txBody>
          <a:bodyPr wrap="none" lIns="92075" tIns="92075" rIns="92075" bIns="92075">
            <a:spAutoFit/>
          </a:bodyPr>
          <a:lstStyle/>
          <a:p>
            <a:pPr algn="ctr" eaLnBrk="1" hangingPunct="1"/>
            <a:r>
              <a:rPr lang="en-GB" sz="3600" smtClean="0"/>
              <a:t>Basis of Management</a:t>
            </a:r>
          </a:p>
        </p:txBody>
      </p:sp>
      <p:graphicFrame>
        <p:nvGraphicFramePr>
          <p:cNvPr id="40963" name="Object 3"/>
          <p:cNvGraphicFramePr>
            <a:graphicFrameLocks/>
          </p:cNvGraphicFramePr>
          <p:nvPr/>
        </p:nvGraphicFramePr>
        <p:xfrm>
          <a:off x="3309938" y="1382713"/>
          <a:ext cx="1700212" cy="4775200"/>
        </p:xfrm>
        <a:graphic>
          <a:graphicData uri="http://schemas.openxmlformats.org/presentationml/2006/ole">
            <mc:AlternateContent xmlns:mc="http://schemas.openxmlformats.org/markup-compatibility/2006">
              <mc:Choice xmlns:v="urn:schemas-microsoft-com:vml" Requires="v">
                <p:oleObj spid="_x0000_s7184" name="Microsoft ClipArt Gallery" r:id="rId4" imgW="1917700" imgH="4787900" progId="MS_ClipArt_Gallery">
                  <p:embed/>
                </p:oleObj>
              </mc:Choice>
              <mc:Fallback>
                <p:oleObj name="Microsoft ClipArt Gallery" r:id="rId4" imgW="1917700" imgH="47879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1382713"/>
                        <a:ext cx="1700212" cy="4775200"/>
                      </a:xfrm>
                      <a:prstGeom prst="rect">
                        <a:avLst/>
                      </a:prstGeom>
                      <a:noFill/>
                      <a:ln>
                        <a:noFill/>
                      </a:ln>
                      <a:effectLst/>
                      <a:extLst>
                        <a:ext uri="{909E8E84-426E-40DD-AFC4-6F175D3DCCD1}">
                          <a14:hiddenFill xmlns:a14="http://schemas.microsoft.com/office/drawing/2010/main">
                            <a:solidFill>
                              <a:srgbClr val="FF500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4" name="Rectangle 4"/>
          <p:cNvSpPr>
            <a:spLocks noChangeArrowheads="1"/>
          </p:cNvSpPr>
          <p:nvPr/>
        </p:nvSpPr>
        <p:spPr bwMode="auto">
          <a:xfrm>
            <a:off x="563563" y="1495425"/>
            <a:ext cx="23733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800" b="1">
                <a:latin typeface="Arial" charset="0"/>
              </a:rPr>
              <a:t>Recognition of</a:t>
            </a:r>
          </a:p>
          <a:p>
            <a:pPr eaLnBrk="0" hangingPunct="0">
              <a:lnSpc>
                <a:spcPct val="90000"/>
              </a:lnSpc>
            </a:pPr>
            <a:r>
              <a:rPr lang="en-GB" sz="2800" b="1">
                <a:latin typeface="Arial" charset="0"/>
              </a:rPr>
              <a:t>problems</a:t>
            </a:r>
          </a:p>
        </p:txBody>
      </p:sp>
      <p:sp>
        <p:nvSpPr>
          <p:cNvPr id="40965" name="Rectangle 5"/>
          <p:cNvSpPr>
            <a:spLocks noChangeArrowheads="1"/>
          </p:cNvSpPr>
          <p:nvPr/>
        </p:nvSpPr>
        <p:spPr bwMode="auto">
          <a:xfrm>
            <a:off x="6116638" y="2605088"/>
            <a:ext cx="15605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Monitoring</a:t>
            </a:r>
          </a:p>
        </p:txBody>
      </p:sp>
      <p:sp>
        <p:nvSpPr>
          <p:cNvPr id="40966" name="Rectangle 6"/>
          <p:cNvSpPr>
            <a:spLocks noChangeArrowheads="1"/>
          </p:cNvSpPr>
          <p:nvPr/>
        </p:nvSpPr>
        <p:spPr bwMode="auto">
          <a:xfrm>
            <a:off x="2662238" y="6338888"/>
            <a:ext cx="33829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Multisystem Involvement</a:t>
            </a:r>
          </a:p>
        </p:txBody>
      </p:sp>
      <p:sp>
        <p:nvSpPr>
          <p:cNvPr id="40967" name="Rectangle 7"/>
          <p:cNvSpPr>
            <a:spLocks noChangeArrowheads="1"/>
          </p:cNvSpPr>
          <p:nvPr/>
        </p:nvSpPr>
        <p:spPr bwMode="auto">
          <a:xfrm>
            <a:off x="6116638" y="1690688"/>
            <a:ext cx="27955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Evolution of disease</a:t>
            </a:r>
          </a:p>
        </p:txBody>
      </p:sp>
      <p:sp>
        <p:nvSpPr>
          <p:cNvPr id="40968" name="Rectangle 8"/>
          <p:cNvSpPr>
            <a:spLocks noChangeArrowheads="1"/>
          </p:cNvSpPr>
          <p:nvPr/>
        </p:nvSpPr>
        <p:spPr bwMode="auto">
          <a:xfrm>
            <a:off x="6140450" y="3367088"/>
            <a:ext cx="2540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Measurement and </a:t>
            </a:r>
          </a:p>
          <a:p>
            <a:pPr eaLnBrk="0" hangingPunct="0">
              <a:lnSpc>
                <a:spcPct val="90000"/>
              </a:lnSpc>
            </a:pPr>
            <a:r>
              <a:rPr lang="en-GB" sz="2400" b="1">
                <a:latin typeface="Arial" charset="0"/>
              </a:rPr>
              <a:t>manipulation of </a:t>
            </a:r>
          </a:p>
          <a:p>
            <a:pPr eaLnBrk="0" hangingPunct="0">
              <a:lnSpc>
                <a:spcPct val="90000"/>
              </a:lnSpc>
            </a:pPr>
            <a:r>
              <a:rPr lang="en-GB" sz="2400" b="1">
                <a:latin typeface="Arial" charset="0"/>
              </a:rPr>
              <a:t>physiological</a:t>
            </a:r>
          </a:p>
          <a:p>
            <a:pPr eaLnBrk="0" hangingPunct="0">
              <a:lnSpc>
                <a:spcPct val="90000"/>
              </a:lnSpc>
            </a:pPr>
            <a:r>
              <a:rPr lang="en-GB" sz="2400" b="1">
                <a:latin typeface="Arial" charset="0"/>
              </a:rPr>
              <a:t>parameters</a:t>
            </a:r>
          </a:p>
        </p:txBody>
      </p:sp>
      <p:sp>
        <p:nvSpPr>
          <p:cNvPr id="40969" name="Line 9"/>
          <p:cNvSpPr>
            <a:spLocks noChangeShapeType="1"/>
          </p:cNvSpPr>
          <p:nvPr/>
        </p:nvSpPr>
        <p:spPr bwMode="auto">
          <a:xfrm>
            <a:off x="2546350" y="2057400"/>
            <a:ext cx="1003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970" name="Line 10"/>
          <p:cNvSpPr>
            <a:spLocks noChangeShapeType="1"/>
          </p:cNvSpPr>
          <p:nvPr/>
        </p:nvSpPr>
        <p:spPr bwMode="auto">
          <a:xfrm>
            <a:off x="4848225" y="1905000"/>
            <a:ext cx="107315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71" name="Line 11"/>
          <p:cNvSpPr>
            <a:spLocks noChangeShapeType="1"/>
          </p:cNvSpPr>
          <p:nvPr/>
        </p:nvSpPr>
        <p:spPr bwMode="auto">
          <a:xfrm flipH="1">
            <a:off x="5113338" y="4114800"/>
            <a:ext cx="8810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972" name="Rectangle 12"/>
          <p:cNvSpPr>
            <a:spLocks noChangeArrowheads="1"/>
          </p:cNvSpPr>
          <p:nvPr/>
        </p:nvSpPr>
        <p:spPr bwMode="auto">
          <a:xfrm>
            <a:off x="630238" y="2376488"/>
            <a:ext cx="22399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solidFill>
                  <a:srgbClr val="FFFFFF"/>
                </a:solidFill>
                <a:latin typeface="Arial" charset="0"/>
              </a:rPr>
              <a:t>- cerebral</a:t>
            </a:r>
          </a:p>
          <a:p>
            <a:pPr eaLnBrk="0" hangingPunct="0">
              <a:lnSpc>
                <a:spcPct val="90000"/>
              </a:lnSpc>
            </a:pPr>
            <a:r>
              <a:rPr lang="en-GB" sz="2400" b="1">
                <a:solidFill>
                  <a:srgbClr val="FFFFFF"/>
                </a:solidFill>
                <a:latin typeface="Arial" charset="0"/>
              </a:rPr>
              <a:t>- cardiovascular</a:t>
            </a:r>
          </a:p>
          <a:p>
            <a:pPr eaLnBrk="0" hangingPunct="0">
              <a:lnSpc>
                <a:spcPct val="90000"/>
              </a:lnSpc>
            </a:pPr>
            <a:r>
              <a:rPr lang="en-GB" sz="2400" b="1">
                <a:solidFill>
                  <a:srgbClr val="FFFFFF"/>
                </a:solidFill>
                <a:latin typeface="Arial" charset="0"/>
              </a:rPr>
              <a:t>- renal </a:t>
            </a:r>
          </a:p>
          <a:p>
            <a:pPr eaLnBrk="0" hangingPunct="0">
              <a:lnSpc>
                <a:spcPct val="90000"/>
              </a:lnSpc>
            </a:pPr>
            <a:r>
              <a:rPr lang="en-GB" sz="2400" b="1">
                <a:solidFill>
                  <a:srgbClr val="FFFFFF"/>
                </a:solidFill>
                <a:latin typeface="Arial" charset="0"/>
              </a:rPr>
              <a:t>- infection</a:t>
            </a:r>
          </a:p>
          <a:p>
            <a:pPr eaLnBrk="0" hangingPunct="0">
              <a:lnSpc>
                <a:spcPct val="90000"/>
              </a:lnSpc>
            </a:pPr>
            <a:r>
              <a:rPr lang="en-GB" sz="2400" b="1">
                <a:solidFill>
                  <a:srgbClr val="FFFFFF"/>
                </a:solidFill>
                <a:latin typeface="Arial" charset="0"/>
              </a:rPr>
              <a:t>- pulmonary</a:t>
            </a:r>
          </a:p>
          <a:p>
            <a:pPr eaLnBrk="0" hangingPunct="0">
              <a:lnSpc>
                <a:spcPct val="90000"/>
              </a:lnSpc>
            </a:pPr>
            <a:r>
              <a:rPr lang="en-GB" sz="2400" b="1">
                <a:solidFill>
                  <a:srgbClr val="FFFFFF"/>
                </a:solidFill>
                <a:latin typeface="Arial" charset="0"/>
              </a:rPr>
              <a:t>- metabolic</a:t>
            </a:r>
          </a:p>
          <a:p>
            <a:pPr eaLnBrk="0" hangingPunct="0">
              <a:lnSpc>
                <a:spcPct val="90000"/>
              </a:lnSpc>
            </a:pPr>
            <a:r>
              <a:rPr lang="en-GB" sz="2400" b="1">
                <a:solidFill>
                  <a:srgbClr val="FFFFFF"/>
                </a:solidFill>
                <a:latin typeface="Arial" charset="0"/>
              </a:rPr>
              <a:t>- nutrition</a:t>
            </a:r>
          </a:p>
          <a:p>
            <a:pPr eaLnBrk="0" hangingPunct="0">
              <a:lnSpc>
                <a:spcPct val="90000"/>
              </a:lnSpc>
            </a:pPr>
            <a:r>
              <a:rPr lang="en-GB" sz="2400" b="1">
                <a:solidFill>
                  <a:srgbClr val="FFFFFF"/>
                </a:solidFill>
                <a:latin typeface="Arial" charset="0"/>
              </a:rPr>
              <a:t>- coagulation</a:t>
            </a:r>
          </a:p>
        </p:txBody>
      </p:sp>
      <p:sp>
        <p:nvSpPr>
          <p:cNvPr id="40973" name="Line 13"/>
          <p:cNvSpPr>
            <a:spLocks noChangeShapeType="1"/>
          </p:cNvSpPr>
          <p:nvPr/>
        </p:nvSpPr>
        <p:spPr bwMode="auto">
          <a:xfrm flipH="1">
            <a:off x="5113338" y="2819400"/>
            <a:ext cx="812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8879510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38200" y="774700"/>
            <a:ext cx="7543800" cy="638175"/>
          </a:xfrm>
        </p:spPr>
        <p:txBody>
          <a:bodyPr/>
          <a:lstStyle/>
          <a:p>
            <a:pPr algn="ctr"/>
            <a:r>
              <a:rPr lang="en-GB" smtClean="0"/>
              <a:t>SIRS response – optimal fluid resucitation/high dependency  care</a:t>
            </a:r>
          </a:p>
        </p:txBody>
      </p:sp>
      <p:sp>
        <p:nvSpPr>
          <p:cNvPr id="41987" name="Text Placeholder 7"/>
          <p:cNvSpPr>
            <a:spLocks noGrp="1"/>
          </p:cNvSpPr>
          <p:nvPr>
            <p:ph type="body" sz="half" idx="1"/>
          </p:nvPr>
        </p:nvSpPr>
        <p:spPr>
          <a:xfrm>
            <a:off x="323850" y="1779588"/>
            <a:ext cx="3695700" cy="4457700"/>
          </a:xfrm>
        </p:spPr>
        <p:txBody>
          <a:bodyPr/>
          <a:lstStyle/>
          <a:p>
            <a:pPr marL="0" indent="0">
              <a:buFontTx/>
              <a:buChar char="•"/>
            </a:pPr>
            <a:r>
              <a:rPr lang="en-GB" dirty="0" smtClean="0"/>
              <a:t>Aggressive intravascular repletion</a:t>
            </a:r>
          </a:p>
          <a:p>
            <a:pPr marL="0" indent="0">
              <a:buFontTx/>
              <a:buChar char="•"/>
            </a:pPr>
            <a:endParaRPr lang="en-GB" dirty="0" smtClean="0"/>
          </a:p>
          <a:p>
            <a:pPr marL="0" indent="0">
              <a:buFontTx/>
              <a:buChar char="•"/>
            </a:pPr>
            <a:r>
              <a:rPr lang="en-GB" dirty="0" smtClean="0"/>
              <a:t>No dextrose – unless to correct hypoglycaemia</a:t>
            </a:r>
          </a:p>
          <a:p>
            <a:pPr marL="0" indent="0">
              <a:buFontTx/>
              <a:buChar char="•"/>
            </a:pPr>
            <a:endParaRPr lang="en-GB" dirty="0" smtClean="0"/>
          </a:p>
          <a:p>
            <a:pPr marL="0" indent="0">
              <a:buFontTx/>
              <a:buChar char="•"/>
            </a:pPr>
            <a:r>
              <a:rPr lang="en-GB" dirty="0" smtClean="0"/>
              <a:t>Pre-emptive invasive haemodynamic monitoring (CVP/art line)</a:t>
            </a:r>
          </a:p>
          <a:p>
            <a:pPr marL="0" indent="0">
              <a:buFontTx/>
              <a:buChar char="•"/>
            </a:pPr>
            <a:endParaRPr lang="en-GB" dirty="0" smtClean="0"/>
          </a:p>
          <a:p>
            <a:pPr marL="0" indent="0">
              <a:buFontTx/>
              <a:buChar char="•"/>
            </a:pPr>
            <a:r>
              <a:rPr lang="en-GB" dirty="0" smtClean="0"/>
              <a:t>Level 2 care</a:t>
            </a:r>
          </a:p>
          <a:p>
            <a:pPr marL="0" indent="0">
              <a:buFontTx/>
              <a:buChar char="•"/>
            </a:pPr>
            <a:endParaRPr lang="en-GB" dirty="0" smtClean="0"/>
          </a:p>
          <a:p>
            <a:pPr marL="0" indent="0">
              <a:buFontTx/>
              <a:buChar char="•"/>
            </a:pPr>
            <a:r>
              <a:rPr lang="en-GB" dirty="0" smtClean="0"/>
              <a:t>Regular clinical review </a:t>
            </a:r>
          </a:p>
          <a:p>
            <a:pPr marL="0" indent="0">
              <a:buFontTx/>
              <a:buChar char="•"/>
            </a:pPr>
            <a:endParaRPr lang="en-GB" dirty="0" smtClean="0"/>
          </a:p>
          <a:p>
            <a:pPr marL="0" indent="0">
              <a:buFontTx/>
              <a:buChar char="•"/>
            </a:pPr>
            <a:r>
              <a:rPr lang="en-GB" dirty="0" smtClean="0"/>
              <a:t>ABG/lactate/INR – 8 hourly</a:t>
            </a:r>
          </a:p>
          <a:p>
            <a:pPr marL="0" indent="0">
              <a:buFontTx/>
              <a:buChar char="•"/>
            </a:pPr>
            <a:endParaRPr lang="en-GB" dirty="0" smtClean="0"/>
          </a:p>
          <a:p>
            <a:pPr marL="0" indent="0">
              <a:buFontTx/>
              <a:buChar char="•"/>
            </a:pPr>
            <a:endParaRPr lang="en-GB" dirty="0" smtClean="0"/>
          </a:p>
        </p:txBody>
      </p:sp>
      <p:pic>
        <p:nvPicPr>
          <p:cNvPr id="41988" name="Picture 2"/>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3438" y="1773238"/>
            <a:ext cx="3695700" cy="4824412"/>
          </a:xfrm>
        </p:spPr>
      </p:pic>
    </p:spTree>
    <p:extLst>
      <p:ext uri="{BB962C8B-B14F-4D97-AF65-F5344CB8AC3E}">
        <p14:creationId xmlns:p14="http://schemas.microsoft.com/office/powerpoint/2010/main" val="4308066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GB" sz="3200" smtClean="0"/>
              <a:t>Management</a:t>
            </a:r>
          </a:p>
        </p:txBody>
      </p:sp>
      <p:sp>
        <p:nvSpPr>
          <p:cNvPr id="43011" name="Rectangle 3"/>
          <p:cNvSpPr>
            <a:spLocks noGrp="1" noChangeArrowheads="1"/>
          </p:cNvSpPr>
          <p:nvPr>
            <p:ph idx="1"/>
          </p:nvPr>
        </p:nvSpPr>
        <p:spPr>
          <a:xfrm>
            <a:off x="457200" y="1600200"/>
            <a:ext cx="8229600" cy="4997450"/>
          </a:xfrm>
        </p:spPr>
        <p:txBody>
          <a:bodyPr/>
          <a:lstStyle/>
          <a:p>
            <a:pPr eaLnBrk="1" hangingPunct="1">
              <a:lnSpc>
                <a:spcPct val="80000"/>
              </a:lnSpc>
            </a:pPr>
            <a:r>
              <a:rPr lang="en-GB" sz="2400" b="1" smtClean="0"/>
              <a:t>Haemodynamics/tissue perfusion</a:t>
            </a:r>
          </a:p>
          <a:p>
            <a:pPr eaLnBrk="1" hangingPunct="1">
              <a:lnSpc>
                <a:spcPct val="80000"/>
              </a:lnSpc>
            </a:pPr>
            <a:endParaRPr lang="en-GB" sz="2400" smtClean="0"/>
          </a:p>
          <a:p>
            <a:pPr eaLnBrk="1" hangingPunct="1">
              <a:lnSpc>
                <a:spcPct val="80000"/>
              </a:lnSpc>
              <a:buFontTx/>
              <a:buChar char="•"/>
            </a:pPr>
            <a:r>
              <a:rPr lang="en-GB" sz="2400" b="1" smtClean="0"/>
              <a:t>Invasive monitoring (PICCO,PA catheter)</a:t>
            </a:r>
          </a:p>
          <a:p>
            <a:pPr eaLnBrk="1" hangingPunct="1">
              <a:lnSpc>
                <a:spcPct val="80000"/>
              </a:lnSpc>
              <a:buFont typeface="Wingdings" pitchFamily="2" charset="2"/>
              <a:buNone/>
            </a:pPr>
            <a:endParaRPr lang="en-GB" sz="2400" smtClean="0"/>
          </a:p>
          <a:p>
            <a:pPr eaLnBrk="1" hangingPunct="1">
              <a:lnSpc>
                <a:spcPct val="80000"/>
              </a:lnSpc>
              <a:buFont typeface="Wingdings" pitchFamily="2" charset="2"/>
              <a:buNone/>
            </a:pPr>
            <a:r>
              <a:rPr lang="en-GB" sz="2400" smtClean="0"/>
              <a:t>Achieve adequate/optimal fluid resuscitation</a:t>
            </a:r>
          </a:p>
          <a:p>
            <a:pPr eaLnBrk="1" hangingPunct="1">
              <a:lnSpc>
                <a:spcPct val="80000"/>
              </a:lnSpc>
              <a:buFont typeface="Wingdings" pitchFamily="2" charset="2"/>
              <a:buNone/>
            </a:pPr>
            <a:r>
              <a:rPr lang="en-GB" sz="2400" smtClean="0"/>
              <a:t>1</a:t>
            </a:r>
            <a:r>
              <a:rPr lang="en-GB" sz="2400" baseline="30000" smtClean="0"/>
              <a:t>st</a:t>
            </a:r>
            <a:r>
              <a:rPr lang="en-GB" sz="2400" smtClean="0"/>
              <a:t> choice- noradrenaline</a:t>
            </a:r>
          </a:p>
          <a:p>
            <a:pPr eaLnBrk="1" hangingPunct="1">
              <a:lnSpc>
                <a:spcPct val="80000"/>
              </a:lnSpc>
              <a:buFont typeface="Wingdings" pitchFamily="2" charset="2"/>
              <a:buNone/>
            </a:pPr>
            <a:r>
              <a:rPr lang="en-GB" sz="2400" smtClean="0"/>
              <a:t>2</a:t>
            </a:r>
            <a:r>
              <a:rPr lang="en-GB" sz="2400" baseline="30000" smtClean="0"/>
              <a:t>nd</a:t>
            </a:r>
            <a:r>
              <a:rPr lang="en-GB" sz="2400" smtClean="0"/>
              <a:t> line –vasopressin</a:t>
            </a:r>
          </a:p>
          <a:p>
            <a:pPr eaLnBrk="1" hangingPunct="1">
              <a:lnSpc>
                <a:spcPct val="80000"/>
              </a:lnSpc>
              <a:buFont typeface="Wingdings" pitchFamily="2" charset="2"/>
              <a:buNone/>
            </a:pPr>
            <a:endParaRPr lang="en-GB" sz="2400" smtClean="0"/>
          </a:p>
          <a:p>
            <a:pPr eaLnBrk="1" hangingPunct="1">
              <a:lnSpc>
                <a:spcPct val="80000"/>
              </a:lnSpc>
              <a:buFontTx/>
              <a:buChar char="•"/>
            </a:pPr>
            <a:r>
              <a:rPr lang="en-GB" sz="2400" smtClean="0"/>
              <a:t>Consider hydrocortisone infusion-</a:t>
            </a:r>
          </a:p>
          <a:p>
            <a:pPr eaLnBrk="1" hangingPunct="1">
              <a:lnSpc>
                <a:spcPct val="80000"/>
              </a:lnSpc>
              <a:buFont typeface="Wingdings" pitchFamily="2" charset="2"/>
              <a:buNone/>
            </a:pPr>
            <a:r>
              <a:rPr lang="en-GB" sz="2400" smtClean="0"/>
              <a:t> 	Functional adrenal insufficiency in ALF* (give supplemental steriods)</a:t>
            </a:r>
          </a:p>
          <a:p>
            <a:pPr eaLnBrk="1" hangingPunct="1">
              <a:lnSpc>
                <a:spcPct val="80000"/>
              </a:lnSpc>
              <a:buFont typeface="Wingdings" pitchFamily="2" charset="2"/>
              <a:buNone/>
            </a:pPr>
            <a:r>
              <a:rPr lang="en-GB" sz="2400" smtClean="0"/>
              <a:t>	Synacthen test</a:t>
            </a:r>
          </a:p>
          <a:p>
            <a:pPr eaLnBrk="1" hangingPunct="1">
              <a:lnSpc>
                <a:spcPct val="80000"/>
              </a:lnSpc>
              <a:buFont typeface="Wingdings" pitchFamily="2" charset="2"/>
              <a:buNone/>
            </a:pPr>
            <a:r>
              <a:rPr lang="en-GB" sz="2400" b="1" smtClean="0">
                <a:solidFill>
                  <a:srgbClr val="FFFFFF"/>
                </a:solidFill>
              </a:rPr>
              <a:t>abnormal synacthen response</a:t>
            </a:r>
          </a:p>
          <a:p>
            <a:pPr lvl="1" eaLnBrk="1" hangingPunct="1">
              <a:lnSpc>
                <a:spcPct val="80000"/>
              </a:lnSpc>
            </a:pPr>
            <a:r>
              <a:rPr lang="en-GB" sz="2400" b="1" smtClean="0">
                <a:solidFill>
                  <a:srgbClr val="FFFFFF"/>
                </a:solidFill>
              </a:rPr>
              <a:t>hypotension associated with lower baseline and increment (p&lt;0.05)</a:t>
            </a:r>
          </a:p>
          <a:p>
            <a:pPr eaLnBrk="1" hangingPunct="1">
              <a:lnSpc>
                <a:spcPct val="80000"/>
              </a:lnSpc>
            </a:pPr>
            <a:endParaRPr lang="en-US" sz="2400" b="1" smtClean="0"/>
          </a:p>
          <a:p>
            <a:pPr>
              <a:lnSpc>
                <a:spcPct val="80000"/>
              </a:lnSpc>
              <a:spcBef>
                <a:spcPct val="0"/>
              </a:spcBef>
            </a:pPr>
            <a:endParaRPr lang="en-GB" sz="2400" smtClean="0"/>
          </a:p>
          <a:p>
            <a:pPr eaLnBrk="1" hangingPunct="1">
              <a:lnSpc>
                <a:spcPct val="80000"/>
              </a:lnSpc>
              <a:buFont typeface="Wingdings" pitchFamily="2" charset="2"/>
              <a:buNone/>
            </a:pPr>
            <a:r>
              <a:rPr lang="en-GB" sz="2400" smtClean="0"/>
              <a:t>	</a:t>
            </a:r>
          </a:p>
        </p:txBody>
      </p:sp>
    </p:spTree>
    <p:extLst>
      <p:ext uri="{BB962C8B-B14F-4D97-AF65-F5344CB8AC3E}">
        <p14:creationId xmlns:p14="http://schemas.microsoft.com/office/powerpoint/2010/main" val="511885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79613" y="600075"/>
            <a:ext cx="5402262" cy="741363"/>
          </a:xfrm>
        </p:spPr>
        <p:txBody>
          <a:bodyPr wrap="none" lIns="92075" tIns="92075" rIns="92075" bIns="92075">
            <a:spAutoFit/>
          </a:bodyPr>
          <a:lstStyle/>
          <a:p>
            <a:pPr algn="ctr" eaLnBrk="1" hangingPunct="1"/>
            <a:r>
              <a:rPr lang="en-GB" sz="3600" smtClean="0"/>
              <a:t>Management of liver failure</a:t>
            </a:r>
          </a:p>
        </p:txBody>
      </p:sp>
      <p:sp>
        <p:nvSpPr>
          <p:cNvPr id="44035" name="Rectangle 3"/>
          <p:cNvSpPr>
            <a:spLocks noGrp="1" noChangeArrowheads="1"/>
          </p:cNvSpPr>
          <p:nvPr>
            <p:ph idx="1"/>
          </p:nvPr>
        </p:nvSpPr>
        <p:spPr>
          <a:xfrm>
            <a:off x="338138" y="1557338"/>
            <a:ext cx="8805862" cy="5478462"/>
          </a:xfrm>
        </p:spPr>
        <p:txBody>
          <a:bodyPr lIns="95250" tIns="47625" rIns="95250" bIns="47625"/>
          <a:lstStyle/>
          <a:p>
            <a:pPr eaLnBrk="1" hangingPunct="1">
              <a:buFontTx/>
              <a:buChar char="•"/>
            </a:pPr>
            <a:r>
              <a:rPr lang="en-GB" sz="2300" b="1" smtClean="0"/>
              <a:t>Coagulopathy</a:t>
            </a:r>
          </a:p>
          <a:p>
            <a:pPr lvl="2" eaLnBrk="1" hangingPunct="1"/>
            <a:r>
              <a:rPr lang="en-GB" sz="2000" smtClean="0"/>
              <a:t>Give FFP only when decision for OLT listing established or significant bleeding</a:t>
            </a:r>
          </a:p>
          <a:p>
            <a:pPr lvl="2" eaLnBrk="1" hangingPunct="1"/>
            <a:r>
              <a:rPr lang="en-GB" sz="2000" smtClean="0"/>
              <a:t>Platelet/cryo support </a:t>
            </a:r>
          </a:p>
          <a:p>
            <a:pPr eaLnBrk="1" hangingPunct="1">
              <a:buFontTx/>
              <a:buChar char="•"/>
            </a:pPr>
            <a:r>
              <a:rPr lang="en-GB" sz="2000" b="1" smtClean="0"/>
              <a:t>Metabolic</a:t>
            </a:r>
          </a:p>
          <a:p>
            <a:pPr lvl="2" eaLnBrk="1" hangingPunct="1"/>
            <a:r>
              <a:rPr lang="en-GB" sz="2000" smtClean="0"/>
              <a:t>Correct all electrolyte deficiencies</a:t>
            </a:r>
          </a:p>
          <a:p>
            <a:pPr lvl="2" eaLnBrk="1" hangingPunct="1"/>
            <a:r>
              <a:rPr lang="en-GB" sz="2000" smtClean="0"/>
              <a:t>HCO</a:t>
            </a:r>
            <a:r>
              <a:rPr lang="en-GB" sz="2000" baseline="30000" smtClean="0"/>
              <a:t>-3 </a:t>
            </a:r>
            <a:r>
              <a:rPr lang="en-GB" sz="2000" smtClean="0"/>
              <a:t>as temporary measure (8.4% used)</a:t>
            </a:r>
          </a:p>
          <a:p>
            <a:pPr eaLnBrk="1" hangingPunct="1">
              <a:buFontTx/>
              <a:buChar char="•"/>
            </a:pPr>
            <a:r>
              <a:rPr lang="en-GB" sz="2000" b="1" smtClean="0"/>
              <a:t>Nutrition</a:t>
            </a:r>
          </a:p>
          <a:p>
            <a:pPr lvl="2" eaLnBrk="1" hangingPunct="1"/>
            <a:r>
              <a:rPr lang="en-GB" sz="2000" smtClean="0"/>
              <a:t>Frequent poor recent oral intake ± vomiting </a:t>
            </a:r>
          </a:p>
          <a:p>
            <a:pPr lvl="2" eaLnBrk="1" hangingPunct="1"/>
            <a:r>
              <a:rPr lang="en-GB" sz="2000" smtClean="0"/>
              <a:t>No evidence for protein restriction in either acute or CLD</a:t>
            </a:r>
          </a:p>
          <a:p>
            <a:pPr lvl="2" eaLnBrk="1" hangingPunct="1"/>
            <a:r>
              <a:rPr lang="en-GB" sz="2000" smtClean="0"/>
              <a:t>Gastric prophylaxis : role unproven</a:t>
            </a:r>
          </a:p>
          <a:p>
            <a:pPr lvl="4" eaLnBrk="1" hangingPunct="1">
              <a:buFont typeface="Wingdings" pitchFamily="2" charset="2"/>
              <a:buNone/>
            </a:pPr>
            <a:r>
              <a:rPr lang="en-GB" smtClean="0"/>
              <a:t>			      </a:t>
            </a:r>
            <a:r>
              <a:rPr lang="en-GB" b="1" smtClean="0"/>
              <a:t>PPI routinely administered</a:t>
            </a:r>
            <a:r>
              <a:rPr lang="en-GB" sz="1700" b="1" smtClean="0"/>
              <a:t> </a:t>
            </a:r>
            <a:endParaRPr lang="en-GB" b="1" smtClean="0"/>
          </a:p>
        </p:txBody>
      </p:sp>
    </p:spTree>
    <p:extLst>
      <p:ext uri="{BB962C8B-B14F-4D97-AF65-F5344CB8AC3E}">
        <p14:creationId xmlns:p14="http://schemas.microsoft.com/office/powerpoint/2010/main" val="364750520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2128838" y="479425"/>
            <a:ext cx="4387850" cy="744538"/>
          </a:xfrm>
        </p:spPr>
        <p:txBody>
          <a:bodyPr/>
          <a:lstStyle/>
          <a:p>
            <a:pPr eaLnBrk="1" hangingPunct="1"/>
            <a:r>
              <a:rPr lang="en-GB" sz="4000" smtClean="0"/>
              <a:t>Management of ALF</a:t>
            </a:r>
          </a:p>
        </p:txBody>
      </p:sp>
      <p:sp>
        <p:nvSpPr>
          <p:cNvPr id="45059" name="Rectangle 5"/>
          <p:cNvSpPr>
            <a:spLocks noGrp="1" noChangeArrowheads="1"/>
          </p:cNvSpPr>
          <p:nvPr>
            <p:ph idx="1"/>
          </p:nvPr>
        </p:nvSpPr>
        <p:spPr>
          <a:xfrm>
            <a:off x="684213" y="1916113"/>
            <a:ext cx="8013700" cy="4608512"/>
          </a:xfrm>
        </p:spPr>
        <p:txBody>
          <a:bodyPr/>
          <a:lstStyle/>
          <a:p>
            <a:pPr eaLnBrk="1" hangingPunct="1">
              <a:lnSpc>
                <a:spcPct val="70000"/>
              </a:lnSpc>
              <a:buFont typeface="Wingdings" pitchFamily="2" charset="2"/>
              <a:buNone/>
            </a:pPr>
            <a:r>
              <a:rPr lang="en-GB" sz="2400" b="1" smtClean="0"/>
              <a:t>Renal failure</a:t>
            </a:r>
          </a:p>
          <a:p>
            <a:pPr eaLnBrk="1" hangingPunct="1">
              <a:lnSpc>
                <a:spcPct val="70000"/>
              </a:lnSpc>
              <a:buFont typeface="Wingdings" pitchFamily="2" charset="2"/>
              <a:buNone/>
            </a:pPr>
            <a:endParaRPr lang="en-GB" sz="2400" b="1" smtClean="0"/>
          </a:p>
          <a:p>
            <a:pPr eaLnBrk="1" hangingPunct="1">
              <a:lnSpc>
                <a:spcPct val="70000"/>
              </a:lnSpc>
              <a:buFontTx/>
              <a:buChar char="•"/>
            </a:pPr>
            <a:r>
              <a:rPr lang="en-GB" sz="2400" smtClean="0"/>
              <a:t>Almost always occurs in hyperacute ALF</a:t>
            </a:r>
          </a:p>
          <a:p>
            <a:pPr eaLnBrk="1" hangingPunct="1">
              <a:lnSpc>
                <a:spcPct val="70000"/>
              </a:lnSpc>
              <a:buFont typeface="Wingdings" pitchFamily="2" charset="2"/>
              <a:buNone/>
            </a:pPr>
            <a:r>
              <a:rPr lang="en-GB" sz="2400" smtClean="0"/>
              <a:t>	Haemodialysis not tolerated</a:t>
            </a:r>
          </a:p>
          <a:p>
            <a:pPr eaLnBrk="1" hangingPunct="1">
              <a:lnSpc>
                <a:spcPct val="70000"/>
              </a:lnSpc>
              <a:buFont typeface="Wingdings" pitchFamily="2" charset="2"/>
              <a:buNone/>
            </a:pPr>
            <a:r>
              <a:rPr lang="en-GB" sz="2400" smtClean="0"/>
              <a:t>	Continous veno-veno haemofiltration</a:t>
            </a:r>
          </a:p>
          <a:p>
            <a:pPr eaLnBrk="1" hangingPunct="1">
              <a:lnSpc>
                <a:spcPct val="70000"/>
              </a:lnSpc>
              <a:buFont typeface="Wingdings" pitchFamily="2" charset="2"/>
              <a:buNone/>
            </a:pPr>
            <a:r>
              <a:rPr lang="en-GB" sz="2400" smtClean="0"/>
              <a:t>	Corrects acidosis and hyperlactataemia</a:t>
            </a:r>
          </a:p>
          <a:p>
            <a:pPr eaLnBrk="1" hangingPunct="1">
              <a:lnSpc>
                <a:spcPct val="70000"/>
              </a:lnSpc>
              <a:buFont typeface="Wingdings" pitchFamily="2" charset="2"/>
              <a:buNone/>
            </a:pPr>
            <a:endParaRPr lang="en-GB" sz="2400" smtClean="0"/>
          </a:p>
          <a:p>
            <a:pPr eaLnBrk="1" hangingPunct="1">
              <a:lnSpc>
                <a:spcPct val="70000"/>
              </a:lnSpc>
              <a:buFontTx/>
              <a:buChar char="•"/>
            </a:pPr>
            <a:r>
              <a:rPr lang="en-GB" sz="2400" smtClean="0"/>
              <a:t>Use of high volume CVVHF in ALF- achieve metabolic stability and bridge to OLT.</a:t>
            </a:r>
          </a:p>
          <a:p>
            <a:pPr eaLnBrk="1" hangingPunct="1">
              <a:lnSpc>
                <a:spcPct val="70000"/>
              </a:lnSpc>
            </a:pPr>
            <a:endParaRPr lang="en-GB" sz="2400" smtClean="0"/>
          </a:p>
          <a:p>
            <a:pPr eaLnBrk="1" hangingPunct="1">
              <a:lnSpc>
                <a:spcPct val="70000"/>
              </a:lnSpc>
              <a:buFontTx/>
              <a:buChar char="•"/>
            </a:pPr>
            <a:r>
              <a:rPr lang="en-GB" sz="2400" smtClean="0"/>
              <a:t>Anticoagulation: epoprostanol</a:t>
            </a:r>
          </a:p>
          <a:p>
            <a:pPr eaLnBrk="1" hangingPunct="1">
              <a:lnSpc>
                <a:spcPct val="70000"/>
              </a:lnSpc>
              <a:buFont typeface="Wingdings" pitchFamily="2" charset="2"/>
              <a:buNone/>
            </a:pPr>
            <a:r>
              <a:rPr lang="en-GB" sz="2400" smtClean="0"/>
              <a:t>	</a:t>
            </a:r>
          </a:p>
          <a:p>
            <a:pPr eaLnBrk="1" hangingPunct="1">
              <a:lnSpc>
                <a:spcPct val="70000"/>
              </a:lnSpc>
              <a:buFont typeface="Wingdings" pitchFamily="2" charset="2"/>
              <a:buNone/>
            </a:pPr>
            <a:r>
              <a:rPr lang="en-GB" sz="2400" b="1" smtClean="0"/>
              <a:t>	</a:t>
            </a:r>
          </a:p>
          <a:p>
            <a:pPr eaLnBrk="1" hangingPunct="1">
              <a:lnSpc>
                <a:spcPct val="70000"/>
              </a:lnSpc>
              <a:buFont typeface="Wingdings" pitchFamily="2" charset="2"/>
              <a:buNone/>
            </a:pPr>
            <a:r>
              <a:rPr lang="en-GB" sz="2400" b="1" smtClean="0"/>
              <a:t>	</a:t>
            </a:r>
          </a:p>
        </p:txBody>
      </p:sp>
    </p:spTree>
    <p:extLst>
      <p:ext uri="{BB962C8B-B14F-4D97-AF65-F5344CB8AC3E}">
        <p14:creationId xmlns:p14="http://schemas.microsoft.com/office/powerpoint/2010/main" val="94760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0"/>
            <a:ext cx="7772400" cy="1143000"/>
          </a:xfrm>
        </p:spPr>
        <p:txBody>
          <a:bodyPr/>
          <a:lstStyle/>
          <a:p>
            <a:r>
              <a:rPr lang="en-GB" sz="4000"/>
              <a:t>Who: Aetiology of Cirrhosis in ITU</a:t>
            </a:r>
          </a:p>
        </p:txBody>
      </p:sp>
      <p:graphicFrame>
        <p:nvGraphicFramePr>
          <p:cNvPr id="162819" name="Object 3"/>
          <p:cNvGraphicFramePr>
            <a:graphicFrameLocks noGrp="1" noChangeAspect="1"/>
          </p:cNvGraphicFramePr>
          <p:nvPr>
            <p:ph idx="1"/>
          </p:nvPr>
        </p:nvGraphicFramePr>
        <p:xfrm>
          <a:off x="1371600" y="1371600"/>
          <a:ext cx="5715000" cy="4562475"/>
        </p:xfrm>
        <a:graphic>
          <a:graphicData uri="http://schemas.openxmlformats.org/presentationml/2006/ole">
            <mc:AlternateContent xmlns:mc="http://schemas.openxmlformats.org/markup-compatibility/2006">
              <mc:Choice xmlns:v="urn:schemas-microsoft-com:vml" Requires="v">
                <p:oleObj spid="_x0000_s5138" name="Chart" r:id="rId5" imgW="4581525" imgH="3657600" progId="Excel.Sheet.8">
                  <p:embed/>
                </p:oleObj>
              </mc:Choice>
              <mc:Fallback>
                <p:oleObj name="Chart" r:id="rId5" imgW="4581525" imgH="36576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371600"/>
                        <a:ext cx="5715000" cy="456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2821" name="Text Box 5"/>
          <p:cNvSpPr txBox="1">
            <a:spLocks noChangeArrowheads="1"/>
          </p:cNvSpPr>
          <p:nvPr/>
        </p:nvSpPr>
        <p:spPr bwMode="auto">
          <a:xfrm>
            <a:off x="5105400" y="5788025"/>
            <a:ext cx="3838575" cy="1069975"/>
          </a:xfrm>
          <a:prstGeom prst="rect">
            <a:avLst/>
          </a:prstGeom>
          <a:noFill/>
          <a:ln w="9525">
            <a:noFill/>
            <a:miter lim="800000"/>
            <a:headEnd/>
            <a:tailEnd/>
          </a:ln>
          <a:effectLst/>
        </p:spPr>
        <p:txBody>
          <a:bodyPr wrap="none" lIns="90000" tIns="46800" rIns="90000" bIns="46800">
            <a:spAutoFit/>
          </a:bodyPr>
          <a:lstStyle/>
          <a:p>
            <a:pPr marL="457200" indent="-457200" fontAlgn="base">
              <a:spcBef>
                <a:spcPct val="0"/>
              </a:spcBef>
              <a:spcAft>
                <a:spcPct val="0"/>
              </a:spcAft>
              <a:buFontTx/>
              <a:buAutoNum type="arabicParenBoth"/>
            </a:pPr>
            <a:r>
              <a:rPr lang="en-GB" sz="1600" smtClean="0">
                <a:solidFill>
                  <a:srgbClr val="FFFFFF"/>
                </a:solidFill>
              </a:rPr>
              <a:t>n=143 Hepatology 2001:34;255-61</a:t>
            </a:r>
          </a:p>
          <a:p>
            <a:pPr marL="457200" indent="-457200" fontAlgn="base">
              <a:spcBef>
                <a:spcPct val="0"/>
              </a:spcBef>
              <a:spcAft>
                <a:spcPct val="0"/>
              </a:spcAft>
              <a:buFontTx/>
              <a:buAutoNum type="arabicParenBoth"/>
            </a:pPr>
            <a:r>
              <a:rPr lang="en-GB" sz="1600" smtClean="0">
                <a:solidFill>
                  <a:srgbClr val="FFFFFF"/>
                </a:solidFill>
              </a:rPr>
              <a:t>n=420 Chest 2004;126;1598-03</a:t>
            </a:r>
          </a:p>
          <a:p>
            <a:pPr marL="457200" indent="-457200" fontAlgn="base">
              <a:spcBef>
                <a:spcPct val="0"/>
              </a:spcBef>
              <a:spcAft>
                <a:spcPct val="0"/>
              </a:spcAft>
              <a:buFontTx/>
              <a:buAutoNum type="arabicParenBoth"/>
            </a:pPr>
            <a:r>
              <a:rPr lang="en-GB" sz="1600" smtClean="0">
                <a:solidFill>
                  <a:srgbClr val="FFFFFF"/>
                </a:solidFill>
              </a:rPr>
              <a:t>n=312 Ali Pharm Ther 2006:23;883-93</a:t>
            </a:r>
          </a:p>
          <a:p>
            <a:pPr marL="457200" indent="-457200" fontAlgn="base">
              <a:spcBef>
                <a:spcPct val="0"/>
              </a:spcBef>
              <a:spcAft>
                <a:spcPct val="0"/>
              </a:spcAft>
              <a:buFontTx/>
              <a:buAutoNum type="arabicParenBoth"/>
            </a:pPr>
            <a:r>
              <a:rPr lang="en-GB" sz="1600" smtClean="0">
                <a:solidFill>
                  <a:srgbClr val="FFFFFF"/>
                </a:solidFill>
              </a:rPr>
              <a:t>n=111 J Clin Gast 2003;37:251-7</a:t>
            </a:r>
          </a:p>
        </p:txBody>
      </p:sp>
      <p:sp>
        <p:nvSpPr>
          <p:cNvPr id="162822" name="Text Box 6"/>
          <p:cNvSpPr txBox="1">
            <a:spLocks noChangeArrowheads="1"/>
          </p:cNvSpPr>
          <p:nvPr/>
        </p:nvSpPr>
        <p:spPr bwMode="auto">
          <a:xfrm>
            <a:off x="2057400" y="990600"/>
            <a:ext cx="4341813" cy="457200"/>
          </a:xfrm>
          <a:prstGeom prst="rect">
            <a:avLst/>
          </a:prstGeom>
          <a:noFill/>
          <a:ln w="9525">
            <a:noFill/>
            <a:miter lim="800000"/>
            <a:headEnd/>
            <a:tailEnd/>
          </a:ln>
          <a:effectLst/>
        </p:spPr>
        <p:txBody>
          <a:bodyPr wrap="none" lIns="90000" tIns="46800" rIns="90000" bIns="46800">
            <a:spAutoFit/>
          </a:bodyPr>
          <a:lstStyle/>
          <a:p>
            <a:pPr fontAlgn="base">
              <a:spcBef>
                <a:spcPct val="0"/>
              </a:spcBef>
              <a:spcAft>
                <a:spcPct val="0"/>
              </a:spcAft>
            </a:pPr>
            <a:r>
              <a:rPr lang="en-GB" sz="2400" smtClean="0">
                <a:solidFill>
                  <a:srgbClr val="FFFFFF"/>
                </a:solidFill>
              </a:rPr>
              <a:t>ICU series of consecutive patients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4575" y="381000"/>
            <a:ext cx="6840538" cy="746125"/>
          </a:xfrm>
        </p:spPr>
        <p:txBody>
          <a:bodyPr/>
          <a:lstStyle/>
          <a:p>
            <a:pPr algn="ctr" eaLnBrk="1" hangingPunct="1"/>
            <a:r>
              <a:rPr lang="en-GB" sz="4000" smtClean="0"/>
              <a:t>Management </a:t>
            </a:r>
          </a:p>
        </p:txBody>
      </p:sp>
      <p:sp>
        <p:nvSpPr>
          <p:cNvPr id="46083" name="Rectangle 3"/>
          <p:cNvSpPr>
            <a:spLocks noGrp="1" noChangeArrowheads="1"/>
          </p:cNvSpPr>
          <p:nvPr>
            <p:ph idx="1"/>
          </p:nvPr>
        </p:nvSpPr>
        <p:spPr>
          <a:xfrm>
            <a:off x="395288" y="1773238"/>
            <a:ext cx="7842250" cy="4627562"/>
          </a:xfrm>
        </p:spPr>
        <p:txBody>
          <a:bodyPr/>
          <a:lstStyle/>
          <a:p>
            <a:pPr eaLnBrk="1" hangingPunct="1">
              <a:lnSpc>
                <a:spcPct val="90000"/>
              </a:lnSpc>
              <a:buFontTx/>
              <a:buChar char="•"/>
            </a:pPr>
            <a:r>
              <a:rPr lang="en-GB" sz="2800" b="1" smtClean="0"/>
              <a:t>Infection</a:t>
            </a:r>
          </a:p>
          <a:p>
            <a:pPr eaLnBrk="1" hangingPunct="1">
              <a:lnSpc>
                <a:spcPct val="90000"/>
              </a:lnSpc>
              <a:buFont typeface="Wingdings" pitchFamily="2" charset="2"/>
              <a:buNone/>
            </a:pPr>
            <a:r>
              <a:rPr lang="en-GB" sz="3100" smtClean="0"/>
              <a:t>	</a:t>
            </a:r>
            <a:r>
              <a:rPr lang="en-GB" sz="2400" smtClean="0"/>
              <a:t>Those who fulfill transplant criteria</a:t>
            </a:r>
          </a:p>
          <a:p>
            <a:pPr lvl="2" eaLnBrk="1" hangingPunct="1">
              <a:lnSpc>
                <a:spcPct val="90000"/>
              </a:lnSpc>
            </a:pPr>
            <a:r>
              <a:rPr lang="en-GB" sz="2300" smtClean="0"/>
              <a:t>This group get systemic antifungals in addition</a:t>
            </a:r>
          </a:p>
          <a:p>
            <a:pPr lvl="2" eaLnBrk="1" hangingPunct="1">
              <a:lnSpc>
                <a:spcPct val="90000"/>
              </a:lnSpc>
            </a:pPr>
            <a:r>
              <a:rPr lang="en-GB" sz="2300" smtClean="0"/>
              <a:t>Most patients will be given anti-fungal prophylaxis (fluconazole)</a:t>
            </a:r>
          </a:p>
          <a:p>
            <a:pPr lvl="2" eaLnBrk="1" hangingPunct="1">
              <a:lnSpc>
                <a:spcPct val="90000"/>
              </a:lnSpc>
            </a:pPr>
            <a:endParaRPr lang="en-GB" sz="2300" smtClean="0"/>
          </a:p>
          <a:p>
            <a:pPr eaLnBrk="1" hangingPunct="1">
              <a:lnSpc>
                <a:spcPct val="90000"/>
              </a:lnSpc>
              <a:buFontTx/>
              <a:buChar char="•"/>
            </a:pPr>
            <a:r>
              <a:rPr lang="en-GB" sz="2800" smtClean="0"/>
              <a:t>Signs of sepsis / SIRS</a:t>
            </a:r>
          </a:p>
          <a:p>
            <a:pPr eaLnBrk="1" hangingPunct="1">
              <a:lnSpc>
                <a:spcPct val="90000"/>
              </a:lnSpc>
              <a:buFont typeface="Wingdings" pitchFamily="2" charset="2"/>
              <a:buNone/>
            </a:pPr>
            <a:r>
              <a:rPr lang="en-GB" sz="2800" smtClean="0"/>
              <a:t>	</a:t>
            </a:r>
          </a:p>
          <a:p>
            <a:pPr eaLnBrk="1" hangingPunct="1">
              <a:lnSpc>
                <a:spcPct val="90000"/>
              </a:lnSpc>
              <a:buFontTx/>
              <a:buChar char="•"/>
            </a:pPr>
            <a:r>
              <a:rPr lang="en-GB" sz="2800" smtClean="0"/>
              <a:t>Tazocin/Fluconazole as 1</a:t>
            </a:r>
            <a:r>
              <a:rPr lang="en-GB" sz="2800" baseline="30000" smtClean="0"/>
              <a:t>st</a:t>
            </a:r>
            <a:r>
              <a:rPr lang="en-GB" sz="2800" smtClean="0"/>
              <a:t> line antimicrobial</a:t>
            </a:r>
          </a:p>
        </p:txBody>
      </p:sp>
    </p:spTree>
    <p:extLst>
      <p:ext uri="{BB962C8B-B14F-4D97-AF65-F5344CB8AC3E}">
        <p14:creationId xmlns:p14="http://schemas.microsoft.com/office/powerpoint/2010/main" val="2315125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GB" sz="3600" smtClean="0"/>
              <a:t>Management</a:t>
            </a:r>
          </a:p>
        </p:txBody>
      </p:sp>
      <p:sp>
        <p:nvSpPr>
          <p:cNvPr id="44035" name="Rectangle 3"/>
          <p:cNvSpPr>
            <a:spLocks noGrp="1" noChangeArrowheads="1"/>
          </p:cNvSpPr>
          <p:nvPr>
            <p:ph idx="1"/>
          </p:nvPr>
        </p:nvSpPr>
        <p:spPr>
          <a:xfrm>
            <a:off x="539750" y="1557338"/>
            <a:ext cx="7842250" cy="4772025"/>
          </a:xfrm>
        </p:spPr>
        <p:txBody>
          <a:bodyPr>
            <a:normAutofit lnSpcReduction="10000"/>
          </a:bodyPr>
          <a:lstStyle/>
          <a:p>
            <a:pPr eaLnBrk="1" hangingPunct="1">
              <a:lnSpc>
                <a:spcPct val="90000"/>
              </a:lnSpc>
              <a:defRPr/>
            </a:pPr>
            <a:r>
              <a:rPr lang="en-GB" sz="2400" b="1" dirty="0" smtClean="0"/>
              <a:t>N-</a:t>
            </a:r>
            <a:r>
              <a:rPr lang="en-GB" sz="2400" b="1" dirty="0" err="1" smtClean="0"/>
              <a:t>acetylcysteine</a:t>
            </a:r>
            <a:r>
              <a:rPr lang="en-GB" sz="2400" b="1" dirty="0" smtClean="0"/>
              <a:t> (150mg/kg/24hrs)</a:t>
            </a:r>
          </a:p>
          <a:p>
            <a:pPr eaLnBrk="1" hangingPunct="1">
              <a:lnSpc>
                <a:spcPct val="90000"/>
              </a:lnSpc>
              <a:buFont typeface="Arial" pitchFamily="34" charset="0"/>
              <a:buChar char="•"/>
              <a:defRPr/>
            </a:pPr>
            <a:r>
              <a:rPr lang="en-GB" sz="2400" dirty="0" smtClean="0"/>
              <a:t> Within 24 hours of POD- reduces/prevents liver damage</a:t>
            </a:r>
          </a:p>
          <a:p>
            <a:pPr eaLnBrk="1" hangingPunct="1">
              <a:lnSpc>
                <a:spcPct val="90000"/>
              </a:lnSpc>
              <a:buFont typeface="Wingdings" pitchFamily="2" charset="2"/>
              <a:buNone/>
              <a:defRPr/>
            </a:pPr>
            <a:r>
              <a:rPr lang="en-GB" sz="2400" dirty="0" smtClean="0"/>
              <a:t>	</a:t>
            </a:r>
          </a:p>
          <a:p>
            <a:pPr eaLnBrk="1" hangingPunct="1">
              <a:lnSpc>
                <a:spcPct val="90000"/>
              </a:lnSpc>
              <a:buFont typeface="Arial" pitchFamily="34" charset="0"/>
              <a:buChar char="•"/>
              <a:defRPr/>
            </a:pPr>
            <a:r>
              <a:rPr lang="en-GB" sz="2400" dirty="0" smtClean="0"/>
              <a:t>Role in improving outcome in late presentation POD (36-80hrs)</a:t>
            </a:r>
          </a:p>
          <a:p>
            <a:pPr eaLnBrk="1" hangingPunct="1">
              <a:lnSpc>
                <a:spcPct val="90000"/>
              </a:lnSpc>
              <a:buFont typeface="Wingdings" pitchFamily="2" charset="2"/>
              <a:buNone/>
              <a:defRPr/>
            </a:pPr>
            <a:endParaRPr lang="en-GB" sz="2400" dirty="0" smtClean="0"/>
          </a:p>
          <a:p>
            <a:pPr eaLnBrk="1" hangingPunct="1">
              <a:lnSpc>
                <a:spcPct val="90000"/>
              </a:lnSpc>
              <a:buFont typeface="Arial" pitchFamily="34" charset="0"/>
              <a:buChar char="•"/>
              <a:defRPr/>
            </a:pPr>
            <a:r>
              <a:rPr lang="en-GB" sz="2400" dirty="0" smtClean="0"/>
              <a:t>Improved oxygen delivery to tissues-</a:t>
            </a:r>
            <a:r>
              <a:rPr lang="en-GB" sz="2400" dirty="0" err="1" smtClean="0"/>
              <a:t>inprovments</a:t>
            </a:r>
            <a:r>
              <a:rPr lang="en-GB" sz="2400" dirty="0" smtClean="0"/>
              <a:t> in </a:t>
            </a:r>
            <a:r>
              <a:rPr lang="en-GB" sz="2400" dirty="0" err="1" smtClean="0"/>
              <a:t>cerbral</a:t>
            </a:r>
            <a:r>
              <a:rPr lang="en-GB" sz="2400" dirty="0" smtClean="0"/>
              <a:t>/systemic </a:t>
            </a:r>
            <a:r>
              <a:rPr lang="en-GB" sz="2400" dirty="0" err="1" smtClean="0"/>
              <a:t>haemodynamics</a:t>
            </a:r>
            <a:endParaRPr lang="en-GB" sz="2400" dirty="0" smtClean="0"/>
          </a:p>
          <a:p>
            <a:pPr eaLnBrk="1" hangingPunct="1">
              <a:lnSpc>
                <a:spcPct val="90000"/>
              </a:lnSpc>
              <a:buFont typeface="Wingdings" pitchFamily="2" charset="2"/>
              <a:buNone/>
              <a:defRPr/>
            </a:pPr>
            <a:endParaRPr lang="en-GB" sz="2400" dirty="0" smtClean="0"/>
          </a:p>
          <a:p>
            <a:pPr eaLnBrk="1" hangingPunct="1">
              <a:lnSpc>
                <a:spcPct val="90000"/>
              </a:lnSpc>
              <a:buFont typeface="Arial" pitchFamily="34" charset="0"/>
              <a:buChar char="•"/>
              <a:defRPr/>
            </a:pPr>
            <a:r>
              <a:rPr lang="en-GB" sz="2400" dirty="0" smtClean="0"/>
              <a:t>“Antioxidant” use in </a:t>
            </a:r>
            <a:r>
              <a:rPr lang="en-GB" sz="2400" dirty="0" err="1" smtClean="0"/>
              <a:t>ischaemic</a:t>
            </a:r>
            <a:r>
              <a:rPr lang="en-GB" sz="2400" dirty="0" smtClean="0"/>
              <a:t> &amp; toxic insults</a:t>
            </a:r>
          </a:p>
          <a:p>
            <a:pPr eaLnBrk="1" hangingPunct="1">
              <a:lnSpc>
                <a:spcPct val="90000"/>
              </a:lnSpc>
              <a:buFont typeface="Arial" pitchFamily="34" charset="0"/>
              <a:buChar char="•"/>
              <a:defRPr/>
            </a:pPr>
            <a:endParaRPr lang="en-GB" sz="2400" dirty="0" smtClean="0"/>
          </a:p>
          <a:p>
            <a:pPr eaLnBrk="1" hangingPunct="1">
              <a:lnSpc>
                <a:spcPct val="90000"/>
              </a:lnSpc>
              <a:buFont typeface="Arial" pitchFamily="34" charset="0"/>
              <a:buChar char="•"/>
              <a:defRPr/>
            </a:pPr>
            <a:r>
              <a:rPr lang="en-GB" sz="2400" dirty="0" smtClean="0"/>
              <a:t>Recent US ALF study demonstrating utility in non-</a:t>
            </a:r>
            <a:r>
              <a:rPr lang="en-GB" sz="2400" dirty="0" err="1" smtClean="0"/>
              <a:t>paracetamol</a:t>
            </a:r>
            <a:r>
              <a:rPr lang="en-GB" sz="2400" dirty="0" smtClean="0"/>
              <a:t> ALF- when initiated early in disease course*</a:t>
            </a:r>
          </a:p>
          <a:p>
            <a:pPr eaLnBrk="1" hangingPunct="1">
              <a:lnSpc>
                <a:spcPct val="90000"/>
              </a:lnSpc>
              <a:buFont typeface="Wingdings" pitchFamily="2" charset="2"/>
              <a:buNone/>
              <a:defRPr/>
            </a:pPr>
            <a:endParaRPr lang="en-GB" sz="2400" b="1" dirty="0" smtClean="0"/>
          </a:p>
        </p:txBody>
      </p:sp>
      <p:sp>
        <p:nvSpPr>
          <p:cNvPr id="4" name="TextBox 3"/>
          <p:cNvSpPr txBox="1"/>
          <p:nvPr/>
        </p:nvSpPr>
        <p:spPr>
          <a:xfrm>
            <a:off x="179388" y="6308725"/>
            <a:ext cx="3494087" cy="369888"/>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 Lee et al, Gastroenterology ‘09</a:t>
            </a:r>
          </a:p>
        </p:txBody>
      </p:sp>
    </p:spTree>
    <p:extLst>
      <p:ext uri="{BB962C8B-B14F-4D97-AF65-F5344CB8AC3E}">
        <p14:creationId xmlns:p14="http://schemas.microsoft.com/office/powerpoint/2010/main" val="1435101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GB" sz="3600" smtClean="0"/>
              <a:t>Management</a:t>
            </a:r>
          </a:p>
        </p:txBody>
      </p:sp>
      <p:sp>
        <p:nvSpPr>
          <p:cNvPr id="48131" name="Rectangle 3"/>
          <p:cNvSpPr>
            <a:spLocks noGrp="1" noChangeArrowheads="1"/>
          </p:cNvSpPr>
          <p:nvPr>
            <p:ph idx="1"/>
          </p:nvPr>
        </p:nvSpPr>
        <p:spPr>
          <a:xfrm>
            <a:off x="539750" y="1700213"/>
            <a:ext cx="8353425" cy="4700587"/>
          </a:xfrm>
        </p:spPr>
        <p:txBody>
          <a:bodyPr/>
          <a:lstStyle/>
          <a:p>
            <a:pPr eaLnBrk="1" hangingPunct="1">
              <a:buFontTx/>
              <a:buChar char="•"/>
            </a:pPr>
            <a:r>
              <a:rPr lang="en-GB" sz="2800" smtClean="0"/>
              <a:t> </a:t>
            </a:r>
            <a:r>
              <a:rPr lang="en-GB" sz="2800" b="1" smtClean="0"/>
              <a:t>Neurological</a:t>
            </a:r>
          </a:p>
          <a:p>
            <a:pPr eaLnBrk="1" hangingPunct="1">
              <a:buFontTx/>
              <a:buChar char="•"/>
            </a:pPr>
            <a:endParaRPr lang="en-GB" sz="2800" smtClean="0"/>
          </a:p>
          <a:p>
            <a:pPr lvl="1" eaLnBrk="1" hangingPunct="1">
              <a:buFontTx/>
              <a:buNone/>
            </a:pPr>
            <a:r>
              <a:rPr lang="en-GB" sz="2200" b="1" smtClean="0"/>
              <a:t>Intubate/ventilate (grade III)</a:t>
            </a:r>
          </a:p>
          <a:p>
            <a:pPr eaLnBrk="1" hangingPunct="1"/>
            <a:r>
              <a:rPr lang="en-GB" sz="2400" smtClean="0"/>
              <a:t>	Head up 20</a:t>
            </a:r>
            <a:r>
              <a:rPr lang="en-GB" sz="2400" baseline="30000" smtClean="0"/>
              <a:t>0</a:t>
            </a:r>
            <a:r>
              <a:rPr lang="en-GB" sz="2400" smtClean="0"/>
              <a:t>C</a:t>
            </a:r>
          </a:p>
          <a:p>
            <a:pPr eaLnBrk="1" hangingPunct="1"/>
            <a:r>
              <a:rPr lang="en-GB" sz="2400" smtClean="0"/>
              <a:t>	Sedation +++(decreases cerebral metabolism)</a:t>
            </a:r>
          </a:p>
          <a:p>
            <a:pPr eaLnBrk="1" hangingPunct="1"/>
            <a:r>
              <a:rPr lang="en-GB" sz="2400" smtClean="0"/>
              <a:t>	Temperature (34-35</a:t>
            </a:r>
            <a:r>
              <a:rPr lang="en-GB" sz="2400" baseline="30000" smtClean="0"/>
              <a:t>0</a:t>
            </a:r>
            <a:r>
              <a:rPr lang="en-GB" sz="2400" smtClean="0"/>
              <a:t>C)</a:t>
            </a:r>
          </a:p>
          <a:p>
            <a:pPr eaLnBrk="1" hangingPunct="1"/>
            <a:r>
              <a:rPr lang="en-GB" sz="2400" smtClean="0"/>
              <a:t>	pCO2- 4.5-5 </a:t>
            </a:r>
          </a:p>
          <a:p>
            <a:pPr eaLnBrk="1" hangingPunct="1"/>
            <a:r>
              <a:rPr lang="en-GB" sz="2400" smtClean="0"/>
              <a:t>	Insert RJV (measures cerebral oxygen extraction)-55-80%</a:t>
            </a:r>
          </a:p>
          <a:p>
            <a:pPr eaLnBrk="1" hangingPunct="1"/>
            <a:r>
              <a:rPr lang="en-GB" sz="2400" smtClean="0"/>
              <a:t>	Monitor pupillary abnormalities</a:t>
            </a:r>
          </a:p>
          <a:p>
            <a:pPr eaLnBrk="1" hangingPunct="1"/>
            <a:r>
              <a:rPr lang="en-GB" sz="2400" smtClean="0"/>
              <a:t>	Strong Na+ infusion (Na+~150mmol/L)</a:t>
            </a:r>
          </a:p>
          <a:p>
            <a:pPr eaLnBrk="1" hangingPunct="1"/>
            <a:endParaRPr lang="en-GB" sz="2400" smtClean="0"/>
          </a:p>
          <a:p>
            <a:pPr eaLnBrk="1" hangingPunct="1"/>
            <a:endParaRPr lang="en-GB" sz="2400" smtClean="0"/>
          </a:p>
          <a:p>
            <a:pPr eaLnBrk="1" hangingPunct="1">
              <a:buFont typeface="Wingdings" pitchFamily="2" charset="2"/>
              <a:buNone/>
            </a:pPr>
            <a:endParaRPr lang="en-GB" sz="2400" smtClean="0"/>
          </a:p>
          <a:p>
            <a:pPr eaLnBrk="1" hangingPunct="1">
              <a:buFont typeface="Wingdings" pitchFamily="2" charset="2"/>
              <a:buNone/>
            </a:pPr>
            <a:endParaRPr lang="en-GB" sz="2800" smtClean="0"/>
          </a:p>
          <a:p>
            <a:pPr eaLnBrk="1" hangingPunct="1">
              <a:buFont typeface="Wingdings" pitchFamily="2" charset="2"/>
              <a:buNone/>
            </a:pPr>
            <a:endParaRPr lang="en-GB" sz="2800" smtClean="0"/>
          </a:p>
          <a:p>
            <a:pPr eaLnBrk="1" hangingPunct="1">
              <a:buFont typeface="Wingdings" pitchFamily="2" charset="2"/>
              <a:buNone/>
            </a:pPr>
            <a:endParaRPr lang="en-GB" sz="2800" smtClean="0"/>
          </a:p>
        </p:txBody>
      </p:sp>
    </p:spTree>
    <p:extLst>
      <p:ext uri="{BB962C8B-B14F-4D97-AF65-F5344CB8AC3E}">
        <p14:creationId xmlns:p14="http://schemas.microsoft.com/office/powerpoint/2010/main" val="64353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33845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p:cNvSpPr txBox="1">
            <a:spLocks noChangeArrowheads="1"/>
          </p:cNvSpPr>
          <p:nvPr/>
        </p:nvSpPr>
        <p:spPr bwMode="auto">
          <a:xfrm>
            <a:off x="5334000" y="685800"/>
            <a:ext cx="184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b="1"/>
          </a:p>
          <a:p>
            <a:pPr eaLnBrk="1" hangingPunct="1"/>
            <a:endParaRPr lang="en-US" b="1"/>
          </a:p>
        </p:txBody>
      </p:sp>
      <p:pic>
        <p:nvPicPr>
          <p:cNvPr id="491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6388" y="35702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8788" y="37226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1188" y="38750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1"/>
          <p:cNvSpPr txBox="1">
            <a:spLocks noChangeArrowheads="1"/>
          </p:cNvSpPr>
          <p:nvPr/>
        </p:nvSpPr>
        <p:spPr bwMode="auto">
          <a:xfrm>
            <a:off x="5503863" y="4064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p>
        </p:txBody>
      </p:sp>
      <p:pic>
        <p:nvPicPr>
          <p:cNvPr id="491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060575"/>
            <a:ext cx="47974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itle 10"/>
          <p:cNvSpPr>
            <a:spLocks noGrp="1"/>
          </p:cNvSpPr>
          <p:nvPr>
            <p:ph type="title"/>
          </p:nvPr>
        </p:nvSpPr>
        <p:spPr>
          <a:xfrm>
            <a:off x="457200" y="198438"/>
            <a:ext cx="8229600" cy="1143000"/>
          </a:xfrm>
        </p:spPr>
        <p:txBody>
          <a:bodyPr/>
          <a:lstStyle/>
          <a:p>
            <a:pPr algn="ctr" eaLnBrk="1" hangingPunct="1"/>
            <a:r>
              <a:rPr lang="en-GB" sz="3600" smtClean="0"/>
              <a:t>Haemofitration- clearance of ammonia</a:t>
            </a:r>
          </a:p>
        </p:txBody>
      </p:sp>
    </p:spTree>
    <p:extLst>
      <p:ext uri="{BB962C8B-B14F-4D97-AF65-F5344CB8AC3E}">
        <p14:creationId xmlns:p14="http://schemas.microsoft.com/office/powerpoint/2010/main" val="36158809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08175" y="669925"/>
            <a:ext cx="5903913" cy="671513"/>
          </a:xfrm>
        </p:spPr>
        <p:txBody>
          <a:bodyPr/>
          <a:lstStyle/>
          <a:p>
            <a:pPr defTabSz="950913" eaLnBrk="1" hangingPunct="1"/>
            <a:r>
              <a:rPr lang="en-GB" sz="3900" smtClean="0"/>
              <a:t>Cerebral Monitoring</a:t>
            </a:r>
            <a:endParaRPr lang="en-GB" smtClean="0"/>
          </a:p>
        </p:txBody>
      </p:sp>
      <p:sp>
        <p:nvSpPr>
          <p:cNvPr id="50179" name="Rectangle 3"/>
          <p:cNvSpPr>
            <a:spLocks noGrp="1" noChangeArrowheads="1"/>
          </p:cNvSpPr>
          <p:nvPr>
            <p:ph idx="1"/>
          </p:nvPr>
        </p:nvSpPr>
        <p:spPr>
          <a:xfrm>
            <a:off x="541338" y="1335088"/>
            <a:ext cx="8602662" cy="5334000"/>
          </a:xfrm>
        </p:spPr>
        <p:txBody>
          <a:bodyPr/>
          <a:lstStyle/>
          <a:p>
            <a:pPr marL="476250" indent="-476250" defTabSz="950913" eaLnBrk="1" hangingPunct="1">
              <a:lnSpc>
                <a:spcPct val="80000"/>
              </a:lnSpc>
              <a:buFont typeface="Wingdings" pitchFamily="2" charset="2"/>
              <a:buNone/>
            </a:pPr>
            <a:endParaRPr lang="en-GB" sz="1900" smtClean="0"/>
          </a:p>
          <a:p>
            <a:pPr marL="476250" indent="-476250" defTabSz="950913" eaLnBrk="1" hangingPunct="1">
              <a:lnSpc>
                <a:spcPct val="80000"/>
              </a:lnSpc>
            </a:pPr>
            <a:r>
              <a:rPr lang="en-GB" sz="2400" b="1" smtClean="0"/>
              <a:t>ICP</a:t>
            </a:r>
          </a:p>
          <a:p>
            <a:pPr marL="950913" lvl="1" indent="-357188" defTabSz="950913" eaLnBrk="1" hangingPunct="1">
              <a:lnSpc>
                <a:spcPct val="80000"/>
              </a:lnSpc>
            </a:pPr>
            <a:r>
              <a:rPr lang="en-GB" sz="2400" smtClean="0"/>
              <a:t>If JV saturations outside normal range</a:t>
            </a:r>
          </a:p>
          <a:p>
            <a:pPr marL="950913" lvl="1" indent="-357188" defTabSz="950913" eaLnBrk="1" hangingPunct="1">
              <a:lnSpc>
                <a:spcPct val="80000"/>
              </a:lnSpc>
            </a:pPr>
            <a:r>
              <a:rPr lang="en-GB" sz="2400" smtClean="0"/>
              <a:t>Pupillary abnormalities</a:t>
            </a:r>
          </a:p>
          <a:p>
            <a:pPr marL="950913" lvl="1" indent="-357188" defTabSz="950913" eaLnBrk="1" hangingPunct="1">
              <a:lnSpc>
                <a:spcPct val="80000"/>
              </a:lnSpc>
            </a:pPr>
            <a:r>
              <a:rPr lang="en-GB" sz="2400" smtClean="0"/>
              <a:t>Hypertonia and clonus</a:t>
            </a:r>
          </a:p>
          <a:p>
            <a:pPr marL="950913" lvl="1" indent="-357188" defTabSz="950913" eaLnBrk="1" hangingPunct="1">
              <a:lnSpc>
                <a:spcPct val="80000"/>
              </a:lnSpc>
              <a:buFontTx/>
              <a:buNone/>
            </a:pPr>
            <a:endParaRPr lang="en-GB" sz="2400" smtClean="0"/>
          </a:p>
          <a:p>
            <a:pPr marL="476250" indent="-476250" defTabSz="950913" eaLnBrk="1" hangingPunct="1">
              <a:lnSpc>
                <a:spcPct val="80000"/>
              </a:lnSpc>
            </a:pPr>
            <a:r>
              <a:rPr lang="en-GB" sz="2400" smtClean="0"/>
              <a:t>Prior to ICP bolt : coagulation support : FFP / platelets</a:t>
            </a:r>
          </a:p>
          <a:p>
            <a:pPr marL="476250" indent="-476250" defTabSz="950913" eaLnBrk="1" hangingPunct="1">
              <a:lnSpc>
                <a:spcPct val="80000"/>
              </a:lnSpc>
              <a:buFont typeface="Wingdings" pitchFamily="2" charset="2"/>
              <a:buNone/>
            </a:pPr>
            <a:endParaRPr lang="en-GB" sz="2400" smtClean="0"/>
          </a:p>
          <a:p>
            <a:pPr marL="476250" indent="-476250" defTabSz="950913" eaLnBrk="1" hangingPunct="1">
              <a:lnSpc>
                <a:spcPct val="80000"/>
              </a:lnSpc>
            </a:pPr>
            <a:r>
              <a:rPr lang="en-GB" sz="2400" smtClean="0"/>
              <a:t>Camino system : 5mm burr hole, make hole in dura, catheter inserted</a:t>
            </a:r>
          </a:p>
          <a:p>
            <a:pPr marL="476250" indent="-476250" defTabSz="950913" eaLnBrk="1" hangingPunct="1">
              <a:lnSpc>
                <a:spcPct val="80000"/>
              </a:lnSpc>
              <a:buFont typeface="Wingdings" pitchFamily="2" charset="2"/>
              <a:buNone/>
            </a:pPr>
            <a:endParaRPr lang="en-GB" sz="2400" smtClean="0"/>
          </a:p>
          <a:p>
            <a:pPr marL="476250" indent="-476250" defTabSz="950913" eaLnBrk="1" hangingPunct="1">
              <a:lnSpc>
                <a:spcPct val="80000"/>
              </a:lnSpc>
            </a:pPr>
            <a:r>
              <a:rPr lang="en-GB" sz="2400" smtClean="0"/>
              <a:t>CT scans - only if there is concern regarding bleed</a:t>
            </a:r>
          </a:p>
          <a:p>
            <a:pPr marL="476250" indent="-476250" defTabSz="950913" eaLnBrk="1" hangingPunct="1">
              <a:lnSpc>
                <a:spcPct val="80000"/>
              </a:lnSpc>
            </a:pPr>
            <a:endParaRPr lang="en-GB" sz="2400" smtClean="0"/>
          </a:p>
          <a:p>
            <a:pPr marL="476250" indent="-476250" defTabSz="950913" eaLnBrk="1" hangingPunct="1">
              <a:lnSpc>
                <a:spcPct val="80000"/>
              </a:lnSpc>
            </a:pPr>
            <a:r>
              <a:rPr lang="en-GB" sz="2400" smtClean="0"/>
              <a:t>Can do EEG and cerebral dopplers if concerned</a:t>
            </a:r>
          </a:p>
          <a:p>
            <a:pPr marL="476250" indent="-476250" defTabSz="950913" eaLnBrk="1" hangingPunct="1">
              <a:lnSpc>
                <a:spcPct val="80000"/>
              </a:lnSpc>
            </a:pPr>
            <a:endParaRPr lang="en-GB" sz="2400" smtClean="0"/>
          </a:p>
          <a:p>
            <a:pPr marL="476250" indent="-476250" defTabSz="950913" eaLnBrk="1" hangingPunct="1">
              <a:lnSpc>
                <a:spcPct val="80000"/>
              </a:lnSpc>
            </a:pPr>
            <a:endParaRPr lang="en-GB" sz="2400" smtClean="0"/>
          </a:p>
        </p:txBody>
      </p:sp>
    </p:spTree>
    <p:extLst>
      <p:ext uri="{BB962C8B-B14F-4D97-AF65-F5344CB8AC3E}">
        <p14:creationId xmlns:p14="http://schemas.microsoft.com/office/powerpoint/2010/main" val="18919214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GB" sz="3600" smtClean="0"/>
              <a:t>Management</a:t>
            </a:r>
          </a:p>
        </p:txBody>
      </p:sp>
      <p:sp>
        <p:nvSpPr>
          <p:cNvPr id="51203" name="Rectangle 3"/>
          <p:cNvSpPr>
            <a:spLocks noGrp="1" noChangeArrowheads="1"/>
          </p:cNvSpPr>
          <p:nvPr>
            <p:ph idx="1"/>
          </p:nvPr>
        </p:nvSpPr>
        <p:spPr/>
        <p:txBody>
          <a:bodyPr/>
          <a:lstStyle/>
          <a:p>
            <a:pPr eaLnBrk="1" hangingPunct="1">
              <a:lnSpc>
                <a:spcPct val="90000"/>
              </a:lnSpc>
            </a:pPr>
            <a:r>
              <a:rPr lang="en-GB" sz="2400" smtClean="0"/>
              <a:t>ICP: aim &lt;25mmHg</a:t>
            </a:r>
          </a:p>
          <a:p>
            <a:pPr eaLnBrk="1" hangingPunct="1">
              <a:lnSpc>
                <a:spcPct val="90000"/>
              </a:lnSpc>
            </a:pPr>
            <a:r>
              <a:rPr lang="en-GB" sz="2400" smtClean="0"/>
              <a:t>Cerbral perfusion pressure (CPP)</a:t>
            </a:r>
          </a:p>
          <a:p>
            <a:pPr eaLnBrk="1" hangingPunct="1">
              <a:lnSpc>
                <a:spcPct val="90000"/>
              </a:lnSpc>
              <a:buFont typeface="Wingdings" pitchFamily="2" charset="2"/>
              <a:buNone/>
            </a:pPr>
            <a:r>
              <a:rPr lang="en-GB" sz="2400" smtClean="0"/>
              <a:t>	&gt;55 (MAP-ICP)</a:t>
            </a:r>
          </a:p>
          <a:p>
            <a:pPr eaLnBrk="1" hangingPunct="1">
              <a:lnSpc>
                <a:spcPct val="90000"/>
              </a:lnSpc>
              <a:buFont typeface="Wingdings" pitchFamily="2" charset="2"/>
              <a:buNone/>
            </a:pPr>
            <a:endParaRPr lang="en-GB" sz="2400" smtClean="0"/>
          </a:p>
          <a:p>
            <a:pPr eaLnBrk="1" hangingPunct="1">
              <a:lnSpc>
                <a:spcPct val="90000"/>
              </a:lnSpc>
            </a:pPr>
            <a:r>
              <a:rPr lang="en-GB" sz="2400" b="1" smtClean="0"/>
              <a:t>Rx options: raised ICP</a:t>
            </a:r>
          </a:p>
          <a:p>
            <a:pPr eaLnBrk="1" hangingPunct="1">
              <a:lnSpc>
                <a:spcPct val="90000"/>
              </a:lnSpc>
              <a:buFont typeface="Wingdings" pitchFamily="2" charset="2"/>
              <a:buNone/>
            </a:pPr>
            <a:r>
              <a:rPr lang="en-GB" sz="2400" smtClean="0"/>
              <a:t>    Bolus sedation</a:t>
            </a:r>
          </a:p>
          <a:p>
            <a:pPr eaLnBrk="1" hangingPunct="1">
              <a:lnSpc>
                <a:spcPct val="90000"/>
              </a:lnSpc>
              <a:buFont typeface="Wingdings" pitchFamily="2" charset="2"/>
              <a:buNone/>
            </a:pPr>
            <a:r>
              <a:rPr lang="en-GB" sz="2400" smtClean="0"/>
              <a:t>	Bolus strong Na+ (hypertonic saline)</a:t>
            </a:r>
          </a:p>
          <a:p>
            <a:pPr eaLnBrk="1" hangingPunct="1">
              <a:lnSpc>
                <a:spcPct val="90000"/>
              </a:lnSpc>
              <a:buFont typeface="Wingdings" pitchFamily="2" charset="2"/>
              <a:buNone/>
            </a:pPr>
            <a:r>
              <a:rPr lang="en-GB" sz="2400" smtClean="0"/>
              <a:t>	Mannitol bolus</a:t>
            </a:r>
          </a:p>
          <a:p>
            <a:pPr eaLnBrk="1" hangingPunct="1">
              <a:lnSpc>
                <a:spcPct val="90000"/>
              </a:lnSpc>
              <a:buFont typeface="Wingdings" pitchFamily="2" charset="2"/>
              <a:buNone/>
            </a:pPr>
            <a:r>
              <a:rPr lang="en-GB" sz="2400" smtClean="0"/>
              <a:t>	Indomethacin</a:t>
            </a:r>
          </a:p>
          <a:p>
            <a:pPr eaLnBrk="1" hangingPunct="1">
              <a:lnSpc>
                <a:spcPct val="90000"/>
              </a:lnSpc>
              <a:buFont typeface="Wingdings" pitchFamily="2" charset="2"/>
              <a:buNone/>
            </a:pPr>
            <a:r>
              <a:rPr lang="en-GB" sz="2400" smtClean="0"/>
              <a:t>	Hepatectomy (anhepatic)</a:t>
            </a:r>
          </a:p>
          <a:p>
            <a:pPr eaLnBrk="1" hangingPunct="1">
              <a:lnSpc>
                <a:spcPct val="90000"/>
              </a:lnSpc>
              <a:buFont typeface="Wingdings" pitchFamily="2" charset="2"/>
              <a:buNone/>
            </a:pPr>
            <a:r>
              <a:rPr lang="en-GB" sz="2400" smtClean="0"/>
              <a:t>	</a:t>
            </a:r>
          </a:p>
          <a:p>
            <a:pPr eaLnBrk="1" hangingPunct="1">
              <a:lnSpc>
                <a:spcPct val="90000"/>
              </a:lnSpc>
              <a:buFont typeface="Wingdings" pitchFamily="2" charset="2"/>
              <a:buNone/>
            </a:pPr>
            <a:r>
              <a:rPr lang="en-GB" sz="2400" smtClean="0"/>
              <a:t>	</a:t>
            </a:r>
          </a:p>
        </p:txBody>
      </p:sp>
    </p:spTree>
    <p:extLst>
      <p:ext uri="{BB962C8B-B14F-4D97-AF65-F5344CB8AC3E}">
        <p14:creationId xmlns:p14="http://schemas.microsoft.com/office/powerpoint/2010/main" val="2214577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6988"/>
            <a:ext cx="8229600" cy="1143001"/>
          </a:xfrm>
        </p:spPr>
        <p:txBody>
          <a:bodyPr/>
          <a:lstStyle/>
          <a:p>
            <a:pPr algn="ctr" eaLnBrk="1" hangingPunct="1"/>
            <a:r>
              <a:rPr lang="en-GB" sz="3600" smtClean="0">
                <a:cs typeface="Times New Roman" pitchFamily="18" charset="0"/>
              </a:rPr>
              <a:t>Liver-brain proinflammatory axis</a:t>
            </a:r>
          </a:p>
        </p:txBody>
      </p:sp>
      <p:sp>
        <p:nvSpPr>
          <p:cNvPr id="52227" name="Content Placeholder 2"/>
          <p:cNvSpPr>
            <a:spLocks noGrp="1"/>
          </p:cNvSpPr>
          <p:nvPr>
            <p:ph sz="half" idx="1"/>
          </p:nvPr>
        </p:nvSpPr>
        <p:spPr>
          <a:xfrm>
            <a:off x="250825" y="1600200"/>
            <a:ext cx="4244975" cy="4525963"/>
          </a:xfrm>
        </p:spPr>
        <p:txBody>
          <a:bodyPr/>
          <a:lstStyle/>
          <a:p>
            <a:pPr marL="0" indent="0" eaLnBrk="1" hangingPunct="1"/>
            <a:r>
              <a:rPr lang="en-GB" sz="2000" b="1" smtClean="0">
                <a:latin typeface="Times New Roman" pitchFamily="18" charset="0"/>
                <a:cs typeface="Times New Roman" pitchFamily="18" charset="0"/>
              </a:rPr>
              <a:t>Necrotic liver source of “pro-inflammatory”cytokines</a:t>
            </a:r>
          </a:p>
          <a:p>
            <a:pPr marL="0" indent="0" eaLnBrk="1" hangingPunct="1"/>
            <a:endParaRPr lang="en-GB" sz="2000" b="1" smtClean="0">
              <a:latin typeface="Times New Roman" pitchFamily="18" charset="0"/>
              <a:cs typeface="Times New Roman" pitchFamily="18" charset="0"/>
            </a:endParaRPr>
          </a:p>
          <a:p>
            <a:pPr marL="0" indent="0" eaLnBrk="1" hangingPunct="1"/>
            <a:r>
              <a:rPr lang="en-GB" sz="2000" b="1" smtClean="0">
                <a:latin typeface="Times New Roman" pitchFamily="18" charset="0"/>
                <a:cs typeface="Times New Roman" pitchFamily="18" charset="0"/>
              </a:rPr>
              <a:t>Associated:</a:t>
            </a:r>
          </a:p>
          <a:p>
            <a:pPr lvl="1" eaLnBrk="1" hangingPunct="1"/>
            <a:r>
              <a:rPr lang="en-GB" sz="2000" b="1" smtClean="0">
                <a:latin typeface="Times New Roman" pitchFamily="18" charset="0"/>
                <a:cs typeface="Times New Roman" pitchFamily="18" charset="0"/>
              </a:rPr>
              <a:t>ICH</a:t>
            </a:r>
          </a:p>
          <a:p>
            <a:pPr lvl="1" eaLnBrk="1" hangingPunct="1"/>
            <a:r>
              <a:rPr lang="en-GB" sz="2000" b="1" smtClean="0">
                <a:latin typeface="Times New Roman" pitchFamily="18" charset="0"/>
                <a:cs typeface="Times New Roman" pitchFamily="18" charset="0"/>
              </a:rPr>
              <a:t>Changes in cerebral blood flow (CBF)</a:t>
            </a:r>
          </a:p>
          <a:p>
            <a:pPr lvl="1" eaLnBrk="1" hangingPunct="1">
              <a:buFontTx/>
              <a:buNone/>
            </a:pPr>
            <a:endParaRPr lang="en-GB" sz="2000" b="1" smtClean="0">
              <a:latin typeface="Times New Roman" pitchFamily="18" charset="0"/>
              <a:cs typeface="Times New Roman" pitchFamily="18" charset="0"/>
            </a:endParaRPr>
          </a:p>
          <a:p>
            <a:pPr marL="0" indent="0" eaLnBrk="1" hangingPunct="1"/>
            <a:r>
              <a:rPr lang="en-GB" sz="2000" b="1" smtClean="0">
                <a:latin typeface="Times New Roman" pitchFamily="18" charset="0"/>
                <a:cs typeface="Times New Roman" pitchFamily="18" charset="0"/>
              </a:rPr>
              <a:t>Removal of inflamed liver improved ICH/CBF</a:t>
            </a:r>
          </a:p>
        </p:txBody>
      </p:sp>
      <p:pic>
        <p:nvPicPr>
          <p:cNvPr id="5222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0200" y="1484313"/>
            <a:ext cx="4757738" cy="2879725"/>
          </a:xfrm>
        </p:spPr>
      </p:pic>
      <p:pic>
        <p:nvPicPr>
          <p:cNvPr id="522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789363"/>
            <a:ext cx="4826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19700" y="5229225"/>
            <a:ext cx="431800" cy="720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0000"/>
              </a:solidFill>
            </a:endParaRPr>
          </a:p>
        </p:txBody>
      </p:sp>
      <p:sp>
        <p:nvSpPr>
          <p:cNvPr id="8" name="Rectangle 7"/>
          <p:cNvSpPr/>
          <p:nvPr/>
        </p:nvSpPr>
        <p:spPr>
          <a:xfrm>
            <a:off x="6875463" y="5229225"/>
            <a:ext cx="433387" cy="72072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232" name="TextBox 8"/>
          <p:cNvSpPr txBox="1">
            <a:spLocks noChangeArrowheads="1"/>
          </p:cNvSpPr>
          <p:nvPr/>
        </p:nvSpPr>
        <p:spPr bwMode="auto">
          <a:xfrm flipH="1">
            <a:off x="0" y="6519863"/>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t>Jalan et al, </a:t>
            </a:r>
            <a:r>
              <a:rPr lang="en-GB" sz="1600" i="1"/>
              <a:t>J Hepatology ‘02</a:t>
            </a:r>
          </a:p>
        </p:txBody>
      </p:sp>
    </p:spTree>
    <p:extLst>
      <p:ext uri="{BB962C8B-B14F-4D97-AF65-F5344CB8AC3E}">
        <p14:creationId xmlns:p14="http://schemas.microsoft.com/office/powerpoint/2010/main" val="2892634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GB" sz="3600" smtClean="0"/>
              <a:t>Outcome- transplantation</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65288" y="1943100"/>
            <a:ext cx="5889625" cy="4457700"/>
          </a:xfrm>
          <a:noFill/>
        </p:spPr>
      </p:pic>
    </p:spTree>
    <p:extLst>
      <p:ext uri="{BB962C8B-B14F-4D97-AF65-F5344CB8AC3E}">
        <p14:creationId xmlns:p14="http://schemas.microsoft.com/office/powerpoint/2010/main" val="407630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GB" sz="3600" smtClean="0"/>
              <a:t>Novel therapies? </a:t>
            </a:r>
          </a:p>
        </p:txBody>
      </p:sp>
      <p:sp>
        <p:nvSpPr>
          <p:cNvPr id="54275" name="Content Placeholder 2"/>
          <p:cNvSpPr>
            <a:spLocks noGrp="1"/>
          </p:cNvSpPr>
          <p:nvPr>
            <p:ph idx="1"/>
          </p:nvPr>
        </p:nvSpPr>
        <p:spPr/>
        <p:txBody>
          <a:bodyPr/>
          <a:lstStyle/>
          <a:p>
            <a:pPr eaLnBrk="1" hangingPunct="1">
              <a:buFontTx/>
              <a:buChar char="•"/>
            </a:pPr>
            <a:r>
              <a:rPr lang="en-GB" sz="3200" smtClean="0"/>
              <a:t>Liver assist devices</a:t>
            </a:r>
          </a:p>
          <a:p>
            <a:pPr eaLnBrk="1" hangingPunct="1">
              <a:buFontTx/>
              <a:buChar char="•"/>
            </a:pPr>
            <a:endParaRPr lang="en-GB" sz="3200" smtClean="0"/>
          </a:p>
          <a:p>
            <a:pPr eaLnBrk="1" hangingPunct="1">
              <a:buFontTx/>
              <a:buChar char="•"/>
            </a:pPr>
            <a:r>
              <a:rPr lang="en-GB" sz="3200" smtClean="0"/>
              <a:t>MARS/Prometheus- no benefit </a:t>
            </a:r>
          </a:p>
          <a:p>
            <a:pPr eaLnBrk="1" hangingPunct="1">
              <a:buFontTx/>
              <a:buChar char="•"/>
            </a:pPr>
            <a:endParaRPr lang="en-GB" sz="3200" smtClean="0"/>
          </a:p>
          <a:p>
            <a:pPr eaLnBrk="1" hangingPunct="1">
              <a:buFontTx/>
              <a:buChar char="•"/>
            </a:pPr>
            <a:r>
              <a:rPr lang="en-GB" sz="3200" smtClean="0"/>
              <a:t>Plasmapheresis </a:t>
            </a:r>
          </a:p>
        </p:txBody>
      </p:sp>
    </p:spTree>
    <p:extLst>
      <p:ext uri="{BB962C8B-B14F-4D97-AF65-F5344CB8AC3E}">
        <p14:creationId xmlns:p14="http://schemas.microsoft.com/office/powerpoint/2010/main" val="878282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pPr algn="ctr" eaLnBrk="1" hangingPunct="1"/>
            <a:r>
              <a:rPr lang="en-GB" sz="3600" smtClean="0"/>
              <a:t>Plasmapheresis in ALF</a:t>
            </a:r>
          </a:p>
        </p:txBody>
      </p:sp>
      <p:graphicFrame>
        <p:nvGraphicFramePr>
          <p:cNvPr id="55299" name="Object 2"/>
          <p:cNvGraphicFramePr>
            <a:graphicFrameLocks noGrp="1" noChangeAspect="1"/>
          </p:cNvGraphicFramePr>
          <p:nvPr>
            <p:ph idx="1"/>
          </p:nvPr>
        </p:nvGraphicFramePr>
        <p:xfrm>
          <a:off x="1187450" y="1604963"/>
          <a:ext cx="6394450" cy="4795837"/>
        </p:xfrm>
        <a:graphic>
          <a:graphicData uri="http://schemas.openxmlformats.org/presentationml/2006/ole">
            <mc:AlternateContent xmlns:mc="http://schemas.openxmlformats.org/markup-compatibility/2006">
              <mc:Choice xmlns:v="urn:schemas-microsoft-com:vml" Requires="v">
                <p:oleObj spid="_x0000_s8208" name="Graph" r:id="rId4" imgW="5943600" imgH="4457700" progId="STATISTICA.Graph">
                  <p:embed/>
                </p:oleObj>
              </mc:Choice>
              <mc:Fallback>
                <p:oleObj name="Graph" r:id="rId4" imgW="5943600" imgH="44577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604963"/>
                        <a:ext cx="6394450"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950" y="6381750"/>
            <a:ext cx="5275263" cy="368300"/>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Unpublished data; multicentre, multinational study</a:t>
            </a:r>
          </a:p>
        </p:txBody>
      </p:sp>
    </p:spTree>
    <p:extLst>
      <p:ext uri="{BB962C8B-B14F-4D97-AF65-F5344CB8AC3E}">
        <p14:creationId xmlns:p14="http://schemas.microsoft.com/office/powerpoint/2010/main" val="362426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FFFF"/>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rgbClr val="FFFFFF"/>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1309</TotalTime>
  <Words>5987</Words>
  <Application>Microsoft Office PowerPoint</Application>
  <PresentationFormat>On-screen Show (4:3)</PresentationFormat>
  <Paragraphs>1456</Paragraphs>
  <Slides>108</Slides>
  <Notes>108</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108</vt:i4>
      </vt:variant>
    </vt:vector>
  </HeadingPairs>
  <TitlesOfParts>
    <vt:vector size="113" baseType="lpstr">
      <vt:lpstr>Default Design</vt:lpstr>
      <vt:lpstr>3_Blank Presentation</vt:lpstr>
      <vt:lpstr>Chart</vt:lpstr>
      <vt:lpstr>Microsoft ClipArt Gallery</vt:lpstr>
      <vt:lpstr>Graph</vt:lpstr>
      <vt:lpstr>Critical care of liver failure</vt:lpstr>
      <vt:lpstr>PowerPoint Presentation</vt:lpstr>
      <vt:lpstr>PowerPoint Presentation</vt:lpstr>
      <vt:lpstr>UK trends: cirrhosis related mortality increasing </vt:lpstr>
      <vt:lpstr>PowerPoint Presentation</vt:lpstr>
      <vt:lpstr>PowerPoint Presentation</vt:lpstr>
      <vt:lpstr>PowerPoint Presentation</vt:lpstr>
      <vt:lpstr>Who: Aetiology of ACLF in ITU 353 ACLF First Admissions to LITU, Kings College Hospital,  1999-2004</vt:lpstr>
      <vt:lpstr>Who: Aetiology of Cirrhosis in ITU</vt:lpstr>
      <vt:lpstr>ACLF in ICU; Prognosis</vt:lpstr>
      <vt:lpstr>Pathophysiology </vt:lpstr>
      <vt:lpstr>Pathogenesis: Increased Portal pressures</vt:lpstr>
      <vt:lpstr>Inflammation and SIRS</vt:lpstr>
      <vt:lpstr>PowerPoint Presentation</vt:lpstr>
      <vt:lpstr>Other organ involvement in ACLF:</vt:lpstr>
      <vt:lpstr>Management</vt:lpstr>
      <vt:lpstr>Precipitating factors</vt:lpstr>
      <vt:lpstr>Precipitating factors</vt:lpstr>
      <vt:lpstr>ACLF precipitating factors: Infection </vt:lpstr>
      <vt:lpstr>Sepsis in cirrhotic patients </vt:lpstr>
      <vt:lpstr>Bacterial translocation: “culture negative sepsis”</vt:lpstr>
      <vt:lpstr>PowerPoint Presentation</vt:lpstr>
      <vt:lpstr>Infection &amp; variceal bleeding</vt:lpstr>
      <vt:lpstr>Infection and Alcohol Hepatitis:</vt:lpstr>
      <vt:lpstr>Management of ACLF</vt:lpstr>
      <vt:lpstr>Treating Multi-organ involvement in ACLF:</vt:lpstr>
      <vt:lpstr>ACLF: Renal failure</vt:lpstr>
      <vt:lpstr>Non-SBP related sepsis and renal failure</vt:lpstr>
      <vt:lpstr>Hepatorenal syndrome</vt:lpstr>
      <vt:lpstr>PowerPoint Presentation</vt:lpstr>
      <vt:lpstr>Non-SBP related sepsis and renal failure</vt:lpstr>
      <vt:lpstr>Current therapies for HRS</vt:lpstr>
      <vt:lpstr>Management of ACLF</vt:lpstr>
      <vt:lpstr>ACLF: Brain Dysfunction</vt:lpstr>
      <vt:lpstr>Management of ACLF</vt:lpstr>
      <vt:lpstr>Adrenal insufficiency &amp; ACLF</vt:lpstr>
      <vt:lpstr>Management of ACLF</vt:lpstr>
      <vt:lpstr>Cardiovascular complications </vt:lpstr>
      <vt:lpstr>Pulmonary complications </vt:lpstr>
      <vt:lpstr>Management of ACLF</vt:lpstr>
      <vt:lpstr>Coagulopathy in ACLF</vt:lpstr>
      <vt:lpstr>Management of ACLF</vt:lpstr>
      <vt:lpstr>Nutritional support</vt:lpstr>
      <vt:lpstr>ACLF: Other treatment options</vt:lpstr>
      <vt:lpstr>PowerPoint Presentation</vt:lpstr>
      <vt:lpstr>PowerPoint Presentation</vt:lpstr>
      <vt:lpstr>Effect of PROMETHEUS on survival EASL 2010</vt:lpstr>
      <vt:lpstr>PowerPoint Presentation</vt:lpstr>
      <vt:lpstr>ICU admission for ACLF</vt:lpstr>
      <vt:lpstr>ICU admission for ACLF</vt:lpstr>
      <vt:lpstr>ICU admission for ACLF</vt:lpstr>
      <vt:lpstr>ICU admission for ACLF</vt:lpstr>
      <vt:lpstr>Organ failure in cirrhosis and outcome</vt:lpstr>
      <vt:lpstr>PowerPoint Presentation</vt:lpstr>
      <vt:lpstr>ICU admission for ACLF</vt:lpstr>
      <vt:lpstr>ACLF: Indication for ICU Admission</vt:lpstr>
      <vt:lpstr>ACLF: Indication for ICU Admission</vt:lpstr>
      <vt:lpstr>ICU Admission for ACLF </vt:lpstr>
      <vt:lpstr>Summary</vt:lpstr>
      <vt:lpstr>Further reading</vt:lpstr>
      <vt:lpstr> Acute liver failure (ALF): </vt:lpstr>
      <vt:lpstr>Definitions</vt:lpstr>
      <vt:lpstr>Aetiology</vt:lpstr>
      <vt:lpstr>Aetiology</vt:lpstr>
      <vt:lpstr>Aetiology: geographical variations</vt:lpstr>
      <vt:lpstr>Causes of drug-induced liver injury</vt:lpstr>
      <vt:lpstr>Clinical syndrome</vt:lpstr>
      <vt:lpstr>Clinical syndrome</vt:lpstr>
      <vt:lpstr>SIRS in acute liver failure</vt:lpstr>
      <vt:lpstr>Encephalopathy &amp; Intracranial hypertension</vt:lpstr>
      <vt:lpstr>Ammonia &amp; clinical studies</vt:lpstr>
      <vt:lpstr>Ammonia &amp; encephalopathy</vt:lpstr>
      <vt:lpstr>Neuroinflammation &amp; HE</vt:lpstr>
      <vt:lpstr>Neuroinflammation &amp; HE</vt:lpstr>
      <vt:lpstr>Renal failure</vt:lpstr>
      <vt:lpstr>Metabolic disorders</vt:lpstr>
      <vt:lpstr>Hepatocyte regeneration </vt:lpstr>
      <vt:lpstr>Pulmonary complications</vt:lpstr>
      <vt:lpstr>Infection</vt:lpstr>
      <vt:lpstr>Infection and ALF Rolando et al 2000 Hepatology 32:734 and 31(4):872</vt:lpstr>
      <vt:lpstr>Haematological complications</vt:lpstr>
      <vt:lpstr>Investigations</vt:lpstr>
      <vt:lpstr>Prognostic criteria</vt:lpstr>
      <vt:lpstr>Indications for liver transplantation</vt:lpstr>
      <vt:lpstr>Basis of Management</vt:lpstr>
      <vt:lpstr>SIRS response – optimal fluid resucitation/high dependency  care</vt:lpstr>
      <vt:lpstr>Management</vt:lpstr>
      <vt:lpstr>Management of liver failure</vt:lpstr>
      <vt:lpstr>Management of ALF</vt:lpstr>
      <vt:lpstr>Management </vt:lpstr>
      <vt:lpstr>Management</vt:lpstr>
      <vt:lpstr>Management</vt:lpstr>
      <vt:lpstr>Haemofitration- clearance of ammonia</vt:lpstr>
      <vt:lpstr>Cerebral Monitoring</vt:lpstr>
      <vt:lpstr>Management</vt:lpstr>
      <vt:lpstr>Liver-brain proinflammatory axis</vt:lpstr>
      <vt:lpstr>Outcome- transplantation</vt:lpstr>
      <vt:lpstr>Novel therapies? </vt:lpstr>
      <vt:lpstr>Plasmapheresis in ALF</vt:lpstr>
      <vt:lpstr>Stratified survival analysis</vt:lpstr>
      <vt:lpstr>Case scenario</vt:lpstr>
      <vt:lpstr>Case scenario</vt:lpstr>
      <vt:lpstr>Case Scenario</vt:lpstr>
      <vt:lpstr>Case scenario</vt:lpstr>
      <vt:lpstr>Case scenario</vt:lpstr>
      <vt:lpstr>QUESTIONS?</vt:lpstr>
      <vt:lpstr>Monocytes/macrophages- “orchestrators” of SIRS </vt:lpstr>
      <vt:lpstr>Monocyte/macrophage dysfunction in ALF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Shiel, Nuala</cp:lastModifiedBy>
  <cp:revision>133</cp:revision>
  <dcterms:created xsi:type="dcterms:W3CDTF">2012-07-25T09:45:53Z</dcterms:created>
  <dcterms:modified xsi:type="dcterms:W3CDTF">2012-12-04T11:11:55Z</dcterms:modified>
</cp:coreProperties>
</file>